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31"/>
  </p:notesMasterIdLst>
  <p:sldIdLst>
    <p:sldId id="268" r:id="rId6"/>
    <p:sldId id="289" r:id="rId7"/>
    <p:sldId id="267" r:id="rId8"/>
    <p:sldId id="274" r:id="rId9"/>
    <p:sldId id="298" r:id="rId10"/>
    <p:sldId id="283" r:id="rId11"/>
    <p:sldId id="299" r:id="rId12"/>
    <p:sldId id="279" r:id="rId13"/>
    <p:sldId id="301" r:id="rId14"/>
    <p:sldId id="287" r:id="rId15"/>
    <p:sldId id="281" r:id="rId16"/>
    <p:sldId id="288" r:id="rId17"/>
    <p:sldId id="282" r:id="rId18"/>
    <p:sldId id="284" r:id="rId19"/>
    <p:sldId id="290" r:id="rId20"/>
    <p:sldId id="285" r:id="rId21"/>
    <p:sldId id="291" r:id="rId22"/>
    <p:sldId id="292" r:id="rId23"/>
    <p:sldId id="302" r:id="rId24"/>
    <p:sldId id="294" r:id="rId25"/>
    <p:sldId id="295" r:id="rId26"/>
    <p:sldId id="303" r:id="rId27"/>
    <p:sldId id="304" r:id="rId28"/>
    <p:sldId id="305" r:id="rId29"/>
    <p:sldId id="297" r:id="rId30"/>
  </p:sldIdLst>
  <p:sldSz cx="12192000" cy="6858000"/>
  <p:notesSz cx="6800850" cy="980757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F5FF"/>
    <a:srgbClr val="F2F2F2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A20978-00BB-4E86-92CE-EBD7C335D5F4}" v="1" dt="2024-01-02T08:02:04.9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41" autoAdjust="0"/>
  </p:normalViewPr>
  <p:slideViewPr>
    <p:cSldViewPr snapToGrid="0">
      <p:cViewPr varScale="1">
        <p:scale>
          <a:sx n="104" d="100"/>
          <a:sy n="104" d="100"/>
        </p:scale>
        <p:origin x="81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HN Stephane [CEGEE]" userId="70069e50-c76b-40ea-827e-0da7eed2485a" providerId="ADAL" clId="{8A29AD22-88C7-4E70-A0A8-BBA131027831}"/>
    <pc:docChg chg="undo custSel delSld modSld">
      <pc:chgData name="BOHN Stephane [CEGEE]" userId="70069e50-c76b-40ea-827e-0da7eed2485a" providerId="ADAL" clId="{8A29AD22-88C7-4E70-A0A8-BBA131027831}" dt="2023-11-27T14:23:30.611" v="305" actId="20577"/>
      <pc:docMkLst>
        <pc:docMk/>
      </pc:docMkLst>
      <pc:sldChg chg="modSp mod">
        <pc:chgData name="BOHN Stephane [CEGEE]" userId="70069e50-c76b-40ea-827e-0da7eed2485a" providerId="ADAL" clId="{8A29AD22-88C7-4E70-A0A8-BBA131027831}" dt="2023-11-24T12:05:45.870" v="158" actId="20577"/>
        <pc:sldMkLst>
          <pc:docMk/>
          <pc:sldMk cId="3029223875" sldId="267"/>
        </pc:sldMkLst>
        <pc:spChg chg="mod">
          <ac:chgData name="BOHN Stephane [CEGEE]" userId="70069e50-c76b-40ea-827e-0da7eed2485a" providerId="ADAL" clId="{8A29AD22-88C7-4E70-A0A8-BBA131027831}" dt="2023-11-24T12:05:45.870" v="158" actId="20577"/>
          <ac:spMkLst>
            <pc:docMk/>
            <pc:sldMk cId="3029223875" sldId="267"/>
            <ac:spMk id="2" creationId="{7184BBA0-D874-4088-9322-89D4D1A17B8F}"/>
          </ac:spMkLst>
        </pc:spChg>
      </pc:sldChg>
      <pc:sldChg chg="modSp mod">
        <pc:chgData name="BOHN Stephane [CEGEE]" userId="70069e50-c76b-40ea-827e-0da7eed2485a" providerId="ADAL" clId="{8A29AD22-88C7-4E70-A0A8-BBA131027831}" dt="2023-11-24T16:29:02.624" v="300" actId="20577"/>
        <pc:sldMkLst>
          <pc:docMk/>
          <pc:sldMk cId="4018691443" sldId="268"/>
        </pc:sldMkLst>
        <pc:spChg chg="mod">
          <ac:chgData name="BOHN Stephane [CEGEE]" userId="70069e50-c76b-40ea-827e-0da7eed2485a" providerId="ADAL" clId="{8A29AD22-88C7-4E70-A0A8-BBA131027831}" dt="2023-11-24T16:29:02.624" v="300" actId="20577"/>
          <ac:spMkLst>
            <pc:docMk/>
            <pc:sldMk cId="4018691443" sldId="268"/>
            <ac:spMk id="2" creationId="{CC1AF9AB-AAFF-4382-B4E1-6C04CF3072F3}"/>
          </ac:spMkLst>
        </pc:spChg>
        <pc:spChg chg="mod">
          <ac:chgData name="BOHN Stephane [CEGEE]" userId="70069e50-c76b-40ea-827e-0da7eed2485a" providerId="ADAL" clId="{8A29AD22-88C7-4E70-A0A8-BBA131027831}" dt="2023-11-24T12:39:50.453" v="299" actId="20577"/>
          <ac:spMkLst>
            <pc:docMk/>
            <pc:sldMk cId="4018691443" sldId="268"/>
            <ac:spMk id="3" creationId="{A889D46D-81BD-4B0D-8959-EFD6B3C25377}"/>
          </ac:spMkLst>
        </pc:spChg>
      </pc:sldChg>
      <pc:sldChg chg="addSp delSp modSp mod modNotesTx">
        <pc:chgData name="BOHN Stephane [CEGEE]" userId="70069e50-c76b-40ea-827e-0da7eed2485a" providerId="ADAL" clId="{8A29AD22-88C7-4E70-A0A8-BBA131027831}" dt="2023-11-24T12:04:40.051" v="107" actId="20577"/>
        <pc:sldMkLst>
          <pc:docMk/>
          <pc:sldMk cId="1806203066" sldId="274"/>
        </pc:sldMkLst>
        <pc:spChg chg="mod">
          <ac:chgData name="BOHN Stephane [CEGEE]" userId="70069e50-c76b-40ea-827e-0da7eed2485a" providerId="ADAL" clId="{8A29AD22-88C7-4E70-A0A8-BBA131027831}" dt="2023-11-24T11:57:20.678" v="60" actId="6549"/>
          <ac:spMkLst>
            <pc:docMk/>
            <pc:sldMk cId="1806203066" sldId="274"/>
            <ac:spMk id="3" creationId="{1B13247D-C9FB-4D7A-B354-116B5B6CC28E}"/>
          </ac:spMkLst>
        </pc:spChg>
        <pc:spChg chg="add mod">
          <ac:chgData name="BOHN Stephane [CEGEE]" userId="70069e50-c76b-40ea-827e-0da7eed2485a" providerId="ADAL" clId="{8A29AD22-88C7-4E70-A0A8-BBA131027831}" dt="2023-11-24T12:03:17.969" v="85" actId="255"/>
          <ac:spMkLst>
            <pc:docMk/>
            <pc:sldMk cId="1806203066" sldId="274"/>
            <ac:spMk id="4" creationId="{211A3DAA-1296-C66E-90DC-F38262A8321D}"/>
          </ac:spMkLst>
        </pc:spChg>
        <pc:spChg chg="mod">
          <ac:chgData name="BOHN Stephane [CEGEE]" userId="70069e50-c76b-40ea-827e-0da7eed2485a" providerId="ADAL" clId="{8A29AD22-88C7-4E70-A0A8-BBA131027831}" dt="2023-11-24T12:03:27.239" v="86" actId="14100"/>
          <ac:spMkLst>
            <pc:docMk/>
            <pc:sldMk cId="1806203066" sldId="274"/>
            <ac:spMk id="7" creationId="{F6127BF4-5A46-3268-C5F0-40BFE18A2F1D}"/>
          </ac:spMkLst>
        </pc:spChg>
        <pc:spChg chg="mod">
          <ac:chgData name="BOHN Stephane [CEGEE]" userId="70069e50-c76b-40ea-827e-0da7eed2485a" providerId="ADAL" clId="{8A29AD22-88C7-4E70-A0A8-BBA131027831}" dt="2023-11-24T12:04:13.222" v="99" actId="1036"/>
          <ac:spMkLst>
            <pc:docMk/>
            <pc:sldMk cId="1806203066" sldId="274"/>
            <ac:spMk id="10" creationId="{A5F304E9-9AFA-005F-61DB-808091213413}"/>
          </ac:spMkLst>
        </pc:spChg>
        <pc:spChg chg="mod">
          <ac:chgData name="BOHN Stephane [CEGEE]" userId="70069e50-c76b-40ea-827e-0da7eed2485a" providerId="ADAL" clId="{8A29AD22-88C7-4E70-A0A8-BBA131027831}" dt="2023-11-24T11:56:28.335" v="13" actId="1076"/>
          <ac:spMkLst>
            <pc:docMk/>
            <pc:sldMk cId="1806203066" sldId="274"/>
            <ac:spMk id="13" creationId="{EA0975E1-0034-50F4-EF87-8D366BBCCA5B}"/>
          </ac:spMkLst>
        </pc:spChg>
        <pc:grpChg chg="mod">
          <ac:chgData name="BOHN Stephane [CEGEE]" userId="70069e50-c76b-40ea-827e-0da7eed2485a" providerId="ADAL" clId="{8A29AD22-88C7-4E70-A0A8-BBA131027831}" dt="2023-11-24T12:04:19.408" v="106" actId="1035"/>
          <ac:grpSpMkLst>
            <pc:docMk/>
            <pc:sldMk cId="1806203066" sldId="274"/>
            <ac:grpSpMk id="8" creationId="{06CF8C42-E310-7FB0-5C56-C8674EF3E15A}"/>
          </ac:grpSpMkLst>
        </pc:grpChg>
        <pc:picChg chg="add mod">
          <ac:chgData name="BOHN Stephane [CEGEE]" userId="70069e50-c76b-40ea-827e-0da7eed2485a" providerId="ADAL" clId="{8A29AD22-88C7-4E70-A0A8-BBA131027831}" dt="2023-11-24T12:02:59.022" v="83" actId="1076"/>
          <ac:picMkLst>
            <pc:docMk/>
            <pc:sldMk cId="1806203066" sldId="274"/>
            <ac:picMk id="2" creationId="{A2C85876-7983-AEF2-EA64-2015E4883BDB}"/>
          </ac:picMkLst>
        </pc:picChg>
        <pc:picChg chg="del">
          <ac:chgData name="BOHN Stephane [CEGEE]" userId="70069e50-c76b-40ea-827e-0da7eed2485a" providerId="ADAL" clId="{8A29AD22-88C7-4E70-A0A8-BBA131027831}" dt="2023-11-24T11:55:16.882" v="2" actId="478"/>
          <ac:picMkLst>
            <pc:docMk/>
            <pc:sldMk cId="1806203066" sldId="274"/>
            <ac:picMk id="14" creationId="{3513F961-0484-5C32-CC40-55C37EA8340E}"/>
          </ac:picMkLst>
        </pc:picChg>
        <pc:cxnChg chg="mod">
          <ac:chgData name="BOHN Stephane [CEGEE]" userId="70069e50-c76b-40ea-827e-0da7eed2485a" providerId="ADAL" clId="{8A29AD22-88C7-4E70-A0A8-BBA131027831}" dt="2023-11-24T11:56:44.715" v="15" actId="1076"/>
          <ac:cxnSpMkLst>
            <pc:docMk/>
            <pc:sldMk cId="1806203066" sldId="274"/>
            <ac:cxnSpMk id="11" creationId="{21C424A3-021C-FA3E-F227-36D633C74BDF}"/>
          </ac:cxnSpMkLst>
        </pc:cxnChg>
        <pc:cxnChg chg="mod">
          <ac:chgData name="BOHN Stephane [CEGEE]" userId="70069e50-c76b-40ea-827e-0da7eed2485a" providerId="ADAL" clId="{8A29AD22-88C7-4E70-A0A8-BBA131027831}" dt="2023-11-24T11:56:35.887" v="14" actId="1076"/>
          <ac:cxnSpMkLst>
            <pc:docMk/>
            <pc:sldMk cId="1806203066" sldId="274"/>
            <ac:cxnSpMk id="12" creationId="{8A114184-63E0-6AC3-22E5-63F2ECF073FE}"/>
          </ac:cxnSpMkLst>
        </pc:cxnChg>
      </pc:sldChg>
      <pc:sldChg chg="del">
        <pc:chgData name="BOHN Stephane [CEGEE]" userId="70069e50-c76b-40ea-827e-0da7eed2485a" providerId="ADAL" clId="{8A29AD22-88C7-4E70-A0A8-BBA131027831}" dt="2023-11-24T12:20:39.895" v="183" actId="2696"/>
        <pc:sldMkLst>
          <pc:docMk/>
          <pc:sldMk cId="304942953" sldId="276"/>
        </pc:sldMkLst>
      </pc:sldChg>
      <pc:sldChg chg="modSp mod">
        <pc:chgData name="BOHN Stephane [CEGEE]" userId="70069e50-c76b-40ea-827e-0da7eed2485a" providerId="ADAL" clId="{8A29AD22-88C7-4E70-A0A8-BBA131027831}" dt="2023-11-24T12:21:38.585" v="217" actId="167"/>
        <pc:sldMkLst>
          <pc:docMk/>
          <pc:sldMk cId="3648697080" sldId="279"/>
        </pc:sldMkLst>
        <pc:spChg chg="mod">
          <ac:chgData name="BOHN Stephane [CEGEE]" userId="70069e50-c76b-40ea-827e-0da7eed2485a" providerId="ADAL" clId="{8A29AD22-88C7-4E70-A0A8-BBA131027831}" dt="2023-11-24T12:21:26.409" v="216" actId="20577"/>
          <ac:spMkLst>
            <pc:docMk/>
            <pc:sldMk cId="3648697080" sldId="279"/>
            <ac:spMk id="22" creationId="{B4039EB8-6EC1-A533-3D6D-B6B2E41BC4BC}"/>
          </ac:spMkLst>
        </pc:spChg>
        <pc:picChg chg="ord">
          <ac:chgData name="BOHN Stephane [CEGEE]" userId="70069e50-c76b-40ea-827e-0da7eed2485a" providerId="ADAL" clId="{8A29AD22-88C7-4E70-A0A8-BBA131027831}" dt="2023-11-24T12:21:38.585" v="217" actId="167"/>
          <ac:picMkLst>
            <pc:docMk/>
            <pc:sldMk cId="3648697080" sldId="279"/>
            <ac:picMk id="7" creationId="{4E720C41-766F-0A61-0E64-33AA456663D5}"/>
          </ac:picMkLst>
        </pc:picChg>
      </pc:sldChg>
      <pc:sldChg chg="modSp mod">
        <pc:chgData name="BOHN Stephane [CEGEE]" userId="70069e50-c76b-40ea-827e-0da7eed2485a" providerId="ADAL" clId="{8A29AD22-88C7-4E70-A0A8-BBA131027831}" dt="2023-11-24T12:20:28.601" v="182" actId="20577"/>
        <pc:sldMkLst>
          <pc:docMk/>
          <pc:sldMk cId="2243702807" sldId="283"/>
        </pc:sldMkLst>
        <pc:spChg chg="mod">
          <ac:chgData name="BOHN Stephane [CEGEE]" userId="70069e50-c76b-40ea-827e-0da7eed2485a" providerId="ADAL" clId="{8A29AD22-88C7-4E70-A0A8-BBA131027831}" dt="2023-11-24T12:20:28.601" v="182" actId="20577"/>
          <ac:spMkLst>
            <pc:docMk/>
            <pc:sldMk cId="2243702807" sldId="283"/>
            <ac:spMk id="7" creationId="{BA84CBB5-2D75-E1DF-30DA-90F3DCFA7D09}"/>
          </ac:spMkLst>
        </pc:spChg>
      </pc:sldChg>
      <pc:sldChg chg="modSp mod">
        <pc:chgData name="BOHN Stephane [CEGEE]" userId="70069e50-c76b-40ea-827e-0da7eed2485a" providerId="ADAL" clId="{8A29AD22-88C7-4E70-A0A8-BBA131027831}" dt="2023-11-24T12:30:14.542" v="236" actId="313"/>
        <pc:sldMkLst>
          <pc:docMk/>
          <pc:sldMk cId="3853740772" sldId="284"/>
        </pc:sldMkLst>
        <pc:spChg chg="mod">
          <ac:chgData name="BOHN Stephane [CEGEE]" userId="70069e50-c76b-40ea-827e-0da7eed2485a" providerId="ADAL" clId="{8A29AD22-88C7-4E70-A0A8-BBA131027831}" dt="2023-11-24T12:30:14.542" v="236" actId="313"/>
          <ac:spMkLst>
            <pc:docMk/>
            <pc:sldMk cId="3853740772" sldId="284"/>
            <ac:spMk id="6" creationId="{74D0A3E0-693A-DC96-25E8-ADC63AB02007}"/>
          </ac:spMkLst>
        </pc:spChg>
      </pc:sldChg>
      <pc:sldChg chg="delSp modSp del mod">
        <pc:chgData name="BOHN Stephane [CEGEE]" userId="70069e50-c76b-40ea-827e-0da7eed2485a" providerId="ADAL" clId="{8A29AD22-88C7-4E70-A0A8-BBA131027831}" dt="2023-11-24T12:04:47.423" v="108" actId="2696"/>
        <pc:sldMkLst>
          <pc:docMk/>
          <pc:sldMk cId="3057120173" sldId="286"/>
        </pc:sldMkLst>
        <pc:spChg chg="del mod">
          <ac:chgData name="BOHN Stephane [CEGEE]" userId="70069e50-c76b-40ea-827e-0da7eed2485a" providerId="ADAL" clId="{8A29AD22-88C7-4E70-A0A8-BBA131027831}" dt="2023-11-24T12:02:46.518" v="80" actId="21"/>
          <ac:spMkLst>
            <pc:docMk/>
            <pc:sldMk cId="3057120173" sldId="286"/>
            <ac:spMk id="6" creationId="{46B00EA9-0C8F-B52B-4540-32EE41B8001E}"/>
          </ac:spMkLst>
        </pc:spChg>
      </pc:sldChg>
      <pc:sldChg chg="modSp mod">
        <pc:chgData name="BOHN Stephane [CEGEE]" userId="70069e50-c76b-40ea-827e-0da7eed2485a" providerId="ADAL" clId="{8A29AD22-88C7-4E70-A0A8-BBA131027831}" dt="2023-11-24T12:22:45.037" v="220" actId="1076"/>
        <pc:sldMkLst>
          <pc:docMk/>
          <pc:sldMk cId="660560703" sldId="287"/>
        </pc:sldMkLst>
        <pc:spChg chg="mod">
          <ac:chgData name="BOHN Stephane [CEGEE]" userId="70069e50-c76b-40ea-827e-0da7eed2485a" providerId="ADAL" clId="{8A29AD22-88C7-4E70-A0A8-BBA131027831}" dt="2023-11-24T12:22:45.037" v="220" actId="1076"/>
          <ac:spMkLst>
            <pc:docMk/>
            <pc:sldMk cId="660560703" sldId="287"/>
            <ac:spMk id="26" creationId="{F29793F6-6A48-5174-37F0-D947C69C57BB}"/>
          </ac:spMkLst>
        </pc:spChg>
        <pc:graphicFrameChg chg="mod">
          <ac:chgData name="BOHN Stephane [CEGEE]" userId="70069e50-c76b-40ea-827e-0da7eed2485a" providerId="ADAL" clId="{8A29AD22-88C7-4E70-A0A8-BBA131027831}" dt="2023-11-24T12:22:37.835" v="219" actId="1076"/>
          <ac:graphicFrameMkLst>
            <pc:docMk/>
            <pc:sldMk cId="660560703" sldId="287"/>
            <ac:graphicFrameMk id="25" creationId="{F405F73B-9702-BD96-458B-E57C100E73E0}"/>
          </ac:graphicFrameMkLst>
        </pc:graphicFrameChg>
      </pc:sldChg>
      <pc:sldChg chg="modSp mod">
        <pc:chgData name="BOHN Stephane [CEGEE]" userId="70069e50-c76b-40ea-827e-0da7eed2485a" providerId="ADAL" clId="{8A29AD22-88C7-4E70-A0A8-BBA131027831}" dt="2023-11-24T12:23:43.998" v="225" actId="114"/>
        <pc:sldMkLst>
          <pc:docMk/>
          <pc:sldMk cId="1242600738" sldId="288"/>
        </pc:sldMkLst>
        <pc:spChg chg="mod">
          <ac:chgData name="BOHN Stephane [CEGEE]" userId="70069e50-c76b-40ea-827e-0da7eed2485a" providerId="ADAL" clId="{8A29AD22-88C7-4E70-A0A8-BBA131027831}" dt="2023-11-24T12:23:43.998" v="225" actId="114"/>
          <ac:spMkLst>
            <pc:docMk/>
            <pc:sldMk cId="1242600738" sldId="288"/>
            <ac:spMk id="2" creationId="{C26E8C66-DA84-1A42-50D8-39A8553EB40A}"/>
          </ac:spMkLst>
        </pc:spChg>
      </pc:sldChg>
      <pc:sldChg chg="modSp mod">
        <pc:chgData name="BOHN Stephane [CEGEE]" userId="70069e50-c76b-40ea-827e-0da7eed2485a" providerId="ADAL" clId="{8A29AD22-88C7-4E70-A0A8-BBA131027831}" dt="2023-11-24T12:29:35.781" v="232" actId="120"/>
        <pc:sldMkLst>
          <pc:docMk/>
          <pc:sldMk cId="1120620113" sldId="291"/>
        </pc:sldMkLst>
        <pc:spChg chg="mod">
          <ac:chgData name="BOHN Stephane [CEGEE]" userId="70069e50-c76b-40ea-827e-0da7eed2485a" providerId="ADAL" clId="{8A29AD22-88C7-4E70-A0A8-BBA131027831}" dt="2023-11-24T12:29:35.781" v="232" actId="120"/>
          <ac:spMkLst>
            <pc:docMk/>
            <pc:sldMk cId="1120620113" sldId="291"/>
            <ac:spMk id="17" creationId="{32C841A6-FEDD-399A-0350-E34D61160F48}"/>
          </ac:spMkLst>
        </pc:spChg>
      </pc:sldChg>
      <pc:sldChg chg="modSp mod">
        <pc:chgData name="BOHN Stephane [CEGEE]" userId="70069e50-c76b-40ea-827e-0da7eed2485a" providerId="ADAL" clId="{8A29AD22-88C7-4E70-A0A8-BBA131027831}" dt="2023-11-24T12:21:01.792" v="211" actId="20577"/>
        <pc:sldMkLst>
          <pc:docMk/>
          <pc:sldMk cId="701402336" sldId="298"/>
        </pc:sldMkLst>
        <pc:spChg chg="mod">
          <ac:chgData name="BOHN Stephane [CEGEE]" userId="70069e50-c76b-40ea-827e-0da7eed2485a" providerId="ADAL" clId="{8A29AD22-88C7-4E70-A0A8-BBA131027831}" dt="2023-11-24T12:21:01.792" v="211" actId="20577"/>
          <ac:spMkLst>
            <pc:docMk/>
            <pc:sldMk cId="701402336" sldId="298"/>
            <ac:spMk id="2" creationId="{7184BBA0-D874-4088-9322-89D4D1A17B8F}"/>
          </ac:spMkLst>
        </pc:spChg>
      </pc:sldChg>
      <pc:sldChg chg="modSp mod">
        <pc:chgData name="BOHN Stephane [CEGEE]" userId="70069e50-c76b-40ea-827e-0da7eed2485a" providerId="ADAL" clId="{8A29AD22-88C7-4E70-A0A8-BBA131027831}" dt="2023-11-24T12:21:15.760" v="214"/>
        <pc:sldMkLst>
          <pc:docMk/>
          <pc:sldMk cId="704151988" sldId="299"/>
        </pc:sldMkLst>
        <pc:spChg chg="mod">
          <ac:chgData name="BOHN Stephane [CEGEE]" userId="70069e50-c76b-40ea-827e-0da7eed2485a" providerId="ADAL" clId="{8A29AD22-88C7-4E70-A0A8-BBA131027831}" dt="2023-11-24T12:21:15.760" v="214"/>
          <ac:spMkLst>
            <pc:docMk/>
            <pc:sldMk cId="704151988" sldId="299"/>
            <ac:spMk id="2" creationId="{7184BBA0-D874-4088-9322-89D4D1A17B8F}"/>
          </ac:spMkLst>
        </pc:spChg>
      </pc:sldChg>
      <pc:sldChg chg="modSp mod">
        <pc:chgData name="BOHN Stephane [CEGEE]" userId="70069e50-c76b-40ea-827e-0da7eed2485a" providerId="ADAL" clId="{8A29AD22-88C7-4E70-A0A8-BBA131027831}" dt="2023-11-24T12:21:59.323" v="218"/>
        <pc:sldMkLst>
          <pc:docMk/>
          <pc:sldMk cId="983525905" sldId="301"/>
        </pc:sldMkLst>
        <pc:spChg chg="mod">
          <ac:chgData name="BOHN Stephane [CEGEE]" userId="70069e50-c76b-40ea-827e-0da7eed2485a" providerId="ADAL" clId="{8A29AD22-88C7-4E70-A0A8-BBA131027831}" dt="2023-11-24T12:21:59.323" v="218"/>
          <ac:spMkLst>
            <pc:docMk/>
            <pc:sldMk cId="983525905" sldId="301"/>
            <ac:spMk id="2" creationId="{7184BBA0-D874-4088-9322-89D4D1A17B8F}"/>
          </ac:spMkLst>
        </pc:spChg>
      </pc:sldChg>
      <pc:sldChg chg="modSp mod">
        <pc:chgData name="BOHN Stephane [CEGEE]" userId="70069e50-c76b-40ea-827e-0da7eed2485a" providerId="ADAL" clId="{8A29AD22-88C7-4E70-A0A8-BBA131027831}" dt="2023-11-24T12:24:04.368" v="226"/>
        <pc:sldMkLst>
          <pc:docMk/>
          <pc:sldMk cId="2997808326" sldId="302"/>
        </pc:sldMkLst>
        <pc:spChg chg="mod">
          <ac:chgData name="BOHN Stephane [CEGEE]" userId="70069e50-c76b-40ea-827e-0da7eed2485a" providerId="ADAL" clId="{8A29AD22-88C7-4E70-A0A8-BBA131027831}" dt="2023-11-24T12:24:04.368" v="226"/>
          <ac:spMkLst>
            <pc:docMk/>
            <pc:sldMk cId="2997808326" sldId="302"/>
            <ac:spMk id="2" creationId="{7184BBA0-D874-4088-9322-89D4D1A17B8F}"/>
          </ac:spMkLst>
        </pc:spChg>
      </pc:sldChg>
      <pc:sldChg chg="modSp mod">
        <pc:chgData name="BOHN Stephane [CEGEE]" userId="70069e50-c76b-40ea-827e-0da7eed2485a" providerId="ADAL" clId="{8A29AD22-88C7-4E70-A0A8-BBA131027831}" dt="2023-11-24T12:24:12.917" v="227"/>
        <pc:sldMkLst>
          <pc:docMk/>
          <pc:sldMk cId="3029147377" sldId="303"/>
        </pc:sldMkLst>
        <pc:spChg chg="mod">
          <ac:chgData name="BOHN Stephane [CEGEE]" userId="70069e50-c76b-40ea-827e-0da7eed2485a" providerId="ADAL" clId="{8A29AD22-88C7-4E70-A0A8-BBA131027831}" dt="2023-11-24T12:24:12.917" v="227"/>
          <ac:spMkLst>
            <pc:docMk/>
            <pc:sldMk cId="3029147377" sldId="303"/>
            <ac:spMk id="2" creationId="{7184BBA0-D874-4088-9322-89D4D1A17B8F}"/>
          </ac:spMkLst>
        </pc:spChg>
      </pc:sldChg>
      <pc:sldChg chg="modSp mod">
        <pc:chgData name="BOHN Stephane [CEGEE]" userId="70069e50-c76b-40ea-827e-0da7eed2485a" providerId="ADAL" clId="{8A29AD22-88C7-4E70-A0A8-BBA131027831}" dt="2023-11-27T14:23:30.611" v="305" actId="20577"/>
        <pc:sldMkLst>
          <pc:docMk/>
          <pc:sldMk cId="2241168025" sldId="304"/>
        </pc:sldMkLst>
        <pc:spChg chg="mod">
          <ac:chgData name="BOHN Stephane [CEGEE]" userId="70069e50-c76b-40ea-827e-0da7eed2485a" providerId="ADAL" clId="{8A29AD22-88C7-4E70-A0A8-BBA131027831}" dt="2023-11-27T14:23:30.611" v="305" actId="20577"/>
          <ac:spMkLst>
            <pc:docMk/>
            <pc:sldMk cId="2241168025" sldId="304"/>
            <ac:spMk id="2" creationId="{4B9C2789-9DA9-63B0-594B-A26C28004363}"/>
          </ac:spMkLst>
        </pc:spChg>
      </pc:sldChg>
      <pc:sldChg chg="modSp mod">
        <pc:chgData name="BOHN Stephane [CEGEE]" userId="70069e50-c76b-40ea-827e-0da7eed2485a" providerId="ADAL" clId="{8A29AD22-88C7-4E70-A0A8-BBA131027831}" dt="2023-11-24T12:24:16.937" v="228"/>
        <pc:sldMkLst>
          <pc:docMk/>
          <pc:sldMk cId="1517000787" sldId="305"/>
        </pc:sldMkLst>
        <pc:spChg chg="mod">
          <ac:chgData name="BOHN Stephane [CEGEE]" userId="70069e50-c76b-40ea-827e-0da7eed2485a" providerId="ADAL" clId="{8A29AD22-88C7-4E70-A0A8-BBA131027831}" dt="2023-11-24T12:24:16.937" v="228"/>
          <ac:spMkLst>
            <pc:docMk/>
            <pc:sldMk cId="1517000787" sldId="305"/>
            <ac:spMk id="2" creationId="{7184BBA0-D874-4088-9322-89D4D1A17B8F}"/>
          </ac:spMkLst>
        </pc:spChg>
      </pc:sldChg>
    </pc:docChg>
  </pc:docChgLst>
  <pc:docChgLst>
    <pc:chgData name="BOHN Stephane [CEGEE]" userId="70069e50-c76b-40ea-827e-0da7eed2485a" providerId="ADAL" clId="{E0A20978-00BB-4E86-92CE-EBD7C335D5F4}"/>
    <pc:docChg chg="modSld">
      <pc:chgData name="BOHN Stephane [CEGEE]" userId="70069e50-c76b-40ea-827e-0da7eed2485a" providerId="ADAL" clId="{E0A20978-00BB-4E86-92CE-EBD7C335D5F4}" dt="2024-01-02T08:02:04.902" v="8"/>
      <pc:docMkLst>
        <pc:docMk/>
      </pc:docMkLst>
      <pc:sldChg chg="modSp mod">
        <pc:chgData name="BOHN Stephane [CEGEE]" userId="70069e50-c76b-40ea-827e-0da7eed2485a" providerId="ADAL" clId="{E0A20978-00BB-4E86-92CE-EBD7C335D5F4}" dt="2024-01-02T07:58:54.176" v="7" actId="13926"/>
        <pc:sldMkLst>
          <pc:docMk/>
          <pc:sldMk cId="2243702807" sldId="283"/>
        </pc:sldMkLst>
        <pc:spChg chg="mod">
          <ac:chgData name="BOHN Stephane [CEGEE]" userId="70069e50-c76b-40ea-827e-0da7eed2485a" providerId="ADAL" clId="{E0A20978-00BB-4E86-92CE-EBD7C335D5F4}" dt="2024-01-02T07:58:54.176" v="7" actId="13926"/>
          <ac:spMkLst>
            <pc:docMk/>
            <pc:sldMk cId="2243702807" sldId="283"/>
            <ac:spMk id="7" creationId="{BA84CBB5-2D75-E1DF-30DA-90F3DCFA7D09}"/>
          </ac:spMkLst>
        </pc:spChg>
      </pc:sldChg>
      <pc:sldChg chg="modSp">
        <pc:chgData name="BOHN Stephane [CEGEE]" userId="70069e50-c76b-40ea-827e-0da7eed2485a" providerId="ADAL" clId="{E0A20978-00BB-4E86-92CE-EBD7C335D5F4}" dt="2024-01-02T08:02:04.902" v="8"/>
        <pc:sldMkLst>
          <pc:docMk/>
          <pc:sldMk cId="660560703" sldId="287"/>
        </pc:sldMkLst>
        <pc:graphicFrameChg chg="mod">
          <ac:chgData name="BOHN Stephane [CEGEE]" userId="70069e50-c76b-40ea-827e-0da7eed2485a" providerId="ADAL" clId="{E0A20978-00BB-4E86-92CE-EBD7C335D5F4}" dt="2024-01-02T08:02:04.902" v="8"/>
          <ac:graphicFrameMkLst>
            <pc:docMk/>
            <pc:sldMk cId="660560703" sldId="287"/>
            <ac:graphicFrameMk id="12" creationId="{AEAE770F-F308-16FA-D3C7-55687E61E4FF}"/>
          </ac:graphicFrameMkLst>
        </pc:graphicFrameChg>
      </pc:sldChg>
      <pc:sldChg chg="modSp mod">
        <pc:chgData name="BOHN Stephane [CEGEE]" userId="70069e50-c76b-40ea-827e-0da7eed2485a" providerId="ADAL" clId="{E0A20978-00BB-4E86-92CE-EBD7C335D5F4}" dt="2024-01-02T07:49:51.807" v="6" actId="20577"/>
        <pc:sldMkLst>
          <pc:docMk/>
          <pc:sldMk cId="698121832" sldId="289"/>
        </pc:sldMkLst>
        <pc:spChg chg="mod">
          <ac:chgData name="BOHN Stephane [CEGEE]" userId="70069e50-c76b-40ea-827e-0da7eed2485a" providerId="ADAL" clId="{E0A20978-00BB-4E86-92CE-EBD7C335D5F4}" dt="2024-01-02T07:49:51.807" v="6" actId="20577"/>
          <ac:spMkLst>
            <pc:docMk/>
            <pc:sldMk cId="698121832" sldId="289"/>
            <ac:spMk id="6" creationId="{6D35F13B-3C48-95AE-0A7F-3D55721E3A9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035" cy="4920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2241" y="0"/>
            <a:ext cx="2947035" cy="4920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B1BE09-95C3-4FB1-BE19-597B92B068B0}" type="datetimeFigureOut">
              <a:rPr lang="fr-FR" smtClean="0"/>
              <a:t>02/01/2024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58788" y="1225550"/>
            <a:ext cx="5883275" cy="3309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0085" y="4719895"/>
            <a:ext cx="5440680" cy="386173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15495"/>
            <a:ext cx="2947035" cy="4920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2241" y="9315495"/>
            <a:ext cx="2947035" cy="4920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7E0F6A-6B0E-4343-B6CE-4A2073D0A1F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0232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E0F6A-6B0E-4343-B6CE-4A2073D0A1F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0901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E0F6A-6B0E-4343-B6CE-4A2073D0A1FB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8601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7E0F6A-6B0E-4343-B6CE-4A2073D0A1F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76701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Question en suspens : assurance moyen de paiement Pro Plus non-incluse dans l’offre. Peut-on la souscrire à l’unité (20,30€ selon tari 2024) ?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7E0F6A-6B0E-4343-B6CE-4A2073D0A1F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95057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7E0F6A-6B0E-4343-B6CE-4A2073D0A1F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31496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7E0F6A-6B0E-4343-B6CE-4A2073D0A1F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41351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7E0F6A-6B0E-4343-B6CE-4A2073D0A1F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29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7E0F6A-6B0E-4343-B6CE-4A2073D0A1F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89758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7E0F6A-6B0E-4343-B6CE-4A2073D0A1F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32279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7E0F6A-6B0E-4343-B6CE-4A2073D0A1F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41934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7E0F6A-6B0E-4343-B6CE-4A2073D0A1F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81016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7E0F6A-6B0E-4343-B6CE-4A2073D0A1F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77263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7E0F6A-6B0E-4343-B6CE-4A2073D0A1F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03414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7E0F6A-6B0E-4343-B6CE-4A2073D0A1F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71353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7E0F6A-6B0E-4343-B6CE-4A2073D0A1F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56991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7E0F6A-6B0E-4343-B6CE-4A2073D0A1F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02289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7E0F6A-6B0E-4343-B6CE-4A2073D0A1F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582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56664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/>
              <a:t>Première partie</a:t>
            </a:r>
          </a:p>
          <a:p>
            <a:pPr lvl="0"/>
            <a:r>
              <a:rPr lang="fr-FR"/>
              <a:t>Deuxième partie</a:t>
            </a:r>
          </a:p>
          <a:p>
            <a:pPr lvl="0"/>
            <a:r>
              <a:rPr lang="fr-FR"/>
              <a:t>Troisième partie</a:t>
            </a:r>
          </a:p>
          <a:p>
            <a:pPr lvl="0"/>
            <a:r>
              <a:rPr lang="fr-FR"/>
              <a:t>Quatrième partie</a:t>
            </a:r>
          </a:p>
          <a:p>
            <a:pPr lvl="0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8996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Première idée</a:t>
            </a:r>
          </a:p>
          <a:p>
            <a:pPr lvl="0"/>
            <a:r>
              <a:rPr lang="fr-FR"/>
              <a:t>Deuxième idée </a:t>
            </a:r>
          </a:p>
          <a:p>
            <a:pPr lvl="0"/>
            <a:r>
              <a:rPr lang="fr-FR"/>
              <a:t>Troisième idée </a:t>
            </a:r>
          </a:p>
          <a:p>
            <a:pPr lvl="0"/>
            <a:r>
              <a:rPr lang="fr-FR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06444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Modifier le texte</a:t>
            </a:r>
          </a:p>
          <a:p>
            <a:pPr lvl="1"/>
            <a:r>
              <a:rPr lang="fr-FR"/>
              <a:t>Deuxième niveau </a:t>
            </a:r>
          </a:p>
          <a:p>
            <a:pPr lvl="2"/>
            <a:r>
              <a:rPr lang="fr-FR"/>
              <a:t>Troisième niveau </a:t>
            </a:r>
          </a:p>
          <a:p>
            <a:pPr lvl="3"/>
            <a:r>
              <a:rPr lang="fr-FR"/>
              <a:t>Quatrième niveau </a:t>
            </a:r>
          </a:p>
          <a:p>
            <a:pPr lvl="4"/>
            <a:r>
              <a:rPr lang="fr-FR"/>
              <a:t>Cinquième niveau </a:t>
            </a:r>
          </a:p>
          <a:p>
            <a:pPr lvl="2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2284587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/>
              <a:t>Insérez ici une image</a:t>
            </a:r>
          </a:p>
          <a:p>
            <a:endParaRPr lang="fr-FR"/>
          </a:p>
          <a:p>
            <a:endParaRPr lang="fr-FR"/>
          </a:p>
          <a:p>
            <a:endParaRPr lang="fr-FR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Modifier le texte</a:t>
            </a:r>
          </a:p>
          <a:p>
            <a:pPr lvl="1"/>
            <a:r>
              <a:rPr lang="fr-FR"/>
              <a:t>Deuxième niveau </a:t>
            </a:r>
          </a:p>
          <a:p>
            <a:pPr lvl="2"/>
            <a:r>
              <a:rPr lang="fr-FR"/>
              <a:t>Troisième niveau </a:t>
            </a:r>
          </a:p>
          <a:p>
            <a:pPr lvl="3"/>
            <a:r>
              <a:rPr lang="fr-FR"/>
              <a:t>Quatrième niveau </a:t>
            </a:r>
          </a:p>
          <a:p>
            <a:pPr lvl="4"/>
            <a:r>
              <a:rPr lang="fr-FR"/>
              <a:t>Cinquième niveau </a:t>
            </a:r>
          </a:p>
          <a:p>
            <a:pPr lvl="2"/>
            <a:endParaRPr lang="fr-FR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3774948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>
          <p15:clr>
            <a:srgbClr val="FBAE40"/>
          </p15:clr>
        </p15:guide>
        <p15:guide id="2" pos="737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6775716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2777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668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>
          <p15:clr>
            <a:srgbClr val="F26B43"/>
          </p15:clr>
        </p15:guide>
        <p15:guide id="2" pos="325">
          <p15:clr>
            <a:srgbClr val="F26B43"/>
          </p15:clr>
        </p15:guide>
        <p15:guide id="3" pos="438">
          <p15:clr>
            <a:srgbClr val="F26B43"/>
          </p15:clr>
        </p15:guide>
        <p15:guide id="4" pos="506">
          <p15:clr>
            <a:srgbClr val="F26B43"/>
          </p15:clr>
        </p15:guide>
        <p15:guide id="5" orient="horz" pos="935">
          <p15:clr>
            <a:srgbClr val="F26B43"/>
          </p15:clr>
        </p15:guide>
        <p15:guide id="6" orient="horz" pos="3929">
          <p15:clr>
            <a:srgbClr val="F26B43"/>
          </p15:clr>
        </p15:guide>
        <p15:guide id="7" orient="horz" pos="411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6.emf"/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12" Type="http://schemas.openxmlformats.org/officeDocument/2006/relationships/package" Target="../embeddings/Microsoft_Word_Document.docx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11" Type="http://schemas.microsoft.com/office/2007/relationships/hdphoto" Target="../media/hdphoto2.wdp"/><Relationship Id="rId5" Type="http://schemas.openxmlformats.org/officeDocument/2006/relationships/image" Target="../media/image10.svg"/><Relationship Id="rId15" Type="http://schemas.openxmlformats.org/officeDocument/2006/relationships/image" Target="../media/image17.emf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svg"/><Relationship Id="rId14" Type="http://schemas.openxmlformats.org/officeDocument/2006/relationships/package" Target="../embeddings/Microsoft_Word_Document1.docx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2.png"/><Relationship Id="rId3" Type="http://schemas.openxmlformats.org/officeDocument/2006/relationships/image" Target="../media/image15.png"/><Relationship Id="rId7" Type="http://schemas.openxmlformats.org/officeDocument/2006/relationships/image" Target="../media/image27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11" Type="http://schemas.microsoft.com/office/2007/relationships/hdphoto" Target="../media/hdphoto3.wdp"/><Relationship Id="rId5" Type="http://schemas.openxmlformats.org/officeDocument/2006/relationships/image" Target="../media/image8.png"/><Relationship Id="rId10" Type="http://schemas.openxmlformats.org/officeDocument/2006/relationships/image" Target="../media/image30.png"/><Relationship Id="rId4" Type="http://schemas.microsoft.com/office/2007/relationships/hdphoto" Target="../media/hdphoto2.wdp"/><Relationship Id="rId9" Type="http://schemas.openxmlformats.org/officeDocument/2006/relationships/image" Target="../media/image29.png"/><Relationship Id="rId14" Type="http://schemas.openxmlformats.org/officeDocument/2006/relationships/hyperlink" Target="https://groupebpce.sharepoint.com/sites/ConquteFreelance-dploiementEEROEI/Shared%20Documents/2%20-%20Parcours%20EERO%20EI/05%20-%20Parcours%20client%20&amp;%20prospect/20230512%20-%20EERO%20EI%20-%20Parcours%20D%C3%A9j%C3%A0%20Clients.pptx?web=1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groupebpce.sharepoint.com/:p:/r/sites/ConquteFreelance-dploiementEEROEI/Shared%20Documents/2%20-%20Parcours%20EERO%20EI/06%20-%20Parcours%20collaborateurs/20230516%20-%20EERO%20EI%20CE%20-%20Parcours%20Collaborateur%20-%20D%C3%A9j%C3%A0%20Client%20Part.pptx?d=w91d091f532bd4b3dbb8e790b8dc5ac6d&amp;csf=1&amp;web=1&amp;e=Yg8YQ9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18" Type="http://schemas.openxmlformats.org/officeDocument/2006/relationships/image" Target="../media/image47.png"/><Relationship Id="rId3" Type="http://schemas.openxmlformats.org/officeDocument/2006/relationships/hyperlink" Target="https://groupebpce.sharepoint.com/:p:/r/sites/ConquteFreelance-dploiementEEROEI/Shared%20Documents/2%20-%20Parcours%20EERO%20EI/05%20-%20Parcours%20client%20%26%20prospect/20230512%20-%20EERO%20EI%20-%20Parcours%20Prospect.pptx?d=wfedc129185534c85a0a81b781ba14424&amp;csf=1&amp;web=1&amp;e=kzkabA" TargetMode="External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17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11" Type="http://schemas.openxmlformats.org/officeDocument/2006/relationships/image" Target="../media/image40.png"/><Relationship Id="rId5" Type="http://schemas.openxmlformats.org/officeDocument/2006/relationships/image" Target="../media/image15.png"/><Relationship Id="rId15" Type="http://schemas.openxmlformats.org/officeDocument/2006/relationships/image" Target="../media/image44.png"/><Relationship Id="rId10" Type="http://schemas.openxmlformats.org/officeDocument/2006/relationships/image" Target="../media/image39.png"/><Relationship Id="rId4" Type="http://schemas.openxmlformats.org/officeDocument/2006/relationships/image" Target="../media/image35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microsoft.com/office/2007/relationships/hdphoto" Target="../media/hdphoto4.wdp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hyperlink" Target="http://commerciaux.celca.caisse-epargne.fr/download/2237/forfaits-freelance/31573/eero-ei-ce-parcours-collaborateur-prospect.pptx" TargetMode="External"/><Relationship Id="rId3" Type="http://schemas.openxmlformats.org/officeDocument/2006/relationships/hyperlink" Target="https://hubvision-hbv-med.f.bbg/sites/default/files/2023-07-fiche_pratique-eero_ei-ce.pptx?t=1697180885" TargetMode="External"/><Relationship Id="rId7" Type="http://schemas.openxmlformats.org/officeDocument/2006/relationships/hyperlink" Target="http://commerciaux.celca.caisse-epargne.fr/download/2237/forfaits-freelance/31575/eero-ei-parcours-deja-clients.pptx" TargetMode="External"/><Relationship Id="rId12" Type="http://schemas.openxmlformats.org/officeDocument/2006/relationships/image" Target="../media/image5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microsoft.com/office/2007/relationships/hdphoto" Target="../media/hdphoto5.wdp"/><Relationship Id="rId11" Type="http://schemas.openxmlformats.org/officeDocument/2006/relationships/hyperlink" Target="http://commerciaux.celca.caisse-epargne.fr/download/2237/forfaits-freelance/31574/eero-ei-parcours-prospect.pptx" TargetMode="External"/><Relationship Id="rId5" Type="http://schemas.openxmlformats.org/officeDocument/2006/relationships/image" Target="../media/image53.png"/><Relationship Id="rId10" Type="http://schemas.openxmlformats.org/officeDocument/2006/relationships/image" Target="../media/image55.png"/><Relationship Id="rId4" Type="http://schemas.openxmlformats.org/officeDocument/2006/relationships/image" Target="../media/image52.png"/><Relationship Id="rId9" Type="http://schemas.openxmlformats.org/officeDocument/2006/relationships/hyperlink" Target="http://commerciaux.celca.caisse-epargne.fr/download/2237/forfaits-freelance/31572/eero-ei-ce-parcours-collaborateur-deja-client-part.pptx" TargetMode="External"/><Relationship Id="rId1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CC1AF9AB-AAFF-4382-B4E1-6C04CF3072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0015" y="4260915"/>
            <a:ext cx="4283907" cy="639663"/>
          </a:xfrm>
        </p:spPr>
        <p:txBody>
          <a:bodyPr/>
          <a:lstStyle/>
          <a:p>
            <a:r>
              <a:rPr lang="fr-FR" dirty="0"/>
              <a:t>Audio de présentation aux Promoteurs de l’Excellence PART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89D46D-81BD-4B0D-8959-EFD6B3C25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ctr">
            <a:normAutofit fontScale="92500" lnSpcReduction="10000"/>
          </a:bodyPr>
          <a:lstStyle/>
          <a:p>
            <a:r>
              <a:rPr lang="fr-FR" dirty="0"/>
              <a:t>27 Novembre 2023</a:t>
            </a:r>
          </a:p>
        </p:txBody>
      </p:sp>
      <p:sp>
        <p:nvSpPr>
          <p:cNvPr id="7" name="Titre 3">
            <a:extLst>
              <a:ext uri="{FF2B5EF4-FFF2-40B4-BE49-F238E27FC236}">
                <a16:creationId xmlns:a16="http://schemas.microsoft.com/office/drawing/2014/main" id="{897D9DF1-FAC6-7542-3840-0A02D7CC32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0017" y="1684894"/>
            <a:ext cx="7893698" cy="1817320"/>
          </a:xfrm>
        </p:spPr>
        <p:txBody>
          <a:bodyPr>
            <a:normAutofit/>
          </a:bodyPr>
          <a:lstStyle/>
          <a:p>
            <a:r>
              <a:rPr lang="fr-FR" dirty="0">
                <a:latin typeface="Montserrat Black"/>
                <a:cs typeface="Arial"/>
              </a:rPr>
              <a:t>Projet Conquête Freelance – EERO EI</a:t>
            </a:r>
            <a:endParaRPr lang="fr-FR" dirty="0"/>
          </a:p>
        </p:txBody>
      </p:sp>
      <p:pic>
        <p:nvPicPr>
          <p:cNvPr id="8" name="Picture 2" descr="Une image contenant plante, table de salle à manger&#10;&#10;Description générée automatiquement">
            <a:extLst>
              <a:ext uri="{FF2B5EF4-FFF2-40B4-BE49-F238E27FC236}">
                <a16:creationId xmlns:a16="http://schemas.microsoft.com/office/drawing/2014/main" id="{5459B8F7-D94C-D2B7-0F4B-49E258709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6018" y="3926952"/>
            <a:ext cx="4638623" cy="26092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869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C’est quoi un freelance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 dirty="0"/>
              <a:t>0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C9B7A50-800B-4422-9B46-27507B0C87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686"/>
          <a:stretch/>
        </p:blipFill>
        <p:spPr>
          <a:xfrm>
            <a:off x="2863508" y="2152086"/>
            <a:ext cx="5830958" cy="4090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97A14C7-2E1C-1D7D-90A0-0FAE95963B73}"/>
              </a:ext>
            </a:extLst>
          </p:cNvPr>
          <p:cNvSpPr txBox="1"/>
          <p:nvPr/>
        </p:nvSpPr>
        <p:spPr>
          <a:xfrm>
            <a:off x="744069" y="1366752"/>
            <a:ext cx="10659138" cy="602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3210" marR="0" lvl="0" indent="-283210" algn="l" defTabSz="906359" rtl="0" eaLnBrk="1" fontAlgn="auto" latinLnBrk="0" hangingPunct="1">
              <a:lnSpc>
                <a:spcPct val="100000"/>
              </a:lnSpc>
              <a:spcBef>
                <a:spcPts val="1089"/>
              </a:spcBef>
              <a:spcAft>
                <a:spcPts val="0"/>
              </a:spcAft>
              <a:buClr>
                <a:srgbClr val="581D7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/>
                <a:sym typeface="Arial"/>
              </a:rPr>
              <a:t>L’offre et le parcours freelance s’adressent aux </a:t>
            </a:r>
            <a:r>
              <a:rPr kumimoji="0" lang="fr-FR" sz="1200" b="1" i="0" u="sng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/>
                <a:sym typeface="Arial"/>
              </a:rPr>
              <a:t>micro-entrepreneurs uniquement</a:t>
            </a: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/>
                <a:sym typeface="Arial"/>
              </a:rPr>
              <a:t>. </a:t>
            </a:r>
          </a:p>
          <a:p>
            <a:pPr marL="283210" marR="0" lvl="0" indent="-283210" algn="l" defTabSz="906359" rtl="0" eaLnBrk="1" fontAlgn="auto" latinLnBrk="0" hangingPunct="1">
              <a:lnSpc>
                <a:spcPct val="100000"/>
              </a:lnSpc>
              <a:spcBef>
                <a:spcPts val="1089"/>
              </a:spcBef>
              <a:spcAft>
                <a:spcPts val="0"/>
              </a:spcAft>
              <a:buClr>
                <a:srgbClr val="581D7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/>
                <a:sym typeface="Arial"/>
              </a:rPr>
              <a:t>L’ensemble des EI ne sont pas concernés, les professions libérales de santé ne sont pas concernées non plus.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D35F13B-3C48-95AE-0A7F-3D55721E3A93}"/>
              </a:ext>
            </a:extLst>
          </p:cNvPr>
          <p:cNvSpPr txBox="1"/>
          <p:nvPr/>
        </p:nvSpPr>
        <p:spPr>
          <a:xfrm>
            <a:off x="8857561" y="4594034"/>
            <a:ext cx="2869696" cy="16158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u="sng" dirty="0"/>
              <a:t>Plafonds 2023 &amp; 2024</a:t>
            </a:r>
            <a:r>
              <a:rPr lang="fr-FR" sz="1100" dirty="0"/>
              <a:t> :</a:t>
            </a:r>
          </a:p>
          <a:p>
            <a:endParaRPr lang="fr-FR" sz="1100" dirty="0"/>
          </a:p>
          <a:p>
            <a:r>
              <a:rPr lang="fr-FR" sz="1100" dirty="0"/>
              <a:t>Seuil CA 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/>
              <a:t>188 700 € pour commerce/hébergement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/>
              <a:t>77 700 € pour prestation services</a:t>
            </a:r>
          </a:p>
          <a:p>
            <a:endParaRPr lang="fr-FR" sz="1100" dirty="0"/>
          </a:p>
          <a:p>
            <a:r>
              <a:rPr lang="fr-FR" sz="1100" dirty="0"/>
              <a:t>Franchise TVA 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/>
              <a:t>91 900 € pour l’achat/vente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/>
              <a:t>36 800 € pour autres activités</a:t>
            </a:r>
          </a:p>
        </p:txBody>
      </p:sp>
    </p:spTree>
    <p:extLst>
      <p:ext uri="{BB962C8B-B14F-4D97-AF65-F5344CB8AC3E}">
        <p14:creationId xmlns:p14="http://schemas.microsoft.com/office/powerpoint/2010/main" val="698121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2048872"/>
            <a:ext cx="6998019" cy="4388873"/>
          </a:xfrm>
        </p:spPr>
        <p:txBody>
          <a:bodyPr/>
          <a:lstStyle/>
          <a:p>
            <a:pPr>
              <a:buClrTx/>
              <a:buFont typeface="+mj-lt"/>
              <a:buAutoNum type="arabicPeriod"/>
            </a:pPr>
            <a:r>
              <a:rPr lang="fr-FR" sz="2400" b="1" dirty="0">
                <a:solidFill>
                  <a:srgbClr val="C80F2A"/>
                </a:solidFill>
              </a:rPr>
              <a:t>Contexte, enjeux et principes directeurs</a:t>
            </a:r>
          </a:p>
          <a:p>
            <a:pPr>
              <a:buClrTx/>
            </a:pPr>
            <a:r>
              <a:rPr lang="fr-FR" sz="2400" dirty="0"/>
              <a:t>Positionnement CEGEE</a:t>
            </a:r>
          </a:p>
          <a:p>
            <a:pPr>
              <a:buClrTx/>
            </a:pPr>
            <a:r>
              <a:rPr lang="fr-FR" sz="2400" dirty="0"/>
              <a:t>Focus Offre</a:t>
            </a:r>
          </a:p>
          <a:p>
            <a:pPr>
              <a:buClrTx/>
            </a:pPr>
            <a:r>
              <a:rPr lang="fr-FR" sz="2400" dirty="0"/>
              <a:t>Points d’entrée dans le parcours</a:t>
            </a:r>
          </a:p>
          <a:p>
            <a:pPr>
              <a:buClrTx/>
            </a:pPr>
            <a:r>
              <a:rPr lang="fr-FR" sz="2400" dirty="0"/>
              <a:t>Données et justificatifs</a:t>
            </a:r>
          </a:p>
          <a:p>
            <a:pPr>
              <a:buClrTx/>
            </a:pPr>
            <a:r>
              <a:rPr lang="fr-FR" sz="2400" dirty="0"/>
              <a:t>Collaborateurs habilités</a:t>
            </a:r>
          </a:p>
          <a:p>
            <a:pPr>
              <a:buClrTx/>
            </a:pPr>
            <a:r>
              <a:rPr lang="fr-FR" sz="2400" dirty="0"/>
              <a:t>Annexes : liens utiles</a:t>
            </a:r>
          </a:p>
          <a:p>
            <a:pPr>
              <a:buClrTx/>
            </a:pPr>
            <a:endParaRPr lang="fr-FR" sz="2400" dirty="0"/>
          </a:p>
          <a:p>
            <a:endParaRPr lang="fr-FR" sz="24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DF4C20-1357-438A-BEE4-082974747E7E}"/>
              </a:ext>
            </a:extLst>
          </p:cNvPr>
          <p:cNvSpPr/>
          <p:nvPr/>
        </p:nvSpPr>
        <p:spPr>
          <a:xfrm>
            <a:off x="3483429" y="2022745"/>
            <a:ext cx="7994468" cy="55555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9223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Contexte, ambitions et principes directeurs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 dirty="0"/>
              <a:t>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6127BF4-5A46-3268-C5F0-40BFE18A2F1D}"/>
              </a:ext>
            </a:extLst>
          </p:cNvPr>
          <p:cNvSpPr txBox="1"/>
          <p:nvPr/>
        </p:nvSpPr>
        <p:spPr>
          <a:xfrm>
            <a:off x="193579" y="1192726"/>
            <a:ext cx="11511255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3210" indent="-283210" defTabSz="906359">
              <a:spcBef>
                <a:spcPts val="1089"/>
              </a:spcBef>
              <a:buClr>
                <a:srgbClr val="581D74"/>
              </a:buClr>
              <a:buFont typeface="Arial" panose="020B0604020202020204" pitchFamily="34" charset="0"/>
              <a:buChar char="•"/>
              <a:defRPr/>
            </a:pPr>
            <a:r>
              <a:rPr lang="fr-FR" sz="1200" kern="0" dirty="0">
                <a:solidFill>
                  <a:sysClr val="windowText" lastClr="000000"/>
                </a:solidFill>
                <a:latin typeface="Montserrat" panose="00000500000000000000" pitchFamily="2" charset="0"/>
                <a:cs typeface="Arial"/>
                <a:sym typeface="Arial"/>
              </a:rPr>
              <a:t>Le </a:t>
            </a:r>
            <a:r>
              <a:rPr lang="fr-FR" sz="1200" b="1" kern="0" dirty="0">
                <a:solidFill>
                  <a:srgbClr val="DB0029"/>
                </a:solidFill>
                <a:latin typeface="Montserrat" panose="00000500000000000000" pitchFamily="2" charset="0"/>
                <a:cs typeface="Arial"/>
                <a:sym typeface="Arial"/>
              </a:rPr>
              <a:t>modèle du salariat évolue </a:t>
            </a:r>
            <a:r>
              <a:rPr lang="fr-FR" sz="1200" kern="0" dirty="0">
                <a:solidFill>
                  <a:sysClr val="windowText" lastClr="000000"/>
                </a:solidFill>
                <a:latin typeface="Montserrat" panose="00000500000000000000" pitchFamily="2" charset="0"/>
                <a:cs typeface="Arial"/>
                <a:sym typeface="Arial"/>
              </a:rPr>
              <a:t>vers de plus en plus d’indépendants en statut de micro-entreprise. Par ailleurs, de plus en plus de personnes développent une activité en micro-entreprise, en parallèle de leur activité professionnelle salariée.</a:t>
            </a:r>
            <a:endParaRPr lang="fr-FR" sz="1600" dirty="0">
              <a:latin typeface="Montserrat" panose="00000500000000000000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6CF8C42-E310-7FB0-5C56-C8674EF3E15A}"/>
              </a:ext>
            </a:extLst>
          </p:cNvPr>
          <p:cNvGrpSpPr/>
          <p:nvPr/>
        </p:nvGrpSpPr>
        <p:grpSpPr>
          <a:xfrm>
            <a:off x="638361" y="1825391"/>
            <a:ext cx="11066473" cy="1061829"/>
            <a:chOff x="726066" y="5012088"/>
            <a:chExt cx="12961257" cy="1309058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5F304E9-9AFA-005F-61DB-808091213413}"/>
                </a:ext>
              </a:extLst>
            </p:cNvPr>
            <p:cNvSpPr txBox="1"/>
            <p:nvPr/>
          </p:nvSpPr>
          <p:spPr>
            <a:xfrm>
              <a:off x="726066" y="5164321"/>
              <a:ext cx="2913251" cy="10244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cs typeface="Arial"/>
                  <a:sym typeface="Arial"/>
                </a:rPr>
                <a:t>NOS AMBITIONS</a:t>
              </a:r>
            </a:p>
            <a:p>
              <a:pPr algn="just"/>
              <a:r>
                <a:rPr lang="fr-FR" sz="1600" b="1" dirty="0">
                  <a:solidFill>
                    <a:sysClr val="windowText" lastClr="000000"/>
                  </a:solidFill>
                  <a:latin typeface="Montserrat" panose="00000500000000000000" pitchFamily="2" charset="0"/>
                </a:rPr>
                <a:t>VIA LE </a:t>
              </a:r>
            </a:p>
            <a:p>
              <a:pPr algn="just"/>
              <a:r>
                <a:rPr lang="fr-FR" sz="1600" b="1" dirty="0">
                  <a:solidFill>
                    <a:sysClr val="windowText" lastClr="000000"/>
                  </a:solidFill>
                  <a:latin typeface="Montserrat" panose="00000500000000000000" pitchFamily="2" charset="0"/>
                </a:rPr>
                <a:t>PARCOURS DIGITAL</a:t>
              </a: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cs typeface="Arial"/>
                  <a:sym typeface="Arial"/>
                </a:rPr>
                <a:t>  </a:t>
              </a:r>
              <a:endParaRPr lang="fr-FR" sz="1600" dirty="0">
                <a:latin typeface="Montserrat" panose="00000500000000000000" pitchFamily="2" charset="0"/>
              </a:endParaRPr>
            </a:p>
          </p:txBody>
        </p: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21C424A3-021C-FA3E-F227-36D633C74BD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6066" y="6321146"/>
              <a:ext cx="2373972" cy="0"/>
            </a:xfrm>
            <a:prstGeom prst="line">
              <a:avLst/>
            </a:prstGeom>
            <a:ln>
              <a:solidFill>
                <a:srgbClr val="DB00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8A114184-63E0-6AC3-22E5-63F2ECF073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6066" y="5012088"/>
              <a:ext cx="2485485" cy="0"/>
            </a:xfrm>
            <a:prstGeom prst="line">
              <a:avLst/>
            </a:prstGeom>
            <a:ln>
              <a:solidFill>
                <a:srgbClr val="DB00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A0975E1-0034-50F4-EF87-8D366BBCCA5B}"/>
                </a:ext>
              </a:extLst>
            </p:cNvPr>
            <p:cNvSpPr txBox="1"/>
            <p:nvPr/>
          </p:nvSpPr>
          <p:spPr>
            <a:xfrm>
              <a:off x="3100038" y="5012088"/>
              <a:ext cx="10587285" cy="1309058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626745" lvl="3" indent="-311150" algn="just" defTabSz="999073">
                <a:buClr>
                  <a:schemeClr val="bg1">
                    <a:lumMod val="50000"/>
                  </a:schemeClr>
                </a:buClr>
                <a:buFont typeface="Courier New" panose="02070309020205020404" pitchFamily="49" charset="0"/>
                <a:buChar char="o"/>
                <a:defRPr/>
              </a:pPr>
              <a:r>
                <a:rPr kumimoji="0" lang="fr-FR" sz="11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 panose="00000500000000000000" pitchFamily="2" charset="0"/>
                  <a:cs typeface="Arial"/>
                  <a:sym typeface="Arial"/>
                </a:rPr>
                <a:t>Accompagner cette évolution sociétale en cours du marché du travail</a:t>
              </a:r>
              <a:r>
                <a:rPr lang="fr-FR" sz="1100" kern="0" dirty="0">
                  <a:solidFill>
                    <a:srgbClr val="000000"/>
                  </a:solidFill>
                  <a:latin typeface="Montserrat" panose="00000500000000000000" pitchFamily="2" charset="0"/>
                  <a:cs typeface="Arial"/>
                  <a:sym typeface="Arial"/>
                </a:rPr>
                <a:t> </a:t>
              </a:r>
              <a:r>
                <a:rPr kumimoji="0" lang="fr-FR" sz="11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 panose="00000500000000000000" pitchFamily="2" charset="0"/>
                  <a:cs typeface="Arial"/>
                  <a:sym typeface="Arial"/>
                </a:rPr>
                <a:t> : </a:t>
              </a:r>
              <a:r>
                <a:rPr lang="fr-FR" sz="1100" b="1" dirty="0">
                  <a:solidFill>
                    <a:srgbClr val="DB0029"/>
                  </a:solidFill>
                  <a:latin typeface="Montserrat" panose="00000500000000000000" pitchFamily="2" charset="0"/>
                  <a:cs typeface="Arial"/>
                  <a:sym typeface="Arial"/>
                </a:rPr>
                <a:t>réussir 15 000 EERO freelance la 1ere année </a:t>
              </a:r>
              <a:endParaRPr lang="fr-FR" sz="1100" b="1" kern="0" dirty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endParaRPr>
            </a:p>
            <a:p>
              <a:pPr marL="626745" lvl="3" indent="-311150" algn="just" defTabSz="999073">
                <a:buClr>
                  <a:schemeClr val="bg1">
                    <a:lumMod val="50000"/>
                  </a:schemeClr>
                </a:buClr>
                <a:buFont typeface="Courier New" panose="02070309020205020404" pitchFamily="49" charset="0"/>
                <a:buChar char="o"/>
                <a:defRPr/>
              </a:pPr>
              <a:r>
                <a:rPr lang="fr-FR" sz="1100" kern="0" dirty="0">
                  <a:solidFill>
                    <a:srgbClr val="000000"/>
                  </a:solidFill>
                  <a:latin typeface="Montserrat" panose="00000500000000000000" pitchFamily="2" charset="0"/>
                  <a:cs typeface="Arial"/>
                  <a:sym typeface="Arial"/>
                </a:rPr>
                <a:t>Conserver nos </a:t>
              </a:r>
              <a:r>
                <a:rPr lang="fr-FR" sz="1100" b="1" dirty="0">
                  <a:solidFill>
                    <a:srgbClr val="DB0029"/>
                  </a:solidFill>
                  <a:latin typeface="Montserrat" panose="00000500000000000000" pitchFamily="2" charset="0"/>
                  <a:cs typeface="Arial"/>
                  <a:sym typeface="Arial"/>
                </a:rPr>
                <a:t>clients internes </a:t>
              </a:r>
              <a:r>
                <a:rPr lang="fr-FR" sz="1100" kern="0" dirty="0">
                  <a:solidFill>
                    <a:srgbClr val="000000"/>
                  </a:solidFill>
                  <a:latin typeface="Montserrat" panose="00000500000000000000" pitchFamily="2" charset="0"/>
                  <a:cs typeface="Arial"/>
                  <a:sym typeface="Arial"/>
                </a:rPr>
                <a:t>(jeunes, </a:t>
              </a:r>
              <a:r>
                <a:rPr lang="fr-FR" sz="1100" b="1" dirty="0">
                  <a:solidFill>
                    <a:srgbClr val="DB0029"/>
                  </a:solidFill>
                  <a:latin typeface="Montserrat" panose="00000500000000000000" pitchFamily="2" charset="0"/>
                  <a:cs typeface="Arial"/>
                  <a:sym typeface="Arial"/>
                </a:rPr>
                <a:t>repérés pros</a:t>
              </a:r>
              <a:r>
                <a:rPr lang="fr-FR" sz="1100" kern="0" dirty="0">
                  <a:solidFill>
                    <a:srgbClr val="000000"/>
                  </a:solidFill>
                  <a:latin typeface="Montserrat" panose="00000500000000000000" pitchFamily="2" charset="0"/>
                  <a:cs typeface="Arial"/>
                  <a:sym typeface="Arial"/>
                </a:rPr>
                <a:t>, clients particuliers) avec une ambition de</a:t>
              </a:r>
              <a:r>
                <a:rPr lang="fr-FR" sz="1100" kern="0" dirty="0">
                  <a:solidFill>
                    <a:srgbClr val="FF0000"/>
                  </a:solidFill>
                  <a:latin typeface="Montserrat" panose="00000500000000000000" pitchFamily="2" charset="0"/>
                  <a:cs typeface="Arial"/>
                  <a:sym typeface="Arial"/>
                </a:rPr>
                <a:t> </a:t>
              </a:r>
              <a:r>
                <a:rPr lang="fr-FR" sz="1100" b="1" dirty="0">
                  <a:solidFill>
                    <a:srgbClr val="DB0029"/>
                  </a:solidFill>
                  <a:latin typeface="Montserrat" panose="00000500000000000000" pitchFamily="2" charset="0"/>
                  <a:cs typeface="Arial"/>
                  <a:sym typeface="Arial"/>
                </a:rPr>
                <a:t>capter 1 client sur 2</a:t>
              </a:r>
              <a:r>
                <a:rPr lang="fr-FR" sz="1100" b="1" kern="0" dirty="0">
                  <a:solidFill>
                    <a:srgbClr val="C00000"/>
                  </a:solidFill>
                  <a:latin typeface="Montserrat" panose="00000500000000000000" pitchFamily="2" charset="0"/>
                  <a:cs typeface="Arial"/>
                  <a:sym typeface="Arial"/>
                </a:rPr>
                <a:t> </a:t>
              </a:r>
              <a:r>
                <a:rPr lang="fr-FR" sz="1100" kern="0" dirty="0">
                  <a:solidFill>
                    <a:srgbClr val="000000"/>
                  </a:solidFill>
                  <a:latin typeface="Montserrat" panose="00000500000000000000" pitchFamily="2" charset="0"/>
                  <a:cs typeface="Arial"/>
                  <a:sym typeface="Arial"/>
                </a:rPr>
                <a:t>qui souhaite développer son activité en Freelance à horizon 24 mois pour atteindre </a:t>
              </a:r>
              <a:r>
                <a:rPr lang="fr-FR" sz="1100" b="1" dirty="0">
                  <a:solidFill>
                    <a:srgbClr val="DB0029"/>
                  </a:solidFill>
                  <a:latin typeface="Montserrat" panose="00000500000000000000" pitchFamily="2" charset="0"/>
                  <a:cs typeface="Arial"/>
                  <a:sym typeface="Arial"/>
                </a:rPr>
                <a:t>12% de taux de pénétration. </a:t>
              </a:r>
              <a:endParaRPr lang="fr-FR" sz="1100" b="1" dirty="0">
                <a:solidFill>
                  <a:srgbClr val="DB0029"/>
                </a:solidFill>
                <a:latin typeface="Montserrat" panose="00000500000000000000" pitchFamily="2" charset="0"/>
                <a:cs typeface="Arial"/>
              </a:endParaRPr>
            </a:p>
            <a:p>
              <a:pPr marL="487045" marR="0" lvl="3" indent="-171450" algn="just" defTabSz="99907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1">
                    <a:lumMod val="50000"/>
                  </a:schemeClr>
                </a:buClr>
                <a:buSzTx/>
                <a:buFont typeface="Courier New" panose="02070309020205020404" pitchFamily="49" charset="0"/>
                <a:buChar char="o"/>
                <a:tabLst/>
                <a:defRPr/>
              </a:pPr>
              <a:endParaRPr lang="fr-FR" sz="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cs typeface="Arial"/>
              </a:endParaRPr>
            </a:p>
            <a:p>
              <a:pPr marL="626745" marR="0" lvl="3" indent="-311150" algn="just" defTabSz="99907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1">
                    <a:lumMod val="50000"/>
                  </a:schemeClr>
                </a:buClr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kumimoji="0" lang="fr-FR" sz="11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 panose="00000500000000000000" pitchFamily="2" charset="0"/>
                  <a:cs typeface="Arial"/>
                  <a:sym typeface="Arial"/>
                </a:rPr>
                <a:t>Optimiser le modèle de gestion de la clientèle des micro-entrepreneurs – Freelance en les laissant avec leur GC Part</a:t>
              </a:r>
              <a:endParaRPr lang="fr-FR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cs typeface="Arial"/>
              </a:endParaRPr>
            </a:p>
            <a:p>
              <a:pPr marL="487045" marR="0" lvl="3" indent="-171450" algn="just" defTabSz="99907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1">
                    <a:lumMod val="50000"/>
                  </a:schemeClr>
                </a:buClr>
                <a:buSzTx/>
                <a:buFont typeface="Courier New" panose="02070309020205020404" pitchFamily="49" charset="0"/>
                <a:buChar char="o"/>
                <a:tabLst/>
                <a:defRPr/>
              </a:pPr>
              <a:endParaRPr lang="fr-FR" sz="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cs typeface="Arial"/>
              </a:endParaRPr>
            </a:p>
            <a:p>
              <a:pPr marL="626745" marR="0" lvl="3" indent="-311150" algn="just" defTabSz="99907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1">
                    <a:lumMod val="50000"/>
                  </a:schemeClr>
                </a:buClr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kumimoji="0" lang="fr-FR" sz="11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 panose="00000500000000000000" pitchFamily="2" charset="0"/>
                  <a:cs typeface="Arial"/>
                  <a:sym typeface="Arial"/>
                </a:rPr>
                <a:t>Développer le FDC en minimisant l’effort commercial et en maximisant notre PNB sur cette activité freelance</a:t>
              </a:r>
              <a:endParaRPr lang="fr-FR" sz="1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cs typeface="Arial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A2C85876-7983-AEF2-EA64-2015E4883B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51" t="5483" b="6921"/>
          <a:stretch/>
        </p:blipFill>
        <p:spPr>
          <a:xfrm>
            <a:off x="8627228" y="3101935"/>
            <a:ext cx="3206915" cy="34119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11A3DAA-1296-C66E-90DC-F38262A8321D}"/>
              </a:ext>
            </a:extLst>
          </p:cNvPr>
          <p:cNvSpPr txBox="1"/>
          <p:nvPr/>
        </p:nvSpPr>
        <p:spPr>
          <a:xfrm>
            <a:off x="193579" y="3012293"/>
            <a:ext cx="8418273" cy="368818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lvl="3" indent="-285750" algn="just" defTabSz="906359">
              <a:spcBef>
                <a:spcPts val="1487"/>
              </a:spcBef>
              <a:buClr>
                <a:srgbClr val="581D74"/>
              </a:buClr>
              <a:buFont typeface="Arial" panose="020B0604020202020204" pitchFamily="34" charset="0"/>
              <a:buChar char="•"/>
              <a:defRPr/>
            </a:pPr>
            <a:r>
              <a:rPr lang="fr-FR" sz="1200" kern="0" dirty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rPr>
              <a:t>Le projet repose sur l’organisation suivante :</a:t>
            </a:r>
          </a:p>
          <a:p>
            <a:pPr marL="568872" lvl="3" indent="-282275" algn="just" defTabSz="906359">
              <a:spcBef>
                <a:spcPts val="544"/>
              </a:spcBef>
              <a:buClr>
                <a:srgbClr val="B34A8C"/>
              </a:buClr>
              <a:buFont typeface="Courier New" panose="02070309020205020404" pitchFamily="49" charset="0"/>
              <a:buChar char="o"/>
              <a:defRPr/>
            </a:pPr>
            <a:r>
              <a:rPr lang="fr-FR" sz="1200" kern="0" dirty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rPr>
              <a:t>Un parcours digital omnicanal (programme </a:t>
            </a:r>
            <a:r>
              <a:rPr lang="fr-FR" sz="1200" b="1" kern="0" dirty="0">
                <a:solidFill>
                  <a:srgbClr val="D40F10"/>
                </a:solidFill>
                <a:latin typeface="Montserrat" panose="00000500000000000000" pitchFamily="2" charset="0"/>
                <a:cs typeface="Arial"/>
                <a:sym typeface="Arial"/>
              </a:rPr>
              <a:t>EERO-EI</a:t>
            </a:r>
            <a:r>
              <a:rPr lang="fr-FR" sz="1200" kern="0" dirty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rPr>
              <a:t> : Entrée en Relation Omnicanale – Entrepreneurs Individuels) avec une </a:t>
            </a:r>
            <a:r>
              <a:rPr lang="fr-FR" sz="1200" b="1" kern="0" dirty="0">
                <a:solidFill>
                  <a:srgbClr val="D40F10"/>
                </a:solidFill>
                <a:latin typeface="Montserrat" panose="00000500000000000000" pitchFamily="2" charset="0"/>
                <a:cs typeface="Arial"/>
                <a:sym typeface="Arial"/>
              </a:rPr>
              <a:t>intervention d’un expert </a:t>
            </a:r>
            <a:r>
              <a:rPr lang="fr-FR" sz="1200" kern="0" dirty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rPr>
              <a:t>pour valider les éléments et s’articulant autour du choix client :</a:t>
            </a:r>
          </a:p>
          <a:p>
            <a:pPr marL="727291" lvl="4" indent="-282275" algn="just" defTabSz="906359">
              <a:spcBef>
                <a:spcPts val="544"/>
              </a:spcBef>
              <a:buClr>
                <a:srgbClr val="B34A8C"/>
              </a:buClr>
              <a:buFont typeface="Wingdings" panose="05000000000000000000" pitchFamily="2" charset="2"/>
              <a:buChar char="ü"/>
              <a:defRPr/>
            </a:pPr>
            <a:r>
              <a:rPr lang="fr-FR" sz="1200" kern="0" dirty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rPr>
              <a:t>de la </a:t>
            </a:r>
            <a:r>
              <a:rPr lang="fr-FR" sz="1200" b="1" kern="0" dirty="0">
                <a:solidFill>
                  <a:srgbClr val="D40F10"/>
                </a:solidFill>
                <a:latin typeface="Montserrat" panose="00000500000000000000" pitchFamily="2" charset="0"/>
                <a:cs typeface="Arial"/>
                <a:sym typeface="Arial"/>
              </a:rPr>
              <a:t>formule d’offre groupée de service </a:t>
            </a:r>
            <a:r>
              <a:rPr lang="fr-FR" sz="1200" kern="0" dirty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rPr>
              <a:t>: Initial, Confort ou Optimal</a:t>
            </a:r>
          </a:p>
          <a:p>
            <a:pPr marL="727291" lvl="4" indent="-282275" algn="just" defTabSz="906359">
              <a:spcBef>
                <a:spcPts val="544"/>
              </a:spcBef>
              <a:buClr>
                <a:srgbClr val="B34A8C"/>
              </a:buClr>
              <a:buFont typeface="Wingdings" panose="05000000000000000000" pitchFamily="2" charset="2"/>
              <a:buChar char="ü"/>
              <a:defRPr/>
            </a:pPr>
            <a:r>
              <a:rPr lang="fr-FR" sz="1200" kern="0" dirty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rPr>
              <a:t>des </a:t>
            </a:r>
            <a:r>
              <a:rPr lang="fr-FR" sz="1200" b="1" kern="0" dirty="0">
                <a:solidFill>
                  <a:srgbClr val="D40F10"/>
                </a:solidFill>
                <a:latin typeface="Montserrat" panose="00000500000000000000" pitchFamily="2" charset="0"/>
                <a:cs typeface="Arial"/>
                <a:sym typeface="Arial"/>
              </a:rPr>
              <a:t>services complémentaires </a:t>
            </a:r>
            <a:r>
              <a:rPr lang="fr-FR" sz="1200" kern="0" dirty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rPr>
              <a:t>pouvant répondre aux besoins du freelance (</a:t>
            </a:r>
            <a:r>
              <a:rPr lang="fr-FR" sz="1200" i="1" kern="0" dirty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rPr>
              <a:t>dans un lot 2</a:t>
            </a:r>
            <a:r>
              <a:rPr lang="fr-FR" sz="1200" kern="0" dirty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rPr>
              <a:t>)</a:t>
            </a:r>
          </a:p>
          <a:p>
            <a:pPr marL="445016" lvl="4" algn="just" defTabSz="906359">
              <a:spcBef>
                <a:spcPts val="544"/>
              </a:spcBef>
              <a:buClr>
                <a:srgbClr val="B34A8C"/>
              </a:buClr>
              <a:defRPr/>
            </a:pPr>
            <a:endParaRPr lang="fr-FR" sz="1200" kern="0" dirty="0">
              <a:solidFill>
                <a:srgbClr val="000000"/>
              </a:solidFill>
              <a:latin typeface="Montserrat" panose="00000500000000000000" pitchFamily="2" charset="0"/>
              <a:cs typeface="Arial"/>
              <a:sym typeface="Arial"/>
            </a:endParaRPr>
          </a:p>
          <a:p>
            <a:pPr marL="568872" lvl="3" indent="-282275" algn="just" defTabSz="906359">
              <a:spcBef>
                <a:spcPts val="544"/>
              </a:spcBef>
              <a:buClr>
                <a:srgbClr val="B34A8C"/>
              </a:buClr>
              <a:buFont typeface="Courier New" panose="02070309020205020404" pitchFamily="49" charset="0"/>
              <a:buChar char="o"/>
              <a:defRPr/>
            </a:pPr>
            <a:r>
              <a:rPr lang="fr-FR" sz="1200" kern="0" dirty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rPr>
              <a:t>Un </a:t>
            </a:r>
            <a:r>
              <a:rPr lang="fr-FR" sz="1200" b="1" kern="0" dirty="0">
                <a:solidFill>
                  <a:srgbClr val="D40F10"/>
                </a:solidFill>
                <a:latin typeface="Montserrat" panose="00000500000000000000" pitchFamily="2" charset="0"/>
                <a:cs typeface="Arial"/>
                <a:sym typeface="Arial"/>
              </a:rPr>
              <a:t>modèle de distribution orienté sur les attentes de ces clients </a:t>
            </a:r>
            <a:r>
              <a:rPr lang="fr-FR" sz="1200" kern="0" dirty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rPr>
              <a:t>en conservant la stratégie de la banque de la famille/du foyer :</a:t>
            </a:r>
          </a:p>
          <a:p>
            <a:pPr marL="727291" lvl="4" indent="-282275" algn="just" defTabSz="906359">
              <a:spcBef>
                <a:spcPts val="544"/>
              </a:spcBef>
              <a:buClr>
                <a:srgbClr val="B34A8C"/>
              </a:buClr>
              <a:buFont typeface="Wingdings" panose="05000000000000000000" pitchFamily="2" charset="2"/>
              <a:buChar char="ü"/>
              <a:defRPr/>
            </a:pPr>
            <a:r>
              <a:rPr lang="fr-FR" sz="1200" kern="0" dirty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rPr>
              <a:t>une </a:t>
            </a:r>
            <a:r>
              <a:rPr lang="fr-FR" sz="1200" b="1" kern="0" dirty="0">
                <a:solidFill>
                  <a:srgbClr val="D40F10"/>
                </a:solidFill>
                <a:latin typeface="Montserrat" panose="00000500000000000000" pitchFamily="2" charset="0"/>
                <a:cs typeface="Arial"/>
                <a:sym typeface="Arial"/>
              </a:rPr>
              <a:t>gestion de l’entrée en relation par une cellule centralisée </a:t>
            </a:r>
            <a:r>
              <a:rPr lang="fr-FR" sz="1200" kern="0" dirty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rPr>
              <a:t>pour répondre aux </a:t>
            </a:r>
            <a:r>
              <a:rPr lang="fr-FR" sz="1200" b="1" kern="0" dirty="0">
                <a:solidFill>
                  <a:srgbClr val="D40F10"/>
                </a:solidFill>
                <a:latin typeface="Montserrat" panose="00000500000000000000" pitchFamily="2" charset="0"/>
                <a:cs typeface="Arial"/>
                <a:sym typeface="Arial"/>
              </a:rPr>
              <a:t>attentes de réactivité liée au parcours digital </a:t>
            </a:r>
            <a:r>
              <a:rPr lang="fr-FR" sz="1200" kern="0" dirty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rPr>
              <a:t>: vérification du KYC, ouverture de compte avec signature électronique et envoi des leads pour les offres complémentaires</a:t>
            </a:r>
          </a:p>
          <a:p>
            <a:pPr marL="727291" lvl="4" indent="-282275" algn="just" defTabSz="906359">
              <a:spcBef>
                <a:spcPts val="544"/>
              </a:spcBef>
              <a:buClr>
                <a:srgbClr val="B34A8C"/>
              </a:buClr>
              <a:buFont typeface="Wingdings" panose="05000000000000000000" pitchFamily="2" charset="2"/>
              <a:buChar char="ü"/>
              <a:defRPr/>
            </a:pPr>
            <a:r>
              <a:rPr lang="fr-FR" sz="1200" kern="0" dirty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rPr>
              <a:t>une </a:t>
            </a:r>
            <a:r>
              <a:rPr lang="fr-FR" sz="1200" b="1" kern="0" dirty="0">
                <a:solidFill>
                  <a:srgbClr val="D40F10"/>
                </a:solidFill>
                <a:latin typeface="Montserrat" panose="00000500000000000000" pitchFamily="2" charset="0"/>
                <a:cs typeface="Arial"/>
                <a:sym typeface="Arial"/>
              </a:rPr>
              <a:t>poursuite de la relation du client avec son Gestionnaire de Clientèle Particuliers </a:t>
            </a:r>
            <a:r>
              <a:rPr lang="fr-FR" sz="1200" kern="0" dirty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rPr>
              <a:t>puisque les besoins restent simples (pas de besoin de financement notamment), ce qui permet de répondre à ses attentes (pas de changement de conseiller),</a:t>
            </a:r>
          </a:p>
          <a:p>
            <a:pPr algn="just" defTabSz="906359">
              <a:spcBef>
                <a:spcPts val="1487"/>
              </a:spcBef>
              <a:buClr>
                <a:srgbClr val="581D74"/>
              </a:buClr>
              <a:defRPr/>
            </a:pPr>
            <a:endParaRPr lang="fr-FR" sz="1200" kern="0" dirty="0">
              <a:solidFill>
                <a:sysClr val="windowText" lastClr="000000"/>
              </a:solidFill>
              <a:latin typeface="Montserrat" panose="00000500000000000000" pitchFamily="2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06203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2048872"/>
            <a:ext cx="6998019" cy="4388873"/>
          </a:xfrm>
        </p:spPr>
        <p:txBody>
          <a:bodyPr/>
          <a:lstStyle/>
          <a:p>
            <a:pPr>
              <a:buClrTx/>
              <a:buFont typeface="+mj-lt"/>
              <a:buAutoNum type="arabicPeriod"/>
            </a:pPr>
            <a:r>
              <a:rPr lang="fr-FR" sz="2400" dirty="0"/>
              <a:t>Contexte, enjeux et principes directeurs</a:t>
            </a:r>
          </a:p>
          <a:p>
            <a:pPr>
              <a:buClrTx/>
            </a:pPr>
            <a:r>
              <a:rPr lang="fr-FR" sz="2400" b="1" dirty="0">
                <a:solidFill>
                  <a:srgbClr val="C00000"/>
                </a:solidFill>
              </a:rPr>
              <a:t>Positionnement CEGEE</a:t>
            </a:r>
          </a:p>
          <a:p>
            <a:pPr>
              <a:buClrTx/>
            </a:pPr>
            <a:r>
              <a:rPr lang="fr-FR" sz="2400" dirty="0"/>
              <a:t>Focus Offre</a:t>
            </a:r>
          </a:p>
          <a:p>
            <a:pPr>
              <a:buClrTx/>
            </a:pPr>
            <a:r>
              <a:rPr lang="fr-FR" sz="2400" dirty="0"/>
              <a:t>Points d’entrée dans le parcours</a:t>
            </a:r>
          </a:p>
          <a:p>
            <a:pPr>
              <a:buClrTx/>
            </a:pPr>
            <a:r>
              <a:rPr lang="fr-FR" sz="2400" dirty="0"/>
              <a:t>Données et justificatifs</a:t>
            </a:r>
          </a:p>
          <a:p>
            <a:pPr>
              <a:buClrTx/>
            </a:pPr>
            <a:r>
              <a:rPr lang="fr-FR" sz="2400" dirty="0"/>
              <a:t>Collaborateurs habilités</a:t>
            </a:r>
          </a:p>
          <a:p>
            <a:pPr>
              <a:buClrTx/>
            </a:pPr>
            <a:r>
              <a:rPr lang="fr-FR" sz="2400" dirty="0"/>
              <a:t>Annexes : liens utiles</a:t>
            </a:r>
          </a:p>
          <a:p>
            <a:pPr>
              <a:buClrTx/>
            </a:pPr>
            <a:endParaRPr lang="fr-FR" sz="2400" dirty="0"/>
          </a:p>
          <a:p>
            <a:endParaRPr lang="fr-FR" sz="24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DF4C20-1357-438A-BEE4-082974747E7E}"/>
              </a:ext>
            </a:extLst>
          </p:cNvPr>
          <p:cNvSpPr/>
          <p:nvPr/>
        </p:nvSpPr>
        <p:spPr>
          <a:xfrm>
            <a:off x="3483429" y="2530739"/>
            <a:ext cx="7994468" cy="55555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1402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Positionnement CEGEE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 dirty="0"/>
              <a:t>2</a:t>
            </a:r>
          </a:p>
        </p:txBody>
      </p:sp>
      <p:sp>
        <p:nvSpPr>
          <p:cNvPr id="7" name="Espace réservé du contenu 1">
            <a:extLst>
              <a:ext uri="{FF2B5EF4-FFF2-40B4-BE49-F238E27FC236}">
                <a16:creationId xmlns:a16="http://schemas.microsoft.com/office/drawing/2014/main" id="{BA84CBB5-2D75-E1DF-30DA-90F3DCFA7D09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666295"/>
            <a:ext cx="10980738" cy="4727557"/>
          </a:xfrm>
        </p:spPr>
        <p:txBody>
          <a:bodyPr lIns="91440" tIns="45720" rIns="91440" bIns="45720" anchor="t"/>
          <a:lstStyle/>
          <a:p>
            <a:pPr marL="215900" indent="-215900"/>
            <a:r>
              <a:rPr lang="fr-FR" dirty="0"/>
              <a:t>Un traitement de lead </a:t>
            </a:r>
            <a:r>
              <a:rPr lang="fr-FR" b="1" dirty="0">
                <a:solidFill>
                  <a:srgbClr val="C00000"/>
                </a:solidFill>
              </a:rPr>
              <a:t>centralisé par la Banque Digitale </a:t>
            </a:r>
            <a:r>
              <a:rPr lang="fr-FR" i="1" dirty="0"/>
              <a:t>(compétence Pro existante)</a:t>
            </a:r>
            <a:endParaRPr lang="en-US" dirty="0"/>
          </a:p>
          <a:p>
            <a:pPr marL="215900" indent="-215900"/>
            <a:r>
              <a:rPr lang="fr-FR" dirty="0"/>
              <a:t>Une </a:t>
            </a:r>
            <a:r>
              <a:rPr lang="fr-FR" b="1" dirty="0">
                <a:solidFill>
                  <a:srgbClr val="C00000"/>
                </a:solidFill>
              </a:rPr>
              <a:t>gestion du client en agence </a:t>
            </a:r>
            <a:r>
              <a:rPr lang="fr-FR" dirty="0"/>
              <a:t>: </a:t>
            </a:r>
            <a:endParaRPr lang="fr-FR" dirty="0">
              <a:cs typeface="Arial"/>
            </a:endParaRPr>
          </a:p>
          <a:p>
            <a:pPr marL="683895" lvl="1" indent="-215900"/>
            <a:r>
              <a:rPr lang="fr-FR" sz="1600" dirty="0"/>
              <a:t>intégration dans les </a:t>
            </a:r>
            <a:r>
              <a:rPr lang="fr-FR" sz="1600" b="1" dirty="0"/>
              <a:t>portefeuilles du conseiller actuel </a:t>
            </a:r>
            <a:r>
              <a:rPr lang="fr-FR" sz="1600" dirty="0"/>
              <a:t>pour les clients existants</a:t>
            </a:r>
            <a:endParaRPr lang="fr-FR" sz="1600" dirty="0">
              <a:cs typeface="Arial"/>
            </a:endParaRPr>
          </a:p>
          <a:p>
            <a:pPr marL="683895" lvl="1" indent="-215900"/>
            <a:r>
              <a:rPr lang="fr-FR" sz="1600" dirty="0"/>
              <a:t>suivi dans les </a:t>
            </a:r>
            <a:r>
              <a:rPr lang="fr-FR" sz="1600" b="1" dirty="0"/>
              <a:t>portefeuilles de DA </a:t>
            </a:r>
            <a:r>
              <a:rPr lang="fr-FR" sz="1600" dirty="0"/>
              <a:t>pour les nouveaux clients</a:t>
            </a:r>
            <a:endParaRPr lang="fr-FR" sz="1600" dirty="0">
              <a:cs typeface="Arial"/>
            </a:endParaRPr>
          </a:p>
          <a:p>
            <a:pPr marL="467995" lvl="1" indent="0">
              <a:buNone/>
            </a:pPr>
            <a:r>
              <a:rPr lang="fr-FR" sz="1600" dirty="0"/>
              <a:t>NB1 : afin d’éviter une </a:t>
            </a:r>
            <a:r>
              <a:rPr lang="fr-FR" sz="1600" dirty="0" err="1"/>
              <a:t>sur-sollicitation</a:t>
            </a:r>
            <a:r>
              <a:rPr lang="fr-FR" sz="1600" dirty="0"/>
              <a:t> des DA pour le traitement du MAD attaché à ces clients freelance, les GC Particulier disposeront d’une </a:t>
            </a:r>
            <a:r>
              <a:rPr lang="fr-FR" sz="1600" b="1" dirty="0"/>
              <a:t>délégation Pro </a:t>
            </a:r>
            <a:r>
              <a:rPr lang="fr-FR" sz="1600" dirty="0"/>
              <a:t>à hauteur de 50% de leurs délégations Part, à savoir 1 000 €</a:t>
            </a:r>
            <a:endParaRPr lang="fr-FR" sz="1600" dirty="0">
              <a:cs typeface="Arial"/>
            </a:endParaRPr>
          </a:p>
          <a:p>
            <a:pPr marL="467995" lvl="1" indent="0">
              <a:buNone/>
            </a:pPr>
            <a:r>
              <a:rPr lang="fr-FR" sz="1600" dirty="0"/>
              <a:t>NB2 : si les besoins de ces clients freelance venaient à évoluer avec leur activité, notamment pour des besoins d’équipement monétique, la préconisation consiste à les orienter soit vers le portefeuille du DA, soit vers celui du </a:t>
            </a:r>
            <a:r>
              <a:rPr lang="fr-FR" sz="1600" dirty="0" err="1"/>
              <a:t>CAPro</a:t>
            </a:r>
            <a:r>
              <a:rPr lang="fr-FR" sz="1600" dirty="0"/>
              <a:t> de la zone de chalandise</a:t>
            </a:r>
            <a:endParaRPr lang="fr-FR" sz="1600" dirty="0">
              <a:cs typeface="Arial"/>
            </a:endParaRPr>
          </a:p>
          <a:p>
            <a:pPr marL="467995" lvl="1" indent="0">
              <a:buNone/>
            </a:pPr>
            <a:endParaRPr lang="fr-FR" sz="1600" dirty="0">
              <a:cs typeface="Arial"/>
            </a:endParaRPr>
          </a:p>
          <a:p>
            <a:pPr marL="342900" marR="109855" lvl="0" indent="-342900" algn="just">
              <a:spcAft>
                <a:spcPts val="0"/>
              </a:spcAft>
              <a:buFont typeface="Arial" panose="020B0604020202020204" pitchFamily="34" charset="0"/>
              <a:buChar char="■"/>
              <a:tabLst>
                <a:tab pos="457200" algn="l"/>
              </a:tabLst>
            </a:pPr>
            <a:r>
              <a:rPr lang="fr-FR" dirty="0"/>
              <a:t>Un </a:t>
            </a:r>
            <a:r>
              <a:rPr lang="fr-FR" b="1" dirty="0"/>
              <a:t>déploiement progressif</a:t>
            </a:r>
            <a:r>
              <a:rPr lang="fr-FR" dirty="0"/>
              <a:t> : pour à la fois sécuriser le processus, se l’approprier et tester les différentes options </a:t>
            </a:r>
            <a:r>
              <a:rPr lang="fr-FR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au plan national, la CEGEE s’inscrit sur la vague de déploiement du </a:t>
            </a:r>
            <a:r>
              <a:rPr lang="fr-FR" i="1" dirty="0">
                <a:effectLst/>
                <a:highlight>
                  <a:srgbClr val="FFFF00"/>
                </a:highlight>
                <a:ea typeface="Times New Roman" panose="02020603050405020304" pitchFamily="18" charset="0"/>
                <a:cs typeface="Times New Roman" panose="02020603050405020304" pitchFamily="18" charset="0"/>
              </a:rPr>
              <a:t>6 décembre 2023</a:t>
            </a:r>
            <a:r>
              <a:rPr lang="fr-FR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Ce déploiement CEGEE se fera en 2 temps :</a:t>
            </a:r>
          </a:p>
          <a:p>
            <a:pPr marL="742950" marR="109855" lvl="1" indent="-285750" algn="just">
              <a:spcAft>
                <a:spcPts val="0"/>
              </a:spcAft>
              <a:buFont typeface="Arial" panose="020B0604020202020204" pitchFamily="34" charset="0"/>
              <a:buChar char="□"/>
              <a:tabLst>
                <a:tab pos="914400" algn="l"/>
              </a:tabLst>
            </a:pPr>
            <a:r>
              <a:rPr lang="fr-FR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Ouvrir le parcours aux </a:t>
            </a:r>
            <a:r>
              <a:rPr lang="fr-FR" sz="1600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« déjà clients Part » </a:t>
            </a:r>
            <a:r>
              <a:rPr lang="fr-FR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au lancement </a:t>
            </a:r>
          </a:p>
          <a:p>
            <a:pPr marL="742950" marR="109855" lvl="1" indent="-285750" algn="just">
              <a:spcAft>
                <a:spcPts val="0"/>
              </a:spcAft>
              <a:buFont typeface="Arial" panose="020B0604020202020204" pitchFamily="34" charset="0"/>
              <a:buChar char="□"/>
              <a:tabLst>
                <a:tab pos="914400" algn="l"/>
              </a:tabLst>
            </a:pPr>
            <a:r>
              <a:rPr lang="fr-FR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Puis, dans un 2</a:t>
            </a:r>
            <a:r>
              <a:rPr lang="fr-FR" sz="1600" baseline="30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fr-FR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temps, l’ouvrir également aux</a:t>
            </a:r>
            <a:r>
              <a:rPr lang="fr-FR" sz="1600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« prospects »</a:t>
            </a:r>
            <a:endParaRPr lang="fr-FR" sz="16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A6CDB7E2-6D6B-6FEA-6279-45F27662DA7B}"/>
              </a:ext>
            </a:extLst>
          </p:cNvPr>
          <p:cNvSpPr txBox="1">
            <a:spLocks/>
          </p:cNvSpPr>
          <p:nvPr/>
        </p:nvSpPr>
        <p:spPr>
          <a:xfrm>
            <a:off x="695325" y="1031316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 dirty="0">
                <a:latin typeface="+mn-lt"/>
              </a:rPr>
              <a:t>Une stratégie de distribution CEGEE qui suit les préconisations de BPCE :</a:t>
            </a:r>
          </a:p>
        </p:txBody>
      </p:sp>
    </p:spTree>
    <p:extLst>
      <p:ext uri="{BB962C8B-B14F-4D97-AF65-F5344CB8AC3E}">
        <p14:creationId xmlns:p14="http://schemas.microsoft.com/office/powerpoint/2010/main" val="2243702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2048872"/>
            <a:ext cx="6998019" cy="4388873"/>
          </a:xfrm>
        </p:spPr>
        <p:txBody>
          <a:bodyPr/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Contexte, enjeux et principes directeurs</a:t>
            </a:r>
          </a:p>
          <a:p>
            <a:pPr>
              <a:buClrTx/>
            </a:pPr>
            <a:r>
              <a:rPr lang="fr-FR" sz="2400" dirty="0"/>
              <a:t>Positionnement CEGEE</a:t>
            </a:r>
          </a:p>
          <a:p>
            <a:pPr>
              <a:buClrTx/>
            </a:pPr>
            <a:r>
              <a:rPr lang="fr-FR" sz="2400" b="1" dirty="0">
                <a:solidFill>
                  <a:srgbClr val="C00000"/>
                </a:solidFill>
              </a:rPr>
              <a:t>Focus Offre</a:t>
            </a:r>
          </a:p>
          <a:p>
            <a:pPr>
              <a:buClrTx/>
            </a:pPr>
            <a:r>
              <a:rPr lang="fr-FR" sz="2400" dirty="0"/>
              <a:t>Points d’entrée dans le parcours</a:t>
            </a:r>
          </a:p>
          <a:p>
            <a:pPr>
              <a:buClrTx/>
            </a:pPr>
            <a:r>
              <a:rPr lang="fr-FR" sz="2400" dirty="0"/>
              <a:t>Données et justificatifs</a:t>
            </a:r>
          </a:p>
          <a:p>
            <a:pPr>
              <a:buClrTx/>
            </a:pPr>
            <a:r>
              <a:rPr lang="fr-FR" sz="2400" dirty="0"/>
              <a:t>Collaborateurs habilités</a:t>
            </a:r>
          </a:p>
          <a:p>
            <a:pPr>
              <a:buClrTx/>
            </a:pPr>
            <a:r>
              <a:rPr lang="fr-FR" sz="2400" dirty="0"/>
              <a:t>Annexes : liens utiles</a:t>
            </a:r>
          </a:p>
          <a:p>
            <a:pPr>
              <a:buClrTx/>
            </a:pPr>
            <a:endParaRPr lang="fr-FR" sz="2400" dirty="0"/>
          </a:p>
          <a:p>
            <a:endParaRPr lang="fr-FR" sz="24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DF4C20-1357-438A-BEE4-082974747E7E}"/>
              </a:ext>
            </a:extLst>
          </p:cNvPr>
          <p:cNvSpPr/>
          <p:nvPr/>
        </p:nvSpPr>
        <p:spPr>
          <a:xfrm>
            <a:off x="3483429" y="3047970"/>
            <a:ext cx="7994468" cy="55555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4151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E720C41-766F-0A61-0E64-33AA456663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981" y="1191499"/>
            <a:ext cx="5684700" cy="4902344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Focus sur l’offre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 dirty="0"/>
              <a:t>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B4AE94-4087-836F-844E-FDBD700215D3}"/>
              </a:ext>
            </a:extLst>
          </p:cNvPr>
          <p:cNvSpPr/>
          <p:nvPr/>
        </p:nvSpPr>
        <p:spPr>
          <a:xfrm>
            <a:off x="6217713" y="1721919"/>
            <a:ext cx="3249794" cy="125276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46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663C7FF-C670-8AF9-7F9A-53FA79F6304D}"/>
              </a:ext>
            </a:extLst>
          </p:cNvPr>
          <p:cNvSpPr txBox="1"/>
          <p:nvPr/>
        </p:nvSpPr>
        <p:spPr>
          <a:xfrm>
            <a:off x="6456959" y="2297959"/>
            <a:ext cx="279464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Ubuntu" panose="020B0504030602030204" pitchFamily="34" charset="0"/>
                <a:cs typeface="Arial"/>
                <a:sym typeface="Arial"/>
              </a:rPr>
              <a:t>Carte Visa Business à contrôle de solde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B9243DE-956D-053F-6F37-E0BF45C81D13}"/>
              </a:ext>
            </a:extLst>
          </p:cNvPr>
          <p:cNvSpPr/>
          <p:nvPr/>
        </p:nvSpPr>
        <p:spPr>
          <a:xfrm>
            <a:off x="6217713" y="3147585"/>
            <a:ext cx="3249794" cy="1064347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46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C3A2CFD-CFAC-BDFB-1E91-110671D295D9}"/>
              </a:ext>
            </a:extLst>
          </p:cNvPr>
          <p:cNvSpPr txBox="1"/>
          <p:nvPr/>
        </p:nvSpPr>
        <p:spPr>
          <a:xfrm>
            <a:off x="6445686" y="3842531"/>
            <a:ext cx="279384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Ubuntu" panose="020B0504030602030204" pitchFamily="34" charset="0"/>
                <a:cs typeface="Arial"/>
                <a:sym typeface="Arial"/>
              </a:rPr>
              <a:t>Carte Visa Business DI/DD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C31D415-D3E0-CB44-6E6B-8E24FB4C65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6112" y="3348171"/>
            <a:ext cx="567148" cy="47262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533CD61-0FC5-7736-D728-06BE089F62C2}"/>
              </a:ext>
            </a:extLst>
          </p:cNvPr>
          <p:cNvSpPr/>
          <p:nvPr/>
        </p:nvSpPr>
        <p:spPr>
          <a:xfrm>
            <a:off x="6229385" y="4444221"/>
            <a:ext cx="3249794" cy="1058857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46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95B03D2-7256-957B-2476-FFC1928A6415}"/>
              </a:ext>
            </a:extLst>
          </p:cNvPr>
          <p:cNvSpPr txBox="1"/>
          <p:nvPr/>
        </p:nvSpPr>
        <p:spPr>
          <a:xfrm>
            <a:off x="6229385" y="5029790"/>
            <a:ext cx="324979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Ubuntu" panose="020B0504030602030204" pitchFamily="34" charset="0"/>
                <a:cs typeface="Arial"/>
                <a:sym typeface="Arial"/>
              </a:rPr>
              <a:t>Carte Visa Gold Business DI/DD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86F3B3F-BB64-045C-A973-3EE8856A80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3537" y="4458098"/>
            <a:ext cx="567148" cy="472623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FE1A4F05-FF10-75B5-75CC-218307E99A42}"/>
              </a:ext>
            </a:extLst>
          </p:cNvPr>
          <p:cNvSpPr txBox="1"/>
          <p:nvPr/>
        </p:nvSpPr>
        <p:spPr>
          <a:xfrm>
            <a:off x="7045541" y="3393217"/>
            <a:ext cx="28909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buntu" panose="020B0504030602030204" pitchFamily="34" charset="0"/>
                <a:cs typeface="Arial"/>
                <a:sym typeface="Arial"/>
              </a:rPr>
              <a:t>Confort 13,90€ HT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33BB6C6-4DDD-E7A3-DC4A-C81630E4A3D7}"/>
              </a:ext>
            </a:extLst>
          </p:cNvPr>
          <p:cNvSpPr txBox="1"/>
          <p:nvPr/>
        </p:nvSpPr>
        <p:spPr>
          <a:xfrm>
            <a:off x="7007172" y="4509744"/>
            <a:ext cx="26987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buntu" panose="020B0504030602030204" pitchFamily="34" charset="0"/>
                <a:cs typeface="Arial"/>
                <a:sym typeface="Arial"/>
              </a:rPr>
              <a:t>Optimal 19,90€ HT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B4039EB8-6EC1-A533-3D6D-B6B2E41BC4BC}"/>
              </a:ext>
            </a:extLst>
          </p:cNvPr>
          <p:cNvSpPr txBox="1">
            <a:spLocks/>
          </p:cNvSpPr>
          <p:nvPr/>
        </p:nvSpPr>
        <p:spPr>
          <a:xfrm>
            <a:off x="5825695" y="1191371"/>
            <a:ext cx="4057174" cy="523219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1400" b="1" dirty="0">
                <a:solidFill>
                  <a:srgbClr val="000000"/>
                </a:solidFill>
                <a:latin typeface="Ubuntu"/>
                <a:cs typeface="Arial"/>
                <a:sym typeface="Arial"/>
              </a:rPr>
              <a:t>FORMULES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/>
                <a:cs typeface="Arial"/>
                <a:sym typeface="Arial"/>
              </a:rPr>
              <a:t>À PRIX FIXE SANS ENGAGEMENT DE DURÉE</a:t>
            </a:r>
            <a:r>
              <a:rPr lang="fr-FR" sz="1400" b="1" dirty="0">
                <a:solidFill>
                  <a:srgbClr val="000000"/>
                </a:solidFill>
                <a:latin typeface="Ubuntu"/>
                <a:cs typeface="Arial"/>
                <a:sym typeface="Arial"/>
              </a:rPr>
              <a:t> 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622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/>
                <a:sym typeface="Arial"/>
              </a:rPr>
              <a:t> 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DEF42CD4-D784-D75C-A517-A573998289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8393" y="1827124"/>
            <a:ext cx="567148" cy="472623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21062ED6-B21F-A871-9203-5E52135D7072}"/>
              </a:ext>
            </a:extLst>
          </p:cNvPr>
          <p:cNvSpPr txBox="1"/>
          <p:nvPr/>
        </p:nvSpPr>
        <p:spPr>
          <a:xfrm>
            <a:off x="7101048" y="1860332"/>
            <a:ext cx="19096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buntu" panose="020B0504030602030204" pitchFamily="34" charset="0"/>
                <a:cs typeface="Arial"/>
                <a:sym typeface="Arial"/>
              </a:rPr>
              <a:t>Initial 9,90€ HT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91949511-D5ED-DD72-4613-6F24331BB6DD}"/>
              </a:ext>
            </a:extLst>
          </p:cNvPr>
          <p:cNvSpPr txBox="1"/>
          <p:nvPr/>
        </p:nvSpPr>
        <p:spPr>
          <a:xfrm>
            <a:off x="10326029" y="4766788"/>
            <a:ext cx="14750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i="1" dirty="0"/>
              <a:t>* décision CCN = Offre de bienvenue </a:t>
            </a:r>
          </a:p>
          <a:p>
            <a:pPr algn="ctr"/>
            <a:r>
              <a:rPr lang="fr-FR" sz="1100" i="1" dirty="0"/>
              <a:t>Avec de 1 à 6 mois de gratuité pour les déjà clients Particuliers  </a:t>
            </a:r>
          </a:p>
        </p:txBody>
      </p:sp>
      <p:sp>
        <p:nvSpPr>
          <p:cNvPr id="27" name="Oval 5">
            <a:extLst>
              <a:ext uri="{FF2B5EF4-FFF2-40B4-BE49-F238E27FC236}">
                <a16:creationId xmlns:a16="http://schemas.microsoft.com/office/drawing/2014/main" id="{7E0AC017-10D6-EC47-EE60-2F2B1C9F50E1}"/>
              </a:ext>
            </a:extLst>
          </p:cNvPr>
          <p:cNvSpPr/>
          <p:nvPr/>
        </p:nvSpPr>
        <p:spPr>
          <a:xfrm>
            <a:off x="9795599" y="2325645"/>
            <a:ext cx="2220911" cy="2335605"/>
          </a:xfrm>
          <a:prstGeom prst="ellipse">
            <a:avLst/>
          </a:prstGeom>
          <a:noFill/>
          <a:ln w="69850" cap="flat" cmpd="sng" algn="ctr">
            <a:solidFill>
              <a:srgbClr val="B2B2B2">
                <a:alpha val="3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999048">
              <a:defRPr/>
            </a:pPr>
            <a:endParaRPr lang="en-US" sz="1967" dirty="0">
              <a:solidFill>
                <a:prstClr val="white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28" name="Oval 15">
            <a:extLst>
              <a:ext uri="{FF2B5EF4-FFF2-40B4-BE49-F238E27FC236}">
                <a16:creationId xmlns:a16="http://schemas.microsoft.com/office/drawing/2014/main" id="{D5C0E1D3-419A-5293-48B7-1796E20CB9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47447" y="2646781"/>
            <a:ext cx="1717215" cy="1693332"/>
          </a:xfrm>
          <a:prstGeom prst="ellipse">
            <a:avLst/>
          </a:prstGeom>
          <a:solidFill>
            <a:srgbClr val="B34A8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9905" tIns="49953" rIns="99905" bIns="49953" numCol="1" anchor="t" anchorCtr="0" compatLnSpc="1">
            <a:prstTxWarp prst="textNoShape">
              <a:avLst/>
            </a:prstTxWarp>
          </a:bodyPr>
          <a:lstStyle/>
          <a:p>
            <a:pPr defTabSz="999048">
              <a:defRPr/>
            </a:pPr>
            <a:endParaRPr lang="en-US" sz="1967" dirty="0">
              <a:solidFill>
                <a:prstClr val="black"/>
              </a:solidFill>
              <a:latin typeface="Tahoma"/>
              <a:ea typeface="+mn-ea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81D06D3-DEBD-E64F-A0EA-0841CF4DF363}"/>
              </a:ext>
            </a:extLst>
          </p:cNvPr>
          <p:cNvSpPr/>
          <p:nvPr/>
        </p:nvSpPr>
        <p:spPr>
          <a:xfrm>
            <a:off x="10004119" y="2954838"/>
            <a:ext cx="180387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99048">
              <a:defRPr/>
            </a:pPr>
            <a:r>
              <a:rPr lang="fr-FR" sz="1600" b="1" dirty="0">
                <a:solidFill>
                  <a:prstClr val="white"/>
                </a:solidFill>
                <a:latin typeface="Ubuntu" panose="020B0504030602030204" pitchFamily="34" charset="0"/>
                <a:ea typeface="+mn-ea"/>
                <a:cs typeface="Arial" pitchFamily="34" charset="0"/>
              </a:rPr>
              <a:t>OFFRE DE BIENVENUE* :</a:t>
            </a:r>
            <a:br>
              <a:rPr lang="fr-FR" sz="1600" b="1" dirty="0">
                <a:solidFill>
                  <a:prstClr val="white"/>
                </a:solidFill>
                <a:latin typeface="Ubuntu" panose="020B0504030602030204" pitchFamily="34" charset="0"/>
                <a:ea typeface="+mn-ea"/>
                <a:cs typeface="Arial" pitchFamily="34" charset="0"/>
              </a:rPr>
            </a:br>
            <a:r>
              <a:rPr lang="fr-FR" sz="1600" b="1" dirty="0">
                <a:solidFill>
                  <a:prstClr val="white"/>
                </a:solidFill>
                <a:latin typeface="Ubuntu" panose="020B0504030602030204" pitchFamily="34" charset="0"/>
                <a:ea typeface="+mn-ea"/>
                <a:cs typeface="Arial" pitchFamily="34" charset="0"/>
              </a:rPr>
              <a:t> jusqu’à 6 MOIS OFFERTS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211772EB-B24B-4B5F-207E-06C179370D94}"/>
              </a:ext>
            </a:extLst>
          </p:cNvPr>
          <p:cNvSpPr txBox="1"/>
          <p:nvPr/>
        </p:nvSpPr>
        <p:spPr>
          <a:xfrm>
            <a:off x="303109" y="6044198"/>
            <a:ext cx="9633385" cy="3077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>
                <a:solidFill>
                  <a:srgbClr val="C00000"/>
                </a:solidFill>
              </a:rPr>
              <a:t>NB : absence de découvert autorisé associé à cette offre ; chéquier accessible sur demande expresse</a:t>
            </a:r>
          </a:p>
        </p:txBody>
      </p:sp>
    </p:spTree>
    <p:extLst>
      <p:ext uri="{BB962C8B-B14F-4D97-AF65-F5344CB8AC3E}">
        <p14:creationId xmlns:p14="http://schemas.microsoft.com/office/powerpoint/2010/main" val="3648697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2048872"/>
            <a:ext cx="6998019" cy="4388873"/>
          </a:xfrm>
        </p:spPr>
        <p:txBody>
          <a:bodyPr/>
          <a:lstStyle/>
          <a:p>
            <a:pPr>
              <a:buClrTx/>
              <a:buFont typeface="+mj-lt"/>
              <a:buAutoNum type="arabicPeriod"/>
            </a:pPr>
            <a:r>
              <a:rPr lang="fr-FR" sz="2400" dirty="0"/>
              <a:t>Contexte, enjeux et principes directeurs</a:t>
            </a:r>
          </a:p>
          <a:p>
            <a:pPr>
              <a:buClrTx/>
            </a:pPr>
            <a:r>
              <a:rPr lang="fr-FR" sz="2400" dirty="0"/>
              <a:t>Positionnement CEGEE</a:t>
            </a:r>
          </a:p>
          <a:p>
            <a:pPr>
              <a:buClrTx/>
            </a:pPr>
            <a:r>
              <a:rPr lang="fr-FR" sz="2400" dirty="0"/>
              <a:t>Focus Offre</a:t>
            </a:r>
          </a:p>
          <a:p>
            <a:pPr>
              <a:buClrTx/>
            </a:pPr>
            <a:r>
              <a:rPr lang="fr-FR" sz="2400" b="1" dirty="0">
                <a:solidFill>
                  <a:srgbClr val="C00000"/>
                </a:solidFill>
              </a:rPr>
              <a:t>Points d’entrée dans le parcours</a:t>
            </a:r>
          </a:p>
          <a:p>
            <a:pPr lvl="1">
              <a:buClrTx/>
            </a:pPr>
            <a:r>
              <a:rPr lang="fr-FR" sz="2600" b="1" dirty="0">
                <a:solidFill>
                  <a:srgbClr val="C00000"/>
                </a:solidFill>
              </a:rPr>
              <a:t> </a:t>
            </a:r>
            <a:r>
              <a:rPr lang="fr-FR" b="1" dirty="0">
                <a:solidFill>
                  <a:srgbClr val="C00000"/>
                </a:solidFill>
              </a:rPr>
              <a:t>Parcours EERO-EI pour les « déjà clients Part. »</a:t>
            </a:r>
          </a:p>
          <a:p>
            <a:pPr lvl="1">
              <a:buClrTx/>
            </a:pPr>
            <a:r>
              <a:rPr lang="fr-FR" b="1" dirty="0">
                <a:solidFill>
                  <a:srgbClr val="C00000"/>
                </a:solidFill>
              </a:rPr>
              <a:t> Parcours EERO-EI pour les « prospects »</a:t>
            </a:r>
          </a:p>
          <a:p>
            <a:pPr>
              <a:buClrTx/>
            </a:pPr>
            <a:r>
              <a:rPr lang="fr-FR" sz="2400" dirty="0"/>
              <a:t>Données et justificatifs</a:t>
            </a:r>
          </a:p>
          <a:p>
            <a:pPr>
              <a:buClrTx/>
            </a:pPr>
            <a:r>
              <a:rPr lang="fr-FR" sz="2400" dirty="0"/>
              <a:t>Collaborateurs habilités</a:t>
            </a:r>
          </a:p>
          <a:p>
            <a:pPr>
              <a:buClrTx/>
            </a:pPr>
            <a:r>
              <a:rPr lang="fr-FR" sz="2400" dirty="0"/>
              <a:t>Annexes : liens utiles</a:t>
            </a:r>
          </a:p>
          <a:p>
            <a:pPr>
              <a:buClrTx/>
            </a:pPr>
            <a:endParaRPr lang="fr-FR" sz="2400" dirty="0"/>
          </a:p>
          <a:p>
            <a:endParaRPr lang="fr-FR" sz="24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DF4C20-1357-438A-BEE4-082974747E7E}"/>
              </a:ext>
            </a:extLst>
          </p:cNvPr>
          <p:cNvSpPr/>
          <p:nvPr/>
        </p:nvSpPr>
        <p:spPr>
          <a:xfrm>
            <a:off x="3483429" y="3592913"/>
            <a:ext cx="7994468" cy="141319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35259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Points d’entrée dans le parcours EERO EI : cas d’usage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 dirty="0"/>
              <a:t>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0B479D0-1D49-A7DC-B99B-24CA504A229C}"/>
              </a:ext>
            </a:extLst>
          </p:cNvPr>
          <p:cNvSpPr txBox="1"/>
          <p:nvPr/>
        </p:nvSpPr>
        <p:spPr>
          <a:xfrm>
            <a:off x="993905" y="1214384"/>
            <a:ext cx="9725874" cy="8852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20000"/>
              <a:tabLst/>
              <a:defRPr/>
            </a:pP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Que je sois client ou prospect, i</a:t>
            </a:r>
            <a:r>
              <a:rPr kumimoji="0" lang="fr-FR" sz="12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 panose="020B0604020202020204" pitchFamily="34" charset="0"/>
              </a:rPr>
              <a:t>l existe plusieurs moyens d’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 panose="020B0604020202020204" pitchFamily="34" charset="0"/>
              </a:rPr>
              <a:t>entrer dans le </a:t>
            </a:r>
            <a:r>
              <a:rPr kumimoji="0" lang="fr-FR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 panose="020B0604020202020204" pitchFamily="34" charset="0"/>
              </a:rPr>
              <a:t>parcour</a:t>
            </a:r>
            <a:r>
              <a:rPr lang="fr-FR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s EERO EI  </a:t>
            </a: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: </a:t>
            </a:r>
            <a:endParaRPr kumimoji="0" lang="fr-FR" sz="120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Arial" panose="020B0604020202020204" pitchFamily="34" charset="0"/>
            </a:endParaRPr>
          </a:p>
          <a:p>
            <a:pPr marL="742950" lvl="1" indent="-285750" algn="just">
              <a:lnSpc>
                <a:spcPct val="150000"/>
              </a:lnSpc>
              <a:buClr>
                <a:srgbClr val="DB0029"/>
              </a:buClr>
              <a:buSzPct val="120000"/>
              <a:buFont typeface="Wingdings" panose="05000000000000000000" pitchFamily="2" charset="2"/>
              <a:buChar char="v"/>
              <a:defRPr/>
            </a:pP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Via le </a:t>
            </a:r>
            <a:r>
              <a:rPr lang="fr-FR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portail commercial </a:t>
            </a: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ou mon </a:t>
            </a:r>
            <a:r>
              <a:rPr lang="fr-FR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espace souscrire (application mobile </a:t>
            </a:r>
            <a:r>
              <a:rPr lang="fr-FR" sz="120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Banxo</a:t>
            </a:r>
            <a:r>
              <a:rPr lang="fr-FR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 / DEI)</a:t>
            </a:r>
          </a:p>
          <a:p>
            <a:pPr marL="742950" marR="0" lvl="1" indent="-28575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B0029"/>
              </a:buClr>
              <a:buSzPct val="120000"/>
              <a:buFont typeface="Wingdings" panose="05000000000000000000" pitchFamily="2" charset="2"/>
              <a:buChar char="v"/>
              <a:tabLst/>
              <a:defRPr/>
            </a:pP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Via un </a:t>
            </a:r>
            <a:r>
              <a:rPr lang="fr-FR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e-mail </a:t>
            </a: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envoyé par un </a:t>
            </a:r>
            <a:r>
              <a:rPr lang="fr-FR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conseiller </a:t>
            </a: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suite à un 1</a:t>
            </a:r>
            <a:r>
              <a:rPr lang="fr-FR" sz="1200" baseline="30000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er</a:t>
            </a: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 contact avec un client / prospect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4B22BAB-88A9-D3E0-E061-20D600B2A1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9525" y="2802897"/>
            <a:ext cx="1642461" cy="3394055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A9239D7-E2F6-4B59-15CE-372E3BA63EDB}"/>
              </a:ext>
            </a:extLst>
          </p:cNvPr>
          <p:cNvSpPr/>
          <p:nvPr/>
        </p:nvSpPr>
        <p:spPr>
          <a:xfrm>
            <a:off x="1193726" y="2649775"/>
            <a:ext cx="3301115" cy="3797729"/>
          </a:xfrm>
          <a:prstGeom prst="roundRect">
            <a:avLst>
              <a:gd name="adj" fmla="val 251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816000" rtlCol="0" anchor="t"/>
          <a:lstStyle/>
          <a:p>
            <a:pPr algn="ctr" defTabSz="1219170">
              <a:defRPr/>
            </a:pPr>
            <a:r>
              <a:rPr lang="fr-FR" sz="1867" b="1" kern="0">
                <a:solidFill>
                  <a:srgbClr val="FFFFFF"/>
                </a:solidFill>
                <a:latin typeface="Ubuntu" panose="020B0504030602030204" pitchFamily="34" charset="0"/>
                <a:sym typeface="Arial"/>
              </a:rPr>
              <a:t>Portail commercial ou Espace souscrire </a:t>
            </a:r>
          </a:p>
          <a:p>
            <a:pPr algn="ctr" defTabSz="1219170">
              <a:defRPr/>
            </a:pPr>
            <a:r>
              <a:rPr lang="fr-FR" sz="1200" b="1" kern="0">
                <a:solidFill>
                  <a:srgbClr val="FFFFFF"/>
                </a:solidFill>
                <a:latin typeface="Ubuntu" panose="020B0504030602030204" pitchFamily="34" charset="0"/>
                <a:sym typeface="Arial"/>
              </a:rPr>
              <a:t>(</a:t>
            </a:r>
            <a:r>
              <a:rPr lang="fr-FR" sz="1200" b="1" kern="0" err="1">
                <a:solidFill>
                  <a:srgbClr val="FFFFFF"/>
                </a:solidFill>
                <a:latin typeface="Ubuntu" panose="020B0504030602030204" pitchFamily="34" charset="0"/>
                <a:sym typeface="Arial"/>
              </a:rPr>
              <a:t>Banxo</a:t>
            </a:r>
            <a:r>
              <a:rPr lang="fr-FR" sz="1200" b="1" kern="0">
                <a:solidFill>
                  <a:srgbClr val="FFFFFF"/>
                </a:solidFill>
                <a:latin typeface="Ubuntu" panose="020B0504030602030204" pitchFamily="34" charset="0"/>
                <a:sym typeface="Arial"/>
              </a:rPr>
              <a:t> / DEI)  </a:t>
            </a:r>
          </a:p>
          <a:p>
            <a:pPr algn="ctr" defTabSz="1219170">
              <a:defRPr/>
            </a:pPr>
            <a:r>
              <a:rPr lang="fr-FR" sz="1200" b="1" kern="0">
                <a:solidFill>
                  <a:srgbClr val="FFFFFF"/>
                </a:solidFill>
                <a:latin typeface="Ubuntu" panose="020B0504030602030204" pitchFamily="34" charset="0"/>
                <a:sym typeface="Arial"/>
              </a:rPr>
              <a:t>Initiative client / prospect</a:t>
            </a:r>
          </a:p>
          <a:p>
            <a:pPr algn="ctr" defTabSz="1219170">
              <a:defRPr/>
            </a:pPr>
            <a:endParaRPr lang="fr-FR" sz="1200" b="1" kern="0">
              <a:solidFill>
                <a:srgbClr val="FFFFFF"/>
              </a:solidFill>
              <a:latin typeface="Ubuntu" panose="020B0504030602030204" pitchFamily="34" charset="0"/>
              <a:sym typeface="Arial"/>
            </a:endParaRPr>
          </a:p>
          <a:p>
            <a:pPr algn="ctr" defTabSz="1219170">
              <a:defRPr/>
            </a:pPr>
            <a:endParaRPr lang="fr-FR" sz="1200" b="1" kern="0">
              <a:solidFill>
                <a:srgbClr val="FFFFFF"/>
              </a:solidFill>
              <a:latin typeface="Ubuntu" panose="020B0504030602030204" pitchFamily="34" charset="0"/>
              <a:sym typeface="Arial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DD812FB-C4A2-CED3-E26E-5A36830F801E}"/>
              </a:ext>
            </a:extLst>
          </p:cNvPr>
          <p:cNvSpPr/>
          <p:nvPr/>
        </p:nvSpPr>
        <p:spPr>
          <a:xfrm>
            <a:off x="8291313" y="2567959"/>
            <a:ext cx="3275139" cy="3849683"/>
          </a:xfrm>
          <a:prstGeom prst="roundRect">
            <a:avLst>
              <a:gd name="adj" fmla="val 232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81600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>
              <a:defRPr/>
            </a:pPr>
            <a:r>
              <a:rPr lang="fr-FR" sz="1867" b="1" kern="0">
                <a:solidFill>
                  <a:srgbClr val="FFFFFF"/>
                </a:solidFill>
                <a:latin typeface="Ubuntu" panose="020B0504030602030204" pitchFamily="34" charset="0"/>
                <a:sym typeface="Arial"/>
              </a:rPr>
              <a:t>Email Conseiller  </a:t>
            </a:r>
            <a:br>
              <a:rPr lang="fr-FR" sz="1867" b="1" kern="0">
                <a:solidFill>
                  <a:srgbClr val="FFFFFF"/>
                </a:solidFill>
                <a:latin typeface="Ubuntu" panose="020B0504030602030204" pitchFamily="34" charset="0"/>
                <a:sym typeface="Arial"/>
              </a:rPr>
            </a:br>
            <a:r>
              <a:rPr lang="fr-FR" sz="1333" b="1" kern="0">
                <a:solidFill>
                  <a:srgbClr val="FFFFFF"/>
                </a:solidFill>
                <a:latin typeface="Ubuntu" panose="020B0504030602030204" pitchFamily="34" charset="0"/>
                <a:sym typeface="Arial"/>
              </a:rPr>
              <a:t>envoyé suite à un 1</a:t>
            </a:r>
            <a:r>
              <a:rPr lang="fr-FR" sz="1333" b="1" kern="0" baseline="30000">
                <a:solidFill>
                  <a:srgbClr val="FFFFFF"/>
                </a:solidFill>
                <a:latin typeface="Ubuntu" panose="020B0504030602030204" pitchFamily="34" charset="0"/>
                <a:sym typeface="Arial"/>
              </a:rPr>
              <a:t>er</a:t>
            </a:r>
            <a:r>
              <a:rPr lang="fr-FR" sz="1333" b="1" kern="0">
                <a:solidFill>
                  <a:srgbClr val="FFFFFF"/>
                </a:solidFill>
                <a:latin typeface="Ubuntu" panose="020B0504030602030204" pitchFamily="34" charset="0"/>
                <a:sym typeface="Arial"/>
              </a:rPr>
              <a:t> contact avec un client ou un prospect </a:t>
            </a:r>
            <a:br>
              <a:rPr lang="fr-FR" sz="1867" b="1" kern="0">
                <a:solidFill>
                  <a:srgbClr val="FFFFFF"/>
                </a:solidFill>
                <a:latin typeface="Ubuntu" panose="020B0504030602030204" pitchFamily="34" charset="0"/>
                <a:sym typeface="Arial"/>
              </a:rPr>
            </a:br>
            <a:endParaRPr lang="fr-FR" sz="1867" b="1" kern="0">
              <a:solidFill>
                <a:srgbClr val="FFFFFF"/>
              </a:solidFill>
              <a:latin typeface="Ubuntu" panose="020B0504030602030204" pitchFamily="34" charset="0"/>
              <a:sym typeface="Arial"/>
            </a:endParaRPr>
          </a:p>
          <a:p>
            <a:pPr algn="ctr" defTabSz="1219170">
              <a:defRPr/>
            </a:pPr>
            <a:endParaRPr lang="fr-FR" sz="1867" b="1" kern="0">
              <a:solidFill>
                <a:srgbClr val="FFFFFF"/>
              </a:solidFill>
              <a:latin typeface="Ubuntu" panose="020B0504030602030204" pitchFamily="34" charset="0"/>
              <a:sym typeface="Arial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2C6EDD5-DCBB-66A1-A9BC-A894ED07018D}"/>
              </a:ext>
            </a:extLst>
          </p:cNvPr>
          <p:cNvGrpSpPr/>
          <p:nvPr/>
        </p:nvGrpSpPr>
        <p:grpSpPr>
          <a:xfrm>
            <a:off x="9530478" y="2217737"/>
            <a:ext cx="1036907" cy="1038819"/>
            <a:chOff x="6813784" y="1037002"/>
            <a:chExt cx="1188000" cy="1188000"/>
          </a:xfrm>
        </p:grpSpPr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2140309-5964-5D5F-F742-18061D01704D}"/>
                </a:ext>
              </a:extLst>
            </p:cNvPr>
            <p:cNvSpPr/>
            <p:nvPr/>
          </p:nvSpPr>
          <p:spPr>
            <a:xfrm>
              <a:off x="6813784" y="1037002"/>
              <a:ext cx="1188000" cy="118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fr-FR" sz="1867" kern="0">
                <a:solidFill>
                  <a:srgbClr val="FFFFFF"/>
                </a:solidFill>
                <a:latin typeface="Arial" panose="020B0604020202020204"/>
                <a:sym typeface="Arial"/>
              </a:endParaRPr>
            </a:p>
          </p:txBody>
        </p:sp>
        <p:pic>
          <p:nvPicPr>
            <p:cNvPr id="17" name="Graphique 16" descr="Banque">
              <a:extLst>
                <a:ext uri="{FF2B5EF4-FFF2-40B4-BE49-F238E27FC236}">
                  <a16:creationId xmlns:a16="http://schemas.microsoft.com/office/drawing/2014/main" id="{1CCDEE27-E611-DAAD-9CCE-A4873453ED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042554" y="1295462"/>
              <a:ext cx="723838" cy="723838"/>
            </a:xfrm>
            <a:prstGeom prst="rect">
              <a:avLst/>
            </a:prstGeom>
          </p:spPr>
        </p:pic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E22EE9E-0C00-A62A-3839-6B013DCC905A}"/>
              </a:ext>
            </a:extLst>
          </p:cNvPr>
          <p:cNvGrpSpPr/>
          <p:nvPr/>
        </p:nvGrpSpPr>
        <p:grpSpPr>
          <a:xfrm>
            <a:off x="2340924" y="2206814"/>
            <a:ext cx="1036907" cy="1038819"/>
            <a:chOff x="1281838" y="1037002"/>
            <a:chExt cx="1188000" cy="1188000"/>
          </a:xfrm>
        </p:grpSpPr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FF405C32-4BCB-CD87-08C7-33E7EBA8191A}"/>
                </a:ext>
              </a:extLst>
            </p:cNvPr>
            <p:cNvSpPr/>
            <p:nvPr/>
          </p:nvSpPr>
          <p:spPr>
            <a:xfrm>
              <a:off x="1281838" y="1037002"/>
              <a:ext cx="1188000" cy="118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fr-FR" sz="1867" kern="0">
                <a:solidFill>
                  <a:srgbClr val="FFFFFF"/>
                </a:solidFill>
                <a:latin typeface="Arial" panose="020B0604020202020204"/>
                <a:sym typeface="Arial"/>
              </a:endParaRPr>
            </a:p>
          </p:txBody>
        </p: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5EE68F-4F11-B019-3C17-E27B0D885907}"/>
                </a:ext>
              </a:extLst>
            </p:cNvPr>
            <p:cNvGrpSpPr/>
            <p:nvPr/>
          </p:nvGrpSpPr>
          <p:grpSpPr>
            <a:xfrm>
              <a:off x="1483344" y="1369618"/>
              <a:ext cx="896824" cy="719532"/>
              <a:chOff x="1483344" y="1369618"/>
              <a:chExt cx="896824" cy="719532"/>
            </a:xfrm>
          </p:grpSpPr>
          <p:pic>
            <p:nvPicPr>
              <p:cNvPr id="21" name="Graphique 20" descr="Ordinateur portable">
                <a:extLst>
                  <a:ext uri="{FF2B5EF4-FFF2-40B4-BE49-F238E27FC236}">
                    <a16:creationId xmlns:a16="http://schemas.microsoft.com/office/drawing/2014/main" id="{2F16C2F1-92BD-B088-B56D-3193076C5E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483344" y="1373502"/>
                <a:ext cx="652169" cy="715648"/>
              </a:xfrm>
              <a:prstGeom prst="rect">
                <a:avLst/>
              </a:prstGeom>
            </p:spPr>
          </p:pic>
          <p:pic>
            <p:nvPicPr>
              <p:cNvPr id="22" name="Graphique 21" descr="Smartphone">
                <a:extLst>
                  <a:ext uri="{FF2B5EF4-FFF2-40B4-BE49-F238E27FC236}">
                    <a16:creationId xmlns:a16="http://schemas.microsoft.com/office/drawing/2014/main" id="{C3FD5253-431D-5CB8-3917-CB12A8AFB0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966421" y="1369618"/>
                <a:ext cx="413747" cy="408183"/>
              </a:xfrm>
              <a:prstGeom prst="rect">
                <a:avLst/>
              </a:prstGeom>
            </p:spPr>
          </p:pic>
        </p:grp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38B93089-906C-6225-793A-5C9A3FD9947A}"/>
              </a:ext>
            </a:extLst>
          </p:cNvPr>
          <p:cNvSpPr/>
          <p:nvPr/>
        </p:nvSpPr>
        <p:spPr>
          <a:xfrm>
            <a:off x="1714653" y="4738174"/>
            <a:ext cx="2254251" cy="1323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defRPr/>
            </a:pPr>
            <a:r>
              <a:rPr lang="fr-FR" sz="1333" kern="0">
                <a:solidFill>
                  <a:srgbClr val="FFFFFF"/>
                </a:solidFill>
                <a:latin typeface="Ubuntu" panose="020B0504030602030204" pitchFamily="34" charset="0"/>
                <a:cs typeface="Arial"/>
                <a:sym typeface="Arial"/>
              </a:rPr>
              <a:t>Le client/prospect se rend sur le Portail internet de la Caisse ou sur </a:t>
            </a:r>
            <a:r>
              <a:rPr lang="fr-FR" sz="1333" kern="0" err="1">
                <a:solidFill>
                  <a:srgbClr val="FFFFFF"/>
                </a:solidFill>
                <a:latin typeface="Ubuntu" panose="020B0504030602030204" pitchFamily="34" charset="0"/>
                <a:cs typeface="Arial"/>
                <a:sym typeface="Arial"/>
              </a:rPr>
              <a:t>Banxo</a:t>
            </a:r>
            <a:r>
              <a:rPr lang="fr-FR" sz="1333" kern="0">
                <a:solidFill>
                  <a:srgbClr val="FFFFFF"/>
                </a:solidFill>
                <a:latin typeface="Ubuntu" panose="020B0504030602030204" pitchFamily="34" charset="0"/>
                <a:cs typeface="Arial"/>
                <a:sym typeface="Arial"/>
              </a:rPr>
              <a:t> pour demander l’ouverture d’un compte et réalise son EER en autonomie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6534C6E-3DC2-F665-D974-008ACF662714}"/>
              </a:ext>
            </a:extLst>
          </p:cNvPr>
          <p:cNvSpPr/>
          <p:nvPr/>
        </p:nvSpPr>
        <p:spPr>
          <a:xfrm>
            <a:off x="8824096" y="4464985"/>
            <a:ext cx="2254251" cy="912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defRPr/>
            </a:pPr>
            <a:r>
              <a:rPr lang="fr-FR" sz="1333" kern="0">
                <a:solidFill>
                  <a:srgbClr val="FFFFFF"/>
                </a:solidFill>
                <a:latin typeface="Ubuntu" panose="020B0504030602030204" pitchFamily="34" charset="0"/>
                <a:cs typeface="Arial"/>
                <a:sym typeface="Arial"/>
              </a:rPr>
              <a:t>Le conseiller envoie un mail au client / prospect  qui l’invite à réaliser une EER Omnicanale</a:t>
            </a:r>
          </a:p>
        </p:txBody>
      </p:sp>
      <p:sp>
        <p:nvSpPr>
          <p:cNvPr id="26" name="Flèche : droite 25">
            <a:extLst>
              <a:ext uri="{FF2B5EF4-FFF2-40B4-BE49-F238E27FC236}">
                <a16:creationId xmlns:a16="http://schemas.microsoft.com/office/drawing/2014/main" id="{F29793F6-6A48-5174-37F0-D947C69C57BB}"/>
              </a:ext>
            </a:extLst>
          </p:cNvPr>
          <p:cNvSpPr/>
          <p:nvPr/>
        </p:nvSpPr>
        <p:spPr>
          <a:xfrm>
            <a:off x="4349742" y="4041108"/>
            <a:ext cx="475685" cy="118004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7" name="Flèche : droite 26">
            <a:extLst>
              <a:ext uri="{FF2B5EF4-FFF2-40B4-BE49-F238E27FC236}">
                <a16:creationId xmlns:a16="http://schemas.microsoft.com/office/drawing/2014/main" id="{0E5129D2-1F72-EA5A-BE4B-C216D6F3ADB4}"/>
              </a:ext>
            </a:extLst>
          </p:cNvPr>
          <p:cNvSpPr/>
          <p:nvPr/>
        </p:nvSpPr>
        <p:spPr>
          <a:xfrm rot="10800000">
            <a:off x="7978053" y="4041108"/>
            <a:ext cx="475685" cy="1198625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23FDACA2-5FFA-F72B-4EFE-499780BFD551}"/>
              </a:ext>
            </a:extLst>
          </p:cNvPr>
          <p:cNvGrpSpPr/>
          <p:nvPr/>
        </p:nvGrpSpPr>
        <p:grpSpPr>
          <a:xfrm>
            <a:off x="5418884" y="2732277"/>
            <a:ext cx="1998588" cy="3667516"/>
            <a:chOff x="5134795" y="2732277"/>
            <a:chExt cx="1998588" cy="3667516"/>
          </a:xfrm>
        </p:grpSpPr>
        <p:pic>
          <p:nvPicPr>
            <p:cNvPr id="29" name="Picture 2" descr="Frameless no frame realistic imagined smartphone Vector Image">
              <a:extLst>
                <a:ext uri="{FF2B5EF4-FFF2-40B4-BE49-F238E27FC236}">
                  <a16:creationId xmlns:a16="http://schemas.microsoft.com/office/drawing/2014/main" id="{7C203947-62BC-D94C-2DC1-67B6E5A6288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8796" b="83796" l="10000" r="90000">
                          <a14:foregroundMark x1="32700" y1="82593" x2="35000" y2="837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453" t="6988" r="28453" b="12652"/>
            <a:stretch/>
          </p:blipFill>
          <p:spPr bwMode="auto">
            <a:xfrm>
              <a:off x="5134795" y="2732277"/>
              <a:ext cx="1998588" cy="366751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AB5725A-0281-9FAC-79AF-B6F807B45D04}"/>
                </a:ext>
              </a:extLst>
            </p:cNvPr>
            <p:cNvSpPr/>
            <p:nvPr/>
          </p:nvSpPr>
          <p:spPr>
            <a:xfrm>
              <a:off x="5808133" y="4749800"/>
              <a:ext cx="228600" cy="228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aphicFrame>
        <p:nvGraphicFramePr>
          <p:cNvPr id="12" name="Objet 11">
            <a:extLst>
              <a:ext uri="{FF2B5EF4-FFF2-40B4-BE49-F238E27FC236}">
                <a16:creationId xmlns:a16="http://schemas.microsoft.com/office/drawing/2014/main" id="{AEAE770F-F308-16FA-D3C7-55687E61E4F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3501244"/>
              </p:ext>
            </p:extLst>
          </p:nvPr>
        </p:nvGraphicFramePr>
        <p:xfrm>
          <a:off x="8450932" y="5406893"/>
          <a:ext cx="1405734" cy="9128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12" imgW="981720" imgH="635400" progId="Word.Document.12">
                  <p:embed/>
                </p:oleObj>
              </mc:Choice>
              <mc:Fallback>
                <p:oleObj name="Document" showAsIcon="1" r:id="rId12" imgW="981720" imgH="635400" progId="Word.Document.12">
                  <p:embed/>
                  <p:pic>
                    <p:nvPicPr>
                      <p:cNvPr id="12" name="Objet 11">
                        <a:extLst>
                          <a:ext uri="{FF2B5EF4-FFF2-40B4-BE49-F238E27FC236}">
                            <a16:creationId xmlns:a16="http://schemas.microsoft.com/office/drawing/2014/main" id="{AEAE770F-F308-16FA-D3C7-55687E61E4F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50932" y="5406893"/>
                        <a:ext cx="1405734" cy="91281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t 24">
            <a:extLst>
              <a:ext uri="{FF2B5EF4-FFF2-40B4-BE49-F238E27FC236}">
                <a16:creationId xmlns:a16="http://schemas.microsoft.com/office/drawing/2014/main" id="{F405F73B-9702-BD96-458B-E57C100E73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709681"/>
              </p:ext>
            </p:extLst>
          </p:nvPr>
        </p:nvGraphicFramePr>
        <p:xfrm>
          <a:off x="10016285" y="5406893"/>
          <a:ext cx="1378350" cy="8945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14" imgW="957528" imgH="623455" progId="Word.Document.12">
                  <p:embed/>
                </p:oleObj>
              </mc:Choice>
              <mc:Fallback>
                <p:oleObj name="Document" showAsIcon="1" r:id="rId14" imgW="957528" imgH="623455" progId="Word.Document.12">
                  <p:embed/>
                  <p:pic>
                    <p:nvPicPr>
                      <p:cNvPr id="25" name="Objet 24">
                        <a:extLst>
                          <a:ext uri="{FF2B5EF4-FFF2-40B4-BE49-F238E27FC236}">
                            <a16:creationId xmlns:a16="http://schemas.microsoft.com/office/drawing/2014/main" id="{F405F73B-9702-BD96-458B-E57C100E73E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16285" y="5406893"/>
                        <a:ext cx="1378350" cy="89455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60560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Points d’entrée dans le parcours EERO EI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 dirty="0"/>
              <a:t>4</a:t>
            </a:r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C26E8C66-DA84-1A42-50D8-39A8553EB40A}"/>
              </a:ext>
            </a:extLst>
          </p:cNvPr>
          <p:cNvSpPr txBox="1">
            <a:spLocks/>
          </p:cNvSpPr>
          <p:nvPr/>
        </p:nvSpPr>
        <p:spPr>
          <a:xfrm>
            <a:off x="695325" y="1091784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 dirty="0">
                <a:latin typeface="+mn-lt"/>
              </a:rPr>
              <a:t>Deux possibilités d’accéder au parcours EERO EI pour les clients </a:t>
            </a:r>
            <a:r>
              <a:rPr lang="fr-FR" sz="1600" b="0" i="1" dirty="0">
                <a:latin typeface="+mn-lt"/>
              </a:rPr>
              <a:t>(et prospects) </a:t>
            </a:r>
            <a:r>
              <a:rPr lang="fr-FR" b="0" dirty="0">
                <a:latin typeface="+mn-lt"/>
              </a:rPr>
              <a:t>:</a:t>
            </a:r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40E62543-E101-630C-B663-04A5EE1024F3}"/>
              </a:ext>
            </a:extLst>
          </p:cNvPr>
          <p:cNvCxnSpPr/>
          <p:nvPr/>
        </p:nvCxnSpPr>
        <p:spPr>
          <a:xfrm>
            <a:off x="3599350" y="6040213"/>
            <a:ext cx="7747000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F3D3C486-A31F-F80E-EAD0-DF343332FC70}"/>
              </a:ext>
            </a:extLst>
          </p:cNvPr>
          <p:cNvSpPr txBox="1"/>
          <p:nvPr/>
        </p:nvSpPr>
        <p:spPr>
          <a:xfrm>
            <a:off x="3954182" y="5334463"/>
            <a:ext cx="13585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1. Choix de l’offre</a:t>
            </a:r>
            <a:endParaRPr lang="fr-FR" sz="12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66C70B0-CACB-45C1-67B5-0D34314FFF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253" y="1925619"/>
            <a:ext cx="10489664" cy="3296461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971874BA-DBA9-8E63-4669-6A5BDBA886F2}"/>
              </a:ext>
            </a:extLst>
          </p:cNvPr>
          <p:cNvSpPr/>
          <p:nvPr/>
        </p:nvSpPr>
        <p:spPr>
          <a:xfrm rot="10800000" flipH="1">
            <a:off x="823069" y="4092137"/>
            <a:ext cx="790711" cy="791748"/>
          </a:xfrm>
          <a:prstGeom prst="rightArrow">
            <a:avLst>
              <a:gd name="adj1" fmla="val 14311"/>
              <a:gd name="adj2" fmla="val 36062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sz="2489" dirty="0"/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68C15C83-A7AE-4F1A-CBD0-7C8814AF4554}"/>
              </a:ext>
            </a:extLst>
          </p:cNvPr>
          <p:cNvSpPr/>
          <p:nvPr/>
        </p:nvSpPr>
        <p:spPr>
          <a:xfrm rot="10800000" flipH="1">
            <a:off x="768930" y="2143560"/>
            <a:ext cx="790711" cy="791748"/>
          </a:xfrm>
          <a:prstGeom prst="rightArrow">
            <a:avLst>
              <a:gd name="adj1" fmla="val 14311"/>
              <a:gd name="adj2" fmla="val 36062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sz="2489" dirty="0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F659FA9A-6AD6-9B46-746B-E8883DBD6348}"/>
              </a:ext>
            </a:extLst>
          </p:cNvPr>
          <p:cNvGrpSpPr/>
          <p:nvPr/>
        </p:nvGrpSpPr>
        <p:grpSpPr>
          <a:xfrm>
            <a:off x="4232192" y="5868774"/>
            <a:ext cx="328104" cy="341365"/>
            <a:chOff x="885898" y="2727844"/>
            <a:chExt cx="923925" cy="923925"/>
          </a:xfrm>
        </p:grpSpPr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B1E2138D-509F-AA98-9717-F998ED79D350}"/>
                </a:ext>
              </a:extLst>
            </p:cNvPr>
            <p:cNvSpPr/>
            <p:nvPr/>
          </p:nvSpPr>
          <p:spPr>
            <a:xfrm>
              <a:off x="885898" y="2727844"/>
              <a:ext cx="923925" cy="923925"/>
            </a:xfrm>
            <a:prstGeom prst="ellipse">
              <a:avLst/>
            </a:prstGeom>
            <a:solidFill>
              <a:srgbClr val="DB4B4B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27B82BAA-6052-E820-A121-4EEFCA03FBD3}"/>
                </a:ext>
              </a:extLst>
            </p:cNvPr>
            <p:cNvGrpSpPr/>
            <p:nvPr/>
          </p:nvGrpSpPr>
          <p:grpSpPr>
            <a:xfrm>
              <a:off x="1003471" y="2945124"/>
              <a:ext cx="676049" cy="474347"/>
              <a:chOff x="689886" y="2725101"/>
              <a:chExt cx="1303215" cy="914400"/>
            </a:xfrm>
            <a:solidFill>
              <a:srgbClr val="FFFFFF"/>
            </a:solidFill>
          </p:grpSpPr>
          <p:pic>
            <p:nvPicPr>
              <p:cNvPr id="32" name="Graphique 78" descr="Smartphone">
                <a:extLst>
                  <a:ext uri="{FF2B5EF4-FFF2-40B4-BE49-F238E27FC236}">
                    <a16:creationId xmlns:a16="http://schemas.microsoft.com/office/drawing/2014/main" id="{EA709DB0-70D8-F4BD-985F-12B5817970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505165" y="2991110"/>
                <a:ext cx="487936" cy="487936"/>
              </a:xfrm>
              <a:prstGeom prst="rect">
                <a:avLst/>
              </a:prstGeom>
            </p:spPr>
          </p:pic>
          <p:pic>
            <p:nvPicPr>
              <p:cNvPr id="33" name="Graphique 79" descr="Ordinateur portable">
                <a:extLst>
                  <a:ext uri="{FF2B5EF4-FFF2-40B4-BE49-F238E27FC236}">
                    <a16:creationId xmlns:a16="http://schemas.microsoft.com/office/drawing/2014/main" id="{43355FC7-6D2D-3387-7CF0-6284F63539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689886" y="2725101"/>
                <a:ext cx="914400" cy="914400"/>
              </a:xfrm>
              <a:prstGeom prst="rect">
                <a:avLst/>
              </a:prstGeom>
            </p:spPr>
          </p:pic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C2B16BF0-5D9B-D034-91D0-0B3F42116145}"/>
              </a:ext>
            </a:extLst>
          </p:cNvPr>
          <p:cNvGrpSpPr/>
          <p:nvPr/>
        </p:nvGrpSpPr>
        <p:grpSpPr>
          <a:xfrm>
            <a:off x="5440032" y="5871549"/>
            <a:ext cx="328104" cy="341365"/>
            <a:chOff x="885898" y="2727844"/>
            <a:chExt cx="923925" cy="923925"/>
          </a:xfrm>
        </p:grpSpPr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A8EBB129-256E-9E6A-93A4-DE6765D65E53}"/>
                </a:ext>
              </a:extLst>
            </p:cNvPr>
            <p:cNvSpPr/>
            <p:nvPr/>
          </p:nvSpPr>
          <p:spPr>
            <a:xfrm>
              <a:off x="885898" y="2727844"/>
              <a:ext cx="923925" cy="923925"/>
            </a:xfrm>
            <a:prstGeom prst="ellipse">
              <a:avLst/>
            </a:prstGeom>
            <a:solidFill>
              <a:srgbClr val="DB4B4B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9436A18E-BDBE-1FEF-003F-E954D1397427}"/>
                </a:ext>
              </a:extLst>
            </p:cNvPr>
            <p:cNvGrpSpPr/>
            <p:nvPr/>
          </p:nvGrpSpPr>
          <p:grpSpPr>
            <a:xfrm>
              <a:off x="1003471" y="2945124"/>
              <a:ext cx="676049" cy="474347"/>
              <a:chOff x="689886" y="2725101"/>
              <a:chExt cx="1303215" cy="914400"/>
            </a:xfrm>
            <a:solidFill>
              <a:srgbClr val="FFFFFF"/>
            </a:solidFill>
          </p:grpSpPr>
          <p:pic>
            <p:nvPicPr>
              <p:cNvPr id="37" name="Graphique 78" descr="Smartphone">
                <a:extLst>
                  <a:ext uri="{FF2B5EF4-FFF2-40B4-BE49-F238E27FC236}">
                    <a16:creationId xmlns:a16="http://schemas.microsoft.com/office/drawing/2014/main" id="{F6297986-D418-D8C1-8976-1DD2F29E17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505165" y="2991110"/>
                <a:ext cx="487936" cy="487936"/>
              </a:xfrm>
              <a:prstGeom prst="rect">
                <a:avLst/>
              </a:prstGeom>
            </p:spPr>
          </p:pic>
          <p:pic>
            <p:nvPicPr>
              <p:cNvPr id="38" name="Graphique 79" descr="Ordinateur portable">
                <a:extLst>
                  <a:ext uri="{FF2B5EF4-FFF2-40B4-BE49-F238E27FC236}">
                    <a16:creationId xmlns:a16="http://schemas.microsoft.com/office/drawing/2014/main" id="{EAD22F4D-1921-97BA-CD59-12E3DC4B0E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689886" y="2725101"/>
                <a:ext cx="914400" cy="914400"/>
              </a:xfrm>
              <a:prstGeom prst="rect">
                <a:avLst/>
              </a:prstGeom>
            </p:spPr>
          </p:pic>
        </p:grpSp>
      </p:grpSp>
      <p:sp>
        <p:nvSpPr>
          <p:cNvPr id="39" name="Oval 15">
            <a:extLst>
              <a:ext uri="{FF2B5EF4-FFF2-40B4-BE49-F238E27FC236}">
                <a16:creationId xmlns:a16="http://schemas.microsoft.com/office/drawing/2014/main" id="{46318A0F-CFFF-6312-FB2F-ACC9024572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9179" y="5860156"/>
            <a:ext cx="328105" cy="341365"/>
          </a:xfrm>
          <a:prstGeom prst="ellipse">
            <a:avLst/>
          </a:prstGeom>
          <a:solidFill>
            <a:srgbClr val="B34A8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9905" tIns="49953" rIns="99905" bIns="49953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990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967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/>
              <a:ea typeface="+mn-ea"/>
              <a:cs typeface="Arial"/>
              <a:sym typeface="Arial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2519853C-825B-498A-6376-D0C46FFED01C}"/>
              </a:ext>
            </a:extLst>
          </p:cNvPr>
          <p:cNvGrpSpPr/>
          <p:nvPr/>
        </p:nvGrpSpPr>
        <p:grpSpPr>
          <a:xfrm>
            <a:off x="9051416" y="5847266"/>
            <a:ext cx="328104" cy="354255"/>
            <a:chOff x="3063170" y="2727844"/>
            <a:chExt cx="923925" cy="923925"/>
          </a:xfrm>
        </p:grpSpPr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8E9D010C-48A9-92AA-D6F4-36C69D5193AA}"/>
                </a:ext>
              </a:extLst>
            </p:cNvPr>
            <p:cNvSpPr/>
            <p:nvPr/>
          </p:nvSpPr>
          <p:spPr>
            <a:xfrm>
              <a:off x="3063170" y="2727844"/>
              <a:ext cx="923925" cy="92392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67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42" name="Graphique 22" descr="Centre d’appels">
              <a:extLst>
                <a:ext uri="{FF2B5EF4-FFF2-40B4-BE49-F238E27FC236}">
                  <a16:creationId xmlns:a16="http://schemas.microsoft.com/office/drawing/2014/main" id="{8811D54F-707E-F046-21E9-17EB4E52677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294403" y="2959077"/>
              <a:ext cx="461458" cy="461458"/>
            </a:xfrm>
            <a:prstGeom prst="rect">
              <a:avLst/>
            </a:prstGeom>
          </p:spPr>
        </p:pic>
      </p:grpSp>
      <p:sp>
        <p:nvSpPr>
          <p:cNvPr id="43" name="ZoneTexte 42">
            <a:extLst>
              <a:ext uri="{FF2B5EF4-FFF2-40B4-BE49-F238E27FC236}">
                <a16:creationId xmlns:a16="http://schemas.microsoft.com/office/drawing/2014/main" id="{C4280976-6B93-1D6F-5FB4-E19FC145DF6D}"/>
              </a:ext>
            </a:extLst>
          </p:cNvPr>
          <p:cNvSpPr txBox="1"/>
          <p:nvPr/>
        </p:nvSpPr>
        <p:spPr>
          <a:xfrm>
            <a:off x="5176593" y="5334963"/>
            <a:ext cx="13585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2. Choix des services</a:t>
            </a:r>
            <a:endParaRPr lang="fr-FR" sz="1200" dirty="0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B0704C98-7F75-A7C0-0EC1-02F9FC09A6C9}"/>
              </a:ext>
            </a:extLst>
          </p:cNvPr>
          <p:cNvSpPr txBox="1"/>
          <p:nvPr/>
        </p:nvSpPr>
        <p:spPr>
          <a:xfrm>
            <a:off x="6583731" y="5325308"/>
            <a:ext cx="13585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3. Accès au tunnel EERO EI</a:t>
            </a:r>
          </a:p>
          <a:p>
            <a:endParaRPr lang="fr-FR" sz="1200" dirty="0"/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3F6C08AB-E10D-16B5-47A5-4AB7604977F5}"/>
              </a:ext>
            </a:extLst>
          </p:cNvPr>
          <p:cNvSpPr txBox="1"/>
          <p:nvPr/>
        </p:nvSpPr>
        <p:spPr>
          <a:xfrm>
            <a:off x="8245581" y="5322089"/>
            <a:ext cx="20554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4. Envoi </a:t>
            </a:r>
            <a:r>
              <a:rPr lang="fr-FR" sz="1200" b="1" dirty="0">
                <a:latin typeface="Arial" panose="020B0604020202020204"/>
              </a:rPr>
              <a:t>de la demande d’ouverture de compte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/>
              <a:sym typeface="Arial"/>
            </a:endParaRPr>
          </a:p>
          <a:p>
            <a:endParaRPr lang="fr-FR" sz="1200" dirty="0"/>
          </a:p>
        </p:txBody>
      </p:sp>
      <p:pic>
        <p:nvPicPr>
          <p:cNvPr id="46" name="Image 45">
            <a:extLst>
              <a:ext uri="{FF2B5EF4-FFF2-40B4-BE49-F238E27FC236}">
                <a16:creationId xmlns:a16="http://schemas.microsoft.com/office/drawing/2014/main" id="{BBFE4497-D01F-4BDF-4681-7E1FE829917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06667" y="5902593"/>
            <a:ext cx="117779" cy="243600"/>
          </a:xfrm>
          <a:prstGeom prst="rect">
            <a:avLst/>
          </a:prstGeom>
        </p:spPr>
      </p:pic>
      <p:sp>
        <p:nvSpPr>
          <p:cNvPr id="47" name="Triangle isocèle 46">
            <a:extLst>
              <a:ext uri="{FF2B5EF4-FFF2-40B4-BE49-F238E27FC236}">
                <a16:creationId xmlns:a16="http://schemas.microsoft.com/office/drawing/2014/main" id="{CEEA8697-147D-BE4F-EDA8-6E244CAB7923}"/>
              </a:ext>
            </a:extLst>
          </p:cNvPr>
          <p:cNvSpPr/>
          <p:nvPr/>
        </p:nvSpPr>
        <p:spPr>
          <a:xfrm rot="5400000">
            <a:off x="2968462" y="3462273"/>
            <a:ext cx="905589" cy="354139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Triangle isocèle 48">
            <a:extLst>
              <a:ext uri="{FF2B5EF4-FFF2-40B4-BE49-F238E27FC236}">
                <a16:creationId xmlns:a16="http://schemas.microsoft.com/office/drawing/2014/main" id="{21A95270-5010-6E39-D9B0-08A1CA960539}"/>
              </a:ext>
            </a:extLst>
          </p:cNvPr>
          <p:cNvSpPr/>
          <p:nvPr/>
        </p:nvSpPr>
        <p:spPr>
          <a:xfrm rot="5400000">
            <a:off x="5953867" y="3462273"/>
            <a:ext cx="905589" cy="354139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Triangle isocèle 49">
            <a:extLst>
              <a:ext uri="{FF2B5EF4-FFF2-40B4-BE49-F238E27FC236}">
                <a16:creationId xmlns:a16="http://schemas.microsoft.com/office/drawing/2014/main" id="{CC7E64F0-C340-DB95-E2AC-EAEFCB9E90DD}"/>
              </a:ext>
            </a:extLst>
          </p:cNvPr>
          <p:cNvSpPr/>
          <p:nvPr/>
        </p:nvSpPr>
        <p:spPr>
          <a:xfrm rot="5400000">
            <a:off x="8909369" y="3462273"/>
            <a:ext cx="905589" cy="354139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3710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Points d’entrée dans le parcours EERO EI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 dirty="0"/>
              <a:t>4</a:t>
            </a:r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C26E8C66-DA84-1A42-50D8-39A8553EB40A}"/>
              </a:ext>
            </a:extLst>
          </p:cNvPr>
          <p:cNvSpPr txBox="1">
            <a:spLocks/>
          </p:cNvSpPr>
          <p:nvPr/>
        </p:nvSpPr>
        <p:spPr>
          <a:xfrm>
            <a:off x="695325" y="1387348"/>
            <a:ext cx="10980738" cy="377578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0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Choix CEGEE au lancement du dispositif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fr-FR" b="0" dirty="0">
              <a:solidFill>
                <a:prstClr val="black">
                  <a:lumMod val="75000"/>
                  <a:lumOff val="25000"/>
                </a:prstClr>
              </a:solidFill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1°) 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L’accès au parcours est réservé aux « </a:t>
            </a:r>
            <a:r>
              <a:rPr kumimoji="0" lang="fr-FR" sz="180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déjà clients Part 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» qui pourront donc jouer le scénario d’EERO EI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b="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Soit suite à un clic dans le lien contenu dans le mail poussé par son GC Part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fr-FR" b="0" dirty="0">
              <a:solidFill>
                <a:prstClr val="black">
                  <a:lumMod val="75000"/>
                  <a:lumOff val="25000"/>
                </a:prstClr>
              </a:solidFill>
              <a:latin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Soit via un clic sur la bannière dédiée ou le bouton « </a:t>
            </a: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souscrire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 » dans sa BAD,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apr</a:t>
            </a:r>
            <a:r>
              <a:rPr lang="fr-FR" b="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ès identification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4E55"/>
              </a:buClr>
              <a:buSzTx/>
              <a:tabLst/>
              <a:defRPr/>
            </a:pPr>
            <a:endParaRPr lang="fr-FR" b="0" dirty="0">
              <a:solidFill>
                <a:prstClr val="black">
                  <a:lumMod val="75000"/>
                  <a:lumOff val="25000"/>
                </a:prstClr>
              </a:solidFill>
              <a:latin typeface="Arial"/>
            </a:endParaRPr>
          </a:p>
          <a:p>
            <a:pPr>
              <a:buClr>
                <a:srgbClr val="EA4E55"/>
              </a:buClr>
            </a:pPr>
            <a:r>
              <a:rPr kumimoji="0" lang="fr-FR" sz="1800" b="0" i="0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2°) Ensuite, dans un second et après un 1</a:t>
            </a:r>
            <a:r>
              <a:rPr kumimoji="0" lang="fr-FR" sz="1800" b="0" i="0" strike="noStrike" kern="1200" cap="none" spc="0" normalizeH="0" baseline="3000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er</a:t>
            </a:r>
            <a:r>
              <a:rPr kumimoji="0" lang="fr-FR" sz="1800" b="0" i="0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bilan des 1</a:t>
            </a:r>
            <a:r>
              <a:rPr kumimoji="0" lang="fr-FR" sz="1800" b="0" i="0" strike="noStrike" kern="1200" cap="none" spc="0" normalizeH="0" baseline="3000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ères</a:t>
            </a:r>
            <a:r>
              <a:rPr kumimoji="0" lang="fr-FR" sz="1800" b="0" i="0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souscriptions enregistrées sur les « </a:t>
            </a:r>
            <a:r>
              <a:rPr kumimoji="0" lang="fr-FR" sz="1800" b="0" i="1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déjà clients Part. </a:t>
            </a:r>
            <a:r>
              <a:rPr kumimoji="0" lang="fr-FR" sz="1800" b="0" i="0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», extension aux prospects avec paramétrage de bannières et intégration de la page « </a:t>
            </a:r>
            <a:r>
              <a:rPr kumimoji="0" lang="fr-FR" sz="1800" b="0" i="1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Ouvrir un compte Pro / « Je suis Freelance : ouvrir mon compte en ligne </a:t>
            </a:r>
            <a:r>
              <a:rPr kumimoji="0" lang="fr-FR" sz="1800" b="0" i="0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»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4E55"/>
              </a:buClr>
              <a:buSzTx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26007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Parcours EERO EI pour les « </a:t>
            </a:r>
            <a:r>
              <a:rPr lang="fr-FR" sz="2400" dirty="0">
                <a:solidFill>
                  <a:srgbClr val="0070C0"/>
                </a:solidFill>
              </a:rPr>
              <a:t>déjà clients </a:t>
            </a:r>
            <a:r>
              <a:rPr lang="fr-FR" sz="2400" dirty="0"/>
              <a:t>»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" y="661012"/>
            <a:ext cx="570320" cy="358220"/>
          </a:xfrm>
        </p:spPr>
        <p:txBody>
          <a:bodyPr/>
          <a:lstStyle/>
          <a:p>
            <a:r>
              <a:rPr lang="fr-FR" sz="1800" dirty="0"/>
              <a:t>4.1</a:t>
            </a:r>
          </a:p>
        </p:txBody>
      </p:sp>
      <p:pic>
        <p:nvPicPr>
          <p:cNvPr id="8" name="Picture 2" descr="Frameless no frame realistic imagined smartphone Vector Image">
            <a:extLst>
              <a:ext uri="{FF2B5EF4-FFF2-40B4-BE49-F238E27FC236}">
                <a16:creationId xmlns:a16="http://schemas.microsoft.com/office/drawing/2014/main" id="{F70E7824-482E-E9E6-5C46-9D0FA7B5E2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796" b="83796" l="10000" r="90000">
                        <a14:foregroundMark x1="32700" y1="82593" x2="35000" y2="837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453" t="6988" r="28453" b="12652"/>
          <a:stretch/>
        </p:blipFill>
        <p:spPr bwMode="auto">
          <a:xfrm>
            <a:off x="4380632" y="2411233"/>
            <a:ext cx="1575619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74D54DA-04EA-050B-419D-11557CE9A5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3970" y="2382266"/>
            <a:ext cx="1315407" cy="2718216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6A64DAA0-6869-9722-2E1E-4A82CEB6BD0F}"/>
              </a:ext>
            </a:extLst>
          </p:cNvPr>
          <p:cNvGrpSpPr/>
          <p:nvPr/>
        </p:nvGrpSpPr>
        <p:grpSpPr>
          <a:xfrm>
            <a:off x="4286390" y="2332357"/>
            <a:ext cx="1569119" cy="2880000"/>
            <a:chOff x="3923442" y="2115490"/>
            <a:chExt cx="1569119" cy="2880000"/>
          </a:xfrm>
        </p:grpSpPr>
        <p:pic>
          <p:nvPicPr>
            <p:cNvPr id="15" name="Picture 2" descr="Frameless no frame realistic imagined smartphone Vector Image">
              <a:extLst>
                <a:ext uri="{FF2B5EF4-FFF2-40B4-BE49-F238E27FC236}">
                  <a16:creationId xmlns:a16="http://schemas.microsoft.com/office/drawing/2014/main" id="{019CC4D1-49A3-E9EF-B556-45F6F7168A1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796" b="83796" l="10000" r="90000">
                          <a14:foregroundMark x1="32700" y1="82593" x2="35000" y2="837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453" t="6988" r="28453" b="12652"/>
            <a:stretch/>
          </p:blipFill>
          <p:spPr bwMode="auto">
            <a:xfrm>
              <a:off x="3923442" y="2115490"/>
              <a:ext cx="1569119" cy="28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65E7132-1888-D812-E7F5-C2ABFDDC7B16}"/>
                </a:ext>
              </a:extLst>
            </p:cNvPr>
            <p:cNvSpPr/>
            <p:nvPr/>
          </p:nvSpPr>
          <p:spPr>
            <a:xfrm>
              <a:off x="4407108" y="3740046"/>
              <a:ext cx="211384" cy="1045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D0C1D390-73AB-D899-E6FE-8E066D2446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6811" y="2409503"/>
            <a:ext cx="1306458" cy="2685498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8081B6C1-AE90-E8A0-9651-E0F692950BDC}"/>
              </a:ext>
            </a:extLst>
          </p:cNvPr>
          <p:cNvGrpSpPr/>
          <p:nvPr/>
        </p:nvGrpSpPr>
        <p:grpSpPr>
          <a:xfrm>
            <a:off x="9254638" y="2416997"/>
            <a:ext cx="1293723" cy="2604193"/>
            <a:chOff x="8891690" y="2200130"/>
            <a:chExt cx="1293723" cy="2604193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F37A2468-865E-FFBF-F582-31E50E6A359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891690" y="2200130"/>
              <a:ext cx="1293723" cy="2604193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A87D11C-BC66-4499-86C5-73528C5C0377}"/>
                </a:ext>
              </a:extLst>
            </p:cNvPr>
            <p:cNvSpPr/>
            <p:nvPr/>
          </p:nvSpPr>
          <p:spPr>
            <a:xfrm>
              <a:off x="9818557" y="4497049"/>
              <a:ext cx="78698" cy="82446"/>
            </a:xfrm>
            <a:prstGeom prst="rect">
              <a:avLst/>
            </a:prstGeom>
            <a:solidFill>
              <a:srgbClr val="F9F9F9"/>
            </a:solidFill>
            <a:ln>
              <a:solidFill>
                <a:srgbClr val="F9F9F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1" name="Picture 2" descr="Frameless no frame realistic imagined smartphone Vector Image">
            <a:extLst>
              <a:ext uri="{FF2B5EF4-FFF2-40B4-BE49-F238E27FC236}">
                <a16:creationId xmlns:a16="http://schemas.microsoft.com/office/drawing/2014/main" id="{4A71D253-33AB-BE89-7A16-D7425DBA2F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796" b="83796" l="10000" r="90000">
                        <a14:foregroundMark x1="32700" y1="82593" x2="35000" y2="837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453" t="6988" r="28453" b="12652"/>
          <a:stretch/>
        </p:blipFill>
        <p:spPr bwMode="auto">
          <a:xfrm>
            <a:off x="9111166" y="2321206"/>
            <a:ext cx="1569116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2964308-7B9D-A95C-8ACF-EC85FEA259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94736" y="2396034"/>
            <a:ext cx="1319510" cy="2682141"/>
          </a:xfrm>
          <a:prstGeom prst="rect">
            <a:avLst/>
          </a:prstGeom>
        </p:spPr>
      </p:pic>
      <p:pic>
        <p:nvPicPr>
          <p:cNvPr id="23" name="Picture 2" descr="Frameless no frame realistic imagined smartphone Vector Image">
            <a:extLst>
              <a:ext uri="{FF2B5EF4-FFF2-40B4-BE49-F238E27FC236}">
                <a16:creationId xmlns:a16="http://schemas.microsoft.com/office/drawing/2014/main" id="{D0B1E15B-72E1-D9F3-3766-743B26D892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796" b="83796" l="10000" r="90000">
                        <a14:foregroundMark x1="32700" y1="82593" x2="35000" y2="837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453" t="6988" r="28453" b="12652"/>
          <a:stretch/>
        </p:blipFill>
        <p:spPr bwMode="auto">
          <a:xfrm>
            <a:off x="6016421" y="2411233"/>
            <a:ext cx="1575619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5486D91-78C4-F46F-A0F4-32CB1755E1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48048" y="2394425"/>
            <a:ext cx="1317880" cy="2700575"/>
          </a:xfrm>
          <a:prstGeom prst="rect">
            <a:avLst/>
          </a:prstGeom>
        </p:spPr>
      </p:pic>
      <p:pic>
        <p:nvPicPr>
          <p:cNvPr id="26" name="Picture 2" descr="Frameless no frame realistic imagined smartphone Vector Image">
            <a:extLst>
              <a:ext uri="{FF2B5EF4-FFF2-40B4-BE49-F238E27FC236}">
                <a16:creationId xmlns:a16="http://schemas.microsoft.com/office/drawing/2014/main" id="{070B0847-7F63-1F88-645E-A077CD2DAC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796" b="83796" l="10000" r="90000">
                        <a14:foregroundMark x1="32700" y1="82593" x2="35000" y2="837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453" t="6988" r="28453" b="12652"/>
          <a:stretch/>
        </p:blipFill>
        <p:spPr bwMode="auto">
          <a:xfrm>
            <a:off x="2761681" y="2417537"/>
            <a:ext cx="1575619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15">
            <a:extLst>
              <a:ext uri="{FF2B5EF4-FFF2-40B4-BE49-F238E27FC236}">
                <a16:creationId xmlns:a16="http://schemas.microsoft.com/office/drawing/2014/main" id="{B2B61376-598D-E061-514E-C0F54691271B}"/>
              </a:ext>
            </a:extLst>
          </p:cNvPr>
          <p:cNvSpPr txBox="1"/>
          <p:nvPr/>
        </p:nvSpPr>
        <p:spPr>
          <a:xfrm rot="16200000">
            <a:off x="-105620" y="3576540"/>
            <a:ext cx="1936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800" b="1" dirty="0">
                <a:solidFill>
                  <a:srgbClr val="C00000"/>
                </a:solidFill>
                <a:highlight>
                  <a:srgbClr val="00FFFF"/>
                </a:highlight>
                <a:latin typeface="Ubuntu" panose="020B0504030602030204" pitchFamily="34" charset="0"/>
              </a:rPr>
              <a:t>Parcours Client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00FFFF"/>
              </a:highlight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8EB48BD-8601-F622-FB0E-728146E63805}"/>
              </a:ext>
            </a:extLst>
          </p:cNvPr>
          <p:cNvSpPr txBox="1"/>
          <p:nvPr/>
        </p:nvSpPr>
        <p:spPr>
          <a:xfrm>
            <a:off x="4646752" y="1983426"/>
            <a:ext cx="8675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625478">
              <a:defRPr/>
            </a:pPr>
            <a:r>
              <a:rPr lang="fr-FR" sz="800" b="1" kern="0">
                <a:solidFill>
                  <a:srgbClr val="000000"/>
                </a:solidFill>
                <a:latin typeface="Ubuntu" panose="020B0504030602030204" pitchFamily="34" charset="0"/>
                <a:cs typeface="Arial"/>
                <a:sym typeface="Arial"/>
              </a:rPr>
              <a:t>Interrogation</a:t>
            </a:r>
            <a:br>
              <a:rPr lang="fr-FR" sz="800" b="1" kern="0">
                <a:solidFill>
                  <a:srgbClr val="000000"/>
                </a:solidFill>
                <a:latin typeface="Ubuntu" panose="020B0504030602030204" pitchFamily="34" charset="0"/>
                <a:cs typeface="Arial"/>
                <a:sym typeface="Arial"/>
              </a:rPr>
            </a:br>
            <a:r>
              <a:rPr lang="fr-FR" sz="800" b="1" kern="0">
                <a:solidFill>
                  <a:srgbClr val="000000"/>
                </a:solidFill>
                <a:latin typeface="Ubuntu" panose="020B0504030602030204" pitchFamily="34" charset="0"/>
                <a:cs typeface="Arial"/>
                <a:sym typeface="Arial"/>
              </a:rPr>
              <a:t>vérification EI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7A589E3-9303-52B1-98D9-7CCB9C953A50}"/>
              </a:ext>
            </a:extLst>
          </p:cNvPr>
          <p:cNvSpPr txBox="1"/>
          <p:nvPr/>
        </p:nvSpPr>
        <p:spPr>
          <a:xfrm>
            <a:off x="6216451" y="1983426"/>
            <a:ext cx="10310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625478">
              <a:defRPr/>
            </a:pPr>
            <a:r>
              <a:rPr lang="fr-FR" sz="800" b="1" kern="0">
                <a:solidFill>
                  <a:srgbClr val="000000"/>
                </a:solidFill>
                <a:latin typeface="Ubuntu" panose="020B0504030602030204" pitchFamily="34" charset="0"/>
                <a:cs typeface="Arial"/>
                <a:sym typeface="Arial"/>
              </a:rPr>
              <a:t>Données PRO</a:t>
            </a:r>
            <a:br>
              <a:rPr lang="fr-FR" sz="800" b="1" kern="0">
                <a:solidFill>
                  <a:srgbClr val="000000"/>
                </a:solidFill>
                <a:latin typeface="Ubuntu" panose="020B0504030602030204" pitchFamily="34" charset="0"/>
                <a:cs typeface="Arial"/>
                <a:sym typeface="Arial"/>
              </a:rPr>
            </a:br>
            <a:r>
              <a:rPr lang="fr-FR" sz="800" b="1" kern="0">
                <a:solidFill>
                  <a:srgbClr val="000000"/>
                </a:solidFill>
                <a:latin typeface="Ubuntu" panose="020B0504030602030204" pitchFamily="34" charset="0"/>
                <a:cs typeface="Arial"/>
                <a:sym typeface="Arial"/>
              </a:rPr>
              <a:t>complémentaires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7481260-C16D-33D1-A177-41760BA3617B}"/>
              </a:ext>
            </a:extLst>
          </p:cNvPr>
          <p:cNvSpPr txBox="1"/>
          <p:nvPr/>
        </p:nvSpPr>
        <p:spPr>
          <a:xfrm>
            <a:off x="7647337" y="2008826"/>
            <a:ext cx="13949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625478">
              <a:defRPr/>
            </a:pPr>
            <a:r>
              <a:rPr lang="fr-FR" sz="800" b="1" kern="0">
                <a:solidFill>
                  <a:srgbClr val="000000"/>
                </a:solidFill>
                <a:latin typeface="Ubuntu" panose="020B0504030602030204" pitchFamily="34" charset="0"/>
                <a:cs typeface="Arial"/>
                <a:sym typeface="Arial"/>
              </a:rPr>
              <a:t>Collecte des justificatifs </a:t>
            </a:r>
            <a:br>
              <a:rPr lang="fr-FR" sz="800" b="1" kern="0">
                <a:solidFill>
                  <a:srgbClr val="000000"/>
                </a:solidFill>
                <a:latin typeface="Ubuntu" panose="020B0504030602030204" pitchFamily="34" charset="0"/>
                <a:cs typeface="Arial"/>
                <a:sym typeface="Arial"/>
              </a:rPr>
            </a:br>
            <a:r>
              <a:rPr lang="fr-FR" sz="800" b="1" kern="0">
                <a:solidFill>
                  <a:srgbClr val="000000"/>
                </a:solidFill>
                <a:latin typeface="Ubuntu" panose="020B0504030602030204" pitchFamily="34" charset="0"/>
                <a:cs typeface="Arial"/>
                <a:sym typeface="Arial"/>
              </a:rPr>
              <a:t>PRO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A0E3D714-CCFE-8566-BB05-C64F98D0BC47}"/>
              </a:ext>
            </a:extLst>
          </p:cNvPr>
          <p:cNvSpPr txBox="1"/>
          <p:nvPr/>
        </p:nvSpPr>
        <p:spPr>
          <a:xfrm>
            <a:off x="9213280" y="1989889"/>
            <a:ext cx="1343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625478">
              <a:defRPr/>
            </a:pPr>
            <a:r>
              <a:rPr lang="fr-FR" sz="800" b="1" kern="0">
                <a:solidFill>
                  <a:srgbClr val="000000"/>
                </a:solidFill>
                <a:latin typeface="Ubuntu" panose="020B0504030602030204" pitchFamily="34" charset="0"/>
                <a:cs typeface="Arial"/>
                <a:sym typeface="Arial"/>
              </a:rPr>
              <a:t>Confirmation de prise en compte de la demande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CC07C7FF-191E-3974-44EF-82826FC4E308}"/>
              </a:ext>
            </a:extLst>
          </p:cNvPr>
          <p:cNvSpPr txBox="1"/>
          <p:nvPr/>
        </p:nvSpPr>
        <p:spPr>
          <a:xfrm>
            <a:off x="2939773" y="1978896"/>
            <a:ext cx="10198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625478">
              <a:defRPr/>
            </a:pPr>
            <a:r>
              <a:rPr lang="fr-FR" sz="800" b="1" kern="0">
                <a:solidFill>
                  <a:srgbClr val="000000"/>
                </a:solidFill>
                <a:latin typeface="Ubuntu" panose="020B0504030602030204" pitchFamily="34" charset="0"/>
                <a:cs typeface="Arial"/>
                <a:sym typeface="Arial"/>
              </a:rPr>
              <a:t>Authentification </a:t>
            </a:r>
            <a:br>
              <a:rPr lang="fr-FR" sz="800" b="1" kern="0">
                <a:solidFill>
                  <a:srgbClr val="000000"/>
                </a:solidFill>
                <a:latin typeface="Ubuntu" panose="020B0504030602030204" pitchFamily="34" charset="0"/>
                <a:cs typeface="Arial"/>
                <a:sym typeface="Arial"/>
              </a:rPr>
            </a:br>
            <a:r>
              <a:rPr lang="fr-FR" sz="800" b="1" kern="0">
                <a:solidFill>
                  <a:srgbClr val="000000"/>
                </a:solidFill>
                <a:latin typeface="Ubuntu" panose="020B0504030602030204" pitchFamily="34" charset="0"/>
                <a:cs typeface="Arial"/>
                <a:sym typeface="Arial"/>
              </a:rPr>
              <a:t>du client</a:t>
            </a:r>
          </a:p>
        </p:txBody>
      </p:sp>
      <p:sp>
        <p:nvSpPr>
          <p:cNvPr id="52" name="Légende : encadrée à une bordure 51">
            <a:extLst>
              <a:ext uri="{FF2B5EF4-FFF2-40B4-BE49-F238E27FC236}">
                <a16:creationId xmlns:a16="http://schemas.microsoft.com/office/drawing/2014/main" id="{993AE522-DCB8-D5D6-877F-BBBCB77E7570}"/>
              </a:ext>
            </a:extLst>
          </p:cNvPr>
          <p:cNvSpPr/>
          <p:nvPr/>
        </p:nvSpPr>
        <p:spPr>
          <a:xfrm>
            <a:off x="7691543" y="5474526"/>
            <a:ext cx="3239647" cy="772959"/>
          </a:xfrm>
          <a:prstGeom prst="accentCallout1">
            <a:avLst>
              <a:gd name="adj1" fmla="val 33519"/>
              <a:gd name="adj2" fmla="val 96645"/>
              <a:gd name="adj3" fmla="val -89667"/>
              <a:gd name="adj4" fmla="val 101557"/>
            </a:avLst>
          </a:prstGeom>
          <a:noFill/>
          <a:ln w="9525" cap="flat" cmpd="sng" algn="ctr">
            <a:solidFill>
              <a:schemeClr val="bg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defTabSz="914377">
              <a:defRPr/>
            </a:pPr>
            <a:r>
              <a:rPr lang="fr-FR" sz="933" b="1">
                <a:solidFill>
                  <a:srgbClr val="000000">
                    <a:lumMod val="75000"/>
                    <a:lumOff val="25000"/>
                  </a:srgbClr>
                </a:solidFill>
                <a:latin typeface="Ubuntu" panose="020B0504030602030204" pitchFamily="34" charset="0"/>
                <a:sym typeface="Arial"/>
              </a:rPr>
              <a:t>Comme pour le parcours prospect, un collaborateur est notifié de la demande du client</a:t>
            </a:r>
          </a:p>
          <a:p>
            <a:pPr defTabSz="914377">
              <a:defRPr/>
            </a:pPr>
            <a:endParaRPr lang="fr-FR" sz="933" b="1">
              <a:solidFill>
                <a:srgbClr val="000000">
                  <a:lumMod val="75000"/>
                  <a:lumOff val="25000"/>
                </a:srgbClr>
              </a:solidFill>
              <a:latin typeface="Ubuntu" panose="020B0504030602030204" pitchFamily="34" charset="0"/>
              <a:sym typeface="Arial"/>
            </a:endParaRPr>
          </a:p>
          <a:p>
            <a:pPr defTabSz="914377">
              <a:defRPr/>
            </a:pPr>
            <a:r>
              <a:rPr lang="fr-FR" sz="933" b="1">
                <a:solidFill>
                  <a:srgbClr val="000000">
                    <a:lumMod val="75000"/>
                    <a:lumOff val="25000"/>
                  </a:srgbClr>
                </a:solidFill>
                <a:latin typeface="Ubuntu" panose="020B0504030602030204" pitchFamily="34" charset="0"/>
                <a:sym typeface="Arial"/>
              </a:rPr>
              <a:t>Le lead présente le matricule client et les outils de traitement restent identiques au parcours prospect</a:t>
            </a:r>
          </a:p>
          <a:p>
            <a:pPr defTabSz="914377">
              <a:defRPr/>
            </a:pPr>
            <a:endParaRPr lang="fr-FR" sz="933" b="1">
              <a:solidFill>
                <a:srgbClr val="000000">
                  <a:lumMod val="75000"/>
                  <a:lumOff val="25000"/>
                </a:srgbClr>
              </a:solidFill>
              <a:latin typeface="Ubuntu" panose="020B0504030602030204" pitchFamily="34" charset="0"/>
              <a:sym typeface="Arial"/>
            </a:endParaRPr>
          </a:p>
          <a:p>
            <a:pPr defTabSz="914377">
              <a:defRPr/>
            </a:pPr>
            <a:r>
              <a:rPr lang="fr-FR" sz="933" b="1">
                <a:solidFill>
                  <a:srgbClr val="000000">
                    <a:lumMod val="75000"/>
                    <a:lumOff val="25000"/>
                  </a:srgbClr>
                </a:solidFill>
                <a:latin typeface="Ubuntu" panose="020B0504030602030204" pitchFamily="34" charset="0"/>
                <a:sym typeface="Arial"/>
              </a:rPr>
              <a:t>Le collaborateur est informé si l’EER PART date de moins de 3 mois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81F6D191-F811-9255-4902-D1A3A6DE3AE7}"/>
              </a:ext>
            </a:extLst>
          </p:cNvPr>
          <p:cNvSpPr txBox="1"/>
          <p:nvPr/>
        </p:nvSpPr>
        <p:spPr>
          <a:xfrm>
            <a:off x="10878885" y="2376723"/>
            <a:ext cx="389787" cy="2646940"/>
          </a:xfrm>
          <a:prstGeom prst="rect">
            <a:avLst/>
          </a:prstGeom>
          <a:noFill/>
          <a:ln>
            <a:noFill/>
            <a:prstDash val="sys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vert" wrap="square" rtlCol="0">
            <a:spAutoFit/>
          </a:bodyPr>
          <a:lstStyle/>
          <a:p>
            <a:pPr algn="ctr" defTabSz="914377">
              <a:defRPr/>
            </a:pPr>
            <a:r>
              <a:rPr lang="fr-FR" sz="1333" b="1" dirty="0">
                <a:solidFill>
                  <a:srgbClr val="C00000"/>
                </a:solidFill>
                <a:latin typeface="Ubuntu" panose="020B0504030602030204" pitchFamily="34" charset="0"/>
                <a:sym typeface="Arial"/>
              </a:rPr>
              <a:t>Notification </a:t>
            </a:r>
            <a:r>
              <a:rPr lang="fr-FR" sz="1333" b="1" dirty="0" err="1">
                <a:solidFill>
                  <a:srgbClr val="C00000"/>
                </a:solidFill>
                <a:latin typeface="Ubuntu" panose="020B0504030602030204" pitchFamily="34" charset="0"/>
                <a:sym typeface="Arial"/>
              </a:rPr>
              <a:t>Myflow</a:t>
            </a:r>
            <a:r>
              <a:rPr lang="fr-FR" sz="1333" dirty="0">
                <a:solidFill>
                  <a:srgbClr val="C00000"/>
                </a:solidFill>
                <a:latin typeface="Ubuntu" panose="020B0504030602030204" pitchFamily="34" charset="0"/>
                <a:sym typeface="Arial"/>
              </a:rPr>
              <a:t> (lead)</a:t>
            </a:r>
          </a:p>
        </p:txBody>
      </p:sp>
      <p:sp>
        <p:nvSpPr>
          <p:cNvPr id="54" name="Légende : encadrée à une bordure 53">
            <a:extLst>
              <a:ext uri="{FF2B5EF4-FFF2-40B4-BE49-F238E27FC236}">
                <a16:creationId xmlns:a16="http://schemas.microsoft.com/office/drawing/2014/main" id="{A5956B8F-CDE1-4D00-29A0-2F514EF133E0}"/>
              </a:ext>
            </a:extLst>
          </p:cNvPr>
          <p:cNvSpPr/>
          <p:nvPr/>
        </p:nvSpPr>
        <p:spPr>
          <a:xfrm>
            <a:off x="2618733" y="5523070"/>
            <a:ext cx="3267339" cy="772959"/>
          </a:xfrm>
          <a:prstGeom prst="accentCallout1">
            <a:avLst>
              <a:gd name="adj1" fmla="val 37223"/>
              <a:gd name="adj2" fmla="val 1267"/>
              <a:gd name="adj3" fmla="val -84571"/>
              <a:gd name="adj4" fmla="val -9827"/>
            </a:avLst>
          </a:prstGeom>
          <a:noFill/>
          <a:ln w="9525" cap="flat" cmpd="sng" algn="ctr">
            <a:solidFill>
              <a:schemeClr val="bg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marL="180970" defTabSz="914377">
              <a:defRPr/>
            </a:pPr>
            <a:r>
              <a:rPr lang="fr-FR" sz="933" b="1">
                <a:solidFill>
                  <a:srgbClr val="000000">
                    <a:lumMod val="75000"/>
                    <a:lumOff val="25000"/>
                  </a:srgbClr>
                </a:solidFill>
                <a:latin typeface="Ubuntu" panose="020B0504030602030204" pitchFamily="34" charset="0"/>
                <a:sym typeface="Arial"/>
              </a:rPr>
              <a:t>Contrôle automatique d’éligibilité au parcours</a:t>
            </a:r>
          </a:p>
          <a:p>
            <a:pPr marL="352417" indent="-171446" defTabSz="914377">
              <a:buFont typeface="Wingdings" panose="05000000000000000000" pitchFamily="2" charset="2"/>
              <a:buChar char="ü"/>
              <a:defRPr/>
            </a:pPr>
            <a:r>
              <a:rPr lang="fr-FR" sz="933">
                <a:solidFill>
                  <a:srgbClr val="000000">
                    <a:lumMod val="75000"/>
                    <a:lumOff val="25000"/>
                  </a:srgbClr>
                </a:solidFill>
                <a:latin typeface="Ubuntu" panose="020B0504030602030204" pitchFamily="34" charset="0"/>
                <a:sym typeface="Arial"/>
              </a:rPr>
              <a:t>Client avec TOP CC Vert</a:t>
            </a:r>
            <a:endParaRPr lang="fr-FR" sz="800">
              <a:solidFill>
                <a:srgbClr val="000000">
                  <a:lumMod val="75000"/>
                  <a:lumOff val="25000"/>
                </a:srgbClr>
              </a:solidFill>
              <a:latin typeface="Ubuntu" panose="020B0504030602030204" pitchFamily="34" charset="0"/>
              <a:sym typeface="Arial"/>
            </a:endParaRPr>
          </a:p>
          <a:p>
            <a:pPr marL="352417" indent="-171446" defTabSz="914377">
              <a:buFont typeface="Wingdings" panose="05000000000000000000" pitchFamily="2" charset="2"/>
              <a:buChar char="ü"/>
              <a:defRPr/>
            </a:pPr>
            <a:r>
              <a:rPr lang="fr-FR" sz="933">
                <a:solidFill>
                  <a:srgbClr val="000000">
                    <a:lumMod val="75000"/>
                    <a:lumOff val="25000"/>
                  </a:srgbClr>
                </a:solidFill>
                <a:latin typeface="Ubuntu" panose="020B0504030602030204" pitchFamily="34" charset="0"/>
                <a:sym typeface="Arial"/>
              </a:rPr>
              <a:t>Majeur capable, risque client, etc. (à définir par le métier)</a:t>
            </a:r>
          </a:p>
          <a:p>
            <a:pPr marL="180970" defTabSz="914377">
              <a:buFont typeface="Arial" panose="020B0604020202020204" pitchFamily="34" charset="0"/>
              <a:buChar char="•"/>
              <a:defRPr/>
            </a:pPr>
            <a:endParaRPr lang="fr-FR" sz="933">
              <a:solidFill>
                <a:srgbClr val="000000">
                  <a:lumMod val="75000"/>
                  <a:lumOff val="25000"/>
                </a:srgbClr>
              </a:solidFill>
              <a:latin typeface="Ubuntu" panose="020B0504030602030204" pitchFamily="34" charset="0"/>
              <a:sym typeface="Arial"/>
            </a:endParaRPr>
          </a:p>
          <a:p>
            <a:pPr marL="180970" defTabSz="914377">
              <a:defRPr/>
            </a:pPr>
            <a:r>
              <a:rPr lang="fr-FR" sz="933" b="1">
                <a:solidFill>
                  <a:srgbClr val="000000">
                    <a:lumMod val="75000"/>
                    <a:lumOff val="25000"/>
                  </a:srgbClr>
                </a:solidFill>
                <a:latin typeface="Ubuntu" panose="020B0504030602030204" pitchFamily="34" charset="0"/>
                <a:sym typeface="Arial"/>
              </a:rPr>
              <a:t>Si client non éligible </a:t>
            </a:r>
            <a:r>
              <a:rPr lang="fr-FR" sz="933">
                <a:solidFill>
                  <a:srgbClr val="000000">
                    <a:lumMod val="75000"/>
                    <a:lumOff val="25000"/>
                  </a:srgbClr>
                </a:solidFill>
                <a:latin typeface="Ubuntu" panose="020B0504030602030204" pitchFamily="34" charset="0"/>
                <a:sym typeface="Arial"/>
              </a:rPr>
              <a:t>: génération d’un lead systématique en précisant l’inéligibilité</a:t>
            </a:r>
          </a:p>
        </p:txBody>
      </p:sp>
      <p:sp>
        <p:nvSpPr>
          <p:cNvPr id="55" name="Triangle isocèle 54">
            <a:extLst>
              <a:ext uri="{FF2B5EF4-FFF2-40B4-BE49-F238E27FC236}">
                <a16:creationId xmlns:a16="http://schemas.microsoft.com/office/drawing/2014/main" id="{76C38A89-5CD3-713E-474A-5C7F6212054D}"/>
              </a:ext>
            </a:extLst>
          </p:cNvPr>
          <p:cNvSpPr/>
          <p:nvPr/>
        </p:nvSpPr>
        <p:spPr>
          <a:xfrm rot="5400000">
            <a:off x="10437122" y="3608589"/>
            <a:ext cx="767587" cy="183208"/>
          </a:xfrm>
          <a:prstGeom prst="triangle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fr-FR">
              <a:solidFill>
                <a:srgbClr val="FFFFFF"/>
              </a:solidFill>
              <a:latin typeface="Arial" panose="020B0604020202020204"/>
              <a:sym typeface="Arial"/>
            </a:endParaRPr>
          </a:p>
        </p:txBody>
      </p:sp>
      <p:pic>
        <p:nvPicPr>
          <p:cNvPr id="56" name="Picture 2" descr="Flèche incurvée gauche">
            <a:extLst>
              <a:ext uri="{FF2B5EF4-FFF2-40B4-BE49-F238E27FC236}">
                <a16:creationId xmlns:a16="http://schemas.microsoft.com/office/drawing/2014/main" id="{A38A0D69-7E9E-73D5-8BE7-977BB6A82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37932" flipH="1" flipV="1">
            <a:off x="5683183" y="5123012"/>
            <a:ext cx="636015" cy="772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C5CAFDD7-9D07-6155-88F8-5FE7F8A58C6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10102" y="2409502"/>
            <a:ext cx="1298561" cy="2627604"/>
          </a:xfrm>
          <a:prstGeom prst="rect">
            <a:avLst/>
          </a:prstGeom>
        </p:spPr>
      </p:pic>
      <p:grpSp>
        <p:nvGrpSpPr>
          <p:cNvPr id="58" name="Groupe 57">
            <a:extLst>
              <a:ext uri="{FF2B5EF4-FFF2-40B4-BE49-F238E27FC236}">
                <a16:creationId xmlns:a16="http://schemas.microsoft.com/office/drawing/2014/main" id="{BB949871-1E89-62D8-CE3C-AD9C146053C9}"/>
              </a:ext>
            </a:extLst>
          </p:cNvPr>
          <p:cNvGrpSpPr/>
          <p:nvPr/>
        </p:nvGrpSpPr>
        <p:grpSpPr>
          <a:xfrm>
            <a:off x="2672936" y="2321206"/>
            <a:ext cx="1569116" cy="2880000"/>
            <a:chOff x="2309988" y="2104339"/>
            <a:chExt cx="1569116" cy="2880000"/>
          </a:xfrm>
        </p:grpSpPr>
        <p:pic>
          <p:nvPicPr>
            <p:cNvPr id="59" name="Picture 2" descr="Frameless no frame realistic imagined smartphone Vector Image">
              <a:extLst>
                <a:ext uri="{FF2B5EF4-FFF2-40B4-BE49-F238E27FC236}">
                  <a16:creationId xmlns:a16="http://schemas.microsoft.com/office/drawing/2014/main" id="{C081CAED-28D5-7611-DBB7-5EF8A8A501E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796" b="83796" l="10000" r="90000">
                          <a14:foregroundMark x1="32700" y1="82593" x2="35000" y2="837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453" t="6988" r="28453" b="12652"/>
            <a:stretch/>
          </p:blipFill>
          <p:spPr bwMode="auto">
            <a:xfrm>
              <a:off x="2309988" y="2104339"/>
              <a:ext cx="1569116" cy="28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779DDA86-84E5-2C43-CF5B-7982808D34F2}"/>
                </a:ext>
              </a:extLst>
            </p:cNvPr>
            <p:cNvSpPr/>
            <p:nvPr/>
          </p:nvSpPr>
          <p:spPr>
            <a:xfrm>
              <a:off x="3186542" y="3867120"/>
              <a:ext cx="229457" cy="1919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6D20DFB8-4C0E-C10E-C1E4-1B5976E5BA0E}"/>
              </a:ext>
            </a:extLst>
          </p:cNvPr>
          <p:cNvSpPr/>
          <p:nvPr/>
        </p:nvSpPr>
        <p:spPr>
          <a:xfrm>
            <a:off x="6545572" y="3682367"/>
            <a:ext cx="150153" cy="94831"/>
          </a:xfrm>
          <a:prstGeom prst="rect">
            <a:avLst/>
          </a:prstGeom>
          <a:solidFill>
            <a:srgbClr val="F9F9F9"/>
          </a:solidFill>
          <a:ln>
            <a:solidFill>
              <a:srgbClr val="F9F9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2" name="Picture 2" descr="Frameless no frame realistic imagined smartphone Vector Image">
            <a:extLst>
              <a:ext uri="{FF2B5EF4-FFF2-40B4-BE49-F238E27FC236}">
                <a16:creationId xmlns:a16="http://schemas.microsoft.com/office/drawing/2014/main" id="{A1AB5DDA-541B-4977-287A-0416131F87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796" b="83796" l="10000" r="90000">
                        <a14:foregroundMark x1="32700" y1="82593" x2="35000" y2="837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453" t="6988" r="28453" b="12652"/>
          <a:stretch/>
        </p:blipFill>
        <p:spPr bwMode="auto">
          <a:xfrm>
            <a:off x="5922179" y="2321206"/>
            <a:ext cx="1569119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3" name="Groupe 62">
            <a:extLst>
              <a:ext uri="{FF2B5EF4-FFF2-40B4-BE49-F238E27FC236}">
                <a16:creationId xmlns:a16="http://schemas.microsoft.com/office/drawing/2014/main" id="{D6E049A9-D4F1-AD08-0610-E539565A7CE8}"/>
              </a:ext>
            </a:extLst>
          </p:cNvPr>
          <p:cNvGrpSpPr/>
          <p:nvPr/>
        </p:nvGrpSpPr>
        <p:grpSpPr>
          <a:xfrm>
            <a:off x="7555697" y="2321205"/>
            <a:ext cx="1573522" cy="2888087"/>
            <a:chOff x="7192749" y="2104338"/>
            <a:chExt cx="1573522" cy="2888087"/>
          </a:xfrm>
        </p:grpSpPr>
        <p:pic>
          <p:nvPicPr>
            <p:cNvPr id="64" name="Picture 2" descr="Frameless no frame realistic imagined smartphone Vector Image">
              <a:extLst>
                <a:ext uri="{FF2B5EF4-FFF2-40B4-BE49-F238E27FC236}">
                  <a16:creationId xmlns:a16="http://schemas.microsoft.com/office/drawing/2014/main" id="{16E57274-4407-D236-499E-BBE00E9A925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796" b="83796" l="10000" r="90000">
                          <a14:foregroundMark x1="32700" y1="82593" x2="35000" y2="837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453" t="6988" r="28453" b="12652"/>
            <a:stretch/>
          </p:blipFill>
          <p:spPr bwMode="auto">
            <a:xfrm>
              <a:off x="7192749" y="2104338"/>
              <a:ext cx="1573522" cy="28880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6301B1D1-9634-DEC3-1E65-28FE7700C691}"/>
                </a:ext>
              </a:extLst>
            </p:cNvPr>
            <p:cNvSpPr/>
            <p:nvPr/>
          </p:nvSpPr>
          <p:spPr>
            <a:xfrm>
              <a:off x="7994300" y="3680085"/>
              <a:ext cx="160776" cy="164550"/>
            </a:xfrm>
            <a:prstGeom prst="rect">
              <a:avLst/>
            </a:prstGeom>
            <a:solidFill>
              <a:srgbClr val="F9F9F9"/>
            </a:solidFill>
            <a:ln>
              <a:solidFill>
                <a:srgbClr val="F9F9F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66" name="ZoneTexte 65">
            <a:extLst>
              <a:ext uri="{FF2B5EF4-FFF2-40B4-BE49-F238E27FC236}">
                <a16:creationId xmlns:a16="http://schemas.microsoft.com/office/drawing/2014/main" id="{CA19BBF1-5FA4-D378-B0F3-5B68AD8AFBDE}"/>
              </a:ext>
            </a:extLst>
          </p:cNvPr>
          <p:cNvSpPr txBox="1"/>
          <p:nvPr/>
        </p:nvSpPr>
        <p:spPr>
          <a:xfrm>
            <a:off x="993905" y="1223621"/>
            <a:ext cx="9725874" cy="8852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buClr>
                <a:srgbClr val="002060"/>
              </a:buClr>
              <a:buSzPct val="120000"/>
              <a:defRPr/>
            </a:pPr>
            <a:r>
              <a:rPr kumimoji="0" lang="fr-FR" sz="120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 panose="020B0604020202020204" pitchFamily="34" charset="0"/>
              </a:rPr>
              <a:t>Une fois entré dans le parcours EERO EI, </a:t>
            </a:r>
            <a:r>
              <a:rPr lang="fr-FR" sz="120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un</a:t>
            </a:r>
            <a:r>
              <a:rPr kumimoji="0" lang="fr-FR" sz="120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1200" b="1" i="0" u="sng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 panose="020B0604020202020204" pitchFamily="34" charset="0"/>
              </a:rPr>
              <a:t>déjà client particulier</a:t>
            </a:r>
            <a:r>
              <a:rPr kumimoji="0" lang="fr-FR" sz="1200" b="1" i="0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120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 panose="020B0604020202020204" pitchFamily="34" charset="0"/>
              </a:rPr>
              <a:t>pourra réaliser un parcours d’entrée en relation dédié aux </a:t>
            </a:r>
            <a:r>
              <a:rPr lang="fr-FR" sz="120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EI </a:t>
            </a:r>
            <a:r>
              <a:rPr lang="fr-FR" sz="1200" b="1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en moins de 10 mins</a:t>
            </a:r>
            <a:r>
              <a:rPr lang="fr-FR" sz="120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. Un parcours</a:t>
            </a:r>
            <a:r>
              <a:rPr kumimoji="0" lang="fr-FR" sz="120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 panose="020B0604020202020204" pitchFamily="34" charset="0"/>
              </a:rPr>
              <a:t> simplifié, </a:t>
            </a:r>
            <a:r>
              <a:rPr lang="fr-FR" sz="120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fluide et sécurisé :</a:t>
            </a:r>
            <a:endParaRPr kumimoji="0" lang="fr-FR" sz="120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Arial" panose="020B0604020202020204" pitchFamily="34" charset="0"/>
            </a:endParaRPr>
          </a:p>
          <a:p>
            <a:pPr marR="0" lvl="1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B0029"/>
              </a:buClr>
              <a:buSzPct val="120000"/>
              <a:tabLst/>
              <a:defRPr/>
            </a:pPr>
            <a:endParaRPr lang="fr-FR" sz="1200">
              <a:solidFill>
                <a:prstClr val="black">
                  <a:lumMod val="65000"/>
                  <a:lumOff val="35000"/>
                </a:prstClr>
              </a:solidFill>
              <a:latin typeface="Ubuntu" panose="020B0504030602030204" pitchFamily="34" charset="0"/>
              <a:cs typeface="Arial" panose="020B0604020202020204" pitchFamily="34" charset="0"/>
            </a:endParaRPr>
          </a:p>
        </p:txBody>
      </p:sp>
      <p:pic>
        <p:nvPicPr>
          <p:cNvPr id="67" name="Image 66">
            <a:extLst>
              <a:ext uri="{FF2B5EF4-FFF2-40B4-BE49-F238E27FC236}">
                <a16:creationId xmlns:a16="http://schemas.microsoft.com/office/drawing/2014/main" id="{9112856C-7327-E863-B0DE-998712DDD4F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97923" y="5262662"/>
            <a:ext cx="1066892" cy="1103472"/>
          </a:xfrm>
          <a:prstGeom prst="rect">
            <a:avLst/>
          </a:prstGeom>
        </p:spPr>
      </p:pic>
      <p:grpSp>
        <p:nvGrpSpPr>
          <p:cNvPr id="68" name="Groupe 67">
            <a:extLst>
              <a:ext uri="{FF2B5EF4-FFF2-40B4-BE49-F238E27FC236}">
                <a16:creationId xmlns:a16="http://schemas.microsoft.com/office/drawing/2014/main" id="{0EAA2FE8-3EC5-E199-21B4-24FE50D1E51D}"/>
              </a:ext>
            </a:extLst>
          </p:cNvPr>
          <p:cNvGrpSpPr/>
          <p:nvPr/>
        </p:nvGrpSpPr>
        <p:grpSpPr>
          <a:xfrm>
            <a:off x="1078541" y="2321206"/>
            <a:ext cx="1569116" cy="2880000"/>
            <a:chOff x="2309988" y="2104339"/>
            <a:chExt cx="1569116" cy="2880000"/>
          </a:xfrm>
        </p:grpSpPr>
        <p:pic>
          <p:nvPicPr>
            <p:cNvPr id="69" name="Picture 2" descr="Frameless no frame realistic imagined smartphone Vector Image">
              <a:extLst>
                <a:ext uri="{FF2B5EF4-FFF2-40B4-BE49-F238E27FC236}">
                  <a16:creationId xmlns:a16="http://schemas.microsoft.com/office/drawing/2014/main" id="{498F6899-0837-C960-43F1-C95C8571F67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796" b="83796" l="10000" r="90000">
                          <a14:foregroundMark x1="32700" y1="82593" x2="35000" y2="837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453" t="6988" r="28453" b="12652"/>
            <a:stretch/>
          </p:blipFill>
          <p:spPr bwMode="auto">
            <a:xfrm>
              <a:off x="2309988" y="2104339"/>
              <a:ext cx="1569116" cy="28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8178079C-32CF-ABE8-B0BD-21B683F60CFB}"/>
                </a:ext>
              </a:extLst>
            </p:cNvPr>
            <p:cNvSpPr/>
            <p:nvPr/>
          </p:nvSpPr>
          <p:spPr>
            <a:xfrm>
              <a:off x="3272539" y="4305125"/>
              <a:ext cx="229457" cy="1919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71" name="ZoneTexte 70">
            <a:extLst>
              <a:ext uri="{FF2B5EF4-FFF2-40B4-BE49-F238E27FC236}">
                <a16:creationId xmlns:a16="http://schemas.microsoft.com/office/drawing/2014/main" id="{BF46A490-97F8-5976-FDE1-C9DE1EDF5783}"/>
              </a:ext>
            </a:extLst>
          </p:cNvPr>
          <p:cNvSpPr txBox="1"/>
          <p:nvPr/>
        </p:nvSpPr>
        <p:spPr>
          <a:xfrm>
            <a:off x="1383629" y="1978896"/>
            <a:ext cx="9669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625478">
              <a:defRPr/>
            </a:pPr>
            <a:r>
              <a:rPr lang="fr-FR" sz="800" b="1" kern="0">
                <a:solidFill>
                  <a:srgbClr val="000000"/>
                </a:solidFill>
                <a:latin typeface="Ubuntu" panose="020B0504030602030204" pitchFamily="34" charset="0"/>
                <a:cs typeface="Arial"/>
                <a:sym typeface="Arial"/>
              </a:rPr>
              <a:t>Qualification </a:t>
            </a:r>
            <a:br>
              <a:rPr lang="fr-FR" sz="800" b="1" kern="0">
                <a:solidFill>
                  <a:srgbClr val="000000"/>
                </a:solidFill>
                <a:latin typeface="Ubuntu" panose="020B0504030602030204" pitchFamily="34" charset="0"/>
                <a:cs typeface="Arial"/>
                <a:sym typeface="Arial"/>
              </a:rPr>
            </a:br>
            <a:r>
              <a:rPr lang="fr-FR" sz="800" b="1" kern="0">
                <a:solidFill>
                  <a:srgbClr val="000000"/>
                </a:solidFill>
                <a:latin typeface="Ubuntu" panose="020B0504030602030204" pitchFamily="34" charset="0"/>
                <a:cs typeface="Arial"/>
                <a:sym typeface="Arial"/>
              </a:rPr>
              <a:t>client/ prospect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BDC8A224-48F7-661A-C8CC-61F1E8D58C4F}"/>
              </a:ext>
            </a:extLst>
          </p:cNvPr>
          <p:cNvSpPr/>
          <p:nvPr/>
        </p:nvSpPr>
        <p:spPr>
          <a:xfrm>
            <a:off x="1234098" y="3536470"/>
            <a:ext cx="1253616" cy="30068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D676437F-7E55-C6C2-AFEE-2F3EB4639C1A}"/>
              </a:ext>
            </a:extLst>
          </p:cNvPr>
          <p:cNvSpPr/>
          <p:nvPr/>
        </p:nvSpPr>
        <p:spPr>
          <a:xfrm>
            <a:off x="9166303" y="23660"/>
            <a:ext cx="2903764" cy="33740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dirty="0">
                <a:latin typeface="Montserrat" panose="00000500000000000000" pitchFamily="2" charset="0"/>
                <a:cs typeface="Mongolian Baiti" panose="03000500000000000000" pitchFamily="66" charset="0"/>
                <a:hlinkClick r:id="rId14"/>
              </a:rPr>
              <a:t>Lien vers parcours détaillé</a:t>
            </a:r>
            <a:endParaRPr lang="fr-FR" sz="1400" b="1" dirty="0">
              <a:latin typeface="Montserrat" panose="00000500000000000000" pitchFamily="2" charset="0"/>
              <a:cs typeface="Mongolian Baiti" panose="03000500000000000000" pitchFamily="66" charset="0"/>
            </a:endParaRPr>
          </a:p>
        </p:txBody>
      </p:sp>
      <p:sp>
        <p:nvSpPr>
          <p:cNvPr id="89" name="Ellipse 88">
            <a:extLst>
              <a:ext uri="{FF2B5EF4-FFF2-40B4-BE49-F238E27FC236}">
                <a16:creationId xmlns:a16="http://schemas.microsoft.com/office/drawing/2014/main" id="{3A785160-C652-94FC-EB0F-7F1A58B713E2}"/>
              </a:ext>
            </a:extLst>
          </p:cNvPr>
          <p:cNvSpPr/>
          <p:nvPr/>
        </p:nvSpPr>
        <p:spPr>
          <a:xfrm>
            <a:off x="7887855" y="555099"/>
            <a:ext cx="1154416" cy="46413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1/3</a:t>
            </a:r>
          </a:p>
        </p:txBody>
      </p:sp>
    </p:spTree>
    <p:extLst>
      <p:ext uri="{BB962C8B-B14F-4D97-AF65-F5344CB8AC3E}">
        <p14:creationId xmlns:p14="http://schemas.microsoft.com/office/powerpoint/2010/main" val="12451107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Parcours EERO EI pour les « </a:t>
            </a:r>
            <a:r>
              <a:rPr lang="fr-FR" sz="2400" dirty="0">
                <a:solidFill>
                  <a:srgbClr val="0070C0"/>
                </a:solidFill>
              </a:rPr>
              <a:t>déjà clients </a:t>
            </a:r>
            <a:r>
              <a:rPr lang="fr-FR" sz="2400" dirty="0"/>
              <a:t>»</a:t>
            </a:r>
          </a:p>
        </p:txBody>
      </p:sp>
      <p:sp>
        <p:nvSpPr>
          <p:cNvPr id="89" name="Ellipse 88">
            <a:extLst>
              <a:ext uri="{FF2B5EF4-FFF2-40B4-BE49-F238E27FC236}">
                <a16:creationId xmlns:a16="http://schemas.microsoft.com/office/drawing/2014/main" id="{3A785160-C652-94FC-EB0F-7F1A58B713E2}"/>
              </a:ext>
            </a:extLst>
          </p:cNvPr>
          <p:cNvSpPr/>
          <p:nvPr/>
        </p:nvSpPr>
        <p:spPr>
          <a:xfrm>
            <a:off x="7887855" y="555099"/>
            <a:ext cx="1154416" cy="46413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2/3</a:t>
            </a:r>
          </a:p>
        </p:txBody>
      </p:sp>
      <p:sp>
        <p:nvSpPr>
          <p:cNvPr id="2" name="Flèche : angle droit 1">
            <a:extLst>
              <a:ext uri="{FF2B5EF4-FFF2-40B4-BE49-F238E27FC236}">
                <a16:creationId xmlns:a16="http://schemas.microsoft.com/office/drawing/2014/main" id="{97FB8F4D-20AF-E1BC-F268-DBDBC9756E6D}"/>
              </a:ext>
            </a:extLst>
          </p:cNvPr>
          <p:cNvSpPr/>
          <p:nvPr/>
        </p:nvSpPr>
        <p:spPr>
          <a:xfrm rot="5400000">
            <a:off x="7410854" y="4861777"/>
            <a:ext cx="380573" cy="389177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4" name="TextBox 8">
            <a:extLst>
              <a:ext uri="{FF2B5EF4-FFF2-40B4-BE49-F238E27FC236}">
                <a16:creationId xmlns:a16="http://schemas.microsoft.com/office/drawing/2014/main" id="{AC61C0F8-8386-37AD-E477-947C2644C10C}"/>
              </a:ext>
            </a:extLst>
          </p:cNvPr>
          <p:cNvSpPr txBox="1"/>
          <p:nvPr/>
        </p:nvSpPr>
        <p:spPr>
          <a:xfrm>
            <a:off x="1771110" y="2030318"/>
            <a:ext cx="2288090" cy="440120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74D0A3E0-693A-DC96-25E8-ADC63AB02007}"/>
              </a:ext>
            </a:extLst>
          </p:cNvPr>
          <p:cNvSpPr txBox="1"/>
          <p:nvPr/>
        </p:nvSpPr>
        <p:spPr>
          <a:xfrm>
            <a:off x="1776810" y="2259385"/>
            <a:ext cx="2288090" cy="393562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fr-FR" sz="1400" kern="0" dirty="0">
              <a:solidFill>
                <a:srgbClr val="000000"/>
              </a:solidFill>
              <a:latin typeface="Ubuntu" panose="020B0504030602030204" pitchFamily="34" charset="0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Le « déjà client PART » termine le parcours EERO EI en fermant l’écran qui lui confirme la fin de sa saisie.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Une tache MyFlow est créée automatiquement et transmise à un périmètre dédié, pour action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fr-FR" sz="1400" kern="0" dirty="0">
              <a:solidFill>
                <a:srgbClr val="000000"/>
              </a:solidFill>
              <a:latin typeface="Ubuntu" panose="020B0504030602030204" pitchFamily="34" charset="0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A70B900E-5678-A90D-65F5-CB871FA12CE1}"/>
              </a:ext>
            </a:extLst>
          </p:cNvPr>
          <p:cNvSpPr txBox="1"/>
          <p:nvPr/>
        </p:nvSpPr>
        <p:spPr>
          <a:xfrm>
            <a:off x="4123921" y="2032676"/>
            <a:ext cx="6515100" cy="440120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</p:txBody>
      </p:sp>
      <p:sp>
        <p:nvSpPr>
          <p:cNvPr id="9" name="TextBox 40">
            <a:extLst>
              <a:ext uri="{FF2B5EF4-FFF2-40B4-BE49-F238E27FC236}">
                <a16:creationId xmlns:a16="http://schemas.microsoft.com/office/drawing/2014/main" id="{17CAB2CA-A832-5CF3-1464-5912DB6D94DB}"/>
              </a:ext>
            </a:extLst>
          </p:cNvPr>
          <p:cNvSpPr txBox="1"/>
          <p:nvPr/>
        </p:nvSpPr>
        <p:spPr>
          <a:xfrm>
            <a:off x="1746482" y="1297891"/>
            <a:ext cx="7858421" cy="63094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Ubuntu" panose="020B0504030602030204" pitchFamily="34" charset="0"/>
                <a:cs typeface="Arial"/>
                <a:sym typeface="Arial"/>
              </a:rPr>
              <a:t>Fin du parcours déjà client PART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Ubuntu" panose="020B0504030602030204" pitchFamily="34" charset="0"/>
                <a:cs typeface="Arial"/>
                <a:sym typeface="Arial"/>
              </a:rPr>
              <a:t>Une fois le parcours finalisé par le </a:t>
            </a:r>
            <a:r>
              <a:rPr lang="fr-FR" sz="1100" b="1" dirty="0">
                <a:solidFill>
                  <a:srgbClr val="FFFFFF">
                    <a:lumMod val="65000"/>
                  </a:srgbClr>
                </a:solidFill>
                <a:latin typeface="Ubuntu" panose="020B0504030602030204" pitchFamily="34" charset="0"/>
              </a:rPr>
              <a:t>client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Ubuntu" panose="020B0504030602030204" pitchFamily="34" charset="0"/>
                <a:cs typeface="Arial"/>
                <a:sym typeface="Arial"/>
              </a:rPr>
              <a:t>, le collaborateur peut débuter la prise en charge de la demande MyFlow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D159006-C42A-EFE7-6FE7-12278BADFD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23"/>
          <a:stretch/>
        </p:blipFill>
        <p:spPr bwMode="auto">
          <a:xfrm>
            <a:off x="4249680" y="2259385"/>
            <a:ext cx="2852024" cy="39477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9E7A0171-E0D4-57F9-26A2-B568656C56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777"/>
          <a:stretch/>
        </p:blipFill>
        <p:spPr bwMode="auto">
          <a:xfrm>
            <a:off x="7860451" y="2259385"/>
            <a:ext cx="2620171" cy="39477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15">
            <a:extLst>
              <a:ext uri="{FF2B5EF4-FFF2-40B4-BE49-F238E27FC236}">
                <a16:creationId xmlns:a16="http://schemas.microsoft.com/office/drawing/2014/main" id="{BD698736-2593-56CF-DABB-4F5C0B7EA79F}"/>
              </a:ext>
            </a:extLst>
          </p:cNvPr>
          <p:cNvSpPr txBox="1"/>
          <p:nvPr/>
        </p:nvSpPr>
        <p:spPr>
          <a:xfrm rot="16200000">
            <a:off x="370523" y="3604251"/>
            <a:ext cx="1936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800" b="1" dirty="0">
                <a:solidFill>
                  <a:srgbClr val="C00000"/>
                </a:solidFill>
                <a:highlight>
                  <a:srgbClr val="00FFFF"/>
                </a:highlight>
                <a:latin typeface="Ubuntu" panose="020B0504030602030204" pitchFamily="34" charset="0"/>
              </a:rPr>
              <a:t>Parcours Client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00FFFF"/>
              </a:highlight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408DF9-3BD3-C560-B1F5-B199BCD6BAAF}"/>
              </a:ext>
            </a:extLst>
          </p:cNvPr>
          <p:cNvSpPr/>
          <p:nvPr/>
        </p:nvSpPr>
        <p:spPr>
          <a:xfrm>
            <a:off x="7986223" y="4227199"/>
            <a:ext cx="2368626" cy="630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/>
              <a:t>Horaires de disponibilité et n° de téléphone CEGEE à préciser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id="{B4B217FB-120D-A899-90F4-6E60ED87A0EF}"/>
              </a:ext>
            </a:extLst>
          </p:cNvPr>
          <p:cNvSpPr txBox="1">
            <a:spLocks/>
          </p:cNvSpPr>
          <p:nvPr/>
        </p:nvSpPr>
        <p:spPr>
          <a:xfrm>
            <a:off x="1" y="661012"/>
            <a:ext cx="570320" cy="35822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/>
              <a:t>4.1</a:t>
            </a: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38537407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Parcours EERO EI pour les « </a:t>
            </a:r>
            <a:r>
              <a:rPr lang="fr-FR" sz="2400" dirty="0">
                <a:solidFill>
                  <a:srgbClr val="0070C0"/>
                </a:solidFill>
              </a:rPr>
              <a:t>déjà clients </a:t>
            </a:r>
            <a:r>
              <a:rPr lang="fr-FR" sz="2400" dirty="0"/>
              <a:t>»</a:t>
            </a:r>
          </a:p>
        </p:txBody>
      </p:sp>
      <p:sp>
        <p:nvSpPr>
          <p:cNvPr id="27" name="TextBox 15">
            <a:extLst>
              <a:ext uri="{FF2B5EF4-FFF2-40B4-BE49-F238E27FC236}">
                <a16:creationId xmlns:a16="http://schemas.microsoft.com/office/drawing/2014/main" id="{B2B61376-598D-E061-514E-C0F54691271B}"/>
              </a:ext>
            </a:extLst>
          </p:cNvPr>
          <p:cNvSpPr txBox="1"/>
          <p:nvPr/>
        </p:nvSpPr>
        <p:spPr>
          <a:xfrm rot="16200000">
            <a:off x="-387842" y="4040767"/>
            <a:ext cx="2335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FFFF00"/>
                </a:highlight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Parcours Conseiller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sp>
        <p:nvSpPr>
          <p:cNvPr id="89" name="Ellipse 88">
            <a:extLst>
              <a:ext uri="{FF2B5EF4-FFF2-40B4-BE49-F238E27FC236}">
                <a16:creationId xmlns:a16="http://schemas.microsoft.com/office/drawing/2014/main" id="{3A785160-C652-94FC-EB0F-7F1A58B713E2}"/>
              </a:ext>
            </a:extLst>
          </p:cNvPr>
          <p:cNvSpPr/>
          <p:nvPr/>
        </p:nvSpPr>
        <p:spPr>
          <a:xfrm>
            <a:off x="7887855" y="555099"/>
            <a:ext cx="1154416" cy="46413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3/3</a:t>
            </a: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651043C9-14AE-71B1-5B14-10A112B82928}"/>
              </a:ext>
            </a:extLst>
          </p:cNvPr>
          <p:cNvSpPr txBox="1"/>
          <p:nvPr/>
        </p:nvSpPr>
        <p:spPr>
          <a:xfrm>
            <a:off x="3615921" y="1921841"/>
            <a:ext cx="7405144" cy="440120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MW Group Condensed" panose="020B0606020202020204" pitchFamily="34" charset="0"/>
              <a:cs typeface="Arial"/>
              <a:sym typeface="Arial"/>
            </a:endParaRPr>
          </a:p>
        </p:txBody>
      </p:sp>
      <p:sp>
        <p:nvSpPr>
          <p:cNvPr id="16" name="TextBox 40">
            <a:extLst>
              <a:ext uri="{FF2B5EF4-FFF2-40B4-BE49-F238E27FC236}">
                <a16:creationId xmlns:a16="http://schemas.microsoft.com/office/drawing/2014/main" id="{4938B26F-4763-1AD5-9E19-C5EF4F05DA6B}"/>
              </a:ext>
            </a:extLst>
          </p:cNvPr>
          <p:cNvSpPr txBox="1"/>
          <p:nvPr/>
        </p:nvSpPr>
        <p:spPr>
          <a:xfrm>
            <a:off x="1170935" y="1312661"/>
            <a:ext cx="6866850" cy="63094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Ubuntu" panose="020B0504030602030204" pitchFamily="34" charset="0"/>
                <a:cs typeface="Arial"/>
                <a:sym typeface="Arial"/>
              </a:rPr>
              <a:t>Notification MyFlow depuis « Ma journée »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6D2E3"/>
              </a:buClr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Ubuntu" panose="020B0504030602030204" pitchFamily="34" charset="0"/>
                <a:cs typeface="Arial"/>
                <a:sym typeface="Arial"/>
              </a:rPr>
              <a:t>Une fois le parcours réalisé par le client, une notification arrive dans le compteur MyFlow</a:t>
            </a: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CF057B41-D105-7720-DE88-127AE2676BFC}"/>
              </a:ext>
            </a:extLst>
          </p:cNvPr>
          <p:cNvSpPr txBox="1"/>
          <p:nvPr/>
        </p:nvSpPr>
        <p:spPr>
          <a:xfrm>
            <a:off x="1131048" y="1940417"/>
            <a:ext cx="2288090" cy="433965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Le collaborateur de la cellule centralisée reçoit une alerte de l’arrivée d’une demande d’entrée en relation sur </a:t>
            </a: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« Ma Journée » 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via les </a:t>
            </a: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notifications MyFlow en cours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Un e-mail est également envoyé dans la boite générique 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de la cellule indiquant l’arrivée d’une demande.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   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        Le collaborateur clique sur la notification Myflow en cours.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Le modèle de gestion des leads est à la main des établissements (paramétrage MyFlow).</a:t>
            </a:r>
          </a:p>
        </p:txBody>
      </p:sp>
      <p:sp>
        <p:nvSpPr>
          <p:cNvPr id="18" name="Oval 25">
            <a:extLst>
              <a:ext uri="{FF2B5EF4-FFF2-40B4-BE49-F238E27FC236}">
                <a16:creationId xmlns:a16="http://schemas.microsoft.com/office/drawing/2014/main" id="{C10AD351-D89D-AD19-8349-2B9810A84BE8}"/>
              </a:ext>
            </a:extLst>
          </p:cNvPr>
          <p:cNvSpPr/>
          <p:nvPr/>
        </p:nvSpPr>
        <p:spPr>
          <a:xfrm>
            <a:off x="1194974" y="4711340"/>
            <a:ext cx="189000" cy="189000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1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A12AC7D7-0FA4-E2DB-C8A2-B4C2883EA5A4}"/>
              </a:ext>
            </a:extLst>
          </p:cNvPr>
          <p:cNvGrpSpPr/>
          <p:nvPr/>
        </p:nvGrpSpPr>
        <p:grpSpPr>
          <a:xfrm>
            <a:off x="3846123" y="2072117"/>
            <a:ext cx="6711040" cy="4070442"/>
            <a:chOff x="3402778" y="1570334"/>
            <a:chExt cx="5040000" cy="312773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C190D15-7902-3878-4BB8-E48227E7EC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02778" y="1570334"/>
              <a:ext cx="5040000" cy="312773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F32524F-223F-A646-5E17-E19ED12FC210}"/>
                </a:ext>
              </a:extLst>
            </p:cNvPr>
            <p:cNvSpPr/>
            <p:nvPr/>
          </p:nvSpPr>
          <p:spPr>
            <a:xfrm>
              <a:off x="4874678" y="2238338"/>
              <a:ext cx="660213" cy="353290"/>
            </a:xfrm>
            <a:prstGeom prst="rect">
              <a:avLst/>
            </a:pr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2" name="Oval 25">
              <a:extLst>
                <a:ext uri="{FF2B5EF4-FFF2-40B4-BE49-F238E27FC236}">
                  <a16:creationId xmlns:a16="http://schemas.microsoft.com/office/drawing/2014/main" id="{DE615900-BD89-6E0D-7C56-B4310BD56566}"/>
                </a:ext>
              </a:extLst>
            </p:cNvPr>
            <p:cNvSpPr/>
            <p:nvPr/>
          </p:nvSpPr>
          <p:spPr>
            <a:xfrm>
              <a:off x="5440391" y="2445601"/>
              <a:ext cx="189000" cy="1890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1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D91BF52-4FFB-82B3-0A11-AE2B99570E7B}"/>
              </a:ext>
            </a:extLst>
          </p:cNvPr>
          <p:cNvSpPr/>
          <p:nvPr/>
        </p:nvSpPr>
        <p:spPr>
          <a:xfrm>
            <a:off x="9059136" y="68420"/>
            <a:ext cx="2996053" cy="31769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>
                <a:latin typeface="Montserrat" panose="00000500000000000000" pitchFamily="2" charset="0"/>
                <a:cs typeface="Mongolian Baiti" panose="03000500000000000000" pitchFamily="66" charset="0"/>
                <a:hlinkClick r:id="rId4"/>
              </a:rPr>
              <a:t>Lien vers guide collaborateur</a:t>
            </a:r>
            <a:endParaRPr lang="fr-FR" sz="1400" b="1">
              <a:latin typeface="Montserrat" panose="00000500000000000000" pitchFamily="2" charset="0"/>
              <a:cs typeface="Mongolian Baiti" panose="03000500000000000000" pitchFamily="66" charset="0"/>
            </a:endParaRPr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6DFB067-7F3E-A4B0-27EE-F00CE5E19E93}"/>
              </a:ext>
            </a:extLst>
          </p:cNvPr>
          <p:cNvSpPr txBox="1">
            <a:spLocks/>
          </p:cNvSpPr>
          <p:nvPr/>
        </p:nvSpPr>
        <p:spPr>
          <a:xfrm>
            <a:off x="1" y="661012"/>
            <a:ext cx="570320" cy="35822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/>
              <a:t>4.1</a:t>
            </a: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4443162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Parcours EERO EI pour les « </a:t>
            </a:r>
            <a:r>
              <a:rPr lang="fr-FR" sz="2400" dirty="0">
                <a:solidFill>
                  <a:srgbClr val="C00000"/>
                </a:solidFill>
              </a:rPr>
              <a:t>Prospects*</a:t>
            </a:r>
            <a:r>
              <a:rPr lang="fr-FR" sz="2400" dirty="0"/>
              <a:t> »</a:t>
            </a:r>
          </a:p>
        </p:txBody>
      </p:sp>
      <p:sp>
        <p:nvSpPr>
          <p:cNvPr id="27" name="TextBox 15">
            <a:extLst>
              <a:ext uri="{FF2B5EF4-FFF2-40B4-BE49-F238E27FC236}">
                <a16:creationId xmlns:a16="http://schemas.microsoft.com/office/drawing/2014/main" id="{B2B61376-598D-E061-514E-C0F54691271B}"/>
              </a:ext>
            </a:extLst>
          </p:cNvPr>
          <p:cNvSpPr txBox="1"/>
          <p:nvPr/>
        </p:nvSpPr>
        <p:spPr>
          <a:xfrm rot="16200000">
            <a:off x="-368460" y="3625126"/>
            <a:ext cx="2207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00FFFF"/>
                </a:highlight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Parcours Prospect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00FFFF"/>
              </a:highlight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sp>
        <p:nvSpPr>
          <p:cNvPr id="89" name="Ellipse 88">
            <a:extLst>
              <a:ext uri="{FF2B5EF4-FFF2-40B4-BE49-F238E27FC236}">
                <a16:creationId xmlns:a16="http://schemas.microsoft.com/office/drawing/2014/main" id="{3A785160-C652-94FC-EB0F-7F1A58B713E2}"/>
              </a:ext>
            </a:extLst>
          </p:cNvPr>
          <p:cNvSpPr/>
          <p:nvPr/>
        </p:nvSpPr>
        <p:spPr>
          <a:xfrm>
            <a:off x="7887855" y="555099"/>
            <a:ext cx="1154416" cy="4641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1/3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99E1A56-5E55-C4FD-37F3-C733396521A9}"/>
              </a:ext>
            </a:extLst>
          </p:cNvPr>
          <p:cNvSpPr/>
          <p:nvPr/>
        </p:nvSpPr>
        <p:spPr>
          <a:xfrm>
            <a:off x="9166303" y="23660"/>
            <a:ext cx="2903764" cy="33740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dirty="0">
                <a:latin typeface="Montserrat" panose="00000500000000000000" pitchFamily="2" charset="0"/>
                <a:cs typeface="Mongolian Baiti" panose="03000500000000000000" pitchFamily="66" charset="0"/>
                <a:hlinkClick r:id="rId3"/>
              </a:rPr>
              <a:t>Lien vers parcours détaillé</a:t>
            </a:r>
            <a:endParaRPr lang="fr-FR" sz="1400" b="1" dirty="0">
              <a:latin typeface="Montserrat" panose="00000500000000000000" pitchFamily="2" charset="0"/>
              <a:cs typeface="Mongolian Baiti" panose="03000500000000000000" pitchFamily="66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2A2F351-32B5-9D02-3596-889E73F3715D}"/>
              </a:ext>
            </a:extLst>
          </p:cNvPr>
          <p:cNvSpPr txBox="1"/>
          <p:nvPr/>
        </p:nvSpPr>
        <p:spPr>
          <a:xfrm>
            <a:off x="993905" y="1214384"/>
            <a:ext cx="97258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20000"/>
              <a:tabLst/>
              <a:defRPr/>
            </a:pPr>
            <a:r>
              <a:rPr kumimoji="0" lang="fr-FR" sz="12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 panose="020B0604020202020204" pitchFamily="34" charset="0"/>
              </a:rPr>
              <a:t>Une fois entré dans le parcours EERO EI, </a:t>
            </a: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un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fr-FR" sz="1200" b="1" u="sng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prospect</a:t>
            </a:r>
            <a:r>
              <a:rPr lang="fr-FR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 </a:t>
            </a:r>
            <a:r>
              <a:rPr kumimoji="0" lang="fr-FR" sz="12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 panose="020B0604020202020204" pitchFamily="34" charset="0"/>
              </a:rPr>
              <a:t>pourra réaliser un parcours d’entrée en relation dédié aux EI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 panose="020B0604020202020204" pitchFamily="34" charset="0"/>
              </a:rPr>
              <a:t>en moins de 10 mins</a:t>
            </a:r>
            <a:r>
              <a:rPr kumimoji="0" lang="fr-FR" sz="12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 panose="020B0604020202020204" pitchFamily="34" charset="0"/>
              </a:rPr>
              <a:t>. </a:t>
            </a: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Le parcours reste</a:t>
            </a:r>
            <a:r>
              <a:rPr kumimoji="0" lang="fr-FR" sz="12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 panose="020B0604020202020204" pitchFamily="34" charset="0"/>
              </a:rPr>
              <a:t> simple, </a:t>
            </a: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fluide et sécurisé :</a:t>
            </a:r>
            <a:endParaRPr kumimoji="0" lang="fr-FR" sz="120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Arial" panose="020B0604020202020204" pitchFamily="34" charset="0"/>
            </a:endParaRPr>
          </a:p>
          <a:p>
            <a:pPr marR="0" lvl="1" algn="just" fontAlgn="auto">
              <a:spcBef>
                <a:spcPts val="0"/>
              </a:spcBef>
              <a:spcAft>
                <a:spcPts val="0"/>
              </a:spcAft>
              <a:buClr>
                <a:srgbClr val="DB0029"/>
              </a:buClr>
              <a:buSzPct val="120000"/>
              <a:tabLst/>
              <a:defRPr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Ubuntu" panose="020B0504030602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3370B60-A156-DA9B-B583-1C64A1ECC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998" y="2121773"/>
            <a:ext cx="1064237" cy="185500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CEC18540-4497-B66B-CE75-0748B16C9378}"/>
              </a:ext>
            </a:extLst>
          </p:cNvPr>
          <p:cNvGrpSpPr/>
          <p:nvPr/>
        </p:nvGrpSpPr>
        <p:grpSpPr>
          <a:xfrm>
            <a:off x="1056799" y="1724543"/>
            <a:ext cx="10584500" cy="4823451"/>
            <a:chOff x="359485" y="1284391"/>
            <a:chExt cx="11376132" cy="5605340"/>
          </a:xfrm>
        </p:grpSpPr>
        <p:pic>
          <p:nvPicPr>
            <p:cNvPr id="11" name="Picture 2" descr="Frameless no frame realistic imagined smartphone Vector Image">
              <a:extLst>
                <a:ext uri="{FF2B5EF4-FFF2-40B4-BE49-F238E27FC236}">
                  <a16:creationId xmlns:a16="http://schemas.microsoft.com/office/drawing/2014/main" id="{836F02B1-D985-D208-BF8C-5FFE2EB3BB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796" b="83796" l="10000" r="90000">
                          <a14:foregroundMark x1="32700" y1="82593" x2="35000" y2="837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453" t="6988" r="28453" b="12652"/>
            <a:stretch/>
          </p:blipFill>
          <p:spPr bwMode="auto">
            <a:xfrm>
              <a:off x="9591346" y="1741448"/>
              <a:ext cx="1350399" cy="23034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Frameless no frame realistic imagined smartphone Vector Image">
              <a:extLst>
                <a:ext uri="{FF2B5EF4-FFF2-40B4-BE49-F238E27FC236}">
                  <a16:creationId xmlns:a16="http://schemas.microsoft.com/office/drawing/2014/main" id="{7D1FEB29-4E31-75FF-6435-5B85258CBE2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796" b="83796" l="10000" r="90000">
                          <a14:foregroundMark x1="32700" y1="82593" x2="35000" y2="837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453" t="6988" r="28453" b="12652"/>
            <a:stretch/>
          </p:blipFill>
          <p:spPr bwMode="auto">
            <a:xfrm>
              <a:off x="1742359" y="1735664"/>
              <a:ext cx="1350399" cy="23034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3" name="Connecteur : en angle 12">
              <a:extLst>
                <a:ext uri="{FF2B5EF4-FFF2-40B4-BE49-F238E27FC236}">
                  <a16:creationId xmlns:a16="http://schemas.microsoft.com/office/drawing/2014/main" id="{20575D09-DE28-8189-5105-795125F797F1}"/>
                </a:ext>
              </a:extLst>
            </p:cNvPr>
            <p:cNvCxnSpPr>
              <a:cxnSpLocks/>
              <a:stCxn id="86" idx="2"/>
              <a:endCxn id="47" idx="1"/>
            </p:cNvCxnSpPr>
            <p:nvPr/>
          </p:nvCxnSpPr>
          <p:spPr>
            <a:xfrm rot="5400000">
              <a:off x="4673574" y="150367"/>
              <a:ext cx="1690519" cy="9341304"/>
            </a:xfrm>
            <a:prstGeom prst="bentConnector4">
              <a:avLst>
                <a:gd name="adj1" fmla="val 10057"/>
                <a:gd name="adj2" fmla="val 103263"/>
              </a:avLst>
            </a:prstGeom>
            <a:ln>
              <a:solidFill>
                <a:schemeClr val="bg2"/>
              </a:solidFill>
              <a:prstDash val="dash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73BF1972-6B1C-F501-DCC4-D13EA01FDD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b="46810"/>
            <a:stretch/>
          </p:blipFill>
          <p:spPr>
            <a:xfrm>
              <a:off x="6938825" y="4591207"/>
              <a:ext cx="1166400" cy="2074637"/>
            </a:xfrm>
            <a:prstGeom prst="rect">
              <a:avLst/>
            </a:prstGeom>
          </p:spPr>
        </p:pic>
        <p:pic>
          <p:nvPicPr>
            <p:cNvPr id="31" name="Picture 2" descr="Frameless no frame realistic imagined smartphone Vector Image">
              <a:extLst>
                <a:ext uri="{FF2B5EF4-FFF2-40B4-BE49-F238E27FC236}">
                  <a16:creationId xmlns:a16="http://schemas.microsoft.com/office/drawing/2014/main" id="{CCB05A62-5D9B-EF18-B1D5-D3E8EC76937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796" b="83796" l="10000" r="90000">
                          <a14:foregroundMark x1="32700" y1="82593" x2="35000" y2="837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453" t="6988" r="28453" b="12652"/>
            <a:stretch/>
          </p:blipFill>
          <p:spPr bwMode="auto">
            <a:xfrm>
              <a:off x="5495651" y="4586259"/>
              <a:ext cx="1350399" cy="23034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2" descr="Frameless no frame realistic imagined smartphone Vector Image">
              <a:extLst>
                <a:ext uri="{FF2B5EF4-FFF2-40B4-BE49-F238E27FC236}">
                  <a16:creationId xmlns:a16="http://schemas.microsoft.com/office/drawing/2014/main" id="{9D806C7F-4B0E-D1FE-6524-C8D188AB9B7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796" b="83796" l="10000" r="90000">
                          <a14:foregroundMark x1="32700" y1="82593" x2="35000" y2="837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453" t="6988" r="28453" b="12652"/>
            <a:stretch/>
          </p:blipFill>
          <p:spPr bwMode="auto">
            <a:xfrm>
              <a:off x="929361" y="4586129"/>
              <a:ext cx="1350399" cy="23034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1262C0D0-E01E-4D07-6B50-B2C8E7AEAE0B}"/>
                </a:ext>
              </a:extLst>
            </p:cNvPr>
            <p:cNvSpPr txBox="1"/>
            <p:nvPr/>
          </p:nvSpPr>
          <p:spPr>
            <a:xfrm>
              <a:off x="2371921" y="1288534"/>
              <a:ext cx="1574112" cy="295076"/>
            </a:xfrm>
            <a:prstGeom prst="rect">
              <a:avLst/>
            </a:prstGeom>
            <a:noFill/>
          </p:spPr>
          <p:txBody>
            <a:bodyPr wrap="square" lIns="48000" rIns="48000" rtlCol="0" anchor="ctr">
              <a:spAutoFit/>
            </a:bodyPr>
            <a:lstStyle/>
            <a:p>
              <a:pPr algn="ctr" defTabSz="1219170">
                <a:defRPr/>
              </a:pPr>
              <a:r>
                <a:rPr lang="fr-FR" sz="1000" b="1" kern="0">
                  <a:solidFill>
                    <a:srgbClr val="000000">
                      <a:lumMod val="75000"/>
                      <a:lumOff val="25000"/>
                    </a:srgbClr>
                  </a:solidFill>
                  <a:latin typeface="Ubuntu" panose="020B0504030602030204" pitchFamily="34" charset="0"/>
                  <a:cs typeface="Arial"/>
                  <a:sym typeface="Arial"/>
                </a:rPr>
                <a:t>Identification de l’EI</a:t>
              </a:r>
            </a:p>
          </p:txBody>
        </p:sp>
        <p:cxnSp>
          <p:nvCxnSpPr>
            <p:cNvPr id="34" name="Connecteur droit avec flèche 33">
              <a:extLst>
                <a:ext uri="{FF2B5EF4-FFF2-40B4-BE49-F238E27FC236}">
                  <a16:creationId xmlns:a16="http://schemas.microsoft.com/office/drawing/2014/main" id="{ED582AE6-5AA3-DF28-23C1-BD781774E41C}"/>
                </a:ext>
              </a:extLst>
            </p:cNvPr>
            <p:cNvCxnSpPr>
              <a:cxnSpLocks/>
              <a:stCxn id="33" idx="3"/>
            </p:cNvCxnSpPr>
            <p:nvPr/>
          </p:nvCxnSpPr>
          <p:spPr>
            <a:xfrm>
              <a:off x="3946033" y="1436072"/>
              <a:ext cx="509099" cy="0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avec flèche 34">
              <a:extLst>
                <a:ext uri="{FF2B5EF4-FFF2-40B4-BE49-F238E27FC236}">
                  <a16:creationId xmlns:a16="http://schemas.microsoft.com/office/drawing/2014/main" id="{ADCC13E0-6409-DABD-DAFF-8862109F8AEC}"/>
                </a:ext>
              </a:extLst>
            </p:cNvPr>
            <p:cNvCxnSpPr>
              <a:cxnSpLocks/>
              <a:stCxn id="33" idx="1"/>
            </p:cNvCxnSpPr>
            <p:nvPr/>
          </p:nvCxnSpPr>
          <p:spPr>
            <a:xfrm flipH="1">
              <a:off x="1763095" y="1436072"/>
              <a:ext cx="608825" cy="0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4C8B431B-1D98-75B0-C435-70E563495D27}"/>
                </a:ext>
              </a:extLst>
            </p:cNvPr>
            <p:cNvSpPr txBox="1"/>
            <p:nvPr/>
          </p:nvSpPr>
          <p:spPr>
            <a:xfrm>
              <a:off x="5957231" y="1515919"/>
              <a:ext cx="1069524" cy="1949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70">
                <a:defRPr/>
              </a:pPr>
              <a:r>
                <a:rPr lang="fr-FR" sz="667" kern="0">
                  <a:solidFill>
                    <a:srgbClr val="000000"/>
                  </a:solidFill>
                  <a:latin typeface="Ubuntu" panose="020B0504030602030204" pitchFamily="34" charset="0"/>
                  <a:cs typeface="Arial"/>
                  <a:sym typeface="Arial"/>
                </a:rPr>
                <a:t>Pré-contrôle d’identité</a:t>
              </a: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D2D12B56-1F2F-2FAE-BD0E-F6EE41C417FB}"/>
                </a:ext>
              </a:extLst>
            </p:cNvPr>
            <p:cNvSpPr txBox="1"/>
            <p:nvPr/>
          </p:nvSpPr>
          <p:spPr>
            <a:xfrm>
              <a:off x="359485" y="1284391"/>
              <a:ext cx="1347912" cy="295076"/>
            </a:xfrm>
            <a:prstGeom prst="rect">
              <a:avLst/>
            </a:prstGeom>
            <a:noFill/>
          </p:spPr>
          <p:txBody>
            <a:bodyPr wrap="square" lIns="48000" rIns="48000" rtlCol="0" anchor="ctr">
              <a:spAutoFit/>
            </a:bodyPr>
            <a:lstStyle/>
            <a:p>
              <a:pPr algn="ctr" defTabSz="1219170">
                <a:defRPr/>
              </a:pPr>
              <a:r>
                <a:rPr lang="fr-FR" sz="1000" b="1" kern="0">
                  <a:solidFill>
                    <a:srgbClr val="000000">
                      <a:lumMod val="75000"/>
                      <a:lumOff val="25000"/>
                    </a:srgbClr>
                  </a:solidFill>
                  <a:latin typeface="Ubuntu" panose="020B0504030602030204" pitchFamily="34" charset="0"/>
                  <a:cs typeface="Arial"/>
                  <a:sym typeface="Arial"/>
                </a:rPr>
                <a:t>Accueil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53C28FB5-F042-7693-B172-C9C2574A6EAC}"/>
                </a:ext>
              </a:extLst>
            </p:cNvPr>
            <p:cNvSpPr txBox="1"/>
            <p:nvPr/>
          </p:nvSpPr>
          <p:spPr>
            <a:xfrm>
              <a:off x="1783648" y="1501256"/>
              <a:ext cx="957313" cy="1949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70">
                <a:defRPr/>
              </a:pPr>
              <a:r>
                <a:rPr lang="fr-FR" sz="667" kern="0">
                  <a:solidFill>
                    <a:srgbClr val="000000"/>
                  </a:solidFill>
                  <a:latin typeface="Ubuntu" panose="020B0504030602030204" pitchFamily="34" charset="0"/>
                  <a:cs typeface="Arial"/>
                  <a:sym typeface="Arial"/>
                </a:rPr>
                <a:t>Interrogation SIREN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A02CCA5A-B8FF-4168-64FA-EF07D4EE781E}"/>
                </a:ext>
              </a:extLst>
            </p:cNvPr>
            <p:cNvSpPr txBox="1"/>
            <p:nvPr/>
          </p:nvSpPr>
          <p:spPr>
            <a:xfrm>
              <a:off x="3209920" y="1513775"/>
              <a:ext cx="893193" cy="1949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70">
                <a:defRPr/>
              </a:pPr>
              <a:r>
                <a:rPr lang="fr-FR" sz="667" kern="0">
                  <a:solidFill>
                    <a:srgbClr val="000000"/>
                  </a:solidFill>
                  <a:latin typeface="Ubuntu" panose="020B0504030602030204" pitchFamily="34" charset="0"/>
                  <a:cs typeface="Arial"/>
                  <a:sym typeface="Arial"/>
                </a:rPr>
                <a:t>Vérification SIREN</a:t>
              </a:r>
            </a:p>
          </p:txBody>
        </p:sp>
        <p:pic>
          <p:nvPicPr>
            <p:cNvPr id="40" name="Picture 2" descr="Frameless no frame realistic imagined smartphone Vector Image">
              <a:extLst>
                <a:ext uri="{FF2B5EF4-FFF2-40B4-BE49-F238E27FC236}">
                  <a16:creationId xmlns:a16="http://schemas.microsoft.com/office/drawing/2014/main" id="{4B340148-4C58-22E6-E02E-E157AC51B19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796" b="83796" l="10000" r="90000">
                          <a14:foregroundMark x1="32700" y1="82593" x2="35000" y2="837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453" t="6988" r="28453" b="12652"/>
            <a:stretch/>
          </p:blipFill>
          <p:spPr bwMode="auto">
            <a:xfrm>
              <a:off x="7625922" y="1733971"/>
              <a:ext cx="1350399" cy="23034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296A011A-58C3-CE44-B919-1F6F9B7F4695}"/>
                </a:ext>
              </a:extLst>
            </p:cNvPr>
            <p:cNvSpPr txBox="1"/>
            <p:nvPr/>
          </p:nvSpPr>
          <p:spPr>
            <a:xfrm>
              <a:off x="7869102" y="1505479"/>
              <a:ext cx="704039" cy="1949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70">
                <a:defRPr/>
              </a:pPr>
              <a:r>
                <a:rPr lang="fr-FR" sz="667" kern="0">
                  <a:solidFill>
                    <a:srgbClr val="000000"/>
                  </a:solidFill>
                  <a:latin typeface="Ubuntu" panose="020B0504030602030204" pitchFamily="34" charset="0"/>
                  <a:cs typeface="Arial"/>
                  <a:sym typeface="Arial"/>
                </a:rPr>
                <a:t>Coordonnées</a:t>
              </a:r>
            </a:p>
          </p:txBody>
        </p:sp>
        <p:pic>
          <p:nvPicPr>
            <p:cNvPr id="42" name="Image 41">
              <a:extLst>
                <a:ext uri="{FF2B5EF4-FFF2-40B4-BE49-F238E27FC236}">
                  <a16:creationId xmlns:a16="http://schemas.microsoft.com/office/drawing/2014/main" id="{DFDC1C5F-288D-F2E8-A516-26AB7225070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026121" y="1731598"/>
              <a:ext cx="1166400" cy="2074636"/>
            </a:xfrm>
            <a:prstGeom prst="rect">
              <a:avLst/>
            </a:prstGeom>
          </p:spPr>
        </p:pic>
        <p:pic>
          <p:nvPicPr>
            <p:cNvPr id="43" name="Picture 2" descr="Frameless no frame realistic imagined smartphone Vector Image">
              <a:extLst>
                <a:ext uri="{FF2B5EF4-FFF2-40B4-BE49-F238E27FC236}">
                  <a16:creationId xmlns:a16="http://schemas.microsoft.com/office/drawing/2014/main" id="{5C0CCFBE-1104-11AF-A23F-842B300586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796" b="83796" l="10000" r="90000">
                          <a14:foregroundMark x1="32700" y1="82593" x2="35000" y2="837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453" t="6988" r="28453" b="12652"/>
            <a:stretch/>
          </p:blipFill>
          <p:spPr bwMode="auto">
            <a:xfrm>
              <a:off x="5929889" y="1658105"/>
              <a:ext cx="1350399" cy="23130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40C7C366-9FF3-76F0-91E9-C3B6A5BFE22B}"/>
                </a:ext>
              </a:extLst>
            </p:cNvPr>
            <p:cNvSpPr txBox="1"/>
            <p:nvPr/>
          </p:nvSpPr>
          <p:spPr>
            <a:xfrm>
              <a:off x="4569974" y="1511639"/>
              <a:ext cx="1063112" cy="1949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70">
                <a:defRPr/>
              </a:pPr>
              <a:r>
                <a:rPr lang="fr-FR" sz="667" kern="0">
                  <a:solidFill>
                    <a:srgbClr val="000000"/>
                  </a:solidFill>
                  <a:latin typeface="Ubuntu" panose="020B0504030602030204" pitchFamily="34" charset="0"/>
                  <a:cs typeface="Arial"/>
                  <a:sym typeface="Arial"/>
                </a:rPr>
                <a:t>Données personne 1/2</a:t>
              </a:r>
            </a:p>
          </p:txBody>
        </p:sp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88C4110C-8573-EFE7-38C3-BFB08A05533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46112" y="4612404"/>
              <a:ext cx="1166400" cy="2074637"/>
            </a:xfrm>
            <a:prstGeom prst="rect">
              <a:avLst/>
            </a:prstGeom>
          </p:spPr>
        </p:pic>
        <p:pic>
          <p:nvPicPr>
            <p:cNvPr id="46" name="Image 45">
              <a:extLst>
                <a:ext uri="{FF2B5EF4-FFF2-40B4-BE49-F238E27FC236}">
                  <a16:creationId xmlns:a16="http://schemas.microsoft.com/office/drawing/2014/main" id="{C7506FCD-9AD4-1EA0-CA1E-F35A62D06F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053108" y="4610456"/>
              <a:ext cx="1166400" cy="2074637"/>
            </a:xfrm>
            <a:prstGeom prst="rect">
              <a:avLst/>
            </a:prstGeom>
          </p:spPr>
        </p:pic>
        <p:pic>
          <p:nvPicPr>
            <p:cNvPr id="47" name="Picture 2" descr="Frameless no frame realistic imagined smartphone Vector Image">
              <a:extLst>
                <a:ext uri="{FF2B5EF4-FFF2-40B4-BE49-F238E27FC236}">
                  <a16:creationId xmlns:a16="http://schemas.microsoft.com/office/drawing/2014/main" id="{8FAADCBB-44D0-E64F-665C-87AE32F988A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796" b="83796" l="10000" r="90000">
                          <a14:foregroundMark x1="32700" y1="82593" x2="35000" y2="837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453" t="6988" r="28453" b="12652"/>
            <a:stretch/>
          </p:blipFill>
          <p:spPr bwMode="auto">
            <a:xfrm>
              <a:off x="848181" y="4509771"/>
              <a:ext cx="1350399" cy="23130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3B9E5651-83B1-0FC8-5B67-0EE221EFA10E}"/>
                </a:ext>
              </a:extLst>
            </p:cNvPr>
            <p:cNvSpPr txBox="1"/>
            <p:nvPr/>
          </p:nvSpPr>
          <p:spPr>
            <a:xfrm>
              <a:off x="5115775" y="1297508"/>
              <a:ext cx="1685731" cy="268250"/>
            </a:xfrm>
            <a:prstGeom prst="rect">
              <a:avLst/>
            </a:prstGeom>
            <a:noFill/>
          </p:spPr>
          <p:txBody>
            <a:bodyPr wrap="square" lIns="48000" rIns="48000" rtlCol="0" anchor="ctr">
              <a:spAutoFit/>
            </a:bodyPr>
            <a:lstStyle/>
            <a:p>
              <a:pPr algn="ctr" defTabSz="1219170">
                <a:defRPr/>
              </a:pPr>
              <a:r>
                <a:rPr lang="fr-FR" sz="900" b="1" kern="0">
                  <a:solidFill>
                    <a:srgbClr val="000000">
                      <a:lumMod val="75000"/>
                      <a:lumOff val="25000"/>
                    </a:srgbClr>
                  </a:solidFill>
                  <a:latin typeface="Ubuntu" panose="020B0504030602030204" pitchFamily="34" charset="0"/>
                  <a:cs typeface="Arial"/>
                  <a:sym typeface="Arial"/>
                </a:rPr>
                <a:t>Pré-contrôle d’identité</a:t>
              </a:r>
            </a:p>
          </p:txBody>
        </p:sp>
        <p:cxnSp>
          <p:nvCxnSpPr>
            <p:cNvPr id="50" name="Connecteur droit avec flèche 49">
              <a:extLst>
                <a:ext uri="{FF2B5EF4-FFF2-40B4-BE49-F238E27FC236}">
                  <a16:creationId xmlns:a16="http://schemas.microsoft.com/office/drawing/2014/main" id="{0FF7DCFB-1916-0A78-D6D1-1A2ABD486EC5}"/>
                </a:ext>
              </a:extLst>
            </p:cNvPr>
            <p:cNvCxnSpPr>
              <a:cxnSpLocks/>
              <a:stCxn id="49" idx="3"/>
            </p:cNvCxnSpPr>
            <p:nvPr/>
          </p:nvCxnSpPr>
          <p:spPr>
            <a:xfrm>
              <a:off x="6801506" y="1431633"/>
              <a:ext cx="704679" cy="0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cteur droit avec flèche 72">
              <a:extLst>
                <a:ext uri="{FF2B5EF4-FFF2-40B4-BE49-F238E27FC236}">
                  <a16:creationId xmlns:a16="http://schemas.microsoft.com/office/drawing/2014/main" id="{B89FFD87-4C8B-1A93-6E56-7CCDF4A20F4D}"/>
                </a:ext>
              </a:extLst>
            </p:cNvPr>
            <p:cNvCxnSpPr>
              <a:cxnSpLocks/>
              <a:stCxn id="49" idx="1"/>
            </p:cNvCxnSpPr>
            <p:nvPr/>
          </p:nvCxnSpPr>
          <p:spPr>
            <a:xfrm flipH="1">
              <a:off x="4630441" y="1431633"/>
              <a:ext cx="485334" cy="0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C0C5C798-26C5-9004-1DB4-250F75BE1382}"/>
                </a:ext>
              </a:extLst>
            </p:cNvPr>
            <p:cNvSpPr txBox="1"/>
            <p:nvPr/>
          </p:nvSpPr>
          <p:spPr>
            <a:xfrm>
              <a:off x="8458708" y="1284736"/>
              <a:ext cx="1506555" cy="295076"/>
            </a:xfrm>
            <a:prstGeom prst="rect">
              <a:avLst/>
            </a:prstGeom>
            <a:noFill/>
          </p:spPr>
          <p:txBody>
            <a:bodyPr wrap="square" lIns="48000" rIns="48000" rtlCol="0" anchor="ctr">
              <a:spAutoFit/>
            </a:bodyPr>
            <a:lstStyle/>
            <a:p>
              <a:pPr algn="ctr" defTabSz="1219170">
                <a:defRPr/>
              </a:pPr>
              <a:r>
                <a:rPr lang="fr-FR" sz="1000" b="1" kern="0">
                  <a:solidFill>
                    <a:srgbClr val="000000">
                      <a:lumMod val="75000"/>
                      <a:lumOff val="25000"/>
                    </a:srgbClr>
                  </a:solidFill>
                  <a:latin typeface="Ubuntu" panose="020B0504030602030204" pitchFamily="34" charset="0"/>
                  <a:cs typeface="Arial"/>
                  <a:sym typeface="Arial"/>
                </a:rPr>
                <a:t>Authentification</a:t>
              </a:r>
            </a:p>
          </p:txBody>
        </p:sp>
        <p:cxnSp>
          <p:nvCxnSpPr>
            <p:cNvPr id="75" name="Connecteur droit avec flèche 74">
              <a:extLst>
                <a:ext uri="{FF2B5EF4-FFF2-40B4-BE49-F238E27FC236}">
                  <a16:creationId xmlns:a16="http://schemas.microsoft.com/office/drawing/2014/main" id="{FFBAEC86-6D89-3CDF-9CFE-1FBDEEB3CE35}"/>
                </a:ext>
              </a:extLst>
            </p:cNvPr>
            <p:cNvCxnSpPr>
              <a:cxnSpLocks/>
              <a:stCxn id="74" idx="3"/>
            </p:cNvCxnSpPr>
            <p:nvPr/>
          </p:nvCxnSpPr>
          <p:spPr>
            <a:xfrm>
              <a:off x="9965263" y="1432274"/>
              <a:ext cx="766739" cy="4694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Connecteur droit avec flèche 75">
              <a:extLst>
                <a:ext uri="{FF2B5EF4-FFF2-40B4-BE49-F238E27FC236}">
                  <a16:creationId xmlns:a16="http://schemas.microsoft.com/office/drawing/2014/main" id="{35ECAC80-4DD7-EB06-2004-8D2D54ABFD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624530" y="1432275"/>
              <a:ext cx="569687" cy="9388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7" name="Picture 2" descr="Frameless no frame realistic imagined smartphone Vector Image">
              <a:extLst>
                <a:ext uri="{FF2B5EF4-FFF2-40B4-BE49-F238E27FC236}">
                  <a16:creationId xmlns:a16="http://schemas.microsoft.com/office/drawing/2014/main" id="{947C0468-E157-47A9-0949-7DFD1DDDCC1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796" b="83796" l="10000" r="90000">
                          <a14:foregroundMark x1="32700" y1="82593" x2="35000" y2="837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453" t="6988" r="28453" b="12652"/>
            <a:stretch/>
          </p:blipFill>
          <p:spPr bwMode="auto">
            <a:xfrm>
              <a:off x="3952705" y="4513229"/>
              <a:ext cx="1350399" cy="23130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8" name="Picture 2" descr="Frameless no frame realistic imagined smartphone Vector Image">
              <a:extLst>
                <a:ext uri="{FF2B5EF4-FFF2-40B4-BE49-F238E27FC236}">
                  <a16:creationId xmlns:a16="http://schemas.microsoft.com/office/drawing/2014/main" id="{F976CBFC-D588-9346-6DC1-AAC8CA90E00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796" b="83796" l="10000" r="90000">
                          <a14:foregroundMark x1="32700" y1="82593" x2="35000" y2="837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453" t="6988" r="28453" b="12652"/>
            <a:stretch/>
          </p:blipFill>
          <p:spPr bwMode="auto">
            <a:xfrm>
              <a:off x="6846901" y="4523087"/>
              <a:ext cx="1350399" cy="23034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A5CBD77A-52DE-9663-BF4D-D52A5F299AAF}"/>
                </a:ext>
              </a:extLst>
            </p:cNvPr>
            <p:cNvSpPr txBox="1"/>
            <p:nvPr/>
          </p:nvSpPr>
          <p:spPr>
            <a:xfrm>
              <a:off x="1013877" y="4374531"/>
              <a:ext cx="1063112" cy="1949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70">
                <a:defRPr/>
              </a:pPr>
              <a:r>
                <a:rPr lang="fr-FR" sz="667" kern="0">
                  <a:solidFill>
                    <a:srgbClr val="000000"/>
                  </a:solidFill>
                  <a:latin typeface="Ubuntu" panose="020B0504030602030204" pitchFamily="34" charset="0"/>
                  <a:cs typeface="Arial"/>
                  <a:sym typeface="Arial"/>
                </a:rPr>
                <a:t>Données personne 2/2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73B93B08-BD62-382D-DE61-933DC5E049AF}"/>
                </a:ext>
              </a:extLst>
            </p:cNvPr>
            <p:cNvSpPr txBox="1"/>
            <p:nvPr/>
          </p:nvSpPr>
          <p:spPr>
            <a:xfrm>
              <a:off x="5634449" y="4374531"/>
              <a:ext cx="931665" cy="1949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70">
                <a:defRPr/>
              </a:pPr>
              <a:r>
                <a:rPr lang="fr-FR" sz="667" kern="0">
                  <a:solidFill>
                    <a:srgbClr val="000000"/>
                  </a:solidFill>
                  <a:latin typeface="Ubuntu" panose="020B0504030602030204" pitchFamily="34" charset="0"/>
                  <a:cs typeface="Arial"/>
                  <a:sym typeface="Arial"/>
                </a:rPr>
                <a:t>Pièces du DRC PRO</a:t>
              </a:r>
            </a:p>
          </p:txBody>
        </p:sp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911AE222-DF2B-CE07-2221-E0958E48B1F3}"/>
                </a:ext>
              </a:extLst>
            </p:cNvPr>
            <p:cNvSpPr txBox="1"/>
            <p:nvPr/>
          </p:nvSpPr>
          <p:spPr>
            <a:xfrm>
              <a:off x="6988566" y="4374531"/>
              <a:ext cx="1040670" cy="1949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70">
                <a:defRPr/>
              </a:pPr>
              <a:r>
                <a:rPr lang="fr-FR" sz="667" kern="0">
                  <a:solidFill>
                    <a:srgbClr val="000000"/>
                  </a:solidFill>
                  <a:latin typeface="Ubuntu" panose="020B0504030602030204" pitchFamily="34" charset="0"/>
                  <a:cs typeface="Arial"/>
                  <a:sym typeface="Arial"/>
                </a:rPr>
                <a:t>Ecran de confirmation</a:t>
              </a:r>
            </a:p>
          </p:txBody>
        </p:sp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id="{E7CC4868-E288-7377-4184-7D5FE47CE1D5}"/>
                </a:ext>
              </a:extLst>
            </p:cNvPr>
            <p:cNvSpPr txBox="1"/>
            <p:nvPr/>
          </p:nvSpPr>
          <p:spPr>
            <a:xfrm>
              <a:off x="3895804" y="4207622"/>
              <a:ext cx="1501996" cy="268250"/>
            </a:xfrm>
            <a:prstGeom prst="rect">
              <a:avLst/>
            </a:prstGeom>
            <a:noFill/>
          </p:spPr>
          <p:txBody>
            <a:bodyPr wrap="square" lIns="48000" rIns="48000" rtlCol="0" anchor="ctr">
              <a:spAutoFit/>
            </a:bodyPr>
            <a:lstStyle/>
            <a:p>
              <a:pPr algn="ctr" defTabSz="1219170">
                <a:defRPr/>
              </a:pPr>
              <a:r>
                <a:rPr lang="fr-FR" sz="900" b="1" kern="0">
                  <a:solidFill>
                    <a:srgbClr val="000000">
                      <a:lumMod val="75000"/>
                      <a:lumOff val="25000"/>
                    </a:srgbClr>
                  </a:solidFill>
                  <a:latin typeface="Ubuntu" panose="020B0504030602030204" pitchFamily="34" charset="0"/>
                  <a:cs typeface="Arial"/>
                  <a:sym typeface="Arial"/>
                </a:rPr>
                <a:t>Vigilance renforcée</a:t>
              </a:r>
            </a:p>
          </p:txBody>
        </p: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id="{BB4387E7-033D-3B7F-4FEE-538E9A808A41}"/>
                </a:ext>
              </a:extLst>
            </p:cNvPr>
            <p:cNvSpPr txBox="1"/>
            <p:nvPr/>
          </p:nvSpPr>
          <p:spPr>
            <a:xfrm>
              <a:off x="5317349" y="4206623"/>
              <a:ext cx="1593171" cy="268250"/>
            </a:xfrm>
            <a:prstGeom prst="rect">
              <a:avLst/>
            </a:prstGeom>
            <a:noFill/>
          </p:spPr>
          <p:txBody>
            <a:bodyPr wrap="square" lIns="48000" rIns="48000" rtlCol="0" anchor="ctr">
              <a:spAutoFit/>
            </a:bodyPr>
            <a:lstStyle/>
            <a:p>
              <a:pPr algn="ctr" defTabSz="1219170">
                <a:defRPr/>
              </a:pPr>
              <a:r>
                <a:rPr lang="fr-FR" sz="900" b="1" kern="0">
                  <a:solidFill>
                    <a:srgbClr val="000000">
                      <a:lumMod val="75000"/>
                      <a:lumOff val="25000"/>
                    </a:srgbClr>
                  </a:solidFill>
                  <a:latin typeface="Ubuntu" panose="020B0504030602030204" pitchFamily="34" charset="0"/>
                  <a:cs typeface="Arial"/>
                  <a:sym typeface="Arial"/>
                </a:rPr>
                <a:t>Collecte du DRC</a:t>
              </a:r>
            </a:p>
          </p:txBody>
        </p:sp>
        <p:sp>
          <p:nvSpPr>
            <p:cNvPr id="84" name="ZoneTexte 83">
              <a:extLst>
                <a:ext uri="{FF2B5EF4-FFF2-40B4-BE49-F238E27FC236}">
                  <a16:creationId xmlns:a16="http://schemas.microsoft.com/office/drawing/2014/main" id="{3B8763C1-30AF-F558-595E-7289B4B26DE3}"/>
                </a:ext>
              </a:extLst>
            </p:cNvPr>
            <p:cNvSpPr txBox="1"/>
            <p:nvPr/>
          </p:nvSpPr>
          <p:spPr>
            <a:xfrm>
              <a:off x="6727997" y="4206623"/>
              <a:ext cx="1593171" cy="268250"/>
            </a:xfrm>
            <a:prstGeom prst="rect">
              <a:avLst/>
            </a:prstGeom>
            <a:noFill/>
          </p:spPr>
          <p:txBody>
            <a:bodyPr wrap="square" lIns="48000" rIns="48000" rtlCol="0" anchor="ctr">
              <a:spAutoFit/>
            </a:bodyPr>
            <a:lstStyle/>
            <a:p>
              <a:pPr algn="ctr" defTabSz="1219170">
                <a:defRPr/>
              </a:pPr>
              <a:r>
                <a:rPr lang="fr-FR" sz="900" b="1" kern="0">
                  <a:solidFill>
                    <a:srgbClr val="000000">
                      <a:lumMod val="75000"/>
                      <a:lumOff val="25000"/>
                    </a:srgbClr>
                  </a:solidFill>
                  <a:latin typeface="Ubuntu" panose="020B0504030602030204" pitchFamily="34" charset="0"/>
                  <a:cs typeface="Arial"/>
                  <a:sym typeface="Arial"/>
                </a:rPr>
                <a:t>Synthèse</a:t>
              </a:r>
            </a:p>
          </p:txBody>
        </p:sp>
        <p:pic>
          <p:nvPicPr>
            <p:cNvPr id="85" name="Image 84">
              <a:extLst>
                <a:ext uri="{FF2B5EF4-FFF2-40B4-BE49-F238E27FC236}">
                  <a16:creationId xmlns:a16="http://schemas.microsoft.com/office/drawing/2014/main" id="{16433415-D8A9-A0C2-8FB6-3E478A5002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612552" y="1752132"/>
              <a:ext cx="1163205" cy="2068955"/>
            </a:xfrm>
            <a:prstGeom prst="rect">
              <a:avLst/>
            </a:prstGeom>
          </p:spPr>
        </p:pic>
        <p:pic>
          <p:nvPicPr>
            <p:cNvPr id="86" name="Picture 2" descr="Frameless no frame realistic imagined smartphone Vector Image">
              <a:extLst>
                <a:ext uri="{FF2B5EF4-FFF2-40B4-BE49-F238E27FC236}">
                  <a16:creationId xmlns:a16="http://schemas.microsoft.com/office/drawing/2014/main" id="{E7B17888-6BD2-F8D0-77B5-8709511FAA8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796" b="83796" l="10000" r="90000">
                          <a14:foregroundMark x1="32700" y1="82593" x2="35000" y2="837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453" t="6988" r="28453" b="12652"/>
            <a:stretch/>
          </p:blipFill>
          <p:spPr bwMode="auto">
            <a:xfrm>
              <a:off x="9514285" y="1662744"/>
              <a:ext cx="1350399" cy="23130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7" name="Image 86">
              <a:extLst>
                <a:ext uri="{FF2B5EF4-FFF2-40B4-BE49-F238E27FC236}">
                  <a16:creationId xmlns:a16="http://schemas.microsoft.com/office/drawing/2014/main" id="{354EA00F-138B-B8F5-12B3-B6E4660BBB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631653" y="1739143"/>
              <a:ext cx="1192804" cy="2121600"/>
            </a:xfrm>
            <a:prstGeom prst="rect">
              <a:avLst/>
            </a:prstGeom>
          </p:spPr>
        </p:pic>
        <p:pic>
          <p:nvPicPr>
            <p:cNvPr id="90" name="Picture 2" descr="Frameless no frame realistic imagined smartphone Vector Image">
              <a:extLst>
                <a:ext uri="{FF2B5EF4-FFF2-40B4-BE49-F238E27FC236}">
                  <a16:creationId xmlns:a16="http://schemas.microsoft.com/office/drawing/2014/main" id="{A9497FC5-3AF6-6F34-2AA2-A9E299E0337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796" b="83796" l="10000" r="90000">
                          <a14:foregroundMark x1="32700" y1="82593" x2="35000" y2="837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453" t="6988" r="28453" b="12652"/>
            <a:stretch/>
          </p:blipFill>
          <p:spPr bwMode="auto">
            <a:xfrm>
              <a:off x="7548759" y="1663647"/>
              <a:ext cx="1350399" cy="23034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2CEE94FA-8636-14A5-D60C-E8154B3AB0BC}"/>
                </a:ext>
              </a:extLst>
            </p:cNvPr>
            <p:cNvSpPr/>
            <p:nvPr/>
          </p:nvSpPr>
          <p:spPr>
            <a:xfrm>
              <a:off x="5558405" y="4631008"/>
              <a:ext cx="1107084" cy="20498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fr-FR" sz="1867" kern="0">
                <a:solidFill>
                  <a:srgbClr val="FFFFFF"/>
                </a:solidFill>
                <a:latin typeface="Arial" panose="020B0604020202020204"/>
                <a:sym typeface="Arial"/>
              </a:endParaRPr>
            </a:p>
          </p:txBody>
        </p:sp>
        <p:pic>
          <p:nvPicPr>
            <p:cNvPr id="92" name="Image 91">
              <a:extLst>
                <a:ext uri="{FF2B5EF4-FFF2-40B4-BE49-F238E27FC236}">
                  <a16:creationId xmlns:a16="http://schemas.microsoft.com/office/drawing/2014/main" id="{E1D7DEE7-F2E8-51CF-B497-5572813EF3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593959" y="4597632"/>
              <a:ext cx="1041600" cy="2083200"/>
            </a:xfrm>
            <a:prstGeom prst="rect">
              <a:avLst/>
            </a:prstGeom>
          </p:spPr>
        </p:pic>
        <p:pic>
          <p:nvPicPr>
            <p:cNvPr id="93" name="Picture 2" descr="Frameless no frame realistic imagined smartphone Vector Image">
              <a:extLst>
                <a:ext uri="{FF2B5EF4-FFF2-40B4-BE49-F238E27FC236}">
                  <a16:creationId xmlns:a16="http://schemas.microsoft.com/office/drawing/2014/main" id="{D30EB06D-6E85-AFB8-7566-9694C609A71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796" b="83796" l="10000" r="90000">
                          <a14:foregroundMark x1="32700" y1="82593" x2="35000" y2="837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453" t="6988" r="28453" b="12652"/>
            <a:stretch/>
          </p:blipFill>
          <p:spPr bwMode="auto">
            <a:xfrm>
              <a:off x="5419935" y="4520917"/>
              <a:ext cx="1350399" cy="23130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4" name="Image 93">
              <a:extLst>
                <a:ext uri="{FF2B5EF4-FFF2-40B4-BE49-F238E27FC236}">
                  <a16:creationId xmlns:a16="http://schemas.microsoft.com/office/drawing/2014/main" id="{FD2E7301-FFEE-976A-AE06-345AAFB6D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4636181" y="1728843"/>
              <a:ext cx="1171200" cy="2105036"/>
            </a:xfrm>
            <a:prstGeom prst="rect">
              <a:avLst/>
            </a:prstGeom>
          </p:spPr>
        </p:pic>
        <p:sp>
          <p:nvSpPr>
            <p:cNvPr id="95" name="ZoneTexte 94">
              <a:extLst>
                <a:ext uri="{FF2B5EF4-FFF2-40B4-BE49-F238E27FC236}">
                  <a16:creationId xmlns:a16="http://schemas.microsoft.com/office/drawing/2014/main" id="{2095EFF6-1996-3C8F-4FD0-62F4A0CBC30B}"/>
                </a:ext>
              </a:extLst>
            </p:cNvPr>
            <p:cNvSpPr txBox="1"/>
            <p:nvPr/>
          </p:nvSpPr>
          <p:spPr>
            <a:xfrm>
              <a:off x="2664566" y="4374531"/>
              <a:ext cx="721671" cy="1949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70">
                <a:defRPr/>
              </a:pPr>
              <a:r>
                <a:rPr lang="fr-FR" sz="667" kern="0">
                  <a:solidFill>
                    <a:srgbClr val="000000"/>
                  </a:solidFill>
                  <a:latin typeface="Ubuntu" panose="020B0504030602030204" pitchFamily="34" charset="0"/>
                  <a:cs typeface="Arial"/>
                  <a:sym typeface="Arial"/>
                </a:rPr>
                <a:t>Données PRO</a:t>
              </a:r>
            </a:p>
          </p:txBody>
        </p:sp>
        <p:pic>
          <p:nvPicPr>
            <p:cNvPr id="96" name="Picture 2" descr="Frameless no frame realistic imagined smartphone Vector Image">
              <a:extLst>
                <a:ext uri="{FF2B5EF4-FFF2-40B4-BE49-F238E27FC236}">
                  <a16:creationId xmlns:a16="http://schemas.microsoft.com/office/drawing/2014/main" id="{E9617002-2A08-D87C-5A3F-6B13611902B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796" b="83796" l="10000" r="90000">
                          <a14:foregroundMark x1="32700" y1="82593" x2="35000" y2="837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453" t="6988" r="28453" b="12652"/>
            <a:stretch/>
          </p:blipFill>
          <p:spPr bwMode="auto">
            <a:xfrm>
              <a:off x="2440229" y="4585217"/>
              <a:ext cx="1350399" cy="23034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2C88E43A-345A-BCDC-F414-069FF85A0F0F}"/>
                </a:ext>
              </a:extLst>
            </p:cNvPr>
            <p:cNvSpPr/>
            <p:nvPr/>
          </p:nvSpPr>
          <p:spPr>
            <a:xfrm>
              <a:off x="2510557" y="6622406"/>
              <a:ext cx="81203" cy="6095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fr-FR" sz="1867" kern="0">
                <a:solidFill>
                  <a:srgbClr val="FFFFFF"/>
                </a:solidFill>
                <a:latin typeface="Arial" panose="020B0604020202020204"/>
                <a:sym typeface="Arial"/>
              </a:endParaRPr>
            </a:p>
          </p:txBody>
        </p:sp>
        <p:pic>
          <p:nvPicPr>
            <p:cNvPr id="98" name="Image 97">
              <a:extLst>
                <a:ext uri="{FF2B5EF4-FFF2-40B4-BE49-F238E27FC236}">
                  <a16:creationId xmlns:a16="http://schemas.microsoft.com/office/drawing/2014/main" id="{4DC98305-FD8A-D6C9-29B9-7CA3B54CB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484288" y="4636697"/>
              <a:ext cx="1124213" cy="2020587"/>
            </a:xfrm>
            <a:prstGeom prst="rect">
              <a:avLst/>
            </a:prstGeom>
          </p:spPr>
        </p:pic>
        <p:pic>
          <p:nvPicPr>
            <p:cNvPr id="99" name="Picture 2" descr="Frameless no frame realistic imagined smartphone Vector Image">
              <a:extLst>
                <a:ext uri="{FF2B5EF4-FFF2-40B4-BE49-F238E27FC236}">
                  <a16:creationId xmlns:a16="http://schemas.microsoft.com/office/drawing/2014/main" id="{758FF47D-356F-3088-C1D8-956F8692C0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796" b="83796" l="10000" r="90000">
                          <a14:foregroundMark x1="32700" y1="82593" x2="35000" y2="837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453" t="6988" r="28453" b="12652"/>
            <a:stretch/>
          </p:blipFill>
          <p:spPr bwMode="auto">
            <a:xfrm>
              <a:off x="2369723" y="4508868"/>
              <a:ext cx="1350399" cy="23130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00" name="Connecteur droit avec flèche 99">
              <a:extLst>
                <a:ext uri="{FF2B5EF4-FFF2-40B4-BE49-F238E27FC236}">
                  <a16:creationId xmlns:a16="http://schemas.microsoft.com/office/drawing/2014/main" id="{B6133F30-D747-A1EE-BCA5-6DB1762A470C}"/>
                </a:ext>
              </a:extLst>
            </p:cNvPr>
            <p:cNvCxnSpPr>
              <a:cxnSpLocks/>
            </p:cNvCxnSpPr>
            <p:nvPr/>
          </p:nvCxnSpPr>
          <p:spPr>
            <a:xfrm>
              <a:off x="3135169" y="4356676"/>
              <a:ext cx="509099" cy="0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Connecteur droit avec flèche 100">
              <a:extLst>
                <a:ext uri="{FF2B5EF4-FFF2-40B4-BE49-F238E27FC236}">
                  <a16:creationId xmlns:a16="http://schemas.microsoft.com/office/drawing/2014/main" id="{C6834DC9-61F1-36E0-FB97-1FBBC67A1E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2230" y="4356676"/>
              <a:ext cx="608826" cy="0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8679386E-A95E-4F58-6D93-8A2DBC8FF04C}"/>
                </a:ext>
              </a:extLst>
            </p:cNvPr>
            <p:cNvSpPr/>
            <p:nvPr/>
          </p:nvSpPr>
          <p:spPr>
            <a:xfrm>
              <a:off x="8400256" y="4452402"/>
              <a:ext cx="3335361" cy="22085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  <a:prstDash val="sysDot"/>
            </a:ln>
          </p:spPr>
          <p:txBody>
            <a:bodyPr wrap="square">
              <a:spAutoFit/>
            </a:bodyPr>
            <a:lstStyle/>
            <a:p>
              <a:pPr marL="120648" lvl="1" indent="-120648" defTabSz="1219170">
                <a:spcAft>
                  <a:spcPts val="667"/>
                </a:spcAft>
                <a:buClr>
                  <a:srgbClr val="00A193"/>
                </a:buClr>
                <a:buFont typeface="Arial" panose="020B0604020202020204" pitchFamily="34" charset="0"/>
                <a:buChar char="•"/>
                <a:defRPr/>
              </a:pPr>
              <a:r>
                <a:rPr lang="fr-FR" sz="10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Ubuntu" panose="020B0504030602030204" pitchFamily="34" charset="0"/>
                  <a:cs typeface="Arial"/>
                  <a:sym typeface="Arial"/>
                </a:rPr>
                <a:t>Un contrôle d’existence et d’éligibilité du SIREN fourni puis validation des informations de l’entrepreneur individuel dès le début du parcours</a:t>
              </a:r>
            </a:p>
            <a:p>
              <a:pPr marL="120648" lvl="1" indent="-120648" defTabSz="1219170">
                <a:spcAft>
                  <a:spcPts val="667"/>
                </a:spcAft>
                <a:buClr>
                  <a:srgbClr val="00A193"/>
                </a:buClr>
                <a:buFont typeface="Arial" panose="020B0604020202020204" pitchFamily="34" charset="0"/>
                <a:buChar char="•"/>
                <a:defRPr/>
              </a:pPr>
              <a:r>
                <a:rPr lang="fr-FR" sz="10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Ubuntu" panose="020B0504030602030204" pitchFamily="34" charset="0"/>
                  <a:cs typeface="Arial"/>
                  <a:sym typeface="Arial"/>
                </a:rPr>
                <a:t>Comme sur le parcours EERO-PART, un contrôle d’identité basé sur une vérification par l’asset contrôle de la CNI / du passeport du prospect pour répondre aux exigences de sécurité</a:t>
              </a:r>
            </a:p>
            <a:p>
              <a:pPr marL="120648" lvl="1" indent="-120648" defTabSz="1219170">
                <a:spcAft>
                  <a:spcPts val="667"/>
                </a:spcAft>
                <a:buClr>
                  <a:srgbClr val="00A193"/>
                </a:buClr>
                <a:buFont typeface="Arial" panose="020B0604020202020204" pitchFamily="34" charset="0"/>
                <a:buChar char="•"/>
                <a:defRPr/>
              </a:pPr>
              <a:r>
                <a:rPr lang="fr-FR" sz="10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Ubuntu" panose="020B0504030602030204" pitchFamily="34" charset="0"/>
                  <a:cs typeface="Arial"/>
                  <a:sym typeface="Arial"/>
                </a:rPr>
                <a:t>Une création au plus tôt dans le SI du prospect EI</a:t>
              </a:r>
            </a:p>
            <a:p>
              <a:pPr marL="120648" lvl="1" indent="-120648" defTabSz="1219170">
                <a:spcAft>
                  <a:spcPts val="667"/>
                </a:spcAft>
                <a:buClr>
                  <a:srgbClr val="00A193"/>
                </a:buClr>
                <a:buFont typeface="Arial" panose="020B0604020202020204" pitchFamily="34" charset="0"/>
                <a:buChar char="•"/>
                <a:defRPr/>
              </a:pPr>
              <a:r>
                <a:rPr lang="fr-FR" sz="10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Ubuntu" panose="020B0504030602030204" pitchFamily="34" charset="0"/>
                  <a:cs typeface="Arial"/>
                  <a:sym typeface="Arial"/>
                </a:rPr>
                <a:t>Une reprise du parcours par le prospect possible</a:t>
              </a:r>
            </a:p>
          </p:txBody>
        </p:sp>
        <p:pic>
          <p:nvPicPr>
            <p:cNvPr id="103" name="Image 102">
              <a:extLst>
                <a:ext uri="{FF2B5EF4-FFF2-40B4-BE49-F238E27FC236}">
                  <a16:creationId xmlns:a16="http://schemas.microsoft.com/office/drawing/2014/main" id="{D0745902-D63E-5063-67BB-F607F4E569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773489" y="1751614"/>
              <a:ext cx="1171200" cy="2083175"/>
            </a:xfrm>
            <a:prstGeom prst="rect">
              <a:avLst/>
            </a:prstGeom>
          </p:spPr>
        </p:pic>
        <p:pic>
          <p:nvPicPr>
            <p:cNvPr id="104" name="Picture 2" descr="Frameless no frame realistic imagined smartphone Vector Image">
              <a:extLst>
                <a:ext uri="{FF2B5EF4-FFF2-40B4-BE49-F238E27FC236}">
                  <a16:creationId xmlns:a16="http://schemas.microsoft.com/office/drawing/2014/main" id="{F1412A1C-2E31-96EA-F179-E759F7005F1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796" b="83796" l="10000" r="90000">
                          <a14:foregroundMark x1="32700" y1="82593" x2="35000" y2="837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453" t="6988" r="28453" b="12652"/>
            <a:stretch/>
          </p:blipFill>
          <p:spPr bwMode="auto">
            <a:xfrm>
              <a:off x="1671854" y="1654104"/>
              <a:ext cx="1350399" cy="23130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" name="Image 104">
              <a:extLst>
                <a:ext uri="{FF2B5EF4-FFF2-40B4-BE49-F238E27FC236}">
                  <a16:creationId xmlns:a16="http://schemas.microsoft.com/office/drawing/2014/main" id="{FFD1F59A-A814-AB25-8D34-C73CE45FE4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/>
            <a:srcRect b="14382"/>
            <a:stretch/>
          </p:blipFill>
          <p:spPr>
            <a:xfrm>
              <a:off x="3215680" y="1746013"/>
              <a:ext cx="1171200" cy="1885195"/>
            </a:xfrm>
            <a:prstGeom prst="rect">
              <a:avLst/>
            </a:prstGeom>
          </p:spPr>
        </p:pic>
        <p:pic>
          <p:nvPicPr>
            <p:cNvPr id="106" name="Image 105">
              <a:extLst>
                <a:ext uri="{FF2B5EF4-FFF2-40B4-BE49-F238E27FC236}">
                  <a16:creationId xmlns:a16="http://schemas.microsoft.com/office/drawing/2014/main" id="{35C43C63-8336-ADFB-6770-E26302EA51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/>
            <a:srcRect t="88576"/>
            <a:stretch/>
          </p:blipFill>
          <p:spPr>
            <a:xfrm>
              <a:off x="3214927" y="3581894"/>
              <a:ext cx="1171200" cy="251537"/>
            </a:xfrm>
            <a:prstGeom prst="rect">
              <a:avLst/>
            </a:prstGeom>
          </p:spPr>
        </p:pic>
        <p:pic>
          <p:nvPicPr>
            <p:cNvPr id="107" name="Picture 2" descr="Frameless no frame realistic imagined smartphone Vector Image">
              <a:extLst>
                <a:ext uri="{FF2B5EF4-FFF2-40B4-BE49-F238E27FC236}">
                  <a16:creationId xmlns:a16="http://schemas.microsoft.com/office/drawing/2014/main" id="{033408A7-4824-A47F-C232-DD12B0552F5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796" b="83796" l="10000" r="90000">
                          <a14:foregroundMark x1="32700" y1="82593" x2="35000" y2="837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453" t="6988" r="28453" b="12652"/>
            <a:stretch/>
          </p:blipFill>
          <p:spPr bwMode="auto">
            <a:xfrm>
              <a:off x="3124710" y="1663646"/>
              <a:ext cx="1350399" cy="23034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8" name="Image 107">
              <a:extLst>
                <a:ext uri="{FF2B5EF4-FFF2-40B4-BE49-F238E27FC236}">
                  <a16:creationId xmlns:a16="http://schemas.microsoft.com/office/drawing/2014/main" id="{A5D480B1-CD9A-E047-9B10-8B878BC2BB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4630440" y="1743356"/>
              <a:ext cx="1171200" cy="2101913"/>
            </a:xfrm>
            <a:prstGeom prst="rect">
              <a:avLst/>
            </a:prstGeom>
          </p:spPr>
        </p:pic>
        <p:pic>
          <p:nvPicPr>
            <p:cNvPr id="109" name="Picture 2" descr="Frameless no frame realistic imagined smartphone Vector Image">
              <a:extLst>
                <a:ext uri="{FF2B5EF4-FFF2-40B4-BE49-F238E27FC236}">
                  <a16:creationId xmlns:a16="http://schemas.microsoft.com/office/drawing/2014/main" id="{60D2F4B8-6AB6-E7E2-3650-A220C3A07D7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796" b="83796" l="10000" r="90000">
                          <a14:foregroundMark x1="32700" y1="82593" x2="35000" y2="837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453" t="6988" r="28453" b="12652"/>
            <a:stretch/>
          </p:blipFill>
          <p:spPr bwMode="auto">
            <a:xfrm>
              <a:off x="4540519" y="1663400"/>
              <a:ext cx="1350399" cy="23130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0" name="ZoneTexte 109">
              <a:extLst>
                <a:ext uri="{FF2B5EF4-FFF2-40B4-BE49-F238E27FC236}">
                  <a16:creationId xmlns:a16="http://schemas.microsoft.com/office/drawing/2014/main" id="{758EECAE-B3C2-FF44-5B1D-DC3F8731FF54}"/>
                </a:ext>
              </a:extLst>
            </p:cNvPr>
            <p:cNvSpPr txBox="1"/>
            <p:nvPr/>
          </p:nvSpPr>
          <p:spPr>
            <a:xfrm>
              <a:off x="7328562" y="1701053"/>
              <a:ext cx="123111" cy="2208000"/>
            </a:xfrm>
            <a:prstGeom prst="rect">
              <a:avLst/>
            </a:prstGeom>
            <a:noFill/>
            <a:ln>
              <a:solidFill>
                <a:schemeClr val="bg2">
                  <a:lumMod val="40000"/>
                  <a:lumOff val="60000"/>
                </a:schemeClr>
              </a:solidFill>
              <a:prstDash val="sysDash"/>
            </a:ln>
          </p:spPr>
          <p:txBody>
            <a:bodyPr vert="vert270" wrap="square" lIns="0" tIns="0" rIns="0" bIns="0" rtlCol="0">
              <a:spAutoFit/>
            </a:bodyPr>
            <a:lstStyle/>
            <a:p>
              <a:pPr algn="ctr" defTabSz="1219170"/>
              <a:r>
                <a:rPr lang="fr-FR" sz="800"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Contrôle Justificatif Identité</a:t>
              </a:r>
            </a:p>
          </p:txBody>
        </p:sp>
        <p:sp>
          <p:nvSpPr>
            <p:cNvPr id="111" name="ZoneTexte 110">
              <a:extLst>
                <a:ext uri="{FF2B5EF4-FFF2-40B4-BE49-F238E27FC236}">
                  <a16:creationId xmlns:a16="http://schemas.microsoft.com/office/drawing/2014/main" id="{2DB7D09E-2137-FCDA-7692-95D30434D75A}"/>
                </a:ext>
              </a:extLst>
            </p:cNvPr>
            <p:cNvSpPr txBox="1"/>
            <p:nvPr/>
          </p:nvSpPr>
          <p:spPr>
            <a:xfrm>
              <a:off x="9045231" y="1701053"/>
              <a:ext cx="123111" cy="2208000"/>
            </a:xfrm>
            <a:prstGeom prst="rect">
              <a:avLst/>
            </a:prstGeom>
            <a:noFill/>
            <a:ln>
              <a:solidFill>
                <a:schemeClr val="bg2">
                  <a:lumMod val="40000"/>
                  <a:lumOff val="60000"/>
                </a:schemeClr>
              </a:solidFill>
              <a:prstDash val="sysDash"/>
            </a:ln>
          </p:spPr>
          <p:txBody>
            <a:bodyPr vert="vert270" wrap="square" lIns="0" tIns="0" rIns="0" bIns="0" rtlCol="0">
              <a:spAutoFit/>
            </a:bodyPr>
            <a:lstStyle/>
            <a:p>
              <a:pPr algn="ctr" defTabSz="1219170"/>
              <a:r>
                <a:rPr lang="fr-FR" sz="800"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Création EI dans le SI</a:t>
              </a:r>
            </a:p>
          </p:txBody>
        </p:sp>
        <p:sp>
          <p:nvSpPr>
            <p:cNvPr id="112" name="ZoneTexte 111">
              <a:extLst>
                <a:ext uri="{FF2B5EF4-FFF2-40B4-BE49-F238E27FC236}">
                  <a16:creationId xmlns:a16="http://schemas.microsoft.com/office/drawing/2014/main" id="{27446A96-8431-6C9F-6137-D926FCCC284D}"/>
                </a:ext>
              </a:extLst>
            </p:cNvPr>
            <p:cNvSpPr txBox="1"/>
            <p:nvPr/>
          </p:nvSpPr>
          <p:spPr>
            <a:xfrm>
              <a:off x="9265114" y="1701053"/>
              <a:ext cx="123111" cy="2208000"/>
            </a:xfrm>
            <a:prstGeom prst="rect">
              <a:avLst/>
            </a:prstGeom>
            <a:noFill/>
            <a:ln>
              <a:solidFill>
                <a:schemeClr val="bg2">
                  <a:lumMod val="40000"/>
                  <a:lumOff val="60000"/>
                </a:schemeClr>
              </a:solidFill>
              <a:prstDash val="sysDash"/>
            </a:ln>
          </p:spPr>
          <p:txBody>
            <a:bodyPr vert="vert270" wrap="square" lIns="0" tIns="0" rIns="0" bIns="0" rtlCol="0">
              <a:spAutoFit/>
            </a:bodyPr>
            <a:lstStyle/>
            <a:p>
              <a:pPr algn="ctr" defTabSz="1219170"/>
              <a:r>
                <a:rPr lang="fr-FR" sz="800"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Envoi du mail de reprise</a:t>
              </a:r>
            </a:p>
          </p:txBody>
        </p:sp>
        <p:sp>
          <p:nvSpPr>
            <p:cNvPr id="113" name="ZoneTexte 112">
              <a:extLst>
                <a:ext uri="{FF2B5EF4-FFF2-40B4-BE49-F238E27FC236}">
                  <a16:creationId xmlns:a16="http://schemas.microsoft.com/office/drawing/2014/main" id="{91F142AA-C1C0-0209-A133-1895C0CBF975}"/>
                </a:ext>
              </a:extLst>
            </p:cNvPr>
            <p:cNvSpPr txBox="1"/>
            <p:nvPr/>
          </p:nvSpPr>
          <p:spPr>
            <a:xfrm>
              <a:off x="641177" y="1501256"/>
              <a:ext cx="593021" cy="226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70">
                <a:defRPr/>
              </a:pPr>
              <a:r>
                <a:rPr lang="fr-FR" sz="667" kern="0">
                  <a:solidFill>
                    <a:srgbClr val="000000"/>
                  </a:solidFill>
                  <a:latin typeface="Ubuntu" panose="020B0504030602030204" pitchFamily="34" charset="0"/>
                  <a:cs typeface="Arial"/>
                  <a:sym typeface="Arial"/>
                </a:rPr>
                <a:t>Eligibilité</a:t>
              </a:r>
            </a:p>
          </p:txBody>
        </p:sp>
      </p:grpSp>
      <p:pic>
        <p:nvPicPr>
          <p:cNvPr id="114" name="Picture 2" descr="Frameless no frame realistic imagined smartphone Vector Image">
            <a:extLst>
              <a:ext uri="{FF2B5EF4-FFF2-40B4-BE49-F238E27FC236}">
                <a16:creationId xmlns:a16="http://schemas.microsoft.com/office/drawing/2014/main" id="{53F9CC54-E9D2-6355-F824-06D0AD8F7E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796" b="83796" l="10000" r="90000">
                        <a14:foregroundMark x1="32700" y1="82593" x2="35000" y2="837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453" t="6988" r="28453" b="12652"/>
          <a:stretch/>
        </p:blipFill>
        <p:spPr bwMode="auto">
          <a:xfrm>
            <a:off x="1024744" y="2037352"/>
            <a:ext cx="1256429" cy="1990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5" name="ZoneTexte 114">
            <a:extLst>
              <a:ext uri="{FF2B5EF4-FFF2-40B4-BE49-F238E27FC236}">
                <a16:creationId xmlns:a16="http://schemas.microsoft.com/office/drawing/2014/main" id="{A7BDC924-7B49-4766-27E1-B65900A0C971}"/>
              </a:ext>
            </a:extLst>
          </p:cNvPr>
          <p:cNvSpPr txBox="1"/>
          <p:nvPr/>
        </p:nvSpPr>
        <p:spPr>
          <a:xfrm>
            <a:off x="9613740" y="1915157"/>
            <a:ext cx="935440" cy="1677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>
              <a:defRPr/>
            </a:pPr>
            <a:r>
              <a:rPr lang="fr-FR" sz="667" kern="0">
                <a:solidFill>
                  <a:srgbClr val="000000"/>
                </a:solidFill>
                <a:latin typeface="Ubuntu" panose="020B0504030602030204" pitchFamily="34" charset="0"/>
                <a:cs typeface="Arial"/>
                <a:sym typeface="Arial"/>
              </a:rPr>
              <a:t>Authentification SMS</a:t>
            </a: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BDD44C2D-EF5E-CF80-798F-9FDCC2D56035}"/>
              </a:ext>
            </a:extLst>
          </p:cNvPr>
          <p:cNvSpPr txBox="1"/>
          <p:nvPr/>
        </p:nvSpPr>
        <p:spPr>
          <a:xfrm>
            <a:off x="2174757" y="4252859"/>
            <a:ext cx="1464574" cy="230832"/>
          </a:xfrm>
          <a:prstGeom prst="rect">
            <a:avLst/>
          </a:prstGeom>
          <a:noFill/>
        </p:spPr>
        <p:txBody>
          <a:bodyPr wrap="square" lIns="48000" rIns="48000" rtlCol="0" anchor="ctr">
            <a:spAutoFit/>
          </a:bodyPr>
          <a:lstStyle/>
          <a:p>
            <a:pPr algn="ctr" defTabSz="1219170">
              <a:defRPr/>
            </a:pPr>
            <a:r>
              <a:rPr lang="fr-FR" sz="900" b="1" kern="0">
                <a:solidFill>
                  <a:srgbClr val="000000">
                    <a:lumMod val="75000"/>
                    <a:lumOff val="25000"/>
                  </a:srgbClr>
                </a:solidFill>
                <a:latin typeface="Ubuntu" panose="020B0504030602030204" pitchFamily="34" charset="0"/>
                <a:cs typeface="Arial"/>
                <a:sym typeface="Arial"/>
              </a:rPr>
              <a:t>Connaissance client</a:t>
            </a:r>
          </a:p>
        </p:txBody>
      </p:sp>
      <p:sp>
        <p:nvSpPr>
          <p:cNvPr id="117" name="ZoneTexte 116">
            <a:extLst>
              <a:ext uri="{FF2B5EF4-FFF2-40B4-BE49-F238E27FC236}">
                <a16:creationId xmlns:a16="http://schemas.microsoft.com/office/drawing/2014/main" id="{C007DFBE-6F8F-D664-F33B-2C1D0D853729}"/>
              </a:ext>
            </a:extLst>
          </p:cNvPr>
          <p:cNvSpPr txBox="1"/>
          <p:nvPr/>
        </p:nvSpPr>
        <p:spPr>
          <a:xfrm>
            <a:off x="4449124" y="4399624"/>
            <a:ext cx="136945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defRPr/>
            </a:pPr>
            <a:r>
              <a:rPr lang="fr-FR" sz="600" kern="0">
                <a:solidFill>
                  <a:srgbClr val="000000"/>
                </a:solidFill>
                <a:latin typeface="Ubuntu" panose="020B0504030602030204" pitchFamily="34" charset="0"/>
                <a:cs typeface="Arial"/>
                <a:sym typeface="Arial"/>
              </a:rPr>
              <a:t>Contrôle </a:t>
            </a:r>
            <a:r>
              <a:rPr lang="fr-FR" sz="600" kern="0" err="1">
                <a:solidFill>
                  <a:srgbClr val="000000"/>
                </a:solidFill>
                <a:latin typeface="Ubuntu" panose="020B0504030602030204" pitchFamily="34" charset="0"/>
                <a:cs typeface="Arial"/>
                <a:sym typeface="Arial"/>
              </a:rPr>
              <a:t>SEPAmail</a:t>
            </a:r>
            <a:r>
              <a:rPr lang="fr-FR" sz="600" kern="0">
                <a:solidFill>
                  <a:srgbClr val="000000"/>
                </a:solidFill>
                <a:latin typeface="Ubuntu" panose="020B0504030602030204" pitchFamily="34" charset="0"/>
                <a:cs typeface="Arial"/>
                <a:sym typeface="Arial"/>
              </a:rPr>
              <a:t> DIAMOND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76BA795-89CA-F922-099A-32C1A1939C4C}"/>
              </a:ext>
            </a:extLst>
          </p:cNvPr>
          <p:cNvSpPr txBox="1"/>
          <p:nvPr/>
        </p:nvSpPr>
        <p:spPr>
          <a:xfrm>
            <a:off x="9074014" y="6547098"/>
            <a:ext cx="21531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i="1" dirty="0">
                <a:solidFill>
                  <a:srgbClr val="C00000"/>
                </a:solidFill>
              </a:rPr>
              <a:t>* dans un 2</a:t>
            </a:r>
            <a:r>
              <a:rPr lang="fr-FR" sz="1100" i="1" baseline="30000" dirty="0">
                <a:solidFill>
                  <a:srgbClr val="C00000"/>
                </a:solidFill>
              </a:rPr>
              <a:t>nd</a:t>
            </a:r>
            <a:r>
              <a:rPr lang="fr-FR" sz="1100" i="1" dirty="0">
                <a:solidFill>
                  <a:srgbClr val="C00000"/>
                </a:solidFill>
              </a:rPr>
              <a:t> temps en CEGEE</a:t>
            </a:r>
          </a:p>
        </p:txBody>
      </p:sp>
      <p:sp>
        <p:nvSpPr>
          <p:cNvPr id="14" name="Espace réservé du texte 4">
            <a:extLst>
              <a:ext uri="{FF2B5EF4-FFF2-40B4-BE49-F238E27FC236}">
                <a16:creationId xmlns:a16="http://schemas.microsoft.com/office/drawing/2014/main" id="{FA742A5D-70CD-E969-FC32-5F96920F58A2}"/>
              </a:ext>
            </a:extLst>
          </p:cNvPr>
          <p:cNvSpPr txBox="1">
            <a:spLocks/>
          </p:cNvSpPr>
          <p:nvPr/>
        </p:nvSpPr>
        <p:spPr>
          <a:xfrm>
            <a:off x="1" y="661012"/>
            <a:ext cx="570320" cy="35822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/>
              <a:t>4.2</a:t>
            </a:r>
          </a:p>
        </p:txBody>
      </p:sp>
    </p:spTree>
    <p:extLst>
      <p:ext uri="{BB962C8B-B14F-4D97-AF65-F5344CB8AC3E}">
        <p14:creationId xmlns:p14="http://schemas.microsoft.com/office/powerpoint/2010/main" val="10807664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Parcours EERO EI pour les « </a:t>
            </a:r>
            <a:r>
              <a:rPr lang="fr-FR" sz="2400" dirty="0">
                <a:solidFill>
                  <a:srgbClr val="C00000"/>
                </a:solidFill>
              </a:rPr>
              <a:t>Prospects*</a:t>
            </a:r>
            <a:r>
              <a:rPr lang="fr-FR" sz="2400" dirty="0"/>
              <a:t> »</a:t>
            </a:r>
          </a:p>
        </p:txBody>
      </p:sp>
      <p:sp>
        <p:nvSpPr>
          <p:cNvPr id="89" name="Ellipse 88">
            <a:extLst>
              <a:ext uri="{FF2B5EF4-FFF2-40B4-BE49-F238E27FC236}">
                <a16:creationId xmlns:a16="http://schemas.microsoft.com/office/drawing/2014/main" id="{3A785160-C652-94FC-EB0F-7F1A58B713E2}"/>
              </a:ext>
            </a:extLst>
          </p:cNvPr>
          <p:cNvSpPr/>
          <p:nvPr/>
        </p:nvSpPr>
        <p:spPr>
          <a:xfrm>
            <a:off x="7887855" y="555099"/>
            <a:ext cx="1154416" cy="464133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2/3</a:t>
            </a:r>
          </a:p>
        </p:txBody>
      </p:sp>
      <p:sp>
        <p:nvSpPr>
          <p:cNvPr id="16" name="TextBox 8">
            <a:extLst>
              <a:ext uri="{FF2B5EF4-FFF2-40B4-BE49-F238E27FC236}">
                <a16:creationId xmlns:a16="http://schemas.microsoft.com/office/drawing/2014/main" id="{37A43A74-125E-3D0F-C3C4-73D611B19FE0}"/>
              </a:ext>
            </a:extLst>
          </p:cNvPr>
          <p:cNvSpPr txBox="1"/>
          <p:nvPr/>
        </p:nvSpPr>
        <p:spPr>
          <a:xfrm>
            <a:off x="1455767" y="2003689"/>
            <a:ext cx="2482053" cy="4401205"/>
          </a:xfrm>
          <a:prstGeom prst="rect">
            <a:avLst/>
          </a:prstGeom>
          <a:noFill/>
          <a:ln>
            <a:solidFill>
              <a:srgbClr val="FFFFFF">
                <a:lumMod val="85000"/>
              </a:srgbClr>
            </a:solidFill>
          </a:ln>
        </p:spPr>
        <p:txBody>
          <a:bodyPr vert="horz"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D6D2E3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rgbClr val="D6D2E3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rgbClr val="D6D2E3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rgbClr val="D6D2E3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rgbClr val="D6D2E3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rgbClr val="D6D2E3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rgbClr val="D6D2E3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rgbClr val="D6D2E3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rgbClr val="D6D2E3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rgbClr val="D6D2E3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rgbClr val="D6D2E3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rgbClr val="D6D2E3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rgbClr val="D6D2E3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rgbClr val="D6D2E3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rgbClr val="D6D2E3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rgbClr val="D6D2E3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rgbClr val="D6D2E3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rgbClr val="D6D2E3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rgbClr val="D6D2E3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rgbClr val="D6D2E3"/>
              </a:buClr>
            </a:pPr>
            <a:endParaRPr lang="fr-FR">
              <a:latin typeface="BMW Group Condensed" panose="020B0606020202020204" pitchFamily="34" charset="0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32C841A6-FEDD-399A-0350-E34D61160F48}"/>
              </a:ext>
            </a:extLst>
          </p:cNvPr>
          <p:cNvSpPr txBox="1"/>
          <p:nvPr/>
        </p:nvSpPr>
        <p:spPr>
          <a:xfrm>
            <a:off x="1455767" y="2003689"/>
            <a:ext cx="2288090" cy="4140877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sym typeface="Arial"/>
              </a:defRPr>
            </a:lvl9pPr>
          </a:lstStyle>
          <a:p>
            <a:pPr algn="just"/>
            <a:endParaRPr lang="fr-FR" dirty="0">
              <a:latin typeface="Ubuntu" panose="020B050403060203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sym typeface="Arial"/>
              </a:rPr>
              <a:t>Le prospect termine </a:t>
            </a:r>
            <a:r>
              <a:rPr lang="fr-FR" dirty="0">
                <a:solidFill>
                  <a:srgbClr val="000000"/>
                </a:solidFill>
                <a:latin typeface="Ubuntu" panose="020B0504030602030204" pitchFamily="34" charset="0"/>
              </a:rPr>
              <a:t>le</a:t>
            </a:r>
            <a:r>
              <a:rPr kumimoji="0" lang="fr-FR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sym typeface="Arial"/>
              </a:rPr>
              <a:t> parcours EERO EI en fermant l’écran qui lui confirme la fin de sa saisie.</a:t>
            </a:r>
          </a:p>
          <a:p>
            <a:pPr marL="0" marR="0" lvl="0" indent="0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sym typeface="Arial"/>
              </a:rPr>
              <a:t>Une tache MyFlow est créée automatiquement et transmise à un périmètre dédié, pour action, </a:t>
            </a:r>
            <a:r>
              <a:rPr kumimoji="0" lang="fr-FR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sym typeface="Arial"/>
              </a:rPr>
              <a:t>selon l’organisation retenue par l’Etablissement.</a:t>
            </a:r>
          </a:p>
          <a:p>
            <a:pPr algn="just"/>
            <a:endParaRPr lang="fr-FR" dirty="0">
              <a:latin typeface="Ubuntu" panose="020B0504030602030204" pitchFamily="34" charset="0"/>
            </a:endParaRPr>
          </a:p>
          <a:p>
            <a:pPr algn="just"/>
            <a:endParaRPr lang="fr-FR" dirty="0">
              <a:latin typeface="Ubuntu" panose="020B0504030602030204" pitchFamily="34" charset="0"/>
            </a:endParaRPr>
          </a:p>
          <a:p>
            <a:pPr algn="just"/>
            <a:endParaRPr lang="fr-FR" dirty="0">
              <a:latin typeface="Ubuntu" panose="020B0504030602030204" pitchFamily="34" charset="0"/>
            </a:endParaRPr>
          </a:p>
          <a:p>
            <a:pPr algn="just"/>
            <a:endParaRPr lang="fr-FR" dirty="0">
              <a:latin typeface="Ubuntu" panose="020B0504030602030204" pitchFamily="34" charset="0"/>
            </a:endParaRPr>
          </a:p>
        </p:txBody>
      </p:sp>
      <p:sp>
        <p:nvSpPr>
          <p:cNvPr id="18" name="TextBox 8">
            <a:extLst>
              <a:ext uri="{FF2B5EF4-FFF2-40B4-BE49-F238E27FC236}">
                <a16:creationId xmlns:a16="http://schemas.microsoft.com/office/drawing/2014/main" id="{BE8BF7E1-FDEE-F23A-16D8-2F475D2E5450}"/>
              </a:ext>
            </a:extLst>
          </p:cNvPr>
          <p:cNvSpPr txBox="1"/>
          <p:nvPr/>
        </p:nvSpPr>
        <p:spPr>
          <a:xfrm>
            <a:off x="4027169" y="2003689"/>
            <a:ext cx="5513995" cy="4401205"/>
          </a:xfrm>
          <a:prstGeom prst="rect">
            <a:avLst/>
          </a:prstGeom>
          <a:noFill/>
          <a:ln>
            <a:solidFill>
              <a:srgbClr val="FFFFFF">
                <a:lumMod val="85000"/>
              </a:srgbClr>
            </a:solidFill>
          </a:ln>
        </p:spPr>
        <p:txBody>
          <a:bodyPr vert="horz"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D6D2E3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rgbClr val="D6D2E3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rgbClr val="D6D2E3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rgbClr val="D6D2E3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rgbClr val="D6D2E3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rgbClr val="D6D2E3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rgbClr val="D6D2E3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rgbClr val="D6D2E3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rgbClr val="D6D2E3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rgbClr val="D6D2E3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rgbClr val="D6D2E3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rgbClr val="D6D2E3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rgbClr val="D6D2E3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rgbClr val="D6D2E3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rgbClr val="D6D2E3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rgbClr val="D6D2E3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rgbClr val="D6D2E3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rgbClr val="D6D2E3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rgbClr val="D6D2E3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rgbClr val="D6D2E3"/>
              </a:buClr>
            </a:pPr>
            <a:endParaRPr lang="fr-FR">
              <a:latin typeface="BMW Group Condensed" panose="020B0606020202020204" pitchFamily="34" charset="0"/>
            </a:endParaRPr>
          </a:p>
        </p:txBody>
      </p:sp>
      <p:sp>
        <p:nvSpPr>
          <p:cNvPr id="19" name="TextBox 40">
            <a:extLst>
              <a:ext uri="{FF2B5EF4-FFF2-40B4-BE49-F238E27FC236}">
                <a16:creationId xmlns:a16="http://schemas.microsoft.com/office/drawing/2014/main" id="{A6C3D8AB-9F6C-4CCD-8E2D-4B0ED8E3E642}"/>
              </a:ext>
            </a:extLst>
          </p:cNvPr>
          <p:cNvSpPr txBox="1"/>
          <p:nvPr/>
        </p:nvSpPr>
        <p:spPr>
          <a:xfrm>
            <a:off x="1074182" y="1272720"/>
            <a:ext cx="9344437" cy="63094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Ubuntu" panose="020B0504030602030204" pitchFamily="34" charset="0"/>
                <a:cs typeface="Arial"/>
                <a:sym typeface="Arial"/>
              </a:rPr>
              <a:t>Fin du parcours Prospect EI</a:t>
            </a:r>
          </a:p>
          <a:p>
            <a:pPr algn="just">
              <a:buClr>
                <a:srgbClr val="D6D2E3"/>
              </a:buClr>
            </a:pPr>
            <a:r>
              <a:rPr lang="fr-FR" sz="1100" b="1" dirty="0">
                <a:solidFill>
                  <a:srgbClr val="FFFFFF">
                    <a:lumMod val="65000"/>
                  </a:srgbClr>
                </a:solidFill>
                <a:latin typeface="Ubuntu" panose="020B0504030602030204" pitchFamily="34" charset="0"/>
              </a:rPr>
              <a:t>Une fois le parcours finalisé par le prospect, le collaborateur peut débuter la prise en charge de la demande MyFlow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5306BEE-F2A7-E41C-8B0F-8BC452A6E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3449" y="1857247"/>
            <a:ext cx="6019608" cy="4909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4A30326-B6C0-844C-C4DD-261E63BE622E}"/>
              </a:ext>
            </a:extLst>
          </p:cNvPr>
          <p:cNvSpPr txBox="1"/>
          <p:nvPr/>
        </p:nvSpPr>
        <p:spPr>
          <a:xfrm>
            <a:off x="9074014" y="6547098"/>
            <a:ext cx="21531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i="1" dirty="0">
                <a:solidFill>
                  <a:srgbClr val="C00000"/>
                </a:solidFill>
              </a:rPr>
              <a:t>* dans un 2</a:t>
            </a:r>
            <a:r>
              <a:rPr lang="fr-FR" sz="1100" i="1" baseline="30000" dirty="0">
                <a:solidFill>
                  <a:srgbClr val="C00000"/>
                </a:solidFill>
              </a:rPr>
              <a:t>nd</a:t>
            </a:r>
            <a:r>
              <a:rPr lang="fr-FR" sz="1100" i="1" dirty="0">
                <a:solidFill>
                  <a:srgbClr val="C00000"/>
                </a:solidFill>
              </a:rPr>
              <a:t> temps en CEGEE</a:t>
            </a:r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E8A889D2-0F22-3DFD-D37A-03591CD29F1F}"/>
              </a:ext>
            </a:extLst>
          </p:cNvPr>
          <p:cNvSpPr txBox="1"/>
          <p:nvPr/>
        </p:nvSpPr>
        <p:spPr>
          <a:xfrm rot="16200000">
            <a:off x="-62067" y="3665845"/>
            <a:ext cx="2207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00FFFF"/>
                </a:highlight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Parcours Prospect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00FFFF"/>
              </a:highlight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94C364-389D-3751-A6DB-E81BA9E734E3}"/>
              </a:ext>
            </a:extLst>
          </p:cNvPr>
          <p:cNvSpPr/>
          <p:nvPr/>
        </p:nvSpPr>
        <p:spPr>
          <a:xfrm>
            <a:off x="4673458" y="5310134"/>
            <a:ext cx="4087258" cy="255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/>
              <a:t>Horaires de disponibilité et n° de téléphone CEGEE à préciser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83934D-59FA-AC5D-031F-97908681B186}"/>
              </a:ext>
            </a:extLst>
          </p:cNvPr>
          <p:cNvSpPr/>
          <p:nvPr/>
        </p:nvSpPr>
        <p:spPr>
          <a:xfrm>
            <a:off x="7551573" y="5110291"/>
            <a:ext cx="1100917" cy="1813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50" dirty="0"/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AE7CF445-7889-2948-A2A8-3E7D4A7EA0AD}"/>
              </a:ext>
            </a:extLst>
          </p:cNvPr>
          <p:cNvSpPr txBox="1">
            <a:spLocks/>
          </p:cNvSpPr>
          <p:nvPr/>
        </p:nvSpPr>
        <p:spPr>
          <a:xfrm>
            <a:off x="1" y="661012"/>
            <a:ext cx="570320" cy="35822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/>
              <a:t>4.2</a:t>
            </a:r>
          </a:p>
        </p:txBody>
      </p:sp>
    </p:spTree>
    <p:extLst>
      <p:ext uri="{BB962C8B-B14F-4D97-AF65-F5344CB8AC3E}">
        <p14:creationId xmlns:p14="http://schemas.microsoft.com/office/powerpoint/2010/main" val="11206201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Parcours EERO EI pour les « </a:t>
            </a:r>
            <a:r>
              <a:rPr lang="fr-FR" sz="2400" dirty="0">
                <a:solidFill>
                  <a:srgbClr val="C00000"/>
                </a:solidFill>
              </a:rPr>
              <a:t>Prospects* </a:t>
            </a:r>
            <a:r>
              <a:rPr lang="fr-FR" sz="2400" dirty="0"/>
              <a:t>»</a:t>
            </a:r>
          </a:p>
        </p:txBody>
      </p:sp>
      <p:sp>
        <p:nvSpPr>
          <p:cNvPr id="27" name="TextBox 15">
            <a:extLst>
              <a:ext uri="{FF2B5EF4-FFF2-40B4-BE49-F238E27FC236}">
                <a16:creationId xmlns:a16="http://schemas.microsoft.com/office/drawing/2014/main" id="{B2B61376-598D-E061-514E-C0F54691271B}"/>
              </a:ext>
            </a:extLst>
          </p:cNvPr>
          <p:cNvSpPr txBox="1"/>
          <p:nvPr/>
        </p:nvSpPr>
        <p:spPr>
          <a:xfrm rot="16200000">
            <a:off x="-18840" y="4103099"/>
            <a:ext cx="2335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FFFF00"/>
                </a:highlight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Parcours Conseiller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sp>
        <p:nvSpPr>
          <p:cNvPr id="89" name="Ellipse 88">
            <a:extLst>
              <a:ext uri="{FF2B5EF4-FFF2-40B4-BE49-F238E27FC236}">
                <a16:creationId xmlns:a16="http://schemas.microsoft.com/office/drawing/2014/main" id="{3A785160-C652-94FC-EB0F-7F1A58B713E2}"/>
              </a:ext>
            </a:extLst>
          </p:cNvPr>
          <p:cNvSpPr/>
          <p:nvPr/>
        </p:nvSpPr>
        <p:spPr>
          <a:xfrm>
            <a:off x="7887855" y="555099"/>
            <a:ext cx="1154416" cy="464133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3/3</a:t>
            </a:r>
          </a:p>
        </p:txBody>
      </p:sp>
      <p:sp>
        <p:nvSpPr>
          <p:cNvPr id="2" name="TextBox 8">
            <a:extLst>
              <a:ext uri="{FF2B5EF4-FFF2-40B4-BE49-F238E27FC236}">
                <a16:creationId xmlns:a16="http://schemas.microsoft.com/office/drawing/2014/main" id="{815FC736-C863-8D2B-02CC-3CF4B22903A8}"/>
              </a:ext>
            </a:extLst>
          </p:cNvPr>
          <p:cNvSpPr txBox="1"/>
          <p:nvPr/>
        </p:nvSpPr>
        <p:spPr>
          <a:xfrm>
            <a:off x="4036405" y="2087163"/>
            <a:ext cx="7259667" cy="440120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bg2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chemeClr val="bg2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chemeClr val="bg2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chemeClr val="bg2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chemeClr val="bg2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chemeClr val="bg2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chemeClr val="bg2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chemeClr val="bg2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chemeClr val="bg2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chemeClr val="bg2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chemeClr val="bg2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chemeClr val="bg2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chemeClr val="bg2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chemeClr val="bg2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chemeClr val="bg2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chemeClr val="bg2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chemeClr val="bg2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chemeClr val="bg2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chemeClr val="bg2"/>
              </a:buClr>
            </a:pPr>
            <a:endParaRPr lang="fr-FR">
              <a:latin typeface="BMW Group Condensed" panose="020B0606020202020204" pitchFamily="34" charset="0"/>
            </a:endParaRPr>
          </a:p>
          <a:p>
            <a:pPr>
              <a:buClr>
                <a:schemeClr val="bg2"/>
              </a:buClr>
            </a:pPr>
            <a:endParaRPr lang="fr-FR">
              <a:latin typeface="BMW Group Condensed" panose="020B0606020202020204" pitchFamily="34" charset="0"/>
            </a:endParaRPr>
          </a:p>
        </p:txBody>
      </p:sp>
      <p:sp>
        <p:nvSpPr>
          <p:cNvPr id="4" name="TextBox 40">
            <a:extLst>
              <a:ext uri="{FF2B5EF4-FFF2-40B4-BE49-F238E27FC236}">
                <a16:creationId xmlns:a16="http://schemas.microsoft.com/office/drawing/2014/main" id="{157EC3C4-0395-D43D-CACC-D24D672696B5}"/>
              </a:ext>
            </a:extLst>
          </p:cNvPr>
          <p:cNvSpPr txBox="1"/>
          <p:nvPr/>
        </p:nvSpPr>
        <p:spPr>
          <a:xfrm>
            <a:off x="1582183" y="1365351"/>
            <a:ext cx="7651616" cy="63094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Ubuntu" panose="020B0504030602030204" pitchFamily="34" charset="0"/>
                <a:cs typeface="Arial"/>
                <a:sym typeface="Arial"/>
              </a:rPr>
              <a:t>Notification MyFlow depuis « Ma journée » </a:t>
            </a:r>
          </a:p>
          <a:p>
            <a:pPr algn="just">
              <a:buClr>
                <a:schemeClr val="bg2"/>
              </a:buClr>
            </a:pPr>
            <a:r>
              <a:rPr lang="fr-FR" sz="1100" b="1" dirty="0">
                <a:solidFill>
                  <a:schemeClr val="bg1">
                    <a:lumMod val="65000"/>
                  </a:schemeClr>
                </a:solidFill>
                <a:latin typeface="Ubuntu" panose="020B0504030602030204" pitchFamily="34" charset="0"/>
              </a:rPr>
              <a:t>Une fois le parcours réalisé par le prospect, 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Ubuntu" panose="020B0504030602030204" pitchFamily="34" charset="0"/>
                <a:cs typeface="Arial"/>
                <a:sym typeface="Arial"/>
              </a:rPr>
              <a:t>une notification arrive dans le compteur MyFlow</a:t>
            </a:r>
            <a:endParaRPr lang="fr-FR" sz="1100" b="1" dirty="0">
              <a:solidFill>
                <a:schemeClr val="bg1">
                  <a:lumMod val="65000"/>
                </a:schemeClr>
              </a:solidFill>
              <a:latin typeface="Ubuntu" panose="020B0504030602030204" pitchFamily="34" charset="0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23DE227A-A7E5-E3D2-65F0-B5EC4C265C08}"/>
              </a:ext>
            </a:extLst>
          </p:cNvPr>
          <p:cNvSpPr txBox="1"/>
          <p:nvPr/>
        </p:nvSpPr>
        <p:spPr>
          <a:xfrm>
            <a:off x="1658967" y="2087163"/>
            <a:ext cx="2272138" cy="3970318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Le Conseiller de la cellule centralisée reçoit une alerte de l’arrivée d’une demande d’entrée en relation sur </a:t>
            </a: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« Ma Journée » </a:t>
            </a:r>
            <a:r>
              <a:rPr kumimoji="0" lang="fr-FR" sz="12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via les </a:t>
            </a: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notifications MyFlow en cours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rgbClr val="000000"/>
                </a:solidFill>
                <a:latin typeface="Ubuntu" panose="020B0504030602030204" pitchFamily="34" charset="0"/>
              </a:rPr>
              <a:t>U</a:t>
            </a: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n e-mail est également envoyé dans la boite générique 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de la cellule indiquant l’</a:t>
            </a:r>
            <a:r>
              <a:rPr kumimoji="0" lang="fr-FR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arr</a:t>
            </a:r>
            <a:r>
              <a:rPr lang="fr-FR" sz="1200" dirty="0" err="1">
                <a:solidFill>
                  <a:srgbClr val="000000"/>
                </a:solidFill>
                <a:latin typeface="Ubuntu" panose="020B0504030602030204" pitchFamily="34" charset="0"/>
              </a:rPr>
              <a:t>ivée</a:t>
            </a:r>
            <a:r>
              <a:rPr lang="fr-FR" sz="1200" dirty="0">
                <a:solidFill>
                  <a:srgbClr val="000000"/>
                </a:solidFill>
                <a:latin typeface="Ubuntu" panose="020B0504030602030204" pitchFamily="34" charset="0"/>
              </a:rPr>
              <a:t> d’une demande.</a:t>
            </a: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   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rgbClr val="000000"/>
                </a:solidFill>
                <a:latin typeface="Ubuntu" panose="020B0504030602030204" pitchFamily="34" charset="0"/>
              </a:rPr>
              <a:t>        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Le conseiller clique sur la notification Myflow en cours.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7" name="Oval 25">
            <a:extLst>
              <a:ext uri="{FF2B5EF4-FFF2-40B4-BE49-F238E27FC236}">
                <a16:creationId xmlns:a16="http://schemas.microsoft.com/office/drawing/2014/main" id="{81F8A0F1-3C5F-15D8-5737-CF9560F6D3B9}"/>
              </a:ext>
            </a:extLst>
          </p:cNvPr>
          <p:cNvSpPr/>
          <p:nvPr/>
        </p:nvSpPr>
        <p:spPr>
          <a:xfrm>
            <a:off x="1771132" y="4850437"/>
            <a:ext cx="210600" cy="216406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1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A7E42E4-FD62-727D-8429-8233658764E6}"/>
              </a:ext>
            </a:extLst>
          </p:cNvPr>
          <p:cNvGrpSpPr/>
          <p:nvPr/>
        </p:nvGrpSpPr>
        <p:grpSpPr>
          <a:xfrm>
            <a:off x="4331263" y="2243541"/>
            <a:ext cx="6488218" cy="4105427"/>
            <a:chOff x="3402778" y="1570334"/>
            <a:chExt cx="5040000" cy="312773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3CC6F07-D4F4-38AF-AA8B-1455BF23C7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02778" y="1570334"/>
              <a:ext cx="5040000" cy="312773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7E4B457-1839-51DE-22A3-4CFCBB6A0DCF}"/>
                </a:ext>
              </a:extLst>
            </p:cNvPr>
            <p:cNvSpPr/>
            <p:nvPr/>
          </p:nvSpPr>
          <p:spPr>
            <a:xfrm>
              <a:off x="4874678" y="2238338"/>
              <a:ext cx="660213" cy="353290"/>
            </a:xfrm>
            <a:prstGeom prst="rect">
              <a:avLst/>
            </a:pr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2" name="Oval 25">
              <a:extLst>
                <a:ext uri="{FF2B5EF4-FFF2-40B4-BE49-F238E27FC236}">
                  <a16:creationId xmlns:a16="http://schemas.microsoft.com/office/drawing/2014/main" id="{B3CDF668-ADBF-3633-E42F-18DA4B8228D8}"/>
                </a:ext>
              </a:extLst>
            </p:cNvPr>
            <p:cNvSpPr/>
            <p:nvPr/>
          </p:nvSpPr>
          <p:spPr>
            <a:xfrm>
              <a:off x="5440391" y="2445601"/>
              <a:ext cx="189000" cy="1890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1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2A4CD5FF-48C9-E20F-1621-3026FCF4F2BC}"/>
              </a:ext>
            </a:extLst>
          </p:cNvPr>
          <p:cNvSpPr txBox="1"/>
          <p:nvPr/>
        </p:nvSpPr>
        <p:spPr>
          <a:xfrm>
            <a:off x="9074014" y="6547098"/>
            <a:ext cx="21531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i="1" dirty="0">
                <a:solidFill>
                  <a:srgbClr val="C00000"/>
                </a:solidFill>
              </a:rPr>
              <a:t>* dans un 2</a:t>
            </a:r>
            <a:r>
              <a:rPr lang="fr-FR" sz="1100" i="1" baseline="30000" dirty="0">
                <a:solidFill>
                  <a:srgbClr val="C00000"/>
                </a:solidFill>
              </a:rPr>
              <a:t>nd</a:t>
            </a:r>
            <a:r>
              <a:rPr lang="fr-FR" sz="1100" i="1" dirty="0">
                <a:solidFill>
                  <a:srgbClr val="C00000"/>
                </a:solidFill>
              </a:rPr>
              <a:t> temps en CEGEE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id="{EFF4ED9B-2B30-88C4-7D26-E1764E0670AA}"/>
              </a:ext>
            </a:extLst>
          </p:cNvPr>
          <p:cNvSpPr txBox="1">
            <a:spLocks/>
          </p:cNvSpPr>
          <p:nvPr/>
        </p:nvSpPr>
        <p:spPr>
          <a:xfrm>
            <a:off x="1" y="661012"/>
            <a:ext cx="570320" cy="35822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/>
              <a:t>4.2</a:t>
            </a:r>
          </a:p>
        </p:txBody>
      </p:sp>
    </p:spTree>
    <p:extLst>
      <p:ext uri="{BB962C8B-B14F-4D97-AF65-F5344CB8AC3E}">
        <p14:creationId xmlns:p14="http://schemas.microsoft.com/office/powerpoint/2010/main" val="32932524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2048872"/>
            <a:ext cx="6998019" cy="4388873"/>
          </a:xfrm>
        </p:spPr>
        <p:txBody>
          <a:bodyPr/>
          <a:lstStyle/>
          <a:p>
            <a:pPr>
              <a:buClrTx/>
              <a:buFont typeface="+mj-lt"/>
              <a:buAutoNum type="arabicPeriod"/>
            </a:pPr>
            <a:r>
              <a:rPr lang="fr-FR" sz="2400" dirty="0"/>
              <a:t>Contexte, enjeux et principes directeurs</a:t>
            </a:r>
          </a:p>
          <a:p>
            <a:pPr>
              <a:buClrTx/>
            </a:pPr>
            <a:r>
              <a:rPr lang="fr-FR" sz="2400" dirty="0"/>
              <a:t>Positionnement CEGEE</a:t>
            </a:r>
          </a:p>
          <a:p>
            <a:pPr>
              <a:buClrTx/>
            </a:pPr>
            <a:r>
              <a:rPr lang="fr-FR" sz="2400" dirty="0"/>
              <a:t>Focus Offre</a:t>
            </a:r>
          </a:p>
          <a:p>
            <a:pPr>
              <a:buClrTx/>
            </a:pPr>
            <a:r>
              <a:rPr lang="fr-FR" sz="2400" dirty="0"/>
              <a:t>Points d’entrée dans le parcours</a:t>
            </a:r>
          </a:p>
          <a:p>
            <a:pPr>
              <a:buClrTx/>
            </a:pPr>
            <a:r>
              <a:rPr lang="fr-FR" sz="2400" b="1" dirty="0">
                <a:solidFill>
                  <a:srgbClr val="C00000"/>
                </a:solidFill>
              </a:rPr>
              <a:t>Données et justificatifs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Pour les « déjà clients Part. »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Pour les « prospects »</a:t>
            </a:r>
          </a:p>
          <a:p>
            <a:pPr>
              <a:buClrTx/>
            </a:pPr>
            <a:r>
              <a:rPr lang="fr-FR" sz="2400" dirty="0"/>
              <a:t>Collaborateurs habilités</a:t>
            </a:r>
          </a:p>
          <a:p>
            <a:pPr>
              <a:buClrTx/>
            </a:pPr>
            <a:r>
              <a:rPr lang="fr-FR" sz="2400" dirty="0"/>
              <a:t>Annexes : liens utiles</a:t>
            </a:r>
          </a:p>
          <a:p>
            <a:pPr>
              <a:buClrTx/>
            </a:pPr>
            <a:endParaRPr lang="fr-FR" sz="2400" dirty="0"/>
          </a:p>
          <a:p>
            <a:endParaRPr lang="fr-FR" sz="24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DF4C20-1357-438A-BEE4-082974747E7E}"/>
              </a:ext>
            </a:extLst>
          </p:cNvPr>
          <p:cNvSpPr/>
          <p:nvPr/>
        </p:nvSpPr>
        <p:spPr>
          <a:xfrm>
            <a:off x="3483429" y="4082434"/>
            <a:ext cx="7994468" cy="132083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78083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Données et justificatifs collectés / Parcours « déjà client Part »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83CA7C9B-B4A9-D293-9FD0-2D4B7A93F4D8}"/>
              </a:ext>
            </a:extLst>
          </p:cNvPr>
          <p:cNvSpPr txBox="1">
            <a:spLocks/>
          </p:cNvSpPr>
          <p:nvPr/>
        </p:nvSpPr>
        <p:spPr>
          <a:xfrm>
            <a:off x="573289" y="1515307"/>
            <a:ext cx="3684976" cy="21967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1" i="0" kern="1200" baseline="0">
                <a:solidFill>
                  <a:srgbClr val="B243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Ubuntu" panose="020B0504030602030204" pitchFamily="34" charset="0"/>
              </a:rPr>
              <a:t>Données recueillies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D72E8545-BBA8-A106-AE2E-9303AFF189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6288985"/>
              </p:ext>
            </p:extLst>
          </p:nvPr>
        </p:nvGraphicFramePr>
        <p:xfrm>
          <a:off x="496428" y="1838037"/>
          <a:ext cx="5765827" cy="3129543"/>
        </p:xfrm>
        <a:graphic>
          <a:graphicData uri="http://schemas.openxmlformats.org/drawingml/2006/table">
            <a:tbl>
              <a:tblPr/>
              <a:tblGrid>
                <a:gridCol w="1645703">
                  <a:extLst>
                    <a:ext uri="{9D8B030D-6E8A-4147-A177-3AD203B41FA5}">
                      <a16:colId xmlns:a16="http://schemas.microsoft.com/office/drawing/2014/main" val="4160265557"/>
                    </a:ext>
                  </a:extLst>
                </a:gridCol>
                <a:gridCol w="4120124">
                  <a:extLst>
                    <a:ext uri="{9D8B030D-6E8A-4147-A177-3AD203B41FA5}">
                      <a16:colId xmlns:a16="http://schemas.microsoft.com/office/drawing/2014/main" val="215693744"/>
                    </a:ext>
                  </a:extLst>
                </a:gridCol>
              </a:tblGrid>
              <a:tr h="2348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b="1" i="0" u="none" strike="noStrike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Catégorie</a:t>
                      </a: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1D7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Informations du parcours EERD</a:t>
                      </a: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1D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5883683"/>
                  </a:ext>
                </a:extLst>
              </a:tr>
              <a:tr h="186346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fr-FR" sz="1000" b="1" u="none" strike="noStrike" kern="1200" dirty="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Entreprise individuelle</a:t>
                      </a:r>
                      <a:endParaRPr lang="fr-FR" sz="1000" b="1" i="0" u="none" strike="noStrike" kern="1200" dirty="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N° SIREN</a:t>
                      </a:r>
                      <a:endParaRPr lang="fr-FR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9324727"/>
                  </a:ext>
                </a:extLst>
              </a:tr>
              <a:tr h="186346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fr-FR" sz="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Nom commercial</a:t>
                      </a:r>
                      <a:endParaRPr lang="fr-FR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7414789"/>
                  </a:ext>
                </a:extLst>
              </a:tr>
              <a:tr h="186346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fr-FR" sz="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Code NAF/APE</a:t>
                      </a:r>
                      <a:endParaRPr lang="fr-FR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8891322"/>
                  </a:ext>
                </a:extLst>
              </a:tr>
              <a:tr h="186346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fr-FR" sz="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Date d’immatriculation</a:t>
                      </a:r>
                      <a:endParaRPr lang="fr-FR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4470288"/>
                  </a:ext>
                </a:extLst>
              </a:tr>
              <a:tr h="186346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fr-FR" sz="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Catégorie juridique</a:t>
                      </a:r>
                      <a:endParaRPr lang="fr-FR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6947979"/>
                  </a:ext>
                </a:extLst>
              </a:tr>
              <a:tr h="18634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1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Adresse légale</a:t>
                      </a:r>
                      <a:endParaRPr lang="fr-FR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408899"/>
                  </a:ext>
                </a:extLst>
              </a:tr>
              <a:tr h="186346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fr-FR" sz="1000" b="1" u="none" strike="noStrike" kern="1200" dirty="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Coordonnées PRO</a:t>
                      </a:r>
                      <a:endParaRPr lang="fr-FR" sz="1000" b="1" i="0" u="none" strike="noStrike" kern="1200" dirty="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e-mail</a:t>
                      </a:r>
                      <a:endParaRPr lang="fr-FR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53812"/>
                  </a:ext>
                </a:extLst>
              </a:tr>
              <a:tr h="186346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fr-FR" sz="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n° de téléphone mobile</a:t>
                      </a:r>
                      <a:endParaRPr lang="fr-FR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732531"/>
                  </a:ext>
                </a:extLst>
              </a:tr>
              <a:tr h="360302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fr-FR" sz="1000" b="1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Connaissance client PRO</a:t>
                      </a:r>
                      <a:endParaRPr lang="fr-FR" sz="1000" b="1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Auto-entrepreneur (O/N)</a:t>
                      </a:r>
                    </a:p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Détail de l’activité (Saisie libre)</a:t>
                      </a:r>
                      <a:endParaRPr lang="fr-FR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0387159"/>
                  </a:ext>
                </a:extLst>
              </a:tr>
              <a:tr h="360302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fr-FR" sz="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Usage du compte (Principal/Secondaire)</a:t>
                      </a:r>
                      <a:endParaRPr lang="fr-FR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  <a:p>
                      <a:pPr marL="0" lvl="1" algn="l" defTabSz="914400" rtl="0" eaLnBrk="1" fontAlgn="b" latinLnBrk="0" hangingPunct="1"/>
                      <a:r>
                        <a:rPr lang="fr-F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Activité PRO principale (O/N)</a:t>
                      </a:r>
                      <a:endParaRPr lang="fr-FR" sz="1000" b="0" u="none" strike="noStrike" kern="1200" dirty="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643908"/>
                  </a:ext>
                </a:extLst>
              </a:tr>
              <a:tr h="36030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fr-FR" sz="1000" b="1" i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Chiffres d’affaires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Si activité récente (&lt; 2 ans), collecte des CA N et N+1 pour génération d’un prévisionnel alimentant le DRC</a:t>
                      </a: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6768466"/>
                  </a:ext>
                </a:extLst>
              </a:tr>
              <a:tr h="32305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fr-FR" sz="1000" b="1" i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Autre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CSP</a:t>
                      </a: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7837172"/>
                  </a:ext>
                </a:extLst>
              </a:tr>
            </a:tbl>
          </a:graphicData>
        </a:graphic>
      </p:graphicFrame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71D50DE-B872-8495-E8C7-DBF4173FED94}"/>
              </a:ext>
            </a:extLst>
          </p:cNvPr>
          <p:cNvCxnSpPr>
            <a:cxnSpLocks/>
          </p:cNvCxnSpPr>
          <p:nvPr/>
        </p:nvCxnSpPr>
        <p:spPr>
          <a:xfrm>
            <a:off x="496428" y="3195783"/>
            <a:ext cx="5765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270C566D-3F9C-FFE9-C78E-97BCFF596370}"/>
              </a:ext>
            </a:extLst>
          </p:cNvPr>
          <p:cNvCxnSpPr>
            <a:cxnSpLocks/>
          </p:cNvCxnSpPr>
          <p:nvPr/>
        </p:nvCxnSpPr>
        <p:spPr>
          <a:xfrm>
            <a:off x="496427" y="3597563"/>
            <a:ext cx="5765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65562970-3C53-1F79-28E9-6E431C4EAC3C}"/>
              </a:ext>
            </a:extLst>
          </p:cNvPr>
          <p:cNvCxnSpPr>
            <a:cxnSpLocks/>
          </p:cNvCxnSpPr>
          <p:nvPr/>
        </p:nvCxnSpPr>
        <p:spPr>
          <a:xfrm>
            <a:off x="496426" y="4299527"/>
            <a:ext cx="5765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Espace réservé du texte 2">
            <a:extLst>
              <a:ext uri="{FF2B5EF4-FFF2-40B4-BE49-F238E27FC236}">
                <a16:creationId xmlns:a16="http://schemas.microsoft.com/office/drawing/2014/main" id="{2D3D65B6-B682-F256-166F-9783F2418F6A}"/>
              </a:ext>
            </a:extLst>
          </p:cNvPr>
          <p:cNvSpPr txBox="1">
            <a:spLocks/>
          </p:cNvSpPr>
          <p:nvPr/>
        </p:nvSpPr>
        <p:spPr>
          <a:xfrm>
            <a:off x="7008612" y="2062194"/>
            <a:ext cx="4043820" cy="216000"/>
          </a:xfrm>
          <a:prstGeom prst="rect">
            <a:avLst/>
          </a:prstGeom>
        </p:spPr>
        <p:txBody>
          <a:bodyPr vert="horz" lIns="0" tIns="0" rIns="0" bIns="0" rtlCol="0" anchor="ctr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lnSpc>
                <a:spcPct val="90000"/>
              </a:lnSpc>
              <a:spcBef>
                <a:spcPts val="1000"/>
              </a:spcBef>
              <a:buClr>
                <a:srgbClr val="D6D2E3"/>
              </a:buClr>
              <a:buSzTx/>
              <a:buFont typeface="Cambria Math" panose="02040503050406030204" pitchFamily="18" charset="0"/>
              <a:tabLst/>
              <a:defRPr kumimoji="0" sz="1200" b="1" kern="1200" spc="0" normalizeH="0" baseline="0">
                <a:ln>
                  <a:noFill/>
                </a:ln>
                <a:solidFill>
                  <a:srgbClr val="B24388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 panose="020B0604020202020204" pitchFamily="34" charset="0"/>
              </a:defRPr>
            </a:lvl1pPr>
            <a:lvl2pPr marL="457200" indent="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defRPr sz="120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6D2E3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B24388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 panose="020B0604020202020204" pitchFamily="34" charset="0"/>
                <a:sym typeface="Arial"/>
              </a:rPr>
              <a:t>Justificatifs recueillis</a:t>
            </a:r>
          </a:p>
        </p:txBody>
      </p:sp>
      <p:graphicFrame>
        <p:nvGraphicFramePr>
          <p:cNvPr id="36" name="Tableau 35">
            <a:extLst>
              <a:ext uri="{FF2B5EF4-FFF2-40B4-BE49-F238E27FC236}">
                <a16:creationId xmlns:a16="http://schemas.microsoft.com/office/drawing/2014/main" id="{E44B4335-8AD3-337E-F877-38DF1BF88F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9924337"/>
              </p:ext>
            </p:extLst>
          </p:nvPr>
        </p:nvGraphicFramePr>
        <p:xfrm>
          <a:off x="7008611" y="2278193"/>
          <a:ext cx="4790177" cy="2536176"/>
        </p:xfrm>
        <a:graphic>
          <a:graphicData uri="http://schemas.openxmlformats.org/drawingml/2006/table">
            <a:tbl>
              <a:tblPr/>
              <a:tblGrid>
                <a:gridCol w="2181973">
                  <a:extLst>
                    <a:ext uri="{9D8B030D-6E8A-4147-A177-3AD203B41FA5}">
                      <a16:colId xmlns:a16="http://schemas.microsoft.com/office/drawing/2014/main" val="4160265557"/>
                    </a:ext>
                  </a:extLst>
                </a:gridCol>
                <a:gridCol w="2608204">
                  <a:extLst>
                    <a:ext uri="{9D8B030D-6E8A-4147-A177-3AD203B41FA5}">
                      <a16:colId xmlns:a16="http://schemas.microsoft.com/office/drawing/2014/main" val="215693744"/>
                    </a:ext>
                  </a:extLst>
                </a:gridCol>
              </a:tblGrid>
              <a:tr h="3840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b="1" i="0" u="none" strike="noStrike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Catégorie</a:t>
                      </a: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1D7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b="1" i="0" u="none" strike="noStrike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Justificatif</a:t>
                      </a: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1D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5883683"/>
                  </a:ext>
                </a:extLst>
              </a:tr>
              <a:tr h="369389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fr-FR" sz="1000" b="1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Justificatif de création d’entreprise</a:t>
                      </a:r>
                      <a:endParaRPr lang="fr-FR" sz="1000" b="1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Extrait K de - 3 mois</a:t>
                      </a:r>
                    </a:p>
                    <a:p>
                      <a:pPr marL="0" lvl="1" algn="l" defTabSz="914400" rtl="0" eaLnBrk="1" fontAlgn="b" latinLnBrk="0" hangingPunct="1"/>
                      <a:r>
                        <a:rPr lang="fr-F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OU</a:t>
                      </a: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053812"/>
                  </a:ext>
                </a:extLst>
              </a:tr>
              <a:tr h="369389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fr-FR" sz="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Extrait D1 de - 3 mois</a:t>
                      </a:r>
                    </a:p>
                    <a:p>
                      <a:pPr marL="0" lvl="1" algn="l" defTabSz="914400" rtl="0" eaLnBrk="1" fontAlgn="b" latinLnBrk="0" hangingPunct="1"/>
                      <a:r>
                        <a:rPr lang="fr-F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OU</a:t>
                      </a: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732531"/>
                  </a:ext>
                </a:extLst>
              </a:tr>
              <a:tr h="369389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fr-FR" sz="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Avis de situation SIREN (Avis INSEE) de –  1 semaine</a:t>
                      </a:r>
                      <a:endParaRPr lang="fr-FR" sz="1000" b="0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655351"/>
                  </a:ext>
                </a:extLst>
              </a:tr>
              <a:tr h="347993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fr-FR" sz="1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Justificatif d’activité économique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Liasse fiscale de - de 3 ans</a:t>
                      </a:r>
                      <a:endParaRPr lang="fr-FR" sz="1000" b="0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0387159"/>
                  </a:ext>
                </a:extLst>
              </a:tr>
              <a:tr h="347993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fr-FR" sz="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Avis d’imposition de - de 2 ans</a:t>
                      </a: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643908"/>
                  </a:ext>
                </a:extLst>
              </a:tr>
              <a:tr h="347993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fr-FR" sz="800" b="1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Prévisionnel (auto-certifié dans le parcours)</a:t>
                      </a: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8047106"/>
                  </a:ext>
                </a:extLst>
              </a:tr>
            </a:tbl>
          </a:graphicData>
        </a:graphic>
      </p:graphicFrame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5888E3CC-5A8B-28CC-D052-45C6F1D3BC90}"/>
              </a:ext>
            </a:extLst>
          </p:cNvPr>
          <p:cNvCxnSpPr>
            <a:cxnSpLocks/>
          </p:cNvCxnSpPr>
          <p:nvPr/>
        </p:nvCxnSpPr>
        <p:spPr>
          <a:xfrm>
            <a:off x="7008611" y="3754497"/>
            <a:ext cx="479017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DCDBCB6F-DB4D-CDA3-07B4-ECD9DE21684E}"/>
              </a:ext>
            </a:extLst>
          </p:cNvPr>
          <p:cNvSpPr txBox="1">
            <a:spLocks/>
          </p:cNvSpPr>
          <p:nvPr/>
        </p:nvSpPr>
        <p:spPr>
          <a:xfrm>
            <a:off x="1" y="661012"/>
            <a:ext cx="570320" cy="35822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/>
              <a:t>5.1</a:t>
            </a:r>
          </a:p>
        </p:txBody>
      </p:sp>
    </p:spTree>
    <p:extLst>
      <p:ext uri="{BB962C8B-B14F-4D97-AF65-F5344CB8AC3E}">
        <p14:creationId xmlns:p14="http://schemas.microsoft.com/office/powerpoint/2010/main" val="3807368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Données et justificatifs collectés / Parcours « Prospect »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83CA7C9B-B4A9-D293-9FD0-2D4B7A93F4D8}"/>
              </a:ext>
            </a:extLst>
          </p:cNvPr>
          <p:cNvSpPr txBox="1">
            <a:spLocks/>
          </p:cNvSpPr>
          <p:nvPr/>
        </p:nvSpPr>
        <p:spPr>
          <a:xfrm>
            <a:off x="573289" y="1515307"/>
            <a:ext cx="3684976" cy="21967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1" i="0" kern="1200" baseline="0">
                <a:solidFill>
                  <a:srgbClr val="B243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E04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B24388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 panose="020B0604020202020204" pitchFamily="34" charset="0"/>
              </a:rPr>
              <a:t>Données recueillies</a:t>
            </a:r>
          </a:p>
        </p:txBody>
      </p:sp>
      <p:sp>
        <p:nvSpPr>
          <p:cNvPr id="35" name="Espace réservé du texte 2">
            <a:extLst>
              <a:ext uri="{FF2B5EF4-FFF2-40B4-BE49-F238E27FC236}">
                <a16:creationId xmlns:a16="http://schemas.microsoft.com/office/drawing/2014/main" id="{2D3D65B6-B682-F256-166F-9783F2418F6A}"/>
              </a:ext>
            </a:extLst>
          </p:cNvPr>
          <p:cNvSpPr txBox="1">
            <a:spLocks/>
          </p:cNvSpPr>
          <p:nvPr/>
        </p:nvSpPr>
        <p:spPr>
          <a:xfrm>
            <a:off x="6999376" y="1515307"/>
            <a:ext cx="4043820" cy="216000"/>
          </a:xfrm>
          <a:prstGeom prst="rect">
            <a:avLst/>
          </a:prstGeom>
        </p:spPr>
        <p:txBody>
          <a:bodyPr vert="horz" lIns="0" tIns="0" rIns="0" bIns="0" rtlCol="0" anchor="ctr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lnSpc>
                <a:spcPct val="90000"/>
              </a:lnSpc>
              <a:spcBef>
                <a:spcPts val="1000"/>
              </a:spcBef>
              <a:buClr>
                <a:srgbClr val="D6D2E3"/>
              </a:buClr>
              <a:buSzTx/>
              <a:buFont typeface="Cambria Math" panose="02040503050406030204" pitchFamily="18" charset="0"/>
              <a:tabLst/>
              <a:defRPr kumimoji="0" sz="1200" b="1" kern="1200" spc="0" normalizeH="0" baseline="0">
                <a:ln>
                  <a:noFill/>
                </a:ln>
                <a:solidFill>
                  <a:srgbClr val="B24388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 panose="020B0604020202020204" pitchFamily="34" charset="0"/>
              </a:defRPr>
            </a:lvl1pPr>
            <a:lvl2pPr marL="457200" indent="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defRPr sz="120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6D2E3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B24388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 panose="020B0604020202020204" pitchFamily="34" charset="0"/>
                <a:sym typeface="Arial"/>
              </a:rPr>
              <a:t>Justificatifs recueillis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9C723D68-51BD-111C-D9DF-4EC68F7394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8380587"/>
              </p:ext>
            </p:extLst>
          </p:nvPr>
        </p:nvGraphicFramePr>
        <p:xfrm>
          <a:off x="450956" y="1818112"/>
          <a:ext cx="5543444" cy="4499553"/>
        </p:xfrm>
        <a:graphic>
          <a:graphicData uri="http://schemas.openxmlformats.org/drawingml/2006/table">
            <a:tbl>
              <a:tblPr/>
              <a:tblGrid>
                <a:gridCol w="1582229">
                  <a:extLst>
                    <a:ext uri="{9D8B030D-6E8A-4147-A177-3AD203B41FA5}">
                      <a16:colId xmlns:a16="http://schemas.microsoft.com/office/drawing/2014/main" val="4160265557"/>
                    </a:ext>
                  </a:extLst>
                </a:gridCol>
                <a:gridCol w="3961215">
                  <a:extLst>
                    <a:ext uri="{9D8B030D-6E8A-4147-A177-3AD203B41FA5}">
                      <a16:colId xmlns:a16="http://schemas.microsoft.com/office/drawing/2014/main" val="215693744"/>
                    </a:ext>
                  </a:extLst>
                </a:gridCol>
              </a:tblGrid>
              <a:tr h="2203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b="1" i="0" u="none" strike="noStrike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Catégorie</a:t>
                      </a: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1D7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b="1" i="0" u="none" strike="noStrike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Informations du parcours EERD</a:t>
                      </a: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1D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5883683"/>
                  </a:ext>
                </a:extLst>
              </a:tr>
              <a:tr h="174891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fr-FR" sz="1000" b="1" u="none" strike="noStrike" kern="1200" dirty="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Entreprise individuelle</a:t>
                      </a:r>
                      <a:endParaRPr lang="fr-FR" sz="1000" b="1" i="0" u="none" strike="noStrike" kern="1200" dirty="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N° SIREN</a:t>
                      </a:r>
                      <a:endParaRPr lang="fr-FR" sz="1000" b="0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9324727"/>
                  </a:ext>
                </a:extLst>
              </a:tr>
              <a:tr h="174891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fr-FR" sz="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Nom commercial</a:t>
                      </a:r>
                      <a:endParaRPr lang="fr-FR" sz="1000" b="0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7414789"/>
                  </a:ext>
                </a:extLst>
              </a:tr>
              <a:tr h="174891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fr-FR" sz="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Code NAF/APE</a:t>
                      </a:r>
                      <a:endParaRPr lang="fr-FR" sz="1000" b="0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8891322"/>
                  </a:ext>
                </a:extLst>
              </a:tr>
              <a:tr h="174891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fr-FR" sz="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Date d’immatriculation</a:t>
                      </a:r>
                      <a:endParaRPr lang="fr-FR" sz="1000" b="0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4470288"/>
                  </a:ext>
                </a:extLst>
              </a:tr>
              <a:tr h="174891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fr-FR" sz="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Catégorie juridique</a:t>
                      </a:r>
                      <a:endParaRPr lang="fr-FR" sz="1000" b="0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6947979"/>
                  </a:ext>
                </a:extLst>
              </a:tr>
              <a:tr h="17489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1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Adresse légale</a:t>
                      </a:r>
                      <a:endParaRPr lang="fr-FR" sz="1000" b="0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408899"/>
                  </a:ext>
                </a:extLst>
              </a:tr>
              <a:tr h="174891">
                <a:tc rowSpan="7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fr-FR" sz="1000" b="1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Identité de l’entrepreneur individuel</a:t>
                      </a:r>
                      <a:endParaRPr lang="fr-FR" sz="1000" b="1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Civilité</a:t>
                      </a:r>
                      <a:endParaRPr lang="fr-FR" sz="1000" b="0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7449710"/>
                  </a:ext>
                </a:extLst>
              </a:tr>
              <a:tr h="174891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fr-FR" sz="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Nom d’usage et de naissance</a:t>
                      </a:r>
                      <a:endParaRPr lang="fr-FR" sz="1000" b="0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595454"/>
                  </a:ext>
                </a:extLst>
              </a:tr>
              <a:tr h="174891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fr-FR" sz="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Prénom</a:t>
                      </a:r>
                      <a:endParaRPr lang="fr-FR" sz="1000" b="0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37233"/>
                  </a:ext>
                </a:extLst>
              </a:tr>
              <a:tr h="174891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fr-FR" sz="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Date de naissance</a:t>
                      </a:r>
                      <a:endParaRPr lang="fr-FR" sz="1000" b="0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1863163"/>
                  </a:ext>
                </a:extLst>
              </a:tr>
              <a:tr h="174891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fr-FR" sz="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Pays de naissance</a:t>
                      </a:r>
                      <a:endParaRPr lang="fr-FR" sz="1000" b="0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3674521"/>
                  </a:ext>
                </a:extLst>
              </a:tr>
              <a:tr h="174891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fr-FR" sz="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Ville de naissance</a:t>
                      </a:r>
                      <a:endParaRPr lang="fr-FR" sz="1000" b="0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9545850"/>
                  </a:ext>
                </a:extLst>
              </a:tr>
              <a:tr h="174891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fr-FR" sz="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Code postal ville de naissance</a:t>
                      </a:r>
                      <a:endParaRPr lang="fr-FR" sz="1000" b="0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8902358"/>
                  </a:ext>
                </a:extLst>
              </a:tr>
              <a:tr h="174891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fr-FR" sz="1000" b="1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Coordonnées PRO</a:t>
                      </a:r>
                      <a:endParaRPr lang="fr-FR" sz="1000" b="1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e-mail</a:t>
                      </a:r>
                      <a:endParaRPr lang="fr-FR" sz="1000" b="0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053812"/>
                  </a:ext>
                </a:extLst>
              </a:tr>
              <a:tr h="174891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fr-FR" sz="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n° de téléphone mobile</a:t>
                      </a:r>
                      <a:endParaRPr lang="fr-FR" sz="1000" b="0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732531"/>
                  </a:ext>
                </a:extLst>
              </a:tr>
              <a:tr h="174891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fr-FR" sz="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Adresse de communication</a:t>
                      </a:r>
                      <a:endParaRPr lang="fr-FR" sz="1000" b="0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655351"/>
                  </a:ext>
                </a:extLst>
              </a:tr>
              <a:tr h="338153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fr-FR" sz="1000" b="1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Connaissance client PRO</a:t>
                      </a:r>
                      <a:endParaRPr lang="fr-FR" sz="1000" b="1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Auto-entrepreneur (O/N)</a:t>
                      </a:r>
                    </a:p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Détail de l’activité (Saisie libre)</a:t>
                      </a:r>
                      <a:endParaRPr lang="fr-FR" sz="1000" b="0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0387159"/>
                  </a:ext>
                </a:extLst>
              </a:tr>
              <a:tr h="338153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fr-FR" sz="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Usage du compte (Principal/Secondaire)</a:t>
                      </a:r>
                      <a:endParaRPr lang="fr-FR" sz="1000" b="0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  <a:p>
                      <a:pPr marL="0" lvl="1" algn="l" defTabSz="914400" rtl="0" eaLnBrk="1" fontAlgn="b" latinLnBrk="0" hangingPunct="1"/>
                      <a:r>
                        <a:rPr lang="fr-FR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Activité PRO principale (O/N)</a:t>
                      </a:r>
                      <a:endParaRPr lang="fr-FR" sz="1000" b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643908"/>
                  </a:ext>
                </a:extLst>
              </a:tr>
              <a:tr h="174891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fr-FR" sz="1000" b="1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Connaissance client de la personne</a:t>
                      </a:r>
                      <a:endParaRPr lang="fr-FR" sz="1000" b="1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Situation familiale</a:t>
                      </a:r>
                      <a:endParaRPr lang="fr-FR" sz="1000" b="0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676211"/>
                  </a:ext>
                </a:extLst>
              </a:tr>
              <a:tr h="291571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fr-FR" sz="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Condition de logement</a:t>
                      </a:r>
                      <a:endParaRPr lang="fr-FR" sz="1000" b="0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1996645"/>
                  </a:ext>
                </a:extLst>
              </a:tr>
              <a:tr h="3381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fr-FR" sz="1000" b="1" i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Chiffres d’affaires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Si activité récente (&lt; 2 ans), collecte des CA N et N+1 pour génération d’un prévisionnel alimentant le DRC</a:t>
                      </a: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6768466"/>
                  </a:ext>
                </a:extLst>
              </a:tr>
            </a:tbl>
          </a:graphicData>
        </a:graphic>
      </p:graphicFrame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C5002B2-C94F-40B9-C73A-5C8FDB2289EA}"/>
              </a:ext>
            </a:extLst>
          </p:cNvPr>
          <p:cNvCxnSpPr>
            <a:cxnSpLocks/>
          </p:cNvCxnSpPr>
          <p:nvPr/>
        </p:nvCxnSpPr>
        <p:spPr>
          <a:xfrm>
            <a:off x="450248" y="3103423"/>
            <a:ext cx="55441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C9C6B451-FE3D-9B27-8194-9A5B43805A01}"/>
              </a:ext>
            </a:extLst>
          </p:cNvPr>
          <p:cNvCxnSpPr>
            <a:cxnSpLocks/>
          </p:cNvCxnSpPr>
          <p:nvPr/>
        </p:nvCxnSpPr>
        <p:spPr>
          <a:xfrm>
            <a:off x="450248" y="4308769"/>
            <a:ext cx="55441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9787E551-E4C8-9459-934C-171AC81603B1}"/>
              </a:ext>
            </a:extLst>
          </p:cNvPr>
          <p:cNvCxnSpPr>
            <a:cxnSpLocks/>
          </p:cNvCxnSpPr>
          <p:nvPr/>
        </p:nvCxnSpPr>
        <p:spPr>
          <a:xfrm>
            <a:off x="450248" y="4826005"/>
            <a:ext cx="55441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F1F1B20-ABCB-F6CC-A835-B54A3E7AF025}"/>
              </a:ext>
            </a:extLst>
          </p:cNvPr>
          <p:cNvCxnSpPr>
            <a:cxnSpLocks/>
          </p:cNvCxnSpPr>
          <p:nvPr/>
        </p:nvCxnSpPr>
        <p:spPr>
          <a:xfrm>
            <a:off x="450248" y="5500257"/>
            <a:ext cx="55441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5BA5953F-86AE-FCAD-9158-9F195E5D8E35}"/>
              </a:ext>
            </a:extLst>
          </p:cNvPr>
          <p:cNvCxnSpPr>
            <a:cxnSpLocks/>
          </p:cNvCxnSpPr>
          <p:nvPr/>
        </p:nvCxnSpPr>
        <p:spPr>
          <a:xfrm>
            <a:off x="459484" y="5971314"/>
            <a:ext cx="55441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C6225037-2D2F-61EC-F716-AEE37543EE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0870822"/>
              </p:ext>
            </p:extLst>
          </p:nvPr>
        </p:nvGraphicFramePr>
        <p:xfrm>
          <a:off x="6722284" y="1852938"/>
          <a:ext cx="5018759" cy="3842784"/>
        </p:xfrm>
        <a:graphic>
          <a:graphicData uri="http://schemas.openxmlformats.org/drawingml/2006/table">
            <a:tbl>
              <a:tblPr/>
              <a:tblGrid>
                <a:gridCol w="2286094">
                  <a:extLst>
                    <a:ext uri="{9D8B030D-6E8A-4147-A177-3AD203B41FA5}">
                      <a16:colId xmlns:a16="http://schemas.microsoft.com/office/drawing/2014/main" val="4160265557"/>
                    </a:ext>
                  </a:extLst>
                </a:gridCol>
                <a:gridCol w="2732665">
                  <a:extLst>
                    <a:ext uri="{9D8B030D-6E8A-4147-A177-3AD203B41FA5}">
                      <a16:colId xmlns:a16="http://schemas.microsoft.com/office/drawing/2014/main" val="215693744"/>
                    </a:ext>
                  </a:extLst>
                </a:gridCol>
              </a:tblGrid>
              <a:tr h="3451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b="1" i="0" u="none" strike="noStrike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Catégorie</a:t>
                      </a: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1D7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b="1" i="0" u="none" strike="noStrike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Justificatif</a:t>
                      </a: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1D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5883683"/>
                  </a:ext>
                </a:extLst>
              </a:tr>
              <a:tr h="312783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fr-FR" sz="1000" b="1" u="none" strike="noStrike" kern="1200" dirty="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Identité de la personne</a:t>
                      </a:r>
                      <a:endParaRPr lang="fr-FR" sz="1000" b="1" i="0" u="none" strike="noStrike" kern="1200" dirty="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CNI</a:t>
                      </a:r>
                      <a:endParaRPr lang="fr-FR" sz="1000" b="0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9324727"/>
                  </a:ext>
                </a:extLst>
              </a:tr>
              <a:tr h="312783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fr-FR" sz="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Passeport</a:t>
                      </a:r>
                      <a:endParaRPr lang="fr-FR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7414789"/>
                  </a:ext>
                </a:extLst>
              </a:tr>
              <a:tr h="4781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fr-FR" sz="1000" b="1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Justificatif adresse légale d’activité</a:t>
                      </a:r>
                      <a:endParaRPr lang="fr-FR" sz="1000" b="1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Facture de - 3 mois (électricité, eau, internet, …)</a:t>
                      </a:r>
                      <a:endParaRPr lang="fr-FR" sz="1000" b="0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7449710"/>
                  </a:ext>
                </a:extLst>
              </a:tr>
              <a:tr h="325797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fr-FR" sz="1000" b="1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Justificatif de création d’entreprise</a:t>
                      </a:r>
                      <a:endParaRPr lang="fr-FR" sz="1000" b="1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Extrait K de - 3 mois</a:t>
                      </a:r>
                    </a:p>
                    <a:p>
                      <a:pPr marL="0" lvl="1" algn="l" defTabSz="914400" rtl="0" eaLnBrk="1" fontAlgn="b" latinLnBrk="0" hangingPunct="1"/>
                      <a:r>
                        <a:rPr lang="fr-F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OU</a:t>
                      </a: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053812"/>
                  </a:ext>
                </a:extLst>
              </a:tr>
              <a:tr h="325797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fr-FR" sz="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Extrait D1 de - 3 mois</a:t>
                      </a:r>
                    </a:p>
                    <a:p>
                      <a:pPr marL="0" lvl="1" algn="l" defTabSz="914400" rtl="0" eaLnBrk="1" fontAlgn="b" latinLnBrk="0" hangingPunct="1"/>
                      <a:r>
                        <a:rPr lang="fr-F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OU</a:t>
                      </a: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732531"/>
                  </a:ext>
                </a:extLst>
              </a:tr>
              <a:tr h="325797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fr-FR" sz="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Avis de situation SIREN (Avis INSEE) de –  1 semaine</a:t>
                      </a:r>
                      <a:endParaRPr lang="fr-FR" sz="1000" b="0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655351"/>
                  </a:ext>
                </a:extLst>
              </a:tr>
              <a:tr h="312783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fr-FR" sz="1000" b="1" i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Justificatif d’activité économique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Liasse fiscale de - de 3 ans</a:t>
                      </a:r>
                      <a:endParaRPr lang="fr-FR" sz="1000" b="0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0387159"/>
                  </a:ext>
                </a:extLst>
              </a:tr>
              <a:tr h="312783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fr-FR" sz="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Avis d’imposition de - de 2 ans</a:t>
                      </a: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643908"/>
                  </a:ext>
                </a:extLst>
              </a:tr>
              <a:tr h="312783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fr-FR" sz="800" b="1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Prévisionnel (auto-certifié dans le parcours)</a:t>
                      </a: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8047106"/>
                  </a:ext>
                </a:extLst>
              </a:tr>
              <a:tr h="4781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fr-FR" sz="1000" b="1" i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Vigilance renforcée (</a:t>
                      </a:r>
                      <a:r>
                        <a:rPr lang="fr-FR" sz="1000" b="1" i="0" u="none" strike="noStrike" kern="1200" err="1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Sepamail</a:t>
                      </a:r>
                      <a:r>
                        <a:rPr lang="fr-FR" sz="1000" b="1" i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1" algn="l" defTabSz="914400" rtl="0" eaLnBrk="1" fontAlgn="b" latinLnBrk="0" hangingPunct="1"/>
                      <a:r>
                        <a:rPr lang="fr-F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IBAN personnel </a:t>
                      </a: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676211"/>
                  </a:ext>
                </a:extLst>
              </a:tr>
            </a:tbl>
          </a:graphicData>
        </a:graphic>
      </p:graphicFrame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3E98281C-8812-EEE3-BE87-067EC7E904FC}"/>
              </a:ext>
            </a:extLst>
          </p:cNvPr>
          <p:cNvCxnSpPr>
            <a:cxnSpLocks/>
          </p:cNvCxnSpPr>
          <p:nvPr/>
        </p:nvCxnSpPr>
        <p:spPr>
          <a:xfrm>
            <a:off x="6722284" y="2812477"/>
            <a:ext cx="501875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F4EE5BAE-19D8-AB58-8B98-AFEC8A9824A2}"/>
              </a:ext>
            </a:extLst>
          </p:cNvPr>
          <p:cNvCxnSpPr>
            <a:cxnSpLocks/>
          </p:cNvCxnSpPr>
          <p:nvPr/>
        </p:nvCxnSpPr>
        <p:spPr>
          <a:xfrm>
            <a:off x="6722284" y="3286038"/>
            <a:ext cx="501875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397665D4-594C-E13B-B392-328C521ACFD8}"/>
              </a:ext>
            </a:extLst>
          </p:cNvPr>
          <p:cNvCxnSpPr>
            <a:cxnSpLocks/>
          </p:cNvCxnSpPr>
          <p:nvPr/>
        </p:nvCxnSpPr>
        <p:spPr>
          <a:xfrm>
            <a:off x="6722284" y="4273994"/>
            <a:ext cx="501875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50ECA3E9-3EFD-B478-EF22-D43542E579C4}"/>
              </a:ext>
            </a:extLst>
          </p:cNvPr>
          <p:cNvCxnSpPr>
            <a:cxnSpLocks/>
          </p:cNvCxnSpPr>
          <p:nvPr/>
        </p:nvCxnSpPr>
        <p:spPr>
          <a:xfrm>
            <a:off x="6731520" y="5208314"/>
            <a:ext cx="501875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2BC7161B-4BF6-C7F9-E2F2-CD5497F502C3}"/>
              </a:ext>
            </a:extLst>
          </p:cNvPr>
          <p:cNvSpPr txBox="1">
            <a:spLocks/>
          </p:cNvSpPr>
          <p:nvPr/>
        </p:nvSpPr>
        <p:spPr>
          <a:xfrm>
            <a:off x="1" y="661012"/>
            <a:ext cx="570320" cy="35822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/>
              <a:t>5.2</a:t>
            </a:r>
          </a:p>
        </p:txBody>
      </p:sp>
    </p:spTree>
    <p:extLst>
      <p:ext uri="{BB962C8B-B14F-4D97-AF65-F5344CB8AC3E}">
        <p14:creationId xmlns:p14="http://schemas.microsoft.com/office/powerpoint/2010/main" val="31207997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2048872"/>
            <a:ext cx="6998019" cy="4388873"/>
          </a:xfrm>
        </p:spPr>
        <p:txBody>
          <a:bodyPr/>
          <a:lstStyle/>
          <a:p>
            <a:pPr>
              <a:buClrTx/>
              <a:buFont typeface="+mj-lt"/>
              <a:buAutoNum type="arabicPeriod"/>
            </a:pPr>
            <a:r>
              <a:rPr lang="fr-FR" sz="2400" dirty="0"/>
              <a:t>Contexte, enjeux et principes directeurs</a:t>
            </a:r>
          </a:p>
          <a:p>
            <a:pPr>
              <a:buClrTx/>
            </a:pPr>
            <a:r>
              <a:rPr lang="fr-FR" sz="2400" dirty="0"/>
              <a:t>Positionnement CEGEE</a:t>
            </a:r>
          </a:p>
          <a:p>
            <a:pPr>
              <a:buClrTx/>
            </a:pPr>
            <a:r>
              <a:rPr lang="fr-FR" sz="2400" dirty="0"/>
              <a:t>Focus Offre</a:t>
            </a:r>
          </a:p>
          <a:p>
            <a:pPr>
              <a:buClrTx/>
            </a:pPr>
            <a:r>
              <a:rPr lang="fr-FR" sz="2400" dirty="0"/>
              <a:t>Points d’entrée dans le parcours</a:t>
            </a:r>
          </a:p>
          <a:p>
            <a:pPr>
              <a:buClrTx/>
            </a:pPr>
            <a:r>
              <a:rPr lang="fr-FR" sz="2400" dirty="0"/>
              <a:t>Données et justificatifs</a:t>
            </a:r>
          </a:p>
          <a:p>
            <a:pPr>
              <a:buClrTx/>
            </a:pPr>
            <a:r>
              <a:rPr lang="fr-FR" sz="2400" b="1" dirty="0">
                <a:solidFill>
                  <a:srgbClr val="C00000"/>
                </a:solidFill>
              </a:rPr>
              <a:t>Collaborateurs habilités</a:t>
            </a:r>
          </a:p>
          <a:p>
            <a:pPr>
              <a:buClrTx/>
            </a:pPr>
            <a:r>
              <a:rPr lang="fr-FR" sz="2400" dirty="0"/>
              <a:t>Annexes : liens utiles</a:t>
            </a:r>
          </a:p>
          <a:p>
            <a:pPr>
              <a:buClrTx/>
            </a:pPr>
            <a:endParaRPr lang="fr-FR" sz="2400" dirty="0"/>
          </a:p>
          <a:p>
            <a:endParaRPr lang="fr-FR" sz="24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DF4C20-1357-438A-BEE4-082974747E7E}"/>
              </a:ext>
            </a:extLst>
          </p:cNvPr>
          <p:cNvSpPr/>
          <p:nvPr/>
        </p:nvSpPr>
        <p:spPr>
          <a:xfrm>
            <a:off x="3483429" y="4608918"/>
            <a:ext cx="7994468" cy="55555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91473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Collaborateurs habilités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 dirty="0"/>
              <a:t>6</a:t>
            </a:r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4B9C2789-9DA9-63B0-594B-A26C28004363}"/>
              </a:ext>
            </a:extLst>
          </p:cNvPr>
          <p:cNvSpPr txBox="1">
            <a:spLocks/>
          </p:cNvSpPr>
          <p:nvPr/>
        </p:nvSpPr>
        <p:spPr>
          <a:xfrm>
            <a:off x="695325" y="1387348"/>
            <a:ext cx="10980738" cy="119059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000" b="0" i="0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paramétrage mis en place dans le cadre du process EERO EI conquête Freelance prévoit que seuls les collaborateurs suivants, attachés au </a:t>
            </a:r>
            <a:r>
              <a:rPr kumimoji="0" lang="fr-FR" sz="2000" i="0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Département Distribution Développement Digital / Experts on-line</a:t>
            </a:r>
            <a:r>
              <a:rPr kumimoji="0" lang="fr-FR" sz="2000" b="0" i="0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aient l’habilitation requise pour procéder à ces entrées en relation :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B2ACB10-326B-BB79-766A-82D907239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4894" y="3341184"/>
            <a:ext cx="3962400" cy="2085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13DC9B9-AE6F-D347-C2AA-7B2251139D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2505" y="3360234"/>
            <a:ext cx="3248025" cy="2066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Avec ou sans autorisations ?">
            <a:extLst>
              <a:ext uri="{FF2B5EF4-FFF2-40B4-BE49-F238E27FC236}">
                <a16:creationId xmlns:a16="http://schemas.microsoft.com/office/drawing/2014/main" id="{C95237C0-4F8D-1A9B-378E-7EA9FDE69F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500" b="78750" l="54962" r="92112">
                        <a14:foregroundMark x1="58779" y1="30833" x2="71501" y2="21667"/>
                        <a14:foregroundMark x1="71501" y1="21667" x2="79644" y2="22917"/>
                        <a14:foregroundMark x1="83461" y1="17500" x2="83461" y2="17500"/>
                        <a14:foregroundMark x1="86005" y1="26667" x2="90076" y2="52917"/>
                        <a14:foregroundMark x1="90076" y1="52917" x2="83206" y2="72500"/>
                        <a14:foregroundMark x1="83206" y1="72500" x2="68193" y2="78750"/>
                        <a14:foregroundMark x1="68193" y1="78750" x2="58015" y2="65000"/>
                        <a14:foregroundMark x1="58015" y1="65000" x2="55980" y2="37083"/>
                        <a14:foregroundMark x1="92112" y1="48750" x2="92112" y2="48750"/>
                        <a14:foregroundMark x1="54962" y1="49583" x2="54962" y2="49583"/>
                        <a14:foregroundMark x1="75573" y1="18333" x2="75573" y2="1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973" t="12771" r="3613" b="16566"/>
          <a:stretch/>
        </p:blipFill>
        <p:spPr bwMode="auto">
          <a:xfrm>
            <a:off x="9194723" y="2896599"/>
            <a:ext cx="1662545" cy="1615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Avec ou sans autorisations ?">
            <a:extLst>
              <a:ext uri="{FF2B5EF4-FFF2-40B4-BE49-F238E27FC236}">
                <a16:creationId xmlns:a16="http://schemas.microsoft.com/office/drawing/2014/main" id="{5DD00584-57CF-4385-1C79-D388A5D53A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500" b="78750" l="54962" r="92112">
                        <a14:foregroundMark x1="58779" y1="30833" x2="71501" y2="21667"/>
                        <a14:foregroundMark x1="71501" y1="21667" x2="79644" y2="22917"/>
                        <a14:foregroundMark x1="83461" y1="17500" x2="83461" y2="17500"/>
                        <a14:foregroundMark x1="86005" y1="26667" x2="90076" y2="52917"/>
                        <a14:foregroundMark x1="90076" y1="52917" x2="83206" y2="72500"/>
                        <a14:foregroundMark x1="83206" y1="72500" x2="68193" y2="78750"/>
                        <a14:foregroundMark x1="68193" y1="78750" x2="58015" y2="65000"/>
                        <a14:foregroundMark x1="58015" y1="65000" x2="55980" y2="37083"/>
                        <a14:foregroundMark x1="92112" y1="48750" x2="92112" y2="48750"/>
                        <a14:foregroundMark x1="54962" y1="49583" x2="54962" y2="49583"/>
                        <a14:foregroundMark x1="75573" y1="18333" x2="75573" y2="1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973" t="12771" r="3613" b="16566"/>
          <a:stretch/>
        </p:blipFill>
        <p:spPr bwMode="auto">
          <a:xfrm>
            <a:off x="4798223" y="2896599"/>
            <a:ext cx="1662545" cy="1615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11680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2048872"/>
            <a:ext cx="6998019" cy="4388873"/>
          </a:xfrm>
        </p:spPr>
        <p:txBody>
          <a:bodyPr/>
          <a:lstStyle/>
          <a:p>
            <a:pPr>
              <a:buClrTx/>
              <a:buFont typeface="+mj-lt"/>
              <a:buAutoNum type="arabicPeriod"/>
            </a:pPr>
            <a:r>
              <a:rPr lang="fr-FR" sz="2400" dirty="0"/>
              <a:t>Contexte, enjeux et principes directeurs</a:t>
            </a:r>
          </a:p>
          <a:p>
            <a:pPr>
              <a:buClrTx/>
            </a:pPr>
            <a:r>
              <a:rPr lang="fr-FR" sz="2400" dirty="0"/>
              <a:t>Positionnement CEGEE</a:t>
            </a:r>
          </a:p>
          <a:p>
            <a:pPr>
              <a:buClrTx/>
            </a:pPr>
            <a:r>
              <a:rPr lang="fr-FR" sz="2400" dirty="0"/>
              <a:t>Focus Offre</a:t>
            </a:r>
          </a:p>
          <a:p>
            <a:pPr>
              <a:buClrTx/>
            </a:pPr>
            <a:r>
              <a:rPr lang="fr-FR" sz="2400" dirty="0"/>
              <a:t>Points d’entrée dans le parcours</a:t>
            </a:r>
          </a:p>
          <a:p>
            <a:pPr>
              <a:buClrTx/>
            </a:pPr>
            <a:r>
              <a:rPr lang="fr-FR" sz="2400" dirty="0"/>
              <a:t>Données et justificatifs</a:t>
            </a:r>
          </a:p>
          <a:p>
            <a:pPr>
              <a:buClrTx/>
            </a:pPr>
            <a:r>
              <a:rPr lang="fr-FR" sz="2400" dirty="0"/>
              <a:t>Collaborateurs habilités</a:t>
            </a:r>
          </a:p>
          <a:p>
            <a:pPr>
              <a:buClrTx/>
            </a:pPr>
            <a:r>
              <a:rPr lang="fr-FR" sz="2400" b="1" dirty="0">
                <a:solidFill>
                  <a:srgbClr val="C00000"/>
                </a:solidFill>
              </a:rPr>
              <a:t>Annexes : liens utiles</a:t>
            </a:r>
          </a:p>
          <a:p>
            <a:pPr>
              <a:buClrTx/>
            </a:pPr>
            <a:endParaRPr lang="fr-FR" sz="2400" dirty="0"/>
          </a:p>
          <a:p>
            <a:endParaRPr lang="fr-FR" sz="24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DF4C20-1357-438A-BEE4-082974747E7E}"/>
              </a:ext>
            </a:extLst>
          </p:cNvPr>
          <p:cNvSpPr/>
          <p:nvPr/>
        </p:nvSpPr>
        <p:spPr>
          <a:xfrm>
            <a:off x="3483429" y="5115698"/>
            <a:ext cx="7994468" cy="55555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0007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89CBE0A-86E7-AEFC-258F-5BCAB7B98791}"/>
              </a:ext>
            </a:extLst>
          </p:cNvPr>
          <p:cNvSpPr/>
          <p:nvPr/>
        </p:nvSpPr>
        <p:spPr>
          <a:xfrm>
            <a:off x="1089891" y="2743201"/>
            <a:ext cx="2153209" cy="31899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4" name="Rectangle 1023">
            <a:extLst>
              <a:ext uri="{FF2B5EF4-FFF2-40B4-BE49-F238E27FC236}">
                <a16:creationId xmlns:a16="http://schemas.microsoft.com/office/drawing/2014/main" id="{D187E3CB-9BFA-B9DB-B595-A32AEF515F85}"/>
              </a:ext>
            </a:extLst>
          </p:cNvPr>
          <p:cNvSpPr/>
          <p:nvPr/>
        </p:nvSpPr>
        <p:spPr>
          <a:xfrm>
            <a:off x="6679894" y="3798460"/>
            <a:ext cx="5229340" cy="24823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2645644-F248-1279-6D84-34896583E9B2}"/>
              </a:ext>
            </a:extLst>
          </p:cNvPr>
          <p:cNvSpPr/>
          <p:nvPr/>
        </p:nvSpPr>
        <p:spPr>
          <a:xfrm>
            <a:off x="4013810" y="489007"/>
            <a:ext cx="5229340" cy="3189924"/>
          </a:xfrm>
          <a:prstGeom prst="rect">
            <a:avLst/>
          </a:prstGeom>
          <a:solidFill>
            <a:srgbClr val="D9F5FF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Annexes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 dirty="0"/>
              <a:t>7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03B96A1-DFA1-A1ED-A0C1-9B538571F1EA}"/>
              </a:ext>
            </a:extLst>
          </p:cNvPr>
          <p:cNvSpPr txBox="1"/>
          <p:nvPr/>
        </p:nvSpPr>
        <p:spPr>
          <a:xfrm>
            <a:off x="5091004" y="467016"/>
            <a:ext cx="29209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Déjà client Part »</a:t>
            </a:r>
          </a:p>
        </p:txBody>
      </p:sp>
      <p:pic>
        <p:nvPicPr>
          <p:cNvPr id="6" name="Image 5">
            <a:hlinkClick r:id="rId3"/>
            <a:extLst>
              <a:ext uri="{FF2B5EF4-FFF2-40B4-BE49-F238E27FC236}">
                <a16:creationId xmlns:a16="http://schemas.microsoft.com/office/drawing/2014/main" id="{E064B766-8933-1854-DEBB-0B295DCCFD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0473" y="3525287"/>
            <a:ext cx="1663260" cy="21979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Vecteurs et illustrations de Doigt clic en téléchargement ...">
            <a:hlinkClick r:id="rId3"/>
            <a:extLst>
              <a:ext uri="{FF2B5EF4-FFF2-40B4-BE49-F238E27FC236}">
                <a16:creationId xmlns:a16="http://schemas.microsoft.com/office/drawing/2014/main" id="{ACB811C4-4AC5-521B-A13E-E09360E376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1310" y1="42492" x2="31310" y2="42492"/>
                        <a14:foregroundMark x1="27636" y1="32428" x2="27636" y2="32428"/>
                        <a14:foregroundMark x1="34185" y1="23962" x2="34185" y2="23962"/>
                        <a14:foregroundMark x1="45208" y1="24281" x2="45208" y2="24281"/>
                        <a14:foregroundMark x1="49201" y1="35304" x2="49201" y2="353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153" t="21744" r="21758" b="19151"/>
          <a:stretch/>
        </p:blipFill>
        <p:spPr bwMode="auto">
          <a:xfrm>
            <a:off x="2336786" y="5039608"/>
            <a:ext cx="759179" cy="785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49AE9E9C-D00C-1A79-66E3-ED6517F3C78A}"/>
              </a:ext>
            </a:extLst>
          </p:cNvPr>
          <p:cNvSpPr txBox="1"/>
          <p:nvPr/>
        </p:nvSpPr>
        <p:spPr>
          <a:xfrm>
            <a:off x="1264335" y="2841297"/>
            <a:ext cx="17555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Fiche pratique EERO EI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11DE155-9E25-1D2A-B4CC-5D1F7B244D12}"/>
              </a:ext>
            </a:extLst>
          </p:cNvPr>
          <p:cNvSpPr txBox="1"/>
          <p:nvPr/>
        </p:nvSpPr>
        <p:spPr>
          <a:xfrm>
            <a:off x="4042727" y="1461103"/>
            <a:ext cx="2050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ym typeface="Wingdings" panose="05000000000000000000" pitchFamily="2" charset="2"/>
              </a:rPr>
              <a:t>Parcours Client</a:t>
            </a:r>
            <a:endParaRPr lang="fr-FR" i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9259B26-7FCD-03F2-F7FC-F47AB87830A7}"/>
              </a:ext>
            </a:extLst>
          </p:cNvPr>
          <p:cNvSpPr txBox="1"/>
          <p:nvPr/>
        </p:nvSpPr>
        <p:spPr>
          <a:xfrm>
            <a:off x="8286916" y="3775912"/>
            <a:ext cx="20152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Prospect »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3B60D5A-6B2C-89BC-0AC1-2B447A55EC82}"/>
              </a:ext>
            </a:extLst>
          </p:cNvPr>
          <p:cNvSpPr txBox="1"/>
          <p:nvPr/>
        </p:nvSpPr>
        <p:spPr>
          <a:xfrm>
            <a:off x="6699665" y="2396490"/>
            <a:ext cx="21029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fr-FR" dirty="0">
                <a:sym typeface="Wingdings" panose="05000000000000000000" pitchFamily="2" charset="2"/>
              </a:rPr>
              <a:t>Parcours Collaborateur </a:t>
            </a:r>
            <a:r>
              <a:rPr lang="fr-FR" sz="1600" i="1" dirty="0">
                <a:sym typeface="Wingdings" panose="05000000000000000000" pitchFamily="2" charset="2"/>
              </a:rPr>
              <a:t>(Experts Online)</a:t>
            </a:r>
            <a:endParaRPr lang="fr-FR" i="1" dirty="0"/>
          </a:p>
        </p:txBody>
      </p:sp>
      <p:pic>
        <p:nvPicPr>
          <p:cNvPr id="20" name="Image 19">
            <a:hlinkClick r:id="rId7"/>
            <a:extLst>
              <a:ext uri="{FF2B5EF4-FFF2-40B4-BE49-F238E27FC236}">
                <a16:creationId xmlns:a16="http://schemas.microsoft.com/office/drawing/2014/main" id="{6A3464E5-B491-BDFD-3E2C-9417A0FE9A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97574" y="1005556"/>
            <a:ext cx="2281869" cy="12804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Flèche : droite 21">
            <a:extLst>
              <a:ext uri="{FF2B5EF4-FFF2-40B4-BE49-F238E27FC236}">
                <a16:creationId xmlns:a16="http://schemas.microsoft.com/office/drawing/2014/main" id="{44B18D7A-D729-093F-597C-41E3071F9E41}"/>
              </a:ext>
            </a:extLst>
          </p:cNvPr>
          <p:cNvSpPr/>
          <p:nvPr/>
        </p:nvSpPr>
        <p:spPr>
          <a:xfrm>
            <a:off x="6169859" y="1282729"/>
            <a:ext cx="374574" cy="726081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Flèche : droite 22">
            <a:extLst>
              <a:ext uri="{FF2B5EF4-FFF2-40B4-BE49-F238E27FC236}">
                <a16:creationId xmlns:a16="http://schemas.microsoft.com/office/drawing/2014/main" id="{CE7B72A7-E8E0-5562-710F-57833FA1E588}"/>
              </a:ext>
            </a:extLst>
          </p:cNvPr>
          <p:cNvSpPr/>
          <p:nvPr/>
        </p:nvSpPr>
        <p:spPr>
          <a:xfrm rot="10800000">
            <a:off x="6455200" y="2530453"/>
            <a:ext cx="374574" cy="726081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" name="Image 29">
            <a:hlinkClick r:id="rId9"/>
            <a:extLst>
              <a:ext uri="{FF2B5EF4-FFF2-40B4-BE49-F238E27FC236}">
                <a16:creationId xmlns:a16="http://schemas.microsoft.com/office/drawing/2014/main" id="{752991ED-4B25-A747-4579-FC8B3DC7DFF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3530" y="2251349"/>
            <a:ext cx="2274933" cy="12804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25" name="ZoneTexte 1024">
            <a:extLst>
              <a:ext uri="{FF2B5EF4-FFF2-40B4-BE49-F238E27FC236}">
                <a16:creationId xmlns:a16="http://schemas.microsoft.com/office/drawing/2014/main" id="{512D090F-1E8F-37F8-7295-627D6D430C22}"/>
              </a:ext>
            </a:extLst>
          </p:cNvPr>
          <p:cNvSpPr txBox="1"/>
          <p:nvPr/>
        </p:nvSpPr>
        <p:spPr>
          <a:xfrm>
            <a:off x="6708812" y="4418142"/>
            <a:ext cx="2371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ym typeface="Wingdings" panose="05000000000000000000" pitchFamily="2" charset="2"/>
              </a:rPr>
              <a:t>Parcours Prospect</a:t>
            </a:r>
            <a:endParaRPr lang="fr-FR" i="1" dirty="0"/>
          </a:p>
        </p:txBody>
      </p:sp>
      <p:sp>
        <p:nvSpPr>
          <p:cNvPr id="1027" name="Flèche : droite 1026">
            <a:extLst>
              <a:ext uri="{FF2B5EF4-FFF2-40B4-BE49-F238E27FC236}">
                <a16:creationId xmlns:a16="http://schemas.microsoft.com/office/drawing/2014/main" id="{0E9960BD-8905-B3EC-EC46-6C5E0CF3D502}"/>
              </a:ext>
            </a:extLst>
          </p:cNvPr>
          <p:cNvSpPr/>
          <p:nvPr/>
        </p:nvSpPr>
        <p:spPr>
          <a:xfrm>
            <a:off x="9133403" y="4239768"/>
            <a:ext cx="374574" cy="726081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8" name="ZoneTexte 1027">
            <a:extLst>
              <a:ext uri="{FF2B5EF4-FFF2-40B4-BE49-F238E27FC236}">
                <a16:creationId xmlns:a16="http://schemas.microsoft.com/office/drawing/2014/main" id="{3A712DED-2A23-F62F-944A-A7DF7C78D7A6}"/>
              </a:ext>
            </a:extLst>
          </p:cNvPr>
          <p:cNvSpPr txBox="1"/>
          <p:nvPr/>
        </p:nvSpPr>
        <p:spPr>
          <a:xfrm>
            <a:off x="9608124" y="5221347"/>
            <a:ext cx="21029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fr-FR" dirty="0">
                <a:sym typeface="Wingdings" panose="05000000000000000000" pitchFamily="2" charset="2"/>
              </a:rPr>
              <a:t>Parcours Collaborateur </a:t>
            </a:r>
            <a:r>
              <a:rPr lang="fr-FR" sz="1600" i="1" dirty="0">
                <a:sym typeface="Wingdings" panose="05000000000000000000" pitchFamily="2" charset="2"/>
              </a:rPr>
              <a:t>(Experts Online)</a:t>
            </a:r>
            <a:endParaRPr lang="fr-FR" i="1" dirty="0"/>
          </a:p>
        </p:txBody>
      </p:sp>
      <p:sp>
        <p:nvSpPr>
          <p:cNvPr id="1029" name="Flèche : droite 1028">
            <a:extLst>
              <a:ext uri="{FF2B5EF4-FFF2-40B4-BE49-F238E27FC236}">
                <a16:creationId xmlns:a16="http://schemas.microsoft.com/office/drawing/2014/main" id="{2B686C5F-50AD-2F27-F95E-71F6233D65A8}"/>
              </a:ext>
            </a:extLst>
          </p:cNvPr>
          <p:cNvSpPr/>
          <p:nvPr/>
        </p:nvSpPr>
        <p:spPr>
          <a:xfrm rot="10800000">
            <a:off x="9363659" y="5355310"/>
            <a:ext cx="374574" cy="726081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31" name="Image 1030">
            <a:hlinkClick r:id="rId11"/>
            <a:extLst>
              <a:ext uri="{FF2B5EF4-FFF2-40B4-BE49-F238E27FC236}">
                <a16:creationId xmlns:a16="http://schemas.microsoft.com/office/drawing/2014/main" id="{6CB3A3DC-EE32-FA9A-D9CB-C63C0319518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02739" y="4224961"/>
            <a:ext cx="1589902" cy="8925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3" name="Image 1032">
            <a:hlinkClick r:id="rId13"/>
            <a:extLst>
              <a:ext uri="{FF2B5EF4-FFF2-40B4-BE49-F238E27FC236}">
                <a16:creationId xmlns:a16="http://schemas.microsoft.com/office/drawing/2014/main" id="{3C5BA21E-CDAD-6A1A-9F5B-8782E503E42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66397" y="5224942"/>
            <a:ext cx="1589902" cy="8853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 descr="Vecteurs et illustrations de Doigt clic en téléchargement ...">
            <a:hlinkClick r:id="rId13"/>
            <a:extLst>
              <a:ext uri="{FF2B5EF4-FFF2-40B4-BE49-F238E27FC236}">
                <a16:creationId xmlns:a16="http://schemas.microsoft.com/office/drawing/2014/main" id="{A7D3D132-C6BB-1155-0DCD-244D8FB128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1310" y1="42492" x2="31310" y2="42492"/>
                        <a14:foregroundMark x1="27636" y1="32428" x2="27636" y2="32428"/>
                        <a14:foregroundMark x1="34185" y1="23962" x2="34185" y2="23962"/>
                        <a14:foregroundMark x1="45208" y1="24281" x2="45208" y2="24281"/>
                        <a14:foregroundMark x1="49201" y1="35304" x2="49201" y2="353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153" t="21744" r="21758" b="19151"/>
          <a:stretch/>
        </p:blipFill>
        <p:spPr bwMode="auto">
          <a:xfrm>
            <a:off x="8492843" y="5575411"/>
            <a:ext cx="748584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Vecteurs et illustrations de Doigt clic en téléchargement ...">
            <a:hlinkClick r:id="rId7"/>
            <a:extLst>
              <a:ext uri="{FF2B5EF4-FFF2-40B4-BE49-F238E27FC236}">
                <a16:creationId xmlns:a16="http://schemas.microsoft.com/office/drawing/2014/main" id="{34E23D71-1B32-96C5-4F5B-9BC47735F0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1310" y1="42492" x2="31310" y2="42492"/>
                        <a14:foregroundMark x1="27636" y1="32428" x2="27636" y2="32428"/>
                        <a14:foregroundMark x1="34185" y1="23962" x2="34185" y2="23962"/>
                        <a14:foregroundMark x1="45208" y1="24281" x2="45208" y2="24281"/>
                        <a14:foregroundMark x1="49201" y1="35304" x2="49201" y2="353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153" t="21744" r="21758" b="19151"/>
          <a:stretch/>
        </p:blipFill>
        <p:spPr bwMode="auto">
          <a:xfrm>
            <a:off x="8560661" y="1799668"/>
            <a:ext cx="705858" cy="730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Vecteurs et illustrations de Doigt clic en téléchargement ...">
            <a:hlinkClick r:id="rId11"/>
            <a:extLst>
              <a:ext uri="{FF2B5EF4-FFF2-40B4-BE49-F238E27FC236}">
                <a16:creationId xmlns:a16="http://schemas.microsoft.com/office/drawing/2014/main" id="{E6C8FFA9-B1E8-B9FC-4A88-BA136684CB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1310" y1="42492" x2="31310" y2="42492"/>
                        <a14:foregroundMark x1="27636" y1="32428" x2="27636" y2="32428"/>
                        <a14:foregroundMark x1="34185" y1="23962" x2="34185" y2="23962"/>
                        <a14:foregroundMark x1="45208" y1="24281" x2="45208" y2="24281"/>
                        <a14:foregroundMark x1="49201" y1="35304" x2="49201" y2="353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153" t="21744" r="21758" b="19151"/>
          <a:stretch/>
        </p:blipFill>
        <p:spPr bwMode="auto">
          <a:xfrm>
            <a:off x="10797060" y="4409134"/>
            <a:ext cx="748584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Vecteurs et illustrations de Doigt clic en téléchargement ...">
            <a:hlinkClick r:id="rId9"/>
            <a:extLst>
              <a:ext uri="{FF2B5EF4-FFF2-40B4-BE49-F238E27FC236}">
                <a16:creationId xmlns:a16="http://schemas.microsoft.com/office/drawing/2014/main" id="{6838B828-186B-2127-A68F-B796A6FA08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1310" y1="42492" x2="31310" y2="42492"/>
                        <a14:foregroundMark x1="27636" y1="32428" x2="27636" y2="32428"/>
                        <a14:foregroundMark x1="34185" y1="23962" x2="34185" y2="23962"/>
                        <a14:foregroundMark x1="45208" y1="24281" x2="45208" y2="24281"/>
                        <a14:foregroundMark x1="49201" y1="35304" x2="49201" y2="353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153" t="21744" r="21758" b="19151"/>
          <a:stretch/>
        </p:blipFill>
        <p:spPr bwMode="auto">
          <a:xfrm>
            <a:off x="6040578" y="3019441"/>
            <a:ext cx="646945" cy="622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0960833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85a251b-a9eb-4960-a579-a2f6573062c1" xsi:nil="true"/>
    <lcf76f155ced4ddcb4097134ff3c332f xmlns="9c2a82c5-7382-469d-9a70-51880d8bc67c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685D50FC222545853BED558FEC142C" ma:contentTypeVersion="15" ma:contentTypeDescription="Crée un document." ma:contentTypeScope="" ma:versionID="181f6a1c56644aa99dac88bb85c41509">
  <xsd:schema xmlns:xsd="http://www.w3.org/2001/XMLSchema" xmlns:xs="http://www.w3.org/2001/XMLSchema" xmlns:p="http://schemas.microsoft.com/office/2006/metadata/properties" xmlns:ns2="e85a251b-a9eb-4960-a579-a2f6573062c1" xmlns:ns3="9c2a82c5-7382-469d-9a70-51880d8bc67c" targetNamespace="http://schemas.microsoft.com/office/2006/metadata/properties" ma:root="true" ma:fieldsID="d95b44ecae68fb8b7a6f1c1fb4fb1cb7" ns2:_="" ns3:_="">
    <xsd:import namespace="e85a251b-a9eb-4960-a579-a2f6573062c1"/>
    <xsd:import namespace="9c2a82c5-7382-469d-9a70-51880d8bc67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5a251b-a9eb-4960-a579-a2f6573062c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b6a2abaa-9f04-47b4-b3e8-4ef882d4f22d}" ma:internalName="TaxCatchAll" ma:showField="CatchAllData" ma:web="e85a251b-a9eb-4960-a579-a2f6573062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2a82c5-7382-469d-9a70-51880d8bc6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Balises d’image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8DA2007-BB78-48DB-9BC2-33E26B91432E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e85a251b-a9eb-4960-a579-a2f6573062c1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9c2a82c5-7382-469d-9a70-51880d8bc67c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2F83A53-0903-47AF-84FD-7BF4B8D2580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4165D71-FC90-434E-9EEE-C854A23DD776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E44BFDB1-DB1A-4BA2-9114-A6D8175B5C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5a251b-a9eb-4960-a579-a2f6573062c1"/>
    <ds:schemaRef ds:uri="9c2a82c5-7382-469d-9a70-51880d8bc6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2274</TotalTime>
  <Words>2487</Words>
  <Application>Microsoft Office PowerPoint</Application>
  <PresentationFormat>Grand écran</PresentationFormat>
  <Paragraphs>493</Paragraphs>
  <Slides>25</Slides>
  <Notes>17</Notes>
  <HiddenSlides>0</HiddenSlides>
  <MMClips>0</MMClips>
  <ScaleCrop>false</ScaleCrop>
  <HeadingPairs>
    <vt:vector size="8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25</vt:i4>
      </vt:variant>
    </vt:vector>
  </HeadingPairs>
  <TitlesOfParts>
    <vt:vector size="39" baseType="lpstr">
      <vt:lpstr>Arial</vt:lpstr>
      <vt:lpstr>Arial Black</vt:lpstr>
      <vt:lpstr>BMW Group Condensed</vt:lpstr>
      <vt:lpstr>Calibri</vt:lpstr>
      <vt:lpstr>Cambria Math</vt:lpstr>
      <vt:lpstr>Courier New</vt:lpstr>
      <vt:lpstr>Montserrat</vt:lpstr>
      <vt:lpstr>Montserrat Black</vt:lpstr>
      <vt:lpstr>Tahoma</vt:lpstr>
      <vt:lpstr>Ubuntu</vt:lpstr>
      <vt:lpstr>Wingdings</vt:lpstr>
      <vt:lpstr>1_Thème Office</vt:lpstr>
      <vt:lpstr>Document Microsoft Word</vt:lpstr>
      <vt:lpstr>Document</vt:lpstr>
      <vt:lpstr>Projet Conquête Freelance – EERO EI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Facturea acCess Facturea optimo</dc:title>
  <dc:creator>BOHN Stephane [CEGEE]</dc:creator>
  <cp:lastModifiedBy>BOHN Stephane [CEGEE]</cp:lastModifiedBy>
  <cp:revision>17</cp:revision>
  <cp:lastPrinted>2023-11-24T12:37:05Z</cp:lastPrinted>
  <dcterms:created xsi:type="dcterms:W3CDTF">2023-10-04T13:47:21Z</dcterms:created>
  <dcterms:modified xsi:type="dcterms:W3CDTF">2024-01-02T08:02:15Z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2023-10-04T13:47:21Z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ActionId">
    <vt:lpwstr>58012e57-68bb-4dce-9add-824b3a4cd207</vt:lpwstr>
  </property>
  <property fmtid="{D5CDD505-2E9C-101B-9397-08002B2CF9AE}" pid="8" name="MSIP_Label_48a19f0c-bea1-442e-a475-ed109d9ec508_ContentBits">
    <vt:lpwstr>0</vt:lpwstr>
  </property>
  <property fmtid="{D5CDD505-2E9C-101B-9397-08002B2CF9AE}" pid="9" name="ContentTypeId">
    <vt:lpwstr>0x010100D7685D50FC222545853BED558FEC142C</vt:lpwstr>
  </property>
  <property fmtid="{D5CDD505-2E9C-101B-9397-08002B2CF9AE}" pid="10" name="MediaServiceImageTags">
    <vt:lpwstr/>
  </property>
</Properties>
</file>