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KARI Nadia" initials="AN" lastIdx="3" clrIdx="0">
    <p:extLst>
      <p:ext uri="{19B8F6BF-5375-455C-9EA6-DF929625EA0E}">
        <p15:presenceInfo xmlns:p15="http://schemas.microsoft.com/office/powerpoint/2012/main" userId="S::nadia.akkari@bpce.fr::1e096805-7ef9-4f20-bd9a-7af05092bfc9" providerId="AD"/>
      </p:ext>
    </p:extLst>
  </p:cmAuthor>
  <p:cmAuthor id="2" name="ZOGOUE ANGELA" initials="ZA" lastIdx="11" clrIdx="1">
    <p:extLst>
      <p:ext uri="{19B8F6BF-5375-455C-9EA6-DF929625EA0E}">
        <p15:presenceInfo xmlns:p15="http://schemas.microsoft.com/office/powerpoint/2012/main" userId="S::Angela.ZOGOUE@bpce.fr::c9965560-9279-4df3-8f95-8f302a3bd7c4" providerId="AD"/>
      </p:ext>
    </p:extLst>
  </p:cmAuthor>
  <p:cmAuthor id="3" name="MAGNIER OLIVIER" initials="MO" lastIdx="6" clrIdx="2">
    <p:extLst>
      <p:ext uri="{19B8F6BF-5375-455C-9EA6-DF929625EA0E}">
        <p15:presenceInfo xmlns:p15="http://schemas.microsoft.com/office/powerpoint/2012/main" userId="S::Olivier.MAGNIER@bpce.fr::e8b206cb-8ed7-4311-beff-2d2aae49c4a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D1A"/>
    <a:srgbClr val="FF0000"/>
    <a:srgbClr val="DB0029"/>
    <a:srgbClr val="1B2A70"/>
    <a:srgbClr val="368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50" autoAdjust="0"/>
    <p:restoredTop sz="96786"/>
  </p:normalViewPr>
  <p:slideViewPr>
    <p:cSldViewPr snapToGrid="0">
      <p:cViewPr varScale="1">
        <p:scale>
          <a:sx n="81" d="100"/>
          <a:sy n="81" d="100"/>
        </p:scale>
        <p:origin x="28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25.05.2022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2eDqOYGHjQ" TargetMode="External"/><Relationship Id="rId2" Type="http://schemas.openxmlformats.org/officeDocument/2006/relationships/hyperlink" Target="https://www.caisse-epargne.fr/gestion-privee/cartes-services-propose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youtu.be/QqfW3wO9e78" TargetMode="External"/><Relationship Id="rId4" Type="http://schemas.openxmlformats.org/officeDocument/2006/relationships/hyperlink" Target="https://www.youtube.com/watch?v=c70hDYyMK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298752" y="-2847752"/>
            <a:ext cx="283830" cy="64932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16200000">
            <a:off x="3320902" y="5656523"/>
            <a:ext cx="385430" cy="65440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2157350" y="33212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nivers"/>
              </a:rPr>
              <a:t>Fiche pratique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048ECC-CA97-4DD7-B562-A92B8A1FECF5}"/>
              </a:ext>
            </a:extLst>
          </p:cNvPr>
          <p:cNvSpPr txBox="1"/>
          <p:nvPr/>
        </p:nvSpPr>
        <p:spPr>
          <a:xfrm>
            <a:off x="236454" y="922585"/>
            <a:ext cx="6437583" cy="3271665"/>
          </a:xfrm>
          <a:prstGeom prst="rect">
            <a:avLst/>
          </a:prstGeom>
          <a:noFill/>
          <a:ln>
            <a:solidFill>
              <a:srgbClr val="E31D1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00"/>
              </a:spcBef>
            </a:pPr>
            <a:r>
              <a:rPr lang="fr-FR" sz="1400" b="1" dirty="0"/>
              <a:t>CONTEXTE</a:t>
            </a:r>
          </a:p>
          <a:p>
            <a:pPr marL="182563" lvl="1" indent="-95250" algn="just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250" dirty="0">
                <a:ea typeface="+mn-lt"/>
                <a:cs typeface="+mn-lt"/>
              </a:rPr>
              <a:t>L’animation 2022 s’inscrit dans notre stratégie de </a:t>
            </a:r>
            <a:r>
              <a:rPr lang="fr-FR" altLang="fr-FR" sz="1250" b="1" dirty="0">
                <a:solidFill>
                  <a:srgbClr val="E31D1A"/>
                </a:solidFill>
                <a:ea typeface="+mn-lt"/>
                <a:cs typeface="+mn-lt"/>
              </a:rPr>
              <a:t>conquête</a:t>
            </a:r>
            <a:r>
              <a:rPr lang="fr-FR" altLang="fr-FR" sz="1250" b="1" dirty="0">
                <a:ea typeface="+mn-lt"/>
                <a:cs typeface="+mn-lt"/>
              </a:rPr>
              <a:t> et</a:t>
            </a:r>
            <a:r>
              <a:rPr lang="fr-FR" altLang="fr-FR" sz="1250" b="1" dirty="0">
                <a:solidFill>
                  <a:srgbClr val="E31D1A"/>
                </a:solidFill>
                <a:ea typeface="+mn-lt"/>
                <a:cs typeface="+mn-lt"/>
              </a:rPr>
              <a:t> d’équipement </a:t>
            </a:r>
            <a:r>
              <a:rPr lang="fr-FR" altLang="fr-FR" sz="1250" b="1" dirty="0">
                <a:ea typeface="+mn-lt"/>
                <a:cs typeface="+mn-lt"/>
              </a:rPr>
              <a:t>des clients Premium et valorise la Caisse d’Epargne comme la Banque principale de la Famille au Quotidien.</a:t>
            </a:r>
          </a:p>
          <a:p>
            <a:pPr marL="182563" lvl="1" indent="-95250" algn="just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250" dirty="0">
                <a:ea typeface="+mn-lt"/>
                <a:cs typeface="+mn-lt"/>
              </a:rPr>
              <a:t>Une ambition : Faire de nos </a:t>
            </a:r>
            <a:r>
              <a:rPr lang="fr-FR" altLang="fr-FR" sz="1250" b="1" dirty="0">
                <a:solidFill>
                  <a:srgbClr val="E31D1A"/>
                </a:solidFill>
                <a:ea typeface="+mn-lt"/>
                <a:cs typeface="+mn-lt"/>
              </a:rPr>
              <a:t>Clients Premium </a:t>
            </a:r>
            <a:r>
              <a:rPr lang="fr-FR" altLang="fr-FR" sz="1250" dirty="0">
                <a:ea typeface="+mn-lt"/>
                <a:cs typeface="+mn-lt"/>
              </a:rPr>
              <a:t>des</a:t>
            </a:r>
            <a:r>
              <a:rPr lang="fr-FR" altLang="fr-FR" sz="1250" b="1" dirty="0">
                <a:solidFill>
                  <a:srgbClr val="E31D1A"/>
                </a:solidFill>
                <a:ea typeface="+mn-lt"/>
                <a:cs typeface="+mn-lt"/>
              </a:rPr>
              <a:t> Clients Bancarisés Principaux </a:t>
            </a:r>
            <a:r>
              <a:rPr lang="fr-FR" altLang="fr-FR" sz="1250" b="1" dirty="0">
                <a:ea typeface="+mn-lt"/>
                <a:cs typeface="+mn-lt"/>
              </a:rPr>
              <a:t>avec la </a:t>
            </a:r>
            <a:r>
              <a:rPr lang="fr-FR" altLang="fr-FR" sz="1250" b="1" dirty="0">
                <a:solidFill>
                  <a:srgbClr val="E31D1A"/>
                </a:solidFill>
                <a:ea typeface="+mn-lt"/>
                <a:cs typeface="+mn-lt"/>
              </a:rPr>
              <a:t>Formule Famille Optimal</a:t>
            </a:r>
            <a:r>
              <a:rPr lang="fr-FR" altLang="fr-FR" sz="1250" dirty="0">
                <a:ea typeface="+mn-lt"/>
                <a:cs typeface="+mn-lt"/>
              </a:rPr>
              <a:t>, en conquérant leurs flux avec la Mobilité Bancaire Réglementée et en les équipant de </a:t>
            </a:r>
            <a:r>
              <a:rPr lang="fr-FR" altLang="fr-FR" sz="1250" b="1" dirty="0">
                <a:ea typeface="+mn-lt"/>
                <a:cs typeface="+mn-lt"/>
              </a:rPr>
              <a:t>cartes Premium à débit différé.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defRPr/>
            </a:pPr>
            <a:r>
              <a:rPr lang="fr-FR" sz="1400" b="1" dirty="0"/>
              <a:t>CHIFFRES CLÉS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250" dirty="0">
                <a:ea typeface="+mn-lt"/>
                <a:cs typeface="+mn-lt"/>
              </a:rPr>
              <a:t>La Caisse d’Epargne accompagne</a:t>
            </a:r>
            <a:r>
              <a:rPr lang="fr-FR" sz="1250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  <a:r>
              <a:rPr lang="fr-FR" sz="1250" dirty="0">
                <a:ea typeface="+mn-lt"/>
                <a:cs typeface="+mn-lt"/>
              </a:rPr>
              <a:t>ses clients en leur proposant </a:t>
            </a:r>
            <a:r>
              <a:rPr lang="fr-FR" sz="1250" b="1" dirty="0">
                <a:ea typeface="+mn-lt"/>
                <a:cs typeface="+mn-lt"/>
              </a:rPr>
              <a:t>une Formule Famille. </a:t>
            </a:r>
            <a:r>
              <a:rPr lang="fr-FR" sz="1250" dirty="0">
                <a:ea typeface="+mn-lt"/>
                <a:cs typeface="+mn-lt"/>
              </a:rPr>
              <a:t>Pour nos Clients, c’est une </a:t>
            </a:r>
            <a:r>
              <a:rPr lang="fr-FR" sz="1250" b="1" dirty="0">
                <a:ea typeface="+mn-lt"/>
                <a:cs typeface="+mn-lt"/>
              </a:rPr>
              <a:t>cotisation mensuelle unique et avantageuse </a:t>
            </a:r>
            <a:r>
              <a:rPr lang="fr-FR" sz="1250" dirty="0">
                <a:ea typeface="+mn-lt"/>
                <a:cs typeface="+mn-lt"/>
              </a:rPr>
              <a:t>pour tous les comptes de la famille.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250" dirty="0">
                <a:ea typeface="+mn-lt"/>
                <a:cs typeface="+mn-lt"/>
              </a:rPr>
              <a:t>Pour votre établissement, quand un </a:t>
            </a:r>
            <a:r>
              <a:rPr lang="fr-FR" sz="1250" b="1" dirty="0">
                <a:ea typeface="+mn-lt"/>
                <a:cs typeface="+mn-lt"/>
              </a:rPr>
              <a:t>client choisit la Caisse d’Epargne comme Banque Principale</a:t>
            </a:r>
            <a:r>
              <a:rPr lang="fr-FR" sz="1250" dirty="0">
                <a:ea typeface="+mn-lt"/>
                <a:cs typeface="+mn-lt"/>
              </a:rPr>
              <a:t>, en moyenne sa fidélité passe de </a:t>
            </a:r>
            <a:r>
              <a:rPr lang="fr-FR" sz="1250" b="1" dirty="0">
                <a:solidFill>
                  <a:srgbClr val="E31D1A"/>
                </a:solidFill>
                <a:ea typeface="+mn-lt"/>
                <a:cs typeface="+mn-lt"/>
              </a:rPr>
              <a:t>7 à 20 ans</a:t>
            </a:r>
            <a:r>
              <a:rPr lang="fr-FR" sz="1250" baseline="30000" dirty="0">
                <a:ea typeface="+mn-lt"/>
                <a:cs typeface="+mn-lt"/>
              </a:rPr>
              <a:t>(1)  </a:t>
            </a:r>
            <a:r>
              <a:rPr lang="fr-FR" sz="1250" dirty="0">
                <a:ea typeface="+mn-lt"/>
                <a:cs typeface="+mn-lt"/>
              </a:rPr>
              <a:t>et </a:t>
            </a:r>
            <a:r>
              <a:rPr lang="fr-FR" sz="1250" b="1" dirty="0">
                <a:ea typeface="+mn-lt"/>
                <a:cs typeface="+mn-lt"/>
              </a:rPr>
              <a:t>si sa famille  rejoint la Caisse d’</a:t>
            </a:r>
            <a:r>
              <a:rPr lang="fr-FR" sz="1250" b="1" dirty="0" err="1">
                <a:ea typeface="+mn-lt"/>
                <a:cs typeface="+mn-lt"/>
              </a:rPr>
              <a:t>Epargne</a:t>
            </a:r>
            <a:r>
              <a:rPr lang="fr-FR" sz="1250" dirty="0">
                <a:ea typeface="+mn-lt"/>
                <a:cs typeface="+mn-lt"/>
              </a:rPr>
              <a:t> alors le </a:t>
            </a:r>
            <a:r>
              <a:rPr lang="fr-FR" sz="1250" b="1" dirty="0">
                <a:ea typeface="+mn-lt"/>
                <a:cs typeface="+mn-lt"/>
              </a:rPr>
              <a:t>PNB</a:t>
            </a:r>
            <a:r>
              <a:rPr lang="fr-FR" sz="1250" dirty="0">
                <a:ea typeface="+mn-lt"/>
                <a:cs typeface="+mn-lt"/>
              </a:rPr>
              <a:t> de la </a:t>
            </a:r>
            <a:r>
              <a:rPr lang="fr-FR" sz="1250" b="1" dirty="0">
                <a:ea typeface="+mn-lt"/>
                <a:cs typeface="+mn-lt"/>
              </a:rPr>
              <a:t>relation</a:t>
            </a:r>
            <a:r>
              <a:rPr lang="fr-FR" sz="1250" dirty="0">
                <a:ea typeface="+mn-lt"/>
                <a:cs typeface="+mn-lt"/>
              </a:rPr>
              <a:t> augmente de </a:t>
            </a:r>
            <a:r>
              <a:rPr lang="fr-FR" sz="1250" b="1" dirty="0">
                <a:solidFill>
                  <a:srgbClr val="E31D1A"/>
                </a:solidFill>
                <a:ea typeface="+mn-lt"/>
                <a:cs typeface="+mn-lt"/>
              </a:rPr>
              <a:t>70%</a:t>
            </a:r>
            <a:r>
              <a:rPr lang="fr-FR" sz="1250" dirty="0">
                <a:ea typeface="+mn-lt"/>
                <a:cs typeface="+mn-lt"/>
              </a:rPr>
              <a:t> </a:t>
            </a:r>
            <a:r>
              <a:rPr lang="fr-FR" sz="1250" baseline="30000" dirty="0">
                <a:ea typeface="+mn-lt"/>
                <a:cs typeface="+mn-lt"/>
              </a:rPr>
              <a:t>(2) </a:t>
            </a:r>
            <a:endParaRPr lang="fr-FR" sz="1250" dirty="0"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50" dirty="0">
                <a:ea typeface="+mn-lt"/>
                <a:cs typeface="+mn-lt"/>
              </a:rPr>
              <a:t>L’équipement en cartes Premium reste un </a:t>
            </a:r>
            <a:r>
              <a:rPr lang="fr-FR" sz="1250" b="1" dirty="0">
                <a:ea typeface="+mn-lt"/>
                <a:cs typeface="+mn-lt"/>
              </a:rPr>
              <a:t>levier d’augmentation de la rentabilité </a:t>
            </a:r>
            <a:r>
              <a:rPr lang="fr-FR" sz="1250" dirty="0">
                <a:ea typeface="+mn-lt"/>
                <a:cs typeface="+mn-lt"/>
              </a:rPr>
              <a:t>: </a:t>
            </a:r>
            <a:r>
              <a:rPr lang="fr-FR" sz="1250" b="1" dirty="0">
                <a:solidFill>
                  <a:srgbClr val="E31D1A"/>
                </a:solidFill>
                <a:ea typeface="+mn-lt"/>
                <a:cs typeface="+mn-lt"/>
              </a:rPr>
              <a:t>+30% de PNB </a:t>
            </a:r>
            <a:r>
              <a:rPr lang="fr-FR" sz="1250" baseline="30000" dirty="0">
                <a:ea typeface="+mn-lt"/>
                <a:cs typeface="+mn-lt"/>
              </a:rPr>
              <a:t>(3) </a:t>
            </a:r>
            <a:r>
              <a:rPr lang="fr-FR" sz="1250" dirty="0">
                <a:ea typeface="+mn-lt"/>
                <a:cs typeface="+mn-lt"/>
              </a:rPr>
              <a:t>entre une </a:t>
            </a:r>
            <a:r>
              <a:rPr lang="fr-FR" sz="1250" b="1" dirty="0">
                <a:ea typeface="+mn-lt"/>
                <a:cs typeface="+mn-lt"/>
              </a:rPr>
              <a:t>carte Visa Premier Izicarte </a:t>
            </a:r>
            <a:r>
              <a:rPr lang="fr-FR" sz="1250" dirty="0">
                <a:ea typeface="+mn-lt"/>
                <a:cs typeface="+mn-lt"/>
              </a:rPr>
              <a:t>et </a:t>
            </a:r>
            <a:r>
              <a:rPr lang="fr-FR" sz="1250" b="1" dirty="0">
                <a:ea typeface="+mn-lt"/>
                <a:cs typeface="+mn-lt"/>
              </a:rPr>
              <a:t>une carte Visa Platinum Izicarte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7AA866-CC18-4ED7-BDF1-BF254F068C82}"/>
              </a:ext>
            </a:extLst>
          </p:cNvPr>
          <p:cNvSpPr/>
          <p:nvPr/>
        </p:nvSpPr>
        <p:spPr>
          <a:xfrm>
            <a:off x="286603" y="4375332"/>
            <a:ext cx="3141685" cy="1601915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b="1" dirty="0">
                <a:solidFill>
                  <a:schemeClr val="bg1"/>
                </a:solidFill>
              </a:rPr>
              <a:t>LA CONQUÊTE </a:t>
            </a:r>
          </a:p>
          <a:p>
            <a:pPr lvl="1"/>
            <a:endParaRPr lang="fr-FR" sz="1050" b="1" dirty="0">
              <a:solidFill>
                <a:schemeClr val="bg1"/>
              </a:solidFill>
            </a:endParaRPr>
          </a:p>
          <a:p>
            <a:pPr algn="ctr"/>
            <a:endParaRPr lang="fr-FR" sz="100" dirty="0">
              <a:solidFill>
                <a:schemeClr val="bg1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/>
                </a:solidFill>
                <a:cs typeface="Calibri"/>
              </a:rPr>
              <a:t>Via la </a:t>
            </a:r>
            <a:r>
              <a:rPr lang="fr-FR" sz="1300" b="1" dirty="0">
                <a:solidFill>
                  <a:schemeClr val="bg1"/>
                </a:solidFill>
                <a:cs typeface="Calibri"/>
              </a:rPr>
              <a:t>Formule Famille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/>
                </a:solidFill>
                <a:cs typeface="Calibri"/>
              </a:rPr>
              <a:t>En favorisant le regroupement des comptes et la </a:t>
            </a:r>
            <a:r>
              <a:rPr lang="fr-FR" sz="1300" b="1" dirty="0">
                <a:solidFill>
                  <a:schemeClr val="bg1"/>
                </a:solidFill>
                <a:cs typeface="Calibri"/>
              </a:rPr>
              <a:t>conquête du conjoint et des jeunes jusqu’à 28 ans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 rot="16200000">
            <a:off x="-1811294" y="6658039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 dirty="0">
                <a:latin typeface="Univers"/>
              </a:rPr>
              <a:t>Document à usage strictement interne – Ne pas diffuser</a:t>
            </a:r>
            <a:endParaRPr lang="fr-FR" sz="800" dirty="0">
              <a:latin typeface="Univers"/>
              <a:cs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B6CC78-499B-4E05-A11D-8E893C98C379}"/>
              </a:ext>
            </a:extLst>
          </p:cNvPr>
          <p:cNvSpPr txBox="1"/>
          <p:nvPr/>
        </p:nvSpPr>
        <p:spPr>
          <a:xfrm>
            <a:off x="1194460" y="8899194"/>
            <a:ext cx="466898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>
                <a:solidFill>
                  <a:srgbClr val="FFFFFF"/>
                </a:solidFill>
                <a:cs typeface="Calibri"/>
              </a:rPr>
              <a:t> Production : BPA Développement Caisse d’Epargne – Mai 2022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618084" y="604184"/>
            <a:ext cx="586446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b="1" dirty="0">
                <a:latin typeface="Univers"/>
              </a:rPr>
              <a:t>Conquête Clients Bancarisés Principaux - Marché Premium</a:t>
            </a:r>
            <a:endParaRPr lang="fr-FR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85C90B-3E37-47F6-8EB6-219EDB883168}"/>
              </a:ext>
            </a:extLst>
          </p:cNvPr>
          <p:cNvSpPr/>
          <p:nvPr/>
        </p:nvSpPr>
        <p:spPr>
          <a:xfrm>
            <a:off x="3550314" y="4375334"/>
            <a:ext cx="3085211" cy="160191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1"/>
            <a:r>
              <a:rPr lang="fr-FR" b="1" dirty="0">
                <a:solidFill>
                  <a:schemeClr val="bg1"/>
                </a:solidFill>
              </a:rPr>
              <a:t>L’ÉQUIPEMENT </a:t>
            </a:r>
          </a:p>
          <a:p>
            <a:pPr lvl="1"/>
            <a:endParaRPr lang="fr-FR" sz="100" b="1" dirty="0">
              <a:solidFill>
                <a:schemeClr val="bg1"/>
              </a:solidFill>
            </a:endParaRPr>
          </a:p>
          <a:p>
            <a:pPr lvl="1"/>
            <a:endParaRPr lang="fr-FR" sz="1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/>
                </a:solidFill>
                <a:cs typeface="Calibri"/>
              </a:rPr>
              <a:t>En proposant la </a:t>
            </a:r>
            <a:r>
              <a:rPr lang="fr-FR" sz="1300" b="1" dirty="0">
                <a:solidFill>
                  <a:schemeClr val="bg1"/>
                </a:solidFill>
                <a:cs typeface="Calibri"/>
              </a:rPr>
              <a:t>Formule Famille Optimal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b="1" dirty="0">
                <a:solidFill>
                  <a:schemeClr val="bg1"/>
                </a:solidFill>
                <a:cs typeface="Calibri"/>
              </a:rPr>
              <a:t>Avec des cartes Premium </a:t>
            </a:r>
            <a:r>
              <a:rPr lang="fr-FR" sz="1300" dirty="0">
                <a:solidFill>
                  <a:schemeClr val="bg1"/>
                </a:solidFill>
                <a:cs typeface="Calibri"/>
              </a:rPr>
              <a:t>Visa</a:t>
            </a:r>
            <a:r>
              <a:rPr lang="fr-FR" sz="13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fr-FR" sz="1300" dirty="0">
                <a:solidFill>
                  <a:schemeClr val="bg1"/>
                </a:solidFill>
                <a:cs typeface="Calibri"/>
              </a:rPr>
              <a:t>Infinite ou Visa Platinum pour les parents et Visa Premier Débit Différé pour les enfants majeurs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CD3788E-5925-4AB0-BAE0-F36CA1C48D38}"/>
              </a:ext>
            </a:extLst>
          </p:cNvPr>
          <p:cNvSpPr txBox="1"/>
          <p:nvPr/>
        </p:nvSpPr>
        <p:spPr>
          <a:xfrm>
            <a:off x="3550316" y="6017999"/>
            <a:ext cx="3085210" cy="2637244"/>
          </a:xfrm>
          <a:prstGeom prst="rect">
            <a:avLst/>
          </a:prstGeom>
          <a:noFill/>
          <a:ln>
            <a:solidFill>
              <a:srgbClr val="E31D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spcAft>
                <a:spcPts val="200"/>
              </a:spcAft>
            </a:pPr>
            <a:r>
              <a:rPr lang="fr-FR" sz="1800" b="1" dirty="0">
                <a:solidFill>
                  <a:srgbClr val="DB0029"/>
                </a:solidFill>
                <a:cs typeface="+mn-cs"/>
              </a:rPr>
              <a:t>LES BONS RÉFLEXES CONSEILLERS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Repositionnez </a:t>
            </a:r>
            <a:r>
              <a:rPr lang="fr-FR" b="1" dirty="0">
                <a:solidFill>
                  <a:schemeClr val="tx1"/>
                </a:solidFill>
              </a:rPr>
              <a:t>les valeurs d’usage de la Formule </a:t>
            </a:r>
            <a:r>
              <a:rPr lang="fr-FR" sz="1000" dirty="0">
                <a:solidFill>
                  <a:schemeClr val="tx1"/>
                </a:solidFill>
              </a:rPr>
              <a:t>(Regroupez – Economisez avec la Formule Famille) </a:t>
            </a:r>
            <a:r>
              <a:rPr lang="fr-FR" dirty="0">
                <a:solidFill>
                  <a:schemeClr val="tx1"/>
                </a:solidFill>
              </a:rPr>
              <a:t>et </a:t>
            </a:r>
            <a:r>
              <a:rPr lang="fr-FR" b="1" dirty="0">
                <a:solidFill>
                  <a:schemeClr val="tx1"/>
                </a:solidFill>
              </a:rPr>
              <a:t>des cartes Premium </a:t>
            </a:r>
            <a:r>
              <a:rPr lang="fr-FR" sz="1000" dirty="0">
                <a:solidFill>
                  <a:schemeClr val="tx1"/>
                </a:solidFill>
              </a:rPr>
              <a:t>(Assurances</a:t>
            </a:r>
            <a:r>
              <a:rPr lang="fr-FR" sz="1000" baseline="30000" dirty="0">
                <a:solidFill>
                  <a:schemeClr val="tx1"/>
                </a:solidFill>
              </a:rPr>
              <a:t>(1)</a:t>
            </a:r>
            <a:r>
              <a:rPr lang="fr-FR" sz="1000" dirty="0">
                <a:solidFill>
                  <a:schemeClr val="tx1"/>
                </a:solidFill>
              </a:rPr>
              <a:t>, Assistance </a:t>
            </a:r>
            <a:r>
              <a:rPr lang="fr-FR" sz="1000" baseline="30000" dirty="0">
                <a:solidFill>
                  <a:schemeClr val="tx1"/>
                </a:solidFill>
              </a:rPr>
              <a:t>(2)</a:t>
            </a:r>
            <a:r>
              <a:rPr lang="fr-FR" sz="1000" dirty="0">
                <a:solidFill>
                  <a:schemeClr val="tx1"/>
                </a:solidFill>
              </a:rPr>
              <a:t>, L’Assistant Platinum, Le Club Visa Infinite, etc.)  </a:t>
            </a:r>
            <a:r>
              <a:rPr lang="fr-FR" dirty="0">
                <a:solidFill>
                  <a:schemeClr val="tx1"/>
                </a:solidFill>
              </a:rPr>
              <a:t>en </a:t>
            </a:r>
            <a:r>
              <a:rPr lang="fr-FR" b="1" dirty="0">
                <a:solidFill>
                  <a:schemeClr val="tx1"/>
                </a:solidFill>
              </a:rPr>
              <a:t>Débit Différé </a:t>
            </a:r>
            <a:r>
              <a:rPr lang="fr-FR" sz="1000" dirty="0">
                <a:solidFill>
                  <a:schemeClr val="tx1"/>
                </a:solidFill>
              </a:rPr>
              <a:t>(les paiements par carte sont rassemblés, et débités en une seule fois, tous les mois à date fixe)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Pensez à réaliser </a:t>
            </a:r>
            <a:r>
              <a:rPr lang="fr-FR" b="1" dirty="0">
                <a:solidFill>
                  <a:schemeClr val="tx1"/>
                </a:solidFill>
              </a:rPr>
              <a:t>un bilan patrimonial </a:t>
            </a:r>
            <a:r>
              <a:rPr lang="fr-FR" dirty="0">
                <a:solidFill>
                  <a:schemeClr val="tx1"/>
                </a:solidFill>
              </a:rPr>
              <a:t>afin d’avoir une vision 360 des besoins, objectifs et projets à venir, et valoriser notre expertise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D604D048-75A3-4365-879F-589FE76F09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602" y="403845"/>
            <a:ext cx="993435" cy="32521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4C57E8D-46FF-4FBA-9FFD-CA55653C8A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36"/>
          <a:stretch/>
        </p:blipFill>
        <p:spPr>
          <a:xfrm>
            <a:off x="3550314" y="6103011"/>
            <a:ext cx="471964" cy="38495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840AC6B-372A-46C8-B7B1-65AF87E20B16}"/>
              </a:ext>
            </a:extLst>
          </p:cNvPr>
          <p:cNvSpPr/>
          <p:nvPr/>
        </p:nvSpPr>
        <p:spPr>
          <a:xfrm>
            <a:off x="236454" y="4135526"/>
            <a:ext cx="22172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fr-FR" sz="1400" b="1" dirty="0"/>
              <a:t>LEVIERS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8F67CF-5345-48E6-AAE2-1B3A5402BD5E}"/>
              </a:ext>
            </a:extLst>
          </p:cNvPr>
          <p:cNvSpPr/>
          <p:nvPr/>
        </p:nvSpPr>
        <p:spPr>
          <a:xfrm>
            <a:off x="286603" y="6017998"/>
            <a:ext cx="3141686" cy="263724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1">
              <a:spcAft>
                <a:spcPts val="200"/>
              </a:spcAft>
            </a:pPr>
            <a:endParaRPr lang="fr-FR" sz="200" b="1" dirty="0">
              <a:solidFill>
                <a:schemeClr val="bg1"/>
              </a:solidFill>
            </a:endParaRPr>
          </a:p>
          <a:p>
            <a:pPr lvl="1"/>
            <a:r>
              <a:rPr lang="fr-FR" b="1" dirty="0">
                <a:solidFill>
                  <a:schemeClr val="bg1"/>
                </a:solidFill>
              </a:rPr>
              <a:t>BANCARISÉS PRINCIPAUX</a:t>
            </a:r>
          </a:p>
          <a:p>
            <a:pPr lvl="1"/>
            <a:endParaRPr lang="fr-FR" sz="100" b="1" dirty="0">
              <a:solidFill>
                <a:schemeClr val="bg1"/>
              </a:solidFill>
            </a:endParaRPr>
          </a:p>
          <a:p>
            <a:pPr lvl="1"/>
            <a:endParaRPr lang="fr-FR" sz="1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/>
                </a:solidFill>
                <a:cs typeface="Calibri"/>
              </a:rPr>
              <a:t>Via la conquête des flux avec </a:t>
            </a:r>
            <a:r>
              <a:rPr lang="fr-FR" sz="1300" b="1" dirty="0">
                <a:solidFill>
                  <a:schemeClr val="bg1"/>
                </a:solidFill>
                <a:cs typeface="Calibri"/>
              </a:rPr>
              <a:t>le Mandat de Mobilité Bancaire (MBR), à proposer systématiquement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300" dirty="0">
              <a:solidFill>
                <a:schemeClr val="bg1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/>
                </a:solidFill>
                <a:cs typeface="Calibri"/>
              </a:rPr>
              <a:t>Permettant d’avoir une vision globale des flux bancaires et une meilleure adaptation des offres et services proposés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300" dirty="0">
              <a:solidFill>
                <a:schemeClr val="bg1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/>
                </a:solidFill>
                <a:cs typeface="Calibri"/>
              </a:rPr>
              <a:t>Pour que le Client devienne Bancarisé Principal en 6 mois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18E056-6BBB-4A7A-AAD4-07D8D7FBE2C1}"/>
              </a:ext>
            </a:extLst>
          </p:cNvPr>
          <p:cNvSpPr/>
          <p:nvPr/>
        </p:nvSpPr>
        <p:spPr>
          <a:xfrm>
            <a:off x="923525" y="4192051"/>
            <a:ext cx="525379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i="1" dirty="0">
                <a:ea typeface="+mn-lt"/>
                <a:cs typeface="+mn-lt"/>
              </a:rPr>
              <a:t> </a:t>
            </a:r>
            <a:r>
              <a:rPr lang="fr-FR" sz="800" i="1" baseline="30000" dirty="0">
                <a:ea typeface="+mn-lt"/>
                <a:cs typeface="+mn-lt"/>
              </a:rPr>
              <a:t>(1)</a:t>
            </a:r>
            <a:r>
              <a:rPr lang="fr-FR" sz="800" i="1" dirty="0">
                <a:ea typeface="+mn-lt"/>
                <a:cs typeface="+mn-lt"/>
              </a:rPr>
              <a:t>Source étude BPCE mars 2021 - </a:t>
            </a:r>
            <a:r>
              <a:rPr lang="fr-FR" sz="800" i="1" baseline="30000" dirty="0">
                <a:ea typeface="+mn-lt"/>
                <a:cs typeface="+mn-lt"/>
              </a:rPr>
              <a:t>(2)</a:t>
            </a:r>
            <a:r>
              <a:rPr lang="fr-FR" sz="800" i="1" dirty="0" err="1">
                <a:ea typeface="+mn-lt"/>
                <a:cs typeface="+mn-lt"/>
              </a:rPr>
              <a:t>Reporting</a:t>
            </a:r>
            <a:r>
              <a:rPr lang="fr-FR" sz="800" i="1" dirty="0">
                <a:ea typeface="+mn-lt"/>
                <a:cs typeface="+mn-lt"/>
              </a:rPr>
              <a:t> Activation décembre 2021 - </a:t>
            </a:r>
            <a:r>
              <a:rPr lang="fr-FR" sz="800" i="1" baseline="30000" dirty="0">
                <a:ea typeface="+mn-lt"/>
                <a:cs typeface="+mn-lt"/>
              </a:rPr>
              <a:t>(3)</a:t>
            </a:r>
            <a:r>
              <a:rPr lang="fr-FR" sz="800" i="1" dirty="0">
                <a:ea typeface="+mn-lt"/>
                <a:cs typeface="+mn-lt"/>
              </a:rPr>
              <a:t>Source Simul’Easy – Natixis Payment</a:t>
            </a: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4AAAC6-44CA-408F-B560-4CBD0DFBF337}"/>
              </a:ext>
            </a:extLst>
          </p:cNvPr>
          <p:cNvSpPr/>
          <p:nvPr/>
        </p:nvSpPr>
        <p:spPr>
          <a:xfrm>
            <a:off x="222506" y="6077410"/>
            <a:ext cx="6516959" cy="216982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fr-FR" sz="1500" b="1" dirty="0"/>
              <a:t>Aidez-vous : 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fr-FR" sz="1500" dirty="0"/>
              <a:t>Du </a:t>
            </a:r>
            <a:r>
              <a:rPr lang="fr-FR" sz="1500" b="1" dirty="0">
                <a:solidFill>
                  <a:schemeClr val="tx2"/>
                </a:solidFill>
              </a:rPr>
              <a:t>document de collecte d’informations en entretien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fr-FR" sz="1500" dirty="0"/>
              <a:t>De la </a:t>
            </a:r>
            <a:r>
              <a:rPr lang="fr-FR" sz="1500" b="1" dirty="0">
                <a:solidFill>
                  <a:schemeClr val="tx2"/>
                </a:solidFill>
              </a:rPr>
              <a:t>page web « Les forfaits, les cartes et services » </a:t>
            </a:r>
            <a:r>
              <a:rPr lang="fr-FR" sz="1500" dirty="0">
                <a:solidFill>
                  <a:srgbClr val="7030A0"/>
                </a:solidFill>
              </a:rPr>
              <a:t>: </a:t>
            </a:r>
            <a:r>
              <a:rPr lang="fr-FR" sz="1500" dirty="0">
                <a:hlinkClick r:id="rId2"/>
              </a:rPr>
              <a:t>ICI</a:t>
            </a:r>
            <a:endParaRPr lang="fr-FR" sz="1500" dirty="0"/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fr-FR" sz="1500" dirty="0"/>
              <a:t>Des </a:t>
            </a:r>
            <a:r>
              <a:rPr lang="fr-FR" sz="1500" b="1" dirty="0">
                <a:solidFill>
                  <a:schemeClr val="tx2"/>
                </a:solidFill>
              </a:rPr>
              <a:t>fiches produit</a:t>
            </a:r>
            <a:r>
              <a:rPr lang="fr-FR" sz="1500" dirty="0">
                <a:solidFill>
                  <a:schemeClr val="tx2"/>
                </a:solidFill>
              </a:rPr>
              <a:t> </a:t>
            </a:r>
            <a:r>
              <a:rPr lang="fr-FR" sz="1500" b="1" dirty="0">
                <a:solidFill>
                  <a:schemeClr val="tx2"/>
                </a:solidFill>
              </a:rPr>
              <a:t>cartes</a:t>
            </a:r>
            <a:r>
              <a:rPr lang="fr-FR" sz="1500" dirty="0">
                <a:solidFill>
                  <a:schemeClr val="tx2"/>
                </a:solidFill>
              </a:rPr>
              <a:t> </a:t>
            </a:r>
            <a:r>
              <a:rPr lang="fr-FR" sz="1500" dirty="0"/>
              <a:t>Visa Infinite,</a:t>
            </a:r>
            <a:r>
              <a:rPr lang="fr-FR" sz="1500" dirty="0">
                <a:solidFill>
                  <a:schemeClr val="tx2"/>
                </a:solidFill>
              </a:rPr>
              <a:t> </a:t>
            </a:r>
            <a:r>
              <a:rPr lang="fr-FR" sz="1500" dirty="0"/>
              <a:t>Visa Platinum, Visa Premier avec le volet </a:t>
            </a:r>
            <a:r>
              <a:rPr lang="fr-FR" sz="1500" b="1" dirty="0"/>
              <a:t>1 an avec ma carte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fr-FR" sz="1500" dirty="0"/>
              <a:t>Des </a:t>
            </a:r>
            <a:r>
              <a:rPr lang="fr-FR" sz="1500" b="1" dirty="0">
                <a:solidFill>
                  <a:schemeClr val="tx2"/>
                </a:solidFill>
              </a:rPr>
              <a:t>vidéos </a:t>
            </a:r>
            <a:r>
              <a:rPr lang="fr-FR" sz="1500" dirty="0"/>
              <a:t>sur </a:t>
            </a:r>
            <a:r>
              <a:rPr lang="fr-FR" sz="1500" dirty="0">
                <a:hlinkClick r:id="rId3"/>
              </a:rPr>
              <a:t>L’Assistant Platinum </a:t>
            </a:r>
            <a:r>
              <a:rPr lang="fr-FR" sz="1500" dirty="0"/>
              <a:t>et </a:t>
            </a:r>
            <a:r>
              <a:rPr lang="fr-FR" sz="1500" dirty="0">
                <a:hlinkClick r:id="rId4"/>
              </a:rPr>
              <a:t>Le Club Visa Infinite </a:t>
            </a:r>
            <a:r>
              <a:rPr lang="fr-FR" sz="1500" dirty="0"/>
              <a:t>pour illustrer les services des cartes Visa Platinum et Visa Infinite 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fr-FR" sz="1500" dirty="0"/>
              <a:t>La vidéo de présentation du </a:t>
            </a:r>
            <a:r>
              <a:rPr lang="fr-FR" sz="1500" b="1" dirty="0">
                <a:solidFill>
                  <a:schemeClr val="tx2"/>
                </a:solidFill>
              </a:rPr>
              <a:t>débit différé  :  </a:t>
            </a:r>
            <a:r>
              <a:rPr lang="fr-FR" sz="1500" b="1" dirty="0">
                <a:hlinkClick r:id="rId5"/>
              </a:rPr>
              <a:t>Découvrez les avantages de la carte bancaire en débit différé !</a:t>
            </a:r>
            <a:endParaRPr lang="fr-FR" sz="1500" b="1" dirty="0">
              <a:highlight>
                <a:srgbClr val="FFFF00"/>
              </a:highlight>
            </a:endParaRPr>
          </a:p>
        </p:txBody>
      </p:sp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2" y="-2809652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2180116" y="4857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nivers"/>
              </a:rPr>
              <a:t>Fiche pratique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1022160" y="843707"/>
            <a:ext cx="505911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latin typeface="Univers"/>
              </a:rPr>
              <a:t>LES ARGUMENTS &amp; OUTILS À VOTRE DISPOSITION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>
            <a:off x="2206625" y="8678858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solidFill>
                  <a:schemeClr val="bg1"/>
                </a:solidFill>
                <a:latin typeface="Univers"/>
              </a:rPr>
              <a:t>Document à usage strictement interne – Ne pas diffuser</a:t>
            </a:r>
            <a:endParaRPr lang="fr-FR" sz="800">
              <a:solidFill>
                <a:schemeClr val="bg1"/>
              </a:solidFill>
              <a:latin typeface="Univers"/>
              <a:cs typeface="Calibri"/>
            </a:endParaRPr>
          </a:p>
        </p:txBody>
      </p:sp>
      <p:sp>
        <p:nvSpPr>
          <p:cNvPr id="52" name="Forme en L 51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3" y="-2809651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FAF7820-9553-41DE-85F9-E3164F2FA498}"/>
              </a:ext>
            </a:extLst>
          </p:cNvPr>
          <p:cNvSpPr/>
          <p:nvPr/>
        </p:nvSpPr>
        <p:spPr>
          <a:xfrm>
            <a:off x="222506" y="3773698"/>
            <a:ext cx="6540275" cy="315987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ea typeface="+mn-lt"/>
                <a:cs typeface="+mn-lt"/>
              </a:rPr>
              <a:t>DES SUPPORTS À USAGE INTERNE </a:t>
            </a:r>
          </a:p>
        </p:txBody>
      </p:sp>
      <p:sp>
        <p:nvSpPr>
          <p:cNvPr id="74" name="Forme en L 7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4" y="-2809650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Forme en L 76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16200000">
            <a:off x="3386946" y="5570476"/>
            <a:ext cx="385430" cy="63662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Forme en L 78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5" y="-2809650"/>
            <a:ext cx="385430" cy="63662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92002" y="8749994"/>
            <a:ext cx="63509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rgbClr val="FFFFFF"/>
                </a:solidFill>
                <a:cs typeface="Calibri"/>
              </a:rPr>
              <a:t>Production : BPA Développement Caisse d’Epargne – Mai 2022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C1D310-4584-4BF5-AD4B-ABB138AEAF30}"/>
              </a:ext>
            </a:extLst>
          </p:cNvPr>
          <p:cNvSpPr/>
          <p:nvPr/>
        </p:nvSpPr>
        <p:spPr>
          <a:xfrm>
            <a:off x="222506" y="5715636"/>
            <a:ext cx="6540274" cy="29821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ea typeface="+mn-lt"/>
                <a:cs typeface="+mn-lt"/>
              </a:rPr>
              <a:t>DES SUPPORTS D’OUTILS D’AIDE À LA VENTE OU POUR LES CLIENTS  </a:t>
            </a:r>
          </a:p>
        </p:txBody>
      </p:sp>
      <p:pic>
        <p:nvPicPr>
          <p:cNvPr id="32" name="Image 31" descr="Une image contenant texte&#10;&#10;Description générée automatiquement">
            <a:extLst>
              <a:ext uri="{FF2B5EF4-FFF2-40B4-BE49-F238E27FC236}">
                <a16:creationId xmlns:a16="http://schemas.microsoft.com/office/drawing/2014/main" id="{50C4D71D-F673-4590-BF5E-D0F4BCADC9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602" y="438570"/>
            <a:ext cx="993435" cy="32521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6C69404C-BA46-468F-8325-47818710612D}"/>
              </a:ext>
            </a:extLst>
          </p:cNvPr>
          <p:cNvSpPr txBox="1"/>
          <p:nvPr/>
        </p:nvSpPr>
        <p:spPr>
          <a:xfrm>
            <a:off x="222506" y="4140543"/>
            <a:ext cx="6516959" cy="1475136"/>
          </a:xfrm>
          <a:prstGeom prst="rect">
            <a:avLst/>
          </a:prstGeom>
          <a:noFill/>
          <a:ln w="9525">
            <a:solidFill>
              <a:srgbClr val="E31D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</a:rPr>
              <a:t>Pour en savoir plus sur les </a:t>
            </a:r>
            <a:r>
              <a:rPr lang="fr-FR" sz="1500" b="1" dirty="0">
                <a:solidFill>
                  <a:srgbClr val="C00000"/>
                </a:solidFill>
              </a:rPr>
              <a:t>Formules</a:t>
            </a:r>
            <a:r>
              <a:rPr lang="fr-FR" sz="1500" dirty="0">
                <a:solidFill>
                  <a:schemeClr val="tx1"/>
                </a:solidFill>
              </a:rPr>
              <a:t> et leurs valeurs d’usage, vous pouvez consulter 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</a:rPr>
              <a:t>La </a:t>
            </a:r>
            <a:r>
              <a:rPr lang="fr-FR" sz="1500" b="1" dirty="0">
                <a:solidFill>
                  <a:schemeClr val="tx1"/>
                </a:solidFill>
              </a:rPr>
              <a:t>Brochure Bancarisation Premium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</a:rPr>
              <a:t>La </a:t>
            </a:r>
            <a:r>
              <a:rPr lang="fr-FR" sz="1500" b="1" dirty="0">
                <a:solidFill>
                  <a:schemeClr val="tx1"/>
                </a:solidFill>
              </a:rPr>
              <a:t>vidéo Conseillers Premium </a:t>
            </a:r>
            <a:r>
              <a:rPr lang="fr-FR" sz="1500" dirty="0">
                <a:solidFill>
                  <a:schemeClr val="tx1"/>
                </a:solidFill>
              </a:rPr>
              <a:t>– </a:t>
            </a:r>
            <a:r>
              <a:rPr lang="fr-FR" sz="1400" dirty="0">
                <a:solidFill>
                  <a:schemeClr val="tx1"/>
                </a:solidFill>
              </a:rPr>
              <a:t>partage des bonnes pratiques entre pairs</a:t>
            </a:r>
            <a:endParaRPr lang="fr-FR" sz="1500" dirty="0">
              <a:solidFill>
                <a:schemeClr val="tx1"/>
              </a:solidFill>
            </a:endParaRPr>
          </a:p>
          <a:p>
            <a:pPr algn="l"/>
            <a:r>
              <a:rPr lang="fr-FR" sz="1500" dirty="0">
                <a:solidFill>
                  <a:schemeClr val="tx1"/>
                </a:solidFill>
              </a:rPr>
              <a:t>Pour découvrir les </a:t>
            </a:r>
            <a:r>
              <a:rPr lang="fr-FR" sz="1500" b="1" dirty="0">
                <a:solidFill>
                  <a:srgbClr val="C00000"/>
                </a:solidFill>
              </a:rPr>
              <a:t>avantages des cartes </a:t>
            </a:r>
            <a:r>
              <a:rPr lang="fr-FR" sz="1500" dirty="0">
                <a:solidFill>
                  <a:schemeClr val="tx1"/>
                </a:solidFill>
              </a:rPr>
              <a:t>Visa Infinite, Visa Platinum, Visa Premier 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</a:rPr>
              <a:t>Argumentaires commerciaux des cartes Visa Premium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56C6E8-1CA4-4BAE-BCA4-E53DC51D3532}"/>
              </a:ext>
            </a:extLst>
          </p:cNvPr>
          <p:cNvSpPr/>
          <p:nvPr/>
        </p:nvSpPr>
        <p:spPr>
          <a:xfrm>
            <a:off x="222506" y="1160498"/>
            <a:ext cx="6540275" cy="3252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ea typeface="+mn-lt"/>
                <a:cs typeface="+mn-lt"/>
              </a:rPr>
              <a:t>LES VALEURS D’USAGE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74546D-4E40-4903-A6A1-DA29155C728B}"/>
              </a:ext>
            </a:extLst>
          </p:cNvPr>
          <p:cNvSpPr/>
          <p:nvPr/>
        </p:nvSpPr>
        <p:spPr>
          <a:xfrm>
            <a:off x="222506" y="1539158"/>
            <a:ext cx="6540275" cy="216982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fr-FR" sz="1500" b="1" dirty="0"/>
              <a:t>La </a:t>
            </a:r>
            <a:r>
              <a:rPr lang="fr-FR" sz="1500" b="1" dirty="0">
                <a:solidFill>
                  <a:srgbClr val="C00000"/>
                </a:solidFill>
                <a:cs typeface="Calibri"/>
              </a:rPr>
              <a:t>Formule Optimal </a:t>
            </a:r>
            <a:r>
              <a:rPr lang="fr-FR" sz="1500" b="1" dirty="0"/>
              <a:t>est : </a:t>
            </a:r>
          </a:p>
          <a:p>
            <a:pPr marL="285750" indent="-285750" algn="just">
              <a:buFontTx/>
              <a:buChar char="-"/>
            </a:pPr>
            <a:r>
              <a:rPr lang="fr-FR" sz="1500" b="1" dirty="0"/>
              <a:t>Utile : </a:t>
            </a:r>
            <a:r>
              <a:rPr lang="fr-FR" sz="1400" dirty="0"/>
              <a:t>des </a:t>
            </a:r>
            <a:r>
              <a:rPr lang="fr-FR" sz="1400" b="1" dirty="0">
                <a:solidFill>
                  <a:srgbClr val="C00000"/>
                </a:solidFill>
                <a:cs typeface="Calibri"/>
              </a:rPr>
              <a:t>services essentiels au quotidien </a:t>
            </a:r>
            <a:r>
              <a:rPr lang="fr-FR" sz="1400" dirty="0"/>
              <a:t>inclus comme l’Assurance sur compte et l’exonération d'agios ou encore l’alerte SMS, les paiements et retraits à l'international et l’accès à un conseiller à des horaires étendus. </a:t>
            </a:r>
            <a:endParaRPr lang="fr-FR" sz="1400" strike="sngStrike" dirty="0"/>
          </a:p>
          <a:p>
            <a:pPr marL="285750" indent="-285750" algn="just">
              <a:buFontTx/>
              <a:buChar char="-"/>
            </a:pPr>
            <a:r>
              <a:rPr lang="fr-FR" sz="1500" b="1" dirty="0"/>
              <a:t>Simple : </a:t>
            </a:r>
            <a:r>
              <a:rPr lang="fr-FR" sz="1400" dirty="0"/>
              <a:t>une </a:t>
            </a:r>
            <a:r>
              <a:rPr lang="fr-FR" sz="1400" b="1" dirty="0">
                <a:solidFill>
                  <a:srgbClr val="C00000"/>
                </a:solidFill>
                <a:cs typeface="Calibri"/>
              </a:rPr>
              <a:t>gestion bancaire simplifiée</a:t>
            </a:r>
            <a:r>
              <a:rPr lang="fr-FR" sz="1400" dirty="0"/>
              <a:t>. Les parents peuvent avoir jusqu’à 3 comptes et 4 cartes incluses. Et les enfants : un compte et une carte adaptée à leurs âges. </a:t>
            </a:r>
          </a:p>
          <a:p>
            <a:pPr marL="285750" indent="-285750" algn="just">
              <a:buFontTx/>
              <a:buChar char="-"/>
            </a:pPr>
            <a:r>
              <a:rPr lang="fr-FR" sz="1500" b="1" dirty="0"/>
              <a:t>Economique</a:t>
            </a:r>
            <a:r>
              <a:rPr lang="fr-FR" sz="1500" dirty="0"/>
              <a:t> : </a:t>
            </a:r>
            <a:r>
              <a:rPr lang="fr-FR" sz="1400" dirty="0"/>
              <a:t>une </a:t>
            </a:r>
            <a:r>
              <a:rPr lang="fr-FR" sz="1400" b="1" dirty="0">
                <a:solidFill>
                  <a:srgbClr val="C00000"/>
                </a:solidFill>
                <a:cs typeface="Calibri"/>
              </a:rPr>
              <a:t>cotisation mensuelle unique et avantageuse </a:t>
            </a:r>
            <a:r>
              <a:rPr lang="fr-FR" sz="1400" dirty="0"/>
              <a:t>pour tous les comptes de la famille. </a:t>
            </a:r>
            <a:endParaRPr lang="fr-FR" sz="15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367D6C-4171-4780-88D0-355D17D45864}"/>
              </a:ext>
            </a:extLst>
          </p:cNvPr>
          <p:cNvSpPr txBox="1"/>
          <p:nvPr/>
        </p:nvSpPr>
        <p:spPr>
          <a:xfrm rot="16200000">
            <a:off x="-1811294" y="6772339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 dirty="0">
                <a:latin typeface="Univers"/>
              </a:rPr>
              <a:t>Document à usage strictement interne – Ne pas diffuser</a:t>
            </a:r>
            <a:endParaRPr lang="fr-FR" sz="800" dirty="0">
              <a:latin typeface="Univers"/>
              <a:cs typeface="Calibri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92FD361-2399-41CC-BFAD-E30557130C9D}"/>
              </a:ext>
            </a:extLst>
          </p:cNvPr>
          <p:cNvSpPr txBox="1"/>
          <p:nvPr/>
        </p:nvSpPr>
        <p:spPr>
          <a:xfrm>
            <a:off x="161545" y="8237028"/>
            <a:ext cx="64972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00" dirty="0">
                <a:effectLst/>
                <a:latin typeface="Segoe UI" panose="020B0502040204020203" pitchFamily="34" charset="0"/>
              </a:rPr>
              <a:t>(1) Les garanties d’Assurances du contrat Carte Visa sont souscrites par Visa Europe Limited, pour le compte des porteurs de cartes Visa de la Caisse d’</a:t>
            </a:r>
            <a:r>
              <a:rPr lang="fr-FR" sz="500" dirty="0" err="1">
                <a:effectLst/>
                <a:latin typeface="Segoe UI" panose="020B0502040204020203" pitchFamily="34" charset="0"/>
              </a:rPr>
              <a:t>Epargne</a:t>
            </a:r>
            <a:r>
              <a:rPr lang="fr-FR" sz="500" dirty="0">
                <a:effectLst/>
                <a:latin typeface="Segoe UI" panose="020B0502040204020203" pitchFamily="34" charset="0"/>
              </a:rPr>
              <a:t>, auprès d’AXA France IARD et AXA France VIE, entreprises régies par le Code des assurances. AXA FRANCE VIE, SA au capital de 487 725 073 € immatriculée au RCS de Nanterre sous le n° 310 499 959, AXA FRANCE IARD, SA au capital de 214 799 030 € immatriculée au RCS de Nanterre sous le n° 722 057 460 - Siège social : 313, Terrasses de l’Arche 92727 NANTERRE.</a:t>
            </a:r>
            <a:endParaRPr lang="fr-FR" sz="500" dirty="0">
              <a:effectLst/>
              <a:latin typeface="Arial" panose="020B0604020202020204" pitchFamily="34" charset="0"/>
            </a:endParaRPr>
          </a:p>
          <a:p>
            <a:r>
              <a:rPr lang="fr-FR" sz="500" dirty="0">
                <a:effectLst/>
                <a:latin typeface="Segoe UI" panose="020B0502040204020203" pitchFamily="34" charset="0"/>
              </a:rPr>
              <a:t>(2) Les garanties d’Assistance du contrat Carte Visa sont souscrites par Visa Europe Limited pour le compte des porteurs de cartes Visa de la Caisse d’</a:t>
            </a:r>
            <a:r>
              <a:rPr lang="fr-FR" sz="500" dirty="0" err="1">
                <a:effectLst/>
                <a:latin typeface="Segoe UI" panose="020B0502040204020203" pitchFamily="34" charset="0"/>
              </a:rPr>
              <a:t>Epargne</a:t>
            </a:r>
            <a:r>
              <a:rPr lang="fr-FR" sz="500" dirty="0">
                <a:effectLst/>
                <a:latin typeface="Segoe UI" panose="020B0502040204020203" pitchFamily="34" charset="0"/>
              </a:rPr>
              <a:t>, auprès de Fragonard Assurances, entreprise régie par le Code des assurances, Fragonard Assurances, SA au capital de 37 207 660 € immatriculée au RCS de Paris sous le n° 479 065 351 - Siège social : 2 rue Fragonard – 75017 Paris</a:t>
            </a:r>
            <a:endParaRPr lang="fr-FR" sz="5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15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8DDB492DBE474EBE058902A6E826D8" ma:contentTypeVersion="10" ma:contentTypeDescription="Crée un document." ma:contentTypeScope="" ma:versionID="baaae992e447b1bbc08fbcf6dc50503f">
  <xsd:schema xmlns:xsd="http://www.w3.org/2001/XMLSchema" xmlns:xs="http://www.w3.org/2001/XMLSchema" xmlns:p="http://schemas.microsoft.com/office/2006/metadata/properties" xmlns:ns2="3587706a-7d2e-483b-a027-30ee1b39eae0" xmlns:ns3="1ed61e74-c06d-4224-bb6c-0fd69f7413c1" targetNamespace="http://schemas.microsoft.com/office/2006/metadata/properties" ma:root="true" ma:fieldsID="07570ed34cabd0181c568acb846ef1ce" ns2:_="" ns3:_="">
    <xsd:import namespace="3587706a-7d2e-483b-a027-30ee1b39eae0"/>
    <xsd:import namespace="1ed61e74-c06d-4224-bb6c-0fd69f741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7706a-7d2e-483b-a027-30ee1b39ea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61e74-c06d-4224-bb6c-0fd69f7413c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9917B7-A5E1-47C6-98A9-C3E7AC1BD4CF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9FFC16B4-3C87-42D3-89B4-B7CFBCAE54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E73B3B-7270-4AAA-BC34-18DC07E19C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87706a-7d2e-483b-a027-30ee1b39eae0"/>
    <ds:schemaRef ds:uri="1ed61e74-c06d-4224-bb6c-0fd69f7413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0733C7A-25DC-4A78-B015-6326AE05E904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6EFFDDD-1652-4D4C-958B-3F923CE2DB98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6732</TotalTime>
  <Words>890</Words>
  <Application>Microsoft Office PowerPoint</Application>
  <PresentationFormat>Affichage à l'écran (4:3)</PresentationFormat>
  <Paragraphs>60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Segoe UI</vt:lpstr>
      <vt:lpstr>Univers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AKKARI Nadia</dc:creator>
  <cp:lastModifiedBy>LAROQUE-FALANTIN Loriane [CEGEE]</cp:lastModifiedBy>
  <cp:revision>338</cp:revision>
  <dcterms:created xsi:type="dcterms:W3CDTF">2020-01-07T15:26:46Z</dcterms:created>
  <dcterms:modified xsi:type="dcterms:W3CDTF">2022-05-25T08:30:45Z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0x010100E78DDB492DBE474EBE058902A6E826D8</vt:lpwstr>
  </property>
  <property fmtid="{D5CDD505-2E9C-101B-9397-08002B2CF9AE}" pid="3" name="Sensitivity">
    <vt:lpwstr>C2 - Interne BPCE</vt:lpwstr>
  </property>
  <property fmtid="{D5CDD505-2E9C-101B-9397-08002B2CF9AE}" pid="4" name="MSIP_Label_48a19f0c-bea1-442e-a475-ed109d9ec508_Extended_MSFT_Method">
    <vt:lpwstr>Manual</vt:lpwstr>
  </property>
  <property fmtid="{D5CDD505-2E9C-101B-9397-08002B2CF9AE}" pid="5" name="MSIP_Label_48a19f0c-bea1-442e-a475-ed109d9ec508_Application">
    <vt:lpwstr>Microsoft Azure Information Protection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SetDate">
    <vt:lpwstr>2021-04-21T07:35:57.3958072Z</vt:lpwstr>
  </property>
  <property fmtid="{D5CDD505-2E9C-101B-9397-08002B2CF9AE}" pid="8" name="MSIP_Label_48a19f0c-bea1-442e-a475-ed109d9ec508_Owner">
    <vt:lpwstr>Julie.GASCHET@bpce.fr</vt:lpwstr>
  </property>
  <property fmtid="{D5CDD505-2E9C-101B-9397-08002B2CF9AE}" pid="9" name="MSIP_Label_48a19f0c-bea1-442e-a475-ed109d9ec508_SiteId">
    <vt:lpwstr>d5bb6d35-8a82-4329-b49a-5030bd6497ab</vt:lpwstr>
  </property>
  <property fmtid="{D5CDD505-2E9C-101B-9397-08002B2CF9AE}" pid="10" name="MSIP_Label_48a19f0c-bea1-442e-a475-ed109d9ec508_Enabled">
    <vt:lpwstr>True</vt:lpwstr>
  </property>
</Properties>
</file>