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5"/>
  </p:sldMasterIdLst>
  <p:notesMasterIdLst>
    <p:notesMasterId r:id="rId8"/>
  </p:notesMasterIdLst>
  <p:sldIdLst>
    <p:sldId id="293" r:id="rId6"/>
    <p:sldId id="29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3181"/>
    <a:srgbClr val="4C1B77"/>
    <a:srgbClr val="C80F2A"/>
    <a:srgbClr val="E30613"/>
    <a:srgbClr val="48042E"/>
    <a:srgbClr val="D11921"/>
    <a:srgbClr val="E6E6E6"/>
    <a:srgbClr val="F5F5F5"/>
    <a:srgbClr val="E3322C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82" autoAdjust="0"/>
    <p:restoredTop sz="93584" autoAdjust="0"/>
  </p:normalViewPr>
  <p:slideViewPr>
    <p:cSldViewPr snapToGrid="0">
      <p:cViewPr varScale="1">
        <p:scale>
          <a:sx n="88" d="100"/>
          <a:sy n="88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6B035-6F59-438C-ADC7-3C65984F5654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A184F-9455-4BD6-A395-F20EC6DBB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21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hyperlink" Target="http://service-portail-intranet-cegee.sigce.caisse-epargne.fr/Intranet/intranetcegee_prod/Orca/index.php" TargetMode="External"/><Relationship Id="rId3" Type="http://schemas.openxmlformats.org/officeDocument/2006/relationships/hyperlink" Target="http://service-portail-intranet-cegee.sigce.caisse-epargne.fr/Intranet/intranetcegee_prod/Orca/index.php?rap=3039" TargetMode="External"/><Relationship Id="rId7" Type="http://schemas.openxmlformats.org/officeDocument/2006/relationships/hyperlink" Target="http://service-portail-intranet-cegee.sigce.caisse-epargne.fr/Intranet/intranetcegee_prod/Orca/index.php?rap=3017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service-portail-intranet-cegee.sigce.caisse-epargne.fr/Intranet/intranetcegee_prod/Orca/index.php?rap=3018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://commerciaux.celca.caisse-epargne.fr/download/1185/assurance-auto/11613/process-traitement-contrat-auto-vf-rdc.pdf" TargetMode="External"/><Relationship Id="rId10" Type="http://schemas.openxmlformats.org/officeDocument/2006/relationships/hyperlink" Target="_" TargetMode="External"/><Relationship Id="rId4" Type="http://schemas.openxmlformats.org/officeDocument/2006/relationships/hyperlink" Target="http://service-portail-intranet-cegee.sigce.caisse-epargne.fr/Intranet/intranetcegee_prod/Orca/" TargetMode="External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3FC61A-67CA-47AE-B932-2434B56DADAF}"/>
              </a:ext>
            </a:extLst>
          </p:cNvPr>
          <p:cNvSpPr/>
          <p:nvPr userDrawn="1"/>
        </p:nvSpPr>
        <p:spPr>
          <a:xfrm>
            <a:off x="0" y="434975"/>
            <a:ext cx="12192000" cy="598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305C96-3937-46A8-A268-A178FD263CD4}"/>
              </a:ext>
            </a:extLst>
          </p:cNvPr>
          <p:cNvSpPr/>
          <p:nvPr userDrawn="1"/>
        </p:nvSpPr>
        <p:spPr>
          <a:xfrm>
            <a:off x="1333500" y="4689475"/>
            <a:ext cx="887413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 12">
            <a:extLst>
              <a:ext uri="{FF2B5EF4-FFF2-40B4-BE49-F238E27FC236}">
                <a16:creationId xmlns:a16="http://schemas.microsoft.com/office/drawing/2014/main" id="{83DB30F2-944D-4A2E-8183-E8CB7BCBED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950" y="434480"/>
            <a:ext cx="5787550" cy="57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2">
            <a:extLst>
              <a:ext uri="{FF2B5EF4-FFF2-40B4-BE49-F238E27FC236}">
                <a16:creationId xmlns:a16="http://schemas.microsoft.com/office/drawing/2014/main" id="{9DDB70A5-FABA-4F11-8849-6E28491396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75"/>
          <a:stretch>
            <a:fillRect/>
          </a:stretch>
        </p:blipFill>
        <p:spPr bwMode="auto">
          <a:xfrm>
            <a:off x="11457781" y="6146006"/>
            <a:ext cx="5318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43110" y="5098177"/>
            <a:ext cx="5685487" cy="285831"/>
          </a:xfrm>
        </p:spPr>
        <p:txBody>
          <a:bodyPr anchor="ctr">
            <a:no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n°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332934" y="5481778"/>
            <a:ext cx="5695663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mardi xx au samedi xx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D97064-0635-4BC5-B83F-FCE765926F6A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052D050-ADCB-4E71-AAD7-9C8C080EAF22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C69D249-4D97-41B8-935B-4820E8EB14F0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CFCFDD-F62E-4F92-BAA2-E8A1DCB21867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59934F3-BFE2-4AB9-8927-646A8B972E22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F6328EB-96A3-47C0-B0A2-3F5CAAF385C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A1606C7B-F60A-4EF0-B9FA-E6E0D1EC148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C439854-4DB3-42B9-B34C-91853E02EAEB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59832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8538BDD2-5C30-42FD-A52D-42D60EEE1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B541AEA-2F83-4EC3-B729-82B8F4D11103}"/>
              </a:ext>
            </a:extLst>
          </p:cNvPr>
          <p:cNvSpPr txBox="1"/>
          <p:nvPr userDrawn="1"/>
        </p:nvSpPr>
        <p:spPr>
          <a:xfrm>
            <a:off x="1020752" y="2779714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3EC2F7-33F5-4B3A-BCD2-B3F1F84976CF}"/>
              </a:ext>
            </a:extLst>
          </p:cNvPr>
          <p:cNvSpPr/>
          <p:nvPr userDrawn="1"/>
        </p:nvSpPr>
        <p:spPr>
          <a:xfrm>
            <a:off x="1157487" y="5164643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12">
            <a:extLst>
              <a:ext uri="{FF2B5EF4-FFF2-40B4-BE49-F238E27FC236}">
                <a16:creationId xmlns:a16="http://schemas.microsoft.com/office/drawing/2014/main" id="{3E0D38D7-9D8E-439F-86B2-4928B41AE6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660544" y="1343164"/>
            <a:ext cx="1696893" cy="149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6BD1F6-F7C1-46E0-B46F-1EAAD8448E72}"/>
              </a:ext>
            </a:extLst>
          </p:cNvPr>
          <p:cNvSpPr/>
          <p:nvPr userDrawn="1"/>
        </p:nvSpPr>
        <p:spPr>
          <a:xfrm>
            <a:off x="1689552" y="2605979"/>
            <a:ext cx="1144587" cy="234926"/>
          </a:xfrm>
          <a:prstGeom prst="rect">
            <a:avLst/>
          </a:prstGeom>
          <a:solidFill>
            <a:srgbClr val="C8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635100" y="504968"/>
            <a:ext cx="8040964" cy="6127844"/>
          </a:xfrm>
        </p:spPr>
        <p:txBody>
          <a:bodyPr anchor="ctr"/>
          <a:lstStyle>
            <a:lvl1pPr marL="514350" indent="-514350">
              <a:buAutoNum type="arabicPeriod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+mj-lt"/>
              <a:buAutoNum type="alphaUcPeriod"/>
              <a:defRPr baseline="0">
                <a:sym typeface="Wingdings" panose="05000000000000000000" pitchFamily="2" charset="2"/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163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C80155-FF00-41A0-A6D3-4EAC107EBCFB}"/>
              </a:ext>
            </a:extLst>
          </p:cNvPr>
          <p:cNvSpPr/>
          <p:nvPr userDrawn="1"/>
        </p:nvSpPr>
        <p:spPr>
          <a:xfrm>
            <a:off x="7835900" y="547688"/>
            <a:ext cx="3824288" cy="896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8FE93-36F4-4F56-A285-43E72D18C51E}"/>
              </a:ext>
            </a:extLst>
          </p:cNvPr>
          <p:cNvSpPr/>
          <p:nvPr userDrawn="1"/>
        </p:nvSpPr>
        <p:spPr>
          <a:xfrm>
            <a:off x="3584575" y="547688"/>
            <a:ext cx="3854450" cy="895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23BB-E822-4B44-BB04-A02C29D84000}"/>
              </a:ext>
            </a:extLst>
          </p:cNvPr>
          <p:cNvSpPr/>
          <p:nvPr userDrawn="1"/>
        </p:nvSpPr>
        <p:spPr>
          <a:xfrm>
            <a:off x="3584575" y="1644650"/>
            <a:ext cx="3854450" cy="23923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617A57-7ADF-44D4-A56D-78FC4A40EFE6}"/>
              </a:ext>
            </a:extLst>
          </p:cNvPr>
          <p:cNvSpPr/>
          <p:nvPr userDrawn="1"/>
        </p:nvSpPr>
        <p:spPr>
          <a:xfrm>
            <a:off x="515938" y="0"/>
            <a:ext cx="27892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9DE2D7-B447-4099-BF26-B8E68A8CA2A8}"/>
              </a:ext>
            </a:extLst>
          </p:cNvPr>
          <p:cNvSpPr txBox="1"/>
          <p:nvPr userDrawn="1"/>
        </p:nvSpPr>
        <p:spPr>
          <a:xfrm>
            <a:off x="776288" y="2874963"/>
            <a:ext cx="2333625" cy="769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SUIVIS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055C5-442D-407C-8392-077123593F8B}"/>
              </a:ext>
            </a:extLst>
          </p:cNvPr>
          <p:cNvSpPr/>
          <p:nvPr userDrawn="1"/>
        </p:nvSpPr>
        <p:spPr>
          <a:xfrm>
            <a:off x="803275" y="4514850"/>
            <a:ext cx="887413" cy="101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3A4E6C-870A-4999-8D5C-CAC26288ED63}"/>
              </a:ext>
            </a:extLst>
          </p:cNvPr>
          <p:cNvSpPr/>
          <p:nvPr userDrawn="1"/>
        </p:nvSpPr>
        <p:spPr>
          <a:xfrm>
            <a:off x="0" y="5765800"/>
            <a:ext cx="2547938" cy="1092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9" name="Image 15">
            <a:extLst>
              <a:ext uri="{FF2B5EF4-FFF2-40B4-BE49-F238E27FC236}">
                <a16:creationId xmlns:a16="http://schemas.microsoft.com/office/drawing/2014/main" id="{33F1243A-FB0B-4831-BA28-9C9B5D984B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496888" y="871538"/>
            <a:ext cx="18605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386CA3-4D1C-4030-986C-8C1D90145B36}"/>
              </a:ext>
            </a:extLst>
          </p:cNvPr>
          <p:cNvSpPr/>
          <p:nvPr userDrawn="1"/>
        </p:nvSpPr>
        <p:spPr>
          <a:xfrm>
            <a:off x="1608138" y="2286000"/>
            <a:ext cx="1144587" cy="479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3FC8AD-06AC-4748-AA14-8F36714D32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03275" y="3524250"/>
            <a:ext cx="2306638" cy="754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600" b="1">
                <a:solidFill>
                  <a:srgbClr val="404040"/>
                </a:solidFill>
                <a:latin typeface="Montserrat" panose="00000500000000000000" pitchFamily="2" charset="0"/>
              </a:rPr>
              <a:t>Qui guident mes </a:t>
            </a:r>
            <a:br>
              <a:rPr lang="fr-FR" altLang="fr-FR" sz="1600" b="1">
                <a:solidFill>
                  <a:srgbClr val="404040"/>
                </a:solidFill>
                <a:latin typeface="Montserrat" panose="00000500000000000000" pitchFamily="2" charset="0"/>
              </a:rPr>
            </a:br>
            <a:r>
              <a:rPr lang="fr-FR" altLang="fr-FR" sz="1600" b="1">
                <a:solidFill>
                  <a:srgbClr val="404040"/>
                </a:solidFill>
                <a:latin typeface="Montserrat" panose="00000500000000000000" pitchFamily="2" charset="0"/>
              </a:rPr>
              <a:t>actions</a:t>
            </a:r>
            <a:endParaRPr lang="fr-FR" altLang="fr-FR" sz="1100">
              <a:solidFill>
                <a:srgbClr val="404040"/>
              </a:solidFill>
              <a:latin typeface="Montserrat" panose="00000500000000000000" pitchFamily="2" charset="0"/>
            </a:endParaRPr>
          </a:p>
          <a:p>
            <a:pPr eaLnBrk="1" hangingPunct="1">
              <a:defRPr/>
            </a:pPr>
            <a:r>
              <a:rPr lang="fr-FR" altLang="fr-FR" sz="1100">
                <a:solidFill>
                  <a:srgbClr val="404040"/>
                </a:solidFill>
                <a:latin typeface="Montserrat" panose="00000500000000000000" pitchFamily="2" charset="0"/>
              </a:rPr>
              <a:t>*réactualisés chaque lundi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FA4490-2FF1-45F6-9BFF-3652642C64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80438" y="665163"/>
            <a:ext cx="2936875" cy="954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 dirty="0">
                <a:solidFill>
                  <a:srgbClr val="404040"/>
                </a:solidFill>
                <a:latin typeface="Montserrat Black" panose="00000A00000000000000" pitchFamily="2" charset="0"/>
              </a:rPr>
              <a:t>IZICARTE NON MISES </a:t>
            </a:r>
          </a:p>
          <a:p>
            <a:pPr eaLnBrk="1" hangingPunct="1">
              <a:defRPr/>
            </a:pPr>
            <a:r>
              <a:rPr lang="fr-FR" altLang="fr-FR" sz="1400" dirty="0">
                <a:solidFill>
                  <a:srgbClr val="404040"/>
                </a:solidFill>
                <a:latin typeface="Montserrat Black" panose="00000A00000000000000" pitchFamily="2" charset="0"/>
              </a:rPr>
              <a:t>EN FORCE</a:t>
            </a:r>
          </a:p>
          <a:p>
            <a:pPr algn="just" eaLnBrk="1" hangingPunct="1">
              <a:defRPr/>
            </a:pPr>
            <a:r>
              <a:rPr lang="fr-FR" altLang="fr-FR" sz="1000" dirty="0">
                <a:solidFill>
                  <a:srgbClr val="404040"/>
                </a:solidFill>
              </a:rPr>
              <a:t>Retrouvez en cliquant </a:t>
            </a:r>
            <a:r>
              <a:rPr lang="fr-FR" altLang="fr-FR" sz="1000" dirty="0">
                <a:solidFill>
                  <a:srgbClr val="404040"/>
                </a:solidFill>
                <a:hlinkClick r:id="rId3"/>
              </a:rPr>
              <a:t>ici</a:t>
            </a:r>
            <a:r>
              <a:rPr lang="fr-FR" altLang="fr-FR" sz="1000" dirty="0">
                <a:solidFill>
                  <a:srgbClr val="404040"/>
                </a:solidFill>
              </a:rPr>
              <a:t> le listing détaillé ORCA. </a:t>
            </a:r>
            <a:endParaRPr lang="fr-FR" altLang="fr-FR" dirty="0">
              <a:solidFill>
                <a:srgbClr val="404040"/>
              </a:solidFill>
              <a:latin typeface="Montserrat Black" panose="00000A00000000000000" pitchFamily="2" charset="0"/>
            </a:endParaRPr>
          </a:p>
          <a:p>
            <a:pPr eaLnBrk="1" hangingPunct="1">
              <a:defRPr/>
            </a:pPr>
            <a:endParaRPr lang="fr-FR" altLang="fr-FR" dirty="0">
              <a:solidFill>
                <a:srgbClr val="40404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0834DA-570A-4000-B803-17834F86A2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92613" y="674688"/>
            <a:ext cx="2946400" cy="1169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ECHEANCES 2021</a:t>
            </a:r>
          </a:p>
          <a:p>
            <a:pPr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4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les listing détaillés (ORCA – rubrique Échéances »)</a:t>
            </a:r>
          </a:p>
          <a:p>
            <a:pPr eaLnBrk="1" hangingPunct="1">
              <a:defRPr/>
            </a:pPr>
            <a:endParaRPr lang="fr-FR" altLang="fr-FR">
              <a:solidFill>
                <a:srgbClr val="404040"/>
              </a:solidFill>
              <a:latin typeface="Montserrat Black" panose="00000A00000000000000" pitchFamily="2" charset="0"/>
            </a:endParaRPr>
          </a:p>
          <a:p>
            <a:pPr eaLnBrk="1" hangingPunct="1">
              <a:defRPr/>
            </a:pPr>
            <a:endParaRPr lang="fr-FR" altLang="fr-FR">
              <a:solidFill>
                <a:srgbClr val="40404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331499D-0C57-4CBF-928E-06F127B6D031}"/>
              </a:ext>
            </a:extLst>
          </p:cNvPr>
          <p:cNvSpPr txBox="1"/>
          <p:nvPr userDrawn="1"/>
        </p:nvSpPr>
        <p:spPr>
          <a:xfrm>
            <a:off x="4392613" y="1785938"/>
            <a:ext cx="2944812" cy="2338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PEL POTENTIELLEMENT IRREGULIERS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Rappel des traitements attendus :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Régulariser les versements manquants.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Vérifier et modifier au besoin l’abonnement mis en place, permettant ainsi d’assurer le versement minimum de 540€ chaque année.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Vérifier et procéder au besoin à la prorogation du PEL.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alt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 cas d’alimentation du PEL par les propres soins du client proposer la mise en place d’un abonnement.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C126BA-7CDB-4BF3-86B9-8BEE4372CC84}"/>
              </a:ext>
            </a:extLst>
          </p:cNvPr>
          <p:cNvSpPr/>
          <p:nvPr userDrawn="1"/>
        </p:nvSpPr>
        <p:spPr>
          <a:xfrm>
            <a:off x="3584575" y="4160838"/>
            <a:ext cx="3854450" cy="2363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36CE85-1208-4CA1-9B94-7BFE273DC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92613" y="4302125"/>
            <a:ext cx="2944812" cy="2062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AUTO – 2 ROUES – CONTRATS PROVISOIRES</a:t>
            </a:r>
          </a:p>
          <a:p>
            <a:pPr algn="just"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Si un contrat auto ou 2 roues est un «contrat provisoire en note de couverture» notre client doit alors nous fournir les justificatifs sous 30 jours à compter de la date d’effet du contrat. Passé ce délai, le véhicule ne sera plus assuré. D’où l’utilité de relancer ces clients pour finaliser ces contrats et en priorisant ceux à moins de 10 jours de la sortie.</a:t>
            </a:r>
          </a:p>
          <a:p>
            <a:pPr algn="just"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5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 process complet de traitement d’un contrat AUTO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9F794-7778-4DE3-8C0A-B02E9895C563}"/>
              </a:ext>
            </a:extLst>
          </p:cNvPr>
          <p:cNvSpPr/>
          <p:nvPr userDrawn="1"/>
        </p:nvSpPr>
        <p:spPr>
          <a:xfrm>
            <a:off x="7821613" y="1644650"/>
            <a:ext cx="3824287" cy="8588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629AF7-F7F4-44FC-BA3D-35027DD1FF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20113" y="1824038"/>
            <a:ext cx="304323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SUIVI MOBILITE BANCAIRE</a:t>
            </a:r>
          </a:p>
          <a:p>
            <a:pPr algn="just" eaLnBrk="1" hangingPunct="1"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6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 listing détaillé ORCA. </a:t>
            </a:r>
            <a:endParaRPr lang="fr-FR" altLang="fr-FR">
              <a:solidFill>
                <a:srgbClr val="404040"/>
              </a:solidFill>
              <a:latin typeface="Montserrat Black" panose="00000A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403786-B03A-4DDA-9CD5-9B2FD1E5A95C}"/>
              </a:ext>
            </a:extLst>
          </p:cNvPr>
          <p:cNvSpPr/>
          <p:nvPr userDrawn="1"/>
        </p:nvSpPr>
        <p:spPr>
          <a:xfrm>
            <a:off x="7821613" y="2665413"/>
            <a:ext cx="3824287" cy="8350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CFDBC92-4220-4874-AB06-19C99C10D4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20113" y="2860675"/>
            <a:ext cx="3043237" cy="446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SUIVI CREDITS PROJET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7"/>
              </a:rPr>
              <a:t>ici </a:t>
            </a:r>
            <a:r>
              <a:rPr lang="fr-FR" altLang="fr-FR" sz="1000">
                <a:solidFill>
                  <a:srgbClr val="404040"/>
                </a:solidFill>
              </a:rPr>
              <a:t>le listing ORCA détaillé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5CEB6B-8EF6-4B7A-B222-6402B7675965}"/>
              </a:ext>
            </a:extLst>
          </p:cNvPr>
          <p:cNvSpPr/>
          <p:nvPr userDrawn="1"/>
        </p:nvSpPr>
        <p:spPr>
          <a:xfrm>
            <a:off x="7821613" y="3702050"/>
            <a:ext cx="3824287" cy="812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35DE6E-CDE7-43BB-B7DD-B777C36214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520113" y="3871913"/>
            <a:ext cx="3043237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400">
                <a:solidFill>
                  <a:srgbClr val="404040"/>
                </a:solidFill>
                <a:latin typeface="Montserrat Black" panose="00000A00000000000000" pitchFamily="2" charset="0"/>
              </a:rPr>
              <a:t>SUIVI VAD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>
                <a:solidFill>
                  <a:srgbClr val="404040"/>
                </a:solidFill>
              </a:rPr>
              <a:t>Retrouvez en cliquant </a:t>
            </a:r>
            <a:r>
              <a:rPr lang="fr-FR" altLang="fr-FR" sz="1000">
                <a:solidFill>
                  <a:srgbClr val="404040"/>
                </a:solidFill>
                <a:hlinkClick r:id="rId8"/>
              </a:rPr>
              <a:t>ici</a:t>
            </a:r>
            <a:r>
              <a:rPr lang="fr-FR" altLang="fr-FR" sz="1000">
                <a:solidFill>
                  <a:srgbClr val="404040"/>
                </a:solidFill>
              </a:rPr>
              <a:t> le listing ORCA détaillé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4DEA911-E5A7-4B1B-B39D-B88B053AED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7875" y="6110288"/>
            <a:ext cx="1660525" cy="385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1000">
                <a:solidFill>
                  <a:schemeClr val="bg1"/>
                </a:solidFill>
                <a:latin typeface="Montserrat Black" panose="00000A00000000000000" pitchFamily="2" charset="0"/>
              </a:rPr>
              <a:t>Cliquez sur cet icône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altLang="fr-FR" sz="1000">
                <a:solidFill>
                  <a:schemeClr val="bg1"/>
                </a:solidFill>
              </a:rPr>
              <a:t>Pour accéder à votre suivi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1B10B9A-ED2C-43D8-B98B-48B7D3E9B8B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72424" y="5852610"/>
            <a:ext cx="762000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B5DEB78-F580-46B3-9B8E-F22AF34D36A9}"/>
              </a:ext>
            </a:extLst>
          </p:cNvPr>
          <p:cNvSpPr txBox="1"/>
          <p:nvPr userDrawn="1"/>
        </p:nvSpPr>
        <p:spPr>
          <a:xfrm>
            <a:off x="415925" y="6319838"/>
            <a:ext cx="123825" cy="20161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</a:endParaRPr>
          </a:p>
        </p:txBody>
      </p:sp>
      <p:pic>
        <p:nvPicPr>
          <p:cNvPr id="26" name="Picture 13" descr="Résultat de recherche d'images pour &quot;clic&quot;">
            <a:hlinkClick r:id="rId10" action="ppaction://hlinkfile"/>
            <a:extLst>
              <a:ext uri="{FF2B5EF4-FFF2-40B4-BE49-F238E27FC236}">
                <a16:creationId xmlns:a16="http://schemas.microsoft.com/office/drawing/2014/main" id="{CA91BEC8-A2D0-4B81-89E5-0BE1F4D218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6338888"/>
            <a:ext cx="25241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E1193E57-B0E4-420A-9453-12A2C846155A}"/>
              </a:ext>
            </a:extLst>
          </p:cNvPr>
          <p:cNvSpPr/>
          <p:nvPr userDrawn="1"/>
        </p:nvSpPr>
        <p:spPr>
          <a:xfrm>
            <a:off x="11154167" y="5681881"/>
            <a:ext cx="2007337" cy="2007337"/>
          </a:xfrm>
          <a:prstGeom prst="ellipse">
            <a:avLst/>
          </a:prstGeom>
          <a:noFill/>
          <a:ln w="47625">
            <a:solidFill>
              <a:srgbClr val="E60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D107FD2-FAE8-4901-9D06-F891551EA244}"/>
              </a:ext>
            </a:extLst>
          </p:cNvPr>
          <p:cNvCxnSpPr>
            <a:cxnSpLocks/>
          </p:cNvCxnSpPr>
          <p:nvPr userDrawn="1"/>
        </p:nvCxnSpPr>
        <p:spPr>
          <a:xfrm flipH="1">
            <a:off x="11186030" y="5336651"/>
            <a:ext cx="1031907" cy="1587932"/>
          </a:xfrm>
          <a:prstGeom prst="line">
            <a:avLst/>
          </a:prstGeom>
          <a:ln w="38100">
            <a:solidFill>
              <a:srgbClr val="FFD8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0B17478-48E2-4137-BAAD-2E667BC0A74D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39129" y="5415379"/>
            <a:ext cx="1094765" cy="1644876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9111B88F-F9F0-46B6-9605-921104D93E47}"/>
              </a:ext>
            </a:extLst>
          </p:cNvPr>
          <p:cNvSpPr/>
          <p:nvPr userDrawn="1"/>
        </p:nvSpPr>
        <p:spPr>
          <a:xfrm>
            <a:off x="10157374" y="6542308"/>
            <a:ext cx="1388533" cy="1388533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722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D27B89-8091-411A-A123-A742E10A28B9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6405C0-B785-4E72-8EE9-6116AD3CA340}"/>
              </a:ext>
            </a:extLst>
          </p:cNvPr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9">
            <a:extLst>
              <a:ext uri="{FF2B5EF4-FFF2-40B4-BE49-F238E27FC236}">
                <a16:creationId xmlns:a16="http://schemas.microsoft.com/office/drawing/2014/main" id="{29E4E2AA-CF8D-4D92-9215-98C0777A2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2">
            <a:extLst>
              <a:ext uri="{FF2B5EF4-FFF2-40B4-BE49-F238E27FC236}">
                <a16:creationId xmlns:a16="http://schemas.microsoft.com/office/drawing/2014/main" id="{9C776B7C-FE80-479C-A470-182125E22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EBBDB429-2CDC-4CBC-B673-06E64C0E5A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A3B69C0-8588-409A-B479-8A322FD2136E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A5AACA4-1B52-4160-BEE2-9B632BD629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68300"/>
            <a:ext cx="1352550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3A3A49C-F0FC-46C0-934D-A4D745637E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FB8091-235F-476F-86A0-D71A2A8FBB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F05F91-F68E-41D9-870F-653E97CD97C9}"/>
              </a:ext>
            </a:extLst>
          </p:cNvPr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1E3167-3EA5-4CCC-A40D-9A760E41133E}"/>
              </a:ext>
            </a:extLst>
          </p:cNvPr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F9744D-CD73-4D2E-936E-4173186973C5}"/>
              </a:ext>
            </a:extLst>
          </p:cNvPr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21" name="Image 21">
            <a:extLst>
              <a:ext uri="{FF2B5EF4-FFF2-40B4-BE49-F238E27FC236}">
                <a16:creationId xmlns:a16="http://schemas.microsoft.com/office/drawing/2014/main" id="{6DDC0FC5-90DE-4B38-A87B-7D59E50E1C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22">
            <a:extLst>
              <a:ext uri="{FF2B5EF4-FFF2-40B4-BE49-F238E27FC236}">
                <a16:creationId xmlns:a16="http://schemas.microsoft.com/office/drawing/2014/main" id="{2AB8A74F-0D6B-43BB-927F-18B832C522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4276EDA-9EC7-4A69-9830-4D96495249D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4528C3-D001-433D-ABCE-41983AAEEC3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B6707F5-4936-4BD7-8B8D-72A5638A6CC4}"/>
              </a:ext>
            </a:extLst>
          </p:cNvPr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B554D274-2813-4878-B908-4D49B1ACB1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Agences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A392B00-98EB-4292-8791-4C37CF38876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Clients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9A50C07-B9F9-43AE-9612-808AFBA1A0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&lt; 7 jours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50E44F0-3D5F-4158-8CEA-44E4001C40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Autres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244B52F-26D6-42D7-BD2D-B84D45AA5F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7 à 15 jours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B6D3A5-4C23-49D0-9528-68DEF13E695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&gt; 15 jours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8C1F45-901E-45C0-B99A-F506AEB7FC5E}"/>
              </a:ext>
            </a:extLst>
          </p:cNvPr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0EE47E3-2345-4CF5-B4C9-0157AE0568D5}"/>
              </a:ext>
            </a:extLst>
          </p:cNvPr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AC1AD7-C1A3-4D10-844A-5B75846C7390}"/>
              </a:ext>
            </a:extLst>
          </p:cNvPr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5E5944-A5DF-4757-AD15-C3C7FBE6613E}"/>
              </a:ext>
            </a:extLst>
          </p:cNvPr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D7EF88-93C3-446E-B0E1-81B35631B3AA}"/>
              </a:ext>
            </a:extLst>
          </p:cNvPr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DF1312-D3E0-49FA-B3CC-8FDCB07EA3AC}"/>
              </a:ext>
            </a:extLst>
          </p:cNvPr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1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2B8C4DDC-98E1-49D1-914A-B4AFCF787FB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/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8" y="1504811"/>
            <a:ext cx="10267357" cy="447879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9404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CCAE19-1968-4B60-8C9D-FD044465E1E9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8A624E-333D-465F-B332-B1EF2F2B896B}"/>
              </a:ext>
            </a:extLst>
          </p:cNvPr>
          <p:cNvSpPr/>
          <p:nvPr userDrawn="1"/>
        </p:nvSpPr>
        <p:spPr>
          <a:xfrm>
            <a:off x="10985500" y="107950"/>
            <a:ext cx="1206500" cy="6416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73E10F6C-98B1-4D88-A110-3231B055F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074FE9-A7A7-43AB-92D2-9EE2A875A7D0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1" name="Image 12">
            <a:extLst>
              <a:ext uri="{FF2B5EF4-FFF2-40B4-BE49-F238E27FC236}">
                <a16:creationId xmlns:a16="http://schemas.microsoft.com/office/drawing/2014/main" id="{7618EF99-3925-492E-8691-3956D9B66C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363" y="163513"/>
            <a:ext cx="69373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3">
            <a:extLst>
              <a:ext uri="{FF2B5EF4-FFF2-40B4-BE49-F238E27FC236}">
                <a16:creationId xmlns:a16="http://schemas.microsoft.com/office/drawing/2014/main" id="{093F0B4A-5E7D-4269-89CF-CF4DC403A6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1677988"/>
            <a:ext cx="7683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1979F85-A2CD-4635-A118-030B2EEEFC0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26775" y="768350"/>
            <a:ext cx="120650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FA6EE49-E217-4908-8BA7-A227864A34D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985500" y="2274888"/>
            <a:ext cx="1206500" cy="217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95C3AD4-8ADA-405B-AB4C-08680A3FD847}"/>
              </a:ext>
            </a:extLst>
          </p:cNvPr>
          <p:cNvCxnSpPr/>
          <p:nvPr userDrawn="1"/>
        </p:nvCxnSpPr>
        <p:spPr>
          <a:xfrm flipH="1">
            <a:off x="10982325" y="368300"/>
            <a:ext cx="3175" cy="60817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3A5DA61E-CBD2-40E6-AB19-27C53B9563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8">
            <a:extLst>
              <a:ext uri="{FF2B5EF4-FFF2-40B4-BE49-F238E27FC236}">
                <a16:creationId xmlns:a16="http://schemas.microsoft.com/office/drawing/2014/main" id="{A1F74A3A-8D3A-4279-BDFC-E52566CF618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63" y="4826000"/>
            <a:ext cx="6318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B5A7F2D-29EA-4139-8A21-5D746781BD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5332413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969C60-0C48-4110-B635-C381145CD0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04550" y="3746500"/>
            <a:ext cx="11874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800" b="1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A72164-F6A9-405F-BEA5-E71BB615956A}"/>
              </a:ext>
            </a:extLst>
          </p:cNvPr>
          <p:cNvSpPr/>
          <p:nvPr userDrawn="1"/>
        </p:nvSpPr>
        <p:spPr>
          <a:xfrm>
            <a:off x="11220450" y="3908425"/>
            <a:ext cx="88900" cy="57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6E8707-661B-46DD-B799-EE4912D90658}"/>
              </a:ext>
            </a:extLst>
          </p:cNvPr>
          <p:cNvSpPr/>
          <p:nvPr userDrawn="1"/>
        </p:nvSpPr>
        <p:spPr>
          <a:xfrm>
            <a:off x="11012488" y="5943600"/>
            <a:ext cx="207962" cy="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09851B-B9AE-4AD1-A1FF-D611387BEE15}"/>
              </a:ext>
            </a:extLst>
          </p:cNvPr>
          <p:cNvSpPr/>
          <p:nvPr userDrawn="1"/>
        </p:nvSpPr>
        <p:spPr>
          <a:xfrm>
            <a:off x="11018838" y="5781675"/>
            <a:ext cx="207962" cy="4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A1CA03D-00D0-46C4-BAE3-2728897656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3922713"/>
            <a:ext cx="677863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Agences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1E98B1C-2C39-4622-8B34-D19548DE876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0125" y="4119563"/>
            <a:ext cx="69056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Clients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A84B2B8-2DD4-46E6-A462-555D65C287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514975"/>
            <a:ext cx="684213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&lt; 7 jours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71B55B6-8004-4F34-8C17-A60BC6E9A66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64888" y="4305300"/>
            <a:ext cx="690562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Autres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C4E8B6A-4DAB-4ED9-9C68-A00CD5036C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695950"/>
            <a:ext cx="920750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7 à 15 jours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3F7CB33-BCF3-4441-85F5-04A696C253F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56950" y="5878513"/>
            <a:ext cx="898525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900" b="1"/>
              <a:t>&gt; 15 jours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57F2C4-0022-446C-9DFA-3AC1E8CA30EA}"/>
              </a:ext>
            </a:extLst>
          </p:cNvPr>
          <p:cNvSpPr/>
          <p:nvPr userDrawn="1"/>
        </p:nvSpPr>
        <p:spPr>
          <a:xfrm>
            <a:off x="11104563" y="4000500"/>
            <a:ext cx="96837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6BC875-B2EE-4F8E-91B0-F18FD5209D94}"/>
              </a:ext>
            </a:extLst>
          </p:cNvPr>
          <p:cNvSpPr/>
          <p:nvPr userDrawn="1"/>
        </p:nvSpPr>
        <p:spPr>
          <a:xfrm>
            <a:off x="11102975" y="4200525"/>
            <a:ext cx="96838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7A9664-34E9-4DF8-94EE-232C30707F11}"/>
              </a:ext>
            </a:extLst>
          </p:cNvPr>
          <p:cNvSpPr/>
          <p:nvPr userDrawn="1"/>
        </p:nvSpPr>
        <p:spPr>
          <a:xfrm>
            <a:off x="11106150" y="438308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518AD4-B1C8-4203-88B9-D47B8C19E47C}"/>
              </a:ext>
            </a:extLst>
          </p:cNvPr>
          <p:cNvSpPr/>
          <p:nvPr userDrawn="1"/>
        </p:nvSpPr>
        <p:spPr>
          <a:xfrm>
            <a:off x="11102975" y="5583238"/>
            <a:ext cx="95250" cy="968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2C8B33-CFEE-4BC2-BF81-846BA6012D54}"/>
              </a:ext>
            </a:extLst>
          </p:cNvPr>
          <p:cNvSpPr/>
          <p:nvPr userDrawn="1"/>
        </p:nvSpPr>
        <p:spPr>
          <a:xfrm>
            <a:off x="11101388" y="5776913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4000CA-0D04-48A6-8151-8366FAD26DD0}"/>
              </a:ext>
            </a:extLst>
          </p:cNvPr>
          <p:cNvSpPr/>
          <p:nvPr userDrawn="1"/>
        </p:nvSpPr>
        <p:spPr>
          <a:xfrm>
            <a:off x="11101388" y="5951538"/>
            <a:ext cx="95250" cy="95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36" name="Image 36">
            <a:extLst>
              <a:ext uri="{FF2B5EF4-FFF2-40B4-BE49-F238E27FC236}">
                <a16:creationId xmlns:a16="http://schemas.microsoft.com/office/drawing/2014/main" id="{E102C356-B9BC-4E36-96F5-B723FD8973A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155950"/>
            <a:ext cx="6778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Espace réservé du contenu 2"/>
          <p:cNvSpPr>
            <a:spLocks noGrp="1"/>
          </p:cNvSpPr>
          <p:nvPr>
            <p:ph idx="1"/>
          </p:nvPr>
        </p:nvSpPr>
        <p:spPr>
          <a:xfrm>
            <a:off x="515937" y="710352"/>
            <a:ext cx="10267357" cy="52732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1731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45EEC95-5F5E-43F0-ADF8-DCB641CE1EB4}"/>
              </a:ext>
            </a:extLst>
          </p:cNvPr>
          <p:cNvSpPr/>
          <p:nvPr userDrawn="1"/>
        </p:nvSpPr>
        <p:spPr>
          <a:xfrm>
            <a:off x="0" y="368300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D564263D-D285-4C98-8495-CB6CF9BB91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>
            <a:fillRect/>
          </a:stretch>
        </p:blipFill>
        <p:spPr bwMode="auto">
          <a:xfrm>
            <a:off x="20638" y="6119813"/>
            <a:ext cx="78581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9C5D38-3A95-44FB-A51F-B8C0C36215C6}"/>
              </a:ext>
            </a:extLst>
          </p:cNvPr>
          <p:cNvSpPr/>
          <p:nvPr userDrawn="1"/>
        </p:nvSpPr>
        <p:spPr>
          <a:xfrm>
            <a:off x="481013" y="6713538"/>
            <a:ext cx="347662" cy="131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6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2CB0903A-393D-4C62-9384-18F8475DAB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163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9"/>
          <p:cNvSpPr>
            <a:spLocks noGrp="1"/>
          </p:cNvSpPr>
          <p:nvPr>
            <p:ph type="body" sz="quarter" idx="26"/>
          </p:nvPr>
        </p:nvSpPr>
        <p:spPr>
          <a:xfrm>
            <a:off x="515938" y="60465"/>
            <a:ext cx="10469148" cy="389455"/>
          </a:xfrm>
        </p:spPr>
        <p:txBody>
          <a:bodyPr/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6847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exte 2">
            <a:extLst>
              <a:ext uri="{FF2B5EF4-FFF2-40B4-BE49-F238E27FC236}">
                <a16:creationId xmlns:a16="http://schemas.microsoft.com/office/drawing/2014/main" id="{ACD0C870-0B4F-4B33-B65F-6998CEB9FE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8975" y="1484313"/>
            <a:ext cx="109728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 texte</a:t>
            </a:r>
          </a:p>
          <a:p>
            <a:pPr lvl="1"/>
            <a:r>
              <a:rPr lang="fr-FR" altLang="fr-FR"/>
              <a:t>Deuxième niveau </a:t>
            </a:r>
          </a:p>
          <a:p>
            <a:pPr lvl="2"/>
            <a:r>
              <a:rPr lang="fr-FR" altLang="fr-FR"/>
              <a:t>Troisième niveau </a:t>
            </a:r>
          </a:p>
          <a:p>
            <a:pPr lvl="3"/>
            <a:r>
              <a:rPr lang="fr-FR" altLang="fr-FR"/>
              <a:t>Quatrième niveau </a:t>
            </a:r>
          </a:p>
          <a:p>
            <a:pPr lvl="4"/>
            <a:r>
              <a:rPr lang="fr-FR" altLang="fr-FR"/>
              <a:t>Cinquième niveau </a:t>
            </a:r>
          </a:p>
        </p:txBody>
      </p:sp>
      <p:sp>
        <p:nvSpPr>
          <p:cNvPr id="1027" name="Espace réservé du titre 1">
            <a:extLst>
              <a:ext uri="{FF2B5EF4-FFF2-40B4-BE49-F238E27FC236}">
                <a16:creationId xmlns:a16="http://schemas.microsoft.com/office/drawing/2014/main" id="{C51BFDE2-5A0D-406E-8299-5BDC233DFC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96913" y="365125"/>
            <a:ext cx="10979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A5D0877A-233A-496D-8C4E-33FF61BBEAAF}"/>
              </a:ext>
            </a:extLst>
          </p:cNvPr>
          <p:cNvSpPr txBox="1">
            <a:spLocks/>
          </p:cNvSpPr>
          <p:nvPr userDrawn="1"/>
        </p:nvSpPr>
        <p:spPr>
          <a:xfrm>
            <a:off x="10988675" y="6524625"/>
            <a:ext cx="673100" cy="261938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7E7B0C8C-3985-4FC8-9DFD-6F6B4CA93470}" type="slidenum">
              <a:rPr lang="fr-FR" altLang="fr-FR" sz="1100" b="1" smtClean="0">
                <a:solidFill>
                  <a:srgbClr val="7F7F7F"/>
                </a:solidFill>
                <a:ea typeface="Helvetica Neue Medium"/>
                <a:cs typeface="Helvetica Neue Medium"/>
              </a:rPr>
              <a:pPr algn="r" eaLnBrk="1" hangingPunct="1">
                <a:defRPr/>
              </a:pPr>
              <a:t>‹N°›</a:t>
            </a:fld>
            <a:endParaRPr lang="fr-FR" altLang="fr-FR" sz="1000" b="1">
              <a:solidFill>
                <a:srgbClr val="7F7F7F"/>
              </a:solidFill>
              <a:ea typeface="Helvetica Neue Medium"/>
              <a:cs typeface="Helvetica Neue Medium"/>
            </a:endParaRPr>
          </a:p>
        </p:txBody>
      </p: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F8CCD6D7-B143-4126-AE93-657B236DB6E7}"/>
              </a:ext>
            </a:extLst>
          </p:cNvPr>
          <p:cNvSpPr txBox="1">
            <a:spLocks/>
          </p:cNvSpPr>
          <p:nvPr userDrawn="1"/>
        </p:nvSpPr>
        <p:spPr>
          <a:xfrm>
            <a:off x="6510338" y="6473825"/>
            <a:ext cx="4478337" cy="361950"/>
          </a:xfrm>
          <a:prstGeom prst="rect">
            <a:avLst/>
          </a:prstGeom>
        </p:spPr>
        <p:txBody>
          <a:bodyPr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10</a:t>
            </a:r>
          </a:p>
        </p:txBody>
      </p:sp>
      <p:pic>
        <p:nvPicPr>
          <p:cNvPr id="1030" name="Image 7">
            <a:extLst>
              <a:ext uri="{FF2B5EF4-FFF2-40B4-BE49-F238E27FC236}">
                <a16:creationId xmlns:a16="http://schemas.microsoft.com/office/drawing/2014/main" id="{4C6D14F7-DE74-4657-BD94-237EC1F37EF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6477000"/>
            <a:ext cx="1154113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14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404040"/>
          </a:solidFill>
          <a:latin typeface="Montserrat Black" panose="00000A00000000000000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Montserrat Black" panose="00000A00000000000000" pitchFamily="2" charset="0"/>
        </a:defRPr>
      </a:lvl9pPr>
    </p:titleStyle>
    <p:bodyStyle>
      <a:lvl1pPr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□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Wingdings" panose="05000000000000000000" pitchFamily="2" charset="2"/>
        <a:buChar char="§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▫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Clr>
          <a:srgbClr val="EA4E55"/>
        </a:buClr>
        <a:buFont typeface="Arial" panose="020B0604020202020204" pitchFamily="34" charset="0"/>
        <a:buChar char="▪"/>
        <a:defRPr sz="10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79/schemas-delegataires-cegee/24093/referentiel-des-delegations-particulier-credit-conso-09-05-2023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tre-assistance.fr/#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mondial-assistance-teleconsultation.fr/#/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ED240F0-5274-4791-8A6B-E27757DD85FE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dirty="0"/>
              <a:t>A partir du 30 mai, Visa met en place un nouveau service sur nos cartes Platinum : la téléconsultation médicale à l’étranger.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F88DF0-A60C-498F-8C87-08509B23978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Téléconsultation médicale sur carte Platinum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81E583-AE64-4929-AACA-508D5607453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PLATINUM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3A37CE7-AFB4-46A8-8A35-896132C6F7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BANCARISATION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B4C36-8714-4FB3-8BED-2A1BCBCFF558}"/>
              </a:ext>
            </a:extLst>
          </p:cNvPr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042733-009C-4C8D-A434-8CB40BB7A4DA}"/>
              </a:ext>
            </a:extLst>
          </p:cNvPr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Vecteur chemins d'avion. plan de traçage en pointillé du point. ensemble de vecteurs">
            <a:extLst>
              <a:ext uri="{FF2B5EF4-FFF2-40B4-BE49-F238E27FC236}">
                <a16:creationId xmlns:a16="http://schemas.microsoft.com/office/drawing/2014/main" id="{6733259B-8596-ABA2-5714-495165281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256" y="1350701"/>
            <a:ext cx="5104039" cy="510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0CA2B5-0761-4747-B66A-72C0A1D0BE82}"/>
              </a:ext>
            </a:extLst>
          </p:cNvPr>
          <p:cNvSpPr/>
          <p:nvPr/>
        </p:nvSpPr>
        <p:spPr>
          <a:xfrm>
            <a:off x="11094214" y="416862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328C14-C6A7-4D6F-B000-85FD01EEA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Partir en voyage, tout le monde en a envie     . Tomber malade à l’étranger, personne n’en a envie      !                    Mais ça arrive… et quand ça arrive c’est toujours compliqué de :</a:t>
            </a:r>
          </a:p>
          <a:p>
            <a:pPr lvl="1"/>
            <a:r>
              <a:rPr lang="fr-FR" dirty="0"/>
              <a:t>Savoir comment la médecine fonctionne dans le pays où nous sommes,</a:t>
            </a:r>
          </a:p>
          <a:p>
            <a:pPr lvl="1"/>
            <a:r>
              <a:rPr lang="fr-FR" dirty="0"/>
              <a:t>Se faire comprendre dans la langue locale pour expliquer nos douleurs,</a:t>
            </a:r>
          </a:p>
          <a:p>
            <a:pPr lvl="1"/>
            <a:r>
              <a:rPr lang="fr-FR" dirty="0"/>
              <a:t>Trouver des médicaments pour se soigner sans l’avis d’un médecin, …</a:t>
            </a:r>
          </a:p>
          <a:p>
            <a:pPr lvl="1"/>
            <a:endParaRPr lang="fr-FR" sz="600" dirty="0"/>
          </a:p>
          <a:p>
            <a:r>
              <a:rPr lang="fr-FR" dirty="0"/>
              <a:t>Pour nos porteurs de la carte Platinum, ces tracas sont finis !                                                                                      Grâce au </a:t>
            </a:r>
            <a:r>
              <a:rPr lang="fr-FR" b="1" dirty="0"/>
              <a:t>service « Téléconsultation médicale à l’étranger ».</a:t>
            </a:r>
          </a:p>
          <a:p>
            <a:endParaRPr lang="fr-FR" sz="600" b="1" dirty="0"/>
          </a:p>
          <a:p>
            <a:r>
              <a:rPr lang="fr-FR" dirty="0"/>
              <a:t>La Téléconsultation médicale à l’étranger, c’est : </a:t>
            </a:r>
          </a:p>
          <a:p>
            <a:pPr lvl="1"/>
            <a:r>
              <a:rPr lang="fr-FR" dirty="0"/>
              <a:t>Une nouvelle prestation d’assistance médicale incluse dans nos cartes Platinum</a:t>
            </a:r>
          </a:p>
          <a:p>
            <a:pPr lvl="1"/>
            <a:r>
              <a:rPr lang="fr-FR" dirty="0"/>
              <a:t>4 téléconsultations par an</a:t>
            </a:r>
          </a:p>
          <a:p>
            <a:pPr lvl="1"/>
            <a:r>
              <a:rPr lang="fr-FR" dirty="0"/>
              <a:t>Un accès 24h/24, par téléphone (via l’Assistant) ou visioconférence depuis Internet, à des médecins parlant français, pour rassurer le porteur quand il a un doute sur un symptôme et lorsqu’il a besoin d’un avis médical (hors urgences)</a:t>
            </a:r>
          </a:p>
          <a:p>
            <a:pPr lvl="1"/>
            <a:r>
              <a:rPr lang="fr-FR" dirty="0"/>
              <a:t>Une prestation non accessible aux autres banques que celles du groupe BPCE. Selon une enquête réalisé en </a:t>
            </a:r>
            <a:r>
              <a:rPr lang="fr-FR" dirty="0" err="1"/>
              <a:t>septmbre</a:t>
            </a:r>
            <a:r>
              <a:rPr lang="fr-FR" dirty="0"/>
              <a:t> 2022 auprès des porteurs Visa Platinum, 70 % montre un intérêt à ce service. </a:t>
            </a:r>
          </a:p>
          <a:p>
            <a:pPr lvl="1"/>
            <a:endParaRPr lang="fr-FR" sz="600" dirty="0"/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Profitons de cette exclusivité pour effectuer des montées en gamme de nos cartes Premier aux clients éligibles Platinum (</a:t>
            </a:r>
            <a:r>
              <a:rPr lang="fr-FR" b="1" dirty="0" err="1">
                <a:solidFill>
                  <a:schemeClr val="accent4">
                    <a:lumMod val="75000"/>
                  </a:schemeClr>
                </a:solidFill>
              </a:rPr>
              <a:t>cf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schéma délégataire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 7 et 16) en mettant en avant ce nouveau service.</a:t>
            </a:r>
          </a:p>
          <a:p>
            <a:endParaRPr lang="fr-FR" sz="1600" b="1" i="0" u="none" strike="noStrike" kern="1200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fr-FR" dirty="0"/>
          </a:p>
        </p:txBody>
      </p:sp>
      <p:pic>
        <p:nvPicPr>
          <p:cNvPr id="1028" name="Picture 4" descr="Vecteur gratuit conception illustrée de médecin en ligne">
            <a:extLst>
              <a:ext uri="{FF2B5EF4-FFF2-40B4-BE49-F238E27FC236}">
                <a16:creationId xmlns:a16="http://schemas.microsoft.com/office/drawing/2014/main" id="{EB40A54A-DBDC-6B77-B32D-D9769FBB7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04" y="2552201"/>
            <a:ext cx="1753597" cy="1753597"/>
          </a:xfrm>
          <a:custGeom>
            <a:avLst/>
            <a:gdLst>
              <a:gd name="connsiteX0" fmla="*/ 0 w 1753597"/>
              <a:gd name="connsiteY0" fmla="*/ 0 h 1753597"/>
              <a:gd name="connsiteX1" fmla="*/ 566996 w 1753597"/>
              <a:gd name="connsiteY1" fmla="*/ 0 h 1753597"/>
              <a:gd name="connsiteX2" fmla="*/ 1186601 w 1753597"/>
              <a:gd name="connsiteY2" fmla="*/ 0 h 1753597"/>
              <a:gd name="connsiteX3" fmla="*/ 1753597 w 1753597"/>
              <a:gd name="connsiteY3" fmla="*/ 0 h 1753597"/>
              <a:gd name="connsiteX4" fmla="*/ 1753597 w 1753597"/>
              <a:gd name="connsiteY4" fmla="*/ 549460 h 1753597"/>
              <a:gd name="connsiteX5" fmla="*/ 1753597 w 1753597"/>
              <a:gd name="connsiteY5" fmla="*/ 1098921 h 1753597"/>
              <a:gd name="connsiteX6" fmla="*/ 1753597 w 1753597"/>
              <a:gd name="connsiteY6" fmla="*/ 1753597 h 1753597"/>
              <a:gd name="connsiteX7" fmla="*/ 1186601 w 1753597"/>
              <a:gd name="connsiteY7" fmla="*/ 1753597 h 1753597"/>
              <a:gd name="connsiteX8" fmla="*/ 566996 w 1753597"/>
              <a:gd name="connsiteY8" fmla="*/ 1753597 h 1753597"/>
              <a:gd name="connsiteX9" fmla="*/ 0 w 1753597"/>
              <a:gd name="connsiteY9" fmla="*/ 1753597 h 1753597"/>
              <a:gd name="connsiteX10" fmla="*/ 0 w 1753597"/>
              <a:gd name="connsiteY10" fmla="*/ 1133993 h 1753597"/>
              <a:gd name="connsiteX11" fmla="*/ 0 w 1753597"/>
              <a:gd name="connsiteY11" fmla="*/ 566996 h 1753597"/>
              <a:gd name="connsiteX12" fmla="*/ 0 w 1753597"/>
              <a:gd name="connsiteY12" fmla="*/ 0 h 175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3597" h="1753597" extrusionOk="0">
                <a:moveTo>
                  <a:pt x="0" y="0"/>
                </a:moveTo>
                <a:cubicBezTo>
                  <a:pt x="250504" y="-59131"/>
                  <a:pt x="388128" y="24556"/>
                  <a:pt x="566996" y="0"/>
                </a:cubicBezTo>
                <a:cubicBezTo>
                  <a:pt x="745864" y="-24556"/>
                  <a:pt x="1054586" y="16713"/>
                  <a:pt x="1186601" y="0"/>
                </a:cubicBezTo>
                <a:cubicBezTo>
                  <a:pt x="1318616" y="-16713"/>
                  <a:pt x="1482892" y="23379"/>
                  <a:pt x="1753597" y="0"/>
                </a:cubicBezTo>
                <a:cubicBezTo>
                  <a:pt x="1794065" y="209434"/>
                  <a:pt x="1749784" y="402348"/>
                  <a:pt x="1753597" y="549460"/>
                </a:cubicBezTo>
                <a:cubicBezTo>
                  <a:pt x="1757410" y="696572"/>
                  <a:pt x="1736050" y="884011"/>
                  <a:pt x="1753597" y="1098921"/>
                </a:cubicBezTo>
                <a:cubicBezTo>
                  <a:pt x="1771144" y="1313831"/>
                  <a:pt x="1703891" y="1469614"/>
                  <a:pt x="1753597" y="1753597"/>
                </a:cubicBezTo>
                <a:cubicBezTo>
                  <a:pt x="1601982" y="1816557"/>
                  <a:pt x="1368559" y="1710861"/>
                  <a:pt x="1186601" y="1753597"/>
                </a:cubicBezTo>
                <a:cubicBezTo>
                  <a:pt x="1004643" y="1796333"/>
                  <a:pt x="785558" y="1748516"/>
                  <a:pt x="566996" y="1753597"/>
                </a:cubicBezTo>
                <a:cubicBezTo>
                  <a:pt x="348435" y="1758678"/>
                  <a:pt x="171589" y="1724861"/>
                  <a:pt x="0" y="1753597"/>
                </a:cubicBezTo>
                <a:cubicBezTo>
                  <a:pt x="-48909" y="1573726"/>
                  <a:pt x="46314" y="1308174"/>
                  <a:pt x="0" y="1133993"/>
                </a:cubicBezTo>
                <a:cubicBezTo>
                  <a:pt x="-46314" y="959812"/>
                  <a:pt x="22266" y="693826"/>
                  <a:pt x="0" y="566996"/>
                </a:cubicBezTo>
                <a:cubicBezTo>
                  <a:pt x="-22266" y="440166"/>
                  <a:pt x="30565" y="14692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9E333E-7950-5CA7-CAA7-54C4528A10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987" y="1557869"/>
            <a:ext cx="209550" cy="20716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EF24A9-5B77-C4ED-CEE7-8B6E86B602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9549" y="1557869"/>
            <a:ext cx="212620" cy="2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7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F1936B6-362D-4A1C-B533-32FC2F095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cible GERC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PRIO Q2 BANCA JO MEG </a:t>
            </a:r>
            <a:r>
              <a:rPr lang="fr-FR" dirty="0"/>
              <a:t>vous permet de </a:t>
            </a:r>
            <a:r>
              <a:rPr lang="fr-FR" dirty="0">
                <a:latin typeface="Arial" panose="020B0604020202020204" pitchFamily="34" charset="0"/>
              </a:rPr>
              <a:t>r</a:t>
            </a:r>
            <a:r>
              <a:rPr lang="fr-FR" b="0" i="0" u="none" strike="noStrike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éaliser de la montée en gamme de cartes et d’équiper le conjoint en carte HDG au travers de la Formule Famille.</a:t>
            </a:r>
          </a:p>
          <a:p>
            <a:r>
              <a:rPr lang="fr-FR" dirty="0"/>
              <a:t>La téléconsultation médicale à l’étranger est accessible via </a:t>
            </a:r>
            <a:r>
              <a:rPr lang="fr-FR"/>
              <a:t>4 canaux :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6000" indent="0">
              <a:buNone/>
            </a:pPr>
            <a:endParaRPr lang="fr-FR" sz="1000" dirty="0"/>
          </a:p>
          <a:p>
            <a:r>
              <a:rPr lang="fr-FR" dirty="0"/>
              <a:t>Une large campagne de communication est dédiée à ce nouveau service à partir du 26 juin.</a:t>
            </a:r>
          </a:p>
          <a:p>
            <a:pPr marL="3600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4B65E8-F4B3-4203-AB25-72E06ADD4B5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Téléconsultation médicale sur carte Platinum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642001-86A8-4768-9B2B-CAB7950BFE7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PLATINUM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A311B4-B9C1-4A11-A936-72BCFC0B899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BANCARISATION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EAF72-76B5-473A-98F4-7E7A6A2E2B37}"/>
              </a:ext>
            </a:extLst>
          </p:cNvPr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C5191-E42C-4212-9953-F1C0F25985BA}"/>
              </a:ext>
            </a:extLst>
          </p:cNvPr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1DD4A8-1AEE-44C1-AE3B-E0145EAF0DCE}"/>
              </a:ext>
            </a:extLst>
          </p:cNvPr>
          <p:cNvSpPr/>
          <p:nvPr/>
        </p:nvSpPr>
        <p:spPr>
          <a:xfrm>
            <a:off x="11094214" y="4190393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6AC4164-754D-FFDF-F756-B8951F151853}"/>
              </a:ext>
            </a:extLst>
          </p:cNvPr>
          <p:cNvGrpSpPr/>
          <p:nvPr/>
        </p:nvGrpSpPr>
        <p:grpSpPr>
          <a:xfrm>
            <a:off x="783700" y="1582353"/>
            <a:ext cx="9731829" cy="4133168"/>
            <a:chOff x="783700" y="1636782"/>
            <a:chExt cx="9731829" cy="413316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716246C-CB5F-29BD-4225-8FD7B12CE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005"/>
            <a:stretch/>
          </p:blipFill>
          <p:spPr>
            <a:xfrm>
              <a:off x="783700" y="1636782"/>
              <a:ext cx="9731829" cy="379705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B78BB26-AF40-81AC-57C9-9C278C003A63}"/>
                </a:ext>
              </a:extLst>
            </p:cNvPr>
            <p:cNvSpPr/>
            <p:nvPr/>
          </p:nvSpPr>
          <p:spPr>
            <a:xfrm>
              <a:off x="2427516" y="4325177"/>
              <a:ext cx="1121228" cy="316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100" dirty="0">
                  <a:solidFill>
                    <a:srgbClr val="4C1B7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via </a:t>
              </a:r>
              <a:r>
                <a:rPr lang="fr-FR" sz="1100" dirty="0">
                  <a:solidFill>
                    <a:srgbClr val="673181"/>
                  </a:solidFill>
                  <a:latin typeface="Calibri" panose="020F0502020204030204" pitchFamily="34" charset="0"/>
                  <a:cs typeface="Calibri" panose="020F050202020403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www.votre-assistance.fr</a:t>
              </a:r>
              <a:endParaRPr lang="fr-FR" sz="1100" dirty="0">
                <a:solidFill>
                  <a:srgbClr val="6731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5AA3AE-CF09-4525-9649-0FDF7480A8CC}"/>
                </a:ext>
              </a:extLst>
            </p:cNvPr>
            <p:cNvSpPr/>
            <p:nvPr/>
          </p:nvSpPr>
          <p:spPr>
            <a:xfrm>
              <a:off x="2405746" y="5618593"/>
              <a:ext cx="1545769" cy="1513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100" dirty="0">
                  <a:solidFill>
                    <a:srgbClr val="673181"/>
                  </a:solidFill>
                  <a:latin typeface="Calibri" panose="020F0502020204030204" pitchFamily="34" charset="0"/>
                  <a:cs typeface="Calibri" panose="020F050202020403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Téléconsultation (mondial-assistance-teleconsultation.fr)</a:t>
              </a:r>
              <a:endParaRPr lang="fr-FR" sz="1100" dirty="0">
                <a:solidFill>
                  <a:srgbClr val="6731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060209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Personnalisé 5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3F3F3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8A7042310B4429BCFA79AAE8A511A" ma:contentTypeVersion="12" ma:contentTypeDescription="Create a new document." ma:contentTypeScope="" ma:versionID="dea956d17f09287da68f486008fc778a">
  <xsd:schema xmlns:xsd="http://www.w3.org/2001/XMLSchema" xmlns:xs="http://www.w3.org/2001/XMLSchema" xmlns:p="http://schemas.microsoft.com/office/2006/metadata/properties" xmlns:ns3="dbb2470b-5f27-4370-b211-f8e8e4f29424" xmlns:ns4="717928f9-3d47-43e3-b157-1690f4059f92" targetNamespace="http://schemas.microsoft.com/office/2006/metadata/properties" ma:root="true" ma:fieldsID="6dfca283d34fe34a2e82797695561453" ns3:_="" ns4:_="">
    <xsd:import namespace="dbb2470b-5f27-4370-b211-f8e8e4f29424"/>
    <xsd:import namespace="717928f9-3d47-43e3-b157-1690f4059f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2470b-5f27-4370-b211-f8e8e4f294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928f9-3d47-43e3-b157-1690f4059f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dbb2470b-5f27-4370-b211-f8e8e4f29424"/>
    <ds:schemaRef ds:uri="717928f9-3d47-43e3-b157-1690f4059f92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916A5DF-FE3D-4CCC-A81F-0985C7772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b2470b-5f27-4370-b211-f8e8e4f29424"/>
    <ds:schemaRef ds:uri="717928f9-3d47-43e3-b157-1690f4059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7685</TotalTime>
  <Words>341</Words>
  <Application>Microsoft Office PowerPoint</Application>
  <PresentationFormat>Grand écran</PresentationFormat>
  <Paragraphs>41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Montserrat</vt:lpstr>
      <vt:lpstr>Montserrat Black</vt:lpstr>
      <vt:lpstr>Wingdings</vt:lpstr>
      <vt:lpstr>1_Thème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LAROQUE-FALANTIN Loriane [CEGEE]</cp:lastModifiedBy>
  <cp:revision>420</cp:revision>
  <dcterms:created xsi:type="dcterms:W3CDTF">2020-06-24T09:20:11Z</dcterms:created>
  <dcterms:modified xsi:type="dcterms:W3CDTF">2023-05-24T12:14:24Z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0x010100BD58A7042310B4429BCFA79AAE8A511A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2023-01-05T10:37:13Z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