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5"/>
    <p:sldMasterId id="2147483756" r:id="rId6"/>
  </p:sldMasterIdLst>
  <p:notesMasterIdLst>
    <p:notesMasterId r:id="rId17"/>
  </p:notesMasterIdLst>
  <p:handoutMasterIdLst>
    <p:handoutMasterId r:id="rId18"/>
  </p:handoutMasterIdLst>
  <p:sldIdLst>
    <p:sldId id="500" r:id="rId7"/>
    <p:sldId id="494" r:id="rId8"/>
    <p:sldId id="495" r:id="rId9"/>
    <p:sldId id="492" r:id="rId10"/>
    <p:sldId id="501" r:id="rId11"/>
    <p:sldId id="502" r:id="rId12"/>
    <p:sldId id="503" r:id="rId13"/>
    <p:sldId id="256" r:id="rId14"/>
    <p:sldId id="488" r:id="rId15"/>
    <p:sldId id="509" r:id="rId16"/>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001" userDrawn="1">
          <p15:clr>
            <a:srgbClr val="A4A3A4"/>
          </p15:clr>
        </p15:guide>
        <p15:guide id="3" orient="horz" pos="98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810017-D45D-5D0F-8468-00F4D4919438}" name="VIDAL CORALIE" initials="VC" userId="S::coralie.vidal@bpce.fr::999456e2-bbe2-4d00-9c92-9a6ce0dc2308" providerId="AD"/>
  <p188:author id="{3F713838-9640-6165-65F5-BA78C8830834}" name="Payeur Nicolas" initials="PN" userId="S::nicolas.payeur@natixis.com::e833c018-8c47-45ca-b492-912519817888" providerId="AD"/>
  <p188:author id="{FAC670C2-3689-69FB-C212-B456209CE6C9}" name="Bilange Lionel" initials="BL" userId="S::lionel.bilange@natixis.com::a2979734-2a8c-4654-8d35-71ec2b7b91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ugustine Mauranne" initials="AM" lastIdx="2" clrIdx="0">
    <p:extLst>
      <p:ext uri="{19B8F6BF-5375-455C-9EA6-DF929625EA0E}">
        <p15:presenceInfo xmlns:p15="http://schemas.microsoft.com/office/powerpoint/2012/main" userId="Augustine Mauranne" providerId="None"/>
      </p:ext>
    </p:extLst>
  </p:cmAuthor>
  <p:cmAuthor id="2" name="Gerard Carole" initials="GC" lastIdx="21" clrIdx="1">
    <p:extLst>
      <p:ext uri="{19B8F6BF-5375-455C-9EA6-DF929625EA0E}">
        <p15:presenceInfo xmlns:p15="http://schemas.microsoft.com/office/powerpoint/2012/main" userId="Gerard Carole" providerId="None"/>
      </p:ext>
    </p:extLst>
  </p:cmAuthor>
  <p:cmAuthor id="3" name="bertrand huault dupuy" initials="bhd" lastIdx="3" clrIdx="2">
    <p:extLst>
      <p:ext uri="{19B8F6BF-5375-455C-9EA6-DF929625EA0E}">
        <p15:presenceInfo xmlns:p15="http://schemas.microsoft.com/office/powerpoint/2012/main" userId="f6157ab4192b05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9B9B"/>
    <a:srgbClr val="D9D9D9"/>
    <a:srgbClr val="D1D1D1"/>
    <a:srgbClr val="C30F0F"/>
    <a:srgbClr val="FFEBEC"/>
    <a:srgbClr val="3E454A"/>
    <a:srgbClr val="FFEFF0"/>
    <a:srgbClr val="CCCCCC"/>
    <a:srgbClr val="FFDDDF"/>
    <a:srgbClr val="FF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8E32E8-0FFB-1534-C87B-33E9FF72B5FA}" v="10" dt="2024-03-29T14:10:38.00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12" y="-524"/>
      </p:cViewPr>
      <p:guideLst>
        <p:guide pos="3001"/>
        <p:guide orient="horz" pos="981"/>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52241" y="0"/>
            <a:ext cx="2947035" cy="492082"/>
          </a:xfrm>
          <a:prstGeom prst="rect">
            <a:avLst/>
          </a:prstGeom>
        </p:spPr>
        <p:txBody>
          <a:bodyPr vert="horz" lIns="91440" tIns="45720" rIns="91440" bIns="45720" rtlCol="0"/>
          <a:lstStyle>
            <a:lvl1pPr algn="r">
              <a:defRPr sz="1200"/>
            </a:lvl1pPr>
          </a:lstStyle>
          <a:p>
            <a:fld id="{7B8CD560-A4A9-4D0B-B9D8-DF20B63F37C0}" type="datetimeFigureOut">
              <a:rPr lang="fr-FR" smtClean="0"/>
              <a:t>07/05/2024</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52241" y="9315495"/>
            <a:ext cx="2947035" cy="492081"/>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200"/>
            </a:lvl1pPr>
          </a:lstStyle>
          <a:p>
            <a:fld id="{EFF5C28A-2736-41DB-8B77-BB77B84DCA72}" type="datetimeFigureOut">
              <a:rPr lang="fr-FR" smtClean="0"/>
              <a:t>07/05/2024</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Découvrir le parcours Apple , android ?</a:t>
            </a:r>
          </a:p>
        </p:txBody>
      </p:sp>
      <p:sp>
        <p:nvSpPr>
          <p:cNvPr id="4" name="Espace réservé du numéro de diapositive 3"/>
          <p:cNvSpPr>
            <a:spLocks noGrp="1"/>
          </p:cNvSpPr>
          <p:nvPr>
            <p:ph type="sldNum" sz="quarter" idx="5"/>
          </p:nvPr>
        </p:nvSpPr>
        <p:spPr/>
        <p:txBody>
          <a:bodyPr/>
          <a:lstStyle/>
          <a:p>
            <a:pPr marL="0" marR="0" lvl="0" indent="0" algn="r" defTabSz="608030" rtl="0" eaLnBrk="1" fontAlgn="auto" latinLnBrk="0" hangingPunct="1">
              <a:lnSpc>
                <a:spcPct val="100000"/>
              </a:lnSpc>
              <a:spcBef>
                <a:spcPts val="0"/>
              </a:spcBef>
              <a:spcAft>
                <a:spcPts val="0"/>
              </a:spcAft>
              <a:buClrTx/>
              <a:buSzTx/>
              <a:buFontTx/>
              <a:buNone/>
              <a:tabLst/>
              <a:defRPr/>
            </a:pPr>
            <a:fld id="{73C10148-B53D-4532-B74E-247D319971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803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149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422279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ts val="843"/>
              </a:lnSpc>
            </a:pPr>
            <a:r>
              <a:rPr lang="en-US" sz="800">
                <a:solidFill>
                  <a:srgbClr val="3E454A"/>
                </a:solidFill>
                <a:latin typeface="Open Sans"/>
              </a:rPr>
              <a:t>*Tap to Pay  sur iPhone  </a:t>
            </a:r>
            <a:r>
              <a:rPr lang="en-US" sz="800" dirty="0" err="1">
                <a:solidFill>
                  <a:srgbClr val="3E454A"/>
                </a:solidFill>
                <a:latin typeface="Open Sans"/>
              </a:rPr>
              <a:t>est</a:t>
            </a:r>
            <a:r>
              <a:rPr lang="en-US" sz="800">
                <a:solidFill>
                  <a:srgbClr val="3E454A"/>
                </a:solidFill>
                <a:latin typeface="Open Sans"/>
              </a:rPr>
              <a:t> disponible sur les smartphones Apple  à </a:t>
            </a:r>
            <a:r>
              <a:rPr lang="en-US" sz="800" dirty="0" err="1">
                <a:solidFill>
                  <a:srgbClr val="3E454A"/>
                </a:solidFill>
                <a:latin typeface="Open Sans"/>
              </a:rPr>
              <a:t>partir</a:t>
            </a:r>
            <a:r>
              <a:rPr lang="en-US" sz="800">
                <a:solidFill>
                  <a:srgbClr val="3E454A"/>
                </a:solidFill>
                <a:latin typeface="Open Sans"/>
              </a:rPr>
              <a:t> de </a:t>
            </a:r>
            <a:r>
              <a:rPr lang="en-US" sz="800" dirty="0" err="1">
                <a:solidFill>
                  <a:srgbClr val="3E454A"/>
                </a:solidFill>
                <a:latin typeface="Open Sans"/>
              </a:rPr>
              <a:t>l’iPhone</a:t>
            </a:r>
            <a:r>
              <a:rPr lang="en-US" sz="800">
                <a:solidFill>
                  <a:srgbClr val="3E454A"/>
                </a:solidFill>
                <a:latin typeface="Open Sans"/>
              </a:rPr>
              <a:t> XS</a:t>
            </a:r>
          </a:p>
          <a:p>
            <a:pPr>
              <a:lnSpc>
                <a:spcPts val="843"/>
              </a:lnSpc>
            </a:pPr>
            <a:r>
              <a:rPr lang="en-US" sz="800">
                <a:solidFill>
                  <a:srgbClr val="3E454A"/>
                </a:solidFill>
                <a:latin typeface="Open Sans"/>
              </a:rPr>
              <a:t>Document à usage </a:t>
            </a:r>
            <a:r>
              <a:rPr lang="en-US" sz="800" dirty="0" err="1">
                <a:solidFill>
                  <a:srgbClr val="3E454A"/>
                </a:solidFill>
                <a:latin typeface="Open Sans"/>
              </a:rPr>
              <a:t>strictement</a:t>
            </a:r>
            <a:r>
              <a:rPr lang="en-US" sz="800">
                <a:solidFill>
                  <a:srgbClr val="3E454A"/>
                </a:solidFill>
                <a:latin typeface="Open Sans"/>
              </a:rPr>
              <a:t> interne - Ne pas diffuser – </a:t>
            </a:r>
            <a:r>
              <a:rPr lang="en-US" sz="800" dirty="0" err="1">
                <a:solidFill>
                  <a:srgbClr val="3E454A"/>
                </a:solidFill>
                <a:latin typeface="Open Sans"/>
              </a:rPr>
              <a:t>Octobre</a:t>
            </a:r>
            <a:r>
              <a:rPr lang="en-US" sz="800">
                <a:solidFill>
                  <a:srgbClr val="3E454A"/>
                </a:solidFill>
                <a:latin typeface="Open Sans"/>
              </a:rPr>
              <a:t> 2023</a:t>
            </a:r>
          </a:p>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3437858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608030" rtl="0" eaLnBrk="1" fontAlgn="auto" latinLnBrk="0" hangingPunct="1">
              <a:lnSpc>
                <a:spcPct val="100000"/>
              </a:lnSpc>
              <a:spcBef>
                <a:spcPts val="0"/>
              </a:spcBef>
              <a:spcAft>
                <a:spcPts val="0"/>
              </a:spcAft>
              <a:buClrTx/>
              <a:buSzTx/>
              <a:buFontTx/>
              <a:buNone/>
              <a:tabLst/>
              <a:defRPr/>
            </a:pPr>
            <a:fld id="{73C10148-B53D-4532-B74E-247D319971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803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72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608030" rtl="0" eaLnBrk="1" fontAlgn="auto" latinLnBrk="0" hangingPunct="1">
              <a:lnSpc>
                <a:spcPct val="100000"/>
              </a:lnSpc>
              <a:spcBef>
                <a:spcPts val="0"/>
              </a:spcBef>
              <a:spcAft>
                <a:spcPts val="0"/>
              </a:spcAft>
              <a:buClrTx/>
              <a:buSzTx/>
              <a:buFontTx/>
              <a:buNone/>
              <a:tabLst/>
              <a:defRPr/>
            </a:pPr>
            <a:fld id="{73C10148-B53D-4532-B74E-247D319971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803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405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BF3F70DF-4C16-4FEB-9894-830FD3611483}" type="datetime6">
              <a:rPr lang="fr-FR" smtClean="0"/>
              <a:t>mai 24</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A85DB1CF-D9D0-44F0-BD00-BFD962164087}" type="datetime6">
              <a:rPr lang="fr-FR" smtClean="0"/>
              <a:t>mai 24</a:t>
            </a:fld>
            <a:endParaRPr lang="fr-FR"/>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43BA3C6F-BCD2-4C82-9C4E-C6906D5FA671}" type="datetime6">
              <a:rPr lang="fr-FR" smtClean="0"/>
              <a:t>mai 24</a:t>
            </a:fld>
            <a:endParaRPr lang="fr-FR"/>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7582D16D-56C3-4BBE-BA3D-0E54435A5455}" type="datetime6">
              <a:rPr lang="fr-FR" smtClean="0"/>
              <a:t>mai 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Document à usage strictement interne - Ne pas diffuser - Janvier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7643F7B4-7FEF-4147-85D6-DC63B30A79E9}" type="datetime6">
              <a:rPr lang="fr-FR" smtClean="0"/>
              <a:t>mai 24</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Document à usage strictement interne - Ne pas diffuser - Janvier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3C1D2108-141F-4D17-8903-C7D4B8384561}" type="datetime6">
              <a:rPr lang="fr-FR" smtClean="0"/>
              <a:t>mai 24</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Document à usage strictement interne - Ne pas diffuser - Janvier 2022</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5F12CAF6-3E4A-4A98-BCEC-4B0E05322B9D}" type="datetime6">
              <a:rPr lang="fr-FR" smtClean="0"/>
              <a:t>mai 24</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Document à usage strictement interne - Ne pas diffuser - Janvier 2022</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86AD422-A2F6-40A8-9F70-8C9C9970DA16}"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E647F3A-CF9F-4DFE-97BC-1816D2E1564E}"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27B56E2-1BBE-4C96-8353-B9C2E65BC409}"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4140693-68B6-42D6-829E-2F5A86DBD3D2}"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EB82FA3-C528-4215-8B13-945C159DD6CE}"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EFB0149-BA29-4241-B62D-C556574DC8C7}"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5238B561-C0F6-45CF-8A4E-8BF46CB78F8C}"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2C1F15B-9613-405E-9837-CCD9AD9A02A8}"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7FCC28E-ADA4-409E-B5E2-3CBBC8721129}"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6310C8F-F245-4AD0-A45D-6875B0A9ABD4}"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AB726BE-9C1E-4507-8D57-0190F55B4B01}"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57C3763-FED6-4053-8C3C-9F9883027FA9}"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95DE8D7-53FA-44A8-AA0B-5F8DC84E0A2C}"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A6DD9AC-06E7-4C17-A956-E3F46E4376F1}"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4386EE5-8E53-471A-B53A-8912F42C76AF}" type="datetime6">
              <a:rPr lang="fr-FR" smtClean="0"/>
              <a:t>mai 24</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427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9794472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322343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0214187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263767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1689629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389808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959788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01798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78875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3452572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4144671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69546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AD7D3037-C97E-462A-BFE7-F86B7F6F0BED}" type="datetime6">
              <a:rPr lang="fr-FR" smtClean="0"/>
              <a:t>mai 24</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Document à usage strictement interne - Ne pas diffuser - Janvier 2022</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Graphic 14">
            <a:extLst>
              <a:ext uri="{FF2B5EF4-FFF2-40B4-BE49-F238E27FC236}">
                <a16:creationId xmlns:a16="http://schemas.microsoft.com/office/drawing/2014/main" id="{7F365C34-80C4-4645-8A6E-2270CD4C22D7}"/>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10291763" y="6375112"/>
            <a:ext cx="1073943" cy="278732"/>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53" r:id="rId22"/>
    <p:sldLayoutId id="2147483733" r:id="rId23"/>
    <p:sldLayoutId id="2147483734" r:id="rId24"/>
    <p:sldLayoutId id="2147483755" r:id="rId25"/>
    <p:sldLayoutId id="2147483768" r:id="rId26"/>
  </p:sldLayoutIdLst>
  <p:hf sldNum="0"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5/7/2024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175304641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slide" Target="slide2.xml"/><Relationship Id="rId12"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16.svg"/><Relationship Id="rId11"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slide" Target="slide5.xml"/><Relationship Id="rId4" Type="http://schemas.openxmlformats.org/officeDocument/2006/relationships/image" Target="../media/image14.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8.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slide" Target="slide8.xml"/><Relationship Id="rId2" Type="http://schemas.openxmlformats.org/officeDocument/2006/relationships/image" Target="../media/image20.png"/><Relationship Id="rId1" Type="http://schemas.openxmlformats.org/officeDocument/2006/relationships/slideLayout" Target="../slideLayouts/slideLayout26.xml"/><Relationship Id="rId6" Type="http://schemas.openxmlformats.org/officeDocument/2006/relationships/image" Target="../media/image24.png"/><Relationship Id="rId11" Type="http://schemas.openxmlformats.org/officeDocument/2006/relationships/image" Target="../media/image28.sv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1.png"/><Relationship Id="rId7" Type="http://schemas.openxmlformats.org/officeDocument/2006/relationships/image" Target="../media/image24.png"/><Relationship Id="rId12"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31.svg"/><Relationship Id="rId11" Type="http://schemas.openxmlformats.org/officeDocument/2006/relationships/image" Target="../media/image20.pn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8.svg"/><Relationship Id="rId3" Type="http://schemas.openxmlformats.org/officeDocument/2006/relationships/image" Target="../media/image21.png"/><Relationship Id="rId7" Type="http://schemas.openxmlformats.org/officeDocument/2006/relationships/image" Target="../media/image38.png"/><Relationship Id="rId12"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37.png"/><Relationship Id="rId11" Type="http://schemas.openxmlformats.org/officeDocument/2006/relationships/slide" Target="slide10.xml"/><Relationship Id="rId5" Type="http://schemas.openxmlformats.org/officeDocument/2006/relationships/image" Target="../media/image36.png"/><Relationship Id="rId15" Type="http://schemas.openxmlformats.org/officeDocument/2006/relationships/image" Target="../media/image18.pn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26.png"/><Relationship Id="rId14" Type="http://schemas.openxmlformats.org/officeDocument/2006/relationships/slide" Target="slide8.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png"/><Relationship Id="rId7" Type="http://schemas.openxmlformats.org/officeDocument/2006/relationships/image" Target="../media/image43.png"/><Relationship Id="rId2" Type="http://schemas.openxmlformats.org/officeDocument/2006/relationships/image" Target="../media/image19.png"/><Relationship Id="rId1" Type="http://schemas.openxmlformats.org/officeDocument/2006/relationships/slideLayout" Target="../slideLayouts/slideLayout2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9.png"/><Relationship Id="rId7" Type="http://schemas.openxmlformats.org/officeDocument/2006/relationships/image" Target="../media/image42.png"/><Relationship Id="rId2" Type="http://schemas.openxmlformats.org/officeDocument/2006/relationships/image" Target="../media/image19.png"/><Relationship Id="rId1" Type="http://schemas.openxmlformats.org/officeDocument/2006/relationships/slideLayout" Target="../slideLayouts/slideLayout26.xml"/><Relationship Id="rId6" Type="http://schemas.openxmlformats.org/officeDocument/2006/relationships/image" Target="../media/image21.png"/><Relationship Id="rId11" Type="http://schemas.openxmlformats.org/officeDocument/2006/relationships/image" Target="../media/image20.png"/><Relationship Id="rId5" Type="http://schemas.openxmlformats.org/officeDocument/2006/relationships/image" Target="../media/image45.sv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png"/><Relationship Id="rId7" Type="http://schemas.openxmlformats.org/officeDocument/2006/relationships/image" Target="../media/image51.png"/><Relationship Id="rId2" Type="http://schemas.openxmlformats.org/officeDocument/2006/relationships/image" Target="../media/image19.png"/><Relationship Id="rId1" Type="http://schemas.openxmlformats.org/officeDocument/2006/relationships/slideLayout" Target="../slideLayouts/slideLayout26.xml"/><Relationship Id="rId6" Type="http://schemas.openxmlformats.org/officeDocument/2006/relationships/image" Target="../media/image50.png"/><Relationship Id="rId5" Type="http://schemas.openxmlformats.org/officeDocument/2006/relationships/image" Target="../media/image39.png"/><Relationship Id="rId4" Type="http://schemas.openxmlformats.org/officeDocument/2006/relationships/image" Target="../media/image49.png"/><Relationship Id="rId9" Type="http://schemas.openxmlformats.org/officeDocument/2006/relationships/image" Target="../media/image52.png"/></Relationships>
</file>

<file path=ppt/slides/_rels/slide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svg"/><Relationship Id="rId12" Type="http://schemas.openxmlformats.org/officeDocument/2006/relationships/image" Target="../media/image20.png"/><Relationship Id="rId2" Type="http://schemas.openxmlformats.org/officeDocument/2006/relationships/image" Target="../media/image53.png"/><Relationship Id="rId1" Type="http://schemas.openxmlformats.org/officeDocument/2006/relationships/slideLayout" Target="../slideLayouts/slideLayout33.xml"/><Relationship Id="rId6" Type="http://schemas.openxmlformats.org/officeDocument/2006/relationships/image" Target="../media/image57.png"/><Relationship Id="rId11" Type="http://schemas.openxmlformats.org/officeDocument/2006/relationships/image" Target="../media/image61.png"/><Relationship Id="rId5" Type="http://schemas.openxmlformats.org/officeDocument/2006/relationships/image" Target="../media/image56.png"/><Relationship Id="rId10" Type="http://schemas.openxmlformats.org/officeDocument/2006/relationships/image" Target="../media/image60.png"/><Relationship Id="rId4" Type="http://schemas.openxmlformats.org/officeDocument/2006/relationships/image" Target="../media/image55.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slide" Target="slide10.xml"/><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5">
            <a:extLst>
              <a:ext uri="{FF2B5EF4-FFF2-40B4-BE49-F238E27FC236}">
                <a16:creationId xmlns:a16="http://schemas.microsoft.com/office/drawing/2014/main" id="{8442C998-09FB-464A-DA7E-0D2163694541}"/>
              </a:ext>
            </a:extLst>
          </p:cNvPr>
          <p:cNvSpPr/>
          <p:nvPr/>
        </p:nvSpPr>
        <p:spPr>
          <a:xfrm>
            <a:off x="4549801" y="842644"/>
            <a:ext cx="533692" cy="502612"/>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70"/>
            <a:endParaRPr lang="fr-FR" sz="1600" b="1">
              <a:solidFill>
                <a:schemeClr val="tx2"/>
              </a:solidFill>
              <a:latin typeface="Arial corps"/>
              <a:cs typeface="Arial Black" panose="020B0604020202020204" pitchFamily="34" charset="0"/>
            </a:endParaRPr>
          </a:p>
        </p:txBody>
      </p:sp>
      <p:sp>
        <p:nvSpPr>
          <p:cNvPr id="33" name="Oval 5">
            <a:extLst>
              <a:ext uri="{FF2B5EF4-FFF2-40B4-BE49-F238E27FC236}">
                <a16:creationId xmlns:a16="http://schemas.microsoft.com/office/drawing/2014/main" id="{F0DE74B3-02B1-01F5-EF24-0B6500843EA6}"/>
              </a:ext>
            </a:extLst>
          </p:cNvPr>
          <p:cNvSpPr/>
          <p:nvPr/>
        </p:nvSpPr>
        <p:spPr>
          <a:xfrm>
            <a:off x="31721" y="824292"/>
            <a:ext cx="533692" cy="502612"/>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70"/>
            <a:endParaRPr lang="fr-FR" sz="1600" b="1">
              <a:solidFill>
                <a:schemeClr val="tx2"/>
              </a:solidFill>
              <a:latin typeface="Arial corps"/>
              <a:cs typeface="Arial Black" panose="020B0604020202020204" pitchFamily="34" charset="0"/>
            </a:endParaRPr>
          </a:p>
        </p:txBody>
      </p:sp>
      <p:sp>
        <p:nvSpPr>
          <p:cNvPr id="7" name="Rectangle 6">
            <a:extLst>
              <a:ext uri="{FF2B5EF4-FFF2-40B4-BE49-F238E27FC236}">
                <a16:creationId xmlns:a16="http://schemas.microsoft.com/office/drawing/2014/main" id="{8ECDC423-2927-1FE8-C30B-724A87657CBE}"/>
              </a:ext>
            </a:extLst>
          </p:cNvPr>
          <p:cNvSpPr>
            <a:spLocks noGrp="1" noRot="1" noMove="1" noResize="1" noEditPoints="1" noAdjustHandles="1" noChangeArrowheads="1" noChangeShapeType="1"/>
          </p:cNvSpPr>
          <p:nvPr/>
        </p:nvSpPr>
        <p:spPr>
          <a:xfrm>
            <a:off x="10105918" y="6288267"/>
            <a:ext cx="1685748" cy="486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8" name="Rectangle 6">
            <a:extLst>
              <a:ext uri="{FF2B5EF4-FFF2-40B4-BE49-F238E27FC236}">
                <a16:creationId xmlns:a16="http://schemas.microsoft.com/office/drawing/2014/main" id="{8D4A5E8A-60EF-43BA-A264-6E18302774C3}"/>
              </a:ext>
            </a:extLst>
          </p:cNvPr>
          <p:cNvSpPr/>
          <p:nvPr/>
        </p:nvSpPr>
        <p:spPr>
          <a:xfrm>
            <a:off x="9462817" y="807919"/>
            <a:ext cx="2729183" cy="605008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42" name="Rectangle 41">
            <a:extLst>
              <a:ext uri="{FF2B5EF4-FFF2-40B4-BE49-F238E27FC236}">
                <a16:creationId xmlns:a16="http://schemas.microsoft.com/office/drawing/2014/main" id="{D7BADD33-BCCB-F36E-A932-50479F44BDE6}"/>
              </a:ext>
            </a:extLst>
          </p:cNvPr>
          <p:cNvSpPr/>
          <p:nvPr/>
        </p:nvSpPr>
        <p:spPr>
          <a:xfrm>
            <a:off x="5613661" y="1888282"/>
            <a:ext cx="6411473" cy="4159937"/>
          </a:xfrm>
          <a:prstGeom prst="rect">
            <a:avLst/>
          </a:prstGeom>
          <a:solidFill>
            <a:srgbClr val="FFE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latin typeface="Arial en tête"/>
            </a:endParaRPr>
          </a:p>
        </p:txBody>
      </p:sp>
      <p:sp>
        <p:nvSpPr>
          <p:cNvPr id="14" name="Rectangle : coins arrondis 13">
            <a:extLst>
              <a:ext uri="{FF2B5EF4-FFF2-40B4-BE49-F238E27FC236}">
                <a16:creationId xmlns:a16="http://schemas.microsoft.com/office/drawing/2014/main" id="{E2DA7EA2-B62C-3F99-15C1-F2C10BDC05DD}"/>
              </a:ext>
            </a:extLst>
          </p:cNvPr>
          <p:cNvSpPr/>
          <p:nvPr/>
        </p:nvSpPr>
        <p:spPr>
          <a:xfrm>
            <a:off x="9247443" y="1101114"/>
            <a:ext cx="2284718" cy="58562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a:solidFill>
                  <a:schemeClr val="tx1"/>
                </a:solidFill>
              </a:rPr>
              <a:t>Pour toute question, contactez-votre </a:t>
            </a:r>
            <a:r>
              <a:rPr lang="fr-FR" sz="900" b="1" kern="0">
                <a:solidFill>
                  <a:srgbClr val="000000"/>
                </a:solidFill>
                <a:cs typeface="Arial"/>
                <a:sym typeface="Arial"/>
              </a:rPr>
              <a:t>assistance monétique</a:t>
            </a:r>
          </a:p>
        </p:txBody>
      </p:sp>
      <p:sp>
        <p:nvSpPr>
          <p:cNvPr id="90" name="Rectangle 89">
            <a:extLst>
              <a:ext uri="{FF2B5EF4-FFF2-40B4-BE49-F238E27FC236}">
                <a16:creationId xmlns:a16="http://schemas.microsoft.com/office/drawing/2014/main" id="{2C8AF4BA-B2B2-45DF-AEA0-1CF15042262F}"/>
              </a:ext>
            </a:extLst>
          </p:cNvPr>
          <p:cNvSpPr/>
          <p:nvPr/>
        </p:nvSpPr>
        <p:spPr>
          <a:xfrm>
            <a:off x="0" y="-1"/>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197">
              <a:solidFill>
                <a:srgbClr val="FFFFFF"/>
              </a:solidFill>
              <a:latin typeface="Arial"/>
            </a:endParaRPr>
          </a:p>
        </p:txBody>
      </p:sp>
      <p:sp>
        <p:nvSpPr>
          <p:cNvPr id="140" name="Rectangle 139">
            <a:extLst>
              <a:ext uri="{FF2B5EF4-FFF2-40B4-BE49-F238E27FC236}">
                <a16:creationId xmlns:a16="http://schemas.microsoft.com/office/drawing/2014/main" id="{0C08C886-D011-4839-AA66-64B396E3EF74}"/>
              </a:ext>
            </a:extLst>
          </p:cNvPr>
          <p:cNvSpPr/>
          <p:nvPr/>
        </p:nvSpPr>
        <p:spPr>
          <a:xfrm>
            <a:off x="275152" y="2685944"/>
            <a:ext cx="5107699" cy="221035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latin typeface="Arial en tête"/>
            </a:endParaRPr>
          </a:p>
        </p:txBody>
      </p:sp>
      <p:sp>
        <p:nvSpPr>
          <p:cNvPr id="160" name="Espace réservé du pied de page 3">
            <a:extLst>
              <a:ext uri="{FF2B5EF4-FFF2-40B4-BE49-F238E27FC236}">
                <a16:creationId xmlns:a16="http://schemas.microsoft.com/office/drawing/2014/main" id="{E534FA4C-5344-4BE1-B3DA-7AB882BF273E}"/>
              </a:ext>
            </a:extLst>
          </p:cNvPr>
          <p:cNvSpPr txBox="1">
            <a:spLocks/>
          </p:cNvSpPr>
          <p:nvPr/>
        </p:nvSpPr>
        <p:spPr>
          <a:xfrm>
            <a:off x="5011534" y="2059560"/>
            <a:ext cx="6469175" cy="1296029"/>
          </a:xfrm>
          <a:prstGeom prst="rect">
            <a:avLst/>
          </a:prstGeom>
        </p:spPr>
        <p:txBody>
          <a:bodyPr wrap="squar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70">
              <a:buClr>
                <a:srgbClr val="D7000F"/>
              </a:buClr>
              <a:defRPr/>
            </a:pPr>
            <a:endParaRPr lang="fr-FR" sz="1000" b="1">
              <a:solidFill>
                <a:srgbClr val="C30F0F"/>
              </a:solidFill>
              <a:latin typeface="Arial en tête"/>
            </a:endParaRPr>
          </a:p>
        </p:txBody>
      </p:sp>
      <p:sp>
        <p:nvSpPr>
          <p:cNvPr id="175" name="Espace réservé du pied de page 3">
            <a:extLst>
              <a:ext uri="{FF2B5EF4-FFF2-40B4-BE49-F238E27FC236}">
                <a16:creationId xmlns:a16="http://schemas.microsoft.com/office/drawing/2014/main" id="{6817C804-BAB5-48B8-9457-7115D45F9681}"/>
              </a:ext>
            </a:extLst>
          </p:cNvPr>
          <p:cNvSpPr txBox="1">
            <a:spLocks/>
          </p:cNvSpPr>
          <p:nvPr/>
        </p:nvSpPr>
        <p:spPr>
          <a:xfrm>
            <a:off x="677034" y="913014"/>
            <a:ext cx="1919442" cy="190240"/>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70">
              <a:defRPr/>
            </a:pPr>
            <a:r>
              <a:rPr lang="fr-FR" sz="1100" b="1">
                <a:latin typeface="Arial Black" panose="020B0A04020102020204" pitchFamily="34" charset="0"/>
                <a:cs typeface="Arial Black" panose="020B0604020202020204" pitchFamily="34" charset="0"/>
              </a:rPr>
              <a:t>CIBLES</a:t>
            </a:r>
          </a:p>
        </p:txBody>
      </p:sp>
      <p:sp>
        <p:nvSpPr>
          <p:cNvPr id="171" name="Espace réservé du pied de page 3">
            <a:extLst>
              <a:ext uri="{FF2B5EF4-FFF2-40B4-BE49-F238E27FC236}">
                <a16:creationId xmlns:a16="http://schemas.microsoft.com/office/drawing/2014/main" id="{6CA8594F-8E49-474B-834A-13FE6A263040}"/>
              </a:ext>
            </a:extLst>
          </p:cNvPr>
          <p:cNvSpPr txBox="1">
            <a:spLocks/>
          </p:cNvSpPr>
          <p:nvPr/>
        </p:nvSpPr>
        <p:spPr>
          <a:xfrm>
            <a:off x="5194725" y="802950"/>
            <a:ext cx="803265" cy="205184"/>
          </a:xfrm>
          <a:prstGeom prst="rect">
            <a:avLst/>
          </a:prstGeom>
        </p:spPr>
        <p:txBody>
          <a:bodyPr lIns="0" tIns="0" rIns="0" bIns="0" anchor="b">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70">
              <a:defRPr/>
            </a:pPr>
            <a:r>
              <a:rPr lang="fr-FR" sz="1100" b="1">
                <a:latin typeface="Arial Black" panose="020B0A04020102020204" pitchFamily="34" charset="0"/>
                <a:cs typeface="Arial Black" panose="020B0604020202020204" pitchFamily="34" charset="0"/>
              </a:rPr>
              <a:t>BESOINS</a:t>
            </a:r>
          </a:p>
        </p:txBody>
      </p:sp>
      <p:sp>
        <p:nvSpPr>
          <p:cNvPr id="43" name="Espace réservé du pied de page 3">
            <a:extLst>
              <a:ext uri="{FF2B5EF4-FFF2-40B4-BE49-F238E27FC236}">
                <a16:creationId xmlns:a16="http://schemas.microsoft.com/office/drawing/2014/main" id="{F70676C8-0696-40AB-840E-2413B2FDF6A2}"/>
              </a:ext>
            </a:extLst>
          </p:cNvPr>
          <p:cNvSpPr txBox="1">
            <a:spLocks/>
          </p:cNvSpPr>
          <p:nvPr/>
        </p:nvSpPr>
        <p:spPr>
          <a:xfrm>
            <a:off x="397260" y="2728531"/>
            <a:ext cx="4920596" cy="2172703"/>
          </a:xfrm>
          <a:prstGeom prst="rect">
            <a:avLst/>
          </a:prstGeom>
        </p:spPr>
        <p:txBody>
          <a:bodyPr wrap="squar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70">
              <a:buClr>
                <a:schemeClr val="tx1"/>
              </a:buClr>
              <a:defRPr/>
            </a:pPr>
            <a:endParaRPr lang="fr-FR" sz="950" dirty="0">
              <a:latin typeface="Arial corps"/>
            </a:endParaRPr>
          </a:p>
          <a:p>
            <a:pPr marL="228594" indent="-228594" defTabSz="609570">
              <a:buClr>
                <a:schemeClr val="tx1"/>
              </a:buClr>
              <a:buFont typeface="Wingdings" panose="05000000000000000000" pitchFamily="2" charset="2"/>
              <a:buChar char="§"/>
              <a:defRPr/>
            </a:pPr>
            <a:r>
              <a:rPr lang="fr-FR" sz="950" dirty="0">
                <a:latin typeface="Arial corps"/>
              </a:rPr>
              <a:t>Cartes acceptées : cartes Visa et Mastercard, permettant le paiement sans contact. Les cartes CB  sont acceptées sur les smartphones Android. Les cartes Business et les cartes étrangères ne permettent pas toutes le paiement en sans contact</a:t>
            </a:r>
          </a:p>
          <a:p>
            <a:pPr marL="228594" indent="-228594" defTabSz="609570">
              <a:buClr>
                <a:schemeClr val="tx1"/>
              </a:buClr>
              <a:buFont typeface="Wingdings" panose="05000000000000000000" pitchFamily="2" charset="2"/>
              <a:buChar char="§"/>
              <a:defRPr/>
            </a:pPr>
            <a:endParaRPr lang="fr-FR" sz="950" dirty="0">
              <a:latin typeface="Arial corps"/>
            </a:endParaRPr>
          </a:p>
          <a:p>
            <a:pPr marL="228594" indent="-228594" defTabSz="609570">
              <a:buClr>
                <a:schemeClr val="tx1"/>
              </a:buClr>
              <a:buFont typeface="Wingdings" panose="05000000000000000000" pitchFamily="2" charset="2"/>
              <a:buChar char="§"/>
              <a:defRPr/>
            </a:pPr>
            <a:r>
              <a:rPr lang="fr-FR" sz="950" dirty="0">
                <a:latin typeface="Arial corps"/>
              </a:rPr>
              <a:t>Paiement en sans contact par carte bancaire avec saisie du code confidentiel sur l’Appli </a:t>
            </a:r>
            <a:r>
              <a:rPr lang="fr-FR" sz="950" dirty="0" err="1">
                <a:latin typeface="Arial corps"/>
              </a:rPr>
              <a:t>Tap</a:t>
            </a:r>
            <a:r>
              <a:rPr lang="fr-FR" sz="950" dirty="0">
                <a:latin typeface="Arial corps"/>
              </a:rPr>
              <a:t> to </a:t>
            </a:r>
            <a:r>
              <a:rPr lang="fr-FR" sz="950" dirty="0" err="1">
                <a:latin typeface="Arial corps"/>
              </a:rPr>
              <a:t>Pay</a:t>
            </a:r>
            <a:r>
              <a:rPr lang="fr-FR" sz="950" dirty="0">
                <a:latin typeface="Arial corps"/>
              </a:rPr>
              <a:t> si nécessaire (paiement par carte d’un montant &gt;50 € ou selon le nombre de transactions en sans contact réalisées par le porteur) ou par smartphone (Apple </a:t>
            </a:r>
            <a:r>
              <a:rPr lang="fr-FR" sz="950" dirty="0" err="1">
                <a:latin typeface="Arial corps"/>
              </a:rPr>
              <a:t>Pay</a:t>
            </a:r>
            <a:r>
              <a:rPr lang="fr-FR" sz="950" dirty="0">
                <a:latin typeface="Arial corps"/>
              </a:rPr>
              <a:t>, Samsung </a:t>
            </a:r>
            <a:r>
              <a:rPr lang="fr-FR" sz="950" dirty="0" err="1">
                <a:latin typeface="Arial corps"/>
              </a:rPr>
              <a:t>Pay</a:t>
            </a:r>
            <a:r>
              <a:rPr lang="fr-FR" sz="950" dirty="0">
                <a:latin typeface="Arial corps"/>
              </a:rPr>
              <a:t>, Google </a:t>
            </a:r>
            <a:r>
              <a:rPr lang="fr-FR" sz="950" dirty="0" err="1">
                <a:latin typeface="Arial corps"/>
              </a:rPr>
              <a:t>Pay</a:t>
            </a:r>
            <a:r>
              <a:rPr lang="fr-FR" sz="950" dirty="0">
                <a:latin typeface="Arial corps"/>
              </a:rPr>
              <a:t>…)</a:t>
            </a:r>
          </a:p>
          <a:p>
            <a:pPr marL="228594" indent="-228594" defTabSz="609570">
              <a:buClr>
                <a:schemeClr val="tx1"/>
              </a:buClr>
              <a:buFont typeface="Wingdings" panose="05000000000000000000" pitchFamily="2" charset="2"/>
              <a:buChar char="§"/>
              <a:defRPr/>
            </a:pPr>
            <a:endParaRPr lang="fr-FR" sz="950" dirty="0">
              <a:latin typeface="Arial corps"/>
            </a:endParaRPr>
          </a:p>
          <a:p>
            <a:pPr marL="228594" indent="-228594" defTabSz="609570">
              <a:buClr>
                <a:schemeClr val="tx1"/>
              </a:buClr>
              <a:buFont typeface="Wingdings" panose="05000000000000000000" pitchFamily="2" charset="2"/>
              <a:buChar char="§"/>
              <a:defRPr/>
            </a:pPr>
            <a:r>
              <a:rPr lang="fr-FR" sz="950" dirty="0">
                <a:latin typeface="Arial corps"/>
              </a:rPr>
              <a:t>Tickets dématérialisés envoyés aux clients par email  et sms via iPhone et par email via Android (selon choix du porteur)</a:t>
            </a:r>
          </a:p>
          <a:p>
            <a:pPr marL="228594" indent="-228594" defTabSz="609570">
              <a:buClr>
                <a:schemeClr val="tx1"/>
              </a:buClr>
              <a:buFont typeface="Wingdings" panose="05000000000000000000" pitchFamily="2" charset="2"/>
              <a:buChar char="§"/>
              <a:defRPr/>
            </a:pPr>
            <a:endParaRPr lang="fr-FR" sz="950" dirty="0">
              <a:latin typeface="Arial corps"/>
            </a:endParaRPr>
          </a:p>
          <a:p>
            <a:pPr marL="228594" indent="-228594" defTabSz="609570">
              <a:buClr>
                <a:schemeClr val="tx1"/>
              </a:buClr>
              <a:buFont typeface="Wingdings" panose="05000000000000000000" pitchFamily="2" charset="2"/>
              <a:buChar char="§"/>
              <a:defRPr/>
            </a:pPr>
            <a:r>
              <a:rPr lang="fr-FR" sz="950" dirty="0">
                <a:latin typeface="Arial corps"/>
              </a:rPr>
              <a:t>Suivi des transactions directement depuis l’appli : accès en temps réel à un historique complet des transactions.</a:t>
            </a:r>
          </a:p>
        </p:txBody>
      </p:sp>
      <p:sp>
        <p:nvSpPr>
          <p:cNvPr id="10" name="Rectangle 7">
            <a:extLst>
              <a:ext uri="{FF2B5EF4-FFF2-40B4-BE49-F238E27FC236}">
                <a16:creationId xmlns:a16="http://schemas.microsoft.com/office/drawing/2014/main" id="{CB449209-9172-C59E-96F5-4E539CE102A6}"/>
              </a:ext>
            </a:extLst>
          </p:cNvPr>
          <p:cNvSpPr>
            <a:spLocks noChangeArrowheads="1"/>
          </p:cNvSpPr>
          <p:nvPr/>
        </p:nvSpPr>
        <p:spPr bwMode="auto">
          <a:xfrm>
            <a:off x="1" y="58580"/>
            <a:ext cx="24628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endParaRPr lang="fr-FR" sz="2400"/>
          </a:p>
        </p:txBody>
      </p:sp>
      <p:sp>
        <p:nvSpPr>
          <p:cNvPr id="11" name="Rectangle 8">
            <a:extLst>
              <a:ext uri="{FF2B5EF4-FFF2-40B4-BE49-F238E27FC236}">
                <a16:creationId xmlns:a16="http://schemas.microsoft.com/office/drawing/2014/main" id="{8D9B2173-96E6-06D9-6C9A-C2A6BE691CD2}"/>
              </a:ext>
            </a:extLst>
          </p:cNvPr>
          <p:cNvSpPr>
            <a:spLocks noChangeArrowheads="1"/>
          </p:cNvSpPr>
          <p:nvPr/>
        </p:nvSpPr>
        <p:spPr bwMode="auto">
          <a:xfrm>
            <a:off x="1" y="363380"/>
            <a:ext cx="24628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endParaRPr lang="fr-FR" sz="2400"/>
          </a:p>
        </p:txBody>
      </p:sp>
      <p:sp>
        <p:nvSpPr>
          <p:cNvPr id="44" name="ZoneTexte 43">
            <a:extLst>
              <a:ext uri="{FF2B5EF4-FFF2-40B4-BE49-F238E27FC236}">
                <a16:creationId xmlns:a16="http://schemas.microsoft.com/office/drawing/2014/main" id="{DA7810DB-9CC1-0F07-00A1-70490CFEEBB6}"/>
              </a:ext>
            </a:extLst>
          </p:cNvPr>
          <p:cNvSpPr txBox="1"/>
          <p:nvPr/>
        </p:nvSpPr>
        <p:spPr>
          <a:xfrm>
            <a:off x="5646124" y="2039437"/>
            <a:ext cx="3577167" cy="306109"/>
          </a:xfrm>
          <a:prstGeom prst="rect">
            <a:avLst/>
          </a:prstGeom>
          <a:noFill/>
        </p:spPr>
        <p:txBody>
          <a:bodyPr wrap="square" rtlCol="0">
            <a:spAutoFit/>
          </a:bodyPr>
          <a:lstStyle/>
          <a:p>
            <a:pPr>
              <a:lnSpc>
                <a:spcPct val="107000"/>
              </a:lnSpc>
              <a:spcAft>
                <a:spcPts val="1067"/>
              </a:spcAft>
            </a:pPr>
            <a:r>
              <a:rPr lang="fr-FR" sz="1400" b="1">
                <a:solidFill>
                  <a:schemeClr val="tx1"/>
                </a:solidFill>
                <a:latin typeface="Arial corps"/>
                <a:ea typeface="Calibri" panose="020F0502020204030204" pitchFamily="34" charset="0"/>
                <a:cs typeface="Times New Roman" panose="02020603050405020304" pitchFamily="18" charset="0"/>
              </a:rPr>
              <a:t>Mobilité</a:t>
            </a:r>
          </a:p>
        </p:txBody>
      </p:sp>
      <p:sp>
        <p:nvSpPr>
          <p:cNvPr id="45" name="ZoneTexte 44">
            <a:extLst>
              <a:ext uri="{FF2B5EF4-FFF2-40B4-BE49-F238E27FC236}">
                <a16:creationId xmlns:a16="http://schemas.microsoft.com/office/drawing/2014/main" id="{A942401D-A5DF-7923-997F-7A5C3B1BEBFA}"/>
              </a:ext>
            </a:extLst>
          </p:cNvPr>
          <p:cNvSpPr txBox="1"/>
          <p:nvPr/>
        </p:nvSpPr>
        <p:spPr>
          <a:xfrm>
            <a:off x="5727877" y="2230640"/>
            <a:ext cx="5938866" cy="1008931"/>
          </a:xfrm>
          <a:prstGeom prst="rect">
            <a:avLst/>
          </a:prstGeom>
          <a:noFill/>
        </p:spPr>
        <p:txBody>
          <a:bodyPr wrap="square" rtlCol="0">
            <a:spAutoFit/>
          </a:bodyPr>
          <a:lstStyle/>
          <a:p>
            <a:pPr marL="171450" indent="-171450">
              <a:lnSpc>
                <a:spcPct val="107000"/>
              </a:lnSpc>
              <a:spcAft>
                <a:spcPts val="800"/>
              </a:spcAft>
              <a:buFont typeface="Arial" panose="020B0604020202020204" pitchFamily="34" charset="0"/>
              <a:buChar char="•"/>
            </a:pPr>
            <a:r>
              <a:rPr lang="fr-FR" sz="1100">
                <a:solidFill>
                  <a:schemeClr val="tx1"/>
                </a:solidFill>
                <a:latin typeface="Arial corps"/>
                <a:ea typeface="Calibri" panose="020F0502020204030204" pitchFamily="34" charset="0"/>
                <a:cs typeface="Times New Roman" panose="02020603050405020304" pitchFamily="18" charset="0"/>
              </a:rPr>
              <a:t>Toujours à portée de main, en permanence dans la  poche</a:t>
            </a:r>
          </a:p>
          <a:p>
            <a:pPr marL="171450" indent="-171450">
              <a:lnSpc>
                <a:spcPct val="107000"/>
              </a:lnSpc>
              <a:spcAft>
                <a:spcPts val="800"/>
              </a:spcAft>
              <a:buFont typeface="Arial" panose="020B0604020202020204" pitchFamily="34" charset="0"/>
              <a:buChar char="•"/>
            </a:pPr>
            <a:r>
              <a:rPr lang="fr-FR" sz="1100">
                <a:solidFill>
                  <a:schemeClr val="tx1"/>
                </a:solidFill>
                <a:latin typeface="Arial corps"/>
                <a:ea typeface="Calibri" panose="020F0502020204030204" pitchFamily="34" charset="0"/>
                <a:cs typeface="Times New Roman" panose="02020603050405020304" pitchFamily="18" charset="0"/>
              </a:rPr>
              <a:t>P</a:t>
            </a:r>
            <a:r>
              <a:rPr lang="fr-FR" sz="1100">
                <a:solidFill>
                  <a:schemeClr val="tx1"/>
                </a:solidFill>
                <a:effectLst/>
                <a:latin typeface="Arial corps"/>
                <a:ea typeface="Calibri" panose="020F0502020204030204" pitchFamily="34" charset="0"/>
                <a:cs typeface="Times New Roman" panose="02020603050405020304" pitchFamily="18" charset="0"/>
              </a:rPr>
              <a:t>our encaisser partout : à l’intérieur ou à l’extérieur du point de vente, au domicile du client…</a:t>
            </a:r>
          </a:p>
          <a:p>
            <a:pPr marL="171450" indent="-171450">
              <a:lnSpc>
                <a:spcPct val="107000"/>
              </a:lnSpc>
              <a:spcAft>
                <a:spcPts val="800"/>
              </a:spcAft>
              <a:buFont typeface="Arial" panose="020B0604020202020204" pitchFamily="34" charset="0"/>
              <a:buChar char="•"/>
            </a:pPr>
            <a:r>
              <a:rPr lang="fr-FR" sz="1100">
                <a:solidFill>
                  <a:schemeClr val="tx1"/>
                </a:solidFill>
                <a:latin typeface="Arial corps"/>
                <a:ea typeface="Calibri" panose="020F0502020204030204" pitchFamily="34" charset="0"/>
                <a:cs typeface="Times New Roman" panose="02020603050405020304" pitchFamily="18" charset="0"/>
              </a:rPr>
              <a:t>Sans équipement supplémentaire, idéal pour un démarrage d’activité</a:t>
            </a:r>
          </a:p>
        </p:txBody>
      </p:sp>
      <p:sp>
        <p:nvSpPr>
          <p:cNvPr id="46" name="ZoneTexte 45">
            <a:extLst>
              <a:ext uri="{FF2B5EF4-FFF2-40B4-BE49-F238E27FC236}">
                <a16:creationId xmlns:a16="http://schemas.microsoft.com/office/drawing/2014/main" id="{4D198035-CE82-A09D-9A72-162FC1736040}"/>
              </a:ext>
            </a:extLst>
          </p:cNvPr>
          <p:cNvSpPr txBox="1"/>
          <p:nvPr/>
        </p:nvSpPr>
        <p:spPr>
          <a:xfrm>
            <a:off x="5627480" y="3180236"/>
            <a:ext cx="1868889" cy="306109"/>
          </a:xfrm>
          <a:prstGeom prst="rect">
            <a:avLst/>
          </a:prstGeom>
          <a:noFill/>
        </p:spPr>
        <p:txBody>
          <a:bodyPr wrap="square" rtlCol="0">
            <a:spAutoFit/>
          </a:bodyPr>
          <a:lstStyle/>
          <a:p>
            <a:pPr>
              <a:lnSpc>
                <a:spcPct val="107000"/>
              </a:lnSpc>
              <a:spcAft>
                <a:spcPts val="1067"/>
              </a:spcAft>
            </a:pPr>
            <a:r>
              <a:rPr lang="fr-FR" sz="1400" b="1">
                <a:solidFill>
                  <a:schemeClr val="tx1"/>
                </a:solidFill>
                <a:latin typeface="Arial corps"/>
                <a:ea typeface="Calibri" panose="020F0502020204030204" pitchFamily="34" charset="0"/>
                <a:cs typeface="Times New Roman" panose="02020603050405020304" pitchFamily="18" charset="0"/>
              </a:rPr>
              <a:t>Liberté</a:t>
            </a:r>
            <a:endParaRPr lang="fr-FR" sz="1400" b="1">
              <a:latin typeface="Arial en tête"/>
              <a:ea typeface="Calibri" panose="020F0502020204030204" pitchFamily="34" charset="0"/>
              <a:cs typeface="Times New Roman" panose="02020603050405020304" pitchFamily="18" charset="0"/>
            </a:endParaRPr>
          </a:p>
        </p:txBody>
      </p:sp>
      <p:sp>
        <p:nvSpPr>
          <p:cNvPr id="47" name="ZoneTexte 46">
            <a:extLst>
              <a:ext uri="{FF2B5EF4-FFF2-40B4-BE49-F238E27FC236}">
                <a16:creationId xmlns:a16="http://schemas.microsoft.com/office/drawing/2014/main" id="{EA150C07-41A5-7E36-3B6C-D2817D81DA74}"/>
              </a:ext>
            </a:extLst>
          </p:cNvPr>
          <p:cNvSpPr txBox="1"/>
          <p:nvPr/>
        </p:nvSpPr>
        <p:spPr>
          <a:xfrm>
            <a:off x="5761813" y="3412874"/>
            <a:ext cx="6176234" cy="906338"/>
          </a:xfrm>
          <a:prstGeom prst="rect">
            <a:avLst/>
          </a:prstGeom>
          <a:noFill/>
        </p:spPr>
        <p:txBody>
          <a:bodyPr wrap="square" rtlCol="0">
            <a:spAutoFit/>
          </a:bodyPr>
          <a:lstStyle/>
          <a:p>
            <a:pPr marL="171450" indent="-171450">
              <a:lnSpc>
                <a:spcPct val="107000"/>
              </a:lnSpc>
              <a:spcAft>
                <a:spcPts val="800"/>
              </a:spcAft>
              <a:buFont typeface="Arial" panose="020B0604020202020204" pitchFamily="34" charset="0"/>
              <a:buChar char="•"/>
            </a:pPr>
            <a:r>
              <a:rPr lang="fr-FR" sz="1100">
                <a:solidFill>
                  <a:schemeClr val="tx1"/>
                </a:solidFill>
                <a:effectLst/>
                <a:latin typeface="Arial corps"/>
                <a:ea typeface="Calibri" panose="020F0502020204030204" pitchFamily="34" charset="0"/>
                <a:cs typeface="Times New Roman" panose="02020603050405020304" pitchFamily="18" charset="0"/>
              </a:rPr>
              <a:t>Sans engagement de durée, idéal pour des besoins d’encaissement ponctuels, pratique pour encaisser les paiements en période d’affluence, lors de salons…</a:t>
            </a:r>
          </a:p>
          <a:p>
            <a:pPr marL="171450" indent="-171450">
              <a:lnSpc>
                <a:spcPct val="107000"/>
              </a:lnSpc>
              <a:spcAft>
                <a:spcPts val="800"/>
              </a:spcAft>
              <a:buFont typeface="Arial" panose="020B0604020202020204" pitchFamily="34" charset="0"/>
              <a:buChar char="•"/>
            </a:pPr>
            <a:r>
              <a:rPr lang="fr-FR" sz="1100">
                <a:solidFill>
                  <a:schemeClr val="tx1"/>
                </a:solidFill>
                <a:effectLst/>
                <a:latin typeface="Arial corps"/>
                <a:ea typeface="Calibri" panose="020F0502020204030204" pitchFamily="34" charset="0"/>
                <a:cs typeface="Times New Roman" panose="02020603050405020304" pitchFamily="18" charset="0"/>
              </a:rPr>
              <a:t>Facile à utiliser, utile pour permettre </a:t>
            </a:r>
            <a:r>
              <a:rPr lang="fr-FR" sz="1100">
                <a:solidFill>
                  <a:schemeClr val="tx1"/>
                </a:solidFill>
                <a:latin typeface="Arial corps"/>
                <a:ea typeface="Calibri" panose="020F0502020204030204" pitchFamily="34" charset="0"/>
                <a:cs typeface="Times New Roman" panose="02020603050405020304" pitchFamily="18" charset="0"/>
              </a:rPr>
              <a:t>aux </a:t>
            </a:r>
            <a:r>
              <a:rPr lang="fr-FR" sz="1100">
                <a:solidFill>
                  <a:schemeClr val="tx1"/>
                </a:solidFill>
                <a:effectLst/>
                <a:latin typeface="Arial corps"/>
                <a:ea typeface="Calibri" panose="020F0502020204030204" pitchFamily="34" charset="0"/>
                <a:cs typeface="Times New Roman" panose="02020603050405020304" pitchFamily="18" charset="0"/>
              </a:rPr>
              <a:t>vendeurs d’encaisser immédiatement et éviter les abandons d’achat avant le passage en caisse </a:t>
            </a:r>
          </a:p>
        </p:txBody>
      </p:sp>
      <p:sp>
        <p:nvSpPr>
          <p:cNvPr id="48" name="ZoneTexte 47">
            <a:extLst>
              <a:ext uri="{FF2B5EF4-FFF2-40B4-BE49-F238E27FC236}">
                <a16:creationId xmlns:a16="http://schemas.microsoft.com/office/drawing/2014/main" id="{156ED72B-C60E-965F-A320-88360AAE2E50}"/>
              </a:ext>
            </a:extLst>
          </p:cNvPr>
          <p:cNvSpPr txBox="1"/>
          <p:nvPr/>
        </p:nvSpPr>
        <p:spPr>
          <a:xfrm>
            <a:off x="5652714" y="4390090"/>
            <a:ext cx="927257" cy="306109"/>
          </a:xfrm>
          <a:prstGeom prst="rect">
            <a:avLst/>
          </a:prstGeom>
          <a:noFill/>
        </p:spPr>
        <p:txBody>
          <a:bodyPr wrap="square" rtlCol="0">
            <a:spAutoFit/>
          </a:bodyPr>
          <a:lstStyle/>
          <a:p>
            <a:pPr>
              <a:lnSpc>
                <a:spcPct val="107000"/>
              </a:lnSpc>
              <a:spcAft>
                <a:spcPts val="1067"/>
              </a:spcAft>
            </a:pPr>
            <a:r>
              <a:rPr lang="fr-FR" sz="1400" b="1">
                <a:solidFill>
                  <a:schemeClr val="tx1"/>
                </a:solidFill>
                <a:latin typeface="Arial corps"/>
              </a:rPr>
              <a:t>Sécurité</a:t>
            </a:r>
            <a:endParaRPr lang="fr-FR" sz="1400" b="1">
              <a:solidFill>
                <a:srgbClr val="C30F0F"/>
              </a:solidFill>
              <a:latin typeface="Arial corps"/>
            </a:endParaRPr>
          </a:p>
        </p:txBody>
      </p:sp>
      <p:sp>
        <p:nvSpPr>
          <p:cNvPr id="49" name="ZoneTexte 48">
            <a:extLst>
              <a:ext uri="{FF2B5EF4-FFF2-40B4-BE49-F238E27FC236}">
                <a16:creationId xmlns:a16="http://schemas.microsoft.com/office/drawing/2014/main" id="{7AC766CC-362A-F624-9A67-9317A0C7154F}"/>
              </a:ext>
            </a:extLst>
          </p:cNvPr>
          <p:cNvSpPr txBox="1"/>
          <p:nvPr/>
        </p:nvSpPr>
        <p:spPr>
          <a:xfrm>
            <a:off x="5746525" y="4640408"/>
            <a:ext cx="6191522" cy="441468"/>
          </a:xfrm>
          <a:prstGeom prst="rect">
            <a:avLst/>
          </a:prstGeom>
          <a:noFill/>
        </p:spPr>
        <p:txBody>
          <a:bodyPr wrap="square" rtlCol="0">
            <a:spAutoFit/>
          </a:bodyPr>
          <a:lstStyle/>
          <a:p>
            <a:pPr marL="228594" indent="-228594">
              <a:lnSpc>
                <a:spcPct val="107000"/>
              </a:lnSpc>
              <a:spcAft>
                <a:spcPts val="1067"/>
              </a:spcAft>
              <a:buFont typeface="Arial" panose="020B0604020202020204" pitchFamily="34" charset="0"/>
              <a:buChar char="•"/>
            </a:pPr>
            <a:r>
              <a:rPr lang="fr-FR" sz="1100" dirty="0">
                <a:solidFill>
                  <a:schemeClr val="tx1"/>
                </a:solidFill>
                <a:latin typeface="Arial corps"/>
                <a:cs typeface="Times New Roman" panose="02020603050405020304" pitchFamily="18" charset="0"/>
              </a:rPr>
              <a:t>Solution proposée par la Caisse d’Epargne respectant les derniers standards sécuritaires/réglementaires.</a:t>
            </a:r>
          </a:p>
        </p:txBody>
      </p:sp>
      <p:sp>
        <p:nvSpPr>
          <p:cNvPr id="50" name="ZoneTexte 49">
            <a:extLst>
              <a:ext uri="{FF2B5EF4-FFF2-40B4-BE49-F238E27FC236}">
                <a16:creationId xmlns:a16="http://schemas.microsoft.com/office/drawing/2014/main" id="{AFF9556D-C02B-7A86-DEF6-C91E67B76E74}"/>
              </a:ext>
            </a:extLst>
          </p:cNvPr>
          <p:cNvSpPr txBox="1"/>
          <p:nvPr/>
        </p:nvSpPr>
        <p:spPr>
          <a:xfrm>
            <a:off x="5678329" y="5216343"/>
            <a:ext cx="1229100" cy="306109"/>
          </a:xfrm>
          <a:prstGeom prst="rect">
            <a:avLst/>
          </a:prstGeom>
          <a:noFill/>
        </p:spPr>
        <p:txBody>
          <a:bodyPr wrap="square" rtlCol="0">
            <a:spAutoFit/>
          </a:bodyPr>
          <a:lstStyle/>
          <a:p>
            <a:pPr>
              <a:lnSpc>
                <a:spcPct val="107000"/>
              </a:lnSpc>
              <a:spcAft>
                <a:spcPts val="1067"/>
              </a:spcAft>
            </a:pPr>
            <a:r>
              <a:rPr lang="fr-FR" sz="1400" b="1">
                <a:solidFill>
                  <a:schemeClr val="tx1"/>
                </a:solidFill>
                <a:latin typeface="Arial corps"/>
                <a:ea typeface="Ubuntu"/>
                <a:cs typeface="Times New Roman" panose="02020603050405020304" pitchFamily="18" charset="0"/>
                <a:sym typeface="Ubuntu"/>
              </a:rPr>
              <a:t>Economie</a:t>
            </a:r>
          </a:p>
        </p:txBody>
      </p:sp>
      <p:sp>
        <p:nvSpPr>
          <p:cNvPr id="51" name="ZoneTexte 50">
            <a:extLst>
              <a:ext uri="{FF2B5EF4-FFF2-40B4-BE49-F238E27FC236}">
                <a16:creationId xmlns:a16="http://schemas.microsoft.com/office/drawing/2014/main" id="{85220854-34E3-1752-D8BA-D4BDA4F8A7DB}"/>
              </a:ext>
            </a:extLst>
          </p:cNvPr>
          <p:cNvSpPr txBox="1"/>
          <p:nvPr/>
        </p:nvSpPr>
        <p:spPr>
          <a:xfrm>
            <a:off x="5736965" y="5484742"/>
            <a:ext cx="6288169" cy="441468"/>
          </a:xfrm>
          <a:prstGeom prst="rect">
            <a:avLst/>
          </a:prstGeom>
          <a:noFill/>
        </p:spPr>
        <p:txBody>
          <a:bodyPr wrap="square" rtlCol="0">
            <a:spAutoFit/>
          </a:bodyPr>
          <a:lstStyle/>
          <a:p>
            <a:pPr marL="228594" indent="-228594">
              <a:lnSpc>
                <a:spcPct val="107000"/>
              </a:lnSpc>
              <a:spcAft>
                <a:spcPts val="1067"/>
              </a:spcAft>
              <a:buFont typeface="Arial" panose="020B0604020202020204" pitchFamily="34" charset="0"/>
              <a:buChar char="•"/>
            </a:pPr>
            <a:r>
              <a:rPr lang="fr-FR" sz="1100">
                <a:solidFill>
                  <a:schemeClr val="tx1"/>
                </a:solidFill>
                <a:latin typeface="Arial corps"/>
                <a:ea typeface="Ubuntu"/>
                <a:cs typeface="Ubuntu"/>
                <a:sym typeface="Ubuntu"/>
              </a:rPr>
              <a:t>Pas d’investissement dans du matériel coûteux. Solution </a:t>
            </a:r>
            <a:r>
              <a:rPr lang="fr-FR" sz="1100">
                <a:solidFill>
                  <a:schemeClr val="tx1"/>
                </a:solidFill>
                <a:latin typeface="Arial corps"/>
              </a:rPr>
              <a:t>utilisée en cas de lancement d’activité mais aussi en remplacement/complément des équipements d’encaissement existants. </a:t>
            </a:r>
          </a:p>
        </p:txBody>
      </p:sp>
      <p:sp>
        <p:nvSpPr>
          <p:cNvPr id="3" name="Rectangle : avec coins arrondis en haut 71">
            <a:extLst>
              <a:ext uri="{FF2B5EF4-FFF2-40B4-BE49-F238E27FC236}">
                <a16:creationId xmlns:a16="http://schemas.microsoft.com/office/drawing/2014/main" id="{0BA52D89-DBC4-6C50-0C0B-A9EBF3A5D490}"/>
              </a:ext>
            </a:extLst>
          </p:cNvPr>
          <p:cNvSpPr/>
          <p:nvPr/>
        </p:nvSpPr>
        <p:spPr>
          <a:xfrm>
            <a:off x="318991" y="707041"/>
            <a:ext cx="1152000" cy="6095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596">
              <a:solidFill>
                <a:srgbClr val="FFFFFF"/>
              </a:solidFill>
              <a:latin typeface="Arial corps"/>
            </a:endParaRPr>
          </a:p>
        </p:txBody>
      </p:sp>
      <p:sp>
        <p:nvSpPr>
          <p:cNvPr id="6" name="Espace réservé du pied de page 3">
            <a:extLst>
              <a:ext uri="{FF2B5EF4-FFF2-40B4-BE49-F238E27FC236}">
                <a16:creationId xmlns:a16="http://schemas.microsoft.com/office/drawing/2014/main" id="{43F4F4FA-2AC6-E3DA-0A0D-62A9B1BD4D41}"/>
              </a:ext>
            </a:extLst>
          </p:cNvPr>
          <p:cNvSpPr txBox="1">
            <a:spLocks/>
          </p:cNvSpPr>
          <p:nvPr/>
        </p:nvSpPr>
        <p:spPr>
          <a:xfrm>
            <a:off x="283819" y="83141"/>
            <a:ext cx="10408840" cy="574516"/>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133" b="1">
                <a:solidFill>
                  <a:schemeClr val="bg2"/>
                </a:solidFill>
                <a:latin typeface="Arial Black" panose="020B0604020202020204" pitchFamily="34" charset="0"/>
                <a:cs typeface="Arial Black" panose="020B0604020202020204" pitchFamily="34" charset="0"/>
              </a:rPr>
              <a:t>SOLUTION D’ENCAISSEMENT EN </a:t>
            </a:r>
            <a:r>
              <a:rPr lang="fr-FR" sz="2133" b="1" cap="all">
                <a:solidFill>
                  <a:schemeClr val="bg2"/>
                </a:solidFill>
                <a:latin typeface="Arial Black" panose="020B0604020202020204" pitchFamily="34" charset="0"/>
                <a:cs typeface="Arial Black" panose="020B0604020202020204" pitchFamily="34" charset="0"/>
              </a:rPr>
              <a:t>Proximité</a:t>
            </a:r>
          </a:p>
          <a:p>
            <a:pPr>
              <a:defRPr/>
            </a:pPr>
            <a:r>
              <a:rPr lang="fr-FR" sz="2133" b="1">
                <a:latin typeface="Arial Black" panose="020B0604020202020204" pitchFamily="34" charset="0"/>
                <a:cs typeface="Arial Black" panose="020B0604020202020204" pitchFamily="34" charset="0"/>
              </a:rPr>
              <a:t>AVEC UN SMARTPHONE</a:t>
            </a:r>
          </a:p>
        </p:txBody>
      </p:sp>
      <p:pic>
        <p:nvPicPr>
          <p:cNvPr id="16" name="Image 15" descr="Une image contenant capture d’écran, Graphique, conception&#10;&#10;Description générée automatiquement">
            <a:extLst>
              <a:ext uri="{FF2B5EF4-FFF2-40B4-BE49-F238E27FC236}">
                <a16:creationId xmlns:a16="http://schemas.microsoft.com/office/drawing/2014/main" id="{188C4A9A-2C32-9F26-5F66-8C6945676859}"/>
              </a:ext>
            </a:extLst>
          </p:cNvPr>
          <p:cNvPicPr>
            <a:picLocks noChangeAspect="1"/>
          </p:cNvPicPr>
          <p:nvPr/>
        </p:nvPicPr>
        <p:blipFill>
          <a:blip r:embed="rId3"/>
          <a:stretch>
            <a:fillRect/>
          </a:stretch>
        </p:blipFill>
        <p:spPr>
          <a:xfrm>
            <a:off x="4558590" y="835962"/>
            <a:ext cx="530304" cy="530304"/>
          </a:xfrm>
          <a:prstGeom prst="rect">
            <a:avLst/>
          </a:prstGeom>
        </p:spPr>
      </p:pic>
      <p:pic>
        <p:nvPicPr>
          <p:cNvPr id="17" name="Image 16" descr="Une image contenant cercle, Graphique, conception&#10;&#10;Description générée automatiquement">
            <a:extLst>
              <a:ext uri="{FF2B5EF4-FFF2-40B4-BE49-F238E27FC236}">
                <a16:creationId xmlns:a16="http://schemas.microsoft.com/office/drawing/2014/main" id="{171989F9-14DA-D0BC-8544-D222549DB1E3}"/>
              </a:ext>
            </a:extLst>
          </p:cNvPr>
          <p:cNvPicPr>
            <a:picLocks noChangeAspect="1"/>
          </p:cNvPicPr>
          <p:nvPr/>
        </p:nvPicPr>
        <p:blipFill>
          <a:blip r:embed="rId4"/>
          <a:stretch>
            <a:fillRect/>
          </a:stretch>
        </p:blipFill>
        <p:spPr>
          <a:xfrm>
            <a:off x="-19246" y="760449"/>
            <a:ext cx="625771" cy="625771"/>
          </a:xfrm>
          <a:prstGeom prst="rect">
            <a:avLst/>
          </a:prstGeom>
        </p:spPr>
      </p:pic>
      <p:sp>
        <p:nvSpPr>
          <p:cNvPr id="22" name="Forme libre 265">
            <a:extLst>
              <a:ext uri="{FF2B5EF4-FFF2-40B4-BE49-F238E27FC236}">
                <a16:creationId xmlns:a16="http://schemas.microsoft.com/office/drawing/2014/main" id="{47BD9747-E030-4213-B594-86C17B6A9903}"/>
              </a:ext>
            </a:extLst>
          </p:cNvPr>
          <p:cNvSpPr/>
          <p:nvPr/>
        </p:nvSpPr>
        <p:spPr>
          <a:xfrm rot="10800000">
            <a:off x="242723" y="2487640"/>
            <a:ext cx="1886055" cy="446219"/>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rgbClr val="C00000"/>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latin typeface="Arial corps"/>
            </a:endParaRPr>
          </a:p>
        </p:txBody>
      </p:sp>
      <p:sp>
        <p:nvSpPr>
          <p:cNvPr id="25" name="ZoneTexte 24">
            <a:extLst>
              <a:ext uri="{FF2B5EF4-FFF2-40B4-BE49-F238E27FC236}">
                <a16:creationId xmlns:a16="http://schemas.microsoft.com/office/drawing/2014/main" id="{E8478E5D-E09B-2269-FD78-107AA4946F08}"/>
              </a:ext>
            </a:extLst>
          </p:cNvPr>
          <p:cNvSpPr txBox="1"/>
          <p:nvPr/>
        </p:nvSpPr>
        <p:spPr>
          <a:xfrm>
            <a:off x="131324" y="2494680"/>
            <a:ext cx="2128776" cy="297454"/>
          </a:xfrm>
          <a:prstGeom prst="rect">
            <a:avLst/>
          </a:prstGeom>
          <a:noFill/>
        </p:spPr>
        <p:txBody>
          <a:bodyPr wrap="square">
            <a:spAutoFit/>
          </a:bodyPr>
          <a:lstStyle/>
          <a:p>
            <a:pPr algn="ctr" defTabSz="609570">
              <a:defRPr/>
            </a:pPr>
            <a:r>
              <a:rPr lang="fr-FR" sz="1333" b="1" cap="all">
                <a:solidFill>
                  <a:schemeClr val="bg1"/>
                </a:solidFill>
                <a:latin typeface="Arial corps"/>
                <a:cs typeface="Arial Black" panose="020B0604020202020204" pitchFamily="34" charset="0"/>
              </a:rPr>
              <a:t>Caractéristiques</a:t>
            </a:r>
            <a:endParaRPr lang="fr-FR" sz="1333" b="1">
              <a:solidFill>
                <a:schemeClr val="bg1"/>
              </a:solidFill>
              <a:latin typeface="Arial corps"/>
              <a:cs typeface="Arial Black" panose="020B0604020202020204" pitchFamily="34" charset="0"/>
            </a:endParaRPr>
          </a:p>
        </p:txBody>
      </p:sp>
      <p:sp>
        <p:nvSpPr>
          <p:cNvPr id="27" name="Forme libre 265">
            <a:extLst>
              <a:ext uri="{FF2B5EF4-FFF2-40B4-BE49-F238E27FC236}">
                <a16:creationId xmlns:a16="http://schemas.microsoft.com/office/drawing/2014/main" id="{36C9C0F1-2CB6-2820-F786-C49CE1333984}"/>
              </a:ext>
            </a:extLst>
          </p:cNvPr>
          <p:cNvSpPr/>
          <p:nvPr/>
        </p:nvSpPr>
        <p:spPr>
          <a:xfrm rot="10800000">
            <a:off x="5317856" y="1614809"/>
            <a:ext cx="1886055" cy="446219"/>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rgbClr val="C00000"/>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latin typeface="Arial corps"/>
            </a:endParaRPr>
          </a:p>
        </p:txBody>
      </p:sp>
      <p:sp>
        <p:nvSpPr>
          <p:cNvPr id="30" name="ZoneTexte 29">
            <a:extLst>
              <a:ext uri="{FF2B5EF4-FFF2-40B4-BE49-F238E27FC236}">
                <a16:creationId xmlns:a16="http://schemas.microsoft.com/office/drawing/2014/main" id="{E82970EF-1FDB-FDDB-4FAF-18278CE6B138}"/>
              </a:ext>
            </a:extLst>
          </p:cNvPr>
          <p:cNvSpPr txBox="1"/>
          <p:nvPr/>
        </p:nvSpPr>
        <p:spPr>
          <a:xfrm>
            <a:off x="5146132" y="1614849"/>
            <a:ext cx="2128776" cy="297454"/>
          </a:xfrm>
          <a:prstGeom prst="rect">
            <a:avLst/>
          </a:prstGeom>
          <a:noFill/>
        </p:spPr>
        <p:txBody>
          <a:bodyPr wrap="square">
            <a:spAutoFit/>
          </a:bodyPr>
          <a:lstStyle/>
          <a:p>
            <a:pPr algn="ctr" defTabSz="609570">
              <a:defRPr/>
            </a:pPr>
            <a:r>
              <a:rPr lang="fr-FR" sz="1333" b="1" cap="all">
                <a:solidFill>
                  <a:schemeClr val="bg1"/>
                </a:solidFill>
                <a:latin typeface="Arial corps"/>
                <a:cs typeface="Arial Black" panose="020B0604020202020204" pitchFamily="34" charset="0"/>
              </a:rPr>
              <a:t>ARGUMENTAIRE</a:t>
            </a:r>
            <a:endParaRPr lang="fr-FR" sz="1333" b="1">
              <a:solidFill>
                <a:schemeClr val="bg1"/>
              </a:solidFill>
              <a:latin typeface="Arial corps"/>
              <a:cs typeface="Arial Black" panose="020B0604020202020204" pitchFamily="34" charset="0"/>
            </a:endParaRPr>
          </a:p>
        </p:txBody>
      </p:sp>
      <p:sp>
        <p:nvSpPr>
          <p:cNvPr id="31" name="ZoneTexte 30">
            <a:extLst>
              <a:ext uri="{FF2B5EF4-FFF2-40B4-BE49-F238E27FC236}">
                <a16:creationId xmlns:a16="http://schemas.microsoft.com/office/drawing/2014/main" id="{E2393D56-CCCC-7CE4-FD07-92FBD18930F3}"/>
              </a:ext>
            </a:extLst>
          </p:cNvPr>
          <p:cNvSpPr txBox="1"/>
          <p:nvPr/>
        </p:nvSpPr>
        <p:spPr>
          <a:xfrm>
            <a:off x="270624" y="1171568"/>
            <a:ext cx="4283572" cy="1231106"/>
          </a:xfrm>
          <a:prstGeom prst="rect">
            <a:avLst/>
          </a:prstGeom>
          <a:noFill/>
        </p:spPr>
        <p:txBody>
          <a:bodyPr wrap="square" rtlCol="0">
            <a:spAutoFit/>
          </a:bodyPr>
          <a:lstStyle/>
          <a:p>
            <a:pPr algn="just"/>
            <a:r>
              <a:rPr lang="fr-FR" sz="1000" b="1">
                <a:solidFill>
                  <a:schemeClr val="bg1"/>
                </a:solidFill>
              </a:rPr>
              <a:t>,,,,,,,,</a:t>
            </a:r>
            <a:r>
              <a:rPr lang="fr-FR" sz="1000" b="1"/>
              <a:t>Professions/Entreprise réalisant moins de 25K€ d’encaissement annuel et recherchant, par exemple :</a:t>
            </a:r>
          </a:p>
          <a:p>
            <a:pPr algn="just"/>
            <a:endParaRPr lang="fr-FR" sz="900"/>
          </a:p>
          <a:p>
            <a:pPr algn="just"/>
            <a:r>
              <a:rPr lang="fr-FR" sz="900"/>
              <a:t>- </a:t>
            </a:r>
            <a:r>
              <a:rPr lang="fr-FR" sz="900" b="1">
                <a:solidFill>
                  <a:srgbClr val="C00000"/>
                </a:solidFill>
              </a:rPr>
              <a:t>une solution d’encaissement ponctuelle </a:t>
            </a:r>
            <a:r>
              <a:rPr lang="fr-FR" sz="900"/>
              <a:t>en cas d’activité saisonnière</a:t>
            </a:r>
          </a:p>
          <a:p>
            <a:pPr algn="just"/>
            <a:r>
              <a:rPr lang="fr-FR" sz="900"/>
              <a:t>- </a:t>
            </a:r>
            <a:r>
              <a:rPr lang="fr-FR" sz="900" b="1">
                <a:solidFill>
                  <a:srgbClr val="C00000"/>
                </a:solidFill>
              </a:rPr>
              <a:t>des moyens d’encaissement complémentaires à leurs terminaux de paiement électroniques</a:t>
            </a:r>
            <a:r>
              <a:rPr lang="fr-FR" sz="900">
                <a:solidFill>
                  <a:srgbClr val="C00000"/>
                </a:solidFill>
              </a:rPr>
              <a:t> </a:t>
            </a:r>
            <a:r>
              <a:rPr lang="fr-FR" sz="900"/>
              <a:t>pour fluidifier les passages en caisse</a:t>
            </a:r>
          </a:p>
          <a:p>
            <a:pPr algn="just"/>
            <a:r>
              <a:rPr lang="fr-FR" sz="900"/>
              <a:t>- </a:t>
            </a:r>
            <a:r>
              <a:rPr lang="fr-FR" sz="900" b="1">
                <a:solidFill>
                  <a:schemeClr val="bg2"/>
                </a:solidFill>
              </a:rPr>
              <a:t>l’équipement de leurs </a:t>
            </a:r>
            <a:r>
              <a:rPr lang="fr-FR" sz="900" b="1">
                <a:solidFill>
                  <a:srgbClr val="C00000"/>
                </a:solidFill>
              </a:rPr>
              <a:t>livreurs ou leurs vendeurs </a:t>
            </a:r>
            <a:r>
              <a:rPr lang="fr-FR" sz="900"/>
              <a:t>pour limiter les abandons d’achats avant le passage en caisse</a:t>
            </a:r>
          </a:p>
        </p:txBody>
      </p:sp>
      <p:sp>
        <p:nvSpPr>
          <p:cNvPr id="32" name="Espace réservé du pied de page 3">
            <a:extLst>
              <a:ext uri="{FF2B5EF4-FFF2-40B4-BE49-F238E27FC236}">
                <a16:creationId xmlns:a16="http://schemas.microsoft.com/office/drawing/2014/main" id="{1A5B64E1-5E4C-ADA9-E2E6-81A286B94499}"/>
              </a:ext>
            </a:extLst>
          </p:cNvPr>
          <p:cNvSpPr txBox="1">
            <a:spLocks/>
          </p:cNvSpPr>
          <p:nvPr/>
        </p:nvSpPr>
        <p:spPr>
          <a:xfrm>
            <a:off x="5135196" y="906443"/>
            <a:ext cx="3173113" cy="442883"/>
          </a:xfrm>
          <a:prstGeom prst="rect">
            <a:avLst/>
          </a:prstGeom>
        </p:spPr>
        <p:txBody>
          <a:bodyPr wrap="square" lIns="0" tIns="0" rIns="0" bIns="0" numCol="1" spcCol="17280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2796" indent="-172796" defTabSz="609570">
              <a:spcAft>
                <a:spcPts val="300"/>
              </a:spcAft>
              <a:buClr>
                <a:schemeClr val="tx2"/>
              </a:buClr>
              <a:buFont typeface="Arial" panose="020B0604020202020204" pitchFamily="34" charset="0"/>
              <a:buChar char="•"/>
              <a:defRPr/>
            </a:pPr>
            <a:endParaRPr lang="fr-FR" sz="900">
              <a:latin typeface="Arial corps"/>
            </a:endParaRPr>
          </a:p>
          <a:p>
            <a:pPr defTabSz="609570">
              <a:spcAft>
                <a:spcPts val="300"/>
              </a:spcAft>
              <a:buClr>
                <a:schemeClr val="tx2"/>
              </a:buClr>
              <a:defRPr/>
            </a:pPr>
            <a:r>
              <a:rPr lang="fr-FR" sz="900" b="1">
                <a:solidFill>
                  <a:schemeClr val="tx2"/>
                </a:solidFill>
                <a:latin typeface="Arial corps"/>
                <a:cs typeface="Arial" panose="020B0604020202020204" pitchFamily="34" charset="0"/>
              </a:rPr>
              <a:t>Encaisser avec un smartphone* </a:t>
            </a:r>
            <a:r>
              <a:rPr lang="fr-FR" sz="900">
                <a:latin typeface="Arial corps"/>
                <a:cs typeface="Arial" panose="020B0604020202020204" pitchFamily="34" charset="0"/>
              </a:rPr>
              <a:t>par carte bancaire en sans contact, quel que soit le montant, en point fixe ou en mobilité, sans besoin d’équipement complémentaire.</a:t>
            </a:r>
          </a:p>
          <a:p>
            <a:pPr defTabSz="609570">
              <a:buClr>
                <a:schemeClr val="tx2"/>
              </a:buClr>
              <a:defRPr/>
            </a:pPr>
            <a:endParaRPr lang="fr-FR" sz="900">
              <a:latin typeface="Arial corps"/>
            </a:endParaRPr>
          </a:p>
        </p:txBody>
      </p:sp>
      <p:sp>
        <p:nvSpPr>
          <p:cNvPr id="35" name="Oval 5">
            <a:extLst>
              <a:ext uri="{FF2B5EF4-FFF2-40B4-BE49-F238E27FC236}">
                <a16:creationId xmlns:a16="http://schemas.microsoft.com/office/drawing/2014/main" id="{E8412D9D-0FE6-58ED-36E2-D832BBC4077A}"/>
              </a:ext>
            </a:extLst>
          </p:cNvPr>
          <p:cNvSpPr/>
          <p:nvPr/>
        </p:nvSpPr>
        <p:spPr>
          <a:xfrm>
            <a:off x="8791031" y="1065722"/>
            <a:ext cx="632244" cy="595425"/>
          </a:xfrm>
          <a:prstGeom prst="ellipse">
            <a:avLst/>
          </a:prstGeom>
          <a:solidFill>
            <a:schemeClr val="bg1"/>
          </a:solidFill>
          <a:ln w="2222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09570"/>
            <a:endParaRPr lang="fr-FR" sz="1600" b="1">
              <a:solidFill>
                <a:schemeClr val="tx2"/>
              </a:solidFill>
              <a:latin typeface="Arial corps"/>
              <a:cs typeface="Arial Black" panose="020B0604020202020204" pitchFamily="34" charset="0"/>
            </a:endParaRPr>
          </a:p>
        </p:txBody>
      </p:sp>
      <p:pic>
        <p:nvPicPr>
          <p:cNvPr id="36" name="Graphique 35" descr="Centre d’appels avec un remplissage uni">
            <a:extLst>
              <a:ext uri="{FF2B5EF4-FFF2-40B4-BE49-F238E27FC236}">
                <a16:creationId xmlns:a16="http://schemas.microsoft.com/office/drawing/2014/main" id="{244FBA56-5FAA-CD06-BAE1-CFBFE3B298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33914" y="1071746"/>
            <a:ext cx="561491" cy="561491"/>
          </a:xfrm>
          <a:prstGeom prst="rect">
            <a:avLst/>
          </a:prstGeom>
        </p:spPr>
      </p:pic>
      <p:sp>
        <p:nvSpPr>
          <p:cNvPr id="2" name="Rectangle 1">
            <a:extLst>
              <a:ext uri="{FF2B5EF4-FFF2-40B4-BE49-F238E27FC236}">
                <a16:creationId xmlns:a16="http://schemas.microsoft.com/office/drawing/2014/main" id="{1D7F7C7D-AB8A-1C2B-00F2-D951CC5C43E8}"/>
              </a:ext>
            </a:extLst>
          </p:cNvPr>
          <p:cNvSpPr/>
          <p:nvPr/>
        </p:nvSpPr>
        <p:spPr>
          <a:xfrm>
            <a:off x="298146" y="5190443"/>
            <a:ext cx="5084706" cy="1106835"/>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7">
              <a:latin typeface="Arial en tête"/>
            </a:endParaRPr>
          </a:p>
        </p:txBody>
      </p:sp>
      <p:sp>
        <p:nvSpPr>
          <p:cNvPr id="4" name="Rectangle : coins arrondis 3">
            <a:hlinkClick r:id="rId7" action="ppaction://hlinksldjump"/>
            <a:extLst>
              <a:ext uri="{FF2B5EF4-FFF2-40B4-BE49-F238E27FC236}">
                <a16:creationId xmlns:a16="http://schemas.microsoft.com/office/drawing/2014/main" id="{60D70D6C-5BF0-1AA3-F5B3-CD264B5D0C89}"/>
              </a:ext>
            </a:extLst>
          </p:cNvPr>
          <p:cNvSpPr/>
          <p:nvPr/>
        </p:nvSpPr>
        <p:spPr>
          <a:xfrm>
            <a:off x="2874846" y="5606750"/>
            <a:ext cx="2426848" cy="516356"/>
          </a:xfrm>
          <a:prstGeom prst="roundRect">
            <a:avLst>
              <a:gd name="adj" fmla="val 7713"/>
            </a:avLst>
          </a:prstGeom>
          <a:solidFill>
            <a:srgbClr val="FFEBE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EED61691-DFA0-C872-E691-BC3EFE90B0C0}"/>
              </a:ext>
            </a:extLst>
          </p:cNvPr>
          <p:cNvSpPr txBox="1"/>
          <p:nvPr/>
        </p:nvSpPr>
        <p:spPr>
          <a:xfrm>
            <a:off x="2874846" y="5713382"/>
            <a:ext cx="1392982" cy="307777"/>
          </a:xfrm>
          <a:prstGeom prst="rect">
            <a:avLst/>
          </a:prstGeom>
          <a:noFill/>
        </p:spPr>
        <p:txBody>
          <a:bodyPr wrap="square" rtlCol="0">
            <a:spAutoFit/>
          </a:bodyPr>
          <a:lstStyle/>
          <a:p>
            <a:pPr algn="ctr"/>
            <a:r>
              <a:rPr lang="fr-FR" sz="700" b="1">
                <a:solidFill>
                  <a:schemeClr val="tx2"/>
                </a:solidFill>
              </a:rPr>
              <a:t>Cliquez sur le type de smartphone de votre client : </a:t>
            </a:r>
          </a:p>
        </p:txBody>
      </p:sp>
      <p:sp>
        <p:nvSpPr>
          <p:cNvPr id="12" name="Rectangle : coins arrondis 11">
            <a:hlinkClick r:id="rId7" action="ppaction://hlinksldjump"/>
            <a:extLst>
              <a:ext uri="{FF2B5EF4-FFF2-40B4-BE49-F238E27FC236}">
                <a16:creationId xmlns:a16="http://schemas.microsoft.com/office/drawing/2014/main" id="{1EC59FB7-88A3-84CC-78BB-AFBBB76C902F}"/>
              </a:ext>
            </a:extLst>
          </p:cNvPr>
          <p:cNvSpPr/>
          <p:nvPr/>
        </p:nvSpPr>
        <p:spPr>
          <a:xfrm>
            <a:off x="4235319" y="5648769"/>
            <a:ext cx="447333" cy="400845"/>
          </a:xfrm>
          <a:prstGeom prst="roundRect">
            <a:avLst>
              <a:gd name="adj" fmla="val 7713"/>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descr="Une image contenant pomme&#10;&#10;Description générée automatiquement">
            <a:hlinkClick r:id="rId7" action="ppaction://hlinksldjump"/>
            <a:extLst>
              <a:ext uri="{FF2B5EF4-FFF2-40B4-BE49-F238E27FC236}">
                <a16:creationId xmlns:a16="http://schemas.microsoft.com/office/drawing/2014/main" id="{B3359CAC-0827-7327-5C0A-B8EBD8E45F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43077" y="5680319"/>
            <a:ext cx="232526" cy="232526"/>
          </a:xfrm>
          <a:prstGeom prst="rect">
            <a:avLst/>
          </a:prstGeom>
        </p:spPr>
      </p:pic>
      <p:sp>
        <p:nvSpPr>
          <p:cNvPr id="15" name="ZoneTexte 14">
            <a:hlinkClick r:id="rId7" action="ppaction://hlinksldjump"/>
            <a:extLst>
              <a:ext uri="{FF2B5EF4-FFF2-40B4-BE49-F238E27FC236}">
                <a16:creationId xmlns:a16="http://schemas.microsoft.com/office/drawing/2014/main" id="{7F089AD8-8318-E090-1AA5-56A72AB0C7C2}"/>
              </a:ext>
            </a:extLst>
          </p:cNvPr>
          <p:cNvSpPr txBox="1"/>
          <p:nvPr/>
        </p:nvSpPr>
        <p:spPr>
          <a:xfrm>
            <a:off x="4244384" y="5889421"/>
            <a:ext cx="421542" cy="169277"/>
          </a:xfrm>
          <a:prstGeom prst="rect">
            <a:avLst/>
          </a:prstGeom>
          <a:noFill/>
        </p:spPr>
        <p:txBody>
          <a:bodyPr wrap="square" rtlCol="0">
            <a:spAutoFit/>
          </a:bodyPr>
          <a:lstStyle/>
          <a:p>
            <a:r>
              <a:rPr lang="fr-FR" sz="500" b="1" u="sng">
                <a:solidFill>
                  <a:schemeClr val="bg1"/>
                </a:solidFill>
                <a:latin typeface="Arial Black" panose="020B0A04020102020204" pitchFamily="34" charset="0"/>
              </a:rPr>
              <a:t>APPLE</a:t>
            </a:r>
          </a:p>
        </p:txBody>
      </p:sp>
      <p:pic>
        <p:nvPicPr>
          <p:cNvPr id="18" name="Image 17">
            <a:hlinkClick r:id="rId7" action="ppaction://hlinksldjump"/>
            <a:extLst>
              <a:ext uri="{FF2B5EF4-FFF2-40B4-BE49-F238E27FC236}">
                <a16:creationId xmlns:a16="http://schemas.microsoft.com/office/drawing/2014/main" id="{3321DBA5-A42A-426C-23EB-AD5929A691B4}"/>
              </a:ext>
            </a:extLst>
          </p:cNvPr>
          <p:cNvPicPr>
            <a:picLocks noChangeAspect="1"/>
          </p:cNvPicPr>
          <p:nvPr/>
        </p:nvPicPr>
        <p:blipFill>
          <a:blip r:embed="rId9"/>
          <a:stretch>
            <a:fillRect/>
          </a:stretch>
        </p:blipFill>
        <p:spPr>
          <a:xfrm>
            <a:off x="4237407" y="5996620"/>
            <a:ext cx="128816" cy="128816"/>
          </a:xfrm>
          <a:prstGeom prst="rect">
            <a:avLst/>
          </a:prstGeom>
        </p:spPr>
      </p:pic>
      <p:sp>
        <p:nvSpPr>
          <p:cNvPr id="20" name="Rectangle : coins arrondis 19">
            <a:hlinkClick r:id="rId10" action="ppaction://hlinksldjump"/>
            <a:extLst>
              <a:ext uri="{FF2B5EF4-FFF2-40B4-BE49-F238E27FC236}">
                <a16:creationId xmlns:a16="http://schemas.microsoft.com/office/drawing/2014/main" id="{89234132-CD3B-A606-2CF1-1D369306E912}"/>
              </a:ext>
            </a:extLst>
          </p:cNvPr>
          <p:cNvSpPr/>
          <p:nvPr/>
        </p:nvSpPr>
        <p:spPr>
          <a:xfrm>
            <a:off x="4754130" y="5647374"/>
            <a:ext cx="447333" cy="400845"/>
          </a:xfrm>
          <a:prstGeom prst="roundRect">
            <a:avLst>
              <a:gd name="adj" fmla="val 7713"/>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descr="Une image contenant clipart, Graphique, conception, illustration&#10;&#10;Description générée automatiquement">
            <a:hlinkClick r:id="rId10" action="ppaction://hlinksldjump"/>
            <a:extLst>
              <a:ext uri="{FF2B5EF4-FFF2-40B4-BE49-F238E27FC236}">
                <a16:creationId xmlns:a16="http://schemas.microsoft.com/office/drawing/2014/main" id="{E9B15A99-0262-CCEE-4EF7-B2BE548811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70506" y="5674994"/>
            <a:ext cx="237851" cy="237851"/>
          </a:xfrm>
          <a:prstGeom prst="rect">
            <a:avLst/>
          </a:prstGeom>
        </p:spPr>
      </p:pic>
      <p:sp>
        <p:nvSpPr>
          <p:cNvPr id="23" name="ZoneTexte 22">
            <a:hlinkClick r:id="rId10" action="ppaction://hlinksldjump"/>
            <a:extLst>
              <a:ext uri="{FF2B5EF4-FFF2-40B4-BE49-F238E27FC236}">
                <a16:creationId xmlns:a16="http://schemas.microsoft.com/office/drawing/2014/main" id="{0ECF8E11-71EB-B1D5-48C0-E2ABB64291A0}"/>
              </a:ext>
            </a:extLst>
          </p:cNvPr>
          <p:cNvSpPr txBox="1"/>
          <p:nvPr/>
        </p:nvSpPr>
        <p:spPr>
          <a:xfrm>
            <a:off x="4732394" y="5886925"/>
            <a:ext cx="513284" cy="169277"/>
          </a:xfrm>
          <a:prstGeom prst="rect">
            <a:avLst/>
          </a:prstGeom>
          <a:noFill/>
        </p:spPr>
        <p:txBody>
          <a:bodyPr wrap="square" rtlCol="0">
            <a:spAutoFit/>
          </a:bodyPr>
          <a:lstStyle/>
          <a:p>
            <a:r>
              <a:rPr lang="fr-FR" sz="500" b="1">
                <a:solidFill>
                  <a:schemeClr val="bg1"/>
                </a:solidFill>
                <a:latin typeface="Arial Black" panose="020B0A04020102020204" pitchFamily="34" charset="0"/>
                <a:hlinkClick r:id="rId10" action="ppaction://hlinksldjump">
                  <a:extLst>
                    <a:ext uri="{A12FA001-AC4F-418D-AE19-62706E023703}">
                      <ahyp:hlinkClr xmlns:ahyp="http://schemas.microsoft.com/office/drawing/2018/hyperlinkcolor" val="tx"/>
                    </a:ext>
                  </a:extLst>
                </a:hlinkClick>
              </a:rPr>
              <a:t>ANDROID</a:t>
            </a:r>
            <a:endParaRPr lang="fr-FR" sz="500" b="1">
              <a:solidFill>
                <a:schemeClr val="bg1"/>
              </a:solidFill>
              <a:latin typeface="Arial Black" panose="020B0A04020102020204" pitchFamily="34" charset="0"/>
            </a:endParaRPr>
          </a:p>
        </p:txBody>
      </p:sp>
      <p:pic>
        <p:nvPicPr>
          <p:cNvPr id="24" name="Image 23">
            <a:hlinkClick r:id="rId10" action="ppaction://hlinksldjump"/>
            <a:extLst>
              <a:ext uri="{FF2B5EF4-FFF2-40B4-BE49-F238E27FC236}">
                <a16:creationId xmlns:a16="http://schemas.microsoft.com/office/drawing/2014/main" id="{B25037AB-969C-35A0-E820-503D7E7FDFE7}"/>
              </a:ext>
            </a:extLst>
          </p:cNvPr>
          <p:cNvPicPr>
            <a:picLocks noChangeAspect="1"/>
          </p:cNvPicPr>
          <p:nvPr/>
        </p:nvPicPr>
        <p:blipFill>
          <a:blip r:embed="rId9"/>
          <a:stretch>
            <a:fillRect/>
          </a:stretch>
        </p:blipFill>
        <p:spPr>
          <a:xfrm>
            <a:off x="4748965" y="5994290"/>
            <a:ext cx="128816" cy="128816"/>
          </a:xfrm>
          <a:prstGeom prst="rect">
            <a:avLst/>
          </a:prstGeom>
        </p:spPr>
      </p:pic>
      <p:sp>
        <p:nvSpPr>
          <p:cNvPr id="26" name="ZoneTexte 25">
            <a:extLst>
              <a:ext uri="{FF2B5EF4-FFF2-40B4-BE49-F238E27FC236}">
                <a16:creationId xmlns:a16="http://schemas.microsoft.com/office/drawing/2014/main" id="{7F3D2C20-94C7-66F2-08E6-9D838599B99D}"/>
              </a:ext>
            </a:extLst>
          </p:cNvPr>
          <p:cNvSpPr txBox="1"/>
          <p:nvPr/>
        </p:nvSpPr>
        <p:spPr>
          <a:xfrm>
            <a:off x="301493" y="5480331"/>
            <a:ext cx="2654013" cy="707886"/>
          </a:xfrm>
          <a:prstGeom prst="rect">
            <a:avLst/>
          </a:prstGeom>
          <a:noFill/>
        </p:spPr>
        <p:txBody>
          <a:bodyPr wrap="square" rtlCol="0">
            <a:spAutoFit/>
          </a:bodyPr>
          <a:lstStyle/>
          <a:p>
            <a:pPr marL="228594" indent="-228594" defTabSz="609570">
              <a:buClr>
                <a:schemeClr val="bg2"/>
              </a:buClr>
              <a:buFont typeface="Wingdings" panose="05000000000000000000" pitchFamily="2" charset="2"/>
              <a:buChar char="Ø"/>
              <a:defRPr/>
            </a:pPr>
            <a:r>
              <a:rPr lang="fr-FR" sz="800">
                <a:solidFill>
                  <a:schemeClr val="bg2"/>
                </a:solidFill>
                <a:latin typeface="Arial corps"/>
              </a:rPr>
              <a:t>Apple :Tap to Pay sur iPhone est disponible à partir de l’iPhone XS </a:t>
            </a:r>
          </a:p>
          <a:p>
            <a:pPr marL="228594" indent="-228594" defTabSz="609570">
              <a:buClr>
                <a:schemeClr val="bg2"/>
              </a:buClr>
              <a:buFont typeface="Wingdings" panose="05000000000000000000" pitchFamily="2" charset="2"/>
              <a:buChar char="Ø"/>
              <a:defRPr/>
            </a:pPr>
            <a:r>
              <a:rPr lang="fr-FR" sz="800">
                <a:solidFill>
                  <a:schemeClr val="bg2"/>
                </a:solidFill>
                <a:latin typeface="Arial corps"/>
              </a:rPr>
              <a:t>Android : Les smartphones compatibles sont les smartphones équipés des services Google. Les smartphones Huawei ne sont pas compatibles. </a:t>
            </a:r>
            <a:endParaRPr lang="fr-FR" sz="800">
              <a:solidFill>
                <a:schemeClr val="bg2"/>
              </a:solidFill>
            </a:endParaRPr>
          </a:p>
        </p:txBody>
      </p:sp>
      <p:sp>
        <p:nvSpPr>
          <p:cNvPr id="37" name="ZoneTexte 36">
            <a:extLst>
              <a:ext uri="{FF2B5EF4-FFF2-40B4-BE49-F238E27FC236}">
                <a16:creationId xmlns:a16="http://schemas.microsoft.com/office/drawing/2014/main" id="{C4908BD3-60CA-70D3-7B17-A015A320E535}"/>
              </a:ext>
            </a:extLst>
          </p:cNvPr>
          <p:cNvSpPr txBox="1"/>
          <p:nvPr/>
        </p:nvSpPr>
        <p:spPr>
          <a:xfrm>
            <a:off x="2943800" y="5360324"/>
            <a:ext cx="2376199" cy="215444"/>
          </a:xfrm>
          <a:prstGeom prst="rect">
            <a:avLst/>
          </a:prstGeom>
          <a:noFill/>
        </p:spPr>
        <p:txBody>
          <a:bodyPr wrap="square" rtlCol="0">
            <a:spAutoFit/>
          </a:bodyPr>
          <a:lstStyle/>
          <a:p>
            <a:r>
              <a:rPr lang="fr-FR" sz="800" b="1">
                <a:solidFill>
                  <a:schemeClr val="bg2"/>
                </a:solidFill>
                <a:latin typeface="Arial corps"/>
              </a:rPr>
              <a:t>Invitez votre client à tester sa compatibilité </a:t>
            </a:r>
            <a:endParaRPr lang="fr-FR" sz="800" b="1">
              <a:solidFill>
                <a:schemeClr val="bg2"/>
              </a:solidFill>
            </a:endParaRPr>
          </a:p>
        </p:txBody>
      </p:sp>
      <p:sp>
        <p:nvSpPr>
          <p:cNvPr id="38" name="ZoneTexte 37">
            <a:extLst>
              <a:ext uri="{FF2B5EF4-FFF2-40B4-BE49-F238E27FC236}">
                <a16:creationId xmlns:a16="http://schemas.microsoft.com/office/drawing/2014/main" id="{AC4B8F14-7E83-74B2-4CE4-265BC65C88F1}"/>
              </a:ext>
            </a:extLst>
          </p:cNvPr>
          <p:cNvSpPr txBox="1"/>
          <p:nvPr/>
        </p:nvSpPr>
        <p:spPr>
          <a:xfrm>
            <a:off x="509312" y="5335358"/>
            <a:ext cx="2098680" cy="200055"/>
          </a:xfrm>
          <a:prstGeom prst="rect">
            <a:avLst/>
          </a:prstGeom>
          <a:noFill/>
        </p:spPr>
        <p:txBody>
          <a:bodyPr wrap="square" rtlCol="0">
            <a:spAutoFit/>
          </a:bodyPr>
          <a:lstStyle/>
          <a:p>
            <a:r>
              <a:rPr lang="fr-FR" sz="700" b="1">
                <a:solidFill>
                  <a:schemeClr val="bg2"/>
                </a:solidFill>
                <a:latin typeface="Arial corps"/>
              </a:rPr>
              <a:t>COMPATILIBILITE DES SMARTPHONES :</a:t>
            </a:r>
            <a:endParaRPr lang="fr-FR" sz="700" b="1">
              <a:solidFill>
                <a:schemeClr val="bg2"/>
              </a:solidFill>
            </a:endParaRPr>
          </a:p>
        </p:txBody>
      </p:sp>
      <p:sp>
        <p:nvSpPr>
          <p:cNvPr id="39" name="Forme libre 265">
            <a:extLst>
              <a:ext uri="{FF2B5EF4-FFF2-40B4-BE49-F238E27FC236}">
                <a16:creationId xmlns:a16="http://schemas.microsoft.com/office/drawing/2014/main" id="{9DC15468-1603-1AA8-7B2C-4808659EF94D}"/>
              </a:ext>
            </a:extLst>
          </p:cNvPr>
          <p:cNvSpPr/>
          <p:nvPr/>
        </p:nvSpPr>
        <p:spPr>
          <a:xfrm rot="10800000">
            <a:off x="178736" y="4970225"/>
            <a:ext cx="1292255" cy="446219"/>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rgbClr val="C00000"/>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latin typeface="Arial corps"/>
            </a:endParaRPr>
          </a:p>
        </p:txBody>
      </p:sp>
      <p:sp>
        <p:nvSpPr>
          <p:cNvPr id="40" name="ZoneTexte 39">
            <a:extLst>
              <a:ext uri="{FF2B5EF4-FFF2-40B4-BE49-F238E27FC236}">
                <a16:creationId xmlns:a16="http://schemas.microsoft.com/office/drawing/2014/main" id="{8C46DD62-E990-85A1-5230-1214BC81DBFE}"/>
              </a:ext>
            </a:extLst>
          </p:cNvPr>
          <p:cNvSpPr txBox="1"/>
          <p:nvPr/>
        </p:nvSpPr>
        <p:spPr>
          <a:xfrm>
            <a:off x="89371" y="4977267"/>
            <a:ext cx="1486041" cy="297454"/>
          </a:xfrm>
          <a:prstGeom prst="rect">
            <a:avLst/>
          </a:prstGeom>
          <a:noFill/>
        </p:spPr>
        <p:txBody>
          <a:bodyPr wrap="square">
            <a:spAutoFit/>
          </a:bodyPr>
          <a:lstStyle/>
          <a:p>
            <a:pPr algn="ctr" defTabSz="609570">
              <a:defRPr/>
            </a:pPr>
            <a:r>
              <a:rPr lang="fr-FR" sz="1333" b="1" cap="all">
                <a:solidFill>
                  <a:schemeClr val="bg1"/>
                </a:solidFill>
                <a:latin typeface="Arial corps"/>
                <a:cs typeface="Arial Black" panose="020B0604020202020204" pitchFamily="34" charset="0"/>
              </a:rPr>
              <a:t>IMPORTANT</a:t>
            </a:r>
            <a:endParaRPr lang="fr-FR" sz="1333" b="1">
              <a:solidFill>
                <a:schemeClr val="bg1"/>
              </a:solidFill>
              <a:latin typeface="Arial corps"/>
              <a:cs typeface="Arial Black" panose="020B0604020202020204" pitchFamily="34" charset="0"/>
            </a:endParaRPr>
          </a:p>
        </p:txBody>
      </p:sp>
      <p:sp>
        <p:nvSpPr>
          <p:cNvPr id="41" name="ZoneTexte 40">
            <a:extLst>
              <a:ext uri="{FF2B5EF4-FFF2-40B4-BE49-F238E27FC236}">
                <a16:creationId xmlns:a16="http://schemas.microsoft.com/office/drawing/2014/main" id="{1975531A-27C7-D676-BCDF-3E1F683C28F9}"/>
              </a:ext>
            </a:extLst>
          </p:cNvPr>
          <p:cNvSpPr txBox="1"/>
          <p:nvPr/>
        </p:nvSpPr>
        <p:spPr>
          <a:xfrm>
            <a:off x="18686" y="6550121"/>
            <a:ext cx="11502754" cy="276999"/>
          </a:xfrm>
          <a:prstGeom prst="rect">
            <a:avLst/>
          </a:prstGeom>
          <a:noFill/>
        </p:spPr>
        <p:txBody>
          <a:bodyPr wrap="square" rtlCol="0">
            <a:spAutoFit/>
          </a:bodyPr>
          <a:lstStyle/>
          <a:p>
            <a:pPr rtl="0"/>
            <a:r>
              <a:rPr lang="fr-FR" sz="600"/>
              <a:t>*</a:t>
            </a:r>
            <a:r>
              <a:rPr lang="fr-FR" sz="600">
                <a:effectLst/>
              </a:rPr>
              <a:t>Les smartphones compatibles sont les appareils suivants (un test de compatibilité est disponible sur l’application) : Pour Apple : Tap to Pay sur iPhone est disponible à partir de l’iPhone XS. Pour Android : les smartphones équipés des services Google. </a:t>
            </a:r>
            <a:r>
              <a:rPr lang="fr-FR" sz="600"/>
              <a:t>L</a:t>
            </a:r>
            <a:r>
              <a:rPr lang="fr-FR" sz="600">
                <a:effectLst/>
              </a:rPr>
              <a:t>es smartphones Huawei ne sont pas compatibles avec la solution.</a:t>
            </a:r>
          </a:p>
          <a:p>
            <a:r>
              <a:rPr lang="en-US" sz="600">
                <a:solidFill>
                  <a:srgbClr val="3E454A"/>
                </a:solidFill>
                <a:latin typeface="Open Sans"/>
              </a:rPr>
              <a:t>Document à usage strictement interne - Ne pas diffuser – Février 2024</a:t>
            </a:r>
          </a:p>
        </p:txBody>
      </p:sp>
      <p:sp>
        <p:nvSpPr>
          <p:cNvPr id="9" name="Freeform 2">
            <a:extLst>
              <a:ext uri="{FF2B5EF4-FFF2-40B4-BE49-F238E27FC236}">
                <a16:creationId xmlns:a16="http://schemas.microsoft.com/office/drawing/2014/main" id="{A60FADD6-3C99-C8A5-9554-FD90D142BDE2}"/>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12"/>
            <a:stretch>
              <a:fillRect/>
            </a:stretch>
          </a:blipFill>
        </p:spPr>
      </p:sp>
    </p:spTree>
    <p:extLst>
      <p:ext uri="{BB962C8B-B14F-4D97-AF65-F5344CB8AC3E}">
        <p14:creationId xmlns:p14="http://schemas.microsoft.com/office/powerpoint/2010/main" val="1561898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199EC5B-D5B1-CCBD-30CD-0243623B21A9}"/>
              </a:ext>
            </a:extLst>
          </p:cNvPr>
          <p:cNvSpPr/>
          <p:nvPr/>
        </p:nvSpPr>
        <p:spPr>
          <a:xfrm>
            <a:off x="9984509" y="6223355"/>
            <a:ext cx="1597891" cy="572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EA97DAC-93DF-EFF8-4925-9E244FD4E943}"/>
              </a:ext>
            </a:extLst>
          </p:cNvPr>
          <p:cNvSpPr/>
          <p:nvPr/>
        </p:nvSpPr>
        <p:spPr>
          <a:xfrm>
            <a:off x="0" y="0"/>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r>
              <a:rPr lang="fr-FR" sz="1197">
                <a:solidFill>
                  <a:srgbClr val="FFFFFF"/>
                </a:solidFill>
                <a:latin typeface="Arial"/>
              </a:rPr>
              <a:t>jj</a:t>
            </a:r>
          </a:p>
        </p:txBody>
      </p:sp>
      <p:sp>
        <p:nvSpPr>
          <p:cNvPr id="56" name="Flèche : droite 55">
            <a:extLst>
              <a:ext uri="{FF2B5EF4-FFF2-40B4-BE49-F238E27FC236}">
                <a16:creationId xmlns:a16="http://schemas.microsoft.com/office/drawing/2014/main" id="{25DE07B4-2CCA-9D7B-627B-00D7066CFB2A}"/>
              </a:ext>
            </a:extLst>
          </p:cNvPr>
          <p:cNvSpPr/>
          <p:nvPr/>
        </p:nvSpPr>
        <p:spPr>
          <a:xfrm>
            <a:off x="7733913" y="3284983"/>
            <a:ext cx="662380" cy="288032"/>
          </a:xfrm>
          <a:prstGeom prst="rightArrow">
            <a:avLst/>
          </a:prstGeom>
          <a:solidFill>
            <a:srgbClr val="DB4B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Freeform 2"/>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2"/>
            <a:stretch>
              <a:fillRect/>
            </a:stretch>
          </a:blipFill>
        </p:spPr>
      </p:sp>
      <p:grpSp>
        <p:nvGrpSpPr>
          <p:cNvPr id="4" name="Group 4"/>
          <p:cNvGrpSpPr/>
          <p:nvPr/>
        </p:nvGrpSpPr>
        <p:grpSpPr>
          <a:xfrm>
            <a:off x="10850949" y="6642546"/>
            <a:ext cx="808849" cy="153785"/>
            <a:chOff x="0" y="0"/>
            <a:chExt cx="319545" cy="60755"/>
          </a:xfrm>
        </p:grpSpPr>
        <p:sp>
          <p:nvSpPr>
            <p:cNvPr id="5" name="Freeform 5"/>
            <p:cNvSpPr/>
            <p:nvPr/>
          </p:nvSpPr>
          <p:spPr>
            <a:xfrm>
              <a:off x="0" y="0"/>
              <a:ext cx="319545" cy="60755"/>
            </a:xfrm>
            <a:custGeom>
              <a:avLst/>
              <a:gdLst/>
              <a:ahLst/>
              <a:cxnLst/>
              <a:rect l="l" t="t" r="r" b="b"/>
              <a:pathLst>
                <a:path w="319545" h="60755">
                  <a:moveTo>
                    <a:pt x="0" y="0"/>
                  </a:moveTo>
                  <a:lnTo>
                    <a:pt x="319545" y="0"/>
                  </a:lnTo>
                  <a:lnTo>
                    <a:pt x="319545" y="60755"/>
                  </a:lnTo>
                  <a:lnTo>
                    <a:pt x="0" y="60755"/>
                  </a:lnTo>
                  <a:lnTo>
                    <a:pt x="0" y="0"/>
                  </a:lnTo>
                </a:path>
              </a:pathLst>
            </a:custGeom>
            <a:solidFill>
              <a:srgbClr val="FFFFFF"/>
            </a:solidFill>
          </p:spPr>
        </p:sp>
        <p:sp>
          <p:nvSpPr>
            <p:cNvPr id="6" name="TextBox 6"/>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rot="21876">
            <a:off x="671260" y="24147"/>
            <a:ext cx="9496745" cy="795089"/>
          </a:xfrm>
          <a:prstGeom prst="rect">
            <a:avLst/>
          </a:prstGeom>
        </p:spPr>
        <p:txBody>
          <a:bodyPr wrap="square" lIns="0" tIns="0" rIns="0" bIns="0" rtlCol="0" anchor="t">
            <a:spAutoFit/>
          </a:bodyPr>
          <a:lstStyle/>
          <a:p>
            <a:pPr>
              <a:lnSpc>
                <a:spcPts val="3067"/>
              </a:lnSpc>
            </a:pPr>
            <a:r>
              <a:rPr lang="en-US" sz="2200">
                <a:solidFill>
                  <a:srgbClr val="C30F0F"/>
                </a:solidFill>
                <a:latin typeface="Arial Black" panose="020B0A04020102020204" pitchFamily="34" charset="0"/>
              </a:rPr>
              <a:t>SOLUTION D’ENCAISSEMENT EN PROXIMITÉ</a:t>
            </a:r>
          </a:p>
          <a:p>
            <a:pPr>
              <a:lnSpc>
                <a:spcPts val="3067"/>
              </a:lnSpc>
            </a:pPr>
            <a:r>
              <a:rPr lang="en-US" sz="2200">
                <a:solidFill>
                  <a:srgbClr val="3E454A"/>
                </a:solidFill>
                <a:latin typeface="Arial Black" panose="020B0A04020102020204" pitchFamily="34" charset="0"/>
              </a:rPr>
              <a:t>AVEC UN </a:t>
            </a:r>
            <a:r>
              <a:rPr lang="fr-FR" sz="2200" b="1">
                <a:latin typeface="Arial Black" panose="020B0604020202020204" pitchFamily="34" charset="0"/>
                <a:cs typeface="Arial Black" panose="020B0604020202020204" pitchFamily="34" charset="0"/>
              </a:rPr>
              <a:t>IPHONE</a:t>
            </a:r>
            <a:endParaRPr lang="en-US" sz="2200">
              <a:solidFill>
                <a:srgbClr val="3E454A"/>
              </a:solidFill>
              <a:latin typeface="Arial Black" panose="020B0A04020102020204" pitchFamily="34" charset="0"/>
            </a:endParaRPr>
          </a:p>
        </p:txBody>
      </p:sp>
      <p:sp>
        <p:nvSpPr>
          <p:cNvPr id="14" name="Freeform 14"/>
          <p:cNvSpPr/>
          <p:nvPr/>
        </p:nvSpPr>
        <p:spPr>
          <a:xfrm>
            <a:off x="195166" y="1068157"/>
            <a:ext cx="4041696" cy="580039"/>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15" name="TextBox 15"/>
          <p:cNvSpPr txBox="1"/>
          <p:nvPr/>
        </p:nvSpPr>
        <p:spPr>
          <a:xfrm rot="21876">
            <a:off x="185841" y="1133609"/>
            <a:ext cx="4040063" cy="269304"/>
          </a:xfrm>
          <a:prstGeom prst="rect">
            <a:avLst/>
          </a:prstGeom>
        </p:spPr>
        <p:txBody>
          <a:bodyPr wrap="square" lIns="0" tIns="0" rIns="0" bIns="0" rtlCol="0" anchor="t">
            <a:spAutoFit/>
          </a:bodyPr>
          <a:lstStyle/>
          <a:p>
            <a:pPr algn="ctr">
              <a:lnSpc>
                <a:spcPts val="2087"/>
              </a:lnSpc>
            </a:pPr>
            <a:r>
              <a:rPr lang="en-US">
                <a:solidFill>
                  <a:srgbClr val="FFFFFF"/>
                </a:solidFill>
                <a:latin typeface="Arial Black" panose="020B0A04020102020204" pitchFamily="34" charset="0"/>
              </a:rPr>
              <a:t>TEST COMPATIBILITE </a:t>
            </a:r>
            <a:r>
              <a:rPr lang="en-US" dirty="0">
                <a:solidFill>
                  <a:srgbClr val="FFFFFF"/>
                </a:solidFill>
                <a:latin typeface="Arial Black" panose="020B0A04020102020204" pitchFamily="34" charset="0"/>
              </a:rPr>
              <a:t>IPHONE</a:t>
            </a:r>
            <a:endParaRPr lang="en-US">
              <a:solidFill>
                <a:srgbClr val="FFFFFF"/>
              </a:solidFill>
              <a:latin typeface="Arial Black" panose="020B0A04020102020204" pitchFamily="34" charset="0"/>
            </a:endParaRPr>
          </a:p>
        </p:txBody>
      </p:sp>
      <p:sp>
        <p:nvSpPr>
          <p:cNvPr id="55" name="TextBox 55"/>
          <p:cNvSpPr txBox="1"/>
          <p:nvPr/>
        </p:nvSpPr>
        <p:spPr>
          <a:xfrm>
            <a:off x="708674" y="5157909"/>
            <a:ext cx="2057400" cy="2153841"/>
          </a:xfrm>
          <a:prstGeom prst="rect">
            <a:avLst/>
          </a:prstGeom>
        </p:spPr>
        <p:txBody>
          <a:bodyPr lIns="33867" tIns="33867" rIns="33867" bIns="33867" rtlCol="0" anchor="ctr"/>
          <a:lstStyle/>
          <a:p>
            <a:pPr algn="ctr">
              <a:lnSpc>
                <a:spcPts val="1773"/>
              </a:lnSpc>
              <a:spcBef>
                <a:spcPct val="0"/>
              </a:spcBef>
            </a:pPr>
            <a:endParaRPr sz="1200"/>
          </a:p>
        </p:txBody>
      </p:sp>
      <p:sp>
        <p:nvSpPr>
          <p:cNvPr id="22" name="ZoneTexte 21">
            <a:extLst>
              <a:ext uri="{FF2B5EF4-FFF2-40B4-BE49-F238E27FC236}">
                <a16:creationId xmlns:a16="http://schemas.microsoft.com/office/drawing/2014/main" id="{F99B8AEC-338C-3DF5-5ACA-8ED3EDEA5037}"/>
              </a:ext>
            </a:extLst>
          </p:cNvPr>
          <p:cNvSpPr txBox="1"/>
          <p:nvPr/>
        </p:nvSpPr>
        <p:spPr>
          <a:xfrm>
            <a:off x="4100723" y="4972460"/>
            <a:ext cx="2132094" cy="646331"/>
          </a:xfrm>
          <a:prstGeom prst="rect">
            <a:avLst/>
          </a:prstGeom>
          <a:noFill/>
        </p:spPr>
        <p:txBody>
          <a:bodyPr wrap="square" rtlCol="0">
            <a:spAutoFit/>
          </a:bodyPr>
          <a:lstStyle/>
          <a:p>
            <a:pPr algn="ctr"/>
            <a:r>
              <a:rPr lang="fr-FR" sz="1200" kern="0" dirty="0">
                <a:solidFill>
                  <a:srgbClr val="000000"/>
                </a:solidFill>
                <a:cs typeface="Arial"/>
                <a:sym typeface="Arial"/>
              </a:rPr>
              <a:t>3. </a:t>
            </a:r>
            <a:r>
              <a:rPr lang="fr-FR" sz="1200" kern="0" dirty="0">
                <a:latin typeface="+mj-lt"/>
                <a:cs typeface="Arial"/>
                <a:sym typeface="Arial"/>
              </a:rPr>
              <a:t>Invitez votre client à cliquer</a:t>
            </a:r>
            <a:r>
              <a:rPr lang="fr-FR" sz="1200" kern="0" dirty="0">
                <a:solidFill>
                  <a:srgbClr val="000000"/>
                </a:solidFill>
                <a:cs typeface="Arial"/>
                <a:sym typeface="Arial"/>
              </a:rPr>
              <a:t> sur le bouton «  Tester mon éligibilité »</a:t>
            </a:r>
          </a:p>
        </p:txBody>
      </p:sp>
      <p:sp>
        <p:nvSpPr>
          <p:cNvPr id="24" name="ZoneTexte 23">
            <a:extLst>
              <a:ext uri="{FF2B5EF4-FFF2-40B4-BE49-F238E27FC236}">
                <a16:creationId xmlns:a16="http://schemas.microsoft.com/office/drawing/2014/main" id="{963017CC-AFBE-C57A-889D-AD6AC983BE60}"/>
              </a:ext>
            </a:extLst>
          </p:cNvPr>
          <p:cNvSpPr txBox="1"/>
          <p:nvPr/>
        </p:nvSpPr>
        <p:spPr>
          <a:xfrm>
            <a:off x="2122145" y="5008158"/>
            <a:ext cx="2132094" cy="646331"/>
          </a:xfrm>
          <a:prstGeom prst="rect">
            <a:avLst/>
          </a:prstGeom>
          <a:noFill/>
        </p:spPr>
        <p:txBody>
          <a:bodyPr wrap="square" rtlCol="0">
            <a:spAutoFit/>
          </a:bodyPr>
          <a:lstStyle/>
          <a:p>
            <a:pPr algn="ctr"/>
            <a:r>
              <a:rPr lang="fr-FR" sz="1200" kern="0" dirty="0">
                <a:latin typeface="+mj-lt"/>
                <a:cs typeface="Arial"/>
                <a:sym typeface="Arial"/>
              </a:rPr>
              <a:t>2.Invitez votre client à ouvrir ensuite l’application </a:t>
            </a:r>
          </a:p>
          <a:p>
            <a:pPr algn="ctr"/>
            <a:r>
              <a:rPr lang="fr-FR" sz="1200" kern="0" dirty="0" err="1">
                <a:latin typeface="+mj-lt"/>
                <a:cs typeface="Arial"/>
                <a:sym typeface="Arial"/>
              </a:rPr>
              <a:t>Tap</a:t>
            </a:r>
            <a:r>
              <a:rPr lang="fr-FR" sz="1200" kern="0" dirty="0">
                <a:latin typeface="+mj-lt"/>
                <a:cs typeface="Arial"/>
                <a:sym typeface="Arial"/>
              </a:rPr>
              <a:t> to </a:t>
            </a:r>
            <a:r>
              <a:rPr lang="fr-FR" sz="1200" kern="0" dirty="0" err="1">
                <a:latin typeface="+mj-lt"/>
                <a:cs typeface="Arial"/>
                <a:sym typeface="Arial"/>
              </a:rPr>
              <a:t>Pay</a:t>
            </a:r>
            <a:r>
              <a:rPr lang="fr-FR" sz="1200" kern="0" dirty="0">
                <a:latin typeface="+mj-lt"/>
                <a:cs typeface="Arial"/>
                <a:sym typeface="Arial"/>
              </a:rPr>
              <a:t> sur iPhone</a:t>
            </a:r>
          </a:p>
        </p:txBody>
      </p:sp>
      <p:sp>
        <p:nvSpPr>
          <p:cNvPr id="25" name="ZoneTexte 24">
            <a:extLst>
              <a:ext uri="{FF2B5EF4-FFF2-40B4-BE49-F238E27FC236}">
                <a16:creationId xmlns:a16="http://schemas.microsoft.com/office/drawing/2014/main" id="{BA8B25B0-1DD0-1129-15B8-0B2EAC7E60D7}"/>
              </a:ext>
            </a:extLst>
          </p:cNvPr>
          <p:cNvSpPr txBox="1"/>
          <p:nvPr/>
        </p:nvSpPr>
        <p:spPr>
          <a:xfrm>
            <a:off x="6150975" y="4959849"/>
            <a:ext cx="2212265" cy="1277273"/>
          </a:xfrm>
          <a:prstGeom prst="rect">
            <a:avLst/>
          </a:prstGeom>
          <a:noFill/>
        </p:spPr>
        <p:txBody>
          <a:bodyPr wrap="square" rtlCol="0">
            <a:spAutoFit/>
          </a:bodyPr>
          <a:lstStyle/>
          <a:p>
            <a:pPr algn="ctr"/>
            <a:r>
              <a:rPr lang="fr-FR" sz="1200" kern="0">
                <a:latin typeface="+mj-lt"/>
                <a:cs typeface="Arial"/>
                <a:sym typeface="Arial"/>
              </a:rPr>
              <a:t>4. Le résultat du test s’affiche</a:t>
            </a:r>
          </a:p>
          <a:p>
            <a:pPr algn="ctr"/>
            <a:endParaRPr lang="fr-FR" sz="500" kern="0">
              <a:latin typeface="+mj-lt"/>
              <a:cs typeface="Arial"/>
              <a:sym typeface="Arial"/>
            </a:endParaRPr>
          </a:p>
          <a:p>
            <a:pPr algn="ctr"/>
            <a:r>
              <a:rPr lang="fr-FR" sz="1200" kern="0">
                <a:latin typeface="+mj-lt"/>
                <a:cs typeface="Arial"/>
                <a:sym typeface="Arial"/>
              </a:rPr>
              <a:t>Si le smartphone de votre client est compatible, vous pouvez lui faire souscrire la solution Tap to Pay sur iPhone</a:t>
            </a:r>
          </a:p>
        </p:txBody>
      </p:sp>
      <p:sp>
        <p:nvSpPr>
          <p:cNvPr id="58" name="ZoneTexte 57">
            <a:extLst>
              <a:ext uri="{FF2B5EF4-FFF2-40B4-BE49-F238E27FC236}">
                <a16:creationId xmlns:a16="http://schemas.microsoft.com/office/drawing/2014/main" id="{0AADA623-D860-FE2E-A1C6-1A8F94A0453E}"/>
              </a:ext>
            </a:extLst>
          </p:cNvPr>
          <p:cNvSpPr txBox="1"/>
          <p:nvPr/>
        </p:nvSpPr>
        <p:spPr>
          <a:xfrm>
            <a:off x="-23188" y="4978746"/>
            <a:ext cx="2295109" cy="1384995"/>
          </a:xfrm>
          <a:prstGeom prst="rect">
            <a:avLst/>
          </a:prstGeom>
          <a:noFill/>
        </p:spPr>
        <p:txBody>
          <a:bodyPr wrap="square" rtlCol="0">
            <a:spAutoFit/>
          </a:bodyPr>
          <a:lstStyle/>
          <a:p>
            <a:pPr algn="ctr" rtl="0"/>
            <a:r>
              <a:rPr lang="fr-FR" sz="1200">
                <a:latin typeface="+mj-lt"/>
              </a:rPr>
              <a:t>1. Avant toute chose, v</a:t>
            </a:r>
            <a:r>
              <a:rPr lang="fr-FR" sz="1200">
                <a:effectLst/>
                <a:latin typeface="+mj-lt"/>
              </a:rPr>
              <a:t>érifiez avec votre client que son smartphone est bien un Apple. </a:t>
            </a:r>
          </a:p>
          <a:p>
            <a:pPr algn="ctr" rtl="0"/>
            <a:r>
              <a:rPr lang="fr-FR" sz="1200">
                <a:effectLst/>
                <a:latin typeface="+mj-lt"/>
              </a:rPr>
              <a:t>Si oui, alors </a:t>
            </a:r>
          </a:p>
          <a:p>
            <a:pPr algn="ctr" rtl="0"/>
            <a:r>
              <a:rPr lang="fr-FR" sz="1200">
                <a:latin typeface="+mj-lt"/>
              </a:rPr>
              <a:t>t</a:t>
            </a:r>
            <a:r>
              <a:rPr lang="fr-FR" sz="1200">
                <a:effectLst/>
                <a:latin typeface="+mj-lt"/>
              </a:rPr>
              <a:t>éléchargez avec lui l’application depuis l’Apple store</a:t>
            </a:r>
          </a:p>
        </p:txBody>
      </p:sp>
      <p:pic>
        <p:nvPicPr>
          <p:cNvPr id="9" name="Image 8" descr="Une image contenant texte, Téléphone mobile, Appareil mobile, Appareil de communications portable&#10;&#10;Description générée automatiquement">
            <a:extLst>
              <a:ext uri="{FF2B5EF4-FFF2-40B4-BE49-F238E27FC236}">
                <a16:creationId xmlns:a16="http://schemas.microsoft.com/office/drawing/2014/main" id="{96E18AC0-8E25-B2A7-1867-AB073DD5A397}"/>
              </a:ext>
            </a:extLst>
          </p:cNvPr>
          <p:cNvPicPr>
            <a:picLocks noChangeAspect="1"/>
          </p:cNvPicPr>
          <p:nvPr/>
        </p:nvPicPr>
        <p:blipFill>
          <a:blip r:embed="rId4"/>
          <a:stretch>
            <a:fillRect/>
          </a:stretch>
        </p:blipFill>
        <p:spPr>
          <a:xfrm>
            <a:off x="45045" y="1591030"/>
            <a:ext cx="2133604" cy="3480823"/>
          </a:xfrm>
          <a:prstGeom prst="rect">
            <a:avLst/>
          </a:prstGeom>
        </p:spPr>
      </p:pic>
      <p:pic>
        <p:nvPicPr>
          <p:cNvPr id="13" name="Image 12" descr="Une image contenant Téléphone mobile, gadget, Appareil mobile, Appareil de communications portable&#10;&#10;Description générée automatiquement">
            <a:extLst>
              <a:ext uri="{FF2B5EF4-FFF2-40B4-BE49-F238E27FC236}">
                <a16:creationId xmlns:a16="http://schemas.microsoft.com/office/drawing/2014/main" id="{10FD2D19-0359-ABE6-880B-B4A355A824DF}"/>
              </a:ext>
            </a:extLst>
          </p:cNvPr>
          <p:cNvPicPr>
            <a:picLocks noChangeAspect="1"/>
          </p:cNvPicPr>
          <p:nvPr/>
        </p:nvPicPr>
        <p:blipFill>
          <a:blip r:embed="rId5"/>
          <a:stretch>
            <a:fillRect/>
          </a:stretch>
        </p:blipFill>
        <p:spPr>
          <a:xfrm>
            <a:off x="2086948" y="1612399"/>
            <a:ext cx="2133604" cy="3480823"/>
          </a:xfrm>
          <a:prstGeom prst="rect">
            <a:avLst/>
          </a:prstGeom>
        </p:spPr>
      </p:pic>
      <p:pic>
        <p:nvPicPr>
          <p:cNvPr id="17" name="Image 16" descr="Une image contenant texte, Téléphone mobile, Appareil mobile, Appareil de communications portable&#10;&#10;Description générée automatiquement">
            <a:extLst>
              <a:ext uri="{FF2B5EF4-FFF2-40B4-BE49-F238E27FC236}">
                <a16:creationId xmlns:a16="http://schemas.microsoft.com/office/drawing/2014/main" id="{2320FB5D-9E0B-CCDF-28D2-87820C902646}"/>
              </a:ext>
            </a:extLst>
          </p:cNvPr>
          <p:cNvPicPr>
            <a:picLocks noChangeAspect="1"/>
          </p:cNvPicPr>
          <p:nvPr/>
        </p:nvPicPr>
        <p:blipFill>
          <a:blip r:embed="rId6"/>
          <a:stretch>
            <a:fillRect/>
          </a:stretch>
        </p:blipFill>
        <p:spPr>
          <a:xfrm>
            <a:off x="4209876" y="1599048"/>
            <a:ext cx="2133604" cy="3480823"/>
          </a:xfrm>
          <a:prstGeom prst="rect">
            <a:avLst/>
          </a:prstGeom>
        </p:spPr>
      </p:pic>
      <p:pic>
        <p:nvPicPr>
          <p:cNvPr id="23" name="Image 22" descr="Une image contenant texte, Téléphone mobile, capture d’écran, Appareil mobile&#10;&#10;Description générée automatiquement">
            <a:extLst>
              <a:ext uri="{FF2B5EF4-FFF2-40B4-BE49-F238E27FC236}">
                <a16:creationId xmlns:a16="http://schemas.microsoft.com/office/drawing/2014/main" id="{91DF764D-9C98-C442-BDBD-866C2EECFBFC}"/>
              </a:ext>
            </a:extLst>
          </p:cNvPr>
          <p:cNvPicPr>
            <a:picLocks noChangeAspect="1"/>
          </p:cNvPicPr>
          <p:nvPr/>
        </p:nvPicPr>
        <p:blipFill>
          <a:blip r:embed="rId7"/>
          <a:stretch>
            <a:fillRect/>
          </a:stretch>
        </p:blipFill>
        <p:spPr>
          <a:xfrm>
            <a:off x="6127424" y="1722618"/>
            <a:ext cx="2133604" cy="3480823"/>
          </a:xfrm>
          <a:prstGeom prst="rect">
            <a:avLst/>
          </a:prstGeom>
        </p:spPr>
      </p:pic>
      <p:sp>
        <p:nvSpPr>
          <p:cNvPr id="3" name="Rectangle : coins arrondis 2">
            <a:extLst>
              <a:ext uri="{FF2B5EF4-FFF2-40B4-BE49-F238E27FC236}">
                <a16:creationId xmlns:a16="http://schemas.microsoft.com/office/drawing/2014/main" id="{1B5F5F9D-55EF-60D4-3F03-ADC13BA656B4}"/>
              </a:ext>
            </a:extLst>
          </p:cNvPr>
          <p:cNvSpPr/>
          <p:nvPr/>
        </p:nvSpPr>
        <p:spPr>
          <a:xfrm>
            <a:off x="8859492" y="1278132"/>
            <a:ext cx="3090999" cy="4865413"/>
          </a:xfrm>
          <a:prstGeom prst="roundRect">
            <a:avLst>
              <a:gd name="adj" fmla="val 8317"/>
            </a:avLst>
          </a:prstGeom>
          <a:solidFill>
            <a:srgbClr val="FFEBEC"/>
          </a:solidFill>
          <a:ln w="38100">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31">
            <a:extLst>
              <a:ext uri="{FF2B5EF4-FFF2-40B4-BE49-F238E27FC236}">
                <a16:creationId xmlns:a16="http://schemas.microsoft.com/office/drawing/2014/main" id="{78A55220-EB2F-D9B5-1719-FF23C7526AA3}"/>
              </a:ext>
            </a:extLst>
          </p:cNvPr>
          <p:cNvSpPr txBox="1"/>
          <p:nvPr/>
        </p:nvSpPr>
        <p:spPr>
          <a:xfrm>
            <a:off x="8733452" y="1917499"/>
            <a:ext cx="2057401" cy="2153842"/>
          </a:xfrm>
          <a:prstGeom prst="rect">
            <a:avLst/>
          </a:prstGeom>
        </p:spPr>
        <p:txBody>
          <a:bodyPr lIns="33867" tIns="33867" rIns="33867" bIns="33867" rtlCol="0" anchor="ctr"/>
          <a:lstStyle/>
          <a:p>
            <a:pPr algn="ctr">
              <a:lnSpc>
                <a:spcPts val="1773"/>
              </a:lnSpc>
              <a:spcBef>
                <a:spcPct val="0"/>
              </a:spcBef>
            </a:pPr>
            <a:endParaRPr sz="1200"/>
          </a:p>
        </p:txBody>
      </p:sp>
      <p:sp>
        <p:nvSpPr>
          <p:cNvPr id="12" name="ZoneTexte 11">
            <a:extLst>
              <a:ext uri="{FF2B5EF4-FFF2-40B4-BE49-F238E27FC236}">
                <a16:creationId xmlns:a16="http://schemas.microsoft.com/office/drawing/2014/main" id="{CD20D09E-0142-30FE-F12E-B8DE0B27AEC4}"/>
              </a:ext>
            </a:extLst>
          </p:cNvPr>
          <p:cNvSpPr txBox="1"/>
          <p:nvPr/>
        </p:nvSpPr>
        <p:spPr>
          <a:xfrm>
            <a:off x="8889563" y="1482130"/>
            <a:ext cx="3090999" cy="4401205"/>
          </a:xfrm>
          <a:prstGeom prst="rect">
            <a:avLst/>
          </a:prstGeom>
          <a:noFill/>
        </p:spPr>
        <p:txBody>
          <a:bodyPr wrap="square" rtlCol="0">
            <a:spAutoFit/>
          </a:bodyPr>
          <a:lstStyle/>
          <a:p>
            <a:pPr rtl="0"/>
            <a:r>
              <a:rPr lang="fr-FR" sz="1200">
                <a:effectLst/>
              </a:rPr>
              <a:t>         Si toutes les coches sont vertes = l’iPhone est compatible.</a:t>
            </a:r>
          </a:p>
          <a:p>
            <a:pPr rtl="0"/>
            <a:endParaRPr lang="fr-FR" sz="1200">
              <a:effectLst/>
            </a:endParaRPr>
          </a:p>
          <a:p>
            <a:pPr rtl="0"/>
            <a:r>
              <a:rPr lang="fr-FR" sz="300">
                <a:effectLst/>
              </a:rPr>
              <a:t> </a:t>
            </a:r>
          </a:p>
          <a:p>
            <a:pPr rtl="0"/>
            <a:r>
              <a:rPr lang="fr-FR" sz="1200">
                <a:effectLst/>
              </a:rPr>
              <a:t>Si l’une des coches est rouge : </a:t>
            </a:r>
          </a:p>
          <a:p>
            <a:pPr rtl="0"/>
            <a:r>
              <a:rPr lang="fr-FR" sz="1200"/>
              <a:t>            Modèle de l’appareil : la solution </a:t>
            </a:r>
            <a:r>
              <a:rPr lang="fr-FR" sz="1200">
                <a:solidFill>
                  <a:srgbClr val="DDF8FF"/>
                </a:solidFill>
              </a:rPr>
              <a:t>,,,,,,,,,</a:t>
            </a:r>
            <a:r>
              <a:rPr lang="fr-FR" sz="1200"/>
              <a:t>Tap to Pay sur iPhone est compatible à partir de l’iPhone XS</a:t>
            </a:r>
          </a:p>
          <a:p>
            <a:pPr rtl="0"/>
            <a:endParaRPr lang="fr-FR" sz="1200">
              <a:effectLst/>
            </a:endParaRPr>
          </a:p>
          <a:p>
            <a:pPr rtl="0"/>
            <a:r>
              <a:rPr lang="fr-FR" sz="200">
                <a:effectLst/>
              </a:rPr>
              <a:t> </a:t>
            </a:r>
          </a:p>
          <a:p>
            <a:pPr rtl="0"/>
            <a:r>
              <a:rPr lang="fr-FR" sz="1200">
                <a:effectLst/>
              </a:rPr>
              <a:t>           IOS Version et Patch de sécurité : le commerçant doit effectuer une mise à jour de son iPhone​</a:t>
            </a:r>
          </a:p>
          <a:p>
            <a:pPr rtl="0"/>
            <a:endParaRPr lang="fr-FR" sz="1200">
              <a:effectLst/>
            </a:endParaRPr>
          </a:p>
          <a:p>
            <a:pPr rtl="0"/>
            <a:r>
              <a:rPr lang="fr-FR" sz="1200">
                <a:effectLst/>
              </a:rPr>
              <a:t>​</a:t>
            </a:r>
          </a:p>
          <a:p>
            <a:pPr rtl="0"/>
            <a:endParaRPr lang="fr-FR" sz="1200">
              <a:effectLst/>
            </a:endParaRPr>
          </a:p>
          <a:p>
            <a:pPr rtl="0"/>
            <a:r>
              <a:rPr lang="fr-FR" sz="1200">
                <a:effectLst/>
              </a:rPr>
              <a:t>           Passcode : Le commerçant doit mettre un code de verrouillage sur son Iphone</a:t>
            </a:r>
            <a:endParaRPr lang="fr-FR" sz="1200"/>
          </a:p>
          <a:p>
            <a:pPr rtl="0"/>
            <a:endParaRPr lang="fr-FR" sz="1200">
              <a:effectLst/>
            </a:endParaRPr>
          </a:p>
          <a:p>
            <a:pPr rtl="0"/>
            <a:endParaRPr lang="fr-FR" sz="1100" b="1">
              <a:solidFill>
                <a:srgbClr val="00B050"/>
              </a:solidFill>
              <a:effectLst/>
            </a:endParaRPr>
          </a:p>
          <a:p>
            <a:pPr algn="ctr" rtl="0"/>
            <a:r>
              <a:rPr lang="fr-FR" sz="1200" i="1">
                <a:effectLst/>
              </a:rPr>
              <a:t>Le commerçant sera informé du mode opératoire à suivre en cas d’une mise à jour à effectuer.</a:t>
            </a:r>
            <a:endParaRPr lang="fr-FR" sz="1200">
              <a:effectLst/>
            </a:endParaRPr>
          </a:p>
          <a:p>
            <a:endParaRPr lang="fr-FR" sz="1200"/>
          </a:p>
        </p:txBody>
      </p:sp>
      <p:sp>
        <p:nvSpPr>
          <p:cNvPr id="19" name="ZoneTexte 18">
            <a:extLst>
              <a:ext uri="{FF2B5EF4-FFF2-40B4-BE49-F238E27FC236}">
                <a16:creationId xmlns:a16="http://schemas.microsoft.com/office/drawing/2014/main" id="{5CEA1BDA-76EC-8538-5E29-FA8D6EDD69C6}"/>
              </a:ext>
            </a:extLst>
          </p:cNvPr>
          <p:cNvSpPr txBox="1"/>
          <p:nvPr/>
        </p:nvSpPr>
        <p:spPr>
          <a:xfrm>
            <a:off x="8960916" y="2934583"/>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20" name="ZoneTexte 19">
            <a:extLst>
              <a:ext uri="{FF2B5EF4-FFF2-40B4-BE49-F238E27FC236}">
                <a16:creationId xmlns:a16="http://schemas.microsoft.com/office/drawing/2014/main" id="{4738F105-CEA3-55BC-820E-B1FE59481D65}"/>
              </a:ext>
            </a:extLst>
          </p:cNvPr>
          <p:cNvSpPr txBox="1"/>
          <p:nvPr/>
        </p:nvSpPr>
        <p:spPr>
          <a:xfrm>
            <a:off x="8974732" y="4054742"/>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21" name="ZoneTexte 20">
            <a:extLst>
              <a:ext uri="{FF2B5EF4-FFF2-40B4-BE49-F238E27FC236}">
                <a16:creationId xmlns:a16="http://schemas.microsoft.com/office/drawing/2014/main" id="{26223E2A-B418-FAA5-CB1E-E0453CA83C5E}"/>
              </a:ext>
            </a:extLst>
          </p:cNvPr>
          <p:cNvSpPr txBox="1"/>
          <p:nvPr/>
        </p:nvSpPr>
        <p:spPr>
          <a:xfrm>
            <a:off x="8960916" y="2235855"/>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26" name="ZoneTexte 25">
            <a:extLst>
              <a:ext uri="{FF2B5EF4-FFF2-40B4-BE49-F238E27FC236}">
                <a16:creationId xmlns:a16="http://schemas.microsoft.com/office/drawing/2014/main" id="{10FA7AC6-F572-D168-256D-1C11FB2D480C}"/>
              </a:ext>
            </a:extLst>
          </p:cNvPr>
          <p:cNvSpPr txBox="1"/>
          <p:nvPr/>
        </p:nvSpPr>
        <p:spPr>
          <a:xfrm>
            <a:off x="8935167" y="1335640"/>
            <a:ext cx="423637" cy="584775"/>
          </a:xfrm>
          <a:prstGeom prst="rect">
            <a:avLst/>
          </a:prstGeom>
          <a:noFill/>
        </p:spPr>
        <p:txBody>
          <a:bodyPr wrap="square" rtlCol="0">
            <a:spAutoFit/>
          </a:bodyPr>
          <a:lstStyle/>
          <a:p>
            <a:r>
              <a:rPr lang="fr-FR" sz="3200" b="1">
                <a:solidFill>
                  <a:srgbClr val="00B050"/>
                </a:solidFill>
                <a:effectLst/>
                <a:sym typeface="Wingdings" panose="05000000000000000000" pitchFamily="2" charset="2"/>
              </a:rPr>
              <a:t></a:t>
            </a:r>
            <a:endParaRPr lang="fr-FR" sz="1800" b="1">
              <a:solidFill>
                <a:srgbClr val="00B050"/>
              </a:solidFill>
              <a:effectLst/>
            </a:endParaRPr>
          </a:p>
        </p:txBody>
      </p:sp>
      <p:sp>
        <p:nvSpPr>
          <p:cNvPr id="28" name="Freeform 14">
            <a:extLst>
              <a:ext uri="{FF2B5EF4-FFF2-40B4-BE49-F238E27FC236}">
                <a16:creationId xmlns:a16="http://schemas.microsoft.com/office/drawing/2014/main" id="{EB0FF409-732E-FF2C-2B3D-8DD888D2DCD9}"/>
              </a:ext>
            </a:extLst>
          </p:cNvPr>
          <p:cNvSpPr/>
          <p:nvPr/>
        </p:nvSpPr>
        <p:spPr>
          <a:xfrm>
            <a:off x="8733452" y="966941"/>
            <a:ext cx="1916066" cy="580039"/>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29" name="TextBox 15">
            <a:extLst>
              <a:ext uri="{FF2B5EF4-FFF2-40B4-BE49-F238E27FC236}">
                <a16:creationId xmlns:a16="http://schemas.microsoft.com/office/drawing/2014/main" id="{151AC892-BFA1-EEB9-66DB-C74AADF6D46F}"/>
              </a:ext>
            </a:extLst>
          </p:cNvPr>
          <p:cNvSpPr txBox="1"/>
          <p:nvPr/>
        </p:nvSpPr>
        <p:spPr>
          <a:xfrm rot="21876">
            <a:off x="8803492" y="1045980"/>
            <a:ext cx="1663222" cy="269304"/>
          </a:xfrm>
          <a:prstGeom prst="rect">
            <a:avLst/>
          </a:prstGeom>
        </p:spPr>
        <p:txBody>
          <a:bodyPr wrap="square" lIns="0" tIns="0" rIns="0" bIns="0" rtlCol="0" anchor="t">
            <a:spAutoFit/>
          </a:bodyPr>
          <a:lstStyle/>
          <a:p>
            <a:pPr algn="ctr">
              <a:lnSpc>
                <a:spcPts val="2087"/>
              </a:lnSpc>
            </a:pPr>
            <a:r>
              <a:rPr lang="en-US">
                <a:solidFill>
                  <a:srgbClr val="FFFFFF"/>
                </a:solidFill>
                <a:latin typeface="Arial Black" panose="020B0A04020102020204" pitchFamily="34" charset="0"/>
              </a:rPr>
              <a:t>RESULTATS</a:t>
            </a:r>
          </a:p>
        </p:txBody>
      </p:sp>
      <p:sp>
        <p:nvSpPr>
          <p:cNvPr id="30" name="TextBox 12">
            <a:extLst>
              <a:ext uri="{FF2B5EF4-FFF2-40B4-BE49-F238E27FC236}">
                <a16:creationId xmlns:a16="http://schemas.microsoft.com/office/drawing/2014/main" id="{B739EAA3-7FFA-2725-E08A-543119DF4A3F}"/>
              </a:ext>
            </a:extLst>
          </p:cNvPr>
          <p:cNvSpPr txBox="1"/>
          <p:nvPr/>
        </p:nvSpPr>
        <p:spPr>
          <a:xfrm rot="21876">
            <a:off x="45606" y="6703746"/>
            <a:ext cx="9135933" cy="205184"/>
          </a:xfrm>
          <a:prstGeom prst="rect">
            <a:avLst/>
          </a:prstGeom>
        </p:spPr>
        <p:txBody>
          <a:bodyPr wrap="square" lIns="0" tIns="0" rIns="0" bIns="0" rtlCol="0" anchor="t">
            <a:spAutoFit/>
          </a:bodyPr>
          <a:lstStyle/>
          <a:p>
            <a:pPr>
              <a:lnSpc>
                <a:spcPts val="843"/>
              </a:lnSpc>
            </a:pPr>
            <a:r>
              <a:rPr lang="en-US" sz="700">
                <a:solidFill>
                  <a:srgbClr val="3E454A"/>
                </a:solidFill>
                <a:latin typeface="Open Sans"/>
              </a:rPr>
              <a:t>*Tap to Pay  sur iPhone  </a:t>
            </a:r>
            <a:r>
              <a:rPr lang="en-US" sz="700" err="1">
                <a:solidFill>
                  <a:srgbClr val="3E454A"/>
                </a:solidFill>
                <a:latin typeface="Open Sans"/>
              </a:rPr>
              <a:t>est</a:t>
            </a:r>
            <a:r>
              <a:rPr lang="en-US" sz="700">
                <a:solidFill>
                  <a:srgbClr val="3E454A"/>
                </a:solidFill>
                <a:latin typeface="Open Sans"/>
              </a:rPr>
              <a:t> disponible sur les smartphones Apple  à </a:t>
            </a:r>
            <a:r>
              <a:rPr lang="en-US" sz="700" err="1">
                <a:solidFill>
                  <a:srgbClr val="3E454A"/>
                </a:solidFill>
                <a:latin typeface="Open Sans"/>
              </a:rPr>
              <a:t>partir</a:t>
            </a:r>
            <a:r>
              <a:rPr lang="en-US" sz="700">
                <a:solidFill>
                  <a:srgbClr val="3E454A"/>
                </a:solidFill>
                <a:latin typeface="Open Sans"/>
              </a:rPr>
              <a:t> de </a:t>
            </a:r>
            <a:r>
              <a:rPr lang="en-US" sz="700" err="1">
                <a:solidFill>
                  <a:srgbClr val="3E454A"/>
                </a:solidFill>
                <a:latin typeface="Open Sans"/>
              </a:rPr>
              <a:t>l’iPhone</a:t>
            </a:r>
            <a:r>
              <a:rPr lang="en-US" sz="700">
                <a:solidFill>
                  <a:srgbClr val="3E454A"/>
                </a:solidFill>
                <a:latin typeface="Open Sans"/>
              </a:rPr>
              <a:t> XS – Document à usage </a:t>
            </a:r>
            <a:r>
              <a:rPr lang="en-US" sz="700" err="1">
                <a:solidFill>
                  <a:srgbClr val="3E454A"/>
                </a:solidFill>
                <a:latin typeface="Open Sans"/>
              </a:rPr>
              <a:t>strictement</a:t>
            </a:r>
            <a:r>
              <a:rPr lang="en-US" sz="700">
                <a:solidFill>
                  <a:srgbClr val="3E454A"/>
                </a:solidFill>
                <a:latin typeface="Open Sans"/>
              </a:rPr>
              <a:t> interne - Ne pas diffuser – </a:t>
            </a:r>
            <a:r>
              <a:rPr lang="en-US" sz="700" err="1">
                <a:solidFill>
                  <a:srgbClr val="3E454A"/>
                </a:solidFill>
                <a:latin typeface="Open Sans"/>
              </a:rPr>
              <a:t>Février</a:t>
            </a:r>
            <a:r>
              <a:rPr lang="en-US" sz="700">
                <a:solidFill>
                  <a:srgbClr val="3E454A"/>
                </a:solidFill>
                <a:latin typeface="Open Sans"/>
              </a:rPr>
              <a:t> 2024</a:t>
            </a:r>
          </a:p>
          <a:p>
            <a:pPr>
              <a:lnSpc>
                <a:spcPts val="843"/>
              </a:lnSpc>
            </a:pPr>
            <a:endParaRPr lang="en-US" sz="700">
              <a:solidFill>
                <a:srgbClr val="3E454A"/>
              </a:solidFill>
              <a:latin typeface="Open Sans"/>
            </a:endParaRPr>
          </a:p>
        </p:txBody>
      </p:sp>
      <p:pic>
        <p:nvPicPr>
          <p:cNvPr id="8" name="Picture 2" descr="Apple logo et symbole, sens, histoire, PNG, marque">
            <a:extLst>
              <a:ext uri="{FF2B5EF4-FFF2-40B4-BE49-F238E27FC236}">
                <a16:creationId xmlns:a16="http://schemas.microsoft.com/office/drawing/2014/main" id="{51DC41B8-2BEE-F44E-8743-12459633EC5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136" t="846" r="22693" b="900"/>
          <a:stretch/>
        </p:blipFill>
        <p:spPr bwMode="auto">
          <a:xfrm>
            <a:off x="10643565" y="39424"/>
            <a:ext cx="433240" cy="523866"/>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F4E5BFA6-7472-7BB9-64DF-57C2FE8062F8}"/>
              </a:ext>
            </a:extLst>
          </p:cNvPr>
          <p:cNvSpPr txBox="1"/>
          <p:nvPr/>
        </p:nvSpPr>
        <p:spPr>
          <a:xfrm>
            <a:off x="10538542" y="558249"/>
            <a:ext cx="665539" cy="246221"/>
          </a:xfrm>
          <a:prstGeom prst="rect">
            <a:avLst/>
          </a:prstGeom>
          <a:noFill/>
        </p:spPr>
        <p:txBody>
          <a:bodyPr wrap="square" rtlCol="0">
            <a:spAutoFit/>
          </a:bodyPr>
          <a:lstStyle/>
          <a:p>
            <a:r>
              <a:rPr lang="fr-FR" sz="1000" b="1">
                <a:solidFill>
                  <a:schemeClr val="tx1">
                    <a:lumMod val="50000"/>
                  </a:schemeClr>
                </a:solidFill>
                <a:latin typeface="Arial Black" panose="020B0A04020102020204" pitchFamily="34" charset="0"/>
              </a:rPr>
              <a:t>APPLE</a:t>
            </a:r>
          </a:p>
        </p:txBody>
      </p:sp>
      <p:sp>
        <p:nvSpPr>
          <p:cNvPr id="18" name="Larme 17">
            <a:hlinkClick r:id="rId9" action="ppaction://hlinksldjump"/>
            <a:extLst>
              <a:ext uri="{FF2B5EF4-FFF2-40B4-BE49-F238E27FC236}">
                <a16:creationId xmlns:a16="http://schemas.microsoft.com/office/drawing/2014/main" id="{B949E0AA-960A-93E3-0611-3D5BCB37BCD3}"/>
              </a:ext>
            </a:extLst>
          </p:cNvPr>
          <p:cNvSpPr/>
          <p:nvPr/>
        </p:nvSpPr>
        <p:spPr>
          <a:xfrm rot="5400000">
            <a:off x="10997579" y="5660959"/>
            <a:ext cx="1086176" cy="1302666"/>
          </a:xfrm>
          <a:prstGeom prst="teardrop">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hlinkClick r:id="rId9" action="ppaction://hlinksldjump"/>
            <a:extLst>
              <a:ext uri="{FF2B5EF4-FFF2-40B4-BE49-F238E27FC236}">
                <a16:creationId xmlns:a16="http://schemas.microsoft.com/office/drawing/2014/main" id="{673F1A63-A636-5D88-2079-D486641C2C9F}"/>
              </a:ext>
            </a:extLst>
          </p:cNvPr>
          <p:cNvSpPr txBox="1"/>
          <p:nvPr/>
        </p:nvSpPr>
        <p:spPr>
          <a:xfrm>
            <a:off x="10945897" y="6145601"/>
            <a:ext cx="1302666" cy="584775"/>
          </a:xfrm>
          <a:prstGeom prst="rect">
            <a:avLst/>
          </a:prstGeom>
          <a:noFill/>
        </p:spPr>
        <p:txBody>
          <a:bodyPr wrap="square" rtlCol="0">
            <a:spAutoFit/>
          </a:bodyPr>
          <a:lstStyle/>
          <a:p>
            <a:pPr algn="ctr"/>
            <a:r>
              <a:rPr lang="fr-FR" sz="800" b="1" i="1">
                <a:solidFill>
                  <a:schemeClr val="bg1"/>
                </a:solidFill>
              </a:rPr>
              <a:t>Utilisez cet outil de démonstration pour montrer à votre client la solution.</a:t>
            </a:r>
          </a:p>
        </p:txBody>
      </p:sp>
      <p:pic>
        <p:nvPicPr>
          <p:cNvPr id="31" name="Graphique 30" descr="Classe avec un remplissage uni">
            <a:hlinkClick r:id="rId9" action="ppaction://hlinksldjump"/>
            <a:extLst>
              <a:ext uri="{FF2B5EF4-FFF2-40B4-BE49-F238E27FC236}">
                <a16:creationId xmlns:a16="http://schemas.microsoft.com/office/drawing/2014/main" id="{AC548302-8869-8D18-F77D-623308C4C95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366615" y="5804293"/>
            <a:ext cx="419064" cy="419062"/>
          </a:xfrm>
          <a:prstGeom prst="rect">
            <a:avLst/>
          </a:prstGeom>
        </p:spPr>
      </p:pic>
      <p:pic>
        <p:nvPicPr>
          <p:cNvPr id="32" name="Image 31">
            <a:hlinkClick r:id="rId12" action="ppaction://hlinksldjump"/>
            <a:extLst>
              <a:ext uri="{FF2B5EF4-FFF2-40B4-BE49-F238E27FC236}">
                <a16:creationId xmlns:a16="http://schemas.microsoft.com/office/drawing/2014/main" id="{7F8030E6-0693-6414-2BA4-AB8ED7F8FB1F}"/>
              </a:ext>
            </a:extLst>
          </p:cNvPr>
          <p:cNvPicPr>
            <a:picLocks noChangeAspect="1"/>
          </p:cNvPicPr>
          <p:nvPr/>
        </p:nvPicPr>
        <p:blipFill>
          <a:blip r:embed="rId13"/>
          <a:stretch>
            <a:fillRect/>
          </a:stretch>
        </p:blipFill>
        <p:spPr>
          <a:xfrm>
            <a:off x="11077944" y="6566472"/>
            <a:ext cx="288671" cy="288671"/>
          </a:xfrm>
          <a:prstGeom prst="rect">
            <a:avLst/>
          </a:prstGeom>
        </p:spPr>
      </p:pic>
    </p:spTree>
    <p:extLst>
      <p:ext uri="{BB962C8B-B14F-4D97-AF65-F5344CB8AC3E}">
        <p14:creationId xmlns:p14="http://schemas.microsoft.com/office/powerpoint/2010/main" val="254819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D1C716-439F-A31F-656E-47A68237A5AC}"/>
              </a:ext>
            </a:extLst>
          </p:cNvPr>
          <p:cNvSpPr/>
          <p:nvPr/>
        </p:nvSpPr>
        <p:spPr>
          <a:xfrm>
            <a:off x="0" y="0"/>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r>
              <a:rPr lang="fr-FR" sz="1197">
                <a:solidFill>
                  <a:srgbClr val="FFFFFF"/>
                </a:solidFill>
                <a:latin typeface="Arial"/>
              </a:rPr>
              <a:t>jj</a:t>
            </a:r>
          </a:p>
        </p:txBody>
      </p:sp>
      <p:sp>
        <p:nvSpPr>
          <p:cNvPr id="5" name="Rectangle : coins arrondis 4">
            <a:extLst>
              <a:ext uri="{FF2B5EF4-FFF2-40B4-BE49-F238E27FC236}">
                <a16:creationId xmlns:a16="http://schemas.microsoft.com/office/drawing/2014/main" id="{EF194711-1447-EFB3-6365-6EA27C6C2AEB}"/>
              </a:ext>
            </a:extLst>
          </p:cNvPr>
          <p:cNvSpPr/>
          <p:nvPr/>
        </p:nvSpPr>
        <p:spPr>
          <a:xfrm>
            <a:off x="10170439" y="6068616"/>
            <a:ext cx="1627351" cy="6836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extBox 10"/>
          <p:cNvSpPr txBox="1"/>
          <p:nvPr/>
        </p:nvSpPr>
        <p:spPr>
          <a:xfrm rot="21876">
            <a:off x="671260" y="70327"/>
            <a:ext cx="9496745" cy="795089"/>
          </a:xfrm>
          <a:prstGeom prst="rect">
            <a:avLst/>
          </a:prstGeom>
        </p:spPr>
        <p:txBody>
          <a:bodyPr wrap="square" lIns="0" tIns="0" rIns="0" bIns="0" rtlCol="0" anchor="t">
            <a:spAutoFit/>
          </a:bodyPr>
          <a:lstStyle/>
          <a:p>
            <a:pPr>
              <a:lnSpc>
                <a:spcPts val="3067"/>
              </a:lnSpc>
            </a:pPr>
            <a:r>
              <a:rPr lang="en-US" sz="2200">
                <a:solidFill>
                  <a:srgbClr val="C30F0F"/>
                </a:solidFill>
                <a:latin typeface="Arial Black" panose="020B0A04020102020204" pitchFamily="34" charset="0"/>
              </a:rPr>
              <a:t>SOLUTION D’ENCAISSEMENT EN PROXIMITÉ</a:t>
            </a:r>
          </a:p>
          <a:p>
            <a:pPr>
              <a:lnSpc>
                <a:spcPts val="3067"/>
              </a:lnSpc>
            </a:pPr>
            <a:r>
              <a:rPr lang="en-US" sz="2200">
                <a:solidFill>
                  <a:srgbClr val="3E454A"/>
                </a:solidFill>
                <a:latin typeface="Arial Black" panose="020B0A04020102020204" pitchFamily="34" charset="0"/>
              </a:rPr>
              <a:t>AVEC UN </a:t>
            </a:r>
            <a:r>
              <a:rPr lang="fr-FR" sz="2200" b="1">
                <a:latin typeface="Arial Black" panose="020B0604020202020204" pitchFamily="34" charset="0"/>
                <a:cs typeface="Arial Black" panose="020B0604020202020204" pitchFamily="34" charset="0"/>
              </a:rPr>
              <a:t>IPHONE</a:t>
            </a:r>
            <a:endParaRPr lang="en-US" sz="2200">
              <a:solidFill>
                <a:srgbClr val="3E454A"/>
              </a:solidFill>
              <a:latin typeface="Arial Black" panose="020B0A04020102020204" pitchFamily="34" charset="0"/>
            </a:endParaRPr>
          </a:p>
        </p:txBody>
      </p:sp>
      <p:sp>
        <p:nvSpPr>
          <p:cNvPr id="14" name="Freeform 14"/>
          <p:cNvSpPr/>
          <p:nvPr/>
        </p:nvSpPr>
        <p:spPr>
          <a:xfrm>
            <a:off x="195165" y="914180"/>
            <a:ext cx="4365149" cy="626283"/>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15" name="TextBox 15"/>
          <p:cNvSpPr txBox="1"/>
          <p:nvPr/>
        </p:nvSpPr>
        <p:spPr>
          <a:xfrm rot="21876">
            <a:off x="147421" y="1011286"/>
            <a:ext cx="4350149" cy="269304"/>
          </a:xfrm>
          <a:prstGeom prst="rect">
            <a:avLst/>
          </a:prstGeom>
        </p:spPr>
        <p:txBody>
          <a:bodyPr wrap="square" lIns="0" tIns="0" rIns="0" bIns="0" rtlCol="0" anchor="t">
            <a:spAutoFit/>
          </a:bodyPr>
          <a:lstStyle/>
          <a:p>
            <a:pPr algn="ctr">
              <a:lnSpc>
                <a:spcPts val="2087"/>
              </a:lnSpc>
            </a:pPr>
            <a:r>
              <a:rPr lang="en-US" sz="1815">
                <a:solidFill>
                  <a:srgbClr val="FFFFFF"/>
                </a:solidFill>
                <a:latin typeface="Arial Black" panose="020B0A04020102020204" pitchFamily="34" charset="0"/>
              </a:rPr>
              <a:t>SOUSCRIPTION &amp; ENROLEMENT</a:t>
            </a:r>
          </a:p>
        </p:txBody>
      </p:sp>
      <p:sp>
        <p:nvSpPr>
          <p:cNvPr id="48" name="ZoneTexte 47">
            <a:extLst>
              <a:ext uri="{FF2B5EF4-FFF2-40B4-BE49-F238E27FC236}">
                <a16:creationId xmlns:a16="http://schemas.microsoft.com/office/drawing/2014/main" id="{FD03FD51-9CD9-0B61-D2DB-635D9D38ADF0}"/>
              </a:ext>
            </a:extLst>
          </p:cNvPr>
          <p:cNvSpPr txBox="1"/>
          <p:nvPr/>
        </p:nvSpPr>
        <p:spPr>
          <a:xfrm>
            <a:off x="7281451" y="4856207"/>
            <a:ext cx="2086284" cy="1154162"/>
          </a:xfrm>
          <a:prstGeom prst="rect">
            <a:avLst/>
          </a:prstGeom>
          <a:noFill/>
        </p:spPr>
        <p:txBody>
          <a:bodyPr wrap="square" rtlCol="0">
            <a:spAutoFit/>
          </a:bodyPr>
          <a:lstStyle/>
          <a:p>
            <a:pPr algn="ctr"/>
            <a:r>
              <a:rPr lang="fr-FR" sz="1100" kern="0">
                <a:solidFill>
                  <a:srgbClr val="000000"/>
                </a:solidFill>
                <a:cs typeface="Arial"/>
                <a:sym typeface="Arial"/>
              </a:rPr>
              <a:t>4. Lors de la première connexion, le changement de mot de passe devient obligatoire</a:t>
            </a:r>
          </a:p>
          <a:p>
            <a:pPr algn="ctr"/>
            <a:endParaRPr lang="fr-FR" sz="100" kern="0">
              <a:solidFill>
                <a:srgbClr val="000000"/>
              </a:solidFill>
              <a:cs typeface="Arial"/>
              <a:sym typeface="Arial"/>
            </a:endParaRPr>
          </a:p>
          <a:p>
            <a:pPr algn="ctr"/>
            <a:r>
              <a:rPr lang="fr-FR" sz="1100" kern="0">
                <a:solidFill>
                  <a:srgbClr val="000000"/>
                </a:solidFill>
                <a:cs typeface="Arial"/>
                <a:sym typeface="Arial"/>
              </a:rPr>
              <a:t>5. Il accepte les conditions d’utilisation d’Apple</a:t>
            </a:r>
          </a:p>
        </p:txBody>
      </p:sp>
      <p:sp>
        <p:nvSpPr>
          <p:cNvPr id="49" name="ZoneTexte 48">
            <a:extLst>
              <a:ext uri="{FF2B5EF4-FFF2-40B4-BE49-F238E27FC236}">
                <a16:creationId xmlns:a16="http://schemas.microsoft.com/office/drawing/2014/main" id="{C8125AA3-207E-F7B7-6F83-78BF8A3B01C6}"/>
              </a:ext>
            </a:extLst>
          </p:cNvPr>
          <p:cNvSpPr txBox="1"/>
          <p:nvPr/>
        </p:nvSpPr>
        <p:spPr>
          <a:xfrm>
            <a:off x="5148559" y="4993341"/>
            <a:ext cx="1968051" cy="1277273"/>
          </a:xfrm>
          <a:prstGeom prst="rect">
            <a:avLst/>
          </a:prstGeom>
          <a:noFill/>
        </p:spPr>
        <p:txBody>
          <a:bodyPr wrap="square" rtlCol="0">
            <a:spAutoFit/>
          </a:bodyPr>
          <a:lstStyle/>
          <a:p>
            <a:pPr algn="ctr"/>
            <a:r>
              <a:rPr lang="fr-FR" sz="1100" kern="0">
                <a:solidFill>
                  <a:srgbClr val="000000"/>
                </a:solidFill>
                <a:cs typeface="Arial"/>
                <a:sym typeface="Arial"/>
              </a:rPr>
              <a:t>3.Il se connecte avec les identifiants reçus</a:t>
            </a:r>
          </a:p>
          <a:p>
            <a:pPr algn="ctr"/>
            <a:endParaRPr lang="fr-FR" sz="1100" kern="0">
              <a:solidFill>
                <a:srgbClr val="000000"/>
              </a:solidFill>
              <a:cs typeface="Arial"/>
              <a:sym typeface="Arial"/>
            </a:endParaRPr>
          </a:p>
          <a:p>
            <a:pPr algn="ctr"/>
            <a:r>
              <a:rPr lang="fr-FR" sz="1050" kern="0">
                <a:solidFill>
                  <a:srgbClr val="000000"/>
                </a:solidFill>
                <a:cs typeface="Arial"/>
                <a:sym typeface="Arial"/>
              </a:rPr>
              <a:t>Pour faciliter la connexion à l’application, il peut activer la biométrie (empreinte digitale ou reconnaissance faciale)</a:t>
            </a:r>
          </a:p>
        </p:txBody>
      </p:sp>
      <p:sp>
        <p:nvSpPr>
          <p:cNvPr id="51" name="ZoneTexte 50">
            <a:extLst>
              <a:ext uri="{FF2B5EF4-FFF2-40B4-BE49-F238E27FC236}">
                <a16:creationId xmlns:a16="http://schemas.microsoft.com/office/drawing/2014/main" id="{385BF10B-0545-2D41-1D36-D850871CD20A}"/>
              </a:ext>
            </a:extLst>
          </p:cNvPr>
          <p:cNvSpPr txBox="1"/>
          <p:nvPr/>
        </p:nvSpPr>
        <p:spPr>
          <a:xfrm>
            <a:off x="3226275" y="4993341"/>
            <a:ext cx="1971168" cy="954107"/>
          </a:xfrm>
          <a:prstGeom prst="rect">
            <a:avLst/>
          </a:prstGeom>
          <a:noFill/>
        </p:spPr>
        <p:txBody>
          <a:bodyPr wrap="square" rtlCol="0">
            <a:spAutoFit/>
          </a:bodyPr>
          <a:lstStyle/>
          <a:p>
            <a:pPr algn="ctr"/>
            <a:r>
              <a:rPr lang="fr-FR" sz="1100" kern="0">
                <a:solidFill>
                  <a:srgbClr val="000000"/>
                </a:solidFill>
                <a:cs typeface="Arial"/>
                <a:sym typeface="Arial"/>
              </a:rPr>
              <a:t>2. Votre client a reçu ses identifiants (login et mot de passe). Il clique sur le bouton </a:t>
            </a:r>
          </a:p>
          <a:p>
            <a:pPr algn="ctr"/>
            <a:r>
              <a:rPr lang="fr-FR" sz="1100" kern="0">
                <a:solidFill>
                  <a:srgbClr val="000000"/>
                </a:solidFill>
                <a:cs typeface="Arial"/>
                <a:sym typeface="Arial"/>
              </a:rPr>
              <a:t>‘’se connecter’’</a:t>
            </a:r>
          </a:p>
        </p:txBody>
      </p:sp>
      <p:sp>
        <p:nvSpPr>
          <p:cNvPr id="52" name="ZoneTexte 51">
            <a:extLst>
              <a:ext uri="{FF2B5EF4-FFF2-40B4-BE49-F238E27FC236}">
                <a16:creationId xmlns:a16="http://schemas.microsoft.com/office/drawing/2014/main" id="{97223459-4BEB-2597-BB23-1E7724A1604D}"/>
              </a:ext>
            </a:extLst>
          </p:cNvPr>
          <p:cNvSpPr txBox="1"/>
          <p:nvPr/>
        </p:nvSpPr>
        <p:spPr>
          <a:xfrm>
            <a:off x="9589226" y="5013750"/>
            <a:ext cx="1757401" cy="430887"/>
          </a:xfrm>
          <a:prstGeom prst="rect">
            <a:avLst/>
          </a:prstGeom>
          <a:noFill/>
        </p:spPr>
        <p:txBody>
          <a:bodyPr wrap="square" rtlCol="0">
            <a:spAutoFit/>
          </a:bodyPr>
          <a:lstStyle/>
          <a:p>
            <a:pPr algn="ctr"/>
            <a:r>
              <a:rPr lang="fr-FR" sz="1100" kern="0">
                <a:solidFill>
                  <a:srgbClr val="000000"/>
                </a:solidFill>
                <a:cs typeface="Arial"/>
                <a:sym typeface="Arial"/>
              </a:rPr>
              <a:t>6. </a:t>
            </a:r>
            <a:r>
              <a:rPr lang="fr-FR" sz="1100" kern="0" err="1">
                <a:solidFill>
                  <a:srgbClr val="000000"/>
                </a:solidFill>
                <a:cs typeface="Arial"/>
                <a:sym typeface="Arial"/>
              </a:rPr>
              <a:t>Tap</a:t>
            </a:r>
            <a:r>
              <a:rPr lang="fr-FR" sz="1100" kern="0">
                <a:solidFill>
                  <a:srgbClr val="000000"/>
                </a:solidFill>
                <a:cs typeface="Arial"/>
                <a:sym typeface="Arial"/>
              </a:rPr>
              <a:t> to </a:t>
            </a:r>
            <a:r>
              <a:rPr lang="fr-FR" sz="1100" kern="0" err="1">
                <a:solidFill>
                  <a:srgbClr val="000000"/>
                </a:solidFill>
                <a:cs typeface="Arial"/>
                <a:sym typeface="Arial"/>
              </a:rPr>
              <a:t>Pay</a:t>
            </a:r>
            <a:r>
              <a:rPr lang="fr-FR" sz="1100" kern="0">
                <a:solidFill>
                  <a:srgbClr val="000000"/>
                </a:solidFill>
                <a:cs typeface="Arial"/>
                <a:sym typeface="Arial"/>
              </a:rPr>
              <a:t> est prêt à l’emploi </a:t>
            </a:r>
          </a:p>
        </p:txBody>
      </p:sp>
      <p:sp>
        <p:nvSpPr>
          <p:cNvPr id="53" name="ZoneTexte 52">
            <a:extLst>
              <a:ext uri="{FF2B5EF4-FFF2-40B4-BE49-F238E27FC236}">
                <a16:creationId xmlns:a16="http://schemas.microsoft.com/office/drawing/2014/main" id="{369DA54A-596C-5B22-F86A-A7EDACCD781C}"/>
              </a:ext>
            </a:extLst>
          </p:cNvPr>
          <p:cNvSpPr txBox="1"/>
          <p:nvPr/>
        </p:nvSpPr>
        <p:spPr>
          <a:xfrm>
            <a:off x="533302" y="6159967"/>
            <a:ext cx="11353898" cy="430887"/>
          </a:xfrm>
          <a:prstGeom prst="rect">
            <a:avLst/>
          </a:prstGeom>
          <a:noFill/>
        </p:spPr>
        <p:txBody>
          <a:bodyPr wrap="square" rtlCol="0">
            <a:spAutoFit/>
          </a:bodyPr>
          <a:lstStyle/>
          <a:p>
            <a:r>
              <a:rPr lang="fr-FR" sz="1050">
                <a:solidFill>
                  <a:srgbClr val="FF0000"/>
                </a:solidFill>
              </a:rPr>
              <a:t>BON A SAVOIR :</a:t>
            </a:r>
            <a:r>
              <a:rPr lang="fr-FR" sz="1050"/>
              <a:t> Un process de maternage est mis en place pour inciter le client à activer la solution. S’il ne l’utilise pas pendant 13 mois, la solution sera automatiquement clôturée  (voir le contrat pour plus de détails,). </a:t>
            </a:r>
          </a:p>
        </p:txBody>
      </p:sp>
      <p:sp>
        <p:nvSpPr>
          <p:cNvPr id="3" name="Freeform 23">
            <a:extLst>
              <a:ext uri="{FF2B5EF4-FFF2-40B4-BE49-F238E27FC236}">
                <a16:creationId xmlns:a16="http://schemas.microsoft.com/office/drawing/2014/main" id="{C3486918-2784-3416-56F7-64B3853E6FC4}"/>
              </a:ext>
            </a:extLst>
          </p:cNvPr>
          <p:cNvSpPr/>
          <p:nvPr/>
        </p:nvSpPr>
        <p:spPr>
          <a:xfrm>
            <a:off x="495759" y="1523315"/>
            <a:ext cx="2564822" cy="3153492"/>
          </a:xfrm>
          <a:custGeom>
            <a:avLst/>
            <a:gdLst/>
            <a:ahLst/>
            <a:cxnLst/>
            <a:rect l="l" t="t" r="r" b="b"/>
            <a:pathLst>
              <a:path w="1598498" h="1737497">
                <a:moveTo>
                  <a:pt x="0" y="0"/>
                </a:moveTo>
                <a:lnTo>
                  <a:pt x="1598498" y="0"/>
                </a:lnTo>
                <a:lnTo>
                  <a:pt x="1598498" y="1737498"/>
                </a:lnTo>
                <a:lnTo>
                  <a:pt x="0" y="1737498"/>
                </a:lnTo>
                <a:lnTo>
                  <a:pt x="0" y="0"/>
                </a:lnTo>
                <a:close/>
              </a:path>
            </a:pathLst>
          </a:custGeom>
          <a:blipFill>
            <a:blip r:embed="rId4"/>
            <a:stretch>
              <a:fillRect/>
            </a:stretch>
          </a:blipFill>
        </p:spPr>
        <p:txBody>
          <a:bodyPr/>
          <a:lstStyle/>
          <a:p>
            <a:endParaRPr lang="fr-FR"/>
          </a:p>
        </p:txBody>
      </p:sp>
      <p:sp>
        <p:nvSpPr>
          <p:cNvPr id="7" name="Rectangle 6">
            <a:extLst>
              <a:ext uri="{FF2B5EF4-FFF2-40B4-BE49-F238E27FC236}">
                <a16:creationId xmlns:a16="http://schemas.microsoft.com/office/drawing/2014/main" id="{7A56658B-F518-66F3-6A28-EDEE6FDF58BF}"/>
              </a:ext>
            </a:extLst>
          </p:cNvPr>
          <p:cNvSpPr/>
          <p:nvPr/>
        </p:nvSpPr>
        <p:spPr>
          <a:xfrm>
            <a:off x="699868" y="2549321"/>
            <a:ext cx="1415339" cy="3141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5971BABA-6C17-A6D7-031E-311F88CB756C}"/>
              </a:ext>
            </a:extLst>
          </p:cNvPr>
          <p:cNvSpPr txBox="1"/>
          <p:nvPr/>
        </p:nvSpPr>
        <p:spPr>
          <a:xfrm>
            <a:off x="817806" y="2455473"/>
            <a:ext cx="1502906" cy="369332"/>
          </a:xfrm>
          <a:prstGeom prst="rect">
            <a:avLst/>
          </a:prstGeom>
          <a:noFill/>
        </p:spPr>
        <p:txBody>
          <a:bodyPr wrap="square" rtlCol="0">
            <a:spAutoFit/>
          </a:bodyPr>
          <a:lstStyle/>
          <a:p>
            <a:r>
              <a:rPr lang="fr-FR">
                <a:solidFill>
                  <a:srgbClr val="9B9B9B"/>
                </a:solidFill>
                <a:latin typeface="Arial Black" panose="020B0A04020102020204" pitchFamily="34" charset="0"/>
              </a:rPr>
              <a:t>CONTRAT</a:t>
            </a:r>
          </a:p>
        </p:txBody>
      </p:sp>
      <p:sp>
        <p:nvSpPr>
          <p:cNvPr id="9" name="ZoneTexte 8">
            <a:extLst>
              <a:ext uri="{FF2B5EF4-FFF2-40B4-BE49-F238E27FC236}">
                <a16:creationId xmlns:a16="http://schemas.microsoft.com/office/drawing/2014/main" id="{FBABEC27-F30B-6793-7D67-BDE04894B427}"/>
              </a:ext>
            </a:extLst>
          </p:cNvPr>
          <p:cNvSpPr txBox="1"/>
          <p:nvPr/>
        </p:nvSpPr>
        <p:spPr>
          <a:xfrm>
            <a:off x="74644" y="4746471"/>
            <a:ext cx="2698702" cy="1277273"/>
          </a:xfrm>
          <a:prstGeom prst="rect">
            <a:avLst/>
          </a:prstGeom>
          <a:noFill/>
        </p:spPr>
        <p:txBody>
          <a:bodyPr wrap="square" rtlCol="0">
            <a:spAutoFit/>
          </a:bodyPr>
          <a:lstStyle/>
          <a:p>
            <a:pPr algn="ctr"/>
            <a:r>
              <a:rPr lang="fr-FR" sz="1100" kern="0">
                <a:solidFill>
                  <a:srgbClr val="000000"/>
                </a:solidFill>
                <a:cs typeface="Arial"/>
                <a:sym typeface="Arial"/>
              </a:rPr>
              <a:t>1.Faites souscrire à votre client un </a:t>
            </a:r>
            <a:r>
              <a:rPr lang="fr-FR" sz="1100" b="1" kern="0">
                <a:solidFill>
                  <a:srgbClr val="000000"/>
                </a:solidFill>
                <a:cs typeface="Arial"/>
                <a:sym typeface="Arial"/>
              </a:rPr>
              <a:t>contrat d’acquisition </a:t>
            </a:r>
            <a:r>
              <a:rPr lang="fr-FR" sz="1100" kern="0">
                <a:solidFill>
                  <a:srgbClr val="000000"/>
                </a:solidFill>
                <a:cs typeface="Arial"/>
                <a:sym typeface="Arial"/>
              </a:rPr>
              <a:t>et </a:t>
            </a:r>
            <a:r>
              <a:rPr lang="fr-FR" sz="1100" b="1" kern="0">
                <a:solidFill>
                  <a:srgbClr val="000000"/>
                </a:solidFill>
                <a:cs typeface="Arial"/>
                <a:sym typeface="Arial"/>
              </a:rPr>
              <a:t>un contrat de service</a:t>
            </a:r>
            <a:r>
              <a:rPr lang="fr-FR" sz="1100" kern="0">
                <a:solidFill>
                  <a:srgbClr val="000000"/>
                </a:solidFill>
                <a:cs typeface="Arial"/>
                <a:sym typeface="Arial"/>
              </a:rPr>
              <a:t> Tap to Pay sur iPhone*.</a:t>
            </a:r>
          </a:p>
          <a:p>
            <a:pPr algn="ctr"/>
            <a:r>
              <a:rPr lang="fr-FR" sz="1100" i="1" kern="0">
                <a:solidFill>
                  <a:srgbClr val="000000"/>
                </a:solidFill>
                <a:cs typeface="Arial"/>
                <a:sym typeface="Arial"/>
              </a:rPr>
              <a:t>Votre client reçoit ensuite ses identifiants pour se connecter </a:t>
            </a:r>
            <a:r>
              <a:rPr lang="fr-FR" sz="1100"/>
              <a:t>(après validation des contrats par le Backoffice).</a:t>
            </a:r>
            <a:endParaRPr lang="fr-FR" sz="1100" i="1" kern="0">
              <a:solidFill>
                <a:srgbClr val="000000"/>
              </a:solidFill>
              <a:cs typeface="Arial"/>
              <a:sym typeface="Arial"/>
            </a:endParaRPr>
          </a:p>
        </p:txBody>
      </p:sp>
      <p:pic>
        <p:nvPicPr>
          <p:cNvPr id="11" name="Graphique 10" descr="Ampoule et engrenage contour">
            <a:extLst>
              <a:ext uri="{FF2B5EF4-FFF2-40B4-BE49-F238E27FC236}">
                <a16:creationId xmlns:a16="http://schemas.microsoft.com/office/drawing/2014/main" id="{DE8A79F2-C9C4-A24D-093F-EF7A316257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7575" y="6047079"/>
            <a:ext cx="457200" cy="457200"/>
          </a:xfrm>
          <a:prstGeom prst="rect">
            <a:avLst/>
          </a:prstGeom>
        </p:spPr>
      </p:pic>
      <p:pic>
        <p:nvPicPr>
          <p:cNvPr id="6" name="Image 5" descr="Une image contenant texte, Téléphone mobile, Appareil mobile, Appareil de communications portable&#10;&#10;Description générée automatiquement">
            <a:extLst>
              <a:ext uri="{FF2B5EF4-FFF2-40B4-BE49-F238E27FC236}">
                <a16:creationId xmlns:a16="http://schemas.microsoft.com/office/drawing/2014/main" id="{8B78E770-BFA1-00CA-E293-1335C58D251D}"/>
              </a:ext>
            </a:extLst>
          </p:cNvPr>
          <p:cNvPicPr>
            <a:picLocks noChangeAspect="1"/>
          </p:cNvPicPr>
          <p:nvPr/>
        </p:nvPicPr>
        <p:blipFill>
          <a:blip r:embed="rId7"/>
          <a:stretch>
            <a:fillRect/>
          </a:stretch>
        </p:blipFill>
        <p:spPr>
          <a:xfrm>
            <a:off x="3145057" y="1708914"/>
            <a:ext cx="2133604" cy="3480823"/>
          </a:xfrm>
          <a:prstGeom prst="rect">
            <a:avLst/>
          </a:prstGeom>
        </p:spPr>
      </p:pic>
      <p:pic>
        <p:nvPicPr>
          <p:cNvPr id="17" name="Image 16" descr="Une image contenant texte, Appareils électroniques, Téléphone mobile, capture d’écran&#10;&#10;Description générée automatiquement">
            <a:extLst>
              <a:ext uri="{FF2B5EF4-FFF2-40B4-BE49-F238E27FC236}">
                <a16:creationId xmlns:a16="http://schemas.microsoft.com/office/drawing/2014/main" id="{CB8D2F64-4BB1-F1BC-FEE2-69CCB211686B}"/>
              </a:ext>
            </a:extLst>
          </p:cNvPr>
          <p:cNvPicPr>
            <a:picLocks noChangeAspect="1"/>
          </p:cNvPicPr>
          <p:nvPr/>
        </p:nvPicPr>
        <p:blipFill>
          <a:blip r:embed="rId8"/>
          <a:stretch>
            <a:fillRect/>
          </a:stretch>
        </p:blipFill>
        <p:spPr>
          <a:xfrm>
            <a:off x="5029198" y="1697297"/>
            <a:ext cx="2133604" cy="3480823"/>
          </a:xfrm>
          <a:prstGeom prst="rect">
            <a:avLst/>
          </a:prstGeom>
        </p:spPr>
      </p:pic>
      <p:pic>
        <p:nvPicPr>
          <p:cNvPr id="19" name="Image 18" descr="Une image contenant texte, capture d’écran, Téléphone mobile, Appareil mobile&#10;&#10;Description générée automatiquement">
            <a:extLst>
              <a:ext uri="{FF2B5EF4-FFF2-40B4-BE49-F238E27FC236}">
                <a16:creationId xmlns:a16="http://schemas.microsoft.com/office/drawing/2014/main" id="{11E00720-EC01-F21A-3F87-392CFD4B4271}"/>
              </a:ext>
            </a:extLst>
          </p:cNvPr>
          <p:cNvPicPr>
            <a:picLocks noChangeAspect="1"/>
          </p:cNvPicPr>
          <p:nvPr/>
        </p:nvPicPr>
        <p:blipFill>
          <a:blip r:embed="rId9"/>
          <a:stretch>
            <a:fillRect/>
          </a:stretch>
        </p:blipFill>
        <p:spPr>
          <a:xfrm>
            <a:off x="7290752" y="1712585"/>
            <a:ext cx="2133604" cy="3480823"/>
          </a:xfrm>
          <a:prstGeom prst="rect">
            <a:avLst/>
          </a:prstGeom>
        </p:spPr>
      </p:pic>
      <p:pic>
        <p:nvPicPr>
          <p:cNvPr id="22" name="Image 21" descr="Une image contenant texte, capture d’écran, Téléphone mobile, gadget&#10;&#10;Description générée automatiquement">
            <a:extLst>
              <a:ext uri="{FF2B5EF4-FFF2-40B4-BE49-F238E27FC236}">
                <a16:creationId xmlns:a16="http://schemas.microsoft.com/office/drawing/2014/main" id="{206CB6F9-2EF6-4FB3-A28C-047CDB75D11C}"/>
              </a:ext>
            </a:extLst>
          </p:cNvPr>
          <p:cNvPicPr>
            <a:picLocks noChangeAspect="1"/>
          </p:cNvPicPr>
          <p:nvPr/>
        </p:nvPicPr>
        <p:blipFill>
          <a:blip r:embed="rId10"/>
          <a:stretch>
            <a:fillRect/>
          </a:stretch>
        </p:blipFill>
        <p:spPr>
          <a:xfrm>
            <a:off x="9433657" y="1732830"/>
            <a:ext cx="2133604" cy="3480823"/>
          </a:xfrm>
          <a:prstGeom prst="rect">
            <a:avLst/>
          </a:prstGeom>
        </p:spPr>
      </p:pic>
      <p:sp>
        <p:nvSpPr>
          <p:cNvPr id="12" name="TextBox 12">
            <a:extLst>
              <a:ext uri="{FF2B5EF4-FFF2-40B4-BE49-F238E27FC236}">
                <a16:creationId xmlns:a16="http://schemas.microsoft.com/office/drawing/2014/main" id="{824D6564-5DE0-CF2C-3981-DCC6ECEE71AF}"/>
              </a:ext>
            </a:extLst>
          </p:cNvPr>
          <p:cNvSpPr txBox="1"/>
          <p:nvPr/>
        </p:nvSpPr>
        <p:spPr>
          <a:xfrm rot="21876">
            <a:off x="45606" y="6703746"/>
            <a:ext cx="9135933" cy="205184"/>
          </a:xfrm>
          <a:prstGeom prst="rect">
            <a:avLst/>
          </a:prstGeom>
        </p:spPr>
        <p:txBody>
          <a:bodyPr wrap="square" lIns="0" tIns="0" rIns="0" bIns="0" rtlCol="0" anchor="t">
            <a:spAutoFit/>
          </a:bodyPr>
          <a:lstStyle/>
          <a:p>
            <a:pPr>
              <a:lnSpc>
                <a:spcPts val="843"/>
              </a:lnSpc>
            </a:pPr>
            <a:r>
              <a:rPr lang="en-US" sz="700">
                <a:solidFill>
                  <a:srgbClr val="3E454A"/>
                </a:solidFill>
                <a:latin typeface="Open Sans"/>
              </a:rPr>
              <a:t>*Tap to Pay  sur iPhone  </a:t>
            </a:r>
            <a:r>
              <a:rPr lang="en-US" sz="700" err="1">
                <a:solidFill>
                  <a:srgbClr val="3E454A"/>
                </a:solidFill>
                <a:latin typeface="Open Sans"/>
              </a:rPr>
              <a:t>est</a:t>
            </a:r>
            <a:r>
              <a:rPr lang="en-US" sz="700">
                <a:solidFill>
                  <a:srgbClr val="3E454A"/>
                </a:solidFill>
                <a:latin typeface="Open Sans"/>
              </a:rPr>
              <a:t> disponible sur les smartphones Apple  à </a:t>
            </a:r>
            <a:r>
              <a:rPr lang="en-US" sz="700" err="1">
                <a:solidFill>
                  <a:srgbClr val="3E454A"/>
                </a:solidFill>
                <a:latin typeface="Open Sans"/>
              </a:rPr>
              <a:t>partir</a:t>
            </a:r>
            <a:r>
              <a:rPr lang="en-US" sz="700">
                <a:solidFill>
                  <a:srgbClr val="3E454A"/>
                </a:solidFill>
                <a:latin typeface="Open Sans"/>
              </a:rPr>
              <a:t> de </a:t>
            </a:r>
            <a:r>
              <a:rPr lang="en-US" sz="700" err="1">
                <a:solidFill>
                  <a:srgbClr val="3E454A"/>
                </a:solidFill>
                <a:latin typeface="Open Sans"/>
              </a:rPr>
              <a:t>l’iPhone</a:t>
            </a:r>
            <a:r>
              <a:rPr lang="en-US" sz="700">
                <a:solidFill>
                  <a:srgbClr val="3E454A"/>
                </a:solidFill>
                <a:latin typeface="Open Sans"/>
              </a:rPr>
              <a:t> XS – Document à usage </a:t>
            </a:r>
            <a:r>
              <a:rPr lang="en-US" sz="700" err="1">
                <a:solidFill>
                  <a:srgbClr val="3E454A"/>
                </a:solidFill>
                <a:latin typeface="Open Sans"/>
              </a:rPr>
              <a:t>strictement</a:t>
            </a:r>
            <a:r>
              <a:rPr lang="en-US" sz="700">
                <a:solidFill>
                  <a:srgbClr val="3E454A"/>
                </a:solidFill>
                <a:latin typeface="Open Sans"/>
              </a:rPr>
              <a:t> interne - Ne pas diffuser – </a:t>
            </a:r>
            <a:r>
              <a:rPr lang="en-US" sz="700" err="1">
                <a:solidFill>
                  <a:srgbClr val="3E454A"/>
                </a:solidFill>
                <a:latin typeface="Open Sans"/>
              </a:rPr>
              <a:t>Février</a:t>
            </a:r>
            <a:r>
              <a:rPr lang="en-US" sz="700">
                <a:solidFill>
                  <a:srgbClr val="3E454A"/>
                </a:solidFill>
                <a:latin typeface="Open Sans"/>
              </a:rPr>
              <a:t> 2024</a:t>
            </a:r>
          </a:p>
          <a:p>
            <a:pPr>
              <a:lnSpc>
                <a:spcPts val="843"/>
              </a:lnSpc>
            </a:pPr>
            <a:endParaRPr lang="en-US" sz="700">
              <a:solidFill>
                <a:srgbClr val="3E454A"/>
              </a:solidFill>
              <a:latin typeface="Open Sans"/>
            </a:endParaRPr>
          </a:p>
        </p:txBody>
      </p:sp>
      <p:sp>
        <p:nvSpPr>
          <p:cNvPr id="13" name="Freeform 2">
            <a:extLst>
              <a:ext uri="{FF2B5EF4-FFF2-40B4-BE49-F238E27FC236}">
                <a16:creationId xmlns:a16="http://schemas.microsoft.com/office/drawing/2014/main" id="{1FB8CDD6-12D8-5D1C-6DD6-3EAE107277BB}"/>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11"/>
            <a:stretch>
              <a:fillRect/>
            </a:stretch>
          </a:blipFill>
        </p:spPr>
      </p:sp>
      <p:pic>
        <p:nvPicPr>
          <p:cNvPr id="18" name="Picture 2" descr="Apple logo et symbole, sens, histoire, PNG, marque">
            <a:extLst>
              <a:ext uri="{FF2B5EF4-FFF2-40B4-BE49-F238E27FC236}">
                <a16:creationId xmlns:a16="http://schemas.microsoft.com/office/drawing/2014/main" id="{6C2ADA38-2418-C997-C715-EE7AD69A0CC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3136" t="846" r="22693" b="900"/>
          <a:stretch/>
        </p:blipFill>
        <p:spPr bwMode="auto">
          <a:xfrm>
            <a:off x="10643565" y="39424"/>
            <a:ext cx="433240" cy="523866"/>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81CFC5BC-DA19-24CC-B40F-CD43B6EA3B5A}"/>
              </a:ext>
            </a:extLst>
          </p:cNvPr>
          <p:cNvSpPr txBox="1"/>
          <p:nvPr/>
        </p:nvSpPr>
        <p:spPr>
          <a:xfrm>
            <a:off x="10538542" y="558249"/>
            <a:ext cx="665539" cy="246221"/>
          </a:xfrm>
          <a:prstGeom prst="rect">
            <a:avLst/>
          </a:prstGeom>
          <a:noFill/>
        </p:spPr>
        <p:txBody>
          <a:bodyPr wrap="square" rtlCol="0">
            <a:spAutoFit/>
          </a:bodyPr>
          <a:lstStyle/>
          <a:p>
            <a:r>
              <a:rPr lang="fr-FR" sz="1000" b="1">
                <a:solidFill>
                  <a:schemeClr val="tx1">
                    <a:lumMod val="50000"/>
                  </a:schemeClr>
                </a:solidFill>
                <a:latin typeface="Arial Black" panose="020B0A04020102020204" pitchFamily="34" charset="0"/>
              </a:rPr>
              <a:t>APPLE</a:t>
            </a:r>
          </a:p>
        </p:txBody>
      </p:sp>
    </p:spTree>
    <p:extLst>
      <p:ext uri="{BB962C8B-B14F-4D97-AF65-F5344CB8AC3E}">
        <p14:creationId xmlns:p14="http://schemas.microsoft.com/office/powerpoint/2010/main" val="1781486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A20C064-FB59-67CD-7D8E-681168084E62}"/>
              </a:ext>
            </a:extLst>
          </p:cNvPr>
          <p:cNvSpPr/>
          <p:nvPr/>
        </p:nvSpPr>
        <p:spPr>
          <a:xfrm>
            <a:off x="9984509" y="6223355"/>
            <a:ext cx="1597891" cy="572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F3D440D-E2DC-1A37-C6E9-41192051C1C9}"/>
              </a:ext>
            </a:extLst>
          </p:cNvPr>
          <p:cNvSpPr/>
          <p:nvPr/>
        </p:nvSpPr>
        <p:spPr>
          <a:xfrm>
            <a:off x="0" y="0"/>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r>
              <a:rPr lang="fr-FR" sz="1197">
                <a:solidFill>
                  <a:srgbClr val="FFFFFF"/>
                </a:solidFill>
                <a:latin typeface="Arial"/>
              </a:rPr>
              <a:t>jj</a:t>
            </a:r>
          </a:p>
        </p:txBody>
      </p:sp>
      <p:grpSp>
        <p:nvGrpSpPr>
          <p:cNvPr id="4" name="Group 4"/>
          <p:cNvGrpSpPr/>
          <p:nvPr/>
        </p:nvGrpSpPr>
        <p:grpSpPr>
          <a:xfrm>
            <a:off x="10850949" y="5880546"/>
            <a:ext cx="808849" cy="153785"/>
            <a:chOff x="0" y="0"/>
            <a:chExt cx="319545" cy="60755"/>
          </a:xfrm>
        </p:grpSpPr>
        <p:sp>
          <p:nvSpPr>
            <p:cNvPr id="5" name="Freeform 5"/>
            <p:cNvSpPr/>
            <p:nvPr/>
          </p:nvSpPr>
          <p:spPr>
            <a:xfrm>
              <a:off x="0" y="0"/>
              <a:ext cx="319545" cy="60755"/>
            </a:xfrm>
            <a:custGeom>
              <a:avLst/>
              <a:gdLst/>
              <a:ahLst/>
              <a:cxnLst/>
              <a:rect l="l" t="t" r="r" b="b"/>
              <a:pathLst>
                <a:path w="319545" h="60755">
                  <a:moveTo>
                    <a:pt x="0" y="0"/>
                  </a:moveTo>
                  <a:lnTo>
                    <a:pt x="319545" y="0"/>
                  </a:lnTo>
                  <a:lnTo>
                    <a:pt x="319545" y="60755"/>
                  </a:lnTo>
                  <a:lnTo>
                    <a:pt x="0" y="60755"/>
                  </a:lnTo>
                  <a:lnTo>
                    <a:pt x="0" y="0"/>
                  </a:lnTo>
                </a:path>
              </a:pathLst>
            </a:custGeom>
            <a:solidFill>
              <a:srgbClr val="FFFFFF"/>
            </a:solidFill>
          </p:spPr>
        </p:sp>
        <p:sp>
          <p:nvSpPr>
            <p:cNvPr id="6" name="TextBox 6"/>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rot="21876">
            <a:off x="600872" y="34084"/>
            <a:ext cx="9496745" cy="795089"/>
          </a:xfrm>
          <a:prstGeom prst="rect">
            <a:avLst/>
          </a:prstGeom>
        </p:spPr>
        <p:txBody>
          <a:bodyPr wrap="square" lIns="0" tIns="0" rIns="0" bIns="0" rtlCol="0" anchor="t">
            <a:spAutoFit/>
          </a:bodyPr>
          <a:lstStyle/>
          <a:p>
            <a:pPr>
              <a:lnSpc>
                <a:spcPts val="3067"/>
              </a:lnSpc>
            </a:pPr>
            <a:r>
              <a:rPr lang="en-US" sz="2200">
                <a:solidFill>
                  <a:srgbClr val="C30F0F"/>
                </a:solidFill>
                <a:latin typeface="Arial Black" panose="020B0A04020102020204" pitchFamily="34" charset="0"/>
              </a:rPr>
              <a:t>SOLUTION D’ENCAISSEMENT EN PROXIMITÉ</a:t>
            </a:r>
          </a:p>
          <a:p>
            <a:pPr>
              <a:lnSpc>
                <a:spcPts val="3067"/>
              </a:lnSpc>
            </a:pPr>
            <a:r>
              <a:rPr lang="en-US" sz="2200">
                <a:solidFill>
                  <a:srgbClr val="3E454A"/>
                </a:solidFill>
                <a:latin typeface="Arial Black" panose="020B0A04020102020204" pitchFamily="34" charset="0"/>
              </a:rPr>
              <a:t>AVEC UN </a:t>
            </a:r>
            <a:r>
              <a:rPr lang="fr-FR" sz="2200" b="1">
                <a:latin typeface="Arial Black" panose="020B0604020202020204" pitchFamily="34" charset="0"/>
                <a:cs typeface="Arial Black" panose="020B0604020202020204" pitchFamily="34" charset="0"/>
              </a:rPr>
              <a:t>IPHONE</a:t>
            </a:r>
            <a:endParaRPr lang="en-US" sz="2200">
              <a:solidFill>
                <a:srgbClr val="3E454A"/>
              </a:solidFill>
              <a:latin typeface="Arial Black" panose="020B0A04020102020204" pitchFamily="34" charset="0"/>
            </a:endParaRPr>
          </a:p>
        </p:txBody>
      </p:sp>
      <p:sp>
        <p:nvSpPr>
          <p:cNvPr id="14" name="Freeform 14"/>
          <p:cNvSpPr/>
          <p:nvPr/>
        </p:nvSpPr>
        <p:spPr>
          <a:xfrm>
            <a:off x="282612" y="1151382"/>
            <a:ext cx="2190404" cy="626283"/>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15" name="TextBox 15"/>
          <p:cNvSpPr txBox="1"/>
          <p:nvPr/>
        </p:nvSpPr>
        <p:spPr>
          <a:xfrm rot="21876">
            <a:off x="367230" y="1230307"/>
            <a:ext cx="2056017" cy="269304"/>
          </a:xfrm>
          <a:prstGeom prst="rect">
            <a:avLst/>
          </a:prstGeom>
        </p:spPr>
        <p:txBody>
          <a:bodyPr wrap="square" lIns="0" tIns="0" rIns="0" bIns="0" rtlCol="0" anchor="t">
            <a:spAutoFit/>
          </a:bodyPr>
          <a:lstStyle/>
          <a:p>
            <a:pPr algn="ctr">
              <a:lnSpc>
                <a:spcPts val="2087"/>
              </a:lnSpc>
            </a:pPr>
            <a:r>
              <a:rPr lang="en-US" sz="1815">
                <a:solidFill>
                  <a:srgbClr val="FFFFFF"/>
                </a:solidFill>
                <a:latin typeface="Arial Black" panose="020B0A04020102020204" pitchFamily="34" charset="0"/>
              </a:rPr>
              <a:t>ENCAISSEMENT</a:t>
            </a:r>
          </a:p>
        </p:txBody>
      </p:sp>
      <p:sp>
        <p:nvSpPr>
          <p:cNvPr id="62" name="ZoneTexte 61">
            <a:extLst>
              <a:ext uri="{FF2B5EF4-FFF2-40B4-BE49-F238E27FC236}">
                <a16:creationId xmlns:a16="http://schemas.microsoft.com/office/drawing/2014/main" id="{67B864D9-C1FB-7025-B747-9BAA7341BC60}"/>
              </a:ext>
            </a:extLst>
          </p:cNvPr>
          <p:cNvSpPr txBox="1"/>
          <p:nvPr/>
        </p:nvSpPr>
        <p:spPr>
          <a:xfrm>
            <a:off x="418416" y="5372338"/>
            <a:ext cx="2132094" cy="400110"/>
          </a:xfrm>
          <a:prstGeom prst="rect">
            <a:avLst/>
          </a:prstGeom>
          <a:noFill/>
        </p:spPr>
        <p:txBody>
          <a:bodyPr wrap="square" rtlCol="0">
            <a:spAutoFit/>
          </a:bodyPr>
          <a:lstStyle/>
          <a:p>
            <a:pPr algn="ctr"/>
            <a:r>
              <a:rPr lang="fr-FR" sz="1000" kern="0">
                <a:solidFill>
                  <a:srgbClr val="000000"/>
                </a:solidFill>
                <a:cs typeface="Arial"/>
                <a:sym typeface="Arial"/>
              </a:rPr>
              <a:t>1.Votre client saisit le montant à payer et valide le paiement</a:t>
            </a:r>
          </a:p>
        </p:txBody>
      </p:sp>
      <p:sp>
        <p:nvSpPr>
          <p:cNvPr id="63" name="ZoneTexte 62">
            <a:extLst>
              <a:ext uri="{FF2B5EF4-FFF2-40B4-BE49-F238E27FC236}">
                <a16:creationId xmlns:a16="http://schemas.microsoft.com/office/drawing/2014/main" id="{25108EA7-8740-2EA6-B7B9-E4B5C5EDB542}"/>
              </a:ext>
            </a:extLst>
          </p:cNvPr>
          <p:cNvSpPr txBox="1"/>
          <p:nvPr/>
        </p:nvSpPr>
        <p:spPr>
          <a:xfrm>
            <a:off x="2664555" y="5364451"/>
            <a:ext cx="2695127" cy="954107"/>
          </a:xfrm>
          <a:prstGeom prst="rect">
            <a:avLst/>
          </a:prstGeom>
          <a:noFill/>
        </p:spPr>
        <p:txBody>
          <a:bodyPr wrap="square" rtlCol="0">
            <a:spAutoFit/>
          </a:bodyPr>
          <a:lstStyle/>
          <a:p>
            <a:pPr algn="ctr"/>
            <a:r>
              <a:rPr lang="fr-FR" sz="1000" kern="0">
                <a:solidFill>
                  <a:srgbClr val="000000"/>
                </a:solidFill>
                <a:cs typeface="Arial"/>
                <a:sym typeface="Arial"/>
              </a:rPr>
              <a:t>2. Son client présente sa carte bancaire ou son smartphone près de l’antenne NFC** de son iPhone.</a:t>
            </a:r>
          </a:p>
          <a:p>
            <a:pPr algn="ctr"/>
            <a:endParaRPr lang="fr-FR" sz="1000" kern="0">
              <a:solidFill>
                <a:srgbClr val="000000"/>
              </a:solidFill>
              <a:cs typeface="Arial"/>
              <a:sym typeface="Arial"/>
            </a:endParaRPr>
          </a:p>
          <a:p>
            <a:pPr algn="ctr"/>
            <a:r>
              <a:rPr lang="fr-FR" sz="800" i="1" kern="0">
                <a:solidFill>
                  <a:srgbClr val="000000"/>
                </a:solidFill>
                <a:cs typeface="Arial"/>
                <a:sym typeface="Arial"/>
              </a:rPr>
              <a:t>A noter :  Le client doit saisir son code confidentiel pour un paiement par carte &gt;50€</a:t>
            </a:r>
          </a:p>
        </p:txBody>
      </p:sp>
      <p:sp>
        <p:nvSpPr>
          <p:cNvPr id="64" name="ZoneTexte 63">
            <a:extLst>
              <a:ext uri="{FF2B5EF4-FFF2-40B4-BE49-F238E27FC236}">
                <a16:creationId xmlns:a16="http://schemas.microsoft.com/office/drawing/2014/main" id="{E93E658E-C44F-B3E8-7D94-47ECF6A391E7}"/>
              </a:ext>
            </a:extLst>
          </p:cNvPr>
          <p:cNvSpPr txBox="1"/>
          <p:nvPr/>
        </p:nvSpPr>
        <p:spPr>
          <a:xfrm>
            <a:off x="6048124" y="5372338"/>
            <a:ext cx="1981349" cy="246221"/>
          </a:xfrm>
          <a:prstGeom prst="rect">
            <a:avLst/>
          </a:prstGeom>
          <a:noFill/>
        </p:spPr>
        <p:txBody>
          <a:bodyPr wrap="square" rtlCol="0">
            <a:spAutoFit/>
          </a:bodyPr>
          <a:lstStyle/>
          <a:p>
            <a:pPr algn="ctr"/>
            <a:r>
              <a:rPr lang="fr-FR" sz="1000" kern="0">
                <a:solidFill>
                  <a:srgbClr val="000000"/>
                </a:solidFill>
                <a:cs typeface="Arial"/>
                <a:sym typeface="Arial"/>
              </a:rPr>
              <a:t>3. Le ticket client s’affiche </a:t>
            </a:r>
          </a:p>
        </p:txBody>
      </p:sp>
      <p:sp>
        <p:nvSpPr>
          <p:cNvPr id="65" name="Rectangle 64">
            <a:extLst>
              <a:ext uri="{FF2B5EF4-FFF2-40B4-BE49-F238E27FC236}">
                <a16:creationId xmlns:a16="http://schemas.microsoft.com/office/drawing/2014/main" id="{7B420867-3EE0-6334-A5CA-E27D5A2BB2E2}"/>
              </a:ext>
            </a:extLst>
          </p:cNvPr>
          <p:cNvSpPr/>
          <p:nvPr/>
        </p:nvSpPr>
        <p:spPr>
          <a:xfrm>
            <a:off x="9576357" y="5461369"/>
            <a:ext cx="1847850" cy="447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TextBox 12">
            <a:extLst>
              <a:ext uri="{FF2B5EF4-FFF2-40B4-BE49-F238E27FC236}">
                <a16:creationId xmlns:a16="http://schemas.microsoft.com/office/drawing/2014/main" id="{B7771AA3-F051-196B-5708-87BFD4FFA0A1}"/>
              </a:ext>
            </a:extLst>
          </p:cNvPr>
          <p:cNvSpPr txBox="1"/>
          <p:nvPr/>
        </p:nvSpPr>
        <p:spPr>
          <a:xfrm rot="21876">
            <a:off x="60129" y="6580064"/>
            <a:ext cx="9778604" cy="205184"/>
          </a:xfrm>
          <a:prstGeom prst="rect">
            <a:avLst/>
          </a:prstGeom>
        </p:spPr>
        <p:txBody>
          <a:bodyPr wrap="square" lIns="0" tIns="0" rIns="0" bIns="0" rtlCol="0" anchor="t">
            <a:spAutoFit/>
          </a:bodyPr>
          <a:lstStyle/>
          <a:p>
            <a:pPr>
              <a:lnSpc>
                <a:spcPts val="843"/>
              </a:lnSpc>
            </a:pPr>
            <a:r>
              <a:rPr lang="fr-FR" sz="800">
                <a:latin typeface="+mj-lt"/>
              </a:rPr>
              <a:t>**NFC (Near Field Communication) : technologie de transmission sans fil qui fonctionne à courte portée et qui permet l'échange d'information entre deux smartphones, ou appareils compatibles. Technologie qu'utilise votre carte bancaire pour le paiement sans contact. </a:t>
            </a:r>
            <a:r>
              <a:rPr lang="en-US" sz="800">
                <a:solidFill>
                  <a:srgbClr val="3E454A"/>
                </a:solidFill>
                <a:latin typeface="Open Sans"/>
              </a:rPr>
              <a:t>Document à usage strictement interne - Ne pas diffuser – Février 2024</a:t>
            </a:r>
            <a:endParaRPr lang="en-US" sz="800">
              <a:solidFill>
                <a:srgbClr val="3E454A"/>
              </a:solidFill>
              <a:latin typeface="+mj-lt"/>
            </a:endParaRPr>
          </a:p>
        </p:txBody>
      </p:sp>
      <p:sp>
        <p:nvSpPr>
          <p:cNvPr id="67" name="ZoneTexte 66">
            <a:extLst>
              <a:ext uri="{FF2B5EF4-FFF2-40B4-BE49-F238E27FC236}">
                <a16:creationId xmlns:a16="http://schemas.microsoft.com/office/drawing/2014/main" id="{8E3EE0AB-18D4-2EB4-A4F3-27FA7B242B17}"/>
              </a:ext>
            </a:extLst>
          </p:cNvPr>
          <p:cNvSpPr txBox="1"/>
          <p:nvPr/>
        </p:nvSpPr>
        <p:spPr>
          <a:xfrm>
            <a:off x="8567164" y="4730153"/>
            <a:ext cx="3646899" cy="984885"/>
          </a:xfrm>
          <a:prstGeom prst="rect">
            <a:avLst/>
          </a:prstGeom>
          <a:noFill/>
        </p:spPr>
        <p:txBody>
          <a:bodyPr wrap="square" rtlCol="0">
            <a:spAutoFit/>
          </a:bodyPr>
          <a:lstStyle/>
          <a:p>
            <a:pPr algn="ctr"/>
            <a:r>
              <a:rPr lang="fr-FR" sz="900" kern="0">
                <a:cs typeface="Arial"/>
                <a:sym typeface="Arial"/>
              </a:rPr>
              <a:t>4. </a:t>
            </a:r>
            <a:r>
              <a:rPr lang="fr-FR" sz="1000">
                <a:effectLst/>
                <a:latin typeface="Segoe UI" panose="020B0502040204020203" pitchFamily="34" charset="0"/>
                <a:ea typeface="Calibri" panose="020F0502020204030204" pitchFamily="34" charset="0"/>
              </a:rPr>
              <a:t>Votre client peut envoyer le ticket de paiement à son client grâce aux différentes applications disponibles sur son smartphone (email, sms, airdrop..) et consulter la liste de ses transactions.</a:t>
            </a:r>
            <a:endParaRPr lang="fr-FR" sz="900">
              <a:effectLst/>
            </a:endParaRPr>
          </a:p>
          <a:p>
            <a:pPr algn="ctr" rtl="0"/>
            <a:r>
              <a:rPr lang="fr-FR" sz="900">
                <a:effectLst/>
              </a:rPr>
              <a:t>Les fonds sont ensuite crédités sur le compte de votre client dans les mêmes délais qu’un paiement avec un TPE traditionnel. </a:t>
            </a:r>
          </a:p>
        </p:txBody>
      </p:sp>
      <p:cxnSp>
        <p:nvCxnSpPr>
          <p:cNvPr id="68" name="Connecteur : en angle 67">
            <a:extLst>
              <a:ext uri="{FF2B5EF4-FFF2-40B4-BE49-F238E27FC236}">
                <a16:creationId xmlns:a16="http://schemas.microsoft.com/office/drawing/2014/main" id="{F2A14E00-7C25-4166-0DB5-7DDF7724E889}"/>
              </a:ext>
            </a:extLst>
          </p:cNvPr>
          <p:cNvCxnSpPr>
            <a:cxnSpLocks/>
            <a:endCxn id="71" idx="1"/>
          </p:cNvCxnSpPr>
          <p:nvPr/>
        </p:nvCxnSpPr>
        <p:spPr>
          <a:xfrm flipV="1">
            <a:off x="4087947" y="1262820"/>
            <a:ext cx="2038328" cy="334003"/>
          </a:xfrm>
          <a:prstGeom prst="bentConnector3">
            <a:avLst>
              <a:gd name="adj1" fmla="val 815"/>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1" name="ZoneTexte 70">
            <a:extLst>
              <a:ext uri="{FF2B5EF4-FFF2-40B4-BE49-F238E27FC236}">
                <a16:creationId xmlns:a16="http://schemas.microsoft.com/office/drawing/2014/main" id="{3659C124-AA13-EF96-5281-95B21BD06E07}"/>
              </a:ext>
            </a:extLst>
          </p:cNvPr>
          <p:cNvSpPr txBox="1"/>
          <p:nvPr/>
        </p:nvSpPr>
        <p:spPr>
          <a:xfrm>
            <a:off x="6126275" y="855016"/>
            <a:ext cx="3059355" cy="815608"/>
          </a:xfrm>
          <a:prstGeom prst="rect">
            <a:avLst/>
          </a:prstGeom>
          <a:noFill/>
          <a:ln w="19050">
            <a:solidFill>
              <a:schemeClr val="tx2"/>
            </a:solidFill>
            <a:prstDash val="dash"/>
          </a:ln>
        </p:spPr>
        <p:txBody>
          <a:bodyPr wrap="square" rtlCol="0">
            <a:spAutoFit/>
          </a:bodyPr>
          <a:lstStyle/>
          <a:p>
            <a:r>
              <a:rPr lang="fr-FR" sz="1050" kern="0">
                <a:solidFill>
                  <a:srgbClr val="000000"/>
                </a:solidFill>
                <a:cs typeface="Arial"/>
                <a:sym typeface="Arial"/>
              </a:rPr>
              <a:t>L’antenne NFC** de l’iPhone se trouve toujours sur la tête du smartphone. </a:t>
            </a:r>
          </a:p>
          <a:p>
            <a:endParaRPr lang="fr-FR" sz="500" kern="0">
              <a:solidFill>
                <a:srgbClr val="000000"/>
              </a:solidFill>
              <a:cs typeface="Arial"/>
              <a:sym typeface="Arial"/>
            </a:endParaRPr>
          </a:p>
          <a:p>
            <a:r>
              <a:rPr lang="fr-FR" sz="1050" kern="0">
                <a:solidFill>
                  <a:srgbClr val="000000"/>
                </a:solidFill>
                <a:cs typeface="Arial"/>
                <a:sym typeface="Arial"/>
              </a:rPr>
              <a:t>Moyens de paiements autorisés : Cartes bancaires, Apple </a:t>
            </a:r>
            <a:r>
              <a:rPr lang="fr-FR" sz="1050" kern="0" err="1">
                <a:solidFill>
                  <a:srgbClr val="000000"/>
                </a:solidFill>
                <a:cs typeface="Arial"/>
                <a:sym typeface="Arial"/>
              </a:rPr>
              <a:t>Pay</a:t>
            </a:r>
            <a:r>
              <a:rPr lang="fr-FR" sz="1050" kern="0">
                <a:solidFill>
                  <a:srgbClr val="000000"/>
                </a:solidFill>
                <a:cs typeface="Arial"/>
                <a:sym typeface="Arial"/>
              </a:rPr>
              <a:t>, Samsung </a:t>
            </a:r>
            <a:r>
              <a:rPr lang="fr-FR" sz="1050" kern="0" err="1">
                <a:solidFill>
                  <a:srgbClr val="000000"/>
                </a:solidFill>
                <a:cs typeface="Arial"/>
                <a:sym typeface="Arial"/>
              </a:rPr>
              <a:t>Pay</a:t>
            </a:r>
            <a:r>
              <a:rPr lang="fr-FR" sz="1050" kern="0">
                <a:solidFill>
                  <a:srgbClr val="000000"/>
                </a:solidFill>
                <a:cs typeface="Arial"/>
                <a:sym typeface="Arial"/>
              </a:rPr>
              <a:t>…</a:t>
            </a:r>
          </a:p>
        </p:txBody>
      </p:sp>
      <p:pic>
        <p:nvPicPr>
          <p:cNvPr id="9" name="Image 8" descr="Une image contenant texte, capture d’écran, Téléphone mobile, gadget&#10;&#10;Description générée automatiquement">
            <a:extLst>
              <a:ext uri="{FF2B5EF4-FFF2-40B4-BE49-F238E27FC236}">
                <a16:creationId xmlns:a16="http://schemas.microsoft.com/office/drawing/2014/main" id="{A4D65980-B771-B7B3-08BC-6FBC8DF81439}"/>
              </a:ext>
            </a:extLst>
          </p:cNvPr>
          <p:cNvPicPr>
            <a:picLocks noChangeAspect="1"/>
          </p:cNvPicPr>
          <p:nvPr/>
        </p:nvPicPr>
        <p:blipFill>
          <a:blip r:embed="rId4"/>
          <a:stretch>
            <a:fillRect/>
          </a:stretch>
        </p:blipFill>
        <p:spPr>
          <a:xfrm>
            <a:off x="387257" y="1975985"/>
            <a:ext cx="2133604" cy="3480823"/>
          </a:xfrm>
          <a:prstGeom prst="rect">
            <a:avLst/>
          </a:prstGeom>
        </p:spPr>
      </p:pic>
      <p:pic>
        <p:nvPicPr>
          <p:cNvPr id="19" name="Image 18" descr="Une image contenant texte, capture d’écran, Téléphone mobile, gadget&#10;&#10;Description générée automatiquement">
            <a:extLst>
              <a:ext uri="{FF2B5EF4-FFF2-40B4-BE49-F238E27FC236}">
                <a16:creationId xmlns:a16="http://schemas.microsoft.com/office/drawing/2014/main" id="{0CE1E331-1DF2-A635-6AA0-29EC8806E0A6}"/>
              </a:ext>
            </a:extLst>
          </p:cNvPr>
          <p:cNvPicPr>
            <a:picLocks noChangeAspect="1"/>
          </p:cNvPicPr>
          <p:nvPr/>
        </p:nvPicPr>
        <p:blipFill>
          <a:blip r:embed="rId5"/>
          <a:stretch>
            <a:fillRect/>
          </a:stretch>
        </p:blipFill>
        <p:spPr>
          <a:xfrm>
            <a:off x="2843159" y="1963755"/>
            <a:ext cx="2133604" cy="3480823"/>
          </a:xfrm>
          <a:prstGeom prst="rect">
            <a:avLst/>
          </a:prstGeom>
        </p:spPr>
      </p:pic>
      <p:pic>
        <p:nvPicPr>
          <p:cNvPr id="23" name="Image 22" descr="Une image contenant texte, Appareils électroniques, Téléphone mobile, capture d’écran&#10;&#10;Description générée automatiquement">
            <a:extLst>
              <a:ext uri="{FF2B5EF4-FFF2-40B4-BE49-F238E27FC236}">
                <a16:creationId xmlns:a16="http://schemas.microsoft.com/office/drawing/2014/main" id="{1965DAA5-1EB7-2CA6-4274-91664C067592}"/>
              </a:ext>
            </a:extLst>
          </p:cNvPr>
          <p:cNvPicPr>
            <a:picLocks noChangeAspect="1"/>
          </p:cNvPicPr>
          <p:nvPr/>
        </p:nvPicPr>
        <p:blipFill>
          <a:blip r:embed="rId6"/>
          <a:stretch>
            <a:fillRect/>
          </a:stretch>
        </p:blipFill>
        <p:spPr>
          <a:xfrm>
            <a:off x="9318156" y="1384859"/>
            <a:ext cx="2133604" cy="3480823"/>
          </a:xfrm>
          <a:prstGeom prst="rect">
            <a:avLst/>
          </a:prstGeom>
        </p:spPr>
      </p:pic>
      <p:pic>
        <p:nvPicPr>
          <p:cNvPr id="25" name="Image 24" descr="Une image contenant texte, capture d’écran, Téléphone mobile, Appareil mobile&#10;&#10;Description générée automatiquement">
            <a:extLst>
              <a:ext uri="{FF2B5EF4-FFF2-40B4-BE49-F238E27FC236}">
                <a16:creationId xmlns:a16="http://schemas.microsoft.com/office/drawing/2014/main" id="{83603340-CE18-3851-8BC9-6562F9525F9D}"/>
              </a:ext>
            </a:extLst>
          </p:cNvPr>
          <p:cNvPicPr>
            <a:picLocks noChangeAspect="1"/>
          </p:cNvPicPr>
          <p:nvPr/>
        </p:nvPicPr>
        <p:blipFill>
          <a:blip r:embed="rId7"/>
          <a:stretch>
            <a:fillRect/>
          </a:stretch>
        </p:blipFill>
        <p:spPr>
          <a:xfrm>
            <a:off x="6022735" y="1982515"/>
            <a:ext cx="2133604" cy="3480823"/>
          </a:xfrm>
          <a:prstGeom prst="rect">
            <a:avLst/>
          </a:prstGeom>
        </p:spPr>
      </p:pic>
      <p:sp>
        <p:nvSpPr>
          <p:cNvPr id="3" name="TextBox 12">
            <a:extLst>
              <a:ext uri="{FF2B5EF4-FFF2-40B4-BE49-F238E27FC236}">
                <a16:creationId xmlns:a16="http://schemas.microsoft.com/office/drawing/2014/main" id="{AFAFD522-9467-DA75-69B1-5025AAA49FE5}"/>
              </a:ext>
            </a:extLst>
          </p:cNvPr>
          <p:cNvSpPr txBox="1"/>
          <p:nvPr/>
        </p:nvSpPr>
        <p:spPr>
          <a:xfrm rot="21876">
            <a:off x="60135" y="6478896"/>
            <a:ext cx="9135933" cy="102592"/>
          </a:xfrm>
          <a:prstGeom prst="rect">
            <a:avLst/>
          </a:prstGeom>
        </p:spPr>
        <p:txBody>
          <a:bodyPr wrap="square" lIns="0" tIns="0" rIns="0" bIns="0" rtlCol="0" anchor="t">
            <a:spAutoFit/>
          </a:bodyPr>
          <a:lstStyle/>
          <a:p>
            <a:pPr>
              <a:lnSpc>
                <a:spcPts val="843"/>
              </a:lnSpc>
            </a:pPr>
            <a:r>
              <a:rPr lang="en-US" sz="700">
                <a:solidFill>
                  <a:srgbClr val="3E454A"/>
                </a:solidFill>
                <a:latin typeface="Open Sans"/>
              </a:rPr>
              <a:t>*Tap to Pay  sur iPhone  </a:t>
            </a:r>
            <a:r>
              <a:rPr lang="en-US" sz="700" err="1">
                <a:solidFill>
                  <a:srgbClr val="3E454A"/>
                </a:solidFill>
                <a:latin typeface="Open Sans"/>
              </a:rPr>
              <a:t>est</a:t>
            </a:r>
            <a:r>
              <a:rPr lang="en-US" sz="700">
                <a:solidFill>
                  <a:srgbClr val="3E454A"/>
                </a:solidFill>
                <a:latin typeface="Open Sans"/>
              </a:rPr>
              <a:t> disponible sur les smartphones Apple  à </a:t>
            </a:r>
            <a:r>
              <a:rPr lang="en-US" sz="700" err="1">
                <a:solidFill>
                  <a:srgbClr val="3E454A"/>
                </a:solidFill>
                <a:latin typeface="Open Sans"/>
              </a:rPr>
              <a:t>partir</a:t>
            </a:r>
            <a:r>
              <a:rPr lang="en-US" sz="700">
                <a:solidFill>
                  <a:srgbClr val="3E454A"/>
                </a:solidFill>
                <a:latin typeface="Open Sans"/>
              </a:rPr>
              <a:t> de </a:t>
            </a:r>
            <a:r>
              <a:rPr lang="en-US" sz="700" err="1">
                <a:solidFill>
                  <a:srgbClr val="3E454A"/>
                </a:solidFill>
                <a:latin typeface="Open Sans"/>
              </a:rPr>
              <a:t>l’iPhone</a:t>
            </a:r>
            <a:r>
              <a:rPr lang="en-US" sz="700">
                <a:solidFill>
                  <a:srgbClr val="3E454A"/>
                </a:solidFill>
                <a:latin typeface="Open Sans"/>
              </a:rPr>
              <a:t> XS</a:t>
            </a:r>
          </a:p>
        </p:txBody>
      </p:sp>
      <p:sp>
        <p:nvSpPr>
          <p:cNvPr id="8" name="Freeform 2">
            <a:extLst>
              <a:ext uri="{FF2B5EF4-FFF2-40B4-BE49-F238E27FC236}">
                <a16:creationId xmlns:a16="http://schemas.microsoft.com/office/drawing/2014/main" id="{667F11F2-713C-C1DE-6873-48B12A3C14CC}"/>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8"/>
            <a:stretch>
              <a:fillRect/>
            </a:stretch>
          </a:blipFill>
        </p:spPr>
      </p:sp>
      <p:pic>
        <p:nvPicPr>
          <p:cNvPr id="11" name="Picture 2" descr="Apple logo et symbole, sens, histoire, PNG, marque">
            <a:extLst>
              <a:ext uri="{FF2B5EF4-FFF2-40B4-BE49-F238E27FC236}">
                <a16:creationId xmlns:a16="http://schemas.microsoft.com/office/drawing/2014/main" id="{C50DFE38-F2AB-D126-1135-2A27F0C737F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136" t="846" r="22693" b="900"/>
          <a:stretch/>
        </p:blipFill>
        <p:spPr bwMode="auto">
          <a:xfrm>
            <a:off x="10643565" y="39424"/>
            <a:ext cx="433240" cy="523866"/>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B8A2CB82-6C08-BFC5-7F84-63106F58C628}"/>
              </a:ext>
            </a:extLst>
          </p:cNvPr>
          <p:cNvSpPr txBox="1"/>
          <p:nvPr/>
        </p:nvSpPr>
        <p:spPr>
          <a:xfrm>
            <a:off x="10538542" y="558249"/>
            <a:ext cx="665539" cy="246221"/>
          </a:xfrm>
          <a:prstGeom prst="rect">
            <a:avLst/>
          </a:prstGeom>
          <a:noFill/>
        </p:spPr>
        <p:txBody>
          <a:bodyPr wrap="square" rtlCol="0">
            <a:spAutoFit/>
          </a:bodyPr>
          <a:lstStyle/>
          <a:p>
            <a:r>
              <a:rPr lang="fr-FR" sz="1000" b="1">
                <a:solidFill>
                  <a:schemeClr val="tx1">
                    <a:lumMod val="50000"/>
                  </a:schemeClr>
                </a:solidFill>
                <a:latin typeface="Arial Black" panose="020B0A04020102020204" pitchFamily="34" charset="0"/>
              </a:rPr>
              <a:t>APPLE</a:t>
            </a:r>
          </a:p>
        </p:txBody>
      </p:sp>
      <p:pic>
        <p:nvPicPr>
          <p:cNvPr id="13" name="Image 12">
            <a:extLst>
              <a:ext uri="{FF2B5EF4-FFF2-40B4-BE49-F238E27FC236}">
                <a16:creationId xmlns:a16="http://schemas.microsoft.com/office/drawing/2014/main" id="{A3739A22-7C1B-85D3-36FE-6AFEB3B6372D}"/>
              </a:ext>
            </a:extLst>
          </p:cNvPr>
          <p:cNvPicPr>
            <a:picLocks noChangeAspect="1"/>
          </p:cNvPicPr>
          <p:nvPr/>
        </p:nvPicPr>
        <p:blipFill rotWithShape="1">
          <a:blip r:embed="rId10"/>
          <a:srcRect l="610" t="39540" r="-610" b="39957"/>
          <a:stretch/>
        </p:blipFill>
        <p:spPr>
          <a:xfrm>
            <a:off x="2577883" y="1193556"/>
            <a:ext cx="5010418" cy="1676254"/>
          </a:xfrm>
          <a:prstGeom prst="rect">
            <a:avLst/>
          </a:prstGeom>
        </p:spPr>
      </p:pic>
      <p:sp>
        <p:nvSpPr>
          <p:cNvPr id="16" name="Larme 15">
            <a:hlinkClick r:id="rId11" action="ppaction://hlinksldjump"/>
            <a:extLst>
              <a:ext uri="{FF2B5EF4-FFF2-40B4-BE49-F238E27FC236}">
                <a16:creationId xmlns:a16="http://schemas.microsoft.com/office/drawing/2014/main" id="{60D32B5C-DBE8-7BFC-50D2-972ABC2B0C11}"/>
              </a:ext>
            </a:extLst>
          </p:cNvPr>
          <p:cNvSpPr/>
          <p:nvPr/>
        </p:nvSpPr>
        <p:spPr>
          <a:xfrm rot="5400000">
            <a:off x="10997579" y="5660959"/>
            <a:ext cx="1086176" cy="1302666"/>
          </a:xfrm>
          <a:prstGeom prst="teardrop">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hlinkClick r:id="rId11" action="ppaction://hlinksldjump"/>
            <a:extLst>
              <a:ext uri="{FF2B5EF4-FFF2-40B4-BE49-F238E27FC236}">
                <a16:creationId xmlns:a16="http://schemas.microsoft.com/office/drawing/2014/main" id="{4ABA4465-691D-CE37-05E7-0E696C205E85}"/>
              </a:ext>
            </a:extLst>
          </p:cNvPr>
          <p:cNvSpPr txBox="1"/>
          <p:nvPr/>
        </p:nvSpPr>
        <p:spPr>
          <a:xfrm>
            <a:off x="10945897" y="6145601"/>
            <a:ext cx="1302666" cy="584775"/>
          </a:xfrm>
          <a:prstGeom prst="rect">
            <a:avLst/>
          </a:prstGeom>
          <a:noFill/>
        </p:spPr>
        <p:txBody>
          <a:bodyPr wrap="square" rtlCol="0">
            <a:spAutoFit/>
          </a:bodyPr>
          <a:lstStyle/>
          <a:p>
            <a:pPr algn="ctr"/>
            <a:r>
              <a:rPr lang="fr-FR" sz="800" b="1" i="1">
                <a:solidFill>
                  <a:schemeClr val="bg1"/>
                </a:solidFill>
              </a:rPr>
              <a:t>Utilisez cet outil de démonstration pour montrer à votre client la solution.</a:t>
            </a:r>
          </a:p>
        </p:txBody>
      </p:sp>
      <p:pic>
        <p:nvPicPr>
          <p:cNvPr id="18" name="Graphique 17" descr="Classe avec un remplissage uni">
            <a:hlinkClick r:id="rId11" action="ppaction://hlinksldjump"/>
            <a:extLst>
              <a:ext uri="{FF2B5EF4-FFF2-40B4-BE49-F238E27FC236}">
                <a16:creationId xmlns:a16="http://schemas.microsoft.com/office/drawing/2014/main" id="{9F511ABB-D4DB-8397-9BE6-6355C6661F6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66615" y="5804293"/>
            <a:ext cx="419064" cy="419062"/>
          </a:xfrm>
          <a:prstGeom prst="rect">
            <a:avLst/>
          </a:prstGeom>
        </p:spPr>
      </p:pic>
      <p:pic>
        <p:nvPicPr>
          <p:cNvPr id="20" name="Image 19">
            <a:hlinkClick r:id="rId14" action="ppaction://hlinksldjump"/>
            <a:extLst>
              <a:ext uri="{FF2B5EF4-FFF2-40B4-BE49-F238E27FC236}">
                <a16:creationId xmlns:a16="http://schemas.microsoft.com/office/drawing/2014/main" id="{F80D8663-10ED-BB42-5756-A150BA0AC0C2}"/>
              </a:ext>
            </a:extLst>
          </p:cNvPr>
          <p:cNvPicPr>
            <a:picLocks noChangeAspect="1"/>
          </p:cNvPicPr>
          <p:nvPr/>
        </p:nvPicPr>
        <p:blipFill>
          <a:blip r:embed="rId15"/>
          <a:stretch>
            <a:fillRect/>
          </a:stretch>
        </p:blipFill>
        <p:spPr>
          <a:xfrm>
            <a:off x="11077944" y="6566472"/>
            <a:ext cx="288671" cy="288671"/>
          </a:xfrm>
          <a:prstGeom prst="rect">
            <a:avLst/>
          </a:prstGeom>
        </p:spPr>
      </p:pic>
    </p:spTree>
    <p:extLst>
      <p:ext uri="{BB962C8B-B14F-4D97-AF65-F5344CB8AC3E}">
        <p14:creationId xmlns:p14="http://schemas.microsoft.com/office/powerpoint/2010/main" val="873391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0850949" y="6642546"/>
            <a:ext cx="808849" cy="153785"/>
            <a:chOff x="0" y="0"/>
            <a:chExt cx="319545" cy="60755"/>
          </a:xfrm>
        </p:grpSpPr>
        <p:sp>
          <p:nvSpPr>
            <p:cNvPr id="5" name="Freeform 5"/>
            <p:cNvSpPr/>
            <p:nvPr/>
          </p:nvSpPr>
          <p:spPr>
            <a:xfrm>
              <a:off x="0" y="0"/>
              <a:ext cx="319545" cy="60755"/>
            </a:xfrm>
            <a:custGeom>
              <a:avLst/>
              <a:gdLst/>
              <a:ahLst/>
              <a:cxnLst/>
              <a:rect l="l" t="t" r="r" b="b"/>
              <a:pathLst>
                <a:path w="319545" h="60755">
                  <a:moveTo>
                    <a:pt x="0" y="0"/>
                  </a:moveTo>
                  <a:lnTo>
                    <a:pt x="319545" y="0"/>
                  </a:lnTo>
                  <a:lnTo>
                    <a:pt x="319545" y="60755"/>
                  </a:lnTo>
                  <a:lnTo>
                    <a:pt x="0" y="60755"/>
                  </a:lnTo>
                  <a:lnTo>
                    <a:pt x="0" y="0"/>
                  </a:lnTo>
                </a:path>
              </a:pathLst>
            </a:custGeom>
            <a:solidFill>
              <a:srgbClr val="FFFFFF"/>
            </a:solidFill>
          </p:spPr>
        </p:sp>
        <p:sp>
          <p:nvSpPr>
            <p:cNvPr id="6" name="TextBox 6"/>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sp>
        <p:nvSpPr>
          <p:cNvPr id="23" name="Rectangle 22">
            <a:extLst>
              <a:ext uri="{FF2B5EF4-FFF2-40B4-BE49-F238E27FC236}">
                <a16:creationId xmlns:a16="http://schemas.microsoft.com/office/drawing/2014/main" id="{46B8363B-A276-F010-9B3D-99FC2073D311}"/>
              </a:ext>
            </a:extLst>
          </p:cNvPr>
          <p:cNvSpPr>
            <a:spLocks noGrp="1" noRot="1" noMove="1" noResize="1" noEditPoints="1" noAdjustHandles="1" noChangeArrowheads="1" noChangeShapeType="1"/>
          </p:cNvSpPr>
          <p:nvPr/>
        </p:nvSpPr>
        <p:spPr>
          <a:xfrm>
            <a:off x="10157552" y="6277436"/>
            <a:ext cx="1430743" cy="490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51A6EE6-8BC1-FEDE-6510-F3837F5453E7}"/>
              </a:ext>
            </a:extLst>
          </p:cNvPr>
          <p:cNvSpPr>
            <a:spLocks noGrp="1" noRot="1" noMove="1" noResize="1" noEditPoints="1" noAdjustHandles="1" noChangeArrowheads="1" noChangeShapeType="1"/>
          </p:cNvSpPr>
          <p:nvPr/>
        </p:nvSpPr>
        <p:spPr>
          <a:xfrm>
            <a:off x="510600" y="6143546"/>
            <a:ext cx="11528026" cy="401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975472D-2C13-405A-8C7B-73B64A7C334C}"/>
              </a:ext>
            </a:extLst>
          </p:cNvPr>
          <p:cNvSpPr>
            <a:spLocks/>
          </p:cNvSpPr>
          <p:nvPr/>
        </p:nvSpPr>
        <p:spPr>
          <a:xfrm>
            <a:off x="0" y="818669"/>
            <a:ext cx="12192000" cy="60393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7624078C-2AE1-EEC4-5012-EB4614EC5FB1}"/>
              </a:ext>
            </a:extLst>
          </p:cNvPr>
          <p:cNvSpPr/>
          <p:nvPr/>
        </p:nvSpPr>
        <p:spPr>
          <a:xfrm>
            <a:off x="0" y="-2"/>
            <a:ext cx="12192000" cy="818671"/>
          </a:xfrm>
          <a:prstGeom prst="rect">
            <a:avLst/>
          </a:prstGeom>
          <a:solidFill>
            <a:schemeClr val="tx1"/>
          </a:solidFill>
          <a:ln w="3175">
            <a:noFill/>
          </a:ln>
          <a:effectLst>
            <a:outerShdw blurRad="88900" algn="ctr" rotWithShape="0">
              <a:schemeClr val="bg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197">
              <a:solidFill>
                <a:srgbClr val="FFFFFF"/>
              </a:solidFill>
              <a:latin typeface="Arial"/>
            </a:endParaRPr>
          </a:p>
        </p:txBody>
      </p:sp>
      <p:sp>
        <p:nvSpPr>
          <p:cNvPr id="10" name="TextBox 10"/>
          <p:cNvSpPr txBox="1"/>
          <p:nvPr/>
        </p:nvSpPr>
        <p:spPr>
          <a:xfrm rot="21876">
            <a:off x="421619" y="34727"/>
            <a:ext cx="9496745" cy="736099"/>
          </a:xfrm>
          <a:prstGeom prst="rect">
            <a:avLst/>
          </a:prstGeom>
        </p:spPr>
        <p:txBody>
          <a:bodyPr wrap="square" lIns="0" tIns="0" rIns="0" bIns="0" rtlCol="0" anchor="t">
            <a:spAutoFit/>
          </a:bodyPr>
          <a:lstStyle/>
          <a:p>
            <a:pPr>
              <a:lnSpc>
                <a:spcPts val="3067"/>
              </a:lnSpc>
            </a:pPr>
            <a:r>
              <a:rPr lang="en-US" sz="2200">
                <a:solidFill>
                  <a:srgbClr val="C00000"/>
                </a:solidFill>
                <a:latin typeface="Arial Black" panose="020B0A04020102020204" pitchFamily="34" charset="0"/>
              </a:rPr>
              <a:t>SOLUTION D’ENCAISSEMENT EN PROXIMITÉ</a:t>
            </a:r>
          </a:p>
          <a:p>
            <a:pPr>
              <a:defRPr/>
            </a:pPr>
            <a:r>
              <a:rPr lang="fr-FR" sz="2200" b="1">
                <a:solidFill>
                  <a:schemeClr val="bg1"/>
                </a:solidFill>
                <a:latin typeface="Arial Black" panose="020B0604020202020204" pitchFamily="34" charset="0"/>
                <a:cs typeface="Arial Black" panose="020B0604020202020204" pitchFamily="34" charset="0"/>
              </a:rPr>
              <a:t>AVEC UN SMARTPHONE ANDROID</a:t>
            </a:r>
          </a:p>
        </p:txBody>
      </p:sp>
      <p:sp>
        <p:nvSpPr>
          <p:cNvPr id="31" name="TextBox 31"/>
          <p:cNvSpPr txBox="1"/>
          <p:nvPr/>
        </p:nvSpPr>
        <p:spPr>
          <a:xfrm>
            <a:off x="8821588" y="1826059"/>
            <a:ext cx="2057401" cy="2153842"/>
          </a:xfrm>
          <a:prstGeom prst="rect">
            <a:avLst/>
          </a:prstGeom>
        </p:spPr>
        <p:txBody>
          <a:bodyPr lIns="33867" tIns="33867" rIns="33867" bIns="33867" rtlCol="0" anchor="ctr"/>
          <a:lstStyle/>
          <a:p>
            <a:pPr algn="ctr">
              <a:lnSpc>
                <a:spcPts val="1773"/>
              </a:lnSpc>
              <a:spcBef>
                <a:spcPct val="0"/>
              </a:spcBef>
            </a:pPr>
            <a:endParaRPr sz="1200"/>
          </a:p>
        </p:txBody>
      </p:sp>
      <p:sp>
        <p:nvSpPr>
          <p:cNvPr id="55" name="TextBox 55"/>
          <p:cNvSpPr txBox="1"/>
          <p:nvPr/>
        </p:nvSpPr>
        <p:spPr>
          <a:xfrm>
            <a:off x="708674" y="5157909"/>
            <a:ext cx="2057400" cy="2153841"/>
          </a:xfrm>
          <a:prstGeom prst="rect">
            <a:avLst/>
          </a:prstGeom>
        </p:spPr>
        <p:txBody>
          <a:bodyPr lIns="33867" tIns="33867" rIns="33867" bIns="33867" rtlCol="0" anchor="ctr"/>
          <a:lstStyle/>
          <a:p>
            <a:pPr algn="ctr">
              <a:lnSpc>
                <a:spcPts val="1773"/>
              </a:lnSpc>
              <a:spcBef>
                <a:spcPct val="0"/>
              </a:spcBef>
            </a:pPr>
            <a:endParaRPr sz="1200"/>
          </a:p>
        </p:txBody>
      </p:sp>
      <p:sp>
        <p:nvSpPr>
          <p:cNvPr id="2" name="ZoneTexte 1">
            <a:extLst>
              <a:ext uri="{FF2B5EF4-FFF2-40B4-BE49-F238E27FC236}">
                <a16:creationId xmlns:a16="http://schemas.microsoft.com/office/drawing/2014/main" id="{05F90901-7F7A-130B-5D0F-EE5594C55FC9}"/>
              </a:ext>
            </a:extLst>
          </p:cNvPr>
          <p:cNvSpPr txBox="1"/>
          <p:nvPr/>
        </p:nvSpPr>
        <p:spPr>
          <a:xfrm>
            <a:off x="4208553" y="5274736"/>
            <a:ext cx="2132094" cy="646331"/>
          </a:xfrm>
          <a:prstGeom prst="rect">
            <a:avLst/>
          </a:prstGeom>
          <a:noFill/>
        </p:spPr>
        <p:txBody>
          <a:bodyPr wrap="square" rtlCol="0">
            <a:spAutoFit/>
          </a:bodyPr>
          <a:lstStyle/>
          <a:p>
            <a:pPr algn="ctr"/>
            <a:r>
              <a:rPr lang="fr-FR" sz="1200" kern="0" dirty="0">
                <a:solidFill>
                  <a:schemeClr val="bg1"/>
                </a:solidFill>
                <a:latin typeface="+mj-lt"/>
                <a:cs typeface="Arial"/>
                <a:sym typeface="Arial"/>
              </a:rPr>
              <a:t>3. Invitez votre client à cliquer sur le bouton « tester mon éligibilité »</a:t>
            </a:r>
          </a:p>
        </p:txBody>
      </p:sp>
      <p:sp>
        <p:nvSpPr>
          <p:cNvPr id="3" name="ZoneTexte 2">
            <a:extLst>
              <a:ext uri="{FF2B5EF4-FFF2-40B4-BE49-F238E27FC236}">
                <a16:creationId xmlns:a16="http://schemas.microsoft.com/office/drawing/2014/main" id="{872DA0DE-BE1B-DC7F-FE1A-62DF3D406D1D}"/>
              </a:ext>
            </a:extLst>
          </p:cNvPr>
          <p:cNvSpPr txBox="1"/>
          <p:nvPr/>
        </p:nvSpPr>
        <p:spPr>
          <a:xfrm>
            <a:off x="2103250" y="5281467"/>
            <a:ext cx="2132094" cy="646331"/>
          </a:xfrm>
          <a:prstGeom prst="rect">
            <a:avLst/>
          </a:prstGeom>
          <a:noFill/>
        </p:spPr>
        <p:txBody>
          <a:bodyPr wrap="square" rtlCol="0">
            <a:spAutoFit/>
          </a:bodyPr>
          <a:lstStyle/>
          <a:p>
            <a:pPr algn="ctr"/>
            <a:r>
              <a:rPr lang="fr-FR" sz="1200" kern="0" dirty="0">
                <a:solidFill>
                  <a:schemeClr val="bg1"/>
                </a:solidFill>
                <a:latin typeface="+mj-lt"/>
                <a:cs typeface="Arial"/>
                <a:sym typeface="Arial"/>
              </a:rPr>
              <a:t>2.Invitez votre client à ouvrir ensuite l’application </a:t>
            </a:r>
            <a:r>
              <a:rPr lang="fr-FR" sz="1200" kern="0" dirty="0" err="1">
                <a:solidFill>
                  <a:schemeClr val="bg1"/>
                </a:solidFill>
                <a:latin typeface="+mj-lt"/>
                <a:cs typeface="Arial"/>
                <a:sym typeface="Arial"/>
              </a:rPr>
              <a:t>Tap</a:t>
            </a:r>
            <a:r>
              <a:rPr lang="fr-FR" sz="1200" kern="0" dirty="0">
                <a:solidFill>
                  <a:schemeClr val="bg1"/>
                </a:solidFill>
                <a:latin typeface="+mj-lt"/>
                <a:cs typeface="Arial"/>
                <a:sym typeface="Arial"/>
              </a:rPr>
              <a:t> to </a:t>
            </a:r>
            <a:r>
              <a:rPr lang="fr-FR" sz="1200" kern="0" dirty="0" err="1">
                <a:solidFill>
                  <a:schemeClr val="bg1"/>
                </a:solidFill>
                <a:latin typeface="+mj-lt"/>
                <a:cs typeface="Arial"/>
                <a:sym typeface="Arial"/>
              </a:rPr>
              <a:t>Pay</a:t>
            </a:r>
            <a:endParaRPr lang="fr-FR" sz="1200" kern="0" dirty="0">
              <a:solidFill>
                <a:schemeClr val="bg1"/>
              </a:solidFill>
              <a:latin typeface="+mj-lt"/>
              <a:cs typeface="Arial"/>
              <a:sym typeface="Arial"/>
            </a:endParaRPr>
          </a:p>
        </p:txBody>
      </p:sp>
      <p:sp>
        <p:nvSpPr>
          <p:cNvPr id="7" name="ZoneTexte 6">
            <a:extLst>
              <a:ext uri="{FF2B5EF4-FFF2-40B4-BE49-F238E27FC236}">
                <a16:creationId xmlns:a16="http://schemas.microsoft.com/office/drawing/2014/main" id="{B622C07C-253D-E3E6-7BE3-C44D5F014A54}"/>
              </a:ext>
            </a:extLst>
          </p:cNvPr>
          <p:cNvSpPr txBox="1"/>
          <p:nvPr/>
        </p:nvSpPr>
        <p:spPr>
          <a:xfrm>
            <a:off x="6354214" y="5272337"/>
            <a:ext cx="2212265" cy="1092607"/>
          </a:xfrm>
          <a:prstGeom prst="rect">
            <a:avLst/>
          </a:prstGeom>
          <a:noFill/>
        </p:spPr>
        <p:txBody>
          <a:bodyPr wrap="square" rtlCol="0">
            <a:spAutoFit/>
          </a:bodyPr>
          <a:lstStyle/>
          <a:p>
            <a:pPr algn="ctr"/>
            <a:r>
              <a:rPr lang="fr-FR" sz="1200" kern="0">
                <a:solidFill>
                  <a:schemeClr val="bg1"/>
                </a:solidFill>
                <a:latin typeface="+mj-lt"/>
                <a:cs typeface="Arial"/>
                <a:sym typeface="Arial"/>
              </a:rPr>
              <a:t>4. Le résultat du test s’affiche</a:t>
            </a:r>
          </a:p>
          <a:p>
            <a:pPr algn="ctr"/>
            <a:endParaRPr lang="fr-FR" sz="500" kern="0">
              <a:solidFill>
                <a:schemeClr val="bg1"/>
              </a:solidFill>
              <a:latin typeface="+mj-lt"/>
              <a:cs typeface="Arial"/>
              <a:sym typeface="Arial"/>
            </a:endParaRPr>
          </a:p>
          <a:p>
            <a:pPr algn="ctr"/>
            <a:r>
              <a:rPr lang="fr-FR" sz="1200" kern="0">
                <a:solidFill>
                  <a:schemeClr val="bg1"/>
                </a:solidFill>
                <a:latin typeface="+mj-lt"/>
                <a:cs typeface="Arial"/>
                <a:sym typeface="Arial"/>
              </a:rPr>
              <a:t>Si le smartphone de votre client est compatible, vous pouvez lui faire souscrire la solution Tap to Pay</a:t>
            </a:r>
          </a:p>
        </p:txBody>
      </p:sp>
      <p:sp>
        <p:nvSpPr>
          <p:cNvPr id="11" name="ZoneTexte 10">
            <a:extLst>
              <a:ext uri="{FF2B5EF4-FFF2-40B4-BE49-F238E27FC236}">
                <a16:creationId xmlns:a16="http://schemas.microsoft.com/office/drawing/2014/main" id="{8AD429BF-26DD-954B-2C52-D7F5BAF472D0}"/>
              </a:ext>
            </a:extLst>
          </p:cNvPr>
          <p:cNvSpPr txBox="1"/>
          <p:nvPr/>
        </p:nvSpPr>
        <p:spPr>
          <a:xfrm>
            <a:off x="-172820" y="5283468"/>
            <a:ext cx="2456672" cy="646331"/>
          </a:xfrm>
          <a:prstGeom prst="rect">
            <a:avLst/>
          </a:prstGeom>
          <a:noFill/>
        </p:spPr>
        <p:txBody>
          <a:bodyPr wrap="square" rtlCol="0">
            <a:spAutoFit/>
          </a:bodyPr>
          <a:lstStyle/>
          <a:p>
            <a:pPr algn="ctr" rtl="0"/>
            <a:r>
              <a:rPr lang="fr-FR" sz="1200">
                <a:solidFill>
                  <a:schemeClr val="bg1"/>
                </a:solidFill>
                <a:latin typeface="+mj-lt"/>
              </a:rPr>
              <a:t>1. T</a:t>
            </a:r>
            <a:r>
              <a:rPr lang="fr-FR" sz="1200">
                <a:solidFill>
                  <a:schemeClr val="bg1"/>
                </a:solidFill>
                <a:effectLst/>
                <a:latin typeface="+mj-lt"/>
              </a:rPr>
              <a:t>éléchargez avec lui l’application depuis Goggle Play Store</a:t>
            </a:r>
          </a:p>
        </p:txBody>
      </p:sp>
      <p:sp>
        <p:nvSpPr>
          <p:cNvPr id="41" name="Flèche : droite 40">
            <a:extLst>
              <a:ext uri="{FF2B5EF4-FFF2-40B4-BE49-F238E27FC236}">
                <a16:creationId xmlns:a16="http://schemas.microsoft.com/office/drawing/2014/main" id="{266AD64F-B584-6B24-FCE3-C6AF13218EC7}"/>
              </a:ext>
            </a:extLst>
          </p:cNvPr>
          <p:cNvSpPr/>
          <p:nvPr/>
        </p:nvSpPr>
        <p:spPr>
          <a:xfrm>
            <a:off x="7997612" y="3528157"/>
            <a:ext cx="868766" cy="401575"/>
          </a:xfrm>
          <a:prstGeom prst="rightArrow">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ZoneTexte 13">
            <a:extLst>
              <a:ext uri="{FF2B5EF4-FFF2-40B4-BE49-F238E27FC236}">
                <a16:creationId xmlns:a16="http://schemas.microsoft.com/office/drawing/2014/main" id="{F84C3F01-ADCA-B6E6-4F41-EE0111BE06BC}"/>
              </a:ext>
            </a:extLst>
          </p:cNvPr>
          <p:cNvSpPr txBox="1"/>
          <p:nvPr/>
        </p:nvSpPr>
        <p:spPr>
          <a:xfrm>
            <a:off x="10547778" y="576721"/>
            <a:ext cx="868368" cy="246221"/>
          </a:xfrm>
          <a:prstGeom prst="rect">
            <a:avLst/>
          </a:prstGeom>
          <a:noFill/>
        </p:spPr>
        <p:txBody>
          <a:bodyPr wrap="square" rtlCol="0">
            <a:spAutoFit/>
          </a:bodyPr>
          <a:lstStyle/>
          <a:p>
            <a:r>
              <a:rPr lang="fr-FR" sz="1000" b="1">
                <a:solidFill>
                  <a:schemeClr val="bg1"/>
                </a:solidFill>
                <a:latin typeface="Arial Black" panose="020B0A04020102020204" pitchFamily="34" charset="0"/>
              </a:rPr>
              <a:t>ANDROID</a:t>
            </a:r>
          </a:p>
        </p:txBody>
      </p:sp>
      <p:pic>
        <p:nvPicPr>
          <p:cNvPr id="17" name="Image 16" descr="Une image contenant clipart, Graphique, conception, illustration&#10;&#10;Description générée automatiquement">
            <a:extLst>
              <a:ext uri="{FF2B5EF4-FFF2-40B4-BE49-F238E27FC236}">
                <a16:creationId xmlns:a16="http://schemas.microsoft.com/office/drawing/2014/main" id="{DE91A5FC-2350-6876-4214-441AACA2F4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7232" y="56749"/>
            <a:ext cx="569460" cy="569460"/>
          </a:xfrm>
          <a:prstGeom prst="rect">
            <a:avLst/>
          </a:prstGeom>
        </p:spPr>
      </p:pic>
      <p:sp>
        <p:nvSpPr>
          <p:cNvPr id="9" name="Freeform 14">
            <a:extLst>
              <a:ext uri="{FF2B5EF4-FFF2-40B4-BE49-F238E27FC236}">
                <a16:creationId xmlns:a16="http://schemas.microsoft.com/office/drawing/2014/main" id="{3F4EC4E0-FF33-5FE0-5146-99EBCD6792F2}"/>
              </a:ext>
            </a:extLst>
          </p:cNvPr>
          <p:cNvSpPr/>
          <p:nvPr/>
        </p:nvSpPr>
        <p:spPr>
          <a:xfrm>
            <a:off x="195166" y="1079174"/>
            <a:ext cx="4723980" cy="580039"/>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12" name="TextBox 15">
            <a:extLst>
              <a:ext uri="{FF2B5EF4-FFF2-40B4-BE49-F238E27FC236}">
                <a16:creationId xmlns:a16="http://schemas.microsoft.com/office/drawing/2014/main" id="{CFB4FFF5-46FD-F8F1-DB4D-15A33E0673F9}"/>
              </a:ext>
            </a:extLst>
          </p:cNvPr>
          <p:cNvSpPr txBox="1"/>
          <p:nvPr/>
        </p:nvSpPr>
        <p:spPr>
          <a:xfrm rot="21876">
            <a:off x="185834" y="1146832"/>
            <a:ext cx="4733642" cy="269304"/>
          </a:xfrm>
          <a:prstGeom prst="rect">
            <a:avLst/>
          </a:prstGeom>
        </p:spPr>
        <p:txBody>
          <a:bodyPr wrap="square" lIns="0" tIns="0" rIns="0" bIns="0" rtlCol="0" anchor="t">
            <a:spAutoFit/>
          </a:bodyPr>
          <a:lstStyle/>
          <a:p>
            <a:pPr algn="ctr">
              <a:lnSpc>
                <a:spcPts val="2087"/>
              </a:lnSpc>
            </a:pPr>
            <a:r>
              <a:rPr lang="en-US">
                <a:solidFill>
                  <a:srgbClr val="FFFFFF"/>
                </a:solidFill>
                <a:latin typeface="Arial Black" panose="020B0A04020102020204" pitchFamily="34" charset="0"/>
              </a:rPr>
              <a:t>TEST COMPATIBILITE SMARTPHONE</a:t>
            </a:r>
          </a:p>
        </p:txBody>
      </p:sp>
      <p:pic>
        <p:nvPicPr>
          <p:cNvPr id="32" name="Image 31" descr="Une image contenant texte, Téléphone mobile, capture d’écran, Appareil mobile&#10;&#10;Description générée automatiquement">
            <a:extLst>
              <a:ext uri="{FF2B5EF4-FFF2-40B4-BE49-F238E27FC236}">
                <a16:creationId xmlns:a16="http://schemas.microsoft.com/office/drawing/2014/main" id="{A3FE6113-76D5-94E2-2733-8275098B64F9}"/>
              </a:ext>
            </a:extLst>
          </p:cNvPr>
          <p:cNvPicPr>
            <a:picLocks noChangeAspect="1"/>
          </p:cNvPicPr>
          <p:nvPr/>
        </p:nvPicPr>
        <p:blipFill rotWithShape="1">
          <a:blip r:embed="rId4"/>
          <a:srcRect l="35681" t="5044" r="35638" b="8521"/>
          <a:stretch/>
        </p:blipFill>
        <p:spPr>
          <a:xfrm>
            <a:off x="199485" y="1904536"/>
            <a:ext cx="1685929" cy="3389028"/>
          </a:xfrm>
          <a:prstGeom prst="rect">
            <a:avLst/>
          </a:prstGeom>
        </p:spPr>
      </p:pic>
      <p:pic>
        <p:nvPicPr>
          <p:cNvPr id="35" name="Image 34" descr="Une image contenant Téléphone mobile, gadget, Appareil de communications portable, Appareil électronique&#10;&#10;Description générée automatiquement">
            <a:extLst>
              <a:ext uri="{FF2B5EF4-FFF2-40B4-BE49-F238E27FC236}">
                <a16:creationId xmlns:a16="http://schemas.microsoft.com/office/drawing/2014/main" id="{A8E4A1C7-36DE-F99E-7C89-9BFE5FE8072A}"/>
              </a:ext>
            </a:extLst>
          </p:cNvPr>
          <p:cNvPicPr>
            <a:picLocks noChangeAspect="1"/>
          </p:cNvPicPr>
          <p:nvPr/>
        </p:nvPicPr>
        <p:blipFill rotWithShape="1">
          <a:blip r:embed="rId5"/>
          <a:srcRect l="34823" t="5949" r="35294" b="7325"/>
          <a:stretch/>
        </p:blipFill>
        <p:spPr>
          <a:xfrm>
            <a:off x="2313323" y="1949103"/>
            <a:ext cx="1733370" cy="3355418"/>
          </a:xfrm>
          <a:prstGeom prst="rect">
            <a:avLst/>
          </a:prstGeom>
        </p:spPr>
      </p:pic>
      <p:pic>
        <p:nvPicPr>
          <p:cNvPr id="38" name="Image 37" descr="Une image contenant texte, Téléphone mobile, capture d’écran, Appareil mobile&#10;&#10;Description générée automatiquement">
            <a:extLst>
              <a:ext uri="{FF2B5EF4-FFF2-40B4-BE49-F238E27FC236}">
                <a16:creationId xmlns:a16="http://schemas.microsoft.com/office/drawing/2014/main" id="{E1A9C5A2-DF1F-36AB-4403-5029381F3068}"/>
              </a:ext>
            </a:extLst>
          </p:cNvPr>
          <p:cNvPicPr>
            <a:picLocks noChangeAspect="1"/>
          </p:cNvPicPr>
          <p:nvPr/>
        </p:nvPicPr>
        <p:blipFill rotWithShape="1">
          <a:blip r:embed="rId6"/>
          <a:srcRect l="36310" t="6671" r="36808" b="8240"/>
          <a:stretch/>
        </p:blipFill>
        <p:spPr>
          <a:xfrm>
            <a:off x="4457867" y="1916919"/>
            <a:ext cx="1589326" cy="3355418"/>
          </a:xfrm>
          <a:prstGeom prst="rect">
            <a:avLst/>
          </a:prstGeom>
        </p:spPr>
      </p:pic>
      <p:pic>
        <p:nvPicPr>
          <p:cNvPr id="40" name="Image 39" descr="Une image contenant texte, capture d’écran, Téléphone mobile, gadget&#10;&#10;Description générée automatiquement">
            <a:extLst>
              <a:ext uri="{FF2B5EF4-FFF2-40B4-BE49-F238E27FC236}">
                <a16:creationId xmlns:a16="http://schemas.microsoft.com/office/drawing/2014/main" id="{FA57F2AE-D553-608C-32D5-54D7FD30FEB4}"/>
              </a:ext>
            </a:extLst>
          </p:cNvPr>
          <p:cNvPicPr>
            <a:picLocks noChangeAspect="1"/>
          </p:cNvPicPr>
          <p:nvPr/>
        </p:nvPicPr>
        <p:blipFill rotWithShape="1">
          <a:blip r:embed="rId7"/>
          <a:srcRect l="36333" t="6563" r="36056" b="8440"/>
          <a:stretch/>
        </p:blipFill>
        <p:spPr>
          <a:xfrm>
            <a:off x="6630388" y="1857520"/>
            <a:ext cx="1650592" cy="3389028"/>
          </a:xfrm>
          <a:prstGeom prst="rect">
            <a:avLst/>
          </a:prstGeom>
        </p:spPr>
      </p:pic>
      <p:sp>
        <p:nvSpPr>
          <p:cNvPr id="18" name="Rectangle : coins arrondis 17">
            <a:extLst>
              <a:ext uri="{FF2B5EF4-FFF2-40B4-BE49-F238E27FC236}">
                <a16:creationId xmlns:a16="http://schemas.microsoft.com/office/drawing/2014/main" id="{D7648964-ADF0-5991-DA21-FE53F508B119}"/>
              </a:ext>
            </a:extLst>
          </p:cNvPr>
          <p:cNvSpPr/>
          <p:nvPr/>
        </p:nvSpPr>
        <p:spPr>
          <a:xfrm>
            <a:off x="8967475" y="5577254"/>
            <a:ext cx="3090999" cy="1173773"/>
          </a:xfrm>
          <a:prstGeom prst="roundRect">
            <a:avLst>
              <a:gd name="adj" fmla="val 8317"/>
            </a:avLst>
          </a:prstGeom>
          <a:solidFill>
            <a:srgbClr val="FFEBEC"/>
          </a:solidFill>
          <a:ln w="38100">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extBox 31">
            <a:extLst>
              <a:ext uri="{FF2B5EF4-FFF2-40B4-BE49-F238E27FC236}">
                <a16:creationId xmlns:a16="http://schemas.microsoft.com/office/drawing/2014/main" id="{FDB9C2E1-C920-0611-1B43-2BD201D11197}"/>
              </a:ext>
            </a:extLst>
          </p:cNvPr>
          <p:cNvSpPr txBox="1"/>
          <p:nvPr/>
        </p:nvSpPr>
        <p:spPr>
          <a:xfrm>
            <a:off x="8821588" y="1826059"/>
            <a:ext cx="2057401" cy="2153842"/>
          </a:xfrm>
          <a:prstGeom prst="rect">
            <a:avLst/>
          </a:prstGeom>
        </p:spPr>
        <p:txBody>
          <a:bodyPr lIns="33867" tIns="33867" rIns="33867" bIns="33867" rtlCol="0" anchor="ctr"/>
          <a:lstStyle/>
          <a:p>
            <a:pPr algn="ctr">
              <a:lnSpc>
                <a:spcPts val="1773"/>
              </a:lnSpc>
              <a:spcBef>
                <a:spcPct val="0"/>
              </a:spcBef>
            </a:pPr>
            <a:endParaRPr sz="1200"/>
          </a:p>
        </p:txBody>
      </p:sp>
      <p:sp>
        <p:nvSpPr>
          <p:cNvPr id="21" name="Rectangle : coins arrondis 20">
            <a:extLst>
              <a:ext uri="{FF2B5EF4-FFF2-40B4-BE49-F238E27FC236}">
                <a16:creationId xmlns:a16="http://schemas.microsoft.com/office/drawing/2014/main" id="{CA0849F4-A4BB-875A-6FFC-1BD3CC4F7387}"/>
              </a:ext>
            </a:extLst>
          </p:cNvPr>
          <p:cNvSpPr/>
          <p:nvPr/>
        </p:nvSpPr>
        <p:spPr>
          <a:xfrm>
            <a:off x="8947628" y="1186692"/>
            <a:ext cx="3090999" cy="4016402"/>
          </a:xfrm>
          <a:prstGeom prst="roundRect">
            <a:avLst>
              <a:gd name="adj" fmla="val 8317"/>
            </a:avLst>
          </a:prstGeom>
          <a:solidFill>
            <a:srgbClr val="FFEBEC"/>
          </a:solidFill>
          <a:ln w="38100">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TextBox 31">
            <a:extLst>
              <a:ext uri="{FF2B5EF4-FFF2-40B4-BE49-F238E27FC236}">
                <a16:creationId xmlns:a16="http://schemas.microsoft.com/office/drawing/2014/main" id="{DD045794-F430-0624-3DCA-95493B5339CF}"/>
              </a:ext>
            </a:extLst>
          </p:cNvPr>
          <p:cNvSpPr txBox="1"/>
          <p:nvPr/>
        </p:nvSpPr>
        <p:spPr>
          <a:xfrm>
            <a:off x="8821588" y="1826059"/>
            <a:ext cx="2057401" cy="2153842"/>
          </a:xfrm>
          <a:prstGeom prst="rect">
            <a:avLst/>
          </a:prstGeom>
        </p:spPr>
        <p:txBody>
          <a:bodyPr lIns="33867" tIns="33867" rIns="33867" bIns="33867" rtlCol="0" anchor="ctr"/>
          <a:lstStyle/>
          <a:p>
            <a:pPr algn="ctr">
              <a:lnSpc>
                <a:spcPts val="1773"/>
              </a:lnSpc>
              <a:spcBef>
                <a:spcPct val="0"/>
              </a:spcBef>
            </a:pPr>
            <a:endParaRPr sz="1200"/>
          </a:p>
        </p:txBody>
      </p:sp>
      <p:sp>
        <p:nvSpPr>
          <p:cNvPr id="24" name="ZoneTexte 23">
            <a:extLst>
              <a:ext uri="{FF2B5EF4-FFF2-40B4-BE49-F238E27FC236}">
                <a16:creationId xmlns:a16="http://schemas.microsoft.com/office/drawing/2014/main" id="{7F9A1BF6-BB3B-6D0B-4425-48CBA069A013}"/>
              </a:ext>
            </a:extLst>
          </p:cNvPr>
          <p:cNvSpPr txBox="1"/>
          <p:nvPr/>
        </p:nvSpPr>
        <p:spPr>
          <a:xfrm>
            <a:off x="8997229" y="5649159"/>
            <a:ext cx="3059268" cy="1107996"/>
          </a:xfrm>
          <a:prstGeom prst="rect">
            <a:avLst/>
          </a:prstGeom>
          <a:noFill/>
        </p:spPr>
        <p:txBody>
          <a:bodyPr wrap="square" rtlCol="0">
            <a:spAutoFit/>
          </a:bodyPr>
          <a:lstStyle/>
          <a:p>
            <a:pPr algn="ctr"/>
            <a:r>
              <a:rPr lang="fr-FR" sz="1100">
                <a:latin typeface="+mj-lt"/>
                <a:ea typeface="Times New Roman" panose="02020603050405020304" pitchFamily="18" charset="0"/>
                <a:cs typeface="Times New Roman" panose="02020603050405020304" pitchFamily="18" charset="0"/>
              </a:rPr>
              <a:t>Si malgré les actions de mise à jour, il reste des coches rouges, cela signifie que le modèle de smartphone est trop ancien et qu’il ne bénéficie plus de mises à jour récentes de la part du constructeur (les mises à jour doivent dater de moins de 7 mois)</a:t>
            </a:r>
            <a:endParaRPr lang="fr-FR" sz="1100">
              <a:latin typeface="+mj-lt"/>
            </a:endParaRPr>
          </a:p>
        </p:txBody>
      </p:sp>
      <p:sp>
        <p:nvSpPr>
          <p:cNvPr id="25" name="ZoneTexte 24">
            <a:extLst>
              <a:ext uri="{FF2B5EF4-FFF2-40B4-BE49-F238E27FC236}">
                <a16:creationId xmlns:a16="http://schemas.microsoft.com/office/drawing/2014/main" id="{72CC0A2F-4D94-F316-0E2D-0C4C4520EE76}"/>
              </a:ext>
            </a:extLst>
          </p:cNvPr>
          <p:cNvSpPr txBox="1"/>
          <p:nvPr/>
        </p:nvSpPr>
        <p:spPr>
          <a:xfrm>
            <a:off x="8977699" y="1390690"/>
            <a:ext cx="3090999" cy="3877985"/>
          </a:xfrm>
          <a:prstGeom prst="rect">
            <a:avLst/>
          </a:prstGeom>
          <a:noFill/>
        </p:spPr>
        <p:txBody>
          <a:bodyPr wrap="square" rtlCol="0">
            <a:spAutoFit/>
          </a:bodyPr>
          <a:lstStyle/>
          <a:p>
            <a:pPr rtl="0"/>
            <a:r>
              <a:rPr lang="fr-FR" sz="1200">
                <a:effectLst/>
              </a:rPr>
              <a:t>         Si toutes les coches sont vertes = le      </a:t>
            </a:r>
            <a:r>
              <a:rPr lang="fr-FR" sz="1200">
                <a:solidFill>
                  <a:srgbClr val="DDF8FF"/>
                </a:solidFill>
                <a:effectLst/>
              </a:rPr>
              <a:t>…..</a:t>
            </a:r>
            <a:r>
              <a:rPr lang="fr-FR" sz="1200">
                <a:effectLst/>
              </a:rPr>
              <a:t>smartphone est compatible.</a:t>
            </a:r>
          </a:p>
          <a:p>
            <a:pPr rtl="0"/>
            <a:endParaRPr lang="fr-FR" sz="400">
              <a:effectLst/>
            </a:endParaRPr>
          </a:p>
          <a:p>
            <a:pPr rtl="0"/>
            <a:r>
              <a:rPr lang="fr-FR" sz="300">
                <a:effectLst/>
              </a:rPr>
              <a:t> </a:t>
            </a:r>
          </a:p>
          <a:p>
            <a:pPr rtl="0"/>
            <a:r>
              <a:rPr lang="fr-FR" sz="1200">
                <a:effectLst/>
              </a:rPr>
              <a:t>Si l’une des coches est rouge : </a:t>
            </a:r>
          </a:p>
          <a:p>
            <a:pPr rtl="0"/>
            <a:endParaRPr lang="fr-FR" sz="400"/>
          </a:p>
          <a:p>
            <a:pPr rtl="0"/>
            <a:r>
              <a:rPr lang="fr-FR" sz="1200">
                <a:effectLst/>
              </a:rPr>
              <a:t>          Android Version : le commerçant doit effectuer une mise à jour de son smartphone</a:t>
            </a:r>
          </a:p>
          <a:p>
            <a:pPr rtl="0"/>
            <a:r>
              <a:rPr lang="fr-FR" sz="200">
                <a:effectLst/>
              </a:rPr>
              <a:t> </a:t>
            </a:r>
          </a:p>
          <a:p>
            <a:pPr rtl="0"/>
            <a:r>
              <a:rPr lang="fr-FR" sz="1200">
                <a:effectLst/>
              </a:rPr>
              <a:t>       NFC : le commerçant doit activer son antenne</a:t>
            </a:r>
          </a:p>
          <a:p>
            <a:pPr rtl="0"/>
            <a:r>
              <a:rPr lang="fr-FR" sz="1200">
                <a:effectLst/>
              </a:rPr>
              <a:t>       OPENGL : le commerçant doit effectuer une mise à jour de son smartphone</a:t>
            </a:r>
          </a:p>
          <a:p>
            <a:pPr rtl="0"/>
            <a:r>
              <a:rPr lang="fr-FR" sz="1200">
                <a:effectLst/>
              </a:rPr>
              <a:t>       Security Patch : le commerçant doit effectuer une mise à jour de son smartphone</a:t>
            </a:r>
          </a:p>
          <a:p>
            <a:pPr rtl="0"/>
            <a:r>
              <a:rPr lang="fr-FR" sz="1200"/>
              <a:t>       </a:t>
            </a:r>
            <a:r>
              <a:rPr lang="fr-FR" sz="1200">
                <a:effectLst/>
              </a:rPr>
              <a:t>Developer mode : le commerçant doit désactiver la fonctionnalité</a:t>
            </a:r>
          </a:p>
          <a:p>
            <a:pPr rtl="0"/>
            <a:endParaRPr lang="fr-FR" sz="300" b="1">
              <a:solidFill>
                <a:srgbClr val="00B050"/>
              </a:solidFill>
              <a:effectLst/>
            </a:endParaRPr>
          </a:p>
          <a:p>
            <a:pPr algn="ctr" rtl="0"/>
            <a:r>
              <a:rPr lang="fr-FR" sz="1200" i="1">
                <a:effectLst/>
              </a:rPr>
              <a:t>Le commerçant sera informé du mode opératoire à suivre en cas d’une mise à jour à effectuer.</a:t>
            </a:r>
            <a:endParaRPr lang="fr-FR" sz="1200">
              <a:effectLst/>
            </a:endParaRPr>
          </a:p>
        </p:txBody>
      </p:sp>
      <p:sp>
        <p:nvSpPr>
          <p:cNvPr id="28" name="ZoneTexte 27">
            <a:extLst>
              <a:ext uri="{FF2B5EF4-FFF2-40B4-BE49-F238E27FC236}">
                <a16:creationId xmlns:a16="http://schemas.microsoft.com/office/drawing/2014/main" id="{F774C7B0-8FCB-7A71-EB13-EDE626C86770}"/>
              </a:ext>
            </a:extLst>
          </p:cNvPr>
          <p:cNvSpPr txBox="1"/>
          <p:nvPr/>
        </p:nvSpPr>
        <p:spPr>
          <a:xfrm>
            <a:off x="9002238" y="2624721"/>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30" name="ZoneTexte 29">
            <a:extLst>
              <a:ext uri="{FF2B5EF4-FFF2-40B4-BE49-F238E27FC236}">
                <a16:creationId xmlns:a16="http://schemas.microsoft.com/office/drawing/2014/main" id="{652A1AB5-D2F7-77B3-1FB0-18A65BDF2361}"/>
              </a:ext>
            </a:extLst>
          </p:cNvPr>
          <p:cNvSpPr txBox="1"/>
          <p:nvPr/>
        </p:nvSpPr>
        <p:spPr>
          <a:xfrm>
            <a:off x="9002238" y="3019067"/>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33" name="ZoneTexte 32">
            <a:extLst>
              <a:ext uri="{FF2B5EF4-FFF2-40B4-BE49-F238E27FC236}">
                <a16:creationId xmlns:a16="http://schemas.microsoft.com/office/drawing/2014/main" id="{90A68870-A87D-6A31-B452-EC3AE5EFBD88}"/>
              </a:ext>
            </a:extLst>
          </p:cNvPr>
          <p:cNvSpPr txBox="1"/>
          <p:nvPr/>
        </p:nvSpPr>
        <p:spPr>
          <a:xfrm>
            <a:off x="9002238" y="3552641"/>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37" name="ZoneTexte 36">
            <a:extLst>
              <a:ext uri="{FF2B5EF4-FFF2-40B4-BE49-F238E27FC236}">
                <a16:creationId xmlns:a16="http://schemas.microsoft.com/office/drawing/2014/main" id="{1D438918-E025-7F8A-763E-4122BF40973C}"/>
              </a:ext>
            </a:extLst>
          </p:cNvPr>
          <p:cNvSpPr txBox="1"/>
          <p:nvPr/>
        </p:nvSpPr>
        <p:spPr>
          <a:xfrm>
            <a:off x="8981271" y="1361608"/>
            <a:ext cx="514350" cy="584775"/>
          </a:xfrm>
          <a:prstGeom prst="rect">
            <a:avLst/>
          </a:prstGeom>
          <a:noFill/>
        </p:spPr>
        <p:txBody>
          <a:bodyPr wrap="square" rtlCol="0">
            <a:spAutoFit/>
          </a:bodyPr>
          <a:lstStyle/>
          <a:p>
            <a:r>
              <a:rPr lang="fr-FR" sz="3200" b="1">
                <a:solidFill>
                  <a:srgbClr val="00B050"/>
                </a:solidFill>
                <a:effectLst/>
                <a:sym typeface="Wingdings" panose="05000000000000000000" pitchFamily="2" charset="2"/>
              </a:rPr>
              <a:t></a:t>
            </a:r>
            <a:endParaRPr lang="fr-FR" sz="1800" b="1">
              <a:solidFill>
                <a:srgbClr val="00B050"/>
              </a:solidFill>
              <a:effectLst/>
            </a:endParaRPr>
          </a:p>
        </p:txBody>
      </p:sp>
      <p:sp>
        <p:nvSpPr>
          <p:cNvPr id="43" name="ZoneTexte 42">
            <a:extLst>
              <a:ext uri="{FF2B5EF4-FFF2-40B4-BE49-F238E27FC236}">
                <a16:creationId xmlns:a16="http://schemas.microsoft.com/office/drawing/2014/main" id="{1783AE60-F086-AE54-236C-57B1166EE679}"/>
              </a:ext>
            </a:extLst>
          </p:cNvPr>
          <p:cNvSpPr txBox="1"/>
          <p:nvPr/>
        </p:nvSpPr>
        <p:spPr>
          <a:xfrm>
            <a:off x="9002238" y="2036402"/>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44" name="ZoneTexte 43">
            <a:extLst>
              <a:ext uri="{FF2B5EF4-FFF2-40B4-BE49-F238E27FC236}">
                <a16:creationId xmlns:a16="http://schemas.microsoft.com/office/drawing/2014/main" id="{44972A19-0207-FAF6-E49B-68C8ECACF56C}"/>
              </a:ext>
            </a:extLst>
          </p:cNvPr>
          <p:cNvSpPr txBox="1"/>
          <p:nvPr/>
        </p:nvSpPr>
        <p:spPr>
          <a:xfrm>
            <a:off x="9002238" y="4113365"/>
            <a:ext cx="414670" cy="400110"/>
          </a:xfrm>
          <a:prstGeom prst="rect">
            <a:avLst/>
          </a:prstGeom>
          <a:noFill/>
        </p:spPr>
        <p:txBody>
          <a:bodyPr wrap="square" rtlCol="0">
            <a:spAutoFit/>
          </a:bodyPr>
          <a:lstStyle/>
          <a:p>
            <a:r>
              <a:rPr lang="fr-FR" sz="2000" b="1">
                <a:solidFill>
                  <a:schemeClr val="tx2"/>
                </a:solidFill>
                <a:latin typeface="Arial Black" panose="020B0A04020102020204" pitchFamily="34" charset="0"/>
              </a:rPr>
              <a:t>X</a:t>
            </a:r>
            <a:endParaRPr lang="fr-FR" b="1">
              <a:solidFill>
                <a:schemeClr val="tx2"/>
              </a:solidFill>
              <a:latin typeface="Arial Black" panose="020B0A04020102020204" pitchFamily="34" charset="0"/>
            </a:endParaRPr>
          </a:p>
        </p:txBody>
      </p:sp>
      <p:sp>
        <p:nvSpPr>
          <p:cNvPr id="45" name="Freeform 14">
            <a:extLst>
              <a:ext uri="{FF2B5EF4-FFF2-40B4-BE49-F238E27FC236}">
                <a16:creationId xmlns:a16="http://schemas.microsoft.com/office/drawing/2014/main" id="{FA21219A-D391-6999-64D2-F73A5C5195A3}"/>
              </a:ext>
            </a:extLst>
          </p:cNvPr>
          <p:cNvSpPr/>
          <p:nvPr/>
        </p:nvSpPr>
        <p:spPr>
          <a:xfrm>
            <a:off x="8733452" y="966941"/>
            <a:ext cx="1916066" cy="580039"/>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46" name="TextBox 15">
            <a:extLst>
              <a:ext uri="{FF2B5EF4-FFF2-40B4-BE49-F238E27FC236}">
                <a16:creationId xmlns:a16="http://schemas.microsoft.com/office/drawing/2014/main" id="{C876479D-0EE3-B2D6-3B88-BAED683C2592}"/>
              </a:ext>
            </a:extLst>
          </p:cNvPr>
          <p:cNvSpPr txBox="1"/>
          <p:nvPr/>
        </p:nvSpPr>
        <p:spPr>
          <a:xfrm rot="21876">
            <a:off x="8803492" y="1045980"/>
            <a:ext cx="1663222" cy="269304"/>
          </a:xfrm>
          <a:prstGeom prst="rect">
            <a:avLst/>
          </a:prstGeom>
        </p:spPr>
        <p:txBody>
          <a:bodyPr wrap="square" lIns="0" tIns="0" rIns="0" bIns="0" rtlCol="0" anchor="t">
            <a:spAutoFit/>
          </a:bodyPr>
          <a:lstStyle/>
          <a:p>
            <a:pPr algn="ctr">
              <a:lnSpc>
                <a:spcPts val="2087"/>
              </a:lnSpc>
            </a:pPr>
            <a:r>
              <a:rPr lang="en-US">
                <a:solidFill>
                  <a:srgbClr val="FFFFFF"/>
                </a:solidFill>
                <a:latin typeface="Arial Black" panose="020B0A04020102020204" pitchFamily="34" charset="0"/>
              </a:rPr>
              <a:t>RESULTATS</a:t>
            </a:r>
          </a:p>
        </p:txBody>
      </p:sp>
      <p:sp>
        <p:nvSpPr>
          <p:cNvPr id="47" name="Freeform 14">
            <a:extLst>
              <a:ext uri="{FF2B5EF4-FFF2-40B4-BE49-F238E27FC236}">
                <a16:creationId xmlns:a16="http://schemas.microsoft.com/office/drawing/2014/main" id="{1CB26DDD-5705-A949-C654-AB01271178A1}"/>
              </a:ext>
            </a:extLst>
          </p:cNvPr>
          <p:cNvSpPr/>
          <p:nvPr/>
        </p:nvSpPr>
        <p:spPr>
          <a:xfrm>
            <a:off x="8821588" y="5250628"/>
            <a:ext cx="1761613" cy="580039"/>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48" name="TextBox 15">
            <a:extLst>
              <a:ext uri="{FF2B5EF4-FFF2-40B4-BE49-F238E27FC236}">
                <a16:creationId xmlns:a16="http://schemas.microsoft.com/office/drawing/2014/main" id="{6AEEB7FA-F478-C817-BC06-A7BA2485F0C3}"/>
              </a:ext>
            </a:extLst>
          </p:cNvPr>
          <p:cNvSpPr txBox="1"/>
          <p:nvPr/>
        </p:nvSpPr>
        <p:spPr>
          <a:xfrm rot="21876">
            <a:off x="8891628" y="5329667"/>
            <a:ext cx="1663222" cy="269304"/>
          </a:xfrm>
          <a:prstGeom prst="rect">
            <a:avLst/>
          </a:prstGeom>
        </p:spPr>
        <p:txBody>
          <a:bodyPr wrap="square" lIns="0" tIns="0" rIns="0" bIns="0" rtlCol="0" anchor="t">
            <a:spAutoFit/>
          </a:bodyPr>
          <a:lstStyle/>
          <a:p>
            <a:pPr algn="ctr">
              <a:lnSpc>
                <a:spcPts val="2087"/>
              </a:lnSpc>
            </a:pPr>
            <a:r>
              <a:rPr lang="en-US">
                <a:solidFill>
                  <a:srgbClr val="FFFFFF"/>
                </a:solidFill>
                <a:latin typeface="Arial Black" panose="020B0A04020102020204" pitchFamily="34" charset="0"/>
              </a:rPr>
              <a:t>IMPORTANT</a:t>
            </a:r>
          </a:p>
        </p:txBody>
      </p:sp>
      <p:sp>
        <p:nvSpPr>
          <p:cNvPr id="50" name="TextBox 12">
            <a:extLst>
              <a:ext uri="{FF2B5EF4-FFF2-40B4-BE49-F238E27FC236}">
                <a16:creationId xmlns:a16="http://schemas.microsoft.com/office/drawing/2014/main" id="{A80120B8-65E7-E7C0-60B6-8D6C66371C74}"/>
              </a:ext>
            </a:extLst>
          </p:cNvPr>
          <p:cNvSpPr txBox="1"/>
          <p:nvPr/>
        </p:nvSpPr>
        <p:spPr>
          <a:xfrm rot="21876">
            <a:off x="833801" y="6604629"/>
            <a:ext cx="7800007" cy="318036"/>
          </a:xfrm>
          <a:prstGeom prst="rect">
            <a:avLst/>
          </a:prstGeom>
        </p:spPr>
        <p:txBody>
          <a:bodyPr wrap="square" lIns="0" tIns="0" rIns="0" bIns="0" rtlCol="0" anchor="t">
            <a:spAutoFit/>
          </a:bodyPr>
          <a:lstStyle/>
          <a:p>
            <a:pPr rtl="0"/>
            <a:r>
              <a:rPr lang="en-US" sz="700">
                <a:solidFill>
                  <a:schemeClr val="bg1"/>
                </a:solidFill>
                <a:latin typeface="Open Sans"/>
              </a:rPr>
              <a:t>*Tap to Pay </a:t>
            </a:r>
            <a:r>
              <a:rPr lang="en-US" sz="700" err="1">
                <a:solidFill>
                  <a:schemeClr val="bg1"/>
                </a:solidFill>
                <a:latin typeface="Open Sans"/>
              </a:rPr>
              <a:t>est</a:t>
            </a:r>
            <a:r>
              <a:rPr lang="en-US" sz="700">
                <a:solidFill>
                  <a:schemeClr val="bg1"/>
                </a:solidFill>
                <a:latin typeface="Open Sans"/>
              </a:rPr>
              <a:t> disponible sur les smartphones</a:t>
            </a:r>
            <a:r>
              <a:rPr lang="fr-FR" sz="700">
                <a:solidFill>
                  <a:schemeClr val="bg1"/>
                </a:solidFill>
                <a:effectLst/>
              </a:rPr>
              <a:t> équipés des services Google. </a:t>
            </a:r>
            <a:r>
              <a:rPr lang="fr-FR" sz="700" b="1">
                <a:solidFill>
                  <a:schemeClr val="bg1"/>
                </a:solidFill>
                <a:effectLst/>
              </a:rPr>
              <a:t>IMPORTANT : </a:t>
            </a:r>
            <a:r>
              <a:rPr lang="fr-FR" sz="700">
                <a:solidFill>
                  <a:schemeClr val="bg1"/>
                </a:solidFill>
                <a:effectLst/>
              </a:rPr>
              <a:t>les smartphones Huawei ne sont pas compatibles avec la solution.</a:t>
            </a:r>
          </a:p>
          <a:p>
            <a:r>
              <a:rPr lang="en-US" sz="700">
                <a:solidFill>
                  <a:schemeClr val="bg1"/>
                </a:solidFill>
                <a:latin typeface="Open Sans"/>
              </a:rPr>
              <a:t>Document à usage strictement interne - Ne pas diffuser – Février 2024</a:t>
            </a:r>
          </a:p>
          <a:p>
            <a:pPr>
              <a:lnSpc>
                <a:spcPts val="843"/>
              </a:lnSpc>
            </a:pPr>
            <a:endParaRPr lang="en-US" sz="700">
              <a:solidFill>
                <a:srgbClr val="3E454A"/>
              </a:solidFill>
              <a:latin typeface="Open Sans"/>
            </a:endParaRPr>
          </a:p>
        </p:txBody>
      </p:sp>
      <p:sp>
        <p:nvSpPr>
          <p:cNvPr id="8" name="Freeform 2">
            <a:extLst>
              <a:ext uri="{FF2B5EF4-FFF2-40B4-BE49-F238E27FC236}">
                <a16:creationId xmlns:a16="http://schemas.microsoft.com/office/drawing/2014/main" id="{01DA02BD-E9C0-9C2E-7FF1-25A9F4C5D0D6}"/>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8"/>
            <a:stretch>
              <a:fillRect/>
            </a:stretch>
          </a:blipFill>
        </p:spPr>
      </p:sp>
    </p:spTree>
    <p:extLst>
      <p:ext uri="{BB962C8B-B14F-4D97-AF65-F5344CB8AC3E}">
        <p14:creationId xmlns:p14="http://schemas.microsoft.com/office/powerpoint/2010/main" val="4090462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0850949" y="6642546"/>
            <a:ext cx="808849" cy="153785"/>
            <a:chOff x="0" y="0"/>
            <a:chExt cx="319545" cy="60755"/>
          </a:xfrm>
        </p:grpSpPr>
        <p:sp>
          <p:nvSpPr>
            <p:cNvPr id="5" name="Freeform 5"/>
            <p:cNvSpPr/>
            <p:nvPr/>
          </p:nvSpPr>
          <p:spPr>
            <a:xfrm>
              <a:off x="0" y="0"/>
              <a:ext cx="319545" cy="60755"/>
            </a:xfrm>
            <a:custGeom>
              <a:avLst/>
              <a:gdLst/>
              <a:ahLst/>
              <a:cxnLst/>
              <a:rect l="l" t="t" r="r" b="b"/>
              <a:pathLst>
                <a:path w="319545" h="60755">
                  <a:moveTo>
                    <a:pt x="0" y="0"/>
                  </a:moveTo>
                  <a:lnTo>
                    <a:pt x="319545" y="0"/>
                  </a:lnTo>
                  <a:lnTo>
                    <a:pt x="319545" y="60755"/>
                  </a:lnTo>
                  <a:lnTo>
                    <a:pt x="0" y="60755"/>
                  </a:lnTo>
                  <a:lnTo>
                    <a:pt x="0" y="0"/>
                  </a:lnTo>
                </a:path>
              </a:pathLst>
            </a:custGeom>
            <a:solidFill>
              <a:srgbClr val="FFFFFF"/>
            </a:solidFill>
          </p:spPr>
        </p:sp>
        <p:sp>
          <p:nvSpPr>
            <p:cNvPr id="6" name="TextBox 6"/>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sp>
        <p:nvSpPr>
          <p:cNvPr id="23" name="Rectangle 22">
            <a:extLst>
              <a:ext uri="{FF2B5EF4-FFF2-40B4-BE49-F238E27FC236}">
                <a16:creationId xmlns:a16="http://schemas.microsoft.com/office/drawing/2014/main" id="{46B8363B-A276-F010-9B3D-99FC2073D311}"/>
              </a:ext>
            </a:extLst>
          </p:cNvPr>
          <p:cNvSpPr>
            <a:spLocks noGrp="1" noRot="1" noMove="1" noResize="1" noEditPoints="1" noAdjustHandles="1" noChangeArrowheads="1" noChangeShapeType="1"/>
          </p:cNvSpPr>
          <p:nvPr/>
        </p:nvSpPr>
        <p:spPr>
          <a:xfrm>
            <a:off x="10157552" y="6277436"/>
            <a:ext cx="1430743" cy="490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51A6EE6-8BC1-FEDE-6510-F3837F5453E7}"/>
              </a:ext>
            </a:extLst>
          </p:cNvPr>
          <p:cNvSpPr>
            <a:spLocks noGrp="1" noRot="1" noMove="1" noResize="1" noEditPoints="1" noAdjustHandles="1" noChangeArrowheads="1" noChangeShapeType="1"/>
          </p:cNvSpPr>
          <p:nvPr/>
        </p:nvSpPr>
        <p:spPr>
          <a:xfrm>
            <a:off x="510600" y="6143546"/>
            <a:ext cx="11528026" cy="401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975472D-2C13-405A-8C7B-73B64A7C334C}"/>
              </a:ext>
            </a:extLst>
          </p:cNvPr>
          <p:cNvSpPr>
            <a:spLocks noGrp="1" noRot="1" noMove="1" noResize="1" noEditPoints="1" noAdjustHandles="1" noChangeArrowheads="1" noChangeShapeType="1"/>
          </p:cNvSpPr>
          <p:nvPr/>
        </p:nvSpPr>
        <p:spPr>
          <a:xfrm>
            <a:off x="0" y="818669"/>
            <a:ext cx="12192000" cy="60393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7624078C-2AE1-EEC4-5012-EB4614EC5FB1}"/>
              </a:ext>
            </a:extLst>
          </p:cNvPr>
          <p:cNvSpPr/>
          <p:nvPr/>
        </p:nvSpPr>
        <p:spPr>
          <a:xfrm>
            <a:off x="0" y="-2"/>
            <a:ext cx="12192000" cy="818671"/>
          </a:xfrm>
          <a:prstGeom prst="rect">
            <a:avLst/>
          </a:prstGeom>
          <a:solidFill>
            <a:schemeClr val="tx1"/>
          </a:solidFill>
          <a:ln w="3175">
            <a:noFill/>
          </a:ln>
          <a:effectLst>
            <a:outerShdw blurRad="88900" algn="ctr" rotWithShape="0">
              <a:schemeClr val="bg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197">
              <a:solidFill>
                <a:srgbClr val="FFFFFF"/>
              </a:solidFill>
              <a:latin typeface="Arial"/>
            </a:endParaRPr>
          </a:p>
        </p:txBody>
      </p:sp>
      <p:sp>
        <p:nvSpPr>
          <p:cNvPr id="10" name="TextBox 10"/>
          <p:cNvSpPr txBox="1"/>
          <p:nvPr/>
        </p:nvSpPr>
        <p:spPr>
          <a:xfrm rot="21876">
            <a:off x="421619" y="34727"/>
            <a:ext cx="9496745" cy="736099"/>
          </a:xfrm>
          <a:prstGeom prst="rect">
            <a:avLst/>
          </a:prstGeom>
        </p:spPr>
        <p:txBody>
          <a:bodyPr wrap="square" lIns="0" tIns="0" rIns="0" bIns="0" rtlCol="0" anchor="t">
            <a:spAutoFit/>
          </a:bodyPr>
          <a:lstStyle/>
          <a:p>
            <a:pPr>
              <a:lnSpc>
                <a:spcPts val="3067"/>
              </a:lnSpc>
            </a:pPr>
            <a:r>
              <a:rPr lang="en-US" sz="2200">
                <a:solidFill>
                  <a:srgbClr val="C00000"/>
                </a:solidFill>
                <a:latin typeface="Arial Black" panose="020B0A04020102020204" pitchFamily="34" charset="0"/>
              </a:rPr>
              <a:t>SOLUTION D’ENCAISSEMENT EN PROXIMITÉ</a:t>
            </a:r>
          </a:p>
          <a:p>
            <a:pPr>
              <a:defRPr/>
            </a:pPr>
            <a:r>
              <a:rPr lang="fr-FR" sz="2200" b="1">
                <a:solidFill>
                  <a:schemeClr val="bg1"/>
                </a:solidFill>
                <a:latin typeface="Arial Black" panose="020B0604020202020204" pitchFamily="34" charset="0"/>
                <a:cs typeface="Arial Black" panose="020B0604020202020204" pitchFamily="34" charset="0"/>
              </a:rPr>
              <a:t>AVEC UN SMARTPHONE ANDROID</a:t>
            </a:r>
          </a:p>
        </p:txBody>
      </p:sp>
      <p:sp>
        <p:nvSpPr>
          <p:cNvPr id="55" name="TextBox 55"/>
          <p:cNvSpPr txBox="1"/>
          <p:nvPr/>
        </p:nvSpPr>
        <p:spPr>
          <a:xfrm>
            <a:off x="708674" y="5157909"/>
            <a:ext cx="2057400" cy="2153841"/>
          </a:xfrm>
          <a:prstGeom prst="rect">
            <a:avLst/>
          </a:prstGeom>
        </p:spPr>
        <p:txBody>
          <a:bodyPr lIns="33867" tIns="33867" rIns="33867" bIns="33867" rtlCol="0" anchor="ctr"/>
          <a:lstStyle/>
          <a:p>
            <a:pPr algn="ctr">
              <a:lnSpc>
                <a:spcPts val="1773"/>
              </a:lnSpc>
              <a:spcBef>
                <a:spcPct val="0"/>
              </a:spcBef>
            </a:pPr>
            <a:endParaRPr sz="1200"/>
          </a:p>
        </p:txBody>
      </p:sp>
      <p:sp>
        <p:nvSpPr>
          <p:cNvPr id="14" name="ZoneTexte 13">
            <a:extLst>
              <a:ext uri="{FF2B5EF4-FFF2-40B4-BE49-F238E27FC236}">
                <a16:creationId xmlns:a16="http://schemas.microsoft.com/office/drawing/2014/main" id="{F84C3F01-ADCA-B6E6-4F41-EE0111BE06BC}"/>
              </a:ext>
            </a:extLst>
          </p:cNvPr>
          <p:cNvSpPr txBox="1"/>
          <p:nvPr/>
        </p:nvSpPr>
        <p:spPr>
          <a:xfrm>
            <a:off x="10584725" y="576721"/>
            <a:ext cx="868368" cy="246221"/>
          </a:xfrm>
          <a:prstGeom prst="rect">
            <a:avLst/>
          </a:prstGeom>
          <a:noFill/>
        </p:spPr>
        <p:txBody>
          <a:bodyPr wrap="square" rtlCol="0">
            <a:spAutoFit/>
          </a:bodyPr>
          <a:lstStyle/>
          <a:p>
            <a:r>
              <a:rPr lang="fr-FR" sz="1000" b="1">
                <a:solidFill>
                  <a:schemeClr val="bg1"/>
                </a:solidFill>
                <a:latin typeface="Arial Black" panose="020B0A04020102020204" pitchFamily="34" charset="0"/>
              </a:rPr>
              <a:t>ANDROID</a:t>
            </a:r>
          </a:p>
        </p:txBody>
      </p:sp>
      <p:pic>
        <p:nvPicPr>
          <p:cNvPr id="17" name="Image 16" descr="Une image contenant clipart, Graphique, conception, illustration&#10;&#10;Description générée automatiquement">
            <a:extLst>
              <a:ext uri="{FF2B5EF4-FFF2-40B4-BE49-F238E27FC236}">
                <a16:creationId xmlns:a16="http://schemas.microsoft.com/office/drawing/2014/main" id="{DE91A5FC-2350-6876-4214-441AACA2F4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4179" y="56749"/>
            <a:ext cx="569460" cy="569460"/>
          </a:xfrm>
          <a:prstGeom prst="rect">
            <a:avLst/>
          </a:prstGeom>
        </p:spPr>
      </p:pic>
      <p:sp>
        <p:nvSpPr>
          <p:cNvPr id="20" name="TextBox 22">
            <a:extLst>
              <a:ext uri="{FF2B5EF4-FFF2-40B4-BE49-F238E27FC236}">
                <a16:creationId xmlns:a16="http://schemas.microsoft.com/office/drawing/2014/main" id="{541C7F6D-7E3E-E271-794E-194B254AB4E4}"/>
              </a:ext>
            </a:extLst>
          </p:cNvPr>
          <p:cNvSpPr txBox="1"/>
          <p:nvPr/>
        </p:nvSpPr>
        <p:spPr>
          <a:xfrm>
            <a:off x="3030640" y="1763179"/>
            <a:ext cx="2057401" cy="2153842"/>
          </a:xfrm>
          <a:prstGeom prst="rect">
            <a:avLst/>
          </a:prstGeom>
        </p:spPr>
        <p:txBody>
          <a:bodyPr lIns="33867" tIns="33867" rIns="33867" bIns="33867" rtlCol="0" anchor="ctr"/>
          <a:lstStyle/>
          <a:p>
            <a:pPr algn="ctr">
              <a:lnSpc>
                <a:spcPts val="1773"/>
              </a:lnSpc>
              <a:spcBef>
                <a:spcPct val="0"/>
              </a:spcBef>
            </a:pPr>
            <a:endParaRPr sz="1600"/>
          </a:p>
        </p:txBody>
      </p:sp>
      <p:sp>
        <p:nvSpPr>
          <p:cNvPr id="21" name="ZoneTexte 20">
            <a:extLst>
              <a:ext uri="{FF2B5EF4-FFF2-40B4-BE49-F238E27FC236}">
                <a16:creationId xmlns:a16="http://schemas.microsoft.com/office/drawing/2014/main" id="{28E6EE9A-9444-903B-FE17-62292B4B88A5}"/>
              </a:ext>
            </a:extLst>
          </p:cNvPr>
          <p:cNvSpPr txBox="1"/>
          <p:nvPr/>
        </p:nvSpPr>
        <p:spPr>
          <a:xfrm>
            <a:off x="7622098" y="4692208"/>
            <a:ext cx="1982066" cy="461665"/>
          </a:xfrm>
          <a:prstGeom prst="rect">
            <a:avLst/>
          </a:prstGeom>
          <a:noFill/>
        </p:spPr>
        <p:txBody>
          <a:bodyPr wrap="square" rtlCol="0">
            <a:spAutoFit/>
          </a:bodyPr>
          <a:lstStyle/>
          <a:p>
            <a:pPr algn="ctr"/>
            <a:r>
              <a:rPr lang="fr-FR" sz="1200" kern="0">
                <a:solidFill>
                  <a:schemeClr val="bg1"/>
                </a:solidFill>
                <a:cs typeface="Arial"/>
                <a:sym typeface="Arial"/>
              </a:rPr>
              <a:t>4. Il change son mot de passe</a:t>
            </a:r>
          </a:p>
        </p:txBody>
      </p:sp>
      <p:sp>
        <p:nvSpPr>
          <p:cNvPr id="22" name="ZoneTexte 21">
            <a:extLst>
              <a:ext uri="{FF2B5EF4-FFF2-40B4-BE49-F238E27FC236}">
                <a16:creationId xmlns:a16="http://schemas.microsoft.com/office/drawing/2014/main" id="{3B5F25AC-6D39-8811-86AF-0D167B1E977F}"/>
              </a:ext>
            </a:extLst>
          </p:cNvPr>
          <p:cNvSpPr txBox="1"/>
          <p:nvPr/>
        </p:nvSpPr>
        <p:spPr>
          <a:xfrm>
            <a:off x="5653942" y="4695911"/>
            <a:ext cx="1869739" cy="461665"/>
          </a:xfrm>
          <a:prstGeom prst="rect">
            <a:avLst/>
          </a:prstGeom>
          <a:noFill/>
        </p:spPr>
        <p:txBody>
          <a:bodyPr wrap="square" rtlCol="0">
            <a:spAutoFit/>
          </a:bodyPr>
          <a:lstStyle/>
          <a:p>
            <a:pPr algn="ctr"/>
            <a:r>
              <a:rPr lang="fr-FR" sz="1200" kern="0">
                <a:solidFill>
                  <a:schemeClr val="bg1"/>
                </a:solidFill>
                <a:cs typeface="Arial"/>
                <a:sym typeface="Arial"/>
              </a:rPr>
              <a:t>3.Il se connecte avec les identifiants reçus</a:t>
            </a:r>
          </a:p>
        </p:txBody>
      </p:sp>
      <p:sp>
        <p:nvSpPr>
          <p:cNvPr id="24" name="ZoneTexte 23">
            <a:extLst>
              <a:ext uri="{FF2B5EF4-FFF2-40B4-BE49-F238E27FC236}">
                <a16:creationId xmlns:a16="http://schemas.microsoft.com/office/drawing/2014/main" id="{DBAFE3DE-4BCA-E495-FF7E-81894AFAC11B}"/>
              </a:ext>
            </a:extLst>
          </p:cNvPr>
          <p:cNvSpPr txBox="1"/>
          <p:nvPr/>
        </p:nvSpPr>
        <p:spPr>
          <a:xfrm>
            <a:off x="3496643" y="4687766"/>
            <a:ext cx="1872701" cy="1015663"/>
          </a:xfrm>
          <a:prstGeom prst="rect">
            <a:avLst/>
          </a:prstGeom>
          <a:noFill/>
        </p:spPr>
        <p:txBody>
          <a:bodyPr wrap="square" rtlCol="0">
            <a:spAutoFit/>
          </a:bodyPr>
          <a:lstStyle/>
          <a:p>
            <a:pPr algn="ctr"/>
            <a:r>
              <a:rPr lang="fr-FR" sz="1200" kern="0">
                <a:solidFill>
                  <a:schemeClr val="bg1"/>
                </a:solidFill>
                <a:cs typeface="Arial"/>
                <a:sym typeface="Arial"/>
              </a:rPr>
              <a:t>2. Votre client a reçu ses identifiants (login et mot de passe). Il clique sur le bouton </a:t>
            </a:r>
          </a:p>
          <a:p>
            <a:pPr algn="ctr"/>
            <a:r>
              <a:rPr lang="fr-FR" sz="1200" kern="0">
                <a:solidFill>
                  <a:schemeClr val="bg1"/>
                </a:solidFill>
                <a:cs typeface="Arial"/>
                <a:sym typeface="Arial"/>
              </a:rPr>
              <a:t>‘’se connecter’’</a:t>
            </a:r>
          </a:p>
        </p:txBody>
      </p:sp>
      <p:sp>
        <p:nvSpPr>
          <p:cNvPr id="25" name="ZoneTexte 24">
            <a:extLst>
              <a:ext uri="{FF2B5EF4-FFF2-40B4-BE49-F238E27FC236}">
                <a16:creationId xmlns:a16="http://schemas.microsoft.com/office/drawing/2014/main" id="{C6323A99-2E94-1DD4-BC74-DB514560C382}"/>
              </a:ext>
            </a:extLst>
          </p:cNvPr>
          <p:cNvSpPr txBox="1"/>
          <p:nvPr/>
        </p:nvSpPr>
        <p:spPr>
          <a:xfrm>
            <a:off x="9761495" y="4668869"/>
            <a:ext cx="1669612" cy="461665"/>
          </a:xfrm>
          <a:prstGeom prst="rect">
            <a:avLst/>
          </a:prstGeom>
          <a:noFill/>
        </p:spPr>
        <p:txBody>
          <a:bodyPr wrap="square" rtlCol="0">
            <a:spAutoFit/>
          </a:bodyPr>
          <a:lstStyle/>
          <a:p>
            <a:pPr algn="ctr"/>
            <a:r>
              <a:rPr lang="fr-FR" sz="1200" kern="0">
                <a:solidFill>
                  <a:schemeClr val="bg1"/>
                </a:solidFill>
                <a:cs typeface="Arial"/>
                <a:sym typeface="Arial"/>
              </a:rPr>
              <a:t>5. </a:t>
            </a:r>
            <a:r>
              <a:rPr lang="fr-FR" sz="1200" kern="0" err="1">
                <a:solidFill>
                  <a:schemeClr val="bg1"/>
                </a:solidFill>
                <a:cs typeface="Arial"/>
                <a:sym typeface="Arial"/>
              </a:rPr>
              <a:t>Tap</a:t>
            </a:r>
            <a:r>
              <a:rPr lang="fr-FR" sz="1200" kern="0">
                <a:solidFill>
                  <a:schemeClr val="bg1"/>
                </a:solidFill>
                <a:cs typeface="Arial"/>
                <a:sym typeface="Arial"/>
              </a:rPr>
              <a:t> to </a:t>
            </a:r>
            <a:r>
              <a:rPr lang="fr-FR" sz="1200" kern="0" err="1">
                <a:solidFill>
                  <a:schemeClr val="bg1"/>
                </a:solidFill>
                <a:cs typeface="Arial"/>
                <a:sym typeface="Arial"/>
              </a:rPr>
              <a:t>Pay</a:t>
            </a:r>
            <a:r>
              <a:rPr lang="fr-FR" sz="1200" kern="0">
                <a:solidFill>
                  <a:schemeClr val="bg1"/>
                </a:solidFill>
                <a:cs typeface="Arial"/>
                <a:sym typeface="Arial"/>
              </a:rPr>
              <a:t> est prêt à l’emploi </a:t>
            </a:r>
          </a:p>
        </p:txBody>
      </p:sp>
      <p:sp>
        <p:nvSpPr>
          <p:cNvPr id="26" name="Freeform 23">
            <a:extLst>
              <a:ext uri="{FF2B5EF4-FFF2-40B4-BE49-F238E27FC236}">
                <a16:creationId xmlns:a16="http://schemas.microsoft.com/office/drawing/2014/main" id="{64757E8D-0B96-BB87-3681-51836B8C38C4}"/>
              </a:ext>
            </a:extLst>
          </p:cNvPr>
          <p:cNvSpPr/>
          <p:nvPr/>
        </p:nvSpPr>
        <p:spPr>
          <a:xfrm>
            <a:off x="640355" y="1882791"/>
            <a:ext cx="2436699" cy="2716637"/>
          </a:xfrm>
          <a:custGeom>
            <a:avLst/>
            <a:gdLst/>
            <a:ahLst/>
            <a:cxnLst/>
            <a:rect l="l" t="t" r="r" b="b"/>
            <a:pathLst>
              <a:path w="1598498" h="1737497">
                <a:moveTo>
                  <a:pt x="0" y="0"/>
                </a:moveTo>
                <a:lnTo>
                  <a:pt x="1598498" y="0"/>
                </a:lnTo>
                <a:lnTo>
                  <a:pt x="1598498" y="1737498"/>
                </a:lnTo>
                <a:lnTo>
                  <a:pt x="0" y="1737498"/>
                </a:lnTo>
                <a:lnTo>
                  <a:pt x="0" y="0"/>
                </a:lnTo>
                <a:close/>
              </a:path>
            </a:pathLst>
          </a:custGeom>
          <a:blipFill>
            <a:blip r:embed="rId3"/>
            <a:stretch>
              <a:fillRect/>
            </a:stretch>
          </a:blipFill>
        </p:spPr>
        <p:txBody>
          <a:bodyPr/>
          <a:lstStyle/>
          <a:p>
            <a:endParaRPr lang="fr-FR"/>
          </a:p>
        </p:txBody>
      </p:sp>
      <p:sp>
        <p:nvSpPr>
          <p:cNvPr id="27" name="ZoneTexte 26">
            <a:extLst>
              <a:ext uri="{FF2B5EF4-FFF2-40B4-BE49-F238E27FC236}">
                <a16:creationId xmlns:a16="http://schemas.microsoft.com/office/drawing/2014/main" id="{FFEB4AAA-646D-DE0C-5DE4-5878FF206A73}"/>
              </a:ext>
            </a:extLst>
          </p:cNvPr>
          <p:cNvSpPr txBox="1"/>
          <p:nvPr/>
        </p:nvSpPr>
        <p:spPr>
          <a:xfrm>
            <a:off x="417368" y="4695868"/>
            <a:ext cx="2811775" cy="1384995"/>
          </a:xfrm>
          <a:prstGeom prst="rect">
            <a:avLst/>
          </a:prstGeom>
          <a:noFill/>
        </p:spPr>
        <p:txBody>
          <a:bodyPr wrap="square" rtlCol="0">
            <a:spAutoFit/>
          </a:bodyPr>
          <a:lstStyle/>
          <a:p>
            <a:pPr algn="ctr"/>
            <a:r>
              <a:rPr lang="fr-FR" sz="1200" kern="0">
                <a:solidFill>
                  <a:schemeClr val="bg1"/>
                </a:solidFill>
                <a:cs typeface="Arial"/>
                <a:sym typeface="Arial"/>
              </a:rPr>
              <a:t>1.Faites souscrire à votre client un </a:t>
            </a:r>
            <a:r>
              <a:rPr lang="fr-FR" sz="1200" b="1" kern="0">
                <a:solidFill>
                  <a:schemeClr val="bg1"/>
                </a:solidFill>
                <a:cs typeface="Arial"/>
                <a:sym typeface="Arial"/>
              </a:rPr>
              <a:t>contrat d’acquisition </a:t>
            </a:r>
            <a:r>
              <a:rPr lang="fr-FR" sz="1200" kern="0">
                <a:solidFill>
                  <a:schemeClr val="bg1"/>
                </a:solidFill>
                <a:cs typeface="Arial"/>
                <a:sym typeface="Arial"/>
              </a:rPr>
              <a:t>et </a:t>
            </a:r>
            <a:r>
              <a:rPr lang="fr-FR" sz="1200" b="1" kern="0">
                <a:solidFill>
                  <a:schemeClr val="bg1"/>
                </a:solidFill>
                <a:cs typeface="Arial"/>
                <a:sym typeface="Arial"/>
              </a:rPr>
              <a:t>un contrat de service</a:t>
            </a:r>
            <a:r>
              <a:rPr lang="fr-FR" sz="1200" kern="0">
                <a:solidFill>
                  <a:schemeClr val="bg1"/>
                </a:solidFill>
                <a:cs typeface="Arial"/>
                <a:sym typeface="Arial"/>
              </a:rPr>
              <a:t> Tap to Pay.</a:t>
            </a:r>
          </a:p>
          <a:p>
            <a:pPr algn="ctr"/>
            <a:r>
              <a:rPr lang="fr-FR" sz="1200" i="1" kern="0">
                <a:solidFill>
                  <a:schemeClr val="bg1"/>
                </a:solidFill>
                <a:cs typeface="Arial"/>
                <a:sym typeface="Arial"/>
              </a:rPr>
              <a:t>Votre client recevra ensuite ses identifiants pour se connecter </a:t>
            </a:r>
            <a:r>
              <a:rPr lang="fr-FR" sz="1200">
                <a:solidFill>
                  <a:schemeClr val="bg1"/>
                </a:solidFill>
              </a:rPr>
              <a:t>(après validation des contrats par le Backoffice).</a:t>
            </a:r>
            <a:endParaRPr lang="fr-FR" sz="1200" i="1" kern="0">
              <a:solidFill>
                <a:schemeClr val="bg1"/>
              </a:solidFill>
              <a:cs typeface="Arial"/>
              <a:sym typeface="Arial"/>
            </a:endParaRPr>
          </a:p>
        </p:txBody>
      </p:sp>
      <p:sp>
        <p:nvSpPr>
          <p:cNvPr id="28" name="Rectangle 27">
            <a:extLst>
              <a:ext uri="{FF2B5EF4-FFF2-40B4-BE49-F238E27FC236}">
                <a16:creationId xmlns:a16="http://schemas.microsoft.com/office/drawing/2014/main" id="{6A39F128-FBC7-0942-4F7B-D4DD266F7237}"/>
              </a:ext>
            </a:extLst>
          </p:cNvPr>
          <p:cNvSpPr/>
          <p:nvPr/>
        </p:nvSpPr>
        <p:spPr>
          <a:xfrm>
            <a:off x="944332" y="2663335"/>
            <a:ext cx="1415339" cy="3141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A7F84294-6F2E-EA88-ABCB-C10B3474621F}"/>
              </a:ext>
            </a:extLst>
          </p:cNvPr>
          <p:cNvSpPr txBox="1"/>
          <p:nvPr/>
        </p:nvSpPr>
        <p:spPr>
          <a:xfrm>
            <a:off x="889766" y="2665146"/>
            <a:ext cx="1427830" cy="369332"/>
          </a:xfrm>
          <a:prstGeom prst="rect">
            <a:avLst/>
          </a:prstGeom>
          <a:noFill/>
        </p:spPr>
        <p:txBody>
          <a:bodyPr wrap="square" rtlCol="0">
            <a:spAutoFit/>
          </a:bodyPr>
          <a:lstStyle/>
          <a:p>
            <a:r>
              <a:rPr lang="fr-FR">
                <a:solidFill>
                  <a:srgbClr val="9B9B9B"/>
                </a:solidFill>
                <a:latin typeface="Arial Black" panose="020B0A04020102020204" pitchFamily="34" charset="0"/>
              </a:rPr>
              <a:t>CONTRAT</a:t>
            </a:r>
          </a:p>
        </p:txBody>
      </p:sp>
      <p:sp>
        <p:nvSpPr>
          <p:cNvPr id="32" name="TextBox 22">
            <a:extLst>
              <a:ext uri="{FF2B5EF4-FFF2-40B4-BE49-F238E27FC236}">
                <a16:creationId xmlns:a16="http://schemas.microsoft.com/office/drawing/2014/main" id="{33E16417-FA43-F11A-07AD-C9CCBCEB6023}"/>
              </a:ext>
            </a:extLst>
          </p:cNvPr>
          <p:cNvSpPr txBox="1"/>
          <p:nvPr/>
        </p:nvSpPr>
        <p:spPr>
          <a:xfrm>
            <a:off x="3030640" y="1873349"/>
            <a:ext cx="2057401" cy="2153842"/>
          </a:xfrm>
          <a:prstGeom prst="rect">
            <a:avLst/>
          </a:prstGeom>
        </p:spPr>
        <p:txBody>
          <a:bodyPr lIns="33867" tIns="33867" rIns="33867" bIns="33867" rtlCol="0" anchor="ctr"/>
          <a:lstStyle/>
          <a:p>
            <a:pPr algn="ctr">
              <a:lnSpc>
                <a:spcPts val="1773"/>
              </a:lnSpc>
              <a:spcBef>
                <a:spcPct val="0"/>
              </a:spcBef>
            </a:pPr>
            <a:endParaRPr sz="1600"/>
          </a:p>
        </p:txBody>
      </p:sp>
      <p:pic>
        <p:nvPicPr>
          <p:cNvPr id="33" name="Graphic 16">
            <a:extLst>
              <a:ext uri="{FF2B5EF4-FFF2-40B4-BE49-F238E27FC236}">
                <a16:creationId xmlns:a16="http://schemas.microsoft.com/office/drawing/2014/main" id="{02AA744D-03EA-F88E-754D-CF2848387E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5821" y="4272218"/>
            <a:ext cx="528011" cy="138092"/>
          </a:xfrm>
          <a:prstGeom prst="rect">
            <a:avLst/>
          </a:prstGeom>
        </p:spPr>
      </p:pic>
      <p:sp>
        <p:nvSpPr>
          <p:cNvPr id="37" name="Freeform 14">
            <a:extLst>
              <a:ext uri="{FF2B5EF4-FFF2-40B4-BE49-F238E27FC236}">
                <a16:creationId xmlns:a16="http://schemas.microsoft.com/office/drawing/2014/main" id="{DEF67906-1540-EBD6-56F7-F2BE32084303}"/>
              </a:ext>
            </a:extLst>
          </p:cNvPr>
          <p:cNvSpPr/>
          <p:nvPr/>
        </p:nvSpPr>
        <p:spPr>
          <a:xfrm>
            <a:off x="195165" y="978832"/>
            <a:ext cx="4365149" cy="626283"/>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6"/>
            <a:stretch>
              <a:fillRect t="-1189" r="-12492" b="-1189"/>
            </a:stretch>
          </a:blipFill>
        </p:spPr>
      </p:sp>
      <p:sp>
        <p:nvSpPr>
          <p:cNvPr id="38" name="TextBox 15">
            <a:extLst>
              <a:ext uri="{FF2B5EF4-FFF2-40B4-BE49-F238E27FC236}">
                <a16:creationId xmlns:a16="http://schemas.microsoft.com/office/drawing/2014/main" id="{BFC2BCA8-4280-6A83-F16B-77D17BA56B64}"/>
              </a:ext>
            </a:extLst>
          </p:cNvPr>
          <p:cNvSpPr txBox="1"/>
          <p:nvPr/>
        </p:nvSpPr>
        <p:spPr>
          <a:xfrm rot="21876">
            <a:off x="147421" y="1075938"/>
            <a:ext cx="4350149" cy="269304"/>
          </a:xfrm>
          <a:prstGeom prst="rect">
            <a:avLst/>
          </a:prstGeom>
        </p:spPr>
        <p:txBody>
          <a:bodyPr wrap="square" lIns="0" tIns="0" rIns="0" bIns="0" rtlCol="0" anchor="t">
            <a:spAutoFit/>
          </a:bodyPr>
          <a:lstStyle/>
          <a:p>
            <a:pPr algn="ctr">
              <a:lnSpc>
                <a:spcPts val="2087"/>
              </a:lnSpc>
            </a:pPr>
            <a:r>
              <a:rPr lang="en-US" sz="1815">
                <a:solidFill>
                  <a:srgbClr val="FFFFFF"/>
                </a:solidFill>
                <a:latin typeface="Arial Black" panose="020B0A04020102020204" pitchFamily="34" charset="0"/>
              </a:rPr>
              <a:t>SOUSCRIPTION &amp; ENROLEMENT</a:t>
            </a:r>
          </a:p>
        </p:txBody>
      </p:sp>
      <p:pic>
        <p:nvPicPr>
          <p:cNvPr id="29" name="Image 28" descr="Une image contenant texte, Téléphone mobile, capture d’écran, Appareil mobile&#10;&#10;Description générée automatiquement">
            <a:extLst>
              <a:ext uri="{FF2B5EF4-FFF2-40B4-BE49-F238E27FC236}">
                <a16:creationId xmlns:a16="http://schemas.microsoft.com/office/drawing/2014/main" id="{6C5EA1DC-B64A-BE55-58A7-090D00B765C4}"/>
              </a:ext>
            </a:extLst>
          </p:cNvPr>
          <p:cNvPicPr>
            <a:picLocks noChangeAspect="1"/>
          </p:cNvPicPr>
          <p:nvPr/>
        </p:nvPicPr>
        <p:blipFill rotWithShape="1">
          <a:blip r:embed="rId7"/>
          <a:srcRect l="36310" t="6671" r="36808" b="8240"/>
          <a:stretch/>
        </p:blipFill>
        <p:spPr>
          <a:xfrm>
            <a:off x="3641486" y="1570923"/>
            <a:ext cx="1465732" cy="3094484"/>
          </a:xfrm>
          <a:prstGeom prst="rect">
            <a:avLst/>
          </a:prstGeom>
        </p:spPr>
      </p:pic>
      <p:pic>
        <p:nvPicPr>
          <p:cNvPr id="34" name="Image 33" descr="Une image contenant Téléphone mobile, gadget, Appareil de communication, Appareil de communications portable&#10;&#10;Description générée automatiquement">
            <a:extLst>
              <a:ext uri="{FF2B5EF4-FFF2-40B4-BE49-F238E27FC236}">
                <a16:creationId xmlns:a16="http://schemas.microsoft.com/office/drawing/2014/main" id="{967D656E-8416-E26C-5C6E-763E11C2EAD4}"/>
              </a:ext>
            </a:extLst>
          </p:cNvPr>
          <p:cNvPicPr>
            <a:picLocks noChangeAspect="1"/>
          </p:cNvPicPr>
          <p:nvPr/>
        </p:nvPicPr>
        <p:blipFill rotWithShape="1">
          <a:blip r:embed="rId8"/>
          <a:srcRect l="35907" t="7481" r="35568" b="8534"/>
          <a:stretch/>
        </p:blipFill>
        <p:spPr>
          <a:xfrm>
            <a:off x="5814239" y="1619706"/>
            <a:ext cx="1545733" cy="3035452"/>
          </a:xfrm>
          <a:prstGeom prst="rect">
            <a:avLst/>
          </a:prstGeom>
        </p:spPr>
      </p:pic>
      <p:pic>
        <p:nvPicPr>
          <p:cNvPr id="40" name="Image 39" descr="Une image contenant texte, Téléphone mobile, Appareil de communication, capture d’écran&#10;&#10;Description générée automatiquement">
            <a:extLst>
              <a:ext uri="{FF2B5EF4-FFF2-40B4-BE49-F238E27FC236}">
                <a16:creationId xmlns:a16="http://schemas.microsoft.com/office/drawing/2014/main" id="{8E0097A7-4A8A-44BD-E072-0024F42E4EB0}"/>
              </a:ext>
            </a:extLst>
          </p:cNvPr>
          <p:cNvPicPr>
            <a:picLocks noChangeAspect="1"/>
          </p:cNvPicPr>
          <p:nvPr/>
        </p:nvPicPr>
        <p:blipFill rotWithShape="1">
          <a:blip r:embed="rId9"/>
          <a:srcRect l="36444" t="6313" r="36670"/>
          <a:stretch/>
        </p:blipFill>
        <p:spPr>
          <a:xfrm>
            <a:off x="7731330" y="1570923"/>
            <a:ext cx="1483261" cy="3447524"/>
          </a:xfrm>
          <a:prstGeom prst="rect">
            <a:avLst/>
          </a:prstGeom>
        </p:spPr>
      </p:pic>
      <p:pic>
        <p:nvPicPr>
          <p:cNvPr id="42" name="Image 41" descr="Une image contenant texte, Appareil électronique, capture d’écran, Téléphone mobile&#10;&#10;Description générée automatiquement">
            <a:extLst>
              <a:ext uri="{FF2B5EF4-FFF2-40B4-BE49-F238E27FC236}">
                <a16:creationId xmlns:a16="http://schemas.microsoft.com/office/drawing/2014/main" id="{2358BD79-253A-DD36-D247-62C9EACFFC4C}"/>
              </a:ext>
            </a:extLst>
          </p:cNvPr>
          <p:cNvPicPr>
            <a:picLocks noChangeAspect="1"/>
          </p:cNvPicPr>
          <p:nvPr/>
        </p:nvPicPr>
        <p:blipFill rotWithShape="1">
          <a:blip r:embed="rId10"/>
          <a:srcRect l="35734" t="5208" r="36317" b="6783"/>
          <a:stretch/>
        </p:blipFill>
        <p:spPr>
          <a:xfrm>
            <a:off x="9811813" y="1390872"/>
            <a:ext cx="1619294" cy="3400950"/>
          </a:xfrm>
          <a:prstGeom prst="rect">
            <a:avLst/>
          </a:prstGeom>
        </p:spPr>
      </p:pic>
      <p:sp>
        <p:nvSpPr>
          <p:cNvPr id="2" name="ZoneTexte 1">
            <a:extLst>
              <a:ext uri="{FF2B5EF4-FFF2-40B4-BE49-F238E27FC236}">
                <a16:creationId xmlns:a16="http://schemas.microsoft.com/office/drawing/2014/main" id="{8B382D18-D721-ADEA-A34E-3F25307ECBDA}"/>
              </a:ext>
            </a:extLst>
          </p:cNvPr>
          <p:cNvSpPr txBox="1"/>
          <p:nvPr/>
        </p:nvSpPr>
        <p:spPr>
          <a:xfrm>
            <a:off x="275423" y="6076323"/>
            <a:ext cx="11708130" cy="400110"/>
          </a:xfrm>
          <a:prstGeom prst="rect">
            <a:avLst/>
          </a:prstGeom>
          <a:noFill/>
        </p:spPr>
        <p:txBody>
          <a:bodyPr wrap="square" rtlCol="0">
            <a:spAutoFit/>
          </a:bodyPr>
          <a:lstStyle/>
          <a:p>
            <a:r>
              <a:rPr lang="fr-FR" sz="1000" b="1">
                <a:solidFill>
                  <a:schemeClr val="bg2"/>
                </a:solidFill>
              </a:rPr>
              <a:t>BON A SAVOIR </a:t>
            </a:r>
            <a:r>
              <a:rPr lang="fr-FR" sz="1000">
                <a:solidFill>
                  <a:srgbClr val="FF0000"/>
                </a:solidFill>
              </a:rPr>
              <a:t>:</a:t>
            </a:r>
            <a:r>
              <a:rPr lang="fr-FR" sz="1000"/>
              <a:t> </a:t>
            </a:r>
            <a:r>
              <a:rPr lang="fr-FR" sz="1000">
                <a:solidFill>
                  <a:schemeClr val="bg1"/>
                </a:solidFill>
              </a:rPr>
              <a:t>Un process de maternage est mis en place pour inciter le client à activer la solution. S’il ne l’utilise pas pendant 13 mois, la solution sera automatiquement clôturée  (voir le contrat pour plus de détails</a:t>
            </a:r>
            <a:r>
              <a:rPr lang="fr-FR" sz="1000"/>
              <a:t>). </a:t>
            </a:r>
          </a:p>
        </p:txBody>
      </p:sp>
      <p:sp>
        <p:nvSpPr>
          <p:cNvPr id="3" name="TextBox 12">
            <a:extLst>
              <a:ext uri="{FF2B5EF4-FFF2-40B4-BE49-F238E27FC236}">
                <a16:creationId xmlns:a16="http://schemas.microsoft.com/office/drawing/2014/main" id="{76E4CD98-A860-156C-8858-A8C82D7A46CB}"/>
              </a:ext>
            </a:extLst>
          </p:cNvPr>
          <p:cNvSpPr txBox="1"/>
          <p:nvPr/>
        </p:nvSpPr>
        <p:spPr>
          <a:xfrm rot="21876">
            <a:off x="833801" y="6604629"/>
            <a:ext cx="7800007" cy="318036"/>
          </a:xfrm>
          <a:prstGeom prst="rect">
            <a:avLst/>
          </a:prstGeom>
        </p:spPr>
        <p:txBody>
          <a:bodyPr wrap="square" lIns="0" tIns="0" rIns="0" bIns="0" rtlCol="0" anchor="t">
            <a:spAutoFit/>
          </a:bodyPr>
          <a:lstStyle/>
          <a:p>
            <a:pPr rtl="0"/>
            <a:r>
              <a:rPr lang="en-US" sz="700">
                <a:solidFill>
                  <a:schemeClr val="bg1"/>
                </a:solidFill>
                <a:latin typeface="Open Sans"/>
              </a:rPr>
              <a:t>*Tap to Pay </a:t>
            </a:r>
            <a:r>
              <a:rPr lang="en-US" sz="700" err="1">
                <a:solidFill>
                  <a:schemeClr val="bg1"/>
                </a:solidFill>
                <a:latin typeface="Open Sans"/>
              </a:rPr>
              <a:t>est</a:t>
            </a:r>
            <a:r>
              <a:rPr lang="en-US" sz="700">
                <a:solidFill>
                  <a:schemeClr val="bg1"/>
                </a:solidFill>
                <a:latin typeface="Open Sans"/>
              </a:rPr>
              <a:t> disponible sur les smartphones</a:t>
            </a:r>
            <a:r>
              <a:rPr lang="fr-FR" sz="700">
                <a:solidFill>
                  <a:schemeClr val="bg1"/>
                </a:solidFill>
                <a:effectLst/>
              </a:rPr>
              <a:t> équipés des services Google. </a:t>
            </a:r>
            <a:r>
              <a:rPr lang="fr-FR" sz="700" b="1">
                <a:solidFill>
                  <a:schemeClr val="bg1"/>
                </a:solidFill>
                <a:effectLst/>
              </a:rPr>
              <a:t>IMPORTANT : </a:t>
            </a:r>
            <a:r>
              <a:rPr lang="fr-FR" sz="700">
                <a:solidFill>
                  <a:schemeClr val="bg1"/>
                </a:solidFill>
                <a:effectLst/>
              </a:rPr>
              <a:t>les smartphones Huawei ne sont pas compatibles avec la solution.</a:t>
            </a:r>
          </a:p>
          <a:p>
            <a:r>
              <a:rPr lang="en-US" sz="700">
                <a:solidFill>
                  <a:schemeClr val="bg1"/>
                </a:solidFill>
                <a:latin typeface="Open Sans"/>
              </a:rPr>
              <a:t>Document à usage strictement interne - Ne pas diffuser – Février 2024</a:t>
            </a:r>
          </a:p>
          <a:p>
            <a:pPr>
              <a:lnSpc>
                <a:spcPts val="843"/>
              </a:lnSpc>
            </a:pPr>
            <a:endParaRPr lang="en-US" sz="700">
              <a:solidFill>
                <a:srgbClr val="3E454A"/>
              </a:solidFill>
              <a:latin typeface="Open Sans"/>
            </a:endParaRPr>
          </a:p>
        </p:txBody>
      </p:sp>
      <p:sp>
        <p:nvSpPr>
          <p:cNvPr id="7" name="Freeform 2">
            <a:extLst>
              <a:ext uri="{FF2B5EF4-FFF2-40B4-BE49-F238E27FC236}">
                <a16:creationId xmlns:a16="http://schemas.microsoft.com/office/drawing/2014/main" id="{32EB7144-BD9C-D7BC-D7F9-2A45D6BF6C3D}"/>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11"/>
            <a:stretch>
              <a:fillRect/>
            </a:stretch>
          </a:blipFill>
        </p:spPr>
      </p:sp>
    </p:spTree>
    <p:extLst>
      <p:ext uri="{BB962C8B-B14F-4D97-AF65-F5344CB8AC3E}">
        <p14:creationId xmlns:p14="http://schemas.microsoft.com/office/powerpoint/2010/main" val="2362877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0850949" y="6642546"/>
            <a:ext cx="808849" cy="153785"/>
            <a:chOff x="0" y="0"/>
            <a:chExt cx="319545" cy="60755"/>
          </a:xfrm>
        </p:grpSpPr>
        <p:sp>
          <p:nvSpPr>
            <p:cNvPr id="5" name="Freeform 5"/>
            <p:cNvSpPr/>
            <p:nvPr/>
          </p:nvSpPr>
          <p:spPr>
            <a:xfrm>
              <a:off x="0" y="0"/>
              <a:ext cx="319545" cy="60755"/>
            </a:xfrm>
            <a:custGeom>
              <a:avLst/>
              <a:gdLst/>
              <a:ahLst/>
              <a:cxnLst/>
              <a:rect l="l" t="t" r="r" b="b"/>
              <a:pathLst>
                <a:path w="319545" h="60755">
                  <a:moveTo>
                    <a:pt x="0" y="0"/>
                  </a:moveTo>
                  <a:lnTo>
                    <a:pt x="319545" y="0"/>
                  </a:lnTo>
                  <a:lnTo>
                    <a:pt x="319545" y="60755"/>
                  </a:lnTo>
                  <a:lnTo>
                    <a:pt x="0" y="60755"/>
                  </a:lnTo>
                  <a:lnTo>
                    <a:pt x="0" y="0"/>
                  </a:lnTo>
                </a:path>
              </a:pathLst>
            </a:custGeom>
            <a:solidFill>
              <a:srgbClr val="FFFFFF"/>
            </a:solidFill>
          </p:spPr>
        </p:sp>
        <p:sp>
          <p:nvSpPr>
            <p:cNvPr id="6" name="TextBox 6"/>
            <p:cNvSpPr txBox="1"/>
            <p:nvPr/>
          </p:nvSpPr>
          <p:spPr>
            <a:xfrm>
              <a:off x="0" y="-38100"/>
              <a:ext cx="812800" cy="850900"/>
            </a:xfrm>
            <a:prstGeom prst="rect">
              <a:avLst/>
            </a:prstGeom>
          </p:spPr>
          <p:txBody>
            <a:bodyPr lIns="33867" tIns="33867" rIns="33867" bIns="33867" rtlCol="0" anchor="ctr"/>
            <a:lstStyle/>
            <a:p>
              <a:pPr algn="ctr">
                <a:lnSpc>
                  <a:spcPts val="1773"/>
                </a:lnSpc>
              </a:pPr>
              <a:endParaRPr sz="1200"/>
            </a:p>
          </p:txBody>
        </p:sp>
      </p:grpSp>
      <p:sp>
        <p:nvSpPr>
          <p:cNvPr id="23" name="Rectangle 22">
            <a:extLst>
              <a:ext uri="{FF2B5EF4-FFF2-40B4-BE49-F238E27FC236}">
                <a16:creationId xmlns:a16="http://schemas.microsoft.com/office/drawing/2014/main" id="{46B8363B-A276-F010-9B3D-99FC2073D311}"/>
              </a:ext>
            </a:extLst>
          </p:cNvPr>
          <p:cNvSpPr>
            <a:spLocks noGrp="1" noRot="1" noMove="1" noResize="1" noEditPoints="1" noAdjustHandles="1" noChangeArrowheads="1" noChangeShapeType="1"/>
          </p:cNvSpPr>
          <p:nvPr/>
        </p:nvSpPr>
        <p:spPr>
          <a:xfrm>
            <a:off x="10157552" y="6277436"/>
            <a:ext cx="1430743" cy="490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51A6EE6-8BC1-FEDE-6510-F3837F5453E7}"/>
              </a:ext>
            </a:extLst>
          </p:cNvPr>
          <p:cNvSpPr>
            <a:spLocks noGrp="1" noRot="1" noMove="1" noResize="1" noEditPoints="1" noAdjustHandles="1" noChangeArrowheads="1" noChangeShapeType="1"/>
          </p:cNvSpPr>
          <p:nvPr/>
        </p:nvSpPr>
        <p:spPr>
          <a:xfrm>
            <a:off x="510600" y="6143546"/>
            <a:ext cx="11528026" cy="401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975472D-2C13-405A-8C7B-73B64A7C334C}"/>
              </a:ext>
            </a:extLst>
          </p:cNvPr>
          <p:cNvSpPr>
            <a:spLocks noGrp="1" noRot="1" noMove="1" noResize="1" noEditPoints="1" noAdjustHandles="1" noChangeArrowheads="1" noChangeShapeType="1"/>
          </p:cNvSpPr>
          <p:nvPr/>
        </p:nvSpPr>
        <p:spPr>
          <a:xfrm>
            <a:off x="0" y="818669"/>
            <a:ext cx="12192000" cy="60393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7624078C-2AE1-EEC4-5012-EB4614EC5FB1}"/>
              </a:ext>
            </a:extLst>
          </p:cNvPr>
          <p:cNvSpPr/>
          <p:nvPr/>
        </p:nvSpPr>
        <p:spPr>
          <a:xfrm>
            <a:off x="0" y="-2"/>
            <a:ext cx="12192000" cy="818671"/>
          </a:xfrm>
          <a:prstGeom prst="rect">
            <a:avLst/>
          </a:prstGeom>
          <a:solidFill>
            <a:schemeClr val="tx1"/>
          </a:solidFill>
          <a:ln w="3175">
            <a:noFill/>
          </a:ln>
          <a:effectLst>
            <a:outerShdw blurRad="88900" algn="ctr" rotWithShape="0">
              <a:schemeClr val="bg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197">
              <a:solidFill>
                <a:srgbClr val="FFFFFF"/>
              </a:solidFill>
              <a:latin typeface="Arial"/>
            </a:endParaRPr>
          </a:p>
        </p:txBody>
      </p:sp>
      <p:sp>
        <p:nvSpPr>
          <p:cNvPr id="10" name="TextBox 10"/>
          <p:cNvSpPr txBox="1"/>
          <p:nvPr/>
        </p:nvSpPr>
        <p:spPr>
          <a:xfrm rot="21876">
            <a:off x="421619" y="34727"/>
            <a:ext cx="9496745" cy="736099"/>
          </a:xfrm>
          <a:prstGeom prst="rect">
            <a:avLst/>
          </a:prstGeom>
        </p:spPr>
        <p:txBody>
          <a:bodyPr wrap="square" lIns="0" tIns="0" rIns="0" bIns="0" rtlCol="0" anchor="t">
            <a:spAutoFit/>
          </a:bodyPr>
          <a:lstStyle/>
          <a:p>
            <a:pPr>
              <a:lnSpc>
                <a:spcPts val="3067"/>
              </a:lnSpc>
            </a:pPr>
            <a:r>
              <a:rPr lang="en-US" sz="2200">
                <a:solidFill>
                  <a:srgbClr val="C00000"/>
                </a:solidFill>
                <a:latin typeface="Arial Black" panose="020B0A04020102020204" pitchFamily="34" charset="0"/>
              </a:rPr>
              <a:t>SOLUTION D’ENCAISSEMENT EN PROXIMITÉ</a:t>
            </a:r>
          </a:p>
          <a:p>
            <a:pPr>
              <a:defRPr/>
            </a:pPr>
            <a:r>
              <a:rPr lang="fr-FR" sz="2200" b="1">
                <a:solidFill>
                  <a:schemeClr val="bg1"/>
                </a:solidFill>
                <a:latin typeface="Arial Black" panose="020B0604020202020204" pitchFamily="34" charset="0"/>
                <a:cs typeface="Arial Black" panose="020B0604020202020204" pitchFamily="34" charset="0"/>
              </a:rPr>
              <a:t>AVEC UN SMARTPHONE ANDROID</a:t>
            </a:r>
          </a:p>
        </p:txBody>
      </p:sp>
      <p:sp>
        <p:nvSpPr>
          <p:cNvPr id="55" name="TextBox 55"/>
          <p:cNvSpPr txBox="1"/>
          <p:nvPr/>
        </p:nvSpPr>
        <p:spPr>
          <a:xfrm>
            <a:off x="708674" y="5157909"/>
            <a:ext cx="2057400" cy="2153841"/>
          </a:xfrm>
          <a:prstGeom prst="rect">
            <a:avLst/>
          </a:prstGeom>
        </p:spPr>
        <p:txBody>
          <a:bodyPr lIns="33867" tIns="33867" rIns="33867" bIns="33867" rtlCol="0" anchor="ctr"/>
          <a:lstStyle/>
          <a:p>
            <a:pPr algn="ctr">
              <a:lnSpc>
                <a:spcPts val="1773"/>
              </a:lnSpc>
              <a:spcBef>
                <a:spcPct val="0"/>
              </a:spcBef>
            </a:pPr>
            <a:endParaRPr sz="1200"/>
          </a:p>
        </p:txBody>
      </p:sp>
      <p:sp>
        <p:nvSpPr>
          <p:cNvPr id="14" name="ZoneTexte 13">
            <a:extLst>
              <a:ext uri="{FF2B5EF4-FFF2-40B4-BE49-F238E27FC236}">
                <a16:creationId xmlns:a16="http://schemas.microsoft.com/office/drawing/2014/main" id="{F84C3F01-ADCA-B6E6-4F41-EE0111BE06BC}"/>
              </a:ext>
            </a:extLst>
          </p:cNvPr>
          <p:cNvSpPr txBox="1"/>
          <p:nvPr/>
        </p:nvSpPr>
        <p:spPr>
          <a:xfrm>
            <a:off x="10566243" y="576721"/>
            <a:ext cx="868368" cy="246221"/>
          </a:xfrm>
          <a:prstGeom prst="rect">
            <a:avLst/>
          </a:prstGeom>
          <a:noFill/>
        </p:spPr>
        <p:txBody>
          <a:bodyPr wrap="square" rtlCol="0">
            <a:spAutoFit/>
          </a:bodyPr>
          <a:lstStyle/>
          <a:p>
            <a:r>
              <a:rPr lang="fr-FR" sz="1000" b="1">
                <a:solidFill>
                  <a:schemeClr val="bg1"/>
                </a:solidFill>
                <a:latin typeface="Arial Black" panose="020B0A04020102020204" pitchFamily="34" charset="0"/>
              </a:rPr>
              <a:t>ANDROID</a:t>
            </a:r>
          </a:p>
        </p:txBody>
      </p:sp>
      <p:pic>
        <p:nvPicPr>
          <p:cNvPr id="17" name="Image 16" descr="Une image contenant clipart, Graphique, conception, illustration&#10;&#10;Description générée automatiquement">
            <a:extLst>
              <a:ext uri="{FF2B5EF4-FFF2-40B4-BE49-F238E27FC236}">
                <a16:creationId xmlns:a16="http://schemas.microsoft.com/office/drawing/2014/main" id="{DE91A5FC-2350-6876-4214-441AACA2F4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5697" y="56749"/>
            <a:ext cx="569460" cy="569460"/>
          </a:xfrm>
          <a:prstGeom prst="rect">
            <a:avLst/>
          </a:prstGeom>
        </p:spPr>
      </p:pic>
      <p:sp>
        <p:nvSpPr>
          <p:cNvPr id="18" name="TextBox 12">
            <a:extLst>
              <a:ext uri="{FF2B5EF4-FFF2-40B4-BE49-F238E27FC236}">
                <a16:creationId xmlns:a16="http://schemas.microsoft.com/office/drawing/2014/main" id="{A9795A3B-5A48-A18A-9C2E-AAF338779D0D}"/>
              </a:ext>
            </a:extLst>
          </p:cNvPr>
          <p:cNvSpPr txBox="1"/>
          <p:nvPr/>
        </p:nvSpPr>
        <p:spPr>
          <a:xfrm rot="21876">
            <a:off x="148170" y="6546259"/>
            <a:ext cx="3860420" cy="308611"/>
          </a:xfrm>
          <a:prstGeom prst="rect">
            <a:avLst/>
          </a:prstGeom>
        </p:spPr>
        <p:txBody>
          <a:bodyPr wrap="square" lIns="0" tIns="0" rIns="0" bIns="0" rtlCol="0" anchor="t">
            <a:spAutoFit/>
          </a:bodyPr>
          <a:lstStyle/>
          <a:p>
            <a:pPr>
              <a:lnSpc>
                <a:spcPts val="843"/>
              </a:lnSpc>
            </a:pPr>
            <a:r>
              <a:rPr lang="en-US" sz="700">
                <a:solidFill>
                  <a:schemeClr val="bg1"/>
                </a:solidFill>
                <a:latin typeface="Open Sans"/>
              </a:rPr>
              <a:t>*Tap to Pay  sur iPhone  </a:t>
            </a:r>
            <a:r>
              <a:rPr lang="en-US" sz="700" err="1">
                <a:solidFill>
                  <a:schemeClr val="bg1"/>
                </a:solidFill>
                <a:latin typeface="Open Sans"/>
              </a:rPr>
              <a:t>est</a:t>
            </a:r>
            <a:r>
              <a:rPr lang="en-US" sz="700">
                <a:solidFill>
                  <a:schemeClr val="bg1"/>
                </a:solidFill>
                <a:latin typeface="Open Sans"/>
              </a:rPr>
              <a:t> disponible sur les smartphones Apple  à </a:t>
            </a:r>
            <a:r>
              <a:rPr lang="en-US" sz="700" err="1">
                <a:solidFill>
                  <a:schemeClr val="bg1"/>
                </a:solidFill>
                <a:latin typeface="Open Sans"/>
              </a:rPr>
              <a:t>partir</a:t>
            </a:r>
            <a:r>
              <a:rPr lang="en-US" sz="700">
                <a:solidFill>
                  <a:schemeClr val="bg1"/>
                </a:solidFill>
                <a:latin typeface="Open Sans"/>
              </a:rPr>
              <a:t> de </a:t>
            </a:r>
            <a:r>
              <a:rPr lang="en-US" sz="700" err="1">
                <a:solidFill>
                  <a:schemeClr val="bg1"/>
                </a:solidFill>
                <a:latin typeface="Open Sans"/>
              </a:rPr>
              <a:t>l’iPhone</a:t>
            </a:r>
            <a:r>
              <a:rPr lang="en-US" sz="700">
                <a:solidFill>
                  <a:schemeClr val="bg1"/>
                </a:solidFill>
                <a:latin typeface="Open Sans"/>
              </a:rPr>
              <a:t> XS – </a:t>
            </a:r>
          </a:p>
          <a:p>
            <a:pPr>
              <a:lnSpc>
                <a:spcPts val="843"/>
              </a:lnSpc>
            </a:pPr>
            <a:r>
              <a:rPr lang="en-US" sz="700">
                <a:solidFill>
                  <a:schemeClr val="bg1"/>
                </a:solidFill>
                <a:latin typeface="Open Sans"/>
              </a:rPr>
              <a:t>Document à usage </a:t>
            </a:r>
            <a:r>
              <a:rPr lang="en-US" sz="700" err="1">
                <a:solidFill>
                  <a:schemeClr val="bg1"/>
                </a:solidFill>
                <a:latin typeface="Open Sans"/>
              </a:rPr>
              <a:t>strictement</a:t>
            </a:r>
            <a:r>
              <a:rPr lang="en-US" sz="700">
                <a:solidFill>
                  <a:schemeClr val="bg1"/>
                </a:solidFill>
                <a:latin typeface="Open Sans"/>
              </a:rPr>
              <a:t> interne - Ne pas diffuser – </a:t>
            </a:r>
            <a:r>
              <a:rPr lang="en-US" sz="700" err="1">
                <a:solidFill>
                  <a:schemeClr val="bg1"/>
                </a:solidFill>
                <a:highlight>
                  <a:srgbClr val="FF00FF"/>
                </a:highlight>
                <a:latin typeface="Open Sans"/>
              </a:rPr>
              <a:t>Février</a:t>
            </a:r>
            <a:r>
              <a:rPr lang="en-US" sz="700">
                <a:solidFill>
                  <a:schemeClr val="bg1"/>
                </a:solidFill>
                <a:highlight>
                  <a:srgbClr val="FF00FF"/>
                </a:highlight>
                <a:latin typeface="Open Sans"/>
              </a:rPr>
              <a:t> 2024</a:t>
            </a:r>
          </a:p>
          <a:p>
            <a:pPr>
              <a:lnSpc>
                <a:spcPts val="843"/>
              </a:lnSpc>
            </a:pPr>
            <a:endParaRPr lang="en-US" sz="700">
              <a:solidFill>
                <a:schemeClr val="bg1"/>
              </a:solidFill>
              <a:latin typeface="Open Sans"/>
            </a:endParaRPr>
          </a:p>
        </p:txBody>
      </p:sp>
      <p:sp>
        <p:nvSpPr>
          <p:cNvPr id="37" name="Freeform 14">
            <a:extLst>
              <a:ext uri="{FF2B5EF4-FFF2-40B4-BE49-F238E27FC236}">
                <a16:creationId xmlns:a16="http://schemas.microsoft.com/office/drawing/2014/main" id="{DEF67906-1540-EBD6-56F7-F2BE32084303}"/>
              </a:ext>
            </a:extLst>
          </p:cNvPr>
          <p:cNvSpPr/>
          <p:nvPr/>
        </p:nvSpPr>
        <p:spPr>
          <a:xfrm>
            <a:off x="278290" y="1041379"/>
            <a:ext cx="2356446" cy="626283"/>
          </a:xfrm>
          <a:custGeom>
            <a:avLst/>
            <a:gdLst/>
            <a:ahLst/>
            <a:cxnLst/>
            <a:rect l="l" t="t" r="r" b="b"/>
            <a:pathLst>
              <a:path w="3558052" h="1252567">
                <a:moveTo>
                  <a:pt x="0" y="0"/>
                </a:moveTo>
                <a:lnTo>
                  <a:pt x="3558052" y="0"/>
                </a:lnTo>
                <a:lnTo>
                  <a:pt x="3558052" y="1252567"/>
                </a:lnTo>
                <a:lnTo>
                  <a:pt x="0" y="1252567"/>
                </a:lnTo>
                <a:lnTo>
                  <a:pt x="0" y="0"/>
                </a:lnTo>
                <a:close/>
              </a:path>
            </a:pathLst>
          </a:custGeom>
          <a:blipFill>
            <a:blip r:embed="rId3"/>
            <a:stretch>
              <a:fillRect t="-1189" r="-12492" b="-1189"/>
            </a:stretch>
          </a:blipFill>
        </p:spPr>
      </p:sp>
      <p:sp>
        <p:nvSpPr>
          <p:cNvPr id="2" name="TextBox 15">
            <a:extLst>
              <a:ext uri="{FF2B5EF4-FFF2-40B4-BE49-F238E27FC236}">
                <a16:creationId xmlns:a16="http://schemas.microsoft.com/office/drawing/2014/main" id="{394D1100-9545-B016-EA1C-77924C1EA6BF}"/>
              </a:ext>
            </a:extLst>
          </p:cNvPr>
          <p:cNvSpPr txBox="1"/>
          <p:nvPr/>
        </p:nvSpPr>
        <p:spPr>
          <a:xfrm rot="21876">
            <a:off x="404010" y="1127232"/>
            <a:ext cx="2056017" cy="269304"/>
          </a:xfrm>
          <a:prstGeom prst="rect">
            <a:avLst/>
          </a:prstGeom>
        </p:spPr>
        <p:txBody>
          <a:bodyPr wrap="square" lIns="0" tIns="0" rIns="0" bIns="0" rtlCol="0" anchor="t">
            <a:spAutoFit/>
          </a:bodyPr>
          <a:lstStyle/>
          <a:p>
            <a:pPr algn="ctr">
              <a:lnSpc>
                <a:spcPts val="2087"/>
              </a:lnSpc>
            </a:pPr>
            <a:r>
              <a:rPr lang="en-US" sz="1815">
                <a:solidFill>
                  <a:srgbClr val="FFFFFF"/>
                </a:solidFill>
                <a:latin typeface="Arial Black" panose="020B0A04020102020204" pitchFamily="34" charset="0"/>
              </a:rPr>
              <a:t>ENCAISSEMENT</a:t>
            </a:r>
          </a:p>
        </p:txBody>
      </p:sp>
      <p:cxnSp>
        <p:nvCxnSpPr>
          <p:cNvPr id="12" name="Connecteur : en angle 11">
            <a:extLst>
              <a:ext uri="{FF2B5EF4-FFF2-40B4-BE49-F238E27FC236}">
                <a16:creationId xmlns:a16="http://schemas.microsoft.com/office/drawing/2014/main" id="{55429D8F-C736-4C7C-6326-1B20AA801CBD}"/>
              </a:ext>
            </a:extLst>
          </p:cNvPr>
          <p:cNvCxnSpPr>
            <a:cxnSpLocks/>
            <a:endCxn id="19" idx="1"/>
          </p:cNvCxnSpPr>
          <p:nvPr/>
        </p:nvCxnSpPr>
        <p:spPr>
          <a:xfrm flipV="1">
            <a:off x="4057672" y="1475397"/>
            <a:ext cx="2038328" cy="172420"/>
          </a:xfrm>
          <a:prstGeom prst="bentConnector3">
            <a:avLst>
              <a:gd name="adj1" fmla="val 50000"/>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0B4B6AD2-688E-C1C2-47C3-7B998C383DB7}"/>
              </a:ext>
            </a:extLst>
          </p:cNvPr>
          <p:cNvSpPr txBox="1"/>
          <p:nvPr/>
        </p:nvSpPr>
        <p:spPr>
          <a:xfrm>
            <a:off x="6096000" y="906010"/>
            <a:ext cx="5885759" cy="1138773"/>
          </a:xfrm>
          <a:prstGeom prst="rect">
            <a:avLst/>
          </a:prstGeom>
          <a:noFill/>
          <a:ln w="19050">
            <a:solidFill>
              <a:schemeClr val="tx2"/>
            </a:solidFill>
            <a:prstDash val="dash"/>
          </a:ln>
        </p:spPr>
        <p:txBody>
          <a:bodyPr wrap="square" rtlCol="0">
            <a:spAutoFit/>
          </a:bodyPr>
          <a:lstStyle/>
          <a:p>
            <a:r>
              <a:rPr lang="fr-FR" sz="1050" kern="0" dirty="0">
                <a:solidFill>
                  <a:schemeClr val="bg1"/>
                </a:solidFill>
                <a:cs typeface="Arial"/>
                <a:sym typeface="Arial"/>
              </a:rPr>
              <a:t>ATTENTION : il est parfois difficile de trouver l’emplacement de l’antenne NFC sur un appareil Android. Vous pouvez conseiller à votre client de faire un test de paiement en famille à 1€ avant sa première transaction. Pour information, sur les smartphones Android, l’antenne NFC se trouve en général au dos. Il est parfois nécessaire d’enlever la coque de protection du smartphone pour permettre la détection de la carte de paiement. </a:t>
            </a:r>
          </a:p>
          <a:p>
            <a:endParaRPr lang="fr-FR" sz="500" kern="0" dirty="0">
              <a:solidFill>
                <a:srgbClr val="000000"/>
              </a:solidFill>
              <a:cs typeface="Arial"/>
              <a:sym typeface="Arial"/>
            </a:endParaRPr>
          </a:p>
          <a:p>
            <a:r>
              <a:rPr lang="fr-FR" sz="1050" kern="0" dirty="0">
                <a:solidFill>
                  <a:schemeClr val="bg1"/>
                </a:solidFill>
                <a:cs typeface="Arial"/>
                <a:sym typeface="Arial"/>
              </a:rPr>
              <a:t>Moyens de paiements autorisés : Cartes bancaires, Apple </a:t>
            </a:r>
            <a:r>
              <a:rPr lang="fr-FR" sz="1050" kern="0" dirty="0" err="1">
                <a:solidFill>
                  <a:schemeClr val="bg1"/>
                </a:solidFill>
                <a:cs typeface="Arial"/>
                <a:sym typeface="Arial"/>
              </a:rPr>
              <a:t>Pay</a:t>
            </a:r>
            <a:r>
              <a:rPr lang="fr-FR" sz="1050" kern="0" dirty="0">
                <a:solidFill>
                  <a:schemeClr val="bg1"/>
                </a:solidFill>
                <a:cs typeface="Arial"/>
                <a:sym typeface="Arial"/>
              </a:rPr>
              <a:t>, Samsung </a:t>
            </a:r>
            <a:r>
              <a:rPr lang="fr-FR" sz="1050" kern="0" dirty="0" err="1">
                <a:solidFill>
                  <a:schemeClr val="bg1"/>
                </a:solidFill>
                <a:cs typeface="Arial"/>
                <a:sym typeface="Arial"/>
              </a:rPr>
              <a:t>Pay</a:t>
            </a:r>
            <a:r>
              <a:rPr lang="fr-FR" sz="1050" kern="0" dirty="0">
                <a:solidFill>
                  <a:schemeClr val="bg1"/>
                </a:solidFill>
                <a:cs typeface="Arial"/>
                <a:sym typeface="Arial"/>
              </a:rPr>
              <a:t>, Garmin </a:t>
            </a:r>
            <a:r>
              <a:rPr lang="fr-FR" sz="1050" kern="0" dirty="0" err="1">
                <a:solidFill>
                  <a:schemeClr val="bg1"/>
                </a:solidFill>
                <a:cs typeface="Arial"/>
                <a:sym typeface="Arial"/>
              </a:rPr>
              <a:t>Pay</a:t>
            </a:r>
            <a:r>
              <a:rPr lang="fr-FR" sz="1050" kern="0" dirty="0">
                <a:solidFill>
                  <a:schemeClr val="bg1"/>
                </a:solidFill>
                <a:cs typeface="Arial"/>
                <a:sym typeface="Arial"/>
              </a:rPr>
              <a:t>…</a:t>
            </a:r>
          </a:p>
        </p:txBody>
      </p:sp>
      <p:sp>
        <p:nvSpPr>
          <p:cNvPr id="31" name="ZoneTexte 30">
            <a:extLst>
              <a:ext uri="{FF2B5EF4-FFF2-40B4-BE49-F238E27FC236}">
                <a16:creationId xmlns:a16="http://schemas.microsoft.com/office/drawing/2014/main" id="{19532A9E-C69C-A013-15D5-2E93956DEFE0}"/>
              </a:ext>
            </a:extLst>
          </p:cNvPr>
          <p:cNvSpPr txBox="1"/>
          <p:nvPr/>
        </p:nvSpPr>
        <p:spPr>
          <a:xfrm>
            <a:off x="671286" y="5163962"/>
            <a:ext cx="1856074" cy="600164"/>
          </a:xfrm>
          <a:prstGeom prst="rect">
            <a:avLst/>
          </a:prstGeom>
          <a:noFill/>
        </p:spPr>
        <p:txBody>
          <a:bodyPr wrap="square" rtlCol="0">
            <a:spAutoFit/>
          </a:bodyPr>
          <a:lstStyle/>
          <a:p>
            <a:pPr algn="ctr"/>
            <a:r>
              <a:rPr lang="fr-FR" sz="1100" kern="0">
                <a:solidFill>
                  <a:schemeClr val="bg1"/>
                </a:solidFill>
                <a:cs typeface="Arial"/>
                <a:sym typeface="Arial"/>
              </a:rPr>
              <a:t>1.Votre client saisit le montant à payer et valide le paiement</a:t>
            </a:r>
          </a:p>
        </p:txBody>
      </p:sp>
      <p:sp>
        <p:nvSpPr>
          <p:cNvPr id="34" name="ZoneTexte 33">
            <a:extLst>
              <a:ext uri="{FF2B5EF4-FFF2-40B4-BE49-F238E27FC236}">
                <a16:creationId xmlns:a16="http://schemas.microsoft.com/office/drawing/2014/main" id="{9F733137-2119-3A3A-B143-CED67BE5D6F3}"/>
              </a:ext>
            </a:extLst>
          </p:cNvPr>
          <p:cNvSpPr txBox="1"/>
          <p:nvPr/>
        </p:nvSpPr>
        <p:spPr>
          <a:xfrm>
            <a:off x="2993729" y="5228909"/>
            <a:ext cx="2346217" cy="1446550"/>
          </a:xfrm>
          <a:prstGeom prst="rect">
            <a:avLst/>
          </a:prstGeom>
          <a:noFill/>
        </p:spPr>
        <p:txBody>
          <a:bodyPr wrap="square" rtlCol="0">
            <a:spAutoFit/>
          </a:bodyPr>
          <a:lstStyle/>
          <a:p>
            <a:pPr algn="ctr"/>
            <a:r>
              <a:rPr lang="fr-FR" sz="1100" kern="0">
                <a:solidFill>
                  <a:schemeClr val="bg1"/>
                </a:solidFill>
                <a:cs typeface="Arial"/>
                <a:sym typeface="Arial"/>
              </a:rPr>
              <a:t>2. Son client présente sa carte bancaire ou son téléphone près de l’antenne NFC* de son smartphone.</a:t>
            </a:r>
          </a:p>
          <a:p>
            <a:pPr algn="ctr"/>
            <a:endParaRPr lang="fr-FR" sz="1100" kern="0">
              <a:solidFill>
                <a:schemeClr val="bg1"/>
              </a:solidFill>
              <a:cs typeface="Arial"/>
              <a:sym typeface="Arial"/>
            </a:endParaRPr>
          </a:p>
          <a:p>
            <a:pPr algn="ctr"/>
            <a:r>
              <a:rPr lang="fr-FR" sz="1000" i="1" kern="0">
                <a:solidFill>
                  <a:schemeClr val="bg1"/>
                </a:solidFill>
                <a:cs typeface="Arial"/>
                <a:sym typeface="Arial"/>
              </a:rPr>
              <a:t>A noter :  Le client doit saisir son code confidentiel pour un paiement par carte &gt;50€</a:t>
            </a:r>
          </a:p>
        </p:txBody>
      </p:sp>
      <p:sp>
        <p:nvSpPr>
          <p:cNvPr id="39" name="ZoneTexte 38">
            <a:extLst>
              <a:ext uri="{FF2B5EF4-FFF2-40B4-BE49-F238E27FC236}">
                <a16:creationId xmlns:a16="http://schemas.microsoft.com/office/drawing/2014/main" id="{936D273B-916B-6076-DF12-A1D5F18CC61F}"/>
              </a:ext>
            </a:extLst>
          </p:cNvPr>
          <p:cNvSpPr txBox="1"/>
          <p:nvPr/>
        </p:nvSpPr>
        <p:spPr>
          <a:xfrm>
            <a:off x="8334860" y="5216759"/>
            <a:ext cx="3646899" cy="1461939"/>
          </a:xfrm>
          <a:prstGeom prst="rect">
            <a:avLst/>
          </a:prstGeom>
          <a:noFill/>
        </p:spPr>
        <p:txBody>
          <a:bodyPr wrap="square" rtlCol="0">
            <a:spAutoFit/>
          </a:bodyPr>
          <a:lstStyle/>
          <a:p>
            <a:pPr algn="ctr"/>
            <a:r>
              <a:rPr lang="fr-FR" sz="1100" kern="0" dirty="0">
                <a:solidFill>
                  <a:schemeClr val="bg1"/>
                </a:solidFill>
                <a:cs typeface="Arial"/>
                <a:sym typeface="Arial"/>
              </a:rPr>
              <a:t>4. Votre client peut envoyer le ticket de paiement à son client  par email ou bien lui présenter le QR code du ticket à scanner, et consulter la liste de ses transactions.</a:t>
            </a:r>
          </a:p>
          <a:p>
            <a:pPr algn="ctr"/>
            <a:r>
              <a:rPr lang="fr-FR" sz="1100" kern="0" dirty="0">
                <a:solidFill>
                  <a:schemeClr val="bg1"/>
                </a:solidFill>
                <a:cs typeface="Arial"/>
                <a:sym typeface="Arial"/>
              </a:rPr>
              <a:t>Les fonds sont ensuite crédités sur le compte de votre client dans les mêmes délais qu’un paiement avec un TPE traditionnel. </a:t>
            </a:r>
          </a:p>
          <a:p>
            <a:pPr rtl="0"/>
            <a:endParaRPr lang="fr-FR" sz="1200" dirty="0">
              <a:solidFill>
                <a:schemeClr val="bg1"/>
              </a:solidFill>
            </a:endParaRPr>
          </a:p>
        </p:txBody>
      </p:sp>
      <p:sp>
        <p:nvSpPr>
          <p:cNvPr id="40" name="ZoneTexte 39">
            <a:extLst>
              <a:ext uri="{FF2B5EF4-FFF2-40B4-BE49-F238E27FC236}">
                <a16:creationId xmlns:a16="http://schemas.microsoft.com/office/drawing/2014/main" id="{DB3D036E-2D95-5A6D-9524-C0937224F97B}"/>
              </a:ext>
            </a:extLst>
          </p:cNvPr>
          <p:cNvSpPr txBox="1"/>
          <p:nvPr/>
        </p:nvSpPr>
        <p:spPr>
          <a:xfrm>
            <a:off x="6541426" y="5351570"/>
            <a:ext cx="1724845" cy="430887"/>
          </a:xfrm>
          <a:prstGeom prst="rect">
            <a:avLst/>
          </a:prstGeom>
          <a:noFill/>
        </p:spPr>
        <p:txBody>
          <a:bodyPr wrap="square" rtlCol="0">
            <a:spAutoFit/>
          </a:bodyPr>
          <a:lstStyle/>
          <a:p>
            <a:pPr algn="ctr"/>
            <a:r>
              <a:rPr lang="fr-FR" sz="1100" kern="0">
                <a:solidFill>
                  <a:schemeClr val="bg1"/>
                </a:solidFill>
                <a:cs typeface="Arial"/>
                <a:sym typeface="Arial"/>
              </a:rPr>
              <a:t>3. Le ticket client s’affiche </a:t>
            </a:r>
          </a:p>
        </p:txBody>
      </p:sp>
      <p:pic>
        <p:nvPicPr>
          <p:cNvPr id="33" name="Image 32" descr="Une image contenant texte, capture d’écran, Appareil électronique, Téléphone mobile&#10;&#10;Description générée automatiquement">
            <a:extLst>
              <a:ext uri="{FF2B5EF4-FFF2-40B4-BE49-F238E27FC236}">
                <a16:creationId xmlns:a16="http://schemas.microsoft.com/office/drawing/2014/main" id="{7BCF71FB-5BC5-57C4-9F06-F6F676AC36FA}"/>
              </a:ext>
            </a:extLst>
          </p:cNvPr>
          <p:cNvPicPr>
            <a:picLocks noChangeAspect="1"/>
          </p:cNvPicPr>
          <p:nvPr/>
        </p:nvPicPr>
        <p:blipFill rotWithShape="1">
          <a:blip r:embed="rId4"/>
          <a:srcRect l="34988" t="4667" r="35999" b="8163"/>
          <a:stretch/>
        </p:blipFill>
        <p:spPr>
          <a:xfrm>
            <a:off x="719779" y="1772318"/>
            <a:ext cx="1669066" cy="3344837"/>
          </a:xfrm>
          <a:prstGeom prst="rect">
            <a:avLst/>
          </a:prstGeom>
        </p:spPr>
      </p:pic>
      <p:pic>
        <p:nvPicPr>
          <p:cNvPr id="11" name="Image 10">
            <a:extLst>
              <a:ext uri="{FF2B5EF4-FFF2-40B4-BE49-F238E27FC236}">
                <a16:creationId xmlns:a16="http://schemas.microsoft.com/office/drawing/2014/main" id="{0AF6E163-10A5-9D43-9544-68CED1609DFA}"/>
              </a:ext>
            </a:extLst>
          </p:cNvPr>
          <p:cNvPicPr>
            <a:picLocks noChangeAspect="1"/>
          </p:cNvPicPr>
          <p:nvPr/>
        </p:nvPicPr>
        <p:blipFill rotWithShape="1">
          <a:blip r:embed="rId5"/>
          <a:srcRect l="610" t="39540" r="-610" b="39957"/>
          <a:stretch/>
        </p:blipFill>
        <p:spPr>
          <a:xfrm rot="795719">
            <a:off x="3047762" y="1275965"/>
            <a:ext cx="5010418" cy="1676254"/>
          </a:xfrm>
          <a:prstGeom prst="rect">
            <a:avLst/>
          </a:prstGeom>
        </p:spPr>
      </p:pic>
      <p:pic>
        <p:nvPicPr>
          <p:cNvPr id="44" name="Image 43" descr="Une image contenant Appareils électroniques, Téléphone mobile, Appareil électronique, gadget&#10;&#10;Description générée automatiquement">
            <a:extLst>
              <a:ext uri="{FF2B5EF4-FFF2-40B4-BE49-F238E27FC236}">
                <a16:creationId xmlns:a16="http://schemas.microsoft.com/office/drawing/2014/main" id="{72795640-A5EF-BCB5-82F1-B4C331B2342A}"/>
              </a:ext>
            </a:extLst>
          </p:cNvPr>
          <p:cNvPicPr>
            <a:picLocks noChangeAspect="1"/>
          </p:cNvPicPr>
          <p:nvPr/>
        </p:nvPicPr>
        <p:blipFill rotWithShape="1">
          <a:blip r:embed="rId6"/>
          <a:srcRect l="35802" t="5297" r="35690" b="9754"/>
          <a:stretch/>
        </p:blipFill>
        <p:spPr>
          <a:xfrm>
            <a:off x="9326986" y="2002276"/>
            <a:ext cx="1600218" cy="3180454"/>
          </a:xfrm>
          <a:prstGeom prst="rect">
            <a:avLst/>
          </a:prstGeom>
        </p:spPr>
      </p:pic>
      <p:pic>
        <p:nvPicPr>
          <p:cNvPr id="42" name="Image 41" descr="Une image contenant texte, télécommande, Appareils électroniques, capture d’écran&#10;&#10;Description générée automatiquement">
            <a:extLst>
              <a:ext uri="{FF2B5EF4-FFF2-40B4-BE49-F238E27FC236}">
                <a16:creationId xmlns:a16="http://schemas.microsoft.com/office/drawing/2014/main" id="{07174463-58EF-242B-D79A-2767D9418FAE}"/>
              </a:ext>
            </a:extLst>
          </p:cNvPr>
          <p:cNvPicPr>
            <a:picLocks noChangeAspect="1"/>
          </p:cNvPicPr>
          <p:nvPr/>
        </p:nvPicPr>
        <p:blipFill rotWithShape="1">
          <a:blip r:embed="rId7"/>
          <a:srcRect l="35751" t="5181" r="36392" b="8403"/>
          <a:stretch/>
        </p:blipFill>
        <p:spPr>
          <a:xfrm>
            <a:off x="6599844" y="2015550"/>
            <a:ext cx="1608007" cy="3327203"/>
          </a:xfrm>
          <a:prstGeom prst="rect">
            <a:avLst/>
          </a:prstGeom>
        </p:spPr>
      </p:pic>
      <p:sp>
        <p:nvSpPr>
          <p:cNvPr id="3" name="Freeform 2">
            <a:extLst>
              <a:ext uri="{FF2B5EF4-FFF2-40B4-BE49-F238E27FC236}">
                <a16:creationId xmlns:a16="http://schemas.microsoft.com/office/drawing/2014/main" id="{20FFCBBE-37C7-FF1A-4C3E-E75CF253E6E7}"/>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8"/>
            <a:stretch>
              <a:fillRect/>
            </a:stretch>
          </a:blipFill>
        </p:spPr>
      </p:sp>
      <p:pic>
        <p:nvPicPr>
          <p:cNvPr id="38" name="Image 37" descr="Une image contenant texte, capture d’écran, Téléphone mobile, gadget&#10;&#10;Description générée automatiquement">
            <a:extLst>
              <a:ext uri="{FF2B5EF4-FFF2-40B4-BE49-F238E27FC236}">
                <a16:creationId xmlns:a16="http://schemas.microsoft.com/office/drawing/2014/main" id="{356B1D6F-F5AD-7BB9-81CE-3EF82207F1F4}"/>
              </a:ext>
            </a:extLst>
          </p:cNvPr>
          <p:cNvPicPr>
            <a:picLocks noChangeAspect="1"/>
          </p:cNvPicPr>
          <p:nvPr/>
        </p:nvPicPr>
        <p:blipFill rotWithShape="1">
          <a:blip r:embed="rId9"/>
          <a:srcRect l="36811" t="5703" r="37062" b="7229"/>
          <a:stretch/>
        </p:blipFill>
        <p:spPr>
          <a:xfrm>
            <a:off x="3415427" y="1876384"/>
            <a:ext cx="1480857" cy="3291479"/>
          </a:xfrm>
          <a:prstGeom prst="rect">
            <a:avLst/>
          </a:prstGeom>
        </p:spPr>
      </p:pic>
    </p:spTree>
    <p:extLst>
      <p:ext uri="{BB962C8B-B14F-4D97-AF65-F5344CB8AC3E}">
        <p14:creationId xmlns:p14="http://schemas.microsoft.com/office/powerpoint/2010/main" val="3128437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ACE889-3221-6B28-9313-0E936477264C}"/>
              </a:ext>
            </a:extLst>
          </p:cNvPr>
          <p:cNvSpPr/>
          <p:nvPr/>
        </p:nvSpPr>
        <p:spPr>
          <a:xfrm>
            <a:off x="0" y="0"/>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r>
              <a:rPr lang="fr-FR" sz="1197">
                <a:solidFill>
                  <a:srgbClr val="FFFFFF"/>
                </a:solidFill>
                <a:latin typeface="Arial"/>
              </a:rPr>
              <a:t>jj</a:t>
            </a:r>
          </a:p>
        </p:txBody>
      </p:sp>
      <p:sp>
        <p:nvSpPr>
          <p:cNvPr id="10" name="Freeform 5">
            <a:extLst>
              <a:ext uri="{FF2B5EF4-FFF2-40B4-BE49-F238E27FC236}">
                <a16:creationId xmlns:a16="http://schemas.microsoft.com/office/drawing/2014/main" id="{C036AE11-80D1-0C2B-73C8-09F3F3CD4E11}"/>
              </a:ext>
            </a:extLst>
          </p:cNvPr>
          <p:cNvSpPr/>
          <p:nvPr/>
        </p:nvSpPr>
        <p:spPr>
          <a:xfrm>
            <a:off x="399783" y="1157475"/>
            <a:ext cx="11368194" cy="5062253"/>
          </a:xfrm>
          <a:custGeom>
            <a:avLst/>
            <a:gdLst/>
            <a:ahLst/>
            <a:cxnLst/>
            <a:rect l="l" t="t" r="r" b="b"/>
            <a:pathLst>
              <a:path w="4491138" h="1999903">
                <a:moveTo>
                  <a:pt x="22701" y="0"/>
                </a:moveTo>
                <a:lnTo>
                  <a:pt x="4468438" y="0"/>
                </a:lnTo>
                <a:cubicBezTo>
                  <a:pt x="4474458" y="0"/>
                  <a:pt x="4480232" y="2392"/>
                  <a:pt x="4484489" y="6649"/>
                </a:cubicBezTo>
                <a:cubicBezTo>
                  <a:pt x="4488747" y="10906"/>
                  <a:pt x="4491138" y="16680"/>
                  <a:pt x="4491138" y="22701"/>
                </a:cubicBezTo>
                <a:lnTo>
                  <a:pt x="4491138" y="1977202"/>
                </a:lnTo>
                <a:cubicBezTo>
                  <a:pt x="4491138" y="1983223"/>
                  <a:pt x="4488747" y="1988997"/>
                  <a:pt x="4484489" y="1993254"/>
                </a:cubicBezTo>
                <a:cubicBezTo>
                  <a:pt x="4480232" y="1997511"/>
                  <a:pt x="4474458" y="1999903"/>
                  <a:pt x="4468438" y="1999903"/>
                </a:cubicBezTo>
                <a:lnTo>
                  <a:pt x="22701" y="1999903"/>
                </a:lnTo>
                <a:cubicBezTo>
                  <a:pt x="16680" y="1999903"/>
                  <a:pt x="10906" y="1997511"/>
                  <a:pt x="6649" y="1993254"/>
                </a:cubicBezTo>
                <a:cubicBezTo>
                  <a:pt x="2392" y="1988997"/>
                  <a:pt x="0" y="1983223"/>
                  <a:pt x="0" y="1977202"/>
                </a:cubicBezTo>
                <a:lnTo>
                  <a:pt x="0" y="22701"/>
                </a:lnTo>
                <a:cubicBezTo>
                  <a:pt x="0" y="16680"/>
                  <a:pt x="2392" y="10906"/>
                  <a:pt x="6649" y="6649"/>
                </a:cubicBezTo>
                <a:cubicBezTo>
                  <a:pt x="10906" y="2392"/>
                  <a:pt x="16680" y="0"/>
                  <a:pt x="22701" y="0"/>
                </a:cubicBezTo>
                <a:close/>
              </a:path>
            </a:pathLst>
          </a:custGeom>
          <a:solidFill>
            <a:srgbClr val="D1D1D1"/>
          </a:solidFill>
          <a:ln w="57150">
            <a:solidFill>
              <a:srgbClr val="D1D1D1"/>
            </a:solidFill>
          </a:ln>
        </p:spPr>
      </p:sp>
      <p:sp>
        <p:nvSpPr>
          <p:cNvPr id="8" name="Freeform 8"/>
          <p:cNvSpPr/>
          <p:nvPr/>
        </p:nvSpPr>
        <p:spPr>
          <a:xfrm>
            <a:off x="592943" y="1386093"/>
            <a:ext cx="5401096" cy="978609"/>
          </a:xfrm>
          <a:custGeom>
            <a:avLst/>
            <a:gdLst/>
            <a:ahLst/>
            <a:cxnLst/>
            <a:rect l="l" t="t" r="r" b="b"/>
            <a:pathLst>
              <a:path w="2133766" h="386611">
                <a:moveTo>
                  <a:pt x="14334" y="0"/>
                </a:moveTo>
                <a:lnTo>
                  <a:pt x="2119432" y="0"/>
                </a:lnTo>
                <a:cubicBezTo>
                  <a:pt x="2127349" y="0"/>
                  <a:pt x="2133766" y="6418"/>
                  <a:pt x="2133766" y="14334"/>
                </a:cubicBezTo>
                <a:lnTo>
                  <a:pt x="2133766" y="372277"/>
                </a:lnTo>
                <a:cubicBezTo>
                  <a:pt x="2133766" y="380194"/>
                  <a:pt x="2127349" y="386611"/>
                  <a:pt x="2119432" y="386611"/>
                </a:cubicBezTo>
                <a:lnTo>
                  <a:pt x="14334" y="386611"/>
                </a:lnTo>
                <a:cubicBezTo>
                  <a:pt x="6418" y="386611"/>
                  <a:pt x="0" y="380194"/>
                  <a:pt x="0" y="372277"/>
                </a:cubicBezTo>
                <a:lnTo>
                  <a:pt x="0" y="14334"/>
                </a:lnTo>
                <a:cubicBezTo>
                  <a:pt x="0" y="6418"/>
                  <a:pt x="6418" y="0"/>
                  <a:pt x="14334" y="0"/>
                </a:cubicBezTo>
                <a:close/>
              </a:path>
            </a:pathLst>
          </a:custGeom>
          <a:solidFill>
            <a:srgbClr val="FFEBEC"/>
          </a:solidFill>
        </p:spPr>
      </p:sp>
      <p:sp>
        <p:nvSpPr>
          <p:cNvPr id="9" name="TextBox 9"/>
          <p:cNvSpPr txBox="1"/>
          <p:nvPr/>
        </p:nvSpPr>
        <p:spPr>
          <a:xfrm>
            <a:off x="592943" y="1289652"/>
            <a:ext cx="2057400" cy="215384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sp>
        <p:nvSpPr>
          <p:cNvPr id="11" name="Freeform 11"/>
          <p:cNvSpPr/>
          <p:nvPr/>
        </p:nvSpPr>
        <p:spPr>
          <a:xfrm>
            <a:off x="592943" y="2479003"/>
            <a:ext cx="5401096" cy="978609"/>
          </a:xfrm>
          <a:custGeom>
            <a:avLst/>
            <a:gdLst/>
            <a:ahLst/>
            <a:cxnLst/>
            <a:rect l="l" t="t" r="r" b="b"/>
            <a:pathLst>
              <a:path w="2133766" h="386611">
                <a:moveTo>
                  <a:pt x="14334" y="0"/>
                </a:moveTo>
                <a:lnTo>
                  <a:pt x="2119432" y="0"/>
                </a:lnTo>
                <a:cubicBezTo>
                  <a:pt x="2127349" y="0"/>
                  <a:pt x="2133766" y="6418"/>
                  <a:pt x="2133766" y="14334"/>
                </a:cubicBezTo>
                <a:lnTo>
                  <a:pt x="2133766" y="372277"/>
                </a:lnTo>
                <a:cubicBezTo>
                  <a:pt x="2133766" y="380194"/>
                  <a:pt x="2127349" y="386611"/>
                  <a:pt x="2119432" y="386611"/>
                </a:cubicBezTo>
                <a:lnTo>
                  <a:pt x="14334" y="386611"/>
                </a:lnTo>
                <a:cubicBezTo>
                  <a:pt x="6418" y="386611"/>
                  <a:pt x="0" y="380194"/>
                  <a:pt x="0" y="372277"/>
                </a:cubicBezTo>
                <a:lnTo>
                  <a:pt x="0" y="14334"/>
                </a:lnTo>
                <a:cubicBezTo>
                  <a:pt x="0" y="6418"/>
                  <a:pt x="6418" y="0"/>
                  <a:pt x="14334" y="0"/>
                </a:cubicBezTo>
                <a:close/>
              </a:path>
            </a:pathLst>
          </a:custGeom>
          <a:solidFill>
            <a:srgbClr val="FFEBEC"/>
          </a:solidFill>
        </p:spPr>
      </p:sp>
      <p:sp>
        <p:nvSpPr>
          <p:cNvPr id="12" name="TextBox 12"/>
          <p:cNvSpPr txBox="1"/>
          <p:nvPr/>
        </p:nvSpPr>
        <p:spPr>
          <a:xfrm>
            <a:off x="592943" y="2382562"/>
            <a:ext cx="2057400" cy="215384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sp>
        <p:nvSpPr>
          <p:cNvPr id="14" name="Freeform 14"/>
          <p:cNvSpPr/>
          <p:nvPr/>
        </p:nvSpPr>
        <p:spPr>
          <a:xfrm>
            <a:off x="592943" y="3571913"/>
            <a:ext cx="5401096" cy="1096601"/>
          </a:xfrm>
          <a:custGeom>
            <a:avLst/>
            <a:gdLst/>
            <a:ahLst/>
            <a:cxnLst/>
            <a:rect l="l" t="t" r="r" b="b"/>
            <a:pathLst>
              <a:path w="2133766" h="433225">
                <a:moveTo>
                  <a:pt x="14334" y="0"/>
                </a:moveTo>
                <a:lnTo>
                  <a:pt x="2119432" y="0"/>
                </a:lnTo>
                <a:cubicBezTo>
                  <a:pt x="2127349" y="0"/>
                  <a:pt x="2133766" y="6418"/>
                  <a:pt x="2133766" y="14334"/>
                </a:cubicBezTo>
                <a:lnTo>
                  <a:pt x="2133766" y="418891"/>
                </a:lnTo>
                <a:cubicBezTo>
                  <a:pt x="2133766" y="426808"/>
                  <a:pt x="2127349" y="433225"/>
                  <a:pt x="2119432" y="433225"/>
                </a:cubicBezTo>
                <a:lnTo>
                  <a:pt x="14334" y="433225"/>
                </a:lnTo>
                <a:cubicBezTo>
                  <a:pt x="6418" y="433225"/>
                  <a:pt x="0" y="426808"/>
                  <a:pt x="0" y="418891"/>
                </a:cubicBezTo>
                <a:lnTo>
                  <a:pt x="0" y="14334"/>
                </a:lnTo>
                <a:cubicBezTo>
                  <a:pt x="0" y="6418"/>
                  <a:pt x="6418" y="0"/>
                  <a:pt x="14334" y="0"/>
                </a:cubicBezTo>
                <a:close/>
              </a:path>
            </a:pathLst>
          </a:custGeom>
          <a:solidFill>
            <a:srgbClr val="FFEBEC"/>
          </a:solidFill>
        </p:spPr>
      </p:sp>
      <p:sp>
        <p:nvSpPr>
          <p:cNvPr id="15" name="TextBox 15"/>
          <p:cNvSpPr txBox="1"/>
          <p:nvPr/>
        </p:nvSpPr>
        <p:spPr>
          <a:xfrm>
            <a:off x="592943" y="3475472"/>
            <a:ext cx="2057400" cy="2153841"/>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sp>
        <p:nvSpPr>
          <p:cNvPr id="17" name="Freeform 17"/>
          <p:cNvSpPr/>
          <p:nvPr/>
        </p:nvSpPr>
        <p:spPr>
          <a:xfrm>
            <a:off x="592943" y="4860491"/>
            <a:ext cx="5401096" cy="978609"/>
          </a:xfrm>
          <a:custGeom>
            <a:avLst/>
            <a:gdLst/>
            <a:ahLst/>
            <a:cxnLst/>
            <a:rect l="l" t="t" r="r" b="b"/>
            <a:pathLst>
              <a:path w="2133766" h="386611">
                <a:moveTo>
                  <a:pt x="14334" y="0"/>
                </a:moveTo>
                <a:lnTo>
                  <a:pt x="2119432" y="0"/>
                </a:lnTo>
                <a:cubicBezTo>
                  <a:pt x="2127349" y="0"/>
                  <a:pt x="2133766" y="6418"/>
                  <a:pt x="2133766" y="14334"/>
                </a:cubicBezTo>
                <a:lnTo>
                  <a:pt x="2133766" y="372277"/>
                </a:lnTo>
                <a:cubicBezTo>
                  <a:pt x="2133766" y="380194"/>
                  <a:pt x="2127349" y="386611"/>
                  <a:pt x="2119432" y="386611"/>
                </a:cubicBezTo>
                <a:lnTo>
                  <a:pt x="14334" y="386611"/>
                </a:lnTo>
                <a:cubicBezTo>
                  <a:pt x="6418" y="386611"/>
                  <a:pt x="0" y="380194"/>
                  <a:pt x="0" y="372277"/>
                </a:cubicBezTo>
                <a:lnTo>
                  <a:pt x="0" y="14334"/>
                </a:lnTo>
                <a:cubicBezTo>
                  <a:pt x="0" y="6418"/>
                  <a:pt x="6418" y="0"/>
                  <a:pt x="14334" y="0"/>
                </a:cubicBezTo>
                <a:close/>
              </a:path>
            </a:pathLst>
          </a:custGeom>
          <a:solidFill>
            <a:srgbClr val="FFEBEC"/>
          </a:solidFill>
        </p:spPr>
      </p:sp>
      <p:sp>
        <p:nvSpPr>
          <p:cNvPr id="18" name="TextBox 18"/>
          <p:cNvSpPr txBox="1"/>
          <p:nvPr/>
        </p:nvSpPr>
        <p:spPr>
          <a:xfrm>
            <a:off x="6187199" y="4745149"/>
            <a:ext cx="2057400" cy="215384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sp>
        <p:nvSpPr>
          <p:cNvPr id="19" name="Freeform 19"/>
          <p:cNvSpPr/>
          <p:nvPr/>
        </p:nvSpPr>
        <p:spPr>
          <a:xfrm>
            <a:off x="908236" y="1763532"/>
            <a:ext cx="327201" cy="544021"/>
          </a:xfrm>
          <a:custGeom>
            <a:avLst/>
            <a:gdLst/>
            <a:ahLst/>
            <a:cxnLst/>
            <a:rect l="l" t="t" r="r" b="b"/>
            <a:pathLst>
              <a:path w="490802" h="816032">
                <a:moveTo>
                  <a:pt x="0" y="0"/>
                </a:moveTo>
                <a:lnTo>
                  <a:pt x="490802" y="0"/>
                </a:lnTo>
                <a:lnTo>
                  <a:pt x="490802" y="816032"/>
                </a:lnTo>
                <a:lnTo>
                  <a:pt x="0" y="816032"/>
                </a:lnTo>
                <a:lnTo>
                  <a:pt x="0" y="0"/>
                </a:lnTo>
                <a:close/>
              </a:path>
            </a:pathLst>
          </a:custGeom>
          <a:blipFill>
            <a:blip r:embed="rId2"/>
            <a:stretch>
              <a:fillRect/>
            </a:stretch>
          </a:blipFill>
        </p:spPr>
      </p:sp>
      <p:sp>
        <p:nvSpPr>
          <p:cNvPr id="20" name="Freeform 20"/>
          <p:cNvSpPr/>
          <p:nvPr/>
        </p:nvSpPr>
        <p:spPr>
          <a:xfrm>
            <a:off x="908236" y="2861868"/>
            <a:ext cx="310100" cy="538595"/>
          </a:xfrm>
          <a:custGeom>
            <a:avLst/>
            <a:gdLst/>
            <a:ahLst/>
            <a:cxnLst/>
            <a:rect l="l" t="t" r="r" b="b"/>
            <a:pathLst>
              <a:path w="465150" h="807892">
                <a:moveTo>
                  <a:pt x="0" y="0"/>
                </a:moveTo>
                <a:lnTo>
                  <a:pt x="465150" y="0"/>
                </a:lnTo>
                <a:lnTo>
                  <a:pt x="465150" y="807892"/>
                </a:lnTo>
                <a:lnTo>
                  <a:pt x="0" y="807892"/>
                </a:lnTo>
                <a:lnTo>
                  <a:pt x="0" y="0"/>
                </a:lnTo>
                <a:close/>
              </a:path>
            </a:pathLst>
          </a:custGeom>
          <a:blipFill>
            <a:blip r:embed="rId3"/>
            <a:stretch>
              <a:fillRect/>
            </a:stretch>
          </a:blipFill>
        </p:spPr>
      </p:sp>
      <p:sp>
        <p:nvSpPr>
          <p:cNvPr id="21" name="AutoShape 21"/>
          <p:cNvSpPr/>
          <p:nvPr/>
        </p:nvSpPr>
        <p:spPr>
          <a:xfrm flipV="1">
            <a:off x="3379467" y="1521684"/>
            <a:ext cx="0" cy="707429"/>
          </a:xfrm>
          <a:prstGeom prst="line">
            <a:avLst/>
          </a:prstGeom>
          <a:ln w="38100" cap="flat">
            <a:solidFill>
              <a:srgbClr val="3E454A"/>
            </a:solidFill>
            <a:prstDash val="sysDash"/>
            <a:headEnd type="none" w="sm" len="sm"/>
            <a:tailEnd type="none" w="sm" len="sm"/>
          </a:ln>
        </p:spPr>
      </p:sp>
      <p:sp>
        <p:nvSpPr>
          <p:cNvPr id="22" name="AutoShape 22"/>
          <p:cNvSpPr/>
          <p:nvPr/>
        </p:nvSpPr>
        <p:spPr>
          <a:xfrm flipV="1">
            <a:off x="3392167" y="2614593"/>
            <a:ext cx="0" cy="707429"/>
          </a:xfrm>
          <a:prstGeom prst="line">
            <a:avLst/>
          </a:prstGeom>
          <a:ln w="38100" cap="flat">
            <a:solidFill>
              <a:srgbClr val="3E454A"/>
            </a:solidFill>
            <a:prstDash val="sysDash"/>
            <a:headEnd type="none" w="sm" len="sm"/>
            <a:tailEnd type="none" w="sm" len="sm"/>
          </a:ln>
        </p:spPr>
      </p:sp>
      <p:sp>
        <p:nvSpPr>
          <p:cNvPr id="23" name="AutoShape 23"/>
          <p:cNvSpPr/>
          <p:nvPr/>
        </p:nvSpPr>
        <p:spPr>
          <a:xfrm flipV="1">
            <a:off x="3404867" y="3707503"/>
            <a:ext cx="0" cy="707429"/>
          </a:xfrm>
          <a:prstGeom prst="line">
            <a:avLst/>
          </a:prstGeom>
          <a:ln w="38100" cap="flat">
            <a:solidFill>
              <a:srgbClr val="3E454A"/>
            </a:solidFill>
            <a:prstDash val="sysDash"/>
            <a:headEnd type="none" w="sm" len="sm"/>
            <a:tailEnd type="none" w="sm" len="sm"/>
          </a:ln>
        </p:spPr>
      </p:sp>
      <p:sp>
        <p:nvSpPr>
          <p:cNvPr id="24" name="AutoShape 24"/>
          <p:cNvSpPr/>
          <p:nvPr/>
        </p:nvSpPr>
        <p:spPr>
          <a:xfrm flipV="1">
            <a:off x="3417567" y="4996082"/>
            <a:ext cx="0" cy="707429"/>
          </a:xfrm>
          <a:prstGeom prst="line">
            <a:avLst/>
          </a:prstGeom>
          <a:ln w="38100" cap="flat">
            <a:solidFill>
              <a:srgbClr val="3E454A"/>
            </a:solidFill>
            <a:prstDash val="sysDash"/>
            <a:headEnd type="none" w="sm" len="sm"/>
            <a:tailEnd type="none" w="sm" len="sm"/>
          </a:ln>
        </p:spPr>
      </p:sp>
      <p:sp>
        <p:nvSpPr>
          <p:cNvPr id="30" name="Freeform 30"/>
          <p:cNvSpPr/>
          <p:nvPr/>
        </p:nvSpPr>
        <p:spPr>
          <a:xfrm>
            <a:off x="10494623" y="6289900"/>
            <a:ext cx="1185504" cy="488033"/>
          </a:xfrm>
          <a:custGeom>
            <a:avLst/>
            <a:gdLst/>
            <a:ahLst/>
            <a:cxnLst/>
            <a:rect l="l" t="t" r="r" b="b"/>
            <a:pathLst>
              <a:path w="1778256" h="732049">
                <a:moveTo>
                  <a:pt x="0" y="0"/>
                </a:moveTo>
                <a:lnTo>
                  <a:pt x="1778255" y="0"/>
                </a:lnTo>
                <a:lnTo>
                  <a:pt x="1778255" y="732049"/>
                </a:lnTo>
                <a:lnTo>
                  <a:pt x="0" y="732049"/>
                </a:lnTo>
                <a:lnTo>
                  <a:pt x="0" y="0"/>
                </a:lnTo>
                <a:close/>
              </a:path>
            </a:pathLst>
          </a:custGeom>
          <a:blipFill>
            <a:blip r:embed="rId4"/>
            <a:stretch>
              <a:fillRect/>
            </a:stretch>
          </a:blipFill>
        </p:spPr>
      </p:sp>
      <p:grpSp>
        <p:nvGrpSpPr>
          <p:cNvPr id="31" name="Group 31"/>
          <p:cNvGrpSpPr/>
          <p:nvPr/>
        </p:nvGrpSpPr>
        <p:grpSpPr>
          <a:xfrm>
            <a:off x="10850949" y="6642546"/>
            <a:ext cx="808849" cy="153785"/>
            <a:chOff x="0" y="0"/>
            <a:chExt cx="319545" cy="60755"/>
          </a:xfrm>
        </p:grpSpPr>
        <p:sp>
          <p:nvSpPr>
            <p:cNvPr id="32" name="Freeform 32"/>
            <p:cNvSpPr/>
            <p:nvPr/>
          </p:nvSpPr>
          <p:spPr>
            <a:xfrm>
              <a:off x="0" y="0"/>
              <a:ext cx="319545" cy="60755"/>
            </a:xfrm>
            <a:custGeom>
              <a:avLst/>
              <a:gdLst/>
              <a:ahLst/>
              <a:cxnLst/>
              <a:rect l="l" t="t" r="r" b="b"/>
              <a:pathLst>
                <a:path w="319545" h="60755">
                  <a:moveTo>
                    <a:pt x="0" y="0"/>
                  </a:moveTo>
                  <a:lnTo>
                    <a:pt x="319545" y="0"/>
                  </a:lnTo>
                  <a:lnTo>
                    <a:pt x="319545" y="60755"/>
                  </a:lnTo>
                  <a:lnTo>
                    <a:pt x="0" y="60755"/>
                  </a:lnTo>
                  <a:lnTo>
                    <a:pt x="0" y="0"/>
                  </a:lnTo>
                </a:path>
              </a:pathLst>
            </a:custGeom>
            <a:solidFill>
              <a:srgbClr val="FFFFFF"/>
            </a:solidFill>
          </p:spPr>
        </p:sp>
        <p:sp>
          <p:nvSpPr>
            <p:cNvPr id="33" name="TextBox 33"/>
            <p:cNvSpPr txBox="1"/>
            <p:nvPr/>
          </p:nvSpPr>
          <p:spPr>
            <a:xfrm>
              <a:off x="0" y="-38100"/>
              <a:ext cx="812800" cy="8509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34" name="Freeform 34"/>
          <p:cNvSpPr/>
          <p:nvPr/>
        </p:nvSpPr>
        <p:spPr>
          <a:xfrm rot="1600129">
            <a:off x="773199" y="4095015"/>
            <a:ext cx="617817" cy="378101"/>
          </a:xfrm>
          <a:custGeom>
            <a:avLst/>
            <a:gdLst/>
            <a:ahLst/>
            <a:cxnLst/>
            <a:rect l="l" t="t" r="r" b="b"/>
            <a:pathLst>
              <a:path w="926726" h="567152">
                <a:moveTo>
                  <a:pt x="0" y="0"/>
                </a:moveTo>
                <a:lnTo>
                  <a:pt x="926727" y="0"/>
                </a:lnTo>
                <a:lnTo>
                  <a:pt x="926727" y="567152"/>
                </a:lnTo>
                <a:lnTo>
                  <a:pt x="0" y="567152"/>
                </a:lnTo>
                <a:lnTo>
                  <a:pt x="0" y="0"/>
                </a:lnTo>
                <a:close/>
              </a:path>
            </a:pathLst>
          </a:custGeom>
          <a:blipFill>
            <a:blip r:embed="rId5"/>
            <a:stretch>
              <a:fillRect l="-17938" r="-13957"/>
            </a:stretch>
          </a:blipFill>
        </p:spPr>
      </p:sp>
      <p:sp>
        <p:nvSpPr>
          <p:cNvPr id="35" name="TextBox 35"/>
          <p:cNvSpPr txBox="1"/>
          <p:nvPr/>
        </p:nvSpPr>
        <p:spPr>
          <a:xfrm rot="21876">
            <a:off x="406851" y="-9309"/>
            <a:ext cx="9684926" cy="795089"/>
          </a:xfrm>
          <a:prstGeom prst="rect">
            <a:avLst/>
          </a:prstGeom>
        </p:spPr>
        <p:txBody>
          <a:bodyPr wrap="square" lIns="0" tIns="0" rIns="0" bIns="0" rtlCol="0" anchor="t">
            <a:spAutoFit/>
          </a:bodyPr>
          <a:lstStyle/>
          <a:p>
            <a:pPr defTabSz="609630">
              <a:lnSpc>
                <a:spcPts val="3067"/>
              </a:lnSpc>
            </a:pPr>
            <a:r>
              <a:rPr lang="en-US" sz="2200">
                <a:solidFill>
                  <a:srgbClr val="C30F0F"/>
                </a:solidFill>
                <a:latin typeface="Arial Black" panose="020B0A04020102020204" pitchFamily="34" charset="0"/>
              </a:rPr>
              <a:t>SOLUTION D’ENCAISSEMENT EN PROXIMITÉ</a:t>
            </a:r>
          </a:p>
          <a:p>
            <a:pPr>
              <a:lnSpc>
                <a:spcPts val="3067"/>
              </a:lnSpc>
            </a:pPr>
            <a:r>
              <a:rPr lang="en-US" sz="2200">
                <a:solidFill>
                  <a:srgbClr val="3E454A"/>
                </a:solidFill>
                <a:latin typeface="Arial Black" panose="020B0A04020102020204" pitchFamily="34" charset="0"/>
              </a:rPr>
              <a:t>AVEC </a:t>
            </a:r>
            <a:r>
              <a:rPr lang="en-US" sz="2200">
                <a:solidFill>
                  <a:schemeClr val="tx1">
                    <a:lumMod val="75000"/>
                    <a:lumOff val="25000"/>
                  </a:schemeClr>
                </a:solidFill>
                <a:latin typeface="Arial Black" panose="020B0A04020102020204" pitchFamily="34" charset="0"/>
              </a:rPr>
              <a:t>UN </a:t>
            </a:r>
            <a:r>
              <a:rPr lang="fr-FR" sz="2200" b="1">
                <a:solidFill>
                  <a:schemeClr val="tx1">
                    <a:lumMod val="75000"/>
                    <a:lumOff val="25000"/>
                  </a:schemeClr>
                </a:solidFill>
                <a:latin typeface="Arial Black" panose="020B0604020202020204" pitchFamily="34" charset="0"/>
              </a:rPr>
              <a:t>SMARTPHONE</a:t>
            </a:r>
            <a:endParaRPr lang="en-US" sz="2200">
              <a:solidFill>
                <a:schemeClr val="tx1">
                  <a:lumMod val="75000"/>
                  <a:lumOff val="25000"/>
                </a:schemeClr>
              </a:solidFill>
              <a:latin typeface="Arial Black" panose="020B0A04020102020204" pitchFamily="34" charset="0"/>
            </a:endParaRPr>
          </a:p>
        </p:txBody>
      </p:sp>
      <p:sp>
        <p:nvSpPr>
          <p:cNvPr id="36" name="TextBox 36"/>
          <p:cNvSpPr txBox="1"/>
          <p:nvPr/>
        </p:nvSpPr>
        <p:spPr>
          <a:xfrm rot="21876">
            <a:off x="697973" y="1532623"/>
            <a:ext cx="1121897" cy="153888"/>
          </a:xfrm>
          <a:prstGeom prst="rect">
            <a:avLst/>
          </a:prstGeom>
        </p:spPr>
        <p:txBody>
          <a:bodyPr lIns="0" tIns="0" rIns="0" bIns="0" rtlCol="0" anchor="t">
            <a:spAutoFit/>
          </a:bodyPr>
          <a:lstStyle/>
          <a:p>
            <a:pPr defTabSz="609630">
              <a:lnSpc>
                <a:spcPts val="1150"/>
              </a:lnSpc>
            </a:pPr>
            <a:r>
              <a:rPr lang="en-US" sz="1000" b="1">
                <a:solidFill>
                  <a:srgbClr val="3E454A"/>
                </a:solidFill>
                <a:latin typeface="Open Sans Extra Bold"/>
              </a:rPr>
              <a:t>TAP TO PAY*</a:t>
            </a:r>
          </a:p>
        </p:txBody>
      </p:sp>
      <p:sp>
        <p:nvSpPr>
          <p:cNvPr id="37" name="TextBox 37"/>
          <p:cNvSpPr txBox="1"/>
          <p:nvPr/>
        </p:nvSpPr>
        <p:spPr>
          <a:xfrm rot="21876">
            <a:off x="674489" y="2656452"/>
            <a:ext cx="1121897" cy="153888"/>
          </a:xfrm>
          <a:prstGeom prst="rect">
            <a:avLst/>
          </a:prstGeom>
        </p:spPr>
        <p:txBody>
          <a:bodyPr lIns="0" tIns="0" rIns="0" bIns="0" rtlCol="0" anchor="t">
            <a:spAutoFit/>
          </a:bodyPr>
          <a:lstStyle/>
          <a:p>
            <a:pPr defTabSz="609630">
              <a:lnSpc>
                <a:spcPts val="1150"/>
              </a:lnSpc>
            </a:pPr>
            <a:r>
              <a:rPr lang="en-US" sz="1000" b="1">
                <a:solidFill>
                  <a:srgbClr val="3E454A"/>
                </a:solidFill>
                <a:latin typeface="Open Sans Extra Bold"/>
              </a:rPr>
              <a:t>SMILE &amp; PAY</a:t>
            </a:r>
          </a:p>
        </p:txBody>
      </p:sp>
      <p:sp>
        <p:nvSpPr>
          <p:cNvPr id="38" name="TextBox 38"/>
          <p:cNvSpPr txBox="1"/>
          <p:nvPr/>
        </p:nvSpPr>
        <p:spPr>
          <a:xfrm rot="21876">
            <a:off x="722153" y="3629797"/>
            <a:ext cx="699791" cy="307777"/>
          </a:xfrm>
          <a:prstGeom prst="rect">
            <a:avLst/>
          </a:prstGeom>
        </p:spPr>
        <p:txBody>
          <a:bodyPr lIns="0" tIns="0" rIns="0" bIns="0" rtlCol="0" anchor="t">
            <a:spAutoFit/>
          </a:bodyPr>
          <a:lstStyle/>
          <a:p>
            <a:pPr algn="ctr" defTabSz="609630">
              <a:lnSpc>
                <a:spcPts val="1150"/>
              </a:lnSpc>
            </a:pPr>
            <a:r>
              <a:rPr lang="en-US" sz="1000" b="1">
                <a:solidFill>
                  <a:srgbClr val="3E454A"/>
                </a:solidFill>
                <a:latin typeface="Open Sans Extra Bold"/>
              </a:rPr>
              <a:t>MINI TPE ANDROID</a:t>
            </a:r>
          </a:p>
        </p:txBody>
      </p:sp>
      <p:sp>
        <p:nvSpPr>
          <p:cNvPr id="39" name="TextBox 39"/>
          <p:cNvSpPr txBox="1"/>
          <p:nvPr/>
        </p:nvSpPr>
        <p:spPr>
          <a:xfrm rot="21876">
            <a:off x="722618" y="4959353"/>
            <a:ext cx="605365" cy="307777"/>
          </a:xfrm>
          <a:prstGeom prst="rect">
            <a:avLst/>
          </a:prstGeom>
        </p:spPr>
        <p:txBody>
          <a:bodyPr wrap="square" lIns="0" tIns="0" rIns="0" bIns="0" rtlCol="0" anchor="t">
            <a:spAutoFit/>
          </a:bodyPr>
          <a:lstStyle/>
          <a:p>
            <a:pPr algn="ctr" defTabSz="609630">
              <a:lnSpc>
                <a:spcPts val="1150"/>
              </a:lnSpc>
            </a:pPr>
            <a:r>
              <a:rPr lang="en-US" sz="1000" b="1">
                <a:solidFill>
                  <a:srgbClr val="3E454A"/>
                </a:solidFill>
                <a:latin typeface="Open Sans Extra Bold"/>
              </a:rPr>
              <a:t>JPEL EXPRESS</a:t>
            </a:r>
          </a:p>
        </p:txBody>
      </p:sp>
      <p:sp>
        <p:nvSpPr>
          <p:cNvPr id="40" name="TextBox 40"/>
          <p:cNvSpPr txBox="1"/>
          <p:nvPr/>
        </p:nvSpPr>
        <p:spPr>
          <a:xfrm rot="21876">
            <a:off x="1638507" y="1720268"/>
            <a:ext cx="1568847" cy="282129"/>
          </a:xfrm>
          <a:prstGeom prst="rect">
            <a:avLst/>
          </a:prstGeom>
        </p:spPr>
        <p:txBody>
          <a:bodyPr lIns="0" tIns="0" rIns="0" bIns="0" rtlCol="0" anchor="t">
            <a:spAutoFit/>
          </a:bodyPr>
          <a:lstStyle/>
          <a:p>
            <a:pPr defTabSz="609630">
              <a:lnSpc>
                <a:spcPts val="1073"/>
              </a:lnSpc>
            </a:pPr>
            <a:r>
              <a:rPr lang="en-US" sz="933" b="1" err="1">
                <a:solidFill>
                  <a:srgbClr val="3E454A"/>
                </a:solidFill>
                <a:latin typeface="Open Sans"/>
              </a:rPr>
              <a:t>Encaissement</a:t>
            </a:r>
            <a:r>
              <a:rPr lang="en-US" sz="933" b="1">
                <a:solidFill>
                  <a:srgbClr val="3E454A"/>
                </a:solidFill>
                <a:latin typeface="Open Sans"/>
              </a:rPr>
              <a:t> </a:t>
            </a:r>
            <a:r>
              <a:rPr lang="en-US" sz="933" b="1" err="1">
                <a:solidFill>
                  <a:srgbClr val="3E454A"/>
                </a:solidFill>
                <a:latin typeface="Open Sans"/>
              </a:rPr>
              <a:t>depuis</a:t>
            </a:r>
            <a:r>
              <a:rPr lang="en-US" sz="933" b="1">
                <a:solidFill>
                  <a:srgbClr val="3E454A"/>
                </a:solidFill>
                <a:latin typeface="Open Sans"/>
              </a:rPr>
              <a:t> son smartphone via </a:t>
            </a:r>
            <a:r>
              <a:rPr lang="en-US" sz="933" b="1" err="1">
                <a:solidFill>
                  <a:srgbClr val="3E454A"/>
                </a:solidFill>
                <a:latin typeface="Open Sans"/>
              </a:rPr>
              <a:t>une</a:t>
            </a:r>
            <a:r>
              <a:rPr lang="en-US" sz="933" b="1">
                <a:solidFill>
                  <a:srgbClr val="3E454A"/>
                </a:solidFill>
                <a:latin typeface="Open Sans"/>
              </a:rPr>
              <a:t> </a:t>
            </a:r>
            <a:r>
              <a:rPr lang="en-US" sz="933" b="1" err="1">
                <a:solidFill>
                  <a:srgbClr val="3E454A"/>
                </a:solidFill>
                <a:latin typeface="Open Sans"/>
              </a:rPr>
              <a:t>appli</a:t>
            </a:r>
            <a:endParaRPr lang="en-US" sz="933" b="1">
              <a:solidFill>
                <a:srgbClr val="3E454A"/>
              </a:solidFill>
              <a:latin typeface="Open Sans"/>
            </a:endParaRPr>
          </a:p>
        </p:txBody>
      </p:sp>
      <p:sp>
        <p:nvSpPr>
          <p:cNvPr id="41" name="TextBox 41"/>
          <p:cNvSpPr txBox="1"/>
          <p:nvPr/>
        </p:nvSpPr>
        <p:spPr>
          <a:xfrm rot="21876">
            <a:off x="1641961" y="3622983"/>
            <a:ext cx="1655158" cy="987450"/>
          </a:xfrm>
          <a:prstGeom prst="rect">
            <a:avLst/>
          </a:prstGeom>
        </p:spPr>
        <p:txBody>
          <a:bodyPr lIns="0" tIns="0" rIns="0" bIns="0" rtlCol="0" anchor="t">
            <a:spAutoFit/>
          </a:bodyPr>
          <a:lstStyle/>
          <a:p>
            <a:pPr defTabSz="609630">
              <a:lnSpc>
                <a:spcPts val="1073"/>
              </a:lnSpc>
            </a:pPr>
            <a:r>
              <a:rPr lang="en-US" sz="933" b="1" err="1">
                <a:solidFill>
                  <a:srgbClr val="3E454A"/>
                </a:solidFill>
                <a:latin typeface="Open Sans"/>
              </a:rPr>
              <a:t>Encaissement</a:t>
            </a:r>
            <a:r>
              <a:rPr lang="en-US" sz="933" b="1">
                <a:solidFill>
                  <a:srgbClr val="3E454A"/>
                </a:solidFill>
                <a:latin typeface="Open Sans"/>
              </a:rPr>
              <a:t> </a:t>
            </a:r>
            <a:r>
              <a:rPr lang="en-US" sz="933" b="1" err="1">
                <a:solidFill>
                  <a:srgbClr val="3E454A"/>
                </a:solidFill>
                <a:latin typeface="Open Sans"/>
              </a:rPr>
              <a:t>depuis</a:t>
            </a:r>
            <a:r>
              <a:rPr lang="en-US" sz="933" b="1">
                <a:solidFill>
                  <a:srgbClr val="3E454A"/>
                </a:solidFill>
                <a:latin typeface="Open Sans"/>
              </a:rPr>
              <a:t> un TPE avec </a:t>
            </a:r>
            <a:r>
              <a:rPr lang="en-US" sz="933" b="1" err="1">
                <a:solidFill>
                  <a:srgbClr val="3E454A"/>
                </a:solidFill>
                <a:latin typeface="Open Sans"/>
              </a:rPr>
              <a:t>accès</a:t>
            </a:r>
            <a:r>
              <a:rPr lang="en-US" sz="933" b="1">
                <a:solidFill>
                  <a:srgbClr val="3E454A"/>
                </a:solidFill>
                <a:latin typeface="Open Sans"/>
              </a:rPr>
              <a:t> à </a:t>
            </a:r>
            <a:r>
              <a:rPr lang="en-US" sz="933" b="1" err="1">
                <a:solidFill>
                  <a:srgbClr val="3E454A"/>
                </a:solidFill>
                <a:latin typeface="Open Sans"/>
              </a:rPr>
              <a:t>tous</a:t>
            </a:r>
            <a:r>
              <a:rPr lang="en-US" sz="933" b="1">
                <a:solidFill>
                  <a:srgbClr val="3E454A"/>
                </a:solidFill>
                <a:latin typeface="Open Sans"/>
              </a:rPr>
              <a:t> les services des </a:t>
            </a:r>
            <a:r>
              <a:rPr lang="en-US" sz="933" b="1" err="1">
                <a:solidFill>
                  <a:srgbClr val="3E454A"/>
                </a:solidFill>
                <a:latin typeface="Open Sans"/>
              </a:rPr>
              <a:t>terminaux</a:t>
            </a:r>
            <a:r>
              <a:rPr lang="en-US" sz="933" b="1">
                <a:solidFill>
                  <a:srgbClr val="3E454A"/>
                </a:solidFill>
                <a:latin typeface="Open Sans"/>
              </a:rPr>
              <a:t> de </a:t>
            </a:r>
            <a:r>
              <a:rPr lang="en-US" sz="933" b="1" err="1">
                <a:solidFill>
                  <a:srgbClr val="3E454A"/>
                </a:solidFill>
                <a:latin typeface="Open Sans"/>
              </a:rPr>
              <a:t>paiement</a:t>
            </a:r>
            <a:r>
              <a:rPr lang="en-US" sz="933" b="1">
                <a:solidFill>
                  <a:srgbClr val="3E454A"/>
                </a:solidFill>
                <a:latin typeface="Open Sans"/>
              </a:rPr>
              <a:t> : </a:t>
            </a:r>
            <a:r>
              <a:rPr lang="en-US" sz="933" b="1" err="1">
                <a:solidFill>
                  <a:srgbClr val="3E454A"/>
                </a:solidFill>
                <a:latin typeface="Open Sans"/>
              </a:rPr>
              <a:t>encaissement</a:t>
            </a:r>
            <a:r>
              <a:rPr lang="en-US" sz="933" b="1">
                <a:solidFill>
                  <a:srgbClr val="3E454A"/>
                </a:solidFill>
                <a:latin typeface="Open Sans"/>
              </a:rPr>
              <a:t> de </a:t>
            </a:r>
            <a:r>
              <a:rPr lang="en-US" sz="933" b="1" err="1">
                <a:solidFill>
                  <a:srgbClr val="3E454A"/>
                </a:solidFill>
                <a:latin typeface="Open Sans"/>
              </a:rPr>
              <a:t>cartes</a:t>
            </a:r>
            <a:r>
              <a:rPr lang="en-US" sz="933" b="1">
                <a:solidFill>
                  <a:srgbClr val="3E454A"/>
                </a:solidFill>
                <a:latin typeface="Open Sans"/>
              </a:rPr>
              <a:t> restaurant, </a:t>
            </a:r>
            <a:r>
              <a:rPr lang="en-US" sz="933" b="1" err="1">
                <a:solidFill>
                  <a:srgbClr val="3E454A"/>
                </a:solidFill>
                <a:latin typeface="Open Sans"/>
              </a:rPr>
              <a:t>chèques</a:t>
            </a:r>
            <a:r>
              <a:rPr lang="en-US" sz="933" b="1">
                <a:solidFill>
                  <a:srgbClr val="3E454A"/>
                </a:solidFill>
                <a:latin typeface="Open Sans"/>
              </a:rPr>
              <a:t> </a:t>
            </a:r>
            <a:r>
              <a:rPr lang="en-US" sz="933" b="1" err="1">
                <a:solidFill>
                  <a:srgbClr val="3E454A"/>
                </a:solidFill>
                <a:latin typeface="Open Sans"/>
              </a:rPr>
              <a:t>vacances</a:t>
            </a:r>
            <a:r>
              <a:rPr lang="en-US" sz="933" b="1">
                <a:solidFill>
                  <a:srgbClr val="3E454A"/>
                </a:solidFill>
                <a:latin typeface="Open Sans"/>
              </a:rPr>
              <a:t>…</a:t>
            </a:r>
          </a:p>
          <a:p>
            <a:pPr defTabSz="609630">
              <a:lnSpc>
                <a:spcPts val="1073"/>
              </a:lnSpc>
            </a:pPr>
            <a:endParaRPr lang="en-US" sz="933" b="1">
              <a:solidFill>
                <a:srgbClr val="3E454A"/>
              </a:solidFill>
              <a:latin typeface="Open Sans"/>
            </a:endParaRPr>
          </a:p>
        </p:txBody>
      </p:sp>
      <p:sp>
        <p:nvSpPr>
          <p:cNvPr id="42" name="TextBox 42"/>
          <p:cNvSpPr txBox="1"/>
          <p:nvPr/>
        </p:nvSpPr>
        <p:spPr>
          <a:xfrm rot="21876">
            <a:off x="3455514" y="1579204"/>
            <a:ext cx="2414222" cy="564257"/>
          </a:xfrm>
          <a:prstGeom prst="rect">
            <a:avLst/>
          </a:prstGeom>
        </p:spPr>
        <p:txBody>
          <a:bodyPr lIns="0" tIns="0" rIns="0" bIns="0" rtlCol="0" anchor="t">
            <a:spAutoFit/>
          </a:bodyPr>
          <a:lstStyle/>
          <a:p>
            <a:pPr marL="201519" lvl="1" indent="-100760" defTabSz="609630">
              <a:lnSpc>
                <a:spcPts val="1073"/>
              </a:lnSpc>
              <a:buFont typeface="Arial"/>
              <a:buChar char="•"/>
            </a:pPr>
            <a:r>
              <a:rPr lang="en-US" sz="933">
                <a:solidFill>
                  <a:srgbClr val="3E454A"/>
                </a:solidFill>
                <a:latin typeface="Open Sans"/>
              </a:rPr>
              <a:t>Smartphone sans </a:t>
            </a:r>
            <a:r>
              <a:rPr lang="en-US" sz="933" err="1">
                <a:solidFill>
                  <a:srgbClr val="3E454A"/>
                </a:solidFill>
                <a:latin typeface="Open Sans"/>
              </a:rPr>
              <a:t>boîtier</a:t>
            </a:r>
            <a:r>
              <a:rPr lang="en-US" sz="933">
                <a:solidFill>
                  <a:srgbClr val="3E454A"/>
                </a:solidFill>
                <a:latin typeface="Open Sans"/>
              </a:rPr>
              <a:t> </a:t>
            </a:r>
            <a:r>
              <a:rPr lang="en-US" sz="933" err="1">
                <a:solidFill>
                  <a:srgbClr val="3E454A"/>
                </a:solidFill>
                <a:latin typeface="Open Sans"/>
              </a:rPr>
              <a:t>additionnel</a:t>
            </a:r>
            <a:endParaRPr lang="en-US" sz="933">
              <a:solidFill>
                <a:srgbClr val="3E454A"/>
              </a:solidFill>
              <a:latin typeface="Open Sans"/>
            </a:endParaRPr>
          </a:p>
          <a:p>
            <a:pPr marL="201519" lvl="1" indent="-100760" defTabSz="609630">
              <a:lnSpc>
                <a:spcPts val="1073"/>
              </a:lnSpc>
              <a:buFont typeface="Arial"/>
              <a:buChar char="•"/>
            </a:pPr>
            <a:r>
              <a:rPr lang="en-US" sz="933" err="1">
                <a:solidFill>
                  <a:srgbClr val="3E454A"/>
                </a:solidFill>
                <a:latin typeface="Open Sans"/>
              </a:rPr>
              <a:t>Encaissement</a:t>
            </a:r>
            <a:r>
              <a:rPr lang="en-US" sz="933">
                <a:solidFill>
                  <a:srgbClr val="3E454A"/>
                </a:solidFill>
                <a:latin typeface="Open Sans"/>
              </a:rPr>
              <a:t> </a:t>
            </a:r>
            <a:r>
              <a:rPr lang="en-US" sz="933" err="1">
                <a:solidFill>
                  <a:srgbClr val="3E454A"/>
                </a:solidFill>
                <a:latin typeface="Open Sans"/>
              </a:rPr>
              <a:t>en</a:t>
            </a:r>
            <a:r>
              <a:rPr lang="en-US" sz="933">
                <a:solidFill>
                  <a:srgbClr val="3E454A"/>
                </a:solidFill>
                <a:latin typeface="Open Sans"/>
              </a:rPr>
              <a:t> face à face</a:t>
            </a:r>
          </a:p>
          <a:p>
            <a:pPr marL="201519" lvl="1" indent="-100760" defTabSz="609630">
              <a:lnSpc>
                <a:spcPts val="1073"/>
              </a:lnSpc>
              <a:buFont typeface="Arial"/>
              <a:buChar char="•"/>
            </a:pPr>
            <a:r>
              <a:rPr lang="en-US" sz="933">
                <a:solidFill>
                  <a:srgbClr val="3E454A"/>
                </a:solidFill>
                <a:latin typeface="Open Sans"/>
              </a:rPr>
              <a:t>Abonnement </a:t>
            </a:r>
            <a:r>
              <a:rPr lang="en-US" sz="933" err="1">
                <a:solidFill>
                  <a:srgbClr val="3E454A"/>
                </a:solidFill>
                <a:latin typeface="Open Sans"/>
              </a:rPr>
              <a:t>uniquement</a:t>
            </a:r>
            <a:r>
              <a:rPr lang="en-US" sz="933">
                <a:solidFill>
                  <a:srgbClr val="3E454A"/>
                </a:solidFill>
                <a:latin typeface="Open Sans"/>
              </a:rPr>
              <a:t> </a:t>
            </a:r>
            <a:r>
              <a:rPr lang="en-US" sz="933" err="1">
                <a:solidFill>
                  <a:srgbClr val="3E454A"/>
                </a:solidFill>
                <a:latin typeface="Open Sans"/>
              </a:rPr>
              <a:t>en</a:t>
            </a:r>
            <a:r>
              <a:rPr lang="en-US" sz="933">
                <a:solidFill>
                  <a:srgbClr val="3E454A"/>
                </a:solidFill>
                <a:latin typeface="Open Sans"/>
              </a:rPr>
              <a:t> </a:t>
            </a:r>
            <a:r>
              <a:rPr lang="en-US" sz="933" err="1">
                <a:solidFill>
                  <a:srgbClr val="3E454A"/>
                </a:solidFill>
                <a:latin typeface="Open Sans"/>
              </a:rPr>
              <a:t>cas</a:t>
            </a:r>
            <a:r>
              <a:rPr lang="en-US" sz="933">
                <a:solidFill>
                  <a:srgbClr val="3E454A"/>
                </a:solidFill>
                <a:latin typeface="Open Sans"/>
              </a:rPr>
              <a:t> </a:t>
            </a:r>
            <a:r>
              <a:rPr lang="en-US" sz="933" err="1">
                <a:solidFill>
                  <a:srgbClr val="3E454A"/>
                </a:solidFill>
                <a:latin typeface="Open Sans"/>
              </a:rPr>
              <a:t>d’utilisation</a:t>
            </a:r>
            <a:r>
              <a:rPr lang="en-US" sz="933">
                <a:solidFill>
                  <a:srgbClr val="3E454A"/>
                </a:solidFill>
                <a:latin typeface="Open Sans"/>
              </a:rPr>
              <a:t> dans le </a:t>
            </a:r>
            <a:r>
              <a:rPr lang="en-US" sz="933" err="1">
                <a:solidFill>
                  <a:srgbClr val="3E454A"/>
                </a:solidFill>
                <a:latin typeface="Open Sans"/>
              </a:rPr>
              <a:t>mois</a:t>
            </a:r>
            <a:r>
              <a:rPr lang="en-US" sz="933">
                <a:solidFill>
                  <a:srgbClr val="3E454A"/>
                </a:solidFill>
                <a:latin typeface="Open Sans"/>
              </a:rPr>
              <a:t>.</a:t>
            </a:r>
          </a:p>
        </p:txBody>
      </p:sp>
      <p:sp>
        <p:nvSpPr>
          <p:cNvPr id="43" name="TextBox 43"/>
          <p:cNvSpPr txBox="1"/>
          <p:nvPr/>
        </p:nvSpPr>
        <p:spPr>
          <a:xfrm rot="21876">
            <a:off x="1638932" y="2711594"/>
            <a:ext cx="1568847" cy="423193"/>
          </a:xfrm>
          <a:prstGeom prst="rect">
            <a:avLst/>
          </a:prstGeom>
        </p:spPr>
        <p:txBody>
          <a:bodyPr lIns="0" tIns="0" rIns="0" bIns="0" rtlCol="0" anchor="t">
            <a:spAutoFit/>
          </a:bodyPr>
          <a:lstStyle/>
          <a:p>
            <a:pPr defTabSz="609630">
              <a:lnSpc>
                <a:spcPts val="1073"/>
              </a:lnSpc>
            </a:pPr>
            <a:r>
              <a:rPr lang="en-US" sz="933" b="1" err="1">
                <a:solidFill>
                  <a:srgbClr val="3E454A"/>
                </a:solidFill>
                <a:latin typeface="Open Sans"/>
              </a:rPr>
              <a:t>Encaissement</a:t>
            </a:r>
            <a:r>
              <a:rPr lang="en-US" sz="933" b="1">
                <a:solidFill>
                  <a:srgbClr val="3E454A"/>
                </a:solidFill>
                <a:latin typeface="Open Sans"/>
              </a:rPr>
              <a:t> </a:t>
            </a:r>
            <a:r>
              <a:rPr lang="en-US" sz="933" b="1" err="1">
                <a:solidFill>
                  <a:srgbClr val="3E454A"/>
                </a:solidFill>
                <a:latin typeface="Open Sans"/>
              </a:rPr>
              <a:t>depuis</a:t>
            </a:r>
            <a:r>
              <a:rPr lang="en-US" sz="933" b="1">
                <a:solidFill>
                  <a:srgbClr val="3E454A"/>
                </a:solidFill>
                <a:latin typeface="Open Sans"/>
              </a:rPr>
              <a:t> son smartphone via un </a:t>
            </a:r>
            <a:r>
              <a:rPr lang="en-US" sz="933" b="1" err="1">
                <a:solidFill>
                  <a:srgbClr val="3E454A"/>
                </a:solidFill>
                <a:latin typeface="Open Sans"/>
              </a:rPr>
              <a:t>boîtier</a:t>
            </a:r>
            <a:r>
              <a:rPr lang="en-US" sz="933" b="1">
                <a:solidFill>
                  <a:srgbClr val="3E454A"/>
                </a:solidFill>
                <a:latin typeface="Open Sans"/>
              </a:rPr>
              <a:t> </a:t>
            </a:r>
            <a:r>
              <a:rPr lang="en-US" sz="933" b="1" err="1">
                <a:solidFill>
                  <a:srgbClr val="3E454A"/>
                </a:solidFill>
                <a:latin typeface="Open Sans"/>
              </a:rPr>
              <a:t>dédié</a:t>
            </a:r>
            <a:r>
              <a:rPr lang="en-US" sz="933" b="1">
                <a:solidFill>
                  <a:srgbClr val="3E454A"/>
                </a:solidFill>
                <a:latin typeface="Open Sans"/>
              </a:rPr>
              <a:t> Smile and Pay</a:t>
            </a:r>
          </a:p>
        </p:txBody>
      </p:sp>
      <p:sp>
        <p:nvSpPr>
          <p:cNvPr id="44" name="TextBox 44"/>
          <p:cNvSpPr txBox="1"/>
          <p:nvPr/>
        </p:nvSpPr>
        <p:spPr>
          <a:xfrm rot="21876">
            <a:off x="1610852" y="4960410"/>
            <a:ext cx="1655158" cy="705321"/>
          </a:xfrm>
          <a:prstGeom prst="rect">
            <a:avLst/>
          </a:prstGeom>
        </p:spPr>
        <p:txBody>
          <a:bodyPr lIns="0" tIns="0" rIns="0" bIns="0" rtlCol="0" anchor="t">
            <a:spAutoFit/>
          </a:bodyPr>
          <a:lstStyle/>
          <a:p>
            <a:pPr defTabSz="609630">
              <a:lnSpc>
                <a:spcPts val="1073"/>
              </a:lnSpc>
            </a:pPr>
            <a:r>
              <a:rPr lang="en-US" sz="933" b="1" err="1">
                <a:solidFill>
                  <a:srgbClr val="3E454A"/>
                </a:solidFill>
                <a:latin typeface="Open Sans"/>
              </a:rPr>
              <a:t>Encaissement</a:t>
            </a:r>
            <a:r>
              <a:rPr lang="en-US" sz="933" b="1">
                <a:solidFill>
                  <a:srgbClr val="3E454A"/>
                </a:solidFill>
                <a:latin typeface="Open Sans"/>
              </a:rPr>
              <a:t> à distance </a:t>
            </a:r>
            <a:r>
              <a:rPr lang="en-US" sz="933" b="1" err="1">
                <a:solidFill>
                  <a:srgbClr val="3E454A"/>
                </a:solidFill>
                <a:latin typeface="Open Sans"/>
              </a:rPr>
              <a:t>depuis</a:t>
            </a:r>
            <a:r>
              <a:rPr lang="en-US" sz="933" b="1">
                <a:solidFill>
                  <a:srgbClr val="3E454A"/>
                </a:solidFill>
                <a:latin typeface="Open Sans"/>
              </a:rPr>
              <a:t> son smartphone </a:t>
            </a:r>
            <a:r>
              <a:rPr lang="en-US" sz="933" b="1" err="1">
                <a:solidFill>
                  <a:srgbClr val="3E454A"/>
                </a:solidFill>
                <a:latin typeface="Open Sans"/>
              </a:rPr>
              <a:t>ou</a:t>
            </a:r>
            <a:r>
              <a:rPr lang="en-US" sz="933" b="1">
                <a:solidFill>
                  <a:srgbClr val="3E454A"/>
                </a:solidFill>
                <a:latin typeface="Open Sans"/>
              </a:rPr>
              <a:t> son </a:t>
            </a:r>
            <a:r>
              <a:rPr lang="en-US" sz="933" b="1" err="1">
                <a:solidFill>
                  <a:srgbClr val="3E454A"/>
                </a:solidFill>
                <a:latin typeface="Open Sans"/>
              </a:rPr>
              <a:t>ordinateur</a:t>
            </a:r>
            <a:r>
              <a:rPr lang="en-US" sz="933" b="1">
                <a:solidFill>
                  <a:srgbClr val="3E454A"/>
                </a:solidFill>
                <a:latin typeface="Open Sans"/>
              </a:rPr>
              <a:t> par envoi d’un lien de </a:t>
            </a:r>
            <a:r>
              <a:rPr lang="en-US" sz="933" b="1" err="1">
                <a:solidFill>
                  <a:srgbClr val="3E454A"/>
                </a:solidFill>
                <a:latin typeface="Open Sans"/>
              </a:rPr>
              <a:t>paiement</a:t>
            </a:r>
            <a:r>
              <a:rPr lang="en-US" sz="933" b="1">
                <a:solidFill>
                  <a:srgbClr val="3E454A"/>
                </a:solidFill>
                <a:latin typeface="Open Sans"/>
              </a:rPr>
              <a:t> par email </a:t>
            </a:r>
            <a:r>
              <a:rPr lang="en-US" sz="933" b="1" err="1">
                <a:solidFill>
                  <a:srgbClr val="3E454A"/>
                </a:solidFill>
                <a:latin typeface="Open Sans"/>
              </a:rPr>
              <a:t>ou</a:t>
            </a:r>
            <a:r>
              <a:rPr lang="en-US" sz="933" b="1">
                <a:solidFill>
                  <a:srgbClr val="3E454A"/>
                </a:solidFill>
                <a:latin typeface="Open Sans"/>
              </a:rPr>
              <a:t> </a:t>
            </a:r>
            <a:r>
              <a:rPr lang="en-US" sz="933" b="1" err="1">
                <a:solidFill>
                  <a:srgbClr val="3E454A"/>
                </a:solidFill>
                <a:latin typeface="Open Sans"/>
              </a:rPr>
              <a:t>sms</a:t>
            </a:r>
            <a:endParaRPr lang="en-US" sz="933" b="1">
              <a:solidFill>
                <a:srgbClr val="3E454A"/>
              </a:solidFill>
              <a:latin typeface="Open Sans"/>
            </a:endParaRPr>
          </a:p>
        </p:txBody>
      </p:sp>
      <p:sp>
        <p:nvSpPr>
          <p:cNvPr id="45" name="TextBox 45"/>
          <p:cNvSpPr txBox="1"/>
          <p:nvPr/>
        </p:nvSpPr>
        <p:spPr>
          <a:xfrm rot="21876">
            <a:off x="3451432" y="2630123"/>
            <a:ext cx="2519110" cy="564257"/>
          </a:xfrm>
          <a:prstGeom prst="rect">
            <a:avLst/>
          </a:prstGeom>
        </p:spPr>
        <p:txBody>
          <a:bodyPr wrap="square" lIns="0" tIns="0" rIns="0" bIns="0" rtlCol="0" anchor="t">
            <a:spAutoFit/>
          </a:bodyPr>
          <a:lstStyle/>
          <a:p>
            <a:pPr marL="201519" lvl="1" indent="-100760" defTabSz="609630">
              <a:lnSpc>
                <a:spcPts val="1073"/>
              </a:lnSpc>
              <a:buFont typeface="Arial"/>
              <a:buChar char="•"/>
            </a:pPr>
            <a:r>
              <a:rPr lang="en-US" sz="933">
                <a:solidFill>
                  <a:srgbClr val="3E454A"/>
                </a:solidFill>
                <a:latin typeface="Open Sans"/>
              </a:rPr>
              <a:t>Smartphone + </a:t>
            </a:r>
            <a:r>
              <a:rPr lang="en-US" sz="933" err="1">
                <a:solidFill>
                  <a:srgbClr val="3E454A"/>
                </a:solidFill>
                <a:latin typeface="Open Sans"/>
              </a:rPr>
              <a:t>boîtier</a:t>
            </a:r>
            <a:r>
              <a:rPr lang="en-US" sz="933">
                <a:solidFill>
                  <a:srgbClr val="3E454A"/>
                </a:solidFill>
                <a:latin typeface="Open Sans"/>
              </a:rPr>
              <a:t> Smile and Pay</a:t>
            </a:r>
          </a:p>
          <a:p>
            <a:pPr marL="201519" lvl="1" indent="-100760" defTabSz="609630">
              <a:lnSpc>
                <a:spcPts val="1073"/>
              </a:lnSpc>
              <a:buFont typeface="Arial"/>
              <a:buChar char="•"/>
            </a:pPr>
            <a:r>
              <a:rPr lang="en-US" sz="933" err="1">
                <a:solidFill>
                  <a:srgbClr val="3E454A"/>
                </a:solidFill>
                <a:latin typeface="Open Sans"/>
              </a:rPr>
              <a:t>Encaissement</a:t>
            </a:r>
            <a:r>
              <a:rPr lang="en-US" sz="933">
                <a:solidFill>
                  <a:srgbClr val="3E454A"/>
                </a:solidFill>
                <a:latin typeface="Open Sans"/>
              </a:rPr>
              <a:t> </a:t>
            </a:r>
            <a:r>
              <a:rPr lang="en-US" sz="933" err="1">
                <a:solidFill>
                  <a:srgbClr val="3E454A"/>
                </a:solidFill>
                <a:latin typeface="Open Sans"/>
              </a:rPr>
              <a:t>en</a:t>
            </a:r>
            <a:r>
              <a:rPr lang="en-US" sz="933">
                <a:solidFill>
                  <a:srgbClr val="3E454A"/>
                </a:solidFill>
                <a:latin typeface="Open Sans"/>
              </a:rPr>
              <a:t> face à face</a:t>
            </a:r>
          </a:p>
          <a:p>
            <a:pPr marL="201519" lvl="1" indent="-100760" defTabSz="609630">
              <a:lnSpc>
                <a:spcPts val="1073"/>
              </a:lnSpc>
              <a:buFont typeface="Arial"/>
              <a:buChar char="•"/>
            </a:pPr>
            <a:r>
              <a:rPr lang="en-US" sz="933">
                <a:solidFill>
                  <a:srgbClr val="3E454A"/>
                </a:solidFill>
                <a:latin typeface="Open Sans"/>
              </a:rPr>
              <a:t>Sans abonnement</a:t>
            </a:r>
          </a:p>
          <a:p>
            <a:pPr defTabSz="609630">
              <a:lnSpc>
                <a:spcPts val="1073"/>
              </a:lnSpc>
            </a:pPr>
            <a:endParaRPr lang="en-US" sz="933">
              <a:solidFill>
                <a:srgbClr val="3E454A"/>
              </a:solidFill>
              <a:latin typeface="Open Sans"/>
            </a:endParaRPr>
          </a:p>
        </p:txBody>
      </p:sp>
      <p:sp>
        <p:nvSpPr>
          <p:cNvPr id="46" name="TextBox 46"/>
          <p:cNvSpPr txBox="1"/>
          <p:nvPr/>
        </p:nvSpPr>
        <p:spPr>
          <a:xfrm rot="21876">
            <a:off x="3464260" y="3696321"/>
            <a:ext cx="2484190" cy="423193"/>
          </a:xfrm>
          <a:prstGeom prst="rect">
            <a:avLst/>
          </a:prstGeom>
        </p:spPr>
        <p:txBody>
          <a:bodyPr lIns="0" tIns="0" rIns="0" bIns="0" rtlCol="0" anchor="t">
            <a:spAutoFit/>
          </a:bodyPr>
          <a:lstStyle/>
          <a:p>
            <a:pPr marL="201519" lvl="1" indent="-100760" defTabSz="609630">
              <a:lnSpc>
                <a:spcPts val="1073"/>
              </a:lnSpc>
              <a:buFont typeface="Arial"/>
              <a:buChar char="•"/>
            </a:pPr>
            <a:r>
              <a:rPr lang="en-US" sz="933">
                <a:solidFill>
                  <a:srgbClr val="3E454A"/>
                </a:solidFill>
                <a:latin typeface="Open Sans"/>
              </a:rPr>
              <a:t>Terminal de </a:t>
            </a:r>
            <a:r>
              <a:rPr lang="en-US" sz="933" err="1">
                <a:solidFill>
                  <a:srgbClr val="3E454A"/>
                </a:solidFill>
                <a:latin typeface="Open Sans"/>
              </a:rPr>
              <a:t>paiement</a:t>
            </a:r>
            <a:endParaRPr lang="en-US" sz="933">
              <a:solidFill>
                <a:srgbClr val="3E454A"/>
              </a:solidFill>
              <a:latin typeface="Open Sans"/>
            </a:endParaRPr>
          </a:p>
          <a:p>
            <a:pPr marL="201519" lvl="1" indent="-100760" defTabSz="609630">
              <a:lnSpc>
                <a:spcPts val="1073"/>
              </a:lnSpc>
              <a:buFont typeface="Arial"/>
              <a:buChar char="•"/>
            </a:pPr>
            <a:r>
              <a:rPr lang="en-US" sz="933" err="1">
                <a:solidFill>
                  <a:srgbClr val="3E454A"/>
                </a:solidFill>
                <a:latin typeface="Open Sans"/>
              </a:rPr>
              <a:t>Encaissement</a:t>
            </a:r>
            <a:r>
              <a:rPr lang="en-US" sz="933">
                <a:solidFill>
                  <a:srgbClr val="3E454A"/>
                </a:solidFill>
                <a:latin typeface="Open Sans"/>
              </a:rPr>
              <a:t> </a:t>
            </a:r>
            <a:r>
              <a:rPr lang="en-US" sz="933" err="1">
                <a:solidFill>
                  <a:srgbClr val="3E454A"/>
                </a:solidFill>
                <a:latin typeface="Open Sans"/>
              </a:rPr>
              <a:t>en</a:t>
            </a:r>
            <a:r>
              <a:rPr lang="en-US" sz="933">
                <a:solidFill>
                  <a:srgbClr val="3E454A"/>
                </a:solidFill>
                <a:latin typeface="Open Sans"/>
              </a:rPr>
              <a:t> face à face</a:t>
            </a:r>
          </a:p>
          <a:p>
            <a:pPr marL="201519" lvl="1" indent="-100760" defTabSz="609630">
              <a:lnSpc>
                <a:spcPts val="1073"/>
              </a:lnSpc>
              <a:buFont typeface="Arial"/>
              <a:buChar char="•"/>
            </a:pPr>
            <a:r>
              <a:rPr lang="en-US" sz="933">
                <a:solidFill>
                  <a:srgbClr val="3E454A"/>
                </a:solidFill>
                <a:latin typeface="Open Sans"/>
              </a:rPr>
              <a:t>Abonnement</a:t>
            </a:r>
          </a:p>
        </p:txBody>
      </p:sp>
      <p:sp>
        <p:nvSpPr>
          <p:cNvPr id="47" name="TextBox 47"/>
          <p:cNvSpPr txBox="1"/>
          <p:nvPr/>
        </p:nvSpPr>
        <p:spPr>
          <a:xfrm rot="21876">
            <a:off x="3486351" y="4946865"/>
            <a:ext cx="2484190" cy="564257"/>
          </a:xfrm>
          <a:prstGeom prst="rect">
            <a:avLst/>
          </a:prstGeom>
        </p:spPr>
        <p:txBody>
          <a:bodyPr lIns="0" tIns="0" rIns="0" bIns="0" rtlCol="0" anchor="t">
            <a:spAutoFit/>
          </a:bodyPr>
          <a:lstStyle/>
          <a:p>
            <a:pPr marL="201519" lvl="1" indent="-100760" defTabSz="609630">
              <a:lnSpc>
                <a:spcPts val="1073"/>
              </a:lnSpc>
              <a:buFont typeface="Arial"/>
              <a:buChar char="•"/>
            </a:pPr>
            <a:r>
              <a:rPr lang="en-US" sz="933">
                <a:solidFill>
                  <a:srgbClr val="3E454A"/>
                </a:solidFill>
                <a:latin typeface="Open Sans"/>
              </a:rPr>
              <a:t>Application mobile </a:t>
            </a:r>
            <a:r>
              <a:rPr lang="en-US" sz="933" err="1">
                <a:solidFill>
                  <a:srgbClr val="3E454A"/>
                </a:solidFill>
                <a:latin typeface="Open Sans"/>
              </a:rPr>
              <a:t>ou</a:t>
            </a:r>
            <a:r>
              <a:rPr lang="en-US" sz="933">
                <a:solidFill>
                  <a:srgbClr val="3E454A"/>
                </a:solidFill>
                <a:latin typeface="Open Sans"/>
              </a:rPr>
              <a:t> sur TPE Android</a:t>
            </a:r>
          </a:p>
          <a:p>
            <a:pPr marL="201519" lvl="1" indent="-100760" defTabSz="609630">
              <a:lnSpc>
                <a:spcPts val="1073"/>
              </a:lnSpc>
              <a:buFont typeface="Arial"/>
              <a:buChar char="•"/>
            </a:pPr>
            <a:r>
              <a:rPr lang="en-US" sz="933" err="1">
                <a:solidFill>
                  <a:srgbClr val="3E454A"/>
                </a:solidFill>
                <a:latin typeface="Open Sans"/>
              </a:rPr>
              <a:t>Encaissement</a:t>
            </a:r>
            <a:r>
              <a:rPr lang="en-US" sz="933">
                <a:solidFill>
                  <a:srgbClr val="3E454A"/>
                </a:solidFill>
                <a:latin typeface="Open Sans"/>
              </a:rPr>
              <a:t> via envoi d’un lien de </a:t>
            </a:r>
            <a:r>
              <a:rPr lang="en-US" sz="933" err="1">
                <a:solidFill>
                  <a:srgbClr val="3E454A"/>
                </a:solidFill>
                <a:latin typeface="Open Sans"/>
              </a:rPr>
              <a:t>paiement</a:t>
            </a:r>
            <a:r>
              <a:rPr lang="en-US" sz="933">
                <a:solidFill>
                  <a:srgbClr val="3E454A"/>
                </a:solidFill>
                <a:latin typeface="Open Sans"/>
              </a:rPr>
              <a:t> par email </a:t>
            </a:r>
            <a:r>
              <a:rPr lang="en-US" sz="933" err="1">
                <a:solidFill>
                  <a:srgbClr val="3E454A"/>
                </a:solidFill>
                <a:latin typeface="Open Sans"/>
              </a:rPr>
              <a:t>ou</a:t>
            </a:r>
            <a:r>
              <a:rPr lang="en-US" sz="933">
                <a:solidFill>
                  <a:srgbClr val="3E454A"/>
                </a:solidFill>
                <a:latin typeface="Open Sans"/>
              </a:rPr>
              <a:t> </a:t>
            </a:r>
            <a:r>
              <a:rPr lang="en-US" sz="933" err="1">
                <a:solidFill>
                  <a:srgbClr val="3E454A"/>
                </a:solidFill>
                <a:latin typeface="Open Sans"/>
              </a:rPr>
              <a:t>sms</a:t>
            </a:r>
            <a:endParaRPr lang="en-US" sz="933">
              <a:solidFill>
                <a:srgbClr val="3E454A"/>
              </a:solidFill>
              <a:latin typeface="Open Sans"/>
            </a:endParaRPr>
          </a:p>
          <a:p>
            <a:pPr marL="201519" lvl="1" indent="-100760" defTabSz="609630">
              <a:lnSpc>
                <a:spcPts val="1073"/>
              </a:lnSpc>
              <a:buFont typeface="Arial"/>
              <a:buChar char="•"/>
            </a:pPr>
            <a:r>
              <a:rPr lang="en-US" sz="933" err="1">
                <a:solidFill>
                  <a:srgbClr val="3E454A"/>
                </a:solidFill>
                <a:latin typeface="Open Sans"/>
              </a:rPr>
              <a:t>Encaissement</a:t>
            </a:r>
            <a:r>
              <a:rPr lang="en-US" sz="933">
                <a:solidFill>
                  <a:srgbClr val="3E454A"/>
                </a:solidFill>
                <a:latin typeface="Open Sans"/>
              </a:rPr>
              <a:t> à distance</a:t>
            </a:r>
          </a:p>
        </p:txBody>
      </p:sp>
      <p:sp>
        <p:nvSpPr>
          <p:cNvPr id="3" name="Freeform 3"/>
          <p:cNvSpPr/>
          <p:nvPr/>
        </p:nvSpPr>
        <p:spPr>
          <a:xfrm flipH="1">
            <a:off x="44114" y="5971277"/>
            <a:ext cx="873111" cy="914253"/>
          </a:xfrm>
          <a:custGeom>
            <a:avLst/>
            <a:gdLst/>
            <a:ahLst/>
            <a:cxnLst/>
            <a:rect l="l" t="t" r="r" b="b"/>
            <a:pathLst>
              <a:path w="1309667" h="1371380">
                <a:moveTo>
                  <a:pt x="1309668" y="0"/>
                </a:moveTo>
                <a:lnTo>
                  <a:pt x="0" y="0"/>
                </a:lnTo>
                <a:lnTo>
                  <a:pt x="0" y="1371379"/>
                </a:lnTo>
                <a:lnTo>
                  <a:pt x="1309668" y="1371379"/>
                </a:lnTo>
                <a:lnTo>
                  <a:pt x="1309668"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1028" name="Picture 4" descr="Accepter des paiements sur le lieu d'activité | Caisse d'Épargne">
            <a:extLst>
              <a:ext uri="{FF2B5EF4-FFF2-40B4-BE49-F238E27FC236}">
                <a16:creationId xmlns:a16="http://schemas.microsoft.com/office/drawing/2014/main" id="{D2675F0D-CD66-2329-0DDC-9943F687413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774" t="13528" r="21281" b="13021"/>
          <a:stretch/>
        </p:blipFill>
        <p:spPr bwMode="auto">
          <a:xfrm>
            <a:off x="779646" y="5291937"/>
            <a:ext cx="539416" cy="51750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11">
            <a:extLst>
              <a:ext uri="{FF2B5EF4-FFF2-40B4-BE49-F238E27FC236}">
                <a16:creationId xmlns:a16="http://schemas.microsoft.com/office/drawing/2014/main" id="{665F276E-5569-75EB-3EBF-212FCA1E343D}"/>
              </a:ext>
            </a:extLst>
          </p:cNvPr>
          <p:cNvGrpSpPr/>
          <p:nvPr/>
        </p:nvGrpSpPr>
        <p:grpSpPr>
          <a:xfrm>
            <a:off x="6184493" y="1532796"/>
            <a:ext cx="5520331" cy="2836381"/>
            <a:chOff x="0" y="0"/>
            <a:chExt cx="2180871" cy="1583924"/>
          </a:xfrm>
        </p:grpSpPr>
        <p:sp>
          <p:nvSpPr>
            <p:cNvPr id="13" name="Freeform 12">
              <a:extLst>
                <a:ext uri="{FF2B5EF4-FFF2-40B4-BE49-F238E27FC236}">
                  <a16:creationId xmlns:a16="http://schemas.microsoft.com/office/drawing/2014/main" id="{D3432334-2450-952B-3E6A-0B7707FB9D23}"/>
                </a:ext>
              </a:extLst>
            </p:cNvPr>
            <p:cNvSpPr/>
            <p:nvPr/>
          </p:nvSpPr>
          <p:spPr>
            <a:xfrm>
              <a:off x="0" y="0"/>
              <a:ext cx="2180871" cy="1583924"/>
            </a:xfrm>
            <a:custGeom>
              <a:avLst/>
              <a:gdLst/>
              <a:ahLst/>
              <a:cxnLst/>
              <a:rect l="l" t="t" r="r" b="b"/>
              <a:pathLst>
                <a:path w="2180871" h="1583924">
                  <a:moveTo>
                    <a:pt x="46748" y="0"/>
                  </a:moveTo>
                  <a:lnTo>
                    <a:pt x="2134123" y="0"/>
                  </a:lnTo>
                  <a:cubicBezTo>
                    <a:pt x="2146522" y="0"/>
                    <a:pt x="2158412" y="4925"/>
                    <a:pt x="2167179" y="13692"/>
                  </a:cubicBezTo>
                  <a:cubicBezTo>
                    <a:pt x="2175946" y="22459"/>
                    <a:pt x="2180871" y="34350"/>
                    <a:pt x="2180871" y="46748"/>
                  </a:cubicBezTo>
                  <a:lnTo>
                    <a:pt x="2180871" y="1537176"/>
                  </a:lnTo>
                  <a:cubicBezTo>
                    <a:pt x="2180871" y="1549574"/>
                    <a:pt x="2175946" y="1561465"/>
                    <a:pt x="2167179" y="1570231"/>
                  </a:cubicBezTo>
                  <a:cubicBezTo>
                    <a:pt x="2158412" y="1578998"/>
                    <a:pt x="2146522" y="1583924"/>
                    <a:pt x="2134123" y="1583924"/>
                  </a:cubicBezTo>
                  <a:lnTo>
                    <a:pt x="46748" y="1583924"/>
                  </a:lnTo>
                  <a:cubicBezTo>
                    <a:pt x="20930" y="1583924"/>
                    <a:pt x="0" y="1562994"/>
                    <a:pt x="0" y="1537176"/>
                  </a:cubicBezTo>
                  <a:lnTo>
                    <a:pt x="0" y="46748"/>
                  </a:lnTo>
                  <a:cubicBezTo>
                    <a:pt x="0" y="34350"/>
                    <a:pt x="4925" y="22459"/>
                    <a:pt x="13692" y="13692"/>
                  </a:cubicBezTo>
                  <a:cubicBezTo>
                    <a:pt x="22459" y="4925"/>
                    <a:pt x="34350" y="0"/>
                    <a:pt x="46748" y="0"/>
                  </a:cubicBezTo>
                  <a:close/>
                </a:path>
              </a:pathLst>
            </a:custGeom>
            <a:solidFill>
              <a:srgbClr val="D1D1D1"/>
            </a:solidFill>
            <a:ln w="57150">
              <a:solidFill>
                <a:srgbClr val="C30F0F"/>
              </a:solidFill>
            </a:ln>
          </p:spPr>
        </p:sp>
        <p:sp>
          <p:nvSpPr>
            <p:cNvPr id="16" name="TextBox 13">
              <a:extLst>
                <a:ext uri="{FF2B5EF4-FFF2-40B4-BE49-F238E27FC236}">
                  <a16:creationId xmlns:a16="http://schemas.microsoft.com/office/drawing/2014/main" id="{C3BE9125-9712-56FB-A1B1-FF65E0F3C87E}"/>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sz="1200"/>
            </a:p>
          </p:txBody>
        </p:sp>
      </p:grpSp>
      <p:sp>
        <p:nvSpPr>
          <p:cNvPr id="25" name="Freeform 14">
            <a:extLst>
              <a:ext uri="{FF2B5EF4-FFF2-40B4-BE49-F238E27FC236}">
                <a16:creationId xmlns:a16="http://schemas.microsoft.com/office/drawing/2014/main" id="{7CADEC4A-FD6B-B317-F06B-1F453E4CB7E9}"/>
              </a:ext>
            </a:extLst>
          </p:cNvPr>
          <p:cNvSpPr/>
          <p:nvPr/>
        </p:nvSpPr>
        <p:spPr>
          <a:xfrm>
            <a:off x="6309719" y="1244949"/>
            <a:ext cx="2346602" cy="746640"/>
          </a:xfrm>
          <a:custGeom>
            <a:avLst/>
            <a:gdLst/>
            <a:ahLst/>
            <a:cxnLst/>
            <a:rect l="l" t="t" r="r" b="b"/>
            <a:pathLst>
              <a:path w="4410421" h="1380204">
                <a:moveTo>
                  <a:pt x="0" y="0"/>
                </a:moveTo>
                <a:lnTo>
                  <a:pt x="4410420" y="0"/>
                </a:lnTo>
                <a:lnTo>
                  <a:pt x="4410420" y="1380204"/>
                </a:lnTo>
                <a:lnTo>
                  <a:pt x="0" y="1380204"/>
                </a:lnTo>
                <a:lnTo>
                  <a:pt x="0" y="0"/>
                </a:lnTo>
                <a:close/>
              </a:path>
            </a:pathLst>
          </a:custGeom>
          <a:blipFill>
            <a:blip r:embed="rId9"/>
            <a:stretch>
              <a:fillRect t="-1189" b="-1189"/>
            </a:stretch>
          </a:blipFill>
        </p:spPr>
      </p:sp>
      <p:sp>
        <p:nvSpPr>
          <p:cNvPr id="26" name="TextBox 15">
            <a:extLst>
              <a:ext uri="{FF2B5EF4-FFF2-40B4-BE49-F238E27FC236}">
                <a16:creationId xmlns:a16="http://schemas.microsoft.com/office/drawing/2014/main" id="{1B9AFBC9-89D0-3B58-A5BB-6F6C3D736367}"/>
              </a:ext>
            </a:extLst>
          </p:cNvPr>
          <p:cNvSpPr txBox="1"/>
          <p:nvPr/>
        </p:nvSpPr>
        <p:spPr>
          <a:xfrm rot="21876">
            <a:off x="6453698" y="1304766"/>
            <a:ext cx="2116093" cy="365741"/>
          </a:xfrm>
          <a:prstGeom prst="rect">
            <a:avLst/>
          </a:prstGeom>
        </p:spPr>
        <p:txBody>
          <a:bodyPr wrap="square" lIns="0" tIns="0" rIns="0" bIns="0" rtlCol="0" anchor="t">
            <a:spAutoFit/>
          </a:bodyPr>
          <a:lstStyle/>
          <a:p>
            <a:pPr>
              <a:lnSpc>
                <a:spcPts val="3066"/>
              </a:lnSpc>
            </a:pPr>
            <a:r>
              <a:rPr lang="en-US" sz="2000">
                <a:solidFill>
                  <a:srgbClr val="FFFFFF"/>
                </a:solidFill>
                <a:latin typeface="Arial Black" panose="020B0A04020102020204" pitchFamily="34" charset="0"/>
              </a:rPr>
              <a:t>TARIFICATION</a:t>
            </a:r>
          </a:p>
        </p:txBody>
      </p:sp>
      <p:sp>
        <p:nvSpPr>
          <p:cNvPr id="27" name="Freeform 21">
            <a:extLst>
              <a:ext uri="{FF2B5EF4-FFF2-40B4-BE49-F238E27FC236}">
                <a16:creationId xmlns:a16="http://schemas.microsoft.com/office/drawing/2014/main" id="{3EFC277F-5E6E-3169-585D-1648BD6C520C}"/>
              </a:ext>
            </a:extLst>
          </p:cNvPr>
          <p:cNvSpPr/>
          <p:nvPr/>
        </p:nvSpPr>
        <p:spPr>
          <a:xfrm rot="719711">
            <a:off x="10898063" y="662061"/>
            <a:ext cx="1035976" cy="1722466"/>
          </a:xfrm>
          <a:custGeom>
            <a:avLst/>
            <a:gdLst/>
            <a:ahLst/>
            <a:cxnLst/>
            <a:rect l="l" t="t" r="r" b="b"/>
            <a:pathLst>
              <a:path w="1553964" h="2583699">
                <a:moveTo>
                  <a:pt x="0" y="0"/>
                </a:moveTo>
                <a:lnTo>
                  <a:pt x="1553964" y="0"/>
                </a:lnTo>
                <a:lnTo>
                  <a:pt x="1553964" y="2583700"/>
                </a:lnTo>
                <a:lnTo>
                  <a:pt x="0" y="2583700"/>
                </a:lnTo>
                <a:lnTo>
                  <a:pt x="0" y="0"/>
                </a:lnTo>
                <a:close/>
              </a:path>
            </a:pathLst>
          </a:custGeom>
          <a:blipFill>
            <a:blip r:embed="rId2"/>
            <a:stretch>
              <a:fillRect/>
            </a:stretch>
          </a:blipFill>
        </p:spPr>
      </p:sp>
      <p:sp>
        <p:nvSpPr>
          <p:cNvPr id="28" name="Freeform 22">
            <a:extLst>
              <a:ext uri="{FF2B5EF4-FFF2-40B4-BE49-F238E27FC236}">
                <a16:creationId xmlns:a16="http://schemas.microsoft.com/office/drawing/2014/main" id="{83748B76-76AE-4EAD-046F-BE22A2155BA8}"/>
              </a:ext>
            </a:extLst>
          </p:cNvPr>
          <p:cNvSpPr/>
          <p:nvPr/>
        </p:nvSpPr>
        <p:spPr>
          <a:xfrm rot="660067">
            <a:off x="10760611" y="2462465"/>
            <a:ext cx="765223" cy="151131"/>
          </a:xfrm>
          <a:custGeom>
            <a:avLst/>
            <a:gdLst/>
            <a:ahLst/>
            <a:cxnLst/>
            <a:rect l="l" t="t" r="r" b="b"/>
            <a:pathLst>
              <a:path w="1147834" h="226697">
                <a:moveTo>
                  <a:pt x="0" y="0"/>
                </a:moveTo>
                <a:lnTo>
                  <a:pt x="1147834" y="0"/>
                </a:lnTo>
                <a:lnTo>
                  <a:pt x="1147834" y="226697"/>
                </a:lnTo>
                <a:lnTo>
                  <a:pt x="0" y="226697"/>
                </a:lnTo>
                <a:lnTo>
                  <a:pt x="0" y="0"/>
                </a:lnTo>
                <a:close/>
              </a:path>
            </a:pathLst>
          </a:custGeom>
          <a:blipFill>
            <a:blip r:embed="rId10"/>
            <a:stretch>
              <a:fillRect/>
            </a:stretch>
          </a:blipFill>
        </p:spPr>
      </p:sp>
      <p:sp>
        <p:nvSpPr>
          <p:cNvPr id="59" name="TextBox 32">
            <a:extLst>
              <a:ext uri="{FF2B5EF4-FFF2-40B4-BE49-F238E27FC236}">
                <a16:creationId xmlns:a16="http://schemas.microsoft.com/office/drawing/2014/main" id="{71A114B8-B526-21BB-AA37-88958FF74967}"/>
              </a:ext>
            </a:extLst>
          </p:cNvPr>
          <p:cNvSpPr txBox="1"/>
          <p:nvPr/>
        </p:nvSpPr>
        <p:spPr>
          <a:xfrm rot="21876">
            <a:off x="6175815" y="2215001"/>
            <a:ext cx="4898439" cy="1835311"/>
          </a:xfrm>
          <a:prstGeom prst="rect">
            <a:avLst/>
          </a:prstGeom>
        </p:spPr>
        <p:txBody>
          <a:bodyPr wrap="square" lIns="0" tIns="0" rIns="0" bIns="0" rtlCol="0" anchor="t">
            <a:spAutoFit/>
          </a:bodyPr>
          <a:lstStyle/>
          <a:p>
            <a:pPr marL="345456" lvl="1" indent="-172728">
              <a:lnSpc>
                <a:spcPts val="1839"/>
              </a:lnSpc>
              <a:buFont typeface="Arial"/>
              <a:buChar char="•"/>
            </a:pPr>
            <a:r>
              <a:rPr lang="en-US" sz="1400" dirty="0">
                <a:solidFill>
                  <a:srgbClr val="3E454A"/>
                </a:solidFill>
                <a:latin typeface="Open Sans"/>
              </a:rPr>
              <a:t>Abonnement à 4.90€ HT / </a:t>
            </a:r>
            <a:r>
              <a:rPr lang="en-US" sz="1400" dirty="0" err="1">
                <a:solidFill>
                  <a:srgbClr val="3E454A"/>
                </a:solidFill>
                <a:latin typeface="Open Sans"/>
              </a:rPr>
              <a:t>mois</a:t>
            </a:r>
            <a:r>
              <a:rPr lang="en-US" sz="1400" dirty="0">
                <a:solidFill>
                  <a:srgbClr val="3E454A"/>
                </a:solidFill>
                <a:latin typeface="Open Sans"/>
              </a:rPr>
              <a:t> : </a:t>
            </a:r>
            <a:r>
              <a:rPr lang="en-US" sz="1400" dirty="0" err="1">
                <a:solidFill>
                  <a:srgbClr val="3E454A"/>
                </a:solidFill>
                <a:latin typeface="Open Sans"/>
              </a:rPr>
              <a:t>facturé</a:t>
            </a:r>
            <a:r>
              <a:rPr lang="en-US" sz="1400" dirty="0">
                <a:solidFill>
                  <a:srgbClr val="3E454A"/>
                </a:solidFill>
                <a:latin typeface="Open Sans"/>
              </a:rPr>
              <a:t> </a:t>
            </a:r>
            <a:r>
              <a:rPr lang="en-US" sz="1400" dirty="0" err="1">
                <a:solidFill>
                  <a:srgbClr val="3E454A"/>
                </a:solidFill>
                <a:latin typeface="Open Sans"/>
              </a:rPr>
              <a:t>uniquement</a:t>
            </a:r>
            <a:r>
              <a:rPr lang="en-US" sz="1400" dirty="0">
                <a:solidFill>
                  <a:srgbClr val="3E454A"/>
                </a:solidFill>
                <a:latin typeface="Open Sans"/>
              </a:rPr>
              <a:t> </a:t>
            </a:r>
            <a:r>
              <a:rPr lang="en-US" sz="1400" dirty="0" err="1">
                <a:solidFill>
                  <a:srgbClr val="3E454A"/>
                </a:solidFill>
                <a:latin typeface="Open Sans"/>
              </a:rPr>
              <a:t>si</a:t>
            </a:r>
            <a:r>
              <a:rPr lang="en-US" sz="1400" dirty="0">
                <a:solidFill>
                  <a:srgbClr val="3E454A"/>
                </a:solidFill>
                <a:latin typeface="Open Sans"/>
              </a:rPr>
              <a:t> transaction </a:t>
            </a:r>
            <a:r>
              <a:rPr lang="en-US" sz="1400" dirty="0" err="1">
                <a:solidFill>
                  <a:srgbClr val="3E454A"/>
                </a:solidFill>
                <a:latin typeface="Open Sans"/>
              </a:rPr>
              <a:t>remisée</a:t>
            </a:r>
            <a:r>
              <a:rPr lang="en-US" sz="1400" dirty="0">
                <a:solidFill>
                  <a:srgbClr val="3E454A"/>
                </a:solidFill>
                <a:latin typeface="Open Sans"/>
              </a:rPr>
              <a:t> dans le </a:t>
            </a:r>
            <a:r>
              <a:rPr lang="en-US" sz="1400" dirty="0" err="1">
                <a:solidFill>
                  <a:srgbClr val="3E454A"/>
                </a:solidFill>
                <a:latin typeface="Open Sans"/>
              </a:rPr>
              <a:t>mois</a:t>
            </a:r>
            <a:r>
              <a:rPr lang="en-US" sz="1400" dirty="0">
                <a:solidFill>
                  <a:srgbClr val="3E454A"/>
                </a:solidFill>
                <a:latin typeface="Open Sans"/>
              </a:rPr>
              <a:t> </a:t>
            </a:r>
            <a:r>
              <a:rPr lang="en-US" sz="1400" dirty="0" err="1">
                <a:solidFill>
                  <a:srgbClr val="3E454A"/>
                </a:solidFill>
                <a:latin typeface="Open Sans"/>
              </a:rPr>
              <a:t>calendaire</a:t>
            </a:r>
            <a:endParaRPr lang="en-US" sz="1400" dirty="0">
              <a:solidFill>
                <a:srgbClr val="3E454A"/>
              </a:solidFill>
              <a:latin typeface="Open Sans"/>
            </a:endParaRPr>
          </a:p>
          <a:p>
            <a:pPr marL="345456" lvl="1" indent="-172728">
              <a:lnSpc>
                <a:spcPts val="1839"/>
              </a:lnSpc>
              <a:buFont typeface="Arial"/>
              <a:buChar char="•"/>
            </a:pPr>
            <a:endParaRPr lang="en-US" sz="1400" dirty="0">
              <a:solidFill>
                <a:srgbClr val="3E454A"/>
              </a:solidFill>
              <a:latin typeface="Open Sans"/>
            </a:endParaRPr>
          </a:p>
          <a:p>
            <a:pPr marL="345456" lvl="1" indent="-172728">
              <a:lnSpc>
                <a:spcPts val="1839"/>
              </a:lnSpc>
              <a:buFont typeface="Arial"/>
              <a:buChar char="•"/>
            </a:pPr>
            <a:r>
              <a:rPr lang="en-US" sz="1400" dirty="0">
                <a:solidFill>
                  <a:srgbClr val="3E454A"/>
                </a:solidFill>
                <a:latin typeface="Open Sans"/>
              </a:rPr>
              <a:t>15cts€ HT/ transaction </a:t>
            </a:r>
          </a:p>
          <a:p>
            <a:pPr marL="345456" lvl="1" indent="-172728">
              <a:lnSpc>
                <a:spcPts val="1839"/>
              </a:lnSpc>
              <a:buFont typeface="Arial"/>
              <a:buChar char="•"/>
            </a:pPr>
            <a:endParaRPr lang="en-US" sz="1400" dirty="0">
              <a:solidFill>
                <a:srgbClr val="3E454A"/>
              </a:solidFill>
              <a:latin typeface="Open Sans"/>
            </a:endParaRPr>
          </a:p>
          <a:p>
            <a:pPr marL="345456" lvl="1" indent="-172728">
              <a:lnSpc>
                <a:spcPts val="1839"/>
              </a:lnSpc>
              <a:buFont typeface="Arial"/>
              <a:buChar char="•"/>
            </a:pPr>
            <a:r>
              <a:rPr lang="en-US" sz="1400" dirty="0" err="1">
                <a:solidFill>
                  <a:srgbClr val="3E454A"/>
                </a:solidFill>
                <a:latin typeface="Open Sans"/>
              </a:rPr>
              <a:t>Taux</a:t>
            </a:r>
            <a:r>
              <a:rPr lang="en-US" sz="1400" dirty="0">
                <a:solidFill>
                  <a:srgbClr val="3E454A"/>
                </a:solidFill>
                <a:latin typeface="Open Sans"/>
              </a:rPr>
              <a:t> de commission </a:t>
            </a:r>
            <a:r>
              <a:rPr lang="en-US" sz="1400" dirty="0" err="1">
                <a:solidFill>
                  <a:srgbClr val="3E454A"/>
                </a:solidFill>
                <a:latin typeface="Open Sans"/>
              </a:rPr>
              <a:t>bancaire</a:t>
            </a:r>
            <a:r>
              <a:rPr lang="en-US" sz="1400" dirty="0">
                <a:solidFill>
                  <a:srgbClr val="3E454A"/>
                </a:solidFill>
                <a:latin typeface="Open Sans"/>
              </a:rPr>
              <a:t> unique :</a:t>
            </a:r>
          </a:p>
          <a:p>
            <a:pPr marL="690913" lvl="2" indent="-230304">
              <a:lnSpc>
                <a:spcPts val="1839"/>
              </a:lnSpc>
              <a:buFont typeface="Arial"/>
              <a:buChar char="⚬"/>
            </a:pPr>
            <a:r>
              <a:rPr lang="en-US" sz="1400" dirty="0">
                <a:solidFill>
                  <a:srgbClr val="3E454A"/>
                </a:solidFill>
                <a:latin typeface="Open Sans"/>
              </a:rPr>
              <a:t>1.25% pour les </a:t>
            </a:r>
            <a:r>
              <a:rPr lang="en-US" sz="1400" dirty="0" err="1">
                <a:solidFill>
                  <a:srgbClr val="3E454A"/>
                </a:solidFill>
                <a:latin typeface="Open Sans"/>
              </a:rPr>
              <a:t>cartes</a:t>
            </a:r>
            <a:r>
              <a:rPr lang="en-US" sz="1400" dirty="0">
                <a:solidFill>
                  <a:srgbClr val="3E454A"/>
                </a:solidFill>
                <a:latin typeface="Open Sans"/>
              </a:rPr>
              <a:t> des </a:t>
            </a:r>
            <a:r>
              <a:rPr lang="en-US" sz="1400" dirty="0" err="1">
                <a:solidFill>
                  <a:srgbClr val="3E454A"/>
                </a:solidFill>
                <a:latin typeface="Open Sans"/>
              </a:rPr>
              <a:t>particuliers</a:t>
            </a:r>
            <a:endParaRPr lang="en-US" sz="1400" dirty="0">
              <a:solidFill>
                <a:srgbClr val="3E454A"/>
              </a:solidFill>
              <a:latin typeface="Open Sans"/>
            </a:endParaRPr>
          </a:p>
          <a:p>
            <a:pPr marL="690913" lvl="2" indent="-230304">
              <a:lnSpc>
                <a:spcPts val="1839"/>
              </a:lnSpc>
              <a:buFont typeface="Arial"/>
              <a:buChar char="⚬"/>
            </a:pPr>
            <a:r>
              <a:rPr lang="en-US" sz="1400" dirty="0">
                <a:solidFill>
                  <a:srgbClr val="3E454A"/>
                </a:solidFill>
                <a:latin typeface="Open Sans"/>
              </a:rPr>
              <a:t>2.5% pour les </a:t>
            </a:r>
            <a:r>
              <a:rPr lang="en-US" sz="1400" dirty="0" err="1">
                <a:solidFill>
                  <a:srgbClr val="3E454A"/>
                </a:solidFill>
                <a:latin typeface="Open Sans"/>
              </a:rPr>
              <a:t>cartes</a:t>
            </a:r>
            <a:r>
              <a:rPr lang="en-US" sz="1400" dirty="0">
                <a:solidFill>
                  <a:srgbClr val="3E454A"/>
                </a:solidFill>
                <a:latin typeface="Open Sans"/>
              </a:rPr>
              <a:t> business </a:t>
            </a:r>
            <a:r>
              <a:rPr lang="en-US" sz="1400" dirty="0" err="1">
                <a:solidFill>
                  <a:srgbClr val="3E454A"/>
                </a:solidFill>
                <a:latin typeface="Open Sans"/>
              </a:rPr>
              <a:t>ou</a:t>
            </a:r>
            <a:r>
              <a:rPr lang="en-US" sz="1400" dirty="0">
                <a:solidFill>
                  <a:srgbClr val="3E454A"/>
                </a:solidFill>
                <a:latin typeface="Open Sans"/>
              </a:rPr>
              <a:t> hors zone euro</a:t>
            </a:r>
          </a:p>
        </p:txBody>
      </p:sp>
      <p:sp>
        <p:nvSpPr>
          <p:cNvPr id="6" name="Freeform 12">
            <a:extLst>
              <a:ext uri="{FF2B5EF4-FFF2-40B4-BE49-F238E27FC236}">
                <a16:creationId xmlns:a16="http://schemas.microsoft.com/office/drawing/2014/main" id="{BEBAB1BC-8DB2-B7F1-E56A-37E6D9167029}"/>
              </a:ext>
            </a:extLst>
          </p:cNvPr>
          <p:cNvSpPr/>
          <p:nvPr/>
        </p:nvSpPr>
        <p:spPr>
          <a:xfrm>
            <a:off x="6187199" y="4631099"/>
            <a:ext cx="5489864" cy="1401843"/>
          </a:xfrm>
          <a:custGeom>
            <a:avLst/>
            <a:gdLst/>
            <a:ahLst/>
            <a:cxnLst/>
            <a:rect l="l" t="t" r="r" b="b"/>
            <a:pathLst>
              <a:path w="1744476" h="1583924">
                <a:moveTo>
                  <a:pt x="58442" y="0"/>
                </a:moveTo>
                <a:lnTo>
                  <a:pt x="1686034" y="0"/>
                </a:lnTo>
                <a:cubicBezTo>
                  <a:pt x="1718311" y="0"/>
                  <a:pt x="1744476" y="26166"/>
                  <a:pt x="1744476" y="58442"/>
                </a:cubicBezTo>
                <a:lnTo>
                  <a:pt x="1744476" y="1525481"/>
                </a:lnTo>
                <a:cubicBezTo>
                  <a:pt x="1744476" y="1557758"/>
                  <a:pt x="1718311" y="1583924"/>
                  <a:pt x="1686034" y="1583924"/>
                </a:cubicBezTo>
                <a:lnTo>
                  <a:pt x="58442" y="1583924"/>
                </a:lnTo>
                <a:cubicBezTo>
                  <a:pt x="26166" y="1583924"/>
                  <a:pt x="0" y="1557758"/>
                  <a:pt x="0" y="1525481"/>
                </a:cubicBezTo>
                <a:lnTo>
                  <a:pt x="0" y="58442"/>
                </a:lnTo>
                <a:cubicBezTo>
                  <a:pt x="0" y="26166"/>
                  <a:pt x="26166" y="0"/>
                  <a:pt x="58442" y="0"/>
                </a:cubicBezTo>
                <a:close/>
              </a:path>
            </a:pathLst>
          </a:custGeom>
          <a:solidFill>
            <a:srgbClr val="D1D1D1"/>
          </a:solidFill>
          <a:ln w="57150" cap="rnd">
            <a:solidFill>
              <a:srgbClr val="C00000"/>
            </a:solidFill>
            <a:prstDash val="solid"/>
            <a:round/>
          </a:ln>
        </p:spPr>
      </p:sp>
      <p:sp>
        <p:nvSpPr>
          <p:cNvPr id="48" name="Freeform 15">
            <a:extLst>
              <a:ext uri="{FF2B5EF4-FFF2-40B4-BE49-F238E27FC236}">
                <a16:creationId xmlns:a16="http://schemas.microsoft.com/office/drawing/2014/main" id="{519EA4AE-F03B-B613-5AD8-725E289F8A49}"/>
              </a:ext>
            </a:extLst>
          </p:cNvPr>
          <p:cNvSpPr/>
          <p:nvPr/>
        </p:nvSpPr>
        <p:spPr>
          <a:xfrm rot="852294">
            <a:off x="11099973" y="4177399"/>
            <a:ext cx="770250" cy="837228"/>
          </a:xfrm>
          <a:custGeom>
            <a:avLst/>
            <a:gdLst/>
            <a:ahLst/>
            <a:cxnLst/>
            <a:rect l="l" t="t" r="r" b="b"/>
            <a:pathLst>
              <a:path w="1598498" h="1737497">
                <a:moveTo>
                  <a:pt x="0" y="0"/>
                </a:moveTo>
                <a:lnTo>
                  <a:pt x="1598498" y="0"/>
                </a:lnTo>
                <a:lnTo>
                  <a:pt x="1598498" y="1737498"/>
                </a:lnTo>
                <a:lnTo>
                  <a:pt x="0" y="1737498"/>
                </a:lnTo>
                <a:lnTo>
                  <a:pt x="0" y="0"/>
                </a:lnTo>
                <a:close/>
              </a:path>
            </a:pathLst>
          </a:custGeom>
          <a:blipFill>
            <a:blip r:embed="rId11"/>
            <a:stretch>
              <a:fillRect/>
            </a:stretch>
          </a:blipFill>
        </p:spPr>
      </p:sp>
      <p:grpSp>
        <p:nvGrpSpPr>
          <p:cNvPr id="49" name="Group 16">
            <a:extLst>
              <a:ext uri="{FF2B5EF4-FFF2-40B4-BE49-F238E27FC236}">
                <a16:creationId xmlns:a16="http://schemas.microsoft.com/office/drawing/2014/main" id="{343362EC-DF8B-75A5-573C-DD071CB14EBA}"/>
              </a:ext>
            </a:extLst>
          </p:cNvPr>
          <p:cNvGrpSpPr/>
          <p:nvPr/>
        </p:nvGrpSpPr>
        <p:grpSpPr>
          <a:xfrm rot="892349">
            <a:off x="11123422" y="4878535"/>
            <a:ext cx="119910" cy="24271"/>
            <a:chOff x="0" y="0"/>
            <a:chExt cx="65541" cy="13266"/>
          </a:xfrm>
        </p:grpSpPr>
        <p:sp>
          <p:nvSpPr>
            <p:cNvPr id="52" name="Freeform 17">
              <a:extLst>
                <a:ext uri="{FF2B5EF4-FFF2-40B4-BE49-F238E27FC236}">
                  <a16:creationId xmlns:a16="http://schemas.microsoft.com/office/drawing/2014/main" id="{626516FB-6DE9-F429-354E-1C58D63D80EE}"/>
                </a:ext>
              </a:extLst>
            </p:cNvPr>
            <p:cNvSpPr/>
            <p:nvPr/>
          </p:nvSpPr>
          <p:spPr>
            <a:xfrm>
              <a:off x="0" y="0"/>
              <a:ext cx="65541" cy="13266"/>
            </a:xfrm>
            <a:custGeom>
              <a:avLst/>
              <a:gdLst/>
              <a:ahLst/>
              <a:cxnLst/>
              <a:rect l="l" t="t" r="r" b="b"/>
              <a:pathLst>
                <a:path w="65541" h="13266">
                  <a:moveTo>
                    <a:pt x="0" y="0"/>
                  </a:moveTo>
                  <a:lnTo>
                    <a:pt x="65541" y="0"/>
                  </a:lnTo>
                  <a:lnTo>
                    <a:pt x="65541" y="13266"/>
                  </a:lnTo>
                  <a:lnTo>
                    <a:pt x="0" y="13266"/>
                  </a:lnTo>
                  <a:close/>
                </a:path>
              </a:pathLst>
            </a:custGeom>
            <a:solidFill>
              <a:srgbClr val="FFFFFF"/>
            </a:solidFill>
          </p:spPr>
        </p:sp>
        <p:sp>
          <p:nvSpPr>
            <p:cNvPr id="53" name="TextBox 18">
              <a:extLst>
                <a:ext uri="{FF2B5EF4-FFF2-40B4-BE49-F238E27FC236}">
                  <a16:creationId xmlns:a16="http://schemas.microsoft.com/office/drawing/2014/main" id="{DFA444B2-CE1D-106D-AE26-854222C6DFF5}"/>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799"/>
            </a:p>
          </p:txBody>
        </p:sp>
      </p:grpSp>
      <p:sp>
        <p:nvSpPr>
          <p:cNvPr id="54" name="TextBox 26">
            <a:extLst>
              <a:ext uri="{FF2B5EF4-FFF2-40B4-BE49-F238E27FC236}">
                <a16:creationId xmlns:a16="http://schemas.microsoft.com/office/drawing/2014/main" id="{98912F86-8BAC-F611-616D-AB45C1F2A015}"/>
              </a:ext>
            </a:extLst>
          </p:cNvPr>
          <p:cNvSpPr txBox="1"/>
          <p:nvPr/>
        </p:nvSpPr>
        <p:spPr>
          <a:xfrm rot="21876">
            <a:off x="6368403" y="5005461"/>
            <a:ext cx="4647095" cy="463588"/>
          </a:xfrm>
          <a:prstGeom prst="rect">
            <a:avLst/>
          </a:prstGeom>
        </p:spPr>
        <p:txBody>
          <a:bodyPr wrap="square" lIns="0" tIns="0" rIns="0" bIns="0" rtlCol="0" anchor="t">
            <a:spAutoFit/>
          </a:bodyPr>
          <a:lstStyle/>
          <a:p>
            <a:pPr marL="345430" lvl="1" indent="-172716">
              <a:lnSpc>
                <a:spcPts val="1840"/>
              </a:lnSpc>
              <a:buFont typeface="Arial"/>
              <a:buChar char="•"/>
            </a:pPr>
            <a:r>
              <a:rPr lang="en-US" sz="1600">
                <a:solidFill>
                  <a:srgbClr val="3E454A"/>
                </a:solidFill>
                <a:latin typeface="Open Sans"/>
              </a:rPr>
              <a:t>Selon vos process habituels</a:t>
            </a:r>
            <a:endParaRPr lang="en-US">
              <a:solidFill>
                <a:srgbClr val="3E454A"/>
              </a:solidFill>
              <a:latin typeface="Open Sans"/>
            </a:endParaRPr>
          </a:p>
          <a:p>
            <a:pPr>
              <a:lnSpc>
                <a:spcPts val="1840"/>
              </a:lnSpc>
            </a:pPr>
            <a:endParaRPr lang="en-US">
              <a:solidFill>
                <a:srgbClr val="3E454A"/>
              </a:solidFill>
              <a:latin typeface="Open Sans"/>
            </a:endParaRPr>
          </a:p>
        </p:txBody>
      </p:sp>
      <p:sp>
        <p:nvSpPr>
          <p:cNvPr id="55" name="TextBox 29">
            <a:extLst>
              <a:ext uri="{FF2B5EF4-FFF2-40B4-BE49-F238E27FC236}">
                <a16:creationId xmlns:a16="http://schemas.microsoft.com/office/drawing/2014/main" id="{1AB054E9-8308-B57F-8014-3570357861EB}"/>
              </a:ext>
            </a:extLst>
          </p:cNvPr>
          <p:cNvSpPr txBox="1"/>
          <p:nvPr/>
        </p:nvSpPr>
        <p:spPr>
          <a:xfrm rot="21876">
            <a:off x="6366077" y="5361278"/>
            <a:ext cx="5369041" cy="461665"/>
          </a:xfrm>
          <a:prstGeom prst="rect">
            <a:avLst/>
          </a:prstGeom>
        </p:spPr>
        <p:txBody>
          <a:bodyPr wrap="square" lIns="0" tIns="0" rIns="0" bIns="0" rtlCol="0" anchor="t">
            <a:spAutoFit/>
          </a:bodyPr>
          <a:lstStyle/>
          <a:p>
            <a:pPr marL="345430" lvl="1" indent="-172716">
              <a:lnSpc>
                <a:spcPts val="1840"/>
              </a:lnSpc>
              <a:buFont typeface="Arial"/>
              <a:buChar char="•"/>
            </a:pPr>
            <a:r>
              <a:rPr lang="en-US" sz="1600" err="1">
                <a:solidFill>
                  <a:srgbClr val="3E454A"/>
                </a:solidFill>
                <a:latin typeface="Open Sans"/>
              </a:rPr>
              <a:t>Souscription</a:t>
            </a:r>
            <a:r>
              <a:rPr lang="en-US" sz="1600">
                <a:solidFill>
                  <a:srgbClr val="3E454A"/>
                </a:solidFill>
                <a:latin typeface="Open Sans"/>
              </a:rPr>
              <a:t> d'un </a:t>
            </a:r>
            <a:r>
              <a:rPr lang="en-US" sz="1600" err="1">
                <a:solidFill>
                  <a:srgbClr val="3E454A"/>
                </a:solidFill>
                <a:latin typeface="Open Sans"/>
              </a:rPr>
              <a:t>contrat</a:t>
            </a:r>
            <a:r>
              <a:rPr lang="en-US" sz="1600">
                <a:solidFill>
                  <a:srgbClr val="3E454A"/>
                </a:solidFill>
                <a:latin typeface="Open Sans"/>
              </a:rPr>
              <a:t> </a:t>
            </a:r>
            <a:r>
              <a:rPr lang="en-US" sz="1600" err="1">
                <a:solidFill>
                  <a:srgbClr val="3E454A"/>
                </a:solidFill>
                <a:latin typeface="Open Sans"/>
              </a:rPr>
              <a:t>d’acquisition</a:t>
            </a:r>
            <a:r>
              <a:rPr lang="en-US" sz="1600">
                <a:solidFill>
                  <a:srgbClr val="3E454A"/>
                </a:solidFill>
                <a:latin typeface="Open Sans"/>
              </a:rPr>
              <a:t> Tap to Pay *</a:t>
            </a:r>
          </a:p>
          <a:p>
            <a:pPr marL="345430" lvl="1" indent="-172716">
              <a:lnSpc>
                <a:spcPts val="1840"/>
              </a:lnSpc>
              <a:buFont typeface="Arial"/>
              <a:buChar char="•"/>
            </a:pPr>
            <a:r>
              <a:rPr lang="en-US" sz="1600" err="1">
                <a:solidFill>
                  <a:srgbClr val="3E454A"/>
                </a:solidFill>
                <a:latin typeface="Open Sans"/>
              </a:rPr>
              <a:t>Souscription</a:t>
            </a:r>
            <a:r>
              <a:rPr lang="en-US" sz="1600">
                <a:solidFill>
                  <a:srgbClr val="3E454A"/>
                </a:solidFill>
                <a:latin typeface="Open Sans"/>
              </a:rPr>
              <a:t> d’un </a:t>
            </a:r>
            <a:r>
              <a:rPr lang="en-US" sz="1600" err="1">
                <a:solidFill>
                  <a:srgbClr val="3E454A"/>
                </a:solidFill>
                <a:latin typeface="Open Sans"/>
              </a:rPr>
              <a:t>contrat</a:t>
            </a:r>
            <a:r>
              <a:rPr lang="en-US" sz="1600">
                <a:solidFill>
                  <a:srgbClr val="3E454A"/>
                </a:solidFill>
                <a:latin typeface="Open Sans"/>
              </a:rPr>
              <a:t> de service Tap to Pay *</a:t>
            </a:r>
          </a:p>
        </p:txBody>
      </p:sp>
      <p:sp>
        <p:nvSpPr>
          <p:cNvPr id="58" name="Freeform 14">
            <a:extLst>
              <a:ext uri="{FF2B5EF4-FFF2-40B4-BE49-F238E27FC236}">
                <a16:creationId xmlns:a16="http://schemas.microsoft.com/office/drawing/2014/main" id="{12176308-C2E5-BAC4-358A-51D5F55C4062}"/>
              </a:ext>
            </a:extLst>
          </p:cNvPr>
          <p:cNvSpPr/>
          <p:nvPr/>
        </p:nvSpPr>
        <p:spPr>
          <a:xfrm>
            <a:off x="6305635" y="4347728"/>
            <a:ext cx="2346602" cy="624341"/>
          </a:xfrm>
          <a:custGeom>
            <a:avLst/>
            <a:gdLst/>
            <a:ahLst/>
            <a:cxnLst/>
            <a:rect l="l" t="t" r="r" b="b"/>
            <a:pathLst>
              <a:path w="4410421" h="1380204">
                <a:moveTo>
                  <a:pt x="0" y="0"/>
                </a:moveTo>
                <a:lnTo>
                  <a:pt x="4410420" y="0"/>
                </a:lnTo>
                <a:lnTo>
                  <a:pt x="4410420" y="1380204"/>
                </a:lnTo>
                <a:lnTo>
                  <a:pt x="0" y="1380204"/>
                </a:lnTo>
                <a:lnTo>
                  <a:pt x="0" y="0"/>
                </a:lnTo>
                <a:close/>
              </a:path>
            </a:pathLst>
          </a:custGeom>
          <a:blipFill>
            <a:blip r:embed="rId9"/>
            <a:stretch>
              <a:fillRect t="-1189" b="-1189"/>
            </a:stretch>
          </a:blipFill>
        </p:spPr>
      </p:sp>
      <p:sp>
        <p:nvSpPr>
          <p:cNvPr id="57" name="TextBox 33">
            <a:extLst>
              <a:ext uri="{FF2B5EF4-FFF2-40B4-BE49-F238E27FC236}">
                <a16:creationId xmlns:a16="http://schemas.microsoft.com/office/drawing/2014/main" id="{684F5DE0-5559-A358-75F6-EC18C8401E44}"/>
              </a:ext>
            </a:extLst>
          </p:cNvPr>
          <p:cNvSpPr txBox="1"/>
          <p:nvPr/>
        </p:nvSpPr>
        <p:spPr>
          <a:xfrm rot="21876">
            <a:off x="6461828" y="4341068"/>
            <a:ext cx="2034634" cy="361253"/>
          </a:xfrm>
          <a:prstGeom prst="rect">
            <a:avLst/>
          </a:prstGeom>
        </p:spPr>
        <p:txBody>
          <a:bodyPr wrap="square" lIns="0" tIns="0" rIns="0" bIns="0" rtlCol="0" anchor="t">
            <a:spAutoFit/>
          </a:bodyPr>
          <a:lstStyle/>
          <a:p>
            <a:pPr>
              <a:lnSpc>
                <a:spcPts val="3067"/>
              </a:lnSpc>
            </a:pPr>
            <a:r>
              <a:rPr lang="en-US">
                <a:solidFill>
                  <a:srgbClr val="FFFFFF"/>
                </a:solidFill>
                <a:latin typeface="Arial Black" panose="020B0A04020102020204" pitchFamily="34" charset="0"/>
              </a:rPr>
              <a:t>SOUSCRIPTION</a:t>
            </a:r>
          </a:p>
        </p:txBody>
      </p:sp>
      <p:sp>
        <p:nvSpPr>
          <p:cNvPr id="60" name="Freeform 30">
            <a:extLst>
              <a:ext uri="{FF2B5EF4-FFF2-40B4-BE49-F238E27FC236}">
                <a16:creationId xmlns:a16="http://schemas.microsoft.com/office/drawing/2014/main" id="{A3AFCAFF-1E77-B5CA-E689-2D991604843A}"/>
              </a:ext>
            </a:extLst>
          </p:cNvPr>
          <p:cNvSpPr/>
          <p:nvPr/>
        </p:nvSpPr>
        <p:spPr>
          <a:xfrm rot="984754">
            <a:off x="11105453" y="4790782"/>
            <a:ext cx="108950" cy="113936"/>
          </a:xfrm>
          <a:custGeom>
            <a:avLst/>
            <a:gdLst/>
            <a:ahLst/>
            <a:cxnLst/>
            <a:rect l="l" t="t" r="r" b="b"/>
            <a:pathLst>
              <a:path w="1778256" h="732049">
                <a:moveTo>
                  <a:pt x="0" y="0"/>
                </a:moveTo>
                <a:lnTo>
                  <a:pt x="1778255" y="0"/>
                </a:lnTo>
                <a:lnTo>
                  <a:pt x="1778255" y="732049"/>
                </a:lnTo>
                <a:lnTo>
                  <a:pt x="0" y="732049"/>
                </a:lnTo>
                <a:lnTo>
                  <a:pt x="0" y="0"/>
                </a:lnTo>
                <a:close/>
              </a:path>
            </a:pathLst>
          </a:custGeom>
          <a:blipFill>
            <a:blip r:embed="rId4"/>
            <a:stretch>
              <a:fillRect l="-5867" r="-238576" b="-35590"/>
            </a:stretch>
          </a:blipFill>
        </p:spPr>
      </p:sp>
      <p:sp>
        <p:nvSpPr>
          <p:cNvPr id="29" name="ZoneTexte 28">
            <a:extLst>
              <a:ext uri="{FF2B5EF4-FFF2-40B4-BE49-F238E27FC236}">
                <a16:creationId xmlns:a16="http://schemas.microsoft.com/office/drawing/2014/main" id="{82806846-F7DD-B4DD-DB11-F94E9E62ED56}"/>
              </a:ext>
            </a:extLst>
          </p:cNvPr>
          <p:cNvSpPr txBox="1"/>
          <p:nvPr/>
        </p:nvSpPr>
        <p:spPr>
          <a:xfrm>
            <a:off x="788355" y="6505389"/>
            <a:ext cx="9714977" cy="369332"/>
          </a:xfrm>
          <a:prstGeom prst="rect">
            <a:avLst/>
          </a:prstGeom>
          <a:noFill/>
        </p:spPr>
        <p:txBody>
          <a:bodyPr wrap="square" rtlCol="0">
            <a:spAutoFit/>
          </a:bodyPr>
          <a:lstStyle/>
          <a:p>
            <a:pPr rtl="0"/>
            <a:r>
              <a:rPr lang="fr-FR" sz="600"/>
              <a:t>*</a:t>
            </a:r>
            <a:r>
              <a:rPr lang="fr-FR" sz="600">
                <a:effectLst/>
              </a:rPr>
              <a:t>Les smartphones compatibles sont les appareils suivants (un test de compatibilité est disponible sur l’application) : Pour Apple : Tap to Pay sur iPhone est disponible à partir de l’iPhone XS. Pour Android : les smartphones équipés des services Google. </a:t>
            </a:r>
            <a:r>
              <a:rPr lang="fr-FR" sz="600"/>
              <a:t>L</a:t>
            </a:r>
            <a:r>
              <a:rPr lang="fr-FR" sz="600">
                <a:effectLst/>
              </a:rPr>
              <a:t>es smartphones Huawei ne sont pas compatibles avec la solution.</a:t>
            </a:r>
          </a:p>
          <a:p>
            <a:r>
              <a:rPr lang="en-US" sz="600">
                <a:solidFill>
                  <a:srgbClr val="3E454A"/>
                </a:solidFill>
                <a:latin typeface="Open Sans"/>
              </a:rPr>
              <a:t>Document à usage strictement interne - Ne pas diffuser – Février 2024</a:t>
            </a:r>
          </a:p>
        </p:txBody>
      </p:sp>
      <p:sp>
        <p:nvSpPr>
          <p:cNvPr id="5" name="Freeform 2">
            <a:extLst>
              <a:ext uri="{FF2B5EF4-FFF2-40B4-BE49-F238E27FC236}">
                <a16:creationId xmlns:a16="http://schemas.microsoft.com/office/drawing/2014/main" id="{0A05B459-104D-30EF-8CBE-366378D5B8FD}"/>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12"/>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Rectangle 6">
            <a:extLst>
              <a:ext uri="{FF2B5EF4-FFF2-40B4-BE49-F238E27FC236}">
                <a16:creationId xmlns:a16="http://schemas.microsoft.com/office/drawing/2014/main" id="{8D4A5E8A-60EF-43BA-A264-6E18302774C3}"/>
              </a:ext>
            </a:extLst>
          </p:cNvPr>
          <p:cNvSpPr/>
          <p:nvPr/>
        </p:nvSpPr>
        <p:spPr>
          <a:xfrm>
            <a:off x="9462818" y="1"/>
            <a:ext cx="2729183"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0" name="Rectangle 89">
            <a:extLst>
              <a:ext uri="{FF2B5EF4-FFF2-40B4-BE49-F238E27FC236}">
                <a16:creationId xmlns:a16="http://schemas.microsoft.com/office/drawing/2014/main" id="{2C8AF4BA-B2B2-45DF-AEA0-1CF15042262F}"/>
              </a:ext>
            </a:extLst>
          </p:cNvPr>
          <p:cNvSpPr/>
          <p:nvPr/>
        </p:nvSpPr>
        <p:spPr>
          <a:xfrm>
            <a:off x="0" y="-1"/>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197">
              <a:solidFill>
                <a:srgbClr val="FFFFFF"/>
              </a:solidFill>
              <a:latin typeface="Arial"/>
            </a:endParaRPr>
          </a:p>
        </p:txBody>
      </p:sp>
      <p:sp>
        <p:nvSpPr>
          <p:cNvPr id="95" name="Espace réservé du pied de page 3">
            <a:extLst>
              <a:ext uri="{FF2B5EF4-FFF2-40B4-BE49-F238E27FC236}">
                <a16:creationId xmlns:a16="http://schemas.microsoft.com/office/drawing/2014/main" id="{902E5A88-458A-43E6-BD33-BA902DF30F0D}"/>
              </a:ext>
            </a:extLst>
          </p:cNvPr>
          <p:cNvSpPr txBox="1">
            <a:spLocks/>
          </p:cNvSpPr>
          <p:nvPr/>
        </p:nvSpPr>
        <p:spPr>
          <a:xfrm>
            <a:off x="283819" y="83141"/>
            <a:ext cx="10408840" cy="574516"/>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200" b="1">
                <a:solidFill>
                  <a:schemeClr val="bg2"/>
                </a:solidFill>
                <a:latin typeface="Arial Black" panose="020B0604020202020204" pitchFamily="34" charset="0"/>
                <a:cs typeface="Arial Black" panose="020B0604020202020204" pitchFamily="34" charset="0"/>
              </a:rPr>
              <a:t>SOLUTION D’ENCAISSEMENT </a:t>
            </a:r>
            <a:r>
              <a:rPr lang="fr-FR" sz="2200" b="1">
                <a:latin typeface="Arial Black" panose="020B0604020202020204" pitchFamily="34" charset="0"/>
                <a:cs typeface="Arial Black" panose="020B0604020202020204" pitchFamily="34" charset="0"/>
              </a:rPr>
              <a:t>EN</a:t>
            </a:r>
            <a:r>
              <a:rPr lang="fr-FR" sz="2200" b="1">
                <a:solidFill>
                  <a:schemeClr val="bg2"/>
                </a:solidFill>
                <a:latin typeface="Arial Black" panose="020B0604020202020204" pitchFamily="34" charset="0"/>
                <a:cs typeface="Arial Black" panose="020B0604020202020204" pitchFamily="34" charset="0"/>
              </a:rPr>
              <a:t> </a:t>
            </a:r>
            <a:r>
              <a:rPr lang="fr-FR" sz="2200" b="1" cap="all">
                <a:solidFill>
                  <a:schemeClr val="bg2"/>
                </a:solidFill>
                <a:latin typeface="Arial Black" panose="020B0604020202020204" pitchFamily="34" charset="0"/>
                <a:cs typeface="Arial Black" panose="020B0604020202020204" pitchFamily="34" charset="0"/>
              </a:rPr>
              <a:t>Proximité</a:t>
            </a:r>
          </a:p>
          <a:p>
            <a:pPr>
              <a:lnSpc>
                <a:spcPts val="3067"/>
              </a:lnSpc>
            </a:pPr>
            <a:r>
              <a:rPr lang="en-US" sz="2200">
                <a:solidFill>
                  <a:srgbClr val="3E454A"/>
                </a:solidFill>
                <a:latin typeface="Arial Black" panose="020B0A04020102020204" pitchFamily="34" charset="0"/>
              </a:rPr>
              <a:t>AVEC UN </a:t>
            </a:r>
            <a:r>
              <a:rPr lang="fr-FR" sz="2200" b="1">
                <a:solidFill>
                  <a:srgbClr val="3E454A"/>
                </a:solidFill>
                <a:latin typeface="Arial Black" panose="020B0604020202020204" pitchFamily="34" charset="0"/>
              </a:rPr>
              <a:t>SMARTPHONE</a:t>
            </a:r>
            <a:endParaRPr lang="en-US" sz="2200">
              <a:solidFill>
                <a:srgbClr val="3E454A"/>
              </a:solidFill>
              <a:latin typeface="Arial Black" panose="020B0A04020102020204" pitchFamily="34" charset="0"/>
            </a:endParaRPr>
          </a:p>
        </p:txBody>
      </p:sp>
      <p:sp>
        <p:nvSpPr>
          <p:cNvPr id="2" name="ZoneTexte 1">
            <a:extLst>
              <a:ext uri="{FF2B5EF4-FFF2-40B4-BE49-F238E27FC236}">
                <a16:creationId xmlns:a16="http://schemas.microsoft.com/office/drawing/2014/main" id="{74EA6C77-C62A-12B8-27E6-B0339924872F}"/>
              </a:ext>
            </a:extLst>
          </p:cNvPr>
          <p:cNvSpPr txBox="1"/>
          <p:nvPr/>
        </p:nvSpPr>
        <p:spPr>
          <a:xfrm>
            <a:off x="6407285" y="2265464"/>
            <a:ext cx="1219200" cy="1219200"/>
          </a:xfrm>
          <a:prstGeom prst="rect">
            <a:avLst/>
          </a:prstGeom>
          <a:solidFill>
            <a:srgbClr val="FFEBEC"/>
          </a:solidFill>
        </p:spPr>
        <p:txBody>
          <a:bodyPr wrap="none" lIns="0" tIns="0" rIns="0" bIns="0" rtlCol="0">
            <a:noAutofit/>
          </a:bodyPr>
          <a:lstStyle/>
          <a:p>
            <a:pPr algn="l"/>
            <a:endParaRPr lang="fr-FR" sz="1000" err="1">
              <a:solidFill>
                <a:schemeClr val="tx1">
                  <a:lumMod val="50000"/>
                </a:schemeClr>
              </a:solidFill>
              <a:latin typeface="Arial corps"/>
            </a:endParaRPr>
          </a:p>
        </p:txBody>
      </p:sp>
      <p:sp>
        <p:nvSpPr>
          <p:cNvPr id="11" name="Rectangle 10">
            <a:extLst>
              <a:ext uri="{FF2B5EF4-FFF2-40B4-BE49-F238E27FC236}">
                <a16:creationId xmlns:a16="http://schemas.microsoft.com/office/drawing/2014/main" id="{75AD5D6A-19C1-DF4B-51E2-8C917A7F93F1}"/>
              </a:ext>
            </a:extLst>
          </p:cNvPr>
          <p:cNvSpPr/>
          <p:nvPr/>
        </p:nvSpPr>
        <p:spPr>
          <a:xfrm>
            <a:off x="249691" y="1218791"/>
            <a:ext cx="5880861" cy="5327404"/>
          </a:xfrm>
          <a:prstGeom prst="rect">
            <a:avLst/>
          </a:prstGeom>
          <a:solidFill>
            <a:srgbClr val="FFEBE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94" indent="-228594">
              <a:lnSpc>
                <a:spcPct val="107000"/>
              </a:lnSpc>
              <a:buFont typeface="Wingdings" panose="05000000000000000000" pitchFamily="2" charset="2"/>
              <a:buChar char="Ø"/>
            </a:pPr>
            <a:endParaRPr lang="fr-FR" sz="1200" b="1" dirty="0">
              <a:solidFill>
                <a:schemeClr val="tx1"/>
              </a:solidFill>
              <a:latin typeface="Arial corps"/>
              <a:ea typeface="Calibri" panose="020F0502020204030204" pitchFamily="34" charset="0"/>
              <a:cs typeface="Times New Roman" panose="02020603050405020304" pitchFamily="18" charset="0"/>
            </a:endParaRPr>
          </a:p>
          <a:p>
            <a:pPr marL="228594" indent="-228594">
              <a:lnSpc>
                <a:spcPct val="107000"/>
              </a:lnSpc>
              <a:buFont typeface="Wingdings" panose="05000000000000000000" pitchFamily="2" charset="2"/>
              <a:buChar char="Ø"/>
            </a:pPr>
            <a:r>
              <a:rPr lang="fr-FR" sz="1200" b="1" dirty="0">
                <a:solidFill>
                  <a:schemeClr val="tx1"/>
                </a:solidFill>
                <a:latin typeface="Arial corps"/>
                <a:ea typeface="Calibri" panose="020F0502020204030204" pitchFamily="34" charset="0"/>
                <a:cs typeface="Times New Roman" panose="02020603050405020304" pitchFamily="18" charset="0"/>
              </a:rPr>
              <a:t>Dois-je installer un appareil/lecteur spécifique pour utiliser </a:t>
            </a:r>
            <a:r>
              <a:rPr lang="fr-FR" sz="1200" b="1" dirty="0" err="1">
                <a:solidFill>
                  <a:schemeClr val="tx1"/>
                </a:solidFill>
                <a:latin typeface="Arial corps"/>
                <a:ea typeface="Calibri" panose="020F0502020204030204" pitchFamily="34" charset="0"/>
                <a:cs typeface="Times New Roman" panose="02020603050405020304" pitchFamily="18" charset="0"/>
              </a:rPr>
              <a:t>Tap</a:t>
            </a:r>
            <a:r>
              <a:rPr lang="fr-FR" sz="1200" b="1" dirty="0">
                <a:solidFill>
                  <a:schemeClr val="tx1"/>
                </a:solidFill>
                <a:latin typeface="Arial corps"/>
                <a:ea typeface="Calibri" panose="020F0502020204030204" pitchFamily="34" charset="0"/>
                <a:cs typeface="Times New Roman" panose="02020603050405020304" pitchFamily="18" charset="0"/>
              </a:rPr>
              <a:t> to </a:t>
            </a:r>
            <a:r>
              <a:rPr lang="fr-FR" sz="1200" b="1" dirty="0" err="1">
                <a:solidFill>
                  <a:schemeClr val="tx1"/>
                </a:solidFill>
                <a:latin typeface="Arial corps"/>
                <a:ea typeface="Calibri" panose="020F0502020204030204" pitchFamily="34" charset="0"/>
                <a:cs typeface="Times New Roman" panose="02020603050405020304" pitchFamily="18" charset="0"/>
              </a:rPr>
              <a:t>Pay</a:t>
            </a:r>
            <a:r>
              <a:rPr lang="fr-FR" sz="1200" b="1" dirty="0">
                <a:solidFill>
                  <a:schemeClr val="tx1"/>
                </a:solidFill>
                <a:latin typeface="Arial corps"/>
                <a:ea typeface="Calibri" panose="020F0502020204030204" pitchFamily="34" charset="0"/>
                <a:cs typeface="Times New Roman" panose="02020603050405020304" pitchFamily="18" charset="0"/>
              </a:rPr>
              <a:t>* ?</a:t>
            </a:r>
          </a:p>
          <a:p>
            <a:pPr marL="609585">
              <a:lnSpc>
                <a:spcPct val="107000"/>
              </a:lnSpc>
            </a:pPr>
            <a:r>
              <a:rPr lang="fr-FR" sz="1050" dirty="0">
                <a:solidFill>
                  <a:schemeClr val="tx1"/>
                </a:solidFill>
                <a:latin typeface="Arial corps"/>
                <a:ea typeface="Calibri" panose="020F0502020204030204" pitchFamily="34" charset="0"/>
                <a:cs typeface="Times New Roman" panose="02020603050405020304" pitchFamily="18" charset="0"/>
              </a:rPr>
              <a:t>Non justement, c’est l’avantage de cette nouvelle solution : vous utilisez votre smartphone* pour encaisser sans avoir besoin d’installer d’équipement complémentaire. Vous devrez simplement installer l’application </a:t>
            </a:r>
            <a:r>
              <a:rPr lang="fr-FR" sz="1050" dirty="0" err="1">
                <a:solidFill>
                  <a:schemeClr val="tx1"/>
                </a:solidFill>
                <a:latin typeface="Arial corps"/>
                <a:ea typeface="Calibri" panose="020F0502020204030204" pitchFamily="34" charset="0"/>
                <a:cs typeface="Times New Roman" panose="02020603050405020304" pitchFamily="18" charset="0"/>
              </a:rPr>
              <a:t>Tap</a:t>
            </a:r>
            <a:r>
              <a:rPr lang="fr-FR" sz="1050" dirty="0">
                <a:solidFill>
                  <a:schemeClr val="tx1"/>
                </a:solidFill>
                <a:latin typeface="Arial corps"/>
                <a:ea typeface="Calibri" panose="020F0502020204030204" pitchFamily="34" charset="0"/>
                <a:cs typeface="Times New Roman" panose="02020603050405020304" pitchFamily="18" charset="0"/>
              </a:rPr>
              <a:t> to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sur votre smartphone depuis votre App Store ou Google Play </a:t>
            </a:r>
            <a:r>
              <a:rPr lang="fr-FR" sz="1050" dirty="0">
                <a:solidFill>
                  <a:schemeClr val="tx1"/>
                </a:solidFill>
                <a:latin typeface="Arial" panose="020B0604020202020204" pitchFamily="34" charset="0"/>
                <a:ea typeface="Calibri" panose="020F0502020204030204" pitchFamily="34" charset="0"/>
                <a:cs typeface="Times New Roman" panose="02020603050405020304" pitchFamily="18" charset="0"/>
              </a:rPr>
              <a:t>et vérifier la compatibilité de votre </a:t>
            </a:r>
            <a:r>
              <a:rPr lang="fr-FR" sz="1050" dirty="0">
                <a:solidFill>
                  <a:schemeClr val="tx1"/>
                </a:solidFill>
                <a:latin typeface="Arial corps"/>
                <a:ea typeface="Calibri" panose="020F0502020204030204" pitchFamily="34" charset="0"/>
                <a:cs typeface="Times New Roman" panose="02020603050405020304" pitchFamily="18" charset="0"/>
              </a:rPr>
              <a:t>smartphone</a:t>
            </a:r>
            <a:r>
              <a:rPr lang="fr-FR" sz="1050" dirty="0">
                <a:solidFill>
                  <a:schemeClr val="tx1"/>
                </a:solidFill>
                <a:latin typeface="Arial" panose="020B0604020202020204" pitchFamily="34" charset="0"/>
                <a:ea typeface="Calibri" panose="020F0502020204030204" pitchFamily="34" charset="0"/>
                <a:cs typeface="Times New Roman" panose="02020603050405020304" pitchFamily="18" charset="0"/>
              </a:rPr>
              <a:t>. </a:t>
            </a:r>
            <a:r>
              <a:rPr lang="fr-FR" sz="1050" dirty="0">
                <a:solidFill>
                  <a:schemeClr val="tx1"/>
                </a:solidFill>
                <a:latin typeface="Arial corps"/>
                <a:ea typeface="Calibri" panose="020F0502020204030204" pitchFamily="34" charset="0"/>
                <a:cs typeface="Times New Roman" panose="02020603050405020304" pitchFamily="18" charset="0"/>
              </a:rPr>
              <a:t>Pas de boîtier à brancher : c’est pratique et rapide. Et vous gagnez du temps car vous n’avez pas à attendre de livraison de matériel. </a:t>
            </a:r>
          </a:p>
          <a:p>
            <a:pPr marL="838179" indent="-228594">
              <a:lnSpc>
                <a:spcPct val="107000"/>
              </a:lnSpc>
              <a:buFont typeface="Wingdings" panose="05000000000000000000" pitchFamily="2" charset="2"/>
              <a:buChar char="Ø"/>
            </a:pPr>
            <a:endParaRPr lang="fr-FR" sz="1100" b="1" dirty="0">
              <a:solidFill>
                <a:schemeClr val="tx1"/>
              </a:solidFill>
              <a:latin typeface="Arial corps"/>
              <a:ea typeface="Calibri" panose="020F0502020204030204" pitchFamily="34" charset="0"/>
              <a:cs typeface="Times New Roman" panose="02020603050405020304" pitchFamily="18" charset="0"/>
            </a:endParaRPr>
          </a:p>
          <a:p>
            <a:pPr marL="228594" indent="-228594">
              <a:lnSpc>
                <a:spcPct val="107000"/>
              </a:lnSpc>
              <a:buFont typeface="Wingdings" panose="05000000000000000000" pitchFamily="2" charset="2"/>
              <a:buChar char="ü"/>
            </a:pPr>
            <a:r>
              <a:rPr lang="fr-FR" sz="1200" b="1" dirty="0">
                <a:solidFill>
                  <a:schemeClr val="tx1"/>
                </a:solidFill>
                <a:latin typeface="Arial corps"/>
                <a:ea typeface="Calibri" panose="020F0502020204030204" pitchFamily="34" charset="0"/>
                <a:cs typeface="Times New Roman" panose="02020603050405020304" pitchFamily="18" charset="0"/>
              </a:rPr>
              <a:t>Puis je aussi encaisser sur des salons avec </a:t>
            </a:r>
            <a:r>
              <a:rPr lang="fr-FR" sz="1200" b="1" dirty="0" err="1">
                <a:solidFill>
                  <a:schemeClr val="tx1"/>
                </a:solidFill>
                <a:latin typeface="Arial corps"/>
                <a:ea typeface="Calibri" panose="020F0502020204030204" pitchFamily="34" charset="0"/>
                <a:cs typeface="Times New Roman" panose="02020603050405020304" pitchFamily="18" charset="0"/>
              </a:rPr>
              <a:t>Tap</a:t>
            </a:r>
            <a:r>
              <a:rPr lang="fr-FR" sz="1200" b="1" dirty="0">
                <a:solidFill>
                  <a:schemeClr val="tx1"/>
                </a:solidFill>
                <a:latin typeface="Arial corps"/>
                <a:ea typeface="Calibri" panose="020F0502020204030204" pitchFamily="34" charset="0"/>
                <a:cs typeface="Times New Roman" panose="02020603050405020304" pitchFamily="18" charset="0"/>
              </a:rPr>
              <a:t> to </a:t>
            </a:r>
            <a:r>
              <a:rPr lang="fr-FR" sz="1200" b="1" dirty="0" err="1">
                <a:solidFill>
                  <a:schemeClr val="tx1"/>
                </a:solidFill>
                <a:latin typeface="Arial corps"/>
                <a:ea typeface="Calibri" panose="020F0502020204030204" pitchFamily="34" charset="0"/>
                <a:cs typeface="Times New Roman" panose="02020603050405020304" pitchFamily="18" charset="0"/>
              </a:rPr>
              <a:t>Pay</a:t>
            </a:r>
            <a:r>
              <a:rPr lang="fr-FR" sz="1200" b="1" dirty="0">
                <a:solidFill>
                  <a:schemeClr val="tx1"/>
                </a:solidFill>
                <a:latin typeface="Arial corps"/>
                <a:ea typeface="Calibri" panose="020F0502020204030204" pitchFamily="34" charset="0"/>
                <a:cs typeface="Times New Roman" panose="02020603050405020304" pitchFamily="18" charset="0"/>
              </a:rPr>
              <a:t>*  ?</a:t>
            </a:r>
          </a:p>
          <a:p>
            <a:pPr marL="609585">
              <a:lnSpc>
                <a:spcPct val="107000"/>
              </a:lnSpc>
            </a:pPr>
            <a:r>
              <a:rPr lang="fr-FR" sz="1050" dirty="0">
                <a:solidFill>
                  <a:schemeClr val="tx1"/>
                </a:solidFill>
                <a:latin typeface="Arial corps"/>
                <a:ea typeface="Calibri" panose="020F0502020204030204" pitchFamily="34" charset="0"/>
                <a:cs typeface="Times New Roman" panose="02020603050405020304" pitchFamily="18" charset="0"/>
              </a:rPr>
              <a:t>Bien sûr. Vous pouvez encaisser où que vous soyez, en France, puisque vous encaissez avec votre smartphone que vous avez toujours sur vous. Vous n’avez pas besoin de vous déplacer avec un appareil autre que votre smartphone . </a:t>
            </a:r>
            <a:r>
              <a:rPr lang="fr-FR" sz="1050" dirty="0" err="1">
                <a:solidFill>
                  <a:schemeClr val="tx1"/>
                </a:solidFill>
                <a:latin typeface="Arial corps"/>
                <a:ea typeface="Calibri" panose="020F0502020204030204" pitchFamily="34" charset="0"/>
                <a:cs typeface="Times New Roman" panose="02020603050405020304" pitchFamily="18" charset="0"/>
              </a:rPr>
              <a:t>Tap</a:t>
            </a:r>
            <a:r>
              <a:rPr lang="fr-FR" sz="1050" dirty="0">
                <a:solidFill>
                  <a:schemeClr val="tx1"/>
                </a:solidFill>
                <a:latin typeface="Arial corps"/>
                <a:ea typeface="Calibri" panose="020F0502020204030204" pitchFamily="34" charset="0"/>
                <a:cs typeface="Times New Roman" panose="02020603050405020304" pitchFamily="18" charset="0"/>
              </a:rPr>
              <a:t> to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s’adapte à tous les métiers et aux différentes situations d’encaissement : à l’intérieur ou à l’extérieur du point de vente, au domicile du client, sur des marchés ou des salons.</a:t>
            </a:r>
          </a:p>
          <a:p>
            <a:pPr marL="609585">
              <a:lnSpc>
                <a:spcPct val="107000"/>
              </a:lnSpc>
            </a:pPr>
            <a:r>
              <a:rPr lang="fr-FR" sz="900" dirty="0">
                <a:solidFill>
                  <a:schemeClr val="tx1"/>
                </a:solidFill>
                <a:latin typeface="Arial corps"/>
                <a:ea typeface="Calibri" panose="020F0502020204030204" pitchFamily="34" charset="0"/>
                <a:cs typeface="Times New Roman" panose="02020603050405020304" pitchFamily="18" charset="0"/>
              </a:rPr>
              <a:t> </a:t>
            </a:r>
          </a:p>
          <a:p>
            <a:pPr marL="228594" indent="-228594">
              <a:lnSpc>
                <a:spcPct val="107000"/>
              </a:lnSpc>
              <a:buFont typeface="Wingdings" panose="05000000000000000000" pitchFamily="2" charset="2"/>
              <a:buChar char="Ø"/>
            </a:pPr>
            <a:r>
              <a:rPr lang="fr-FR" sz="1200" b="1" dirty="0">
                <a:solidFill>
                  <a:schemeClr val="tx1"/>
                </a:solidFill>
                <a:latin typeface="Arial corps"/>
                <a:ea typeface="Calibri" panose="020F0502020204030204" pitchFamily="34" charset="0"/>
                <a:cs typeface="Times New Roman" panose="02020603050405020304" pitchFamily="18" charset="0"/>
              </a:rPr>
              <a:t>Jusqu’à quel montant puis-je encaisser avec </a:t>
            </a:r>
            <a:r>
              <a:rPr lang="fr-FR" sz="1200" b="1" dirty="0" err="1">
                <a:solidFill>
                  <a:schemeClr val="tx1"/>
                </a:solidFill>
                <a:latin typeface="Arial corps"/>
                <a:ea typeface="Calibri" panose="020F0502020204030204" pitchFamily="34" charset="0"/>
                <a:cs typeface="Times New Roman" panose="02020603050405020304" pitchFamily="18" charset="0"/>
              </a:rPr>
              <a:t>Tap</a:t>
            </a:r>
            <a:r>
              <a:rPr lang="fr-FR" sz="1200" b="1" dirty="0">
                <a:solidFill>
                  <a:schemeClr val="tx1"/>
                </a:solidFill>
                <a:latin typeface="Arial corps"/>
                <a:ea typeface="Calibri" panose="020F0502020204030204" pitchFamily="34" charset="0"/>
                <a:cs typeface="Times New Roman" panose="02020603050405020304" pitchFamily="18" charset="0"/>
              </a:rPr>
              <a:t> to </a:t>
            </a:r>
            <a:r>
              <a:rPr lang="fr-FR" sz="1200" b="1" dirty="0" err="1">
                <a:solidFill>
                  <a:schemeClr val="tx1"/>
                </a:solidFill>
                <a:latin typeface="Arial corps"/>
                <a:ea typeface="Calibri" panose="020F0502020204030204" pitchFamily="34" charset="0"/>
                <a:cs typeface="Times New Roman" panose="02020603050405020304" pitchFamily="18" charset="0"/>
              </a:rPr>
              <a:t>pay</a:t>
            </a:r>
            <a:r>
              <a:rPr lang="fr-FR" sz="1200" b="1" dirty="0">
                <a:solidFill>
                  <a:schemeClr val="tx1"/>
                </a:solidFill>
                <a:latin typeface="Arial corps"/>
                <a:ea typeface="Calibri" panose="020F0502020204030204" pitchFamily="34" charset="0"/>
                <a:cs typeface="Times New Roman" panose="02020603050405020304" pitchFamily="18" charset="0"/>
              </a:rPr>
              <a:t>*  ?</a:t>
            </a:r>
          </a:p>
          <a:p>
            <a:pPr marL="609585">
              <a:lnSpc>
                <a:spcPct val="107000"/>
              </a:lnSpc>
            </a:pPr>
            <a:r>
              <a:rPr lang="fr-FR" sz="1050" dirty="0">
                <a:solidFill>
                  <a:schemeClr val="tx1"/>
                </a:solidFill>
                <a:latin typeface="Arial corps"/>
                <a:ea typeface="Calibri" panose="020F0502020204030204" pitchFamily="34" charset="0"/>
                <a:cs typeface="Times New Roman" panose="02020603050405020304" pitchFamily="18" charset="0"/>
              </a:rPr>
              <a:t>Avec </a:t>
            </a:r>
            <a:r>
              <a:rPr lang="fr-FR" sz="1050" dirty="0" err="1">
                <a:solidFill>
                  <a:schemeClr val="tx1"/>
                </a:solidFill>
                <a:latin typeface="Arial corps"/>
                <a:ea typeface="Calibri" panose="020F0502020204030204" pitchFamily="34" charset="0"/>
                <a:cs typeface="Times New Roman" panose="02020603050405020304" pitchFamily="18" charset="0"/>
              </a:rPr>
              <a:t>Tap</a:t>
            </a:r>
            <a:r>
              <a:rPr lang="fr-FR" sz="1050" dirty="0">
                <a:solidFill>
                  <a:schemeClr val="tx1"/>
                </a:solidFill>
                <a:latin typeface="Arial corps"/>
                <a:ea typeface="Calibri" panose="020F0502020204030204" pitchFamily="34" charset="0"/>
                <a:cs typeface="Times New Roman" panose="02020603050405020304" pitchFamily="18" charset="0"/>
              </a:rPr>
              <a:t> to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vous encaissez en sans contact et ce quel que soit le montant (dans la limite des plafonds cartes). Il suffit à votre client de présenter son moyen de paiement (carte bancaire ou smartphone) sur l’antenne NFC** de votre smartphone . Simplement, pour un montant &gt; 50 € par carte bancaire, votre client devra saisir son code confidentiel sur votre smartphone. Une connexion internet correcte est nécessaire.</a:t>
            </a:r>
          </a:p>
          <a:p>
            <a:pPr marL="609585">
              <a:lnSpc>
                <a:spcPct val="107000"/>
              </a:lnSpc>
            </a:pPr>
            <a:r>
              <a:rPr lang="fr-FR" sz="900" dirty="0">
                <a:solidFill>
                  <a:schemeClr val="tx1"/>
                </a:solidFill>
                <a:latin typeface="Arial corps"/>
                <a:ea typeface="Calibri" panose="020F0502020204030204" pitchFamily="34" charset="0"/>
                <a:cs typeface="Times New Roman" panose="02020603050405020304" pitchFamily="18" charset="0"/>
              </a:rPr>
              <a:t> </a:t>
            </a:r>
          </a:p>
          <a:p>
            <a:pPr marL="228594" indent="-228594">
              <a:lnSpc>
                <a:spcPct val="107000"/>
              </a:lnSpc>
              <a:buFont typeface="Wingdings" panose="05000000000000000000" pitchFamily="2" charset="2"/>
              <a:buChar char="Ø"/>
            </a:pPr>
            <a:r>
              <a:rPr lang="fr-FR" sz="1200" b="1" dirty="0">
                <a:solidFill>
                  <a:schemeClr val="tx1"/>
                </a:solidFill>
                <a:latin typeface="Arial corps"/>
                <a:ea typeface="Calibri" panose="020F0502020204030204" pitchFamily="34" charset="0"/>
                <a:cs typeface="Times New Roman" panose="02020603050405020304" pitchFamily="18" charset="0"/>
              </a:rPr>
              <a:t>Avec quelle carte mon client peut-il me régler ?</a:t>
            </a:r>
          </a:p>
          <a:p>
            <a:pPr marL="609585">
              <a:lnSpc>
                <a:spcPct val="107000"/>
              </a:lnSpc>
            </a:pPr>
            <a:r>
              <a:rPr lang="fr-FR" sz="1050" dirty="0">
                <a:solidFill>
                  <a:schemeClr val="tx1"/>
                </a:solidFill>
                <a:latin typeface="Arial corps"/>
                <a:ea typeface="Calibri" panose="020F0502020204030204" pitchFamily="34" charset="0"/>
                <a:cs typeface="Times New Roman" panose="02020603050405020304" pitchFamily="18" charset="0"/>
              </a:rPr>
              <a:t>Toutes les cartes Visa et Mastercard équipées de la technologie « sans contact » sont acceptées. A noter que les cartes Business et cartes étrangères ne permettent pas toutes le paiement en sans contact. Le paiement est également possible via un smartphone (Apple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Samsung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Google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a:t>
            </a:r>
          </a:p>
        </p:txBody>
      </p:sp>
      <p:sp>
        <p:nvSpPr>
          <p:cNvPr id="14" name="Forme libre 265">
            <a:extLst>
              <a:ext uri="{FF2B5EF4-FFF2-40B4-BE49-F238E27FC236}">
                <a16:creationId xmlns:a16="http://schemas.microsoft.com/office/drawing/2014/main" id="{75D5FE49-AD89-FA31-5BD9-890DEBEA582C}"/>
              </a:ext>
            </a:extLst>
          </p:cNvPr>
          <p:cNvSpPr/>
          <p:nvPr/>
        </p:nvSpPr>
        <p:spPr>
          <a:xfrm rot="10800000">
            <a:off x="203499" y="851137"/>
            <a:ext cx="4456636" cy="669317"/>
          </a:xfrm>
          <a:custGeom>
            <a:avLst/>
            <a:gdLst>
              <a:gd name="connsiteX0" fmla="*/ 2237362 w 2237362"/>
              <a:gd name="connsiteY0" fmla="*/ 100913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0" fmla="*/ 2237362 w 2237362"/>
              <a:gd name="connsiteY0" fmla="*/ 710688 h 1009138"/>
              <a:gd name="connsiteX1" fmla="*/ 0 w 2237362"/>
              <a:gd name="connsiteY1" fmla="*/ 1009138 h 1009138"/>
              <a:gd name="connsiteX2" fmla="*/ 0 w 2237362"/>
              <a:gd name="connsiteY2" fmla="*/ 172560 h 1009138"/>
              <a:gd name="connsiteX3" fmla="*/ 1918417 w 2237362"/>
              <a:gd name="connsiteY3" fmla="*/ 172560 h 1009138"/>
              <a:gd name="connsiteX4" fmla="*/ 1918417 w 2237362"/>
              <a:gd name="connsiteY4" fmla="*/ 0 h 1009138"/>
              <a:gd name="connsiteX5" fmla="*/ 2090977 w 2237362"/>
              <a:gd name="connsiteY5" fmla="*/ 172560 h 1009138"/>
              <a:gd name="connsiteX6" fmla="*/ 2237362 w 2237362"/>
              <a:gd name="connsiteY6" fmla="*/ 172560 h 1009138"/>
              <a:gd name="connsiteX7" fmla="*/ 2237362 w 2237362"/>
              <a:gd name="connsiteY7" fmla="*/ 710688 h 1009138"/>
              <a:gd name="connsiteX0" fmla="*/ 2237362 w 2237362"/>
              <a:gd name="connsiteY0" fmla="*/ 710688 h 710688"/>
              <a:gd name="connsiteX1" fmla="*/ 3175 w 2237362"/>
              <a:gd name="connsiteY1" fmla="*/ 710688 h 710688"/>
              <a:gd name="connsiteX2" fmla="*/ 0 w 2237362"/>
              <a:gd name="connsiteY2" fmla="*/ 172560 h 710688"/>
              <a:gd name="connsiteX3" fmla="*/ 1918417 w 2237362"/>
              <a:gd name="connsiteY3" fmla="*/ 172560 h 710688"/>
              <a:gd name="connsiteX4" fmla="*/ 1918417 w 2237362"/>
              <a:gd name="connsiteY4" fmla="*/ 0 h 710688"/>
              <a:gd name="connsiteX5" fmla="*/ 2090977 w 2237362"/>
              <a:gd name="connsiteY5" fmla="*/ 172560 h 710688"/>
              <a:gd name="connsiteX6" fmla="*/ 2237362 w 2237362"/>
              <a:gd name="connsiteY6" fmla="*/ 172560 h 710688"/>
              <a:gd name="connsiteX7" fmla="*/ 2237362 w 2237362"/>
              <a:gd name="connsiteY7" fmla="*/ 710688 h 7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362" h="710688">
                <a:moveTo>
                  <a:pt x="2237362" y="710688"/>
                </a:moveTo>
                <a:lnTo>
                  <a:pt x="3175" y="710688"/>
                </a:lnTo>
                <a:cubicBezTo>
                  <a:pt x="2117" y="531312"/>
                  <a:pt x="1058" y="351936"/>
                  <a:pt x="0" y="172560"/>
                </a:cubicBezTo>
                <a:lnTo>
                  <a:pt x="1918417" y="172560"/>
                </a:lnTo>
                <a:lnTo>
                  <a:pt x="1918417" y="0"/>
                </a:lnTo>
                <a:lnTo>
                  <a:pt x="2090977" y="172560"/>
                </a:lnTo>
                <a:lnTo>
                  <a:pt x="2237362" y="172560"/>
                </a:lnTo>
                <a:lnTo>
                  <a:pt x="2237362" y="710688"/>
                </a:lnTo>
                <a:close/>
              </a:path>
            </a:pathLst>
          </a:custGeom>
          <a:solidFill>
            <a:srgbClr val="C30F0F"/>
          </a:solidFill>
          <a:ln>
            <a:noFill/>
          </a:ln>
          <a:effectLst>
            <a:outerShdw blurRad="11062" dist="38100" dir="2700000" algn="tl" rotWithShape="0">
              <a:prstClr val="black">
                <a:alpha val="25223"/>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667">
              <a:latin typeface="Arial corps"/>
            </a:endParaRPr>
          </a:p>
        </p:txBody>
      </p:sp>
      <p:sp>
        <p:nvSpPr>
          <p:cNvPr id="13" name="Rectangle 12">
            <a:extLst>
              <a:ext uri="{FF2B5EF4-FFF2-40B4-BE49-F238E27FC236}">
                <a16:creationId xmlns:a16="http://schemas.microsoft.com/office/drawing/2014/main" id="{DFCFB558-2C25-911D-D09C-502967421779}"/>
              </a:ext>
            </a:extLst>
          </p:cNvPr>
          <p:cNvSpPr/>
          <p:nvPr/>
        </p:nvSpPr>
        <p:spPr>
          <a:xfrm>
            <a:off x="6273340" y="1194512"/>
            <a:ext cx="5715162" cy="5327403"/>
          </a:xfrm>
          <a:prstGeom prst="rect">
            <a:avLst/>
          </a:prstGeom>
          <a:solidFill>
            <a:srgbClr val="FFEBE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7965" indent="-227965">
              <a:lnSpc>
                <a:spcPct val="107000"/>
              </a:lnSpc>
              <a:buFont typeface="Wingdings" panose="05000000000000000000" pitchFamily="2" charset="2"/>
              <a:buChar char="Ø"/>
            </a:pPr>
            <a:r>
              <a:rPr lang="fr-FR" sz="1200" b="1" dirty="0">
                <a:solidFill>
                  <a:schemeClr val="tx1"/>
                </a:solidFill>
                <a:latin typeface="Arial corps"/>
                <a:ea typeface="Calibri" panose="020F0502020204030204" pitchFamily="34" charset="0"/>
                <a:cs typeface="Times New Roman" panose="02020603050405020304" pitchFamily="18" charset="0"/>
              </a:rPr>
              <a:t>L’encaissement avec </a:t>
            </a:r>
            <a:r>
              <a:rPr lang="fr-FR" sz="1200" b="1" dirty="0" err="1">
                <a:solidFill>
                  <a:schemeClr val="tx1"/>
                </a:solidFill>
                <a:latin typeface="Arial corps"/>
                <a:ea typeface="Calibri" panose="020F0502020204030204" pitchFamily="34" charset="0"/>
                <a:cs typeface="Times New Roman" panose="02020603050405020304" pitchFamily="18" charset="0"/>
              </a:rPr>
              <a:t>Tap</a:t>
            </a:r>
            <a:r>
              <a:rPr lang="fr-FR" sz="1200" b="1" dirty="0">
                <a:solidFill>
                  <a:schemeClr val="tx1"/>
                </a:solidFill>
                <a:latin typeface="Arial corps"/>
                <a:ea typeface="Calibri" panose="020F0502020204030204" pitchFamily="34" charset="0"/>
                <a:cs typeface="Times New Roman" panose="02020603050405020304" pitchFamily="18" charset="0"/>
              </a:rPr>
              <a:t> to </a:t>
            </a:r>
            <a:r>
              <a:rPr lang="fr-FR" sz="1200" b="1" dirty="0" err="1">
                <a:solidFill>
                  <a:schemeClr val="tx1"/>
                </a:solidFill>
                <a:latin typeface="Arial corps"/>
                <a:ea typeface="Calibri" panose="020F0502020204030204" pitchFamily="34" charset="0"/>
                <a:cs typeface="Times New Roman" panose="02020603050405020304" pitchFamily="18" charset="0"/>
              </a:rPr>
              <a:t>Pay</a:t>
            </a:r>
            <a:r>
              <a:rPr lang="fr-FR" sz="1200" b="1" dirty="0">
                <a:solidFill>
                  <a:schemeClr val="tx1"/>
                </a:solidFill>
                <a:latin typeface="Arial corps"/>
                <a:ea typeface="Calibri" panose="020F0502020204030204" pitchFamily="34" charset="0"/>
                <a:cs typeface="Times New Roman" panose="02020603050405020304" pitchFamily="18" charset="0"/>
              </a:rPr>
              <a:t>* est-il sécurisé ?</a:t>
            </a:r>
            <a:endParaRPr lang="en-US"/>
          </a:p>
          <a:p>
            <a:pPr marL="608965">
              <a:lnSpc>
                <a:spcPct val="107000"/>
              </a:lnSpc>
            </a:pPr>
            <a:r>
              <a:rPr lang="fr-FR" sz="1050" dirty="0" err="1">
                <a:solidFill>
                  <a:schemeClr val="tx1"/>
                </a:solidFill>
                <a:latin typeface="Arial corps"/>
                <a:ea typeface="Calibri" panose="020F0502020204030204" pitchFamily="34" charset="0"/>
                <a:cs typeface="Times New Roman" panose="02020603050405020304" pitchFamily="18" charset="0"/>
              </a:rPr>
              <a:t>Tap</a:t>
            </a:r>
            <a:r>
              <a:rPr lang="fr-FR" sz="1050" dirty="0">
                <a:solidFill>
                  <a:schemeClr val="tx1"/>
                </a:solidFill>
                <a:latin typeface="Arial corps"/>
                <a:ea typeface="Calibri" panose="020F0502020204030204" pitchFamily="34" charset="0"/>
                <a:cs typeface="Times New Roman" panose="02020603050405020304" pitchFamily="18" charset="0"/>
              </a:rPr>
              <a:t> to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est une solution sécurisée</a:t>
            </a:r>
            <a:r>
              <a:rPr lang="fr-FR" sz="1050" b="1" dirty="0">
                <a:solidFill>
                  <a:schemeClr val="tx1"/>
                </a:solidFill>
                <a:latin typeface="Arial corps"/>
                <a:ea typeface="Calibri" panose="020F0502020204030204" pitchFamily="34" charset="0"/>
                <a:cs typeface="Times New Roman" panose="02020603050405020304" pitchFamily="18" charset="0"/>
              </a:rPr>
              <a:t> </a:t>
            </a:r>
            <a:r>
              <a:rPr lang="fr-FR" sz="1050" dirty="0">
                <a:solidFill>
                  <a:schemeClr val="tx1"/>
                </a:solidFill>
                <a:latin typeface="Arial corps"/>
                <a:ea typeface="Calibri" panose="020F0502020204030204" pitchFamily="34" charset="0"/>
                <a:cs typeface="Times New Roman" panose="02020603050405020304" pitchFamily="18" charset="0"/>
              </a:rPr>
              <a:t>proposée par la Caisse d’Epargne qui respecte les derniers standards sécuritaires/réglementaires.</a:t>
            </a:r>
          </a:p>
          <a:p>
            <a:pPr lvl="0">
              <a:lnSpc>
                <a:spcPct val="107000"/>
              </a:lnSpc>
            </a:pPr>
            <a:endParaRPr lang="fr-FR" sz="900" b="1" dirty="0">
              <a:solidFill>
                <a:schemeClr val="tx1"/>
              </a:solidFill>
              <a:latin typeface="Arial corps"/>
              <a:ea typeface="Calibri" panose="020F0502020204030204" pitchFamily="34" charset="0"/>
              <a:cs typeface="Times New Roman" panose="02020603050405020304" pitchFamily="18" charset="0"/>
            </a:endParaRPr>
          </a:p>
          <a:p>
            <a:pPr marL="227965" indent="-227965">
              <a:lnSpc>
                <a:spcPct val="107000"/>
              </a:lnSpc>
              <a:buFont typeface="Wingdings" panose="05000000000000000000" pitchFamily="2" charset="2"/>
              <a:buChar char="Ø"/>
            </a:pPr>
            <a:r>
              <a:rPr lang="fr-FR" sz="1200" b="1" dirty="0">
                <a:solidFill>
                  <a:schemeClr val="tx1"/>
                </a:solidFill>
                <a:latin typeface="Arial corps"/>
                <a:ea typeface="Calibri" panose="020F0502020204030204" pitchFamily="34" charset="0"/>
                <a:cs typeface="Times New Roman" panose="02020603050405020304" pitchFamily="18" charset="0"/>
              </a:rPr>
              <a:t>Pourrai-je accéder à la liste de mes encaissements ?</a:t>
            </a:r>
          </a:p>
          <a:p>
            <a:pPr marL="608965">
              <a:lnSpc>
                <a:spcPct val="107000"/>
              </a:lnSpc>
            </a:pPr>
            <a:r>
              <a:rPr lang="fr-FR" sz="1050" dirty="0">
                <a:solidFill>
                  <a:schemeClr val="tx1"/>
                </a:solidFill>
                <a:latin typeface="Arial corps"/>
                <a:ea typeface="Calibri" panose="020F0502020204030204" pitchFamily="34" charset="0"/>
                <a:cs typeface="Times New Roman" panose="02020603050405020304" pitchFamily="18" charset="0"/>
              </a:rPr>
              <a:t>Vous pourrez suivre vos transactions directement depuis l’appli : vous aurez accès en temps réel à un historique complet de vos transactions</a:t>
            </a:r>
            <a:r>
              <a:rPr lang="fr-FR" sz="900" dirty="0">
                <a:solidFill>
                  <a:schemeClr val="tx1"/>
                </a:solidFill>
                <a:latin typeface="Arial corps"/>
                <a:ea typeface="Calibri" panose="020F0502020204030204" pitchFamily="34" charset="0"/>
                <a:cs typeface="Times New Roman" panose="02020603050405020304" pitchFamily="18" charset="0"/>
              </a:rPr>
              <a:t>.</a:t>
            </a:r>
          </a:p>
          <a:p>
            <a:pPr marL="608965">
              <a:lnSpc>
                <a:spcPct val="107000"/>
              </a:lnSpc>
            </a:pPr>
            <a:endParaRPr lang="fr-FR" sz="900" dirty="0">
              <a:solidFill>
                <a:schemeClr val="tx1"/>
              </a:solidFill>
              <a:latin typeface="Arial corps"/>
              <a:ea typeface="Calibri" panose="020F0502020204030204" pitchFamily="34" charset="0"/>
              <a:cs typeface="Times New Roman" panose="02020603050405020304" pitchFamily="18" charset="0"/>
            </a:endParaRPr>
          </a:p>
          <a:p>
            <a:pPr marL="227965" indent="-227965">
              <a:lnSpc>
                <a:spcPct val="107000"/>
              </a:lnSpc>
              <a:buFont typeface="Wingdings" panose="05000000000000000000" pitchFamily="2" charset="2"/>
              <a:buChar char="Ø"/>
            </a:pPr>
            <a:r>
              <a:rPr lang="fr-FR" sz="1200" b="1" dirty="0">
                <a:solidFill>
                  <a:schemeClr val="tx1"/>
                </a:solidFill>
                <a:latin typeface="Arial corps"/>
                <a:ea typeface="Calibri" panose="020F0502020204030204" pitchFamily="34" charset="0"/>
                <a:cs typeface="Times New Roman" panose="02020603050405020304" pitchFamily="18" charset="0"/>
              </a:rPr>
              <a:t>Comment puis-je laisser une trace de son paiement à mon client ?</a:t>
            </a:r>
          </a:p>
          <a:p>
            <a:pPr marL="608965">
              <a:lnSpc>
                <a:spcPct val="107000"/>
              </a:lnSpc>
            </a:pPr>
            <a:r>
              <a:rPr lang="fr-FR" sz="1050" dirty="0">
                <a:solidFill>
                  <a:schemeClr val="tx1"/>
                </a:solidFill>
                <a:latin typeface="Arial corps"/>
                <a:ea typeface="Calibri"/>
                <a:cs typeface="Times New Roman"/>
              </a:rPr>
              <a:t>Pas de souci pour que votre client puisse conserver une trace de son paiement : à la fin de l’encaissement, vous allez pouvoir lui envoyer son ticket de paiement, s’il le souhaite, par email  ou sms via un iPhone ou par email via un Android.</a:t>
            </a:r>
          </a:p>
          <a:p>
            <a:pPr marL="608965">
              <a:lnSpc>
                <a:spcPct val="107000"/>
              </a:lnSpc>
            </a:pPr>
            <a:endParaRPr lang="fr-FR" sz="900" b="1" dirty="0">
              <a:solidFill>
                <a:schemeClr val="tx1"/>
              </a:solidFill>
              <a:latin typeface="Arial corps"/>
              <a:ea typeface="Calibri" panose="020F0502020204030204" pitchFamily="34" charset="0"/>
              <a:cs typeface="Times New Roman" panose="02020603050405020304" pitchFamily="18" charset="0"/>
            </a:endParaRPr>
          </a:p>
          <a:p>
            <a:pPr marL="227965" indent="-227965">
              <a:lnSpc>
                <a:spcPct val="107000"/>
              </a:lnSpc>
              <a:buFont typeface="Wingdings" panose="05000000000000000000" pitchFamily="2" charset="2"/>
              <a:buChar char="Ø"/>
            </a:pPr>
            <a:r>
              <a:rPr lang="en-US" sz="1200" b="1" dirty="0" err="1">
                <a:solidFill>
                  <a:schemeClr val="tx1"/>
                </a:solidFill>
                <a:latin typeface="Arial corps"/>
                <a:ea typeface="Calibri" panose="020F0502020204030204" pitchFamily="34" charset="0"/>
                <a:cs typeface="Times New Roman" panose="02020603050405020304" pitchFamily="18" charset="0"/>
              </a:rPr>
              <a:t>Combien</a:t>
            </a:r>
            <a:r>
              <a:rPr lang="en-US" sz="1200" b="1" dirty="0">
                <a:solidFill>
                  <a:schemeClr val="tx1"/>
                </a:solidFill>
                <a:latin typeface="Arial corps"/>
                <a:ea typeface="Calibri" panose="020F0502020204030204" pitchFamily="34" charset="0"/>
                <a:cs typeface="Times New Roman" panose="02020603050405020304" pitchFamily="18" charset="0"/>
              </a:rPr>
              <a:t> me </a:t>
            </a:r>
            <a:r>
              <a:rPr lang="en-US" sz="1200" b="1" dirty="0" err="1">
                <a:solidFill>
                  <a:schemeClr val="tx1"/>
                </a:solidFill>
                <a:latin typeface="Arial corps"/>
                <a:ea typeface="Calibri" panose="020F0502020204030204" pitchFamily="34" charset="0"/>
                <a:cs typeface="Times New Roman" panose="02020603050405020304" pitchFamily="18" charset="0"/>
              </a:rPr>
              <a:t>coûtera</a:t>
            </a:r>
            <a:r>
              <a:rPr lang="en-US" sz="1200" b="1" dirty="0">
                <a:solidFill>
                  <a:schemeClr val="tx1"/>
                </a:solidFill>
                <a:latin typeface="Arial corps"/>
                <a:ea typeface="Calibri" panose="020F0502020204030204" pitchFamily="34" charset="0"/>
                <a:cs typeface="Times New Roman" panose="02020603050405020304" pitchFamily="18" charset="0"/>
              </a:rPr>
              <a:t> Tap to Pay</a:t>
            </a:r>
            <a:r>
              <a:rPr lang="fr-FR" sz="1200" b="1" dirty="0">
                <a:solidFill>
                  <a:schemeClr val="tx1"/>
                </a:solidFill>
                <a:latin typeface="Arial corps"/>
                <a:ea typeface="Calibri" panose="020F0502020204030204" pitchFamily="34" charset="0"/>
                <a:cs typeface="Times New Roman" panose="02020603050405020304" pitchFamily="18" charset="0"/>
              </a:rPr>
              <a:t>* </a:t>
            </a:r>
            <a:r>
              <a:rPr lang="en-US" sz="1200" b="1" dirty="0">
                <a:solidFill>
                  <a:schemeClr val="tx1"/>
                </a:solidFill>
                <a:latin typeface="Arial corps"/>
                <a:ea typeface="Calibri" panose="020F0502020204030204" pitchFamily="34" charset="0"/>
                <a:cs typeface="Times New Roman" panose="02020603050405020304" pitchFamily="18" charset="0"/>
              </a:rPr>
              <a:t> ? </a:t>
            </a:r>
            <a:r>
              <a:rPr lang="fr-FR" sz="1200" b="1" dirty="0">
                <a:solidFill>
                  <a:schemeClr val="tx1"/>
                </a:solidFill>
                <a:latin typeface="Arial corps"/>
                <a:ea typeface="Calibri" panose="020F0502020204030204" pitchFamily="34" charset="0"/>
                <a:cs typeface="Times New Roman" panose="02020603050405020304" pitchFamily="18" charset="0"/>
              </a:rPr>
              <a:t>Devrai-je payer un abonnement ?</a:t>
            </a:r>
            <a:endParaRPr lang="fr-FR" sz="900" dirty="0">
              <a:solidFill>
                <a:schemeClr val="tx1"/>
              </a:solidFill>
              <a:latin typeface="Arial corps"/>
              <a:ea typeface="Calibri" panose="020F0502020204030204" pitchFamily="34" charset="0"/>
              <a:cs typeface="Times New Roman" panose="02020603050405020304" pitchFamily="18" charset="0"/>
            </a:endParaRPr>
          </a:p>
          <a:p>
            <a:pPr marL="608965">
              <a:lnSpc>
                <a:spcPct val="107000"/>
              </a:lnSpc>
            </a:pPr>
            <a:r>
              <a:rPr lang="fr-FR" sz="1050" dirty="0" err="1">
                <a:solidFill>
                  <a:schemeClr val="tx1"/>
                </a:solidFill>
                <a:latin typeface="Arial corps"/>
                <a:ea typeface="Calibri" panose="020F0502020204030204" pitchFamily="34" charset="0"/>
                <a:cs typeface="Times New Roman" panose="02020603050405020304" pitchFamily="18" charset="0"/>
              </a:rPr>
              <a:t>Tap</a:t>
            </a:r>
            <a:r>
              <a:rPr lang="fr-FR" sz="1050" dirty="0">
                <a:solidFill>
                  <a:schemeClr val="tx1"/>
                </a:solidFill>
                <a:latin typeface="Arial corps"/>
                <a:ea typeface="Calibri" panose="020F0502020204030204" pitchFamily="34" charset="0"/>
                <a:cs typeface="Times New Roman" panose="02020603050405020304" pitchFamily="18" charset="0"/>
              </a:rPr>
              <a:t> to </a:t>
            </a:r>
            <a:r>
              <a:rPr lang="fr-FR" sz="1050" dirty="0" err="1">
                <a:solidFill>
                  <a:schemeClr val="tx1"/>
                </a:solidFill>
                <a:latin typeface="Arial corps"/>
                <a:ea typeface="Calibri" panose="020F0502020204030204" pitchFamily="34" charset="0"/>
                <a:cs typeface="Times New Roman" panose="02020603050405020304" pitchFamily="18" charset="0"/>
              </a:rPr>
              <a:t>Pay</a:t>
            </a:r>
            <a:r>
              <a:rPr lang="fr-FR" sz="1050" dirty="0">
                <a:solidFill>
                  <a:schemeClr val="tx1"/>
                </a:solidFill>
                <a:latin typeface="Arial corps"/>
                <a:ea typeface="Calibri" panose="020F0502020204030204" pitchFamily="34" charset="0"/>
                <a:cs typeface="Times New Roman" panose="02020603050405020304" pitchFamily="18" charset="0"/>
              </a:rPr>
              <a:t> est une solution sans engagement de durée. Vous aurez à payer un abonnement de 4,90 € HT par mois uniquement si vous utilisez la solution dans le mois. Vous serez également facturé d’une commission bancaire de 1,25% (pour les cartes de particuliers européennes) et de 15 cts/transaction</a:t>
            </a:r>
          </a:p>
          <a:p>
            <a:pPr marL="608965">
              <a:lnSpc>
                <a:spcPct val="107000"/>
              </a:lnSpc>
              <a:spcAft>
                <a:spcPts val="1067"/>
              </a:spcAft>
            </a:pPr>
            <a:r>
              <a:rPr lang="fr-FR" sz="1050" dirty="0" err="1">
                <a:solidFill>
                  <a:schemeClr val="tx1"/>
                </a:solidFill>
                <a:latin typeface="Arial corps"/>
                <a:ea typeface="Calibri"/>
                <a:cs typeface="Times New Roman"/>
              </a:rPr>
              <a:t>Tap</a:t>
            </a:r>
            <a:r>
              <a:rPr lang="fr-FR" sz="1050" dirty="0">
                <a:solidFill>
                  <a:schemeClr val="tx1"/>
                </a:solidFill>
                <a:latin typeface="Arial corps"/>
                <a:ea typeface="Calibri"/>
                <a:cs typeface="Times New Roman"/>
              </a:rPr>
              <a:t> to </a:t>
            </a:r>
            <a:r>
              <a:rPr lang="fr-FR" sz="1050" dirty="0" err="1">
                <a:solidFill>
                  <a:schemeClr val="tx1"/>
                </a:solidFill>
                <a:latin typeface="Arial corps"/>
                <a:ea typeface="Calibri"/>
                <a:cs typeface="Times New Roman"/>
              </a:rPr>
              <a:t>Pay</a:t>
            </a:r>
            <a:r>
              <a:rPr lang="fr-FR" sz="1050" dirty="0">
                <a:solidFill>
                  <a:schemeClr val="tx1"/>
                </a:solidFill>
                <a:latin typeface="Arial corps"/>
                <a:ea typeface="Calibri"/>
                <a:cs typeface="Times New Roman"/>
              </a:rPr>
              <a:t> est une solution sans engagement car vous n’avez à investir dans du matériel complémentaire.</a:t>
            </a:r>
          </a:p>
          <a:p>
            <a:pPr marL="608965">
              <a:lnSpc>
                <a:spcPct val="107000"/>
              </a:lnSpc>
              <a:spcAft>
                <a:spcPts val="1067"/>
              </a:spcAft>
            </a:pPr>
            <a:endParaRPr lang="fr-FR" sz="1050" dirty="0">
              <a:solidFill>
                <a:schemeClr val="tx1"/>
              </a:solidFill>
              <a:latin typeface="Arial corps"/>
              <a:ea typeface="Calibri" panose="020F0502020204030204" pitchFamily="34" charset="0"/>
              <a:cs typeface="Times New Roman" panose="02020603050405020304" pitchFamily="18" charset="0"/>
            </a:endParaRPr>
          </a:p>
          <a:p>
            <a:pPr marL="608965">
              <a:lnSpc>
                <a:spcPct val="107000"/>
              </a:lnSpc>
              <a:spcAft>
                <a:spcPts val="1067"/>
              </a:spcAft>
            </a:pPr>
            <a:endParaRPr lang="fr-FR" sz="1050" dirty="0">
              <a:solidFill>
                <a:schemeClr val="tx1"/>
              </a:solidFill>
              <a:latin typeface="Arial corps"/>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5FA4FBDE-8204-9A98-FA95-68F7D6034A6D}"/>
              </a:ext>
            </a:extLst>
          </p:cNvPr>
          <p:cNvSpPr txBox="1"/>
          <p:nvPr/>
        </p:nvSpPr>
        <p:spPr>
          <a:xfrm>
            <a:off x="6387721" y="5619227"/>
            <a:ext cx="5486400" cy="913007"/>
          </a:xfrm>
          <a:prstGeom prst="rect">
            <a:avLst/>
          </a:prstGeom>
          <a:solidFill>
            <a:srgbClr val="FFEBEC"/>
          </a:solidFill>
        </p:spPr>
        <p:txBody>
          <a:bodyPr wrap="square">
            <a:spAutoFit/>
          </a:bodyPr>
          <a:lstStyle/>
          <a:p>
            <a:pPr rtl="0"/>
            <a:r>
              <a:rPr lang="fr-FR" sz="800"/>
              <a:t>*</a:t>
            </a:r>
            <a:r>
              <a:rPr lang="fr-FR" sz="800">
                <a:effectLst/>
              </a:rPr>
              <a:t>Les smartphones compatibles sont les appareils suivants (un test de compatibilité est disponible sur l’application) : Pour Apple : Tap to Pay sur iPhone est disponible à partir de l’iPhone XS. Pour Android : les smartphones équipés des services Google. </a:t>
            </a:r>
            <a:r>
              <a:rPr lang="fr-FR" sz="800"/>
              <a:t>L</a:t>
            </a:r>
            <a:r>
              <a:rPr lang="fr-FR" sz="800">
                <a:effectLst/>
              </a:rPr>
              <a:t>es smartphones Huawei ne sont pas compatibles avec la solution.</a:t>
            </a:r>
          </a:p>
          <a:p>
            <a:pPr defTabSz="609570">
              <a:buClr>
                <a:schemeClr val="bg1"/>
              </a:buClr>
              <a:defRPr/>
            </a:pPr>
            <a:r>
              <a:rPr lang="fr-FR" sz="800">
                <a:latin typeface="Arial corps"/>
                <a:ea typeface="Calibri" panose="020F0502020204030204" pitchFamily="34" charset="0"/>
                <a:cs typeface="Arial" panose="020B0604020202020204" pitchFamily="34" charset="0"/>
              </a:rPr>
              <a:t>**NFC (Near Field Communication) : technologie de transmission sans fil qui fonctionne à courte portée et qui permet l'échange d'information entre deux smartphones, ou appareils compatibles. Technologie qu'utilise votre carte bancaire pour le paiement sans contact.</a:t>
            </a:r>
          </a:p>
          <a:p>
            <a:pPr marL="228594" indent="-228594" defTabSz="609570">
              <a:buClr>
                <a:schemeClr val="bg1"/>
              </a:buClr>
              <a:buFont typeface="Wingdings" panose="05000000000000000000" pitchFamily="2" charset="2"/>
              <a:buChar char="§"/>
              <a:defRPr/>
            </a:pPr>
            <a:endParaRPr lang="fr-FR" sz="533">
              <a:latin typeface="Arial corps"/>
            </a:endParaRPr>
          </a:p>
        </p:txBody>
      </p:sp>
      <p:sp>
        <p:nvSpPr>
          <p:cNvPr id="6" name="ZoneTexte 5">
            <a:extLst>
              <a:ext uri="{FF2B5EF4-FFF2-40B4-BE49-F238E27FC236}">
                <a16:creationId xmlns:a16="http://schemas.microsoft.com/office/drawing/2014/main" id="{BC805DC5-E204-B5BB-32EA-D61280BF5BEE}"/>
              </a:ext>
            </a:extLst>
          </p:cNvPr>
          <p:cNvSpPr txBox="1"/>
          <p:nvPr/>
        </p:nvSpPr>
        <p:spPr>
          <a:xfrm>
            <a:off x="318990" y="875937"/>
            <a:ext cx="4251961" cy="461665"/>
          </a:xfrm>
          <a:prstGeom prst="rect">
            <a:avLst/>
          </a:prstGeom>
          <a:noFill/>
        </p:spPr>
        <p:txBody>
          <a:bodyPr wrap="square" rtlCol="0">
            <a:spAutoFit/>
          </a:bodyPr>
          <a:lstStyle/>
          <a:p>
            <a:r>
              <a:rPr lang="fr-FR" sz="2400" b="1">
                <a:solidFill>
                  <a:schemeClr val="bg1"/>
                </a:solidFill>
                <a:latin typeface="Arial corps"/>
              </a:rPr>
              <a:t>FAQ POUR VOS CLIENTS</a:t>
            </a:r>
          </a:p>
        </p:txBody>
      </p:sp>
      <p:sp>
        <p:nvSpPr>
          <p:cNvPr id="4" name="ZoneTexte 3">
            <a:extLst>
              <a:ext uri="{FF2B5EF4-FFF2-40B4-BE49-F238E27FC236}">
                <a16:creationId xmlns:a16="http://schemas.microsoft.com/office/drawing/2014/main" id="{FE08B3EC-0104-D9BE-A220-6FBC113306A5}"/>
              </a:ext>
            </a:extLst>
          </p:cNvPr>
          <p:cNvSpPr txBox="1"/>
          <p:nvPr/>
        </p:nvSpPr>
        <p:spPr>
          <a:xfrm>
            <a:off x="18686" y="6616223"/>
            <a:ext cx="11502754" cy="184666"/>
          </a:xfrm>
          <a:prstGeom prst="rect">
            <a:avLst/>
          </a:prstGeom>
          <a:noFill/>
        </p:spPr>
        <p:txBody>
          <a:bodyPr wrap="square" rtlCol="0">
            <a:spAutoFit/>
          </a:bodyPr>
          <a:lstStyle/>
          <a:p>
            <a:r>
              <a:rPr lang="en-US" sz="600">
                <a:solidFill>
                  <a:srgbClr val="3E454A"/>
                </a:solidFill>
                <a:latin typeface="Open Sans"/>
              </a:rPr>
              <a:t>Document à usage strictement interne - Ne pas diffuser – Février 2024</a:t>
            </a:r>
          </a:p>
        </p:txBody>
      </p:sp>
      <p:sp>
        <p:nvSpPr>
          <p:cNvPr id="7" name="Freeform 2">
            <a:extLst>
              <a:ext uri="{FF2B5EF4-FFF2-40B4-BE49-F238E27FC236}">
                <a16:creationId xmlns:a16="http://schemas.microsoft.com/office/drawing/2014/main" id="{D6DFEE7D-CBF3-F0FB-B6AD-F6B55C8CF3EF}"/>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3"/>
            <a:stretch>
              <a:fillRect/>
            </a:stretch>
          </a:blipFill>
        </p:spPr>
      </p:sp>
    </p:spTree>
    <p:extLst>
      <p:ext uri="{BB962C8B-B14F-4D97-AF65-F5344CB8AC3E}">
        <p14:creationId xmlns:p14="http://schemas.microsoft.com/office/powerpoint/2010/main" val="3865164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Rectangle 6">
            <a:extLst>
              <a:ext uri="{FF2B5EF4-FFF2-40B4-BE49-F238E27FC236}">
                <a16:creationId xmlns:a16="http://schemas.microsoft.com/office/drawing/2014/main" id="{8D4A5E8A-60EF-43BA-A264-6E18302774C3}"/>
              </a:ext>
            </a:extLst>
          </p:cNvPr>
          <p:cNvSpPr/>
          <p:nvPr/>
        </p:nvSpPr>
        <p:spPr>
          <a:xfrm>
            <a:off x="9462818" y="1"/>
            <a:ext cx="2729183" cy="6858001"/>
          </a:xfrm>
          <a:custGeom>
            <a:avLst/>
            <a:gdLst>
              <a:gd name="connsiteX0" fmla="*/ 0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0 w 3140765"/>
              <a:gd name="connsiteY4" fmla="*/ 0 h 5143501"/>
              <a:gd name="connsiteX0" fmla="*/ 387626 w 3140765"/>
              <a:gd name="connsiteY0" fmla="*/ 0 h 5143501"/>
              <a:gd name="connsiteX1" fmla="*/ 3140765 w 3140765"/>
              <a:gd name="connsiteY1" fmla="*/ 0 h 5143501"/>
              <a:gd name="connsiteX2" fmla="*/ 3140765 w 3140765"/>
              <a:gd name="connsiteY2" fmla="*/ 5143501 h 5143501"/>
              <a:gd name="connsiteX3" fmla="*/ 0 w 3140765"/>
              <a:gd name="connsiteY3" fmla="*/ 5143501 h 5143501"/>
              <a:gd name="connsiteX4" fmla="*/ 387626 w 3140765"/>
              <a:gd name="connsiteY4" fmla="*/ 0 h 5143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765" h="5143501">
                <a:moveTo>
                  <a:pt x="387626" y="0"/>
                </a:moveTo>
                <a:lnTo>
                  <a:pt x="3140765" y="0"/>
                </a:lnTo>
                <a:lnTo>
                  <a:pt x="3140765" y="5143501"/>
                </a:lnTo>
                <a:lnTo>
                  <a:pt x="0" y="5143501"/>
                </a:lnTo>
                <a:lnTo>
                  <a:pt x="387626" y="0"/>
                </a:lnTo>
                <a:close/>
              </a:path>
            </a:pathLst>
          </a:custGeom>
          <a:solidFill>
            <a:schemeClr val="tx1">
              <a:lumMod val="20000"/>
              <a:lumOff val="8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90" name="Rectangle 89">
            <a:extLst>
              <a:ext uri="{FF2B5EF4-FFF2-40B4-BE49-F238E27FC236}">
                <a16:creationId xmlns:a16="http://schemas.microsoft.com/office/drawing/2014/main" id="{2C8AF4BA-B2B2-45DF-AEA0-1CF15042262F}"/>
              </a:ext>
            </a:extLst>
          </p:cNvPr>
          <p:cNvSpPr/>
          <p:nvPr/>
        </p:nvSpPr>
        <p:spPr>
          <a:xfrm>
            <a:off x="0" y="-1"/>
            <a:ext cx="12192000" cy="768000"/>
          </a:xfrm>
          <a:prstGeom prst="rect">
            <a:avLst/>
          </a:prstGeom>
          <a:solidFill>
            <a:schemeClr val="bg1"/>
          </a:solidFill>
          <a:ln w="3175">
            <a:noFill/>
          </a:ln>
          <a:effectLst>
            <a:outerShdw blurRad="889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0686">
              <a:defRPr/>
            </a:pPr>
            <a:endParaRPr lang="fr-FR" sz="1197">
              <a:solidFill>
                <a:srgbClr val="FFFFFF"/>
              </a:solidFill>
              <a:latin typeface="Arial"/>
            </a:endParaRPr>
          </a:p>
        </p:txBody>
      </p:sp>
      <p:sp>
        <p:nvSpPr>
          <p:cNvPr id="95" name="Espace réservé du pied de page 3">
            <a:extLst>
              <a:ext uri="{FF2B5EF4-FFF2-40B4-BE49-F238E27FC236}">
                <a16:creationId xmlns:a16="http://schemas.microsoft.com/office/drawing/2014/main" id="{902E5A88-458A-43E6-BD33-BA902DF30F0D}"/>
              </a:ext>
            </a:extLst>
          </p:cNvPr>
          <p:cNvSpPr txBox="1">
            <a:spLocks/>
          </p:cNvSpPr>
          <p:nvPr/>
        </p:nvSpPr>
        <p:spPr>
          <a:xfrm>
            <a:off x="283819" y="83141"/>
            <a:ext cx="10408840" cy="574516"/>
          </a:xfrm>
          <a:prstGeom prst="rect">
            <a:avLst/>
          </a:prstGeom>
        </p:spPr>
        <p:txBody>
          <a:bodyPr lIns="0" tIns="0" rIns="0" bIns="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fr-FR" sz="2200" b="1">
                <a:solidFill>
                  <a:schemeClr val="bg2"/>
                </a:solidFill>
                <a:latin typeface="Arial Black" panose="020B0604020202020204" pitchFamily="34" charset="0"/>
                <a:cs typeface="Arial Black" panose="020B0604020202020204" pitchFamily="34" charset="0"/>
              </a:rPr>
              <a:t>SOLUTION D’ENCAISSEMENT </a:t>
            </a:r>
            <a:r>
              <a:rPr lang="fr-FR" sz="2200" b="1">
                <a:latin typeface="Arial Black" panose="020B0604020202020204" pitchFamily="34" charset="0"/>
                <a:cs typeface="Arial Black" panose="020B0604020202020204" pitchFamily="34" charset="0"/>
              </a:rPr>
              <a:t>EN</a:t>
            </a:r>
            <a:r>
              <a:rPr lang="fr-FR" sz="2200" b="1">
                <a:solidFill>
                  <a:schemeClr val="bg2"/>
                </a:solidFill>
                <a:latin typeface="Arial Black" panose="020B0604020202020204" pitchFamily="34" charset="0"/>
                <a:cs typeface="Arial Black" panose="020B0604020202020204" pitchFamily="34" charset="0"/>
              </a:rPr>
              <a:t> </a:t>
            </a:r>
            <a:r>
              <a:rPr lang="fr-FR" sz="2200" b="1" cap="all">
                <a:solidFill>
                  <a:schemeClr val="bg2"/>
                </a:solidFill>
                <a:latin typeface="Arial Black" panose="020B0604020202020204" pitchFamily="34" charset="0"/>
                <a:cs typeface="Arial Black" panose="020B0604020202020204" pitchFamily="34" charset="0"/>
              </a:rPr>
              <a:t>Proximité</a:t>
            </a:r>
          </a:p>
          <a:p>
            <a:pPr>
              <a:lnSpc>
                <a:spcPts val="3067"/>
              </a:lnSpc>
            </a:pPr>
            <a:r>
              <a:rPr lang="en-US" sz="2200">
                <a:solidFill>
                  <a:srgbClr val="3E454A"/>
                </a:solidFill>
                <a:latin typeface="Arial Black" panose="020B0A04020102020204" pitchFamily="34" charset="0"/>
              </a:rPr>
              <a:t>AVEC UN </a:t>
            </a:r>
            <a:r>
              <a:rPr lang="fr-FR" sz="2200" b="1">
                <a:solidFill>
                  <a:srgbClr val="3E454A"/>
                </a:solidFill>
                <a:latin typeface="Arial Black" panose="020B0604020202020204" pitchFamily="34" charset="0"/>
              </a:rPr>
              <a:t>SMARTPHONE</a:t>
            </a:r>
            <a:endParaRPr lang="en-US" sz="2200">
              <a:solidFill>
                <a:srgbClr val="3E454A"/>
              </a:solidFill>
              <a:latin typeface="Arial Black" panose="020B0A04020102020204" pitchFamily="34" charset="0"/>
            </a:endParaRPr>
          </a:p>
        </p:txBody>
      </p:sp>
      <p:sp>
        <p:nvSpPr>
          <p:cNvPr id="7" name="Freeform 2">
            <a:extLst>
              <a:ext uri="{FF2B5EF4-FFF2-40B4-BE49-F238E27FC236}">
                <a16:creationId xmlns:a16="http://schemas.microsoft.com/office/drawing/2014/main" id="{D6DFEE7D-CBF3-F0FB-B6AD-F6B55C8CF3EF}"/>
              </a:ext>
            </a:extLst>
          </p:cNvPr>
          <p:cNvSpPr/>
          <p:nvPr/>
        </p:nvSpPr>
        <p:spPr>
          <a:xfrm>
            <a:off x="11412639" y="58058"/>
            <a:ext cx="580039" cy="580039"/>
          </a:xfrm>
          <a:custGeom>
            <a:avLst/>
            <a:gdLst/>
            <a:ahLst/>
            <a:cxnLst/>
            <a:rect l="l" t="t" r="r" b="b"/>
            <a:pathLst>
              <a:path w="1256475" h="1256475">
                <a:moveTo>
                  <a:pt x="0" y="0"/>
                </a:moveTo>
                <a:lnTo>
                  <a:pt x="1256476" y="0"/>
                </a:lnTo>
                <a:lnTo>
                  <a:pt x="1256476" y="1256475"/>
                </a:lnTo>
                <a:lnTo>
                  <a:pt x="0" y="1256475"/>
                </a:lnTo>
                <a:lnTo>
                  <a:pt x="0" y="0"/>
                </a:lnTo>
                <a:close/>
              </a:path>
            </a:pathLst>
          </a:custGeom>
          <a:blipFill>
            <a:blip r:embed="rId3"/>
            <a:stretch>
              <a:fillRect/>
            </a:stretch>
          </a:blipFill>
        </p:spPr>
      </p:sp>
      <p:sp>
        <p:nvSpPr>
          <p:cNvPr id="8" name="Freeform 6">
            <a:extLst>
              <a:ext uri="{FF2B5EF4-FFF2-40B4-BE49-F238E27FC236}">
                <a16:creationId xmlns:a16="http://schemas.microsoft.com/office/drawing/2014/main" id="{F7F0C988-766F-CB0F-B574-54689E908D5C}"/>
              </a:ext>
            </a:extLst>
          </p:cNvPr>
          <p:cNvSpPr/>
          <p:nvPr/>
        </p:nvSpPr>
        <p:spPr>
          <a:xfrm>
            <a:off x="247537" y="1238542"/>
            <a:ext cx="11704760" cy="5299354"/>
          </a:xfrm>
          <a:custGeom>
            <a:avLst/>
            <a:gdLst/>
            <a:ahLst/>
            <a:cxnLst/>
            <a:rect l="l" t="t" r="r" b="b"/>
            <a:pathLst>
              <a:path w="4491138" h="1999903">
                <a:moveTo>
                  <a:pt x="22701" y="0"/>
                </a:moveTo>
                <a:lnTo>
                  <a:pt x="4468438" y="0"/>
                </a:lnTo>
                <a:cubicBezTo>
                  <a:pt x="4474458" y="0"/>
                  <a:pt x="4480232" y="2392"/>
                  <a:pt x="4484489" y="6649"/>
                </a:cubicBezTo>
                <a:cubicBezTo>
                  <a:pt x="4488747" y="10906"/>
                  <a:pt x="4491138" y="16680"/>
                  <a:pt x="4491138" y="22701"/>
                </a:cubicBezTo>
                <a:lnTo>
                  <a:pt x="4491138" y="1977202"/>
                </a:lnTo>
                <a:cubicBezTo>
                  <a:pt x="4491138" y="1983223"/>
                  <a:pt x="4488747" y="1988997"/>
                  <a:pt x="4484489" y="1993254"/>
                </a:cubicBezTo>
                <a:cubicBezTo>
                  <a:pt x="4480232" y="1997511"/>
                  <a:pt x="4474458" y="1999903"/>
                  <a:pt x="4468438" y="1999903"/>
                </a:cubicBezTo>
                <a:lnTo>
                  <a:pt x="22701" y="1999903"/>
                </a:lnTo>
                <a:cubicBezTo>
                  <a:pt x="16680" y="1999903"/>
                  <a:pt x="10906" y="1997511"/>
                  <a:pt x="6649" y="1993254"/>
                </a:cubicBezTo>
                <a:cubicBezTo>
                  <a:pt x="2392" y="1988997"/>
                  <a:pt x="0" y="1983223"/>
                  <a:pt x="0" y="1977202"/>
                </a:cubicBezTo>
                <a:lnTo>
                  <a:pt x="0" y="22701"/>
                </a:lnTo>
                <a:cubicBezTo>
                  <a:pt x="0" y="16680"/>
                  <a:pt x="2392" y="10906"/>
                  <a:pt x="6649" y="6649"/>
                </a:cubicBezTo>
                <a:cubicBezTo>
                  <a:pt x="10906" y="2392"/>
                  <a:pt x="16680" y="0"/>
                  <a:pt x="22701" y="0"/>
                </a:cubicBezTo>
                <a:close/>
              </a:path>
            </a:pathLst>
          </a:custGeom>
          <a:solidFill>
            <a:srgbClr val="D1D1D1"/>
          </a:solidFill>
          <a:ln w="57150" cap="rnd">
            <a:solidFill>
              <a:srgbClr val="D1D1D1"/>
            </a:solidFill>
            <a:prstDash val="solid"/>
            <a:round/>
          </a:ln>
        </p:spPr>
      </p:sp>
      <p:sp>
        <p:nvSpPr>
          <p:cNvPr id="9" name="Freeform 9">
            <a:extLst>
              <a:ext uri="{FF2B5EF4-FFF2-40B4-BE49-F238E27FC236}">
                <a16:creationId xmlns:a16="http://schemas.microsoft.com/office/drawing/2014/main" id="{9C461C3A-5CB9-D6FB-5DE5-C221132074B5}"/>
              </a:ext>
            </a:extLst>
          </p:cNvPr>
          <p:cNvSpPr/>
          <p:nvPr/>
        </p:nvSpPr>
        <p:spPr>
          <a:xfrm>
            <a:off x="2607000" y="1783456"/>
            <a:ext cx="7338747" cy="1510225"/>
          </a:xfrm>
          <a:custGeom>
            <a:avLst/>
            <a:gdLst/>
            <a:ahLst/>
            <a:cxnLst/>
            <a:rect l="l" t="t" r="r" b="b"/>
            <a:pathLst>
              <a:path w="2180871" h="1583924">
                <a:moveTo>
                  <a:pt x="46748" y="0"/>
                </a:moveTo>
                <a:lnTo>
                  <a:pt x="2134123" y="0"/>
                </a:lnTo>
                <a:cubicBezTo>
                  <a:pt x="2146522" y="0"/>
                  <a:pt x="2158412" y="4925"/>
                  <a:pt x="2167179" y="13692"/>
                </a:cubicBezTo>
                <a:cubicBezTo>
                  <a:pt x="2175946" y="22459"/>
                  <a:pt x="2180871" y="34350"/>
                  <a:pt x="2180871" y="46748"/>
                </a:cubicBezTo>
                <a:lnTo>
                  <a:pt x="2180871" y="1537176"/>
                </a:lnTo>
                <a:cubicBezTo>
                  <a:pt x="2180871" y="1549574"/>
                  <a:pt x="2175946" y="1561465"/>
                  <a:pt x="2167179" y="1570231"/>
                </a:cubicBezTo>
                <a:cubicBezTo>
                  <a:pt x="2158412" y="1578998"/>
                  <a:pt x="2146522" y="1583924"/>
                  <a:pt x="2134123" y="1583924"/>
                </a:cubicBezTo>
                <a:lnTo>
                  <a:pt x="46748" y="1583924"/>
                </a:lnTo>
                <a:cubicBezTo>
                  <a:pt x="20930" y="1583924"/>
                  <a:pt x="0" y="1562994"/>
                  <a:pt x="0" y="1537176"/>
                </a:cubicBezTo>
                <a:lnTo>
                  <a:pt x="0" y="46748"/>
                </a:lnTo>
                <a:cubicBezTo>
                  <a:pt x="0" y="34350"/>
                  <a:pt x="4925" y="22459"/>
                  <a:pt x="13692" y="13692"/>
                </a:cubicBezTo>
                <a:cubicBezTo>
                  <a:pt x="22459" y="4925"/>
                  <a:pt x="34350" y="0"/>
                  <a:pt x="46748" y="0"/>
                </a:cubicBezTo>
                <a:close/>
              </a:path>
            </a:pathLst>
          </a:custGeom>
          <a:solidFill>
            <a:srgbClr val="D1D1D1"/>
          </a:solidFill>
          <a:ln w="57150" cap="rnd">
            <a:solidFill>
              <a:srgbClr val="C30F0F"/>
            </a:solidFill>
            <a:prstDash val="solid"/>
            <a:round/>
          </a:ln>
        </p:spPr>
      </p:sp>
      <p:sp>
        <p:nvSpPr>
          <p:cNvPr id="10" name="TextBox 27">
            <a:extLst>
              <a:ext uri="{FF2B5EF4-FFF2-40B4-BE49-F238E27FC236}">
                <a16:creationId xmlns:a16="http://schemas.microsoft.com/office/drawing/2014/main" id="{0F3CD76E-1905-421A-9FF8-A49265244396}"/>
              </a:ext>
            </a:extLst>
          </p:cNvPr>
          <p:cNvSpPr txBox="1"/>
          <p:nvPr/>
        </p:nvSpPr>
        <p:spPr>
          <a:xfrm rot="21876">
            <a:off x="2904484" y="2016460"/>
            <a:ext cx="6569604" cy="1142813"/>
          </a:xfrm>
          <a:prstGeom prst="rect">
            <a:avLst/>
          </a:prstGeom>
        </p:spPr>
        <p:txBody>
          <a:bodyPr wrap="square" lIns="0" tIns="0" rIns="0" bIns="0" rtlCol="0" anchor="t">
            <a:spAutoFit/>
          </a:bodyPr>
          <a:lstStyle/>
          <a:p>
            <a:pPr marL="172714" lvl="1">
              <a:lnSpc>
                <a:spcPts val="1840"/>
              </a:lnSpc>
            </a:pPr>
            <a:r>
              <a:rPr lang="en-US" sz="1400" err="1">
                <a:latin typeface="Open Sans"/>
              </a:rPr>
              <a:t>Envoyez</a:t>
            </a:r>
            <a:r>
              <a:rPr lang="en-US" sz="1400">
                <a:latin typeface="Open Sans"/>
              </a:rPr>
              <a:t> le </a:t>
            </a:r>
            <a:r>
              <a:rPr lang="en-US" sz="1400" err="1">
                <a:latin typeface="Open Sans"/>
              </a:rPr>
              <a:t>fichier</a:t>
            </a:r>
            <a:r>
              <a:rPr lang="en-US" sz="1400">
                <a:latin typeface="Open Sans"/>
              </a:rPr>
              <a:t> sur </a:t>
            </a:r>
            <a:r>
              <a:rPr lang="en-US" sz="1400" err="1">
                <a:latin typeface="Open Sans"/>
              </a:rPr>
              <a:t>votre</a:t>
            </a:r>
            <a:r>
              <a:rPr lang="en-US" sz="1400">
                <a:latin typeface="Open Sans"/>
              </a:rPr>
              <a:t> </a:t>
            </a:r>
            <a:r>
              <a:rPr lang="en-US" sz="1400" err="1">
                <a:latin typeface="Open Sans"/>
              </a:rPr>
              <a:t>boite</a:t>
            </a:r>
            <a:r>
              <a:rPr lang="en-US" sz="1400">
                <a:latin typeface="Open Sans"/>
              </a:rPr>
              <a:t> mail accessible </a:t>
            </a:r>
            <a:r>
              <a:rPr lang="en-US" sz="1400" err="1">
                <a:latin typeface="Open Sans"/>
              </a:rPr>
              <a:t>depuis</a:t>
            </a:r>
            <a:r>
              <a:rPr lang="en-US" sz="1400">
                <a:latin typeface="Open Sans"/>
              </a:rPr>
              <a:t> </a:t>
            </a:r>
            <a:r>
              <a:rPr lang="en-US" sz="1400" err="1">
                <a:latin typeface="Open Sans"/>
              </a:rPr>
              <a:t>votre</a:t>
            </a:r>
            <a:r>
              <a:rPr lang="en-US" sz="1400">
                <a:latin typeface="Open Sans"/>
              </a:rPr>
              <a:t> smartphone.</a:t>
            </a:r>
          </a:p>
          <a:p>
            <a:pPr marL="172714" lvl="1">
              <a:lnSpc>
                <a:spcPts val="1840"/>
              </a:lnSpc>
            </a:pPr>
            <a:endParaRPr lang="en-US" sz="100">
              <a:latin typeface="Open Sans"/>
            </a:endParaRPr>
          </a:p>
          <a:p>
            <a:pPr marL="172714" lvl="1">
              <a:lnSpc>
                <a:spcPts val="1840"/>
              </a:lnSpc>
            </a:pPr>
            <a:r>
              <a:rPr lang="en-US" sz="1400" err="1">
                <a:latin typeface="Open Sans"/>
              </a:rPr>
              <a:t>Enregistrez</a:t>
            </a:r>
            <a:r>
              <a:rPr lang="en-US" sz="1400">
                <a:latin typeface="Open Sans"/>
              </a:rPr>
              <a:t> le </a:t>
            </a:r>
            <a:r>
              <a:rPr lang="en-US" sz="1400" err="1">
                <a:latin typeface="Open Sans"/>
              </a:rPr>
              <a:t>fichier</a:t>
            </a:r>
            <a:r>
              <a:rPr lang="en-US" sz="1400">
                <a:latin typeface="Open Sans"/>
              </a:rPr>
              <a:t> dans les dossiers de </a:t>
            </a:r>
            <a:r>
              <a:rPr lang="en-US" sz="1400" err="1">
                <a:latin typeface="Open Sans"/>
              </a:rPr>
              <a:t>votre</a:t>
            </a:r>
            <a:r>
              <a:rPr lang="en-US" sz="1400">
                <a:latin typeface="Open Sans"/>
              </a:rPr>
              <a:t> smartphone </a:t>
            </a:r>
          </a:p>
          <a:p>
            <a:pPr marL="172714" lvl="1">
              <a:lnSpc>
                <a:spcPts val="1840"/>
              </a:lnSpc>
            </a:pPr>
            <a:endParaRPr lang="en-US" sz="100">
              <a:latin typeface="Open Sans"/>
            </a:endParaRPr>
          </a:p>
          <a:p>
            <a:pPr marL="172714" lvl="1">
              <a:lnSpc>
                <a:spcPts val="1840"/>
              </a:lnSpc>
            </a:pPr>
            <a:r>
              <a:rPr lang="en-US" sz="1400" err="1">
                <a:latin typeface="Open Sans"/>
              </a:rPr>
              <a:t>Ouvrez</a:t>
            </a:r>
            <a:r>
              <a:rPr lang="en-US" sz="1400">
                <a:latin typeface="Open Sans"/>
              </a:rPr>
              <a:t> le </a:t>
            </a:r>
            <a:r>
              <a:rPr lang="en-US" sz="1400" err="1">
                <a:latin typeface="Open Sans"/>
              </a:rPr>
              <a:t>fichier</a:t>
            </a:r>
            <a:r>
              <a:rPr lang="en-US" sz="1400">
                <a:latin typeface="Open Sans"/>
              </a:rPr>
              <a:t> et </a:t>
            </a:r>
            <a:r>
              <a:rPr lang="en-US" sz="1400" err="1">
                <a:latin typeface="Open Sans"/>
              </a:rPr>
              <a:t>zoomez</a:t>
            </a:r>
            <a:r>
              <a:rPr lang="en-US" sz="1400">
                <a:latin typeface="Open Sans"/>
              </a:rPr>
              <a:t> pour </a:t>
            </a:r>
            <a:r>
              <a:rPr lang="en-US" sz="1400" err="1">
                <a:latin typeface="Open Sans"/>
              </a:rPr>
              <a:t>une</a:t>
            </a:r>
            <a:r>
              <a:rPr lang="en-US" sz="1400">
                <a:latin typeface="Open Sans"/>
              </a:rPr>
              <a:t> </a:t>
            </a:r>
            <a:r>
              <a:rPr lang="en-US" sz="1400" err="1">
                <a:latin typeface="Open Sans"/>
              </a:rPr>
              <a:t>meilleure</a:t>
            </a:r>
            <a:r>
              <a:rPr lang="en-US" sz="1400">
                <a:latin typeface="Open Sans"/>
              </a:rPr>
              <a:t> immersion</a:t>
            </a:r>
          </a:p>
        </p:txBody>
      </p:sp>
      <p:sp>
        <p:nvSpPr>
          <p:cNvPr id="16" name="ZoneTexte 15">
            <a:extLst>
              <a:ext uri="{FF2B5EF4-FFF2-40B4-BE49-F238E27FC236}">
                <a16:creationId xmlns:a16="http://schemas.microsoft.com/office/drawing/2014/main" id="{7433CCF1-344A-E7AE-B275-1C20825B9844}"/>
              </a:ext>
            </a:extLst>
          </p:cNvPr>
          <p:cNvSpPr txBox="1"/>
          <p:nvPr/>
        </p:nvSpPr>
        <p:spPr>
          <a:xfrm>
            <a:off x="2584688" y="1890952"/>
            <a:ext cx="699911" cy="523220"/>
          </a:xfrm>
          <a:prstGeom prst="rect">
            <a:avLst/>
          </a:prstGeom>
          <a:noFill/>
        </p:spPr>
        <p:txBody>
          <a:bodyPr wrap="square" rtlCol="0">
            <a:spAutoFit/>
          </a:bodyPr>
          <a:lstStyle/>
          <a:p>
            <a:r>
              <a:rPr lang="fr-FR" sz="2800">
                <a:solidFill>
                  <a:srgbClr val="C30F0F"/>
                </a:solidFill>
                <a:latin typeface="Arial Black" panose="020B0A04020102020204" pitchFamily="34" charset="0"/>
              </a:rPr>
              <a:t>1</a:t>
            </a:r>
          </a:p>
        </p:txBody>
      </p:sp>
      <p:sp>
        <p:nvSpPr>
          <p:cNvPr id="17" name="ZoneTexte 16">
            <a:extLst>
              <a:ext uri="{FF2B5EF4-FFF2-40B4-BE49-F238E27FC236}">
                <a16:creationId xmlns:a16="http://schemas.microsoft.com/office/drawing/2014/main" id="{C7A9DDCA-8D99-E2C3-DEFC-FFD292332558}"/>
              </a:ext>
            </a:extLst>
          </p:cNvPr>
          <p:cNvSpPr txBox="1"/>
          <p:nvPr/>
        </p:nvSpPr>
        <p:spPr>
          <a:xfrm>
            <a:off x="2605493" y="2317542"/>
            <a:ext cx="699911" cy="523220"/>
          </a:xfrm>
          <a:prstGeom prst="rect">
            <a:avLst/>
          </a:prstGeom>
          <a:noFill/>
        </p:spPr>
        <p:txBody>
          <a:bodyPr wrap="square" rtlCol="0">
            <a:spAutoFit/>
          </a:bodyPr>
          <a:lstStyle/>
          <a:p>
            <a:r>
              <a:rPr lang="fr-FR" sz="2800">
                <a:solidFill>
                  <a:srgbClr val="C30F0F"/>
                </a:solidFill>
                <a:latin typeface="Arial Black" panose="020B0A04020102020204" pitchFamily="34" charset="0"/>
              </a:rPr>
              <a:t>2</a:t>
            </a:r>
          </a:p>
        </p:txBody>
      </p:sp>
      <p:sp>
        <p:nvSpPr>
          <p:cNvPr id="18" name="ZoneTexte 17">
            <a:extLst>
              <a:ext uri="{FF2B5EF4-FFF2-40B4-BE49-F238E27FC236}">
                <a16:creationId xmlns:a16="http://schemas.microsoft.com/office/drawing/2014/main" id="{87CD5F1A-6614-E0B1-BCBC-259BE08AE5D2}"/>
              </a:ext>
            </a:extLst>
          </p:cNvPr>
          <p:cNvSpPr txBox="1"/>
          <p:nvPr/>
        </p:nvSpPr>
        <p:spPr>
          <a:xfrm>
            <a:off x="2605493" y="2770461"/>
            <a:ext cx="699911" cy="523220"/>
          </a:xfrm>
          <a:prstGeom prst="rect">
            <a:avLst/>
          </a:prstGeom>
          <a:noFill/>
        </p:spPr>
        <p:txBody>
          <a:bodyPr wrap="square" rtlCol="0">
            <a:spAutoFit/>
          </a:bodyPr>
          <a:lstStyle/>
          <a:p>
            <a:r>
              <a:rPr lang="fr-FR" sz="2800">
                <a:solidFill>
                  <a:srgbClr val="C30F0F"/>
                </a:solidFill>
                <a:latin typeface="Arial Black" panose="020B0A04020102020204" pitchFamily="34" charset="0"/>
              </a:rPr>
              <a:t>3</a:t>
            </a:r>
          </a:p>
        </p:txBody>
      </p:sp>
      <p:sp>
        <p:nvSpPr>
          <p:cNvPr id="19" name="Freeform 9">
            <a:extLst>
              <a:ext uri="{FF2B5EF4-FFF2-40B4-BE49-F238E27FC236}">
                <a16:creationId xmlns:a16="http://schemas.microsoft.com/office/drawing/2014/main" id="{0A1E872C-72F4-4B3A-97CB-219D47AB11D6}"/>
              </a:ext>
            </a:extLst>
          </p:cNvPr>
          <p:cNvSpPr/>
          <p:nvPr/>
        </p:nvSpPr>
        <p:spPr>
          <a:xfrm>
            <a:off x="527155" y="3825118"/>
            <a:ext cx="4685300" cy="2539015"/>
          </a:xfrm>
          <a:custGeom>
            <a:avLst/>
            <a:gdLst/>
            <a:ahLst/>
            <a:cxnLst/>
            <a:rect l="l" t="t" r="r" b="b"/>
            <a:pathLst>
              <a:path w="2180871" h="1583924">
                <a:moveTo>
                  <a:pt x="46748" y="0"/>
                </a:moveTo>
                <a:lnTo>
                  <a:pt x="2134123" y="0"/>
                </a:lnTo>
                <a:cubicBezTo>
                  <a:pt x="2146522" y="0"/>
                  <a:pt x="2158412" y="4925"/>
                  <a:pt x="2167179" y="13692"/>
                </a:cubicBezTo>
                <a:cubicBezTo>
                  <a:pt x="2175946" y="22459"/>
                  <a:pt x="2180871" y="34350"/>
                  <a:pt x="2180871" y="46748"/>
                </a:cubicBezTo>
                <a:lnTo>
                  <a:pt x="2180871" y="1537176"/>
                </a:lnTo>
                <a:cubicBezTo>
                  <a:pt x="2180871" y="1549574"/>
                  <a:pt x="2175946" y="1561465"/>
                  <a:pt x="2167179" y="1570231"/>
                </a:cubicBezTo>
                <a:cubicBezTo>
                  <a:pt x="2158412" y="1578998"/>
                  <a:pt x="2146522" y="1583924"/>
                  <a:pt x="2134123" y="1583924"/>
                </a:cubicBezTo>
                <a:lnTo>
                  <a:pt x="46748" y="1583924"/>
                </a:lnTo>
                <a:cubicBezTo>
                  <a:pt x="20930" y="1583924"/>
                  <a:pt x="0" y="1562994"/>
                  <a:pt x="0" y="1537176"/>
                </a:cubicBezTo>
                <a:lnTo>
                  <a:pt x="0" y="46748"/>
                </a:lnTo>
                <a:cubicBezTo>
                  <a:pt x="0" y="34350"/>
                  <a:pt x="4925" y="22459"/>
                  <a:pt x="13692" y="13692"/>
                </a:cubicBezTo>
                <a:cubicBezTo>
                  <a:pt x="22459" y="4925"/>
                  <a:pt x="34350" y="0"/>
                  <a:pt x="46748" y="0"/>
                </a:cubicBezTo>
                <a:close/>
              </a:path>
            </a:pathLst>
          </a:custGeom>
          <a:solidFill>
            <a:srgbClr val="D1D1D1"/>
          </a:solidFill>
          <a:ln w="57150" cap="rnd">
            <a:solidFill>
              <a:srgbClr val="C30F0F"/>
            </a:solidFill>
            <a:prstDash val="solid"/>
            <a:round/>
          </a:ln>
        </p:spPr>
      </p:sp>
      <p:sp>
        <p:nvSpPr>
          <p:cNvPr id="20" name="TextBox 27">
            <a:extLst>
              <a:ext uri="{FF2B5EF4-FFF2-40B4-BE49-F238E27FC236}">
                <a16:creationId xmlns:a16="http://schemas.microsoft.com/office/drawing/2014/main" id="{DEFE7055-01AE-530F-4EB3-1701D688F687}"/>
              </a:ext>
            </a:extLst>
          </p:cNvPr>
          <p:cNvSpPr txBox="1"/>
          <p:nvPr/>
        </p:nvSpPr>
        <p:spPr>
          <a:xfrm rot="21876">
            <a:off x="592867" y="4107790"/>
            <a:ext cx="4032124" cy="2066143"/>
          </a:xfrm>
          <a:prstGeom prst="rect">
            <a:avLst/>
          </a:prstGeom>
        </p:spPr>
        <p:txBody>
          <a:bodyPr lIns="0" tIns="0" rIns="0" bIns="0" rtlCol="0" anchor="t">
            <a:spAutoFit/>
          </a:bodyPr>
          <a:lstStyle/>
          <a:p>
            <a:pPr marL="172714" lvl="1">
              <a:lnSpc>
                <a:spcPts val="1840"/>
              </a:lnSpc>
            </a:pPr>
            <a:r>
              <a:rPr lang="en-US" sz="1400" b="1" dirty="0">
                <a:latin typeface="Open Sans"/>
              </a:rPr>
              <a:t>Se connecter </a:t>
            </a:r>
            <a:r>
              <a:rPr lang="en-US" sz="1400" dirty="0" err="1">
                <a:latin typeface="Open Sans"/>
              </a:rPr>
              <a:t>permet</a:t>
            </a:r>
            <a:r>
              <a:rPr lang="en-US" sz="1400" dirty="0">
                <a:latin typeface="Open Sans"/>
              </a:rPr>
              <a:t> de </a:t>
            </a:r>
            <a:r>
              <a:rPr lang="en-US" sz="1400" dirty="0" err="1">
                <a:latin typeface="Open Sans"/>
              </a:rPr>
              <a:t>découvrir</a:t>
            </a:r>
            <a:r>
              <a:rPr lang="en-US" sz="1400" dirty="0">
                <a:latin typeface="Open Sans"/>
              </a:rPr>
              <a:t> les </a:t>
            </a:r>
            <a:r>
              <a:rPr lang="en-US" sz="1400" dirty="0" err="1">
                <a:latin typeface="Open Sans"/>
              </a:rPr>
              <a:t>fonctionnalités</a:t>
            </a:r>
            <a:r>
              <a:rPr lang="en-US" sz="1400" dirty="0">
                <a:latin typeface="Open Sans"/>
              </a:rPr>
              <a:t> de </a:t>
            </a:r>
            <a:r>
              <a:rPr lang="en-US" sz="1400" dirty="0" err="1">
                <a:latin typeface="Open Sans"/>
              </a:rPr>
              <a:t>l’application</a:t>
            </a:r>
            <a:r>
              <a:rPr lang="en-US" sz="1400" dirty="0">
                <a:latin typeface="Open Sans"/>
              </a:rPr>
              <a:t> et tester les </a:t>
            </a:r>
            <a:r>
              <a:rPr lang="en-US" sz="1400" dirty="0" err="1">
                <a:latin typeface="Open Sans"/>
              </a:rPr>
              <a:t>parcours</a:t>
            </a:r>
            <a:r>
              <a:rPr lang="en-US" sz="1400" dirty="0">
                <a:latin typeface="Open Sans"/>
              </a:rPr>
              <a:t> de </a:t>
            </a:r>
            <a:r>
              <a:rPr lang="en-US" sz="1400" dirty="0" err="1">
                <a:latin typeface="Open Sans"/>
              </a:rPr>
              <a:t>paiement</a:t>
            </a:r>
            <a:r>
              <a:rPr lang="en-US" sz="1400" dirty="0">
                <a:latin typeface="Open Sans"/>
              </a:rPr>
              <a:t>.</a:t>
            </a:r>
          </a:p>
          <a:p>
            <a:pPr marL="172714" lvl="1">
              <a:lnSpc>
                <a:spcPts val="1840"/>
              </a:lnSpc>
            </a:pPr>
            <a:endParaRPr lang="en-US" sz="1400" dirty="0">
              <a:latin typeface="Open Sans"/>
            </a:endParaRPr>
          </a:p>
          <a:p>
            <a:pPr marL="172714" lvl="1">
              <a:lnSpc>
                <a:spcPts val="1840"/>
              </a:lnSpc>
            </a:pPr>
            <a:r>
              <a:rPr lang="en-US" sz="1400" b="1" dirty="0" err="1">
                <a:latin typeface="Open Sans"/>
              </a:rPr>
              <a:t>Souscrire</a:t>
            </a:r>
            <a:r>
              <a:rPr lang="en-US" sz="1400" b="1" dirty="0">
                <a:latin typeface="Open Sans"/>
              </a:rPr>
              <a:t> à </a:t>
            </a:r>
            <a:r>
              <a:rPr lang="en-US" sz="1400" b="1" dirty="0" err="1">
                <a:latin typeface="Open Sans"/>
              </a:rPr>
              <a:t>l’offre</a:t>
            </a:r>
            <a:r>
              <a:rPr lang="en-US" sz="1400" b="1" dirty="0">
                <a:latin typeface="Open Sans"/>
              </a:rPr>
              <a:t> </a:t>
            </a:r>
            <a:r>
              <a:rPr lang="en-US" sz="1400" dirty="0" err="1">
                <a:latin typeface="Open Sans"/>
              </a:rPr>
              <a:t>renvoie</a:t>
            </a:r>
            <a:r>
              <a:rPr lang="en-US" sz="1400" dirty="0">
                <a:latin typeface="Open Sans"/>
              </a:rPr>
              <a:t> </a:t>
            </a:r>
            <a:r>
              <a:rPr lang="en-US" sz="1400" dirty="0" err="1">
                <a:latin typeface="Open Sans"/>
              </a:rPr>
              <a:t>vers</a:t>
            </a:r>
            <a:r>
              <a:rPr lang="en-US" sz="1400" dirty="0">
                <a:latin typeface="Open Sans"/>
              </a:rPr>
              <a:t> </a:t>
            </a:r>
            <a:r>
              <a:rPr lang="en-US" sz="1400" dirty="0" err="1">
                <a:latin typeface="Open Sans"/>
              </a:rPr>
              <a:t>une</a:t>
            </a:r>
            <a:r>
              <a:rPr lang="en-US" sz="1400" dirty="0">
                <a:latin typeface="Open Sans"/>
              </a:rPr>
              <a:t> capture </a:t>
            </a:r>
            <a:r>
              <a:rPr lang="en-US" sz="1400" dirty="0" err="1">
                <a:latin typeface="Open Sans"/>
              </a:rPr>
              <a:t>d’écran</a:t>
            </a:r>
            <a:r>
              <a:rPr lang="en-US" sz="1400" dirty="0">
                <a:latin typeface="Open Sans"/>
              </a:rPr>
              <a:t> du </a:t>
            </a:r>
            <a:r>
              <a:rPr lang="en-US" sz="1400" dirty="0" err="1">
                <a:latin typeface="Open Sans"/>
              </a:rPr>
              <a:t>formulaire</a:t>
            </a:r>
            <a:r>
              <a:rPr lang="en-US" sz="1400" dirty="0">
                <a:latin typeface="Open Sans"/>
              </a:rPr>
              <a:t> de </a:t>
            </a:r>
            <a:r>
              <a:rPr lang="en-US" sz="1400" dirty="0" err="1">
                <a:latin typeface="Open Sans"/>
              </a:rPr>
              <a:t>souscription</a:t>
            </a:r>
            <a:endParaRPr lang="en-US" sz="1400" dirty="0">
              <a:latin typeface="Open Sans"/>
            </a:endParaRPr>
          </a:p>
          <a:p>
            <a:pPr marL="172714" lvl="1">
              <a:lnSpc>
                <a:spcPts val="1840"/>
              </a:lnSpc>
            </a:pPr>
            <a:endParaRPr lang="en-US" sz="1400" dirty="0">
              <a:latin typeface="Open Sans"/>
            </a:endParaRPr>
          </a:p>
          <a:p>
            <a:pPr marL="172714" lvl="1">
              <a:lnSpc>
                <a:spcPts val="1840"/>
              </a:lnSpc>
            </a:pPr>
            <a:r>
              <a:rPr lang="en-US" sz="1400" b="1" dirty="0">
                <a:latin typeface="Open Sans"/>
              </a:rPr>
              <a:t>Tester </a:t>
            </a:r>
            <a:r>
              <a:rPr lang="en-US" sz="1400" b="1" dirty="0" err="1">
                <a:latin typeface="Open Sans"/>
              </a:rPr>
              <a:t>mon</a:t>
            </a:r>
            <a:r>
              <a:rPr lang="en-US" sz="1400" b="1" dirty="0">
                <a:latin typeface="Open Sans"/>
              </a:rPr>
              <a:t> </a:t>
            </a:r>
            <a:r>
              <a:rPr lang="en-US" sz="1400" b="1" dirty="0" err="1">
                <a:latin typeface="Open Sans"/>
              </a:rPr>
              <a:t>éligibilité</a:t>
            </a:r>
            <a:r>
              <a:rPr lang="en-US" sz="1400" b="1" dirty="0">
                <a:latin typeface="Open Sans"/>
              </a:rPr>
              <a:t> </a:t>
            </a:r>
            <a:r>
              <a:rPr lang="en-US" sz="1400" dirty="0" err="1">
                <a:latin typeface="Open Sans"/>
              </a:rPr>
              <a:t>renvoie</a:t>
            </a:r>
            <a:r>
              <a:rPr lang="en-US" sz="1400" dirty="0">
                <a:latin typeface="Open Sans"/>
              </a:rPr>
              <a:t> </a:t>
            </a:r>
            <a:r>
              <a:rPr lang="en-US" sz="1400" dirty="0" err="1">
                <a:latin typeface="Open Sans"/>
              </a:rPr>
              <a:t>vers</a:t>
            </a:r>
            <a:r>
              <a:rPr lang="en-US" sz="1400" dirty="0">
                <a:latin typeface="Open Sans"/>
              </a:rPr>
              <a:t> </a:t>
            </a:r>
            <a:r>
              <a:rPr lang="en-US" sz="1400" dirty="0" err="1">
                <a:latin typeface="Open Sans"/>
              </a:rPr>
              <a:t>l’écran</a:t>
            </a:r>
            <a:r>
              <a:rPr lang="en-US" sz="1400" dirty="0">
                <a:latin typeface="Open Sans"/>
              </a:rPr>
              <a:t> qui </a:t>
            </a:r>
            <a:r>
              <a:rPr lang="en-US" sz="1400" dirty="0" err="1">
                <a:latin typeface="Open Sans"/>
              </a:rPr>
              <a:t>prouve</a:t>
            </a:r>
            <a:r>
              <a:rPr lang="en-US" sz="1400" dirty="0">
                <a:latin typeface="Open Sans"/>
              </a:rPr>
              <a:t> </a:t>
            </a:r>
            <a:r>
              <a:rPr lang="en-US" sz="1400" dirty="0" err="1">
                <a:latin typeface="Open Sans"/>
              </a:rPr>
              <a:t>l’éligibilité</a:t>
            </a:r>
            <a:r>
              <a:rPr lang="en-US" sz="1400" dirty="0">
                <a:latin typeface="Open Sans"/>
              </a:rPr>
              <a:t> de </a:t>
            </a:r>
            <a:r>
              <a:rPr lang="en-US" sz="1400" dirty="0" err="1">
                <a:latin typeface="Open Sans"/>
              </a:rPr>
              <a:t>l’appareil</a:t>
            </a:r>
            <a:endParaRPr lang="en-US" sz="1400" dirty="0">
              <a:latin typeface="Open Sans"/>
            </a:endParaRPr>
          </a:p>
        </p:txBody>
      </p:sp>
      <p:sp>
        <p:nvSpPr>
          <p:cNvPr id="24" name="Freeform 9">
            <a:extLst>
              <a:ext uri="{FF2B5EF4-FFF2-40B4-BE49-F238E27FC236}">
                <a16:creationId xmlns:a16="http://schemas.microsoft.com/office/drawing/2014/main" id="{29CC10BE-3C63-F99C-2090-F278551CAED0}"/>
              </a:ext>
            </a:extLst>
          </p:cNvPr>
          <p:cNvSpPr/>
          <p:nvPr/>
        </p:nvSpPr>
        <p:spPr>
          <a:xfrm>
            <a:off x="6454592" y="3830018"/>
            <a:ext cx="5062413" cy="2534115"/>
          </a:xfrm>
          <a:custGeom>
            <a:avLst/>
            <a:gdLst/>
            <a:ahLst/>
            <a:cxnLst/>
            <a:rect l="l" t="t" r="r" b="b"/>
            <a:pathLst>
              <a:path w="2180871" h="1583924">
                <a:moveTo>
                  <a:pt x="46748" y="0"/>
                </a:moveTo>
                <a:lnTo>
                  <a:pt x="2134123" y="0"/>
                </a:lnTo>
                <a:cubicBezTo>
                  <a:pt x="2146522" y="0"/>
                  <a:pt x="2158412" y="4925"/>
                  <a:pt x="2167179" y="13692"/>
                </a:cubicBezTo>
                <a:cubicBezTo>
                  <a:pt x="2175946" y="22459"/>
                  <a:pt x="2180871" y="34350"/>
                  <a:pt x="2180871" y="46748"/>
                </a:cubicBezTo>
                <a:lnTo>
                  <a:pt x="2180871" y="1537176"/>
                </a:lnTo>
                <a:cubicBezTo>
                  <a:pt x="2180871" y="1549574"/>
                  <a:pt x="2175946" y="1561465"/>
                  <a:pt x="2167179" y="1570231"/>
                </a:cubicBezTo>
                <a:cubicBezTo>
                  <a:pt x="2158412" y="1578998"/>
                  <a:pt x="2146522" y="1583924"/>
                  <a:pt x="2134123" y="1583924"/>
                </a:cubicBezTo>
                <a:lnTo>
                  <a:pt x="46748" y="1583924"/>
                </a:lnTo>
                <a:cubicBezTo>
                  <a:pt x="20930" y="1583924"/>
                  <a:pt x="0" y="1562994"/>
                  <a:pt x="0" y="1537176"/>
                </a:cubicBezTo>
                <a:lnTo>
                  <a:pt x="0" y="46748"/>
                </a:lnTo>
                <a:cubicBezTo>
                  <a:pt x="0" y="34350"/>
                  <a:pt x="4925" y="22459"/>
                  <a:pt x="13692" y="13692"/>
                </a:cubicBezTo>
                <a:cubicBezTo>
                  <a:pt x="22459" y="4925"/>
                  <a:pt x="34350" y="0"/>
                  <a:pt x="46748" y="0"/>
                </a:cubicBezTo>
                <a:close/>
              </a:path>
            </a:pathLst>
          </a:custGeom>
          <a:solidFill>
            <a:srgbClr val="D1D1D1"/>
          </a:solidFill>
          <a:ln w="57150" cap="rnd">
            <a:solidFill>
              <a:srgbClr val="C30F0F"/>
            </a:solidFill>
            <a:prstDash val="solid"/>
            <a:round/>
          </a:ln>
        </p:spPr>
      </p:sp>
      <p:sp>
        <p:nvSpPr>
          <p:cNvPr id="25" name="TextBox 27">
            <a:extLst>
              <a:ext uri="{FF2B5EF4-FFF2-40B4-BE49-F238E27FC236}">
                <a16:creationId xmlns:a16="http://schemas.microsoft.com/office/drawing/2014/main" id="{D902963B-08DE-D073-9736-0E8F9EC17821}"/>
              </a:ext>
            </a:extLst>
          </p:cNvPr>
          <p:cNvSpPr txBox="1"/>
          <p:nvPr/>
        </p:nvSpPr>
        <p:spPr>
          <a:xfrm rot="21876">
            <a:off x="6545512" y="4194544"/>
            <a:ext cx="3927735" cy="1835311"/>
          </a:xfrm>
          <a:prstGeom prst="rect">
            <a:avLst/>
          </a:prstGeom>
        </p:spPr>
        <p:txBody>
          <a:bodyPr wrap="square" lIns="0" tIns="0" rIns="0" bIns="0" rtlCol="0" anchor="t">
            <a:spAutoFit/>
          </a:bodyPr>
          <a:lstStyle/>
          <a:p>
            <a:pPr marL="172714" lvl="1">
              <a:lnSpc>
                <a:spcPts val="1840"/>
              </a:lnSpc>
            </a:pPr>
            <a:r>
              <a:rPr lang="en-US" sz="1400">
                <a:latin typeface="Open Sans"/>
              </a:rPr>
              <a:t>Cliquez sur : </a:t>
            </a:r>
          </a:p>
          <a:p>
            <a:pPr marL="172714" lvl="1">
              <a:lnSpc>
                <a:spcPts val="1840"/>
              </a:lnSpc>
            </a:pPr>
            <a:endParaRPr lang="en-US" sz="1400">
              <a:latin typeface="Open Sans"/>
            </a:endParaRPr>
          </a:p>
          <a:p>
            <a:pPr marL="172714" lvl="1">
              <a:lnSpc>
                <a:spcPts val="1840"/>
              </a:lnSpc>
            </a:pPr>
            <a:r>
              <a:rPr lang="en-US" sz="1400" b="1">
                <a:latin typeface="Open Sans"/>
              </a:rPr>
              <a:t>Le 4 </a:t>
            </a:r>
            <a:r>
              <a:rPr lang="en-US" sz="1400">
                <a:latin typeface="Open Sans"/>
              </a:rPr>
              <a:t>pour un parcours de paiement </a:t>
            </a:r>
            <a:r>
              <a:rPr lang="en-US" sz="1400" b="1">
                <a:latin typeface="Open Sans"/>
              </a:rPr>
              <a:t>sans contact </a:t>
            </a:r>
            <a:r>
              <a:rPr lang="en-US" sz="1400">
                <a:latin typeface="Open Sans"/>
              </a:rPr>
              <a:t>(paiement &lt;50€)</a:t>
            </a:r>
          </a:p>
          <a:p>
            <a:pPr marL="172714" lvl="1">
              <a:lnSpc>
                <a:spcPts val="1840"/>
              </a:lnSpc>
            </a:pPr>
            <a:endParaRPr lang="en-US" sz="1400" b="1">
              <a:latin typeface="Open Sans"/>
            </a:endParaRPr>
          </a:p>
          <a:p>
            <a:pPr marL="172714" lvl="1">
              <a:lnSpc>
                <a:spcPts val="1840"/>
              </a:lnSpc>
            </a:pPr>
            <a:r>
              <a:rPr lang="en-US" sz="1400" b="1">
                <a:latin typeface="Open Sans"/>
              </a:rPr>
              <a:t>Le 5 </a:t>
            </a:r>
            <a:r>
              <a:rPr lang="en-US" sz="1400">
                <a:latin typeface="Open Sans"/>
              </a:rPr>
              <a:t>pour un parcours de paiement avec </a:t>
            </a:r>
            <a:r>
              <a:rPr lang="en-US" sz="1400" b="1">
                <a:latin typeface="Open Sans"/>
              </a:rPr>
              <a:t>saisie du code confidentiel </a:t>
            </a:r>
            <a:r>
              <a:rPr lang="en-US" sz="1400">
                <a:latin typeface="Open Sans"/>
              </a:rPr>
              <a:t>(paiement &gt;50€)</a:t>
            </a:r>
          </a:p>
          <a:p>
            <a:pPr marL="172714" lvl="1">
              <a:lnSpc>
                <a:spcPts val="1840"/>
              </a:lnSpc>
            </a:pPr>
            <a:endParaRPr lang="en-US" sz="1400" b="1">
              <a:latin typeface="Open Sans"/>
            </a:endParaRPr>
          </a:p>
        </p:txBody>
      </p:sp>
      <p:sp>
        <p:nvSpPr>
          <p:cNvPr id="30" name="Larme 29">
            <a:extLst>
              <a:ext uri="{FF2B5EF4-FFF2-40B4-BE49-F238E27FC236}">
                <a16:creationId xmlns:a16="http://schemas.microsoft.com/office/drawing/2014/main" id="{9145D4EE-FB26-D14F-51F0-D60D3A85FF67}"/>
              </a:ext>
            </a:extLst>
          </p:cNvPr>
          <p:cNvSpPr/>
          <p:nvPr/>
        </p:nvSpPr>
        <p:spPr>
          <a:xfrm rot="16200000">
            <a:off x="226108" y="1196638"/>
            <a:ext cx="1725164" cy="1725164"/>
          </a:xfrm>
          <a:prstGeom prst="teardrop">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7EDF775C-182E-6EC8-9221-E4E086ACB3ED}"/>
              </a:ext>
            </a:extLst>
          </p:cNvPr>
          <p:cNvSpPr txBox="1"/>
          <p:nvPr/>
        </p:nvSpPr>
        <p:spPr>
          <a:xfrm>
            <a:off x="2162309" y="835599"/>
            <a:ext cx="8167893" cy="369332"/>
          </a:xfrm>
          <a:prstGeom prst="rect">
            <a:avLst/>
          </a:prstGeom>
          <a:noFill/>
        </p:spPr>
        <p:txBody>
          <a:bodyPr wrap="square" rtlCol="0">
            <a:spAutoFit/>
          </a:bodyPr>
          <a:lstStyle/>
          <a:p>
            <a:pPr algn="ctr"/>
            <a:r>
              <a:rPr lang="fr-FR" b="1">
                <a:latin typeface="Arial Black" panose="020B0A04020102020204" pitchFamily="34" charset="0"/>
              </a:rPr>
              <a:t>DECOUVREZ VOTRE NOUVEL </a:t>
            </a:r>
            <a:r>
              <a:rPr lang="fr-FR" b="1">
                <a:solidFill>
                  <a:srgbClr val="C30F0F"/>
                </a:solidFill>
                <a:latin typeface="Arial Black" panose="020B0A04020102020204" pitchFamily="34" charset="0"/>
              </a:rPr>
              <a:t>OUTIL DE DEMO TAP TO PAY</a:t>
            </a:r>
          </a:p>
        </p:txBody>
      </p:sp>
      <p:sp>
        <p:nvSpPr>
          <p:cNvPr id="64" name="ZoneTexte 63">
            <a:extLst>
              <a:ext uri="{FF2B5EF4-FFF2-40B4-BE49-F238E27FC236}">
                <a16:creationId xmlns:a16="http://schemas.microsoft.com/office/drawing/2014/main" id="{8BD24EAA-3CC4-DE80-2508-091B85E41AF9}"/>
              </a:ext>
            </a:extLst>
          </p:cNvPr>
          <p:cNvSpPr txBox="1"/>
          <p:nvPr/>
        </p:nvSpPr>
        <p:spPr>
          <a:xfrm>
            <a:off x="310185" y="1917729"/>
            <a:ext cx="1608859" cy="769441"/>
          </a:xfrm>
          <a:prstGeom prst="rect">
            <a:avLst/>
          </a:prstGeom>
          <a:noFill/>
        </p:spPr>
        <p:txBody>
          <a:bodyPr wrap="square" rtlCol="0">
            <a:spAutoFit/>
          </a:bodyPr>
          <a:lstStyle/>
          <a:p>
            <a:pPr algn="ctr"/>
            <a:r>
              <a:rPr lang="fr-FR" sz="1100" b="1" i="1">
                <a:solidFill>
                  <a:schemeClr val="bg1"/>
                </a:solidFill>
              </a:rPr>
              <a:t>Utilisez cet outil de démonstration pour montrer à votre client la solution.</a:t>
            </a:r>
          </a:p>
        </p:txBody>
      </p:sp>
      <p:pic>
        <p:nvPicPr>
          <p:cNvPr id="65" name="Graphique 64" descr="Classe avec un remplissage uni">
            <a:hlinkClick r:id="rId4" action="ppaction://hlinksldjump"/>
            <a:extLst>
              <a:ext uri="{FF2B5EF4-FFF2-40B4-BE49-F238E27FC236}">
                <a16:creationId xmlns:a16="http://schemas.microsoft.com/office/drawing/2014/main" id="{9E0F72E3-6E26-B41D-8F09-976D2CFC09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3265" y="1303547"/>
            <a:ext cx="590246" cy="590243"/>
          </a:xfrm>
          <a:prstGeom prst="rect">
            <a:avLst/>
          </a:prstGeom>
        </p:spPr>
      </p:pic>
      <p:sp>
        <p:nvSpPr>
          <p:cNvPr id="66" name="Freeform 14">
            <a:extLst>
              <a:ext uri="{FF2B5EF4-FFF2-40B4-BE49-F238E27FC236}">
                <a16:creationId xmlns:a16="http://schemas.microsoft.com/office/drawing/2014/main" id="{A1B1FF5E-8EF5-3288-9347-E2CAB266893F}"/>
              </a:ext>
            </a:extLst>
          </p:cNvPr>
          <p:cNvSpPr/>
          <p:nvPr/>
        </p:nvSpPr>
        <p:spPr>
          <a:xfrm>
            <a:off x="2154090" y="1272531"/>
            <a:ext cx="7770852" cy="773233"/>
          </a:xfrm>
          <a:custGeom>
            <a:avLst/>
            <a:gdLst/>
            <a:ahLst/>
            <a:cxnLst/>
            <a:rect l="l" t="t" r="r" b="b"/>
            <a:pathLst>
              <a:path w="4410421" h="1380204">
                <a:moveTo>
                  <a:pt x="0" y="0"/>
                </a:moveTo>
                <a:lnTo>
                  <a:pt x="4410420" y="0"/>
                </a:lnTo>
                <a:lnTo>
                  <a:pt x="4410420" y="1380204"/>
                </a:lnTo>
                <a:lnTo>
                  <a:pt x="0" y="1380204"/>
                </a:lnTo>
                <a:lnTo>
                  <a:pt x="0" y="0"/>
                </a:lnTo>
                <a:close/>
              </a:path>
            </a:pathLst>
          </a:custGeom>
          <a:blipFill>
            <a:blip r:embed="rId7"/>
            <a:stretch>
              <a:fillRect t="-1189" b="-1189"/>
            </a:stretch>
          </a:blipFill>
        </p:spPr>
      </p:sp>
      <p:sp>
        <p:nvSpPr>
          <p:cNvPr id="15" name="TextBox 31">
            <a:extLst>
              <a:ext uri="{FF2B5EF4-FFF2-40B4-BE49-F238E27FC236}">
                <a16:creationId xmlns:a16="http://schemas.microsoft.com/office/drawing/2014/main" id="{3D639901-3E93-5D15-036F-EA753D73A137}"/>
              </a:ext>
            </a:extLst>
          </p:cNvPr>
          <p:cNvSpPr txBox="1"/>
          <p:nvPr/>
        </p:nvSpPr>
        <p:spPr>
          <a:xfrm rot="21876">
            <a:off x="2274082" y="1302879"/>
            <a:ext cx="7530869" cy="553998"/>
          </a:xfrm>
          <a:prstGeom prst="rect">
            <a:avLst/>
          </a:prstGeom>
        </p:spPr>
        <p:txBody>
          <a:bodyPr wrap="square" lIns="0" tIns="0" rIns="0" bIns="0" rtlCol="0" anchor="t">
            <a:spAutoFit/>
          </a:bodyPr>
          <a:lstStyle/>
          <a:p>
            <a:r>
              <a:rPr lang="en-US">
                <a:solidFill>
                  <a:srgbClr val="FFFFFF"/>
                </a:solidFill>
                <a:latin typeface="Arial Black" panose="020B0A04020102020204" pitchFamily="34" charset="0"/>
              </a:rPr>
              <a:t>TELECHARGEMENT DE L’OUTIL SUR VOTRE iPHONE POUR UNE DEMO EN REEL</a:t>
            </a:r>
          </a:p>
        </p:txBody>
      </p:sp>
      <p:sp>
        <p:nvSpPr>
          <p:cNvPr id="67" name="Freeform 14">
            <a:extLst>
              <a:ext uri="{FF2B5EF4-FFF2-40B4-BE49-F238E27FC236}">
                <a16:creationId xmlns:a16="http://schemas.microsoft.com/office/drawing/2014/main" id="{96285288-2FE1-DA67-085B-5AE96F0BF91F}"/>
              </a:ext>
            </a:extLst>
          </p:cNvPr>
          <p:cNvSpPr/>
          <p:nvPr/>
        </p:nvSpPr>
        <p:spPr>
          <a:xfrm>
            <a:off x="442535" y="3441190"/>
            <a:ext cx="3411928" cy="740875"/>
          </a:xfrm>
          <a:custGeom>
            <a:avLst/>
            <a:gdLst/>
            <a:ahLst/>
            <a:cxnLst/>
            <a:rect l="l" t="t" r="r" b="b"/>
            <a:pathLst>
              <a:path w="4410421" h="1380204">
                <a:moveTo>
                  <a:pt x="0" y="0"/>
                </a:moveTo>
                <a:lnTo>
                  <a:pt x="4410420" y="0"/>
                </a:lnTo>
                <a:lnTo>
                  <a:pt x="4410420" y="1380204"/>
                </a:lnTo>
                <a:lnTo>
                  <a:pt x="0" y="1380204"/>
                </a:lnTo>
                <a:lnTo>
                  <a:pt x="0" y="0"/>
                </a:lnTo>
                <a:close/>
              </a:path>
            </a:pathLst>
          </a:custGeom>
          <a:blipFill>
            <a:blip r:embed="rId7"/>
            <a:stretch>
              <a:fillRect t="-1189" b="-1189"/>
            </a:stretch>
          </a:blipFill>
        </p:spPr>
      </p:sp>
      <p:sp>
        <p:nvSpPr>
          <p:cNvPr id="22" name="TextBox 31">
            <a:extLst>
              <a:ext uri="{FF2B5EF4-FFF2-40B4-BE49-F238E27FC236}">
                <a16:creationId xmlns:a16="http://schemas.microsoft.com/office/drawing/2014/main" id="{87BA7571-49B2-83C0-FE07-3248545DBEB1}"/>
              </a:ext>
            </a:extLst>
          </p:cNvPr>
          <p:cNvSpPr txBox="1"/>
          <p:nvPr/>
        </p:nvSpPr>
        <p:spPr>
          <a:xfrm rot="21876">
            <a:off x="502434" y="3499394"/>
            <a:ext cx="3273990" cy="361253"/>
          </a:xfrm>
          <a:prstGeom prst="rect">
            <a:avLst/>
          </a:prstGeom>
        </p:spPr>
        <p:txBody>
          <a:bodyPr wrap="square" lIns="0" tIns="0" rIns="0" bIns="0" rtlCol="0" anchor="t">
            <a:spAutoFit/>
          </a:bodyPr>
          <a:lstStyle/>
          <a:p>
            <a:pPr>
              <a:lnSpc>
                <a:spcPts val="3067"/>
              </a:lnSpc>
            </a:pPr>
            <a:r>
              <a:rPr lang="en-US">
                <a:solidFill>
                  <a:srgbClr val="FFFFFF"/>
                </a:solidFill>
                <a:latin typeface="Arial Black" panose="020B0A04020102020204" pitchFamily="34" charset="0"/>
              </a:rPr>
              <a:t>3 BOUTONS CLIQUABLES</a:t>
            </a:r>
          </a:p>
        </p:txBody>
      </p:sp>
      <p:sp>
        <p:nvSpPr>
          <p:cNvPr id="68" name="Freeform 14">
            <a:extLst>
              <a:ext uri="{FF2B5EF4-FFF2-40B4-BE49-F238E27FC236}">
                <a16:creationId xmlns:a16="http://schemas.microsoft.com/office/drawing/2014/main" id="{5AF789CD-DE0C-D8A7-53AE-967132D4BB57}"/>
              </a:ext>
            </a:extLst>
          </p:cNvPr>
          <p:cNvSpPr/>
          <p:nvPr/>
        </p:nvSpPr>
        <p:spPr>
          <a:xfrm>
            <a:off x="6289538" y="3453286"/>
            <a:ext cx="3411928" cy="740875"/>
          </a:xfrm>
          <a:custGeom>
            <a:avLst/>
            <a:gdLst/>
            <a:ahLst/>
            <a:cxnLst/>
            <a:rect l="l" t="t" r="r" b="b"/>
            <a:pathLst>
              <a:path w="4410421" h="1380204">
                <a:moveTo>
                  <a:pt x="0" y="0"/>
                </a:moveTo>
                <a:lnTo>
                  <a:pt x="4410420" y="0"/>
                </a:lnTo>
                <a:lnTo>
                  <a:pt x="4410420" y="1380204"/>
                </a:lnTo>
                <a:lnTo>
                  <a:pt x="0" y="1380204"/>
                </a:lnTo>
                <a:lnTo>
                  <a:pt x="0" y="0"/>
                </a:lnTo>
                <a:close/>
              </a:path>
            </a:pathLst>
          </a:custGeom>
          <a:blipFill>
            <a:blip r:embed="rId7"/>
            <a:stretch>
              <a:fillRect t="-1189" b="-1189"/>
            </a:stretch>
          </a:blipFill>
        </p:spPr>
      </p:sp>
      <p:sp>
        <p:nvSpPr>
          <p:cNvPr id="27" name="TextBox 31">
            <a:extLst>
              <a:ext uri="{FF2B5EF4-FFF2-40B4-BE49-F238E27FC236}">
                <a16:creationId xmlns:a16="http://schemas.microsoft.com/office/drawing/2014/main" id="{F0692DA5-0281-5B4F-3ECB-2DE25378A45A}"/>
              </a:ext>
            </a:extLst>
          </p:cNvPr>
          <p:cNvSpPr txBox="1"/>
          <p:nvPr/>
        </p:nvSpPr>
        <p:spPr>
          <a:xfrm rot="21876">
            <a:off x="6363988" y="3489773"/>
            <a:ext cx="3806132" cy="361253"/>
          </a:xfrm>
          <a:prstGeom prst="rect">
            <a:avLst/>
          </a:prstGeom>
        </p:spPr>
        <p:txBody>
          <a:bodyPr wrap="square" lIns="0" tIns="0" rIns="0" bIns="0" rtlCol="0" anchor="t">
            <a:spAutoFit/>
          </a:bodyPr>
          <a:lstStyle/>
          <a:p>
            <a:pPr>
              <a:lnSpc>
                <a:spcPts val="3067"/>
              </a:lnSpc>
            </a:pPr>
            <a:r>
              <a:rPr lang="en-US">
                <a:solidFill>
                  <a:srgbClr val="FFFFFF"/>
                </a:solidFill>
                <a:latin typeface="Arial Black" panose="020B0A04020102020204" pitchFamily="34" charset="0"/>
              </a:rPr>
              <a:t>LE PARCOURS PAIEMENT</a:t>
            </a:r>
          </a:p>
        </p:txBody>
      </p:sp>
      <p:pic>
        <p:nvPicPr>
          <p:cNvPr id="71" name="Image 70" descr="Une image contenant texte, Téléphone mobile, Appareil mobile, Appareil de communications portable&#10;&#10;Description générée automatiquement">
            <a:extLst>
              <a:ext uri="{FF2B5EF4-FFF2-40B4-BE49-F238E27FC236}">
                <a16:creationId xmlns:a16="http://schemas.microsoft.com/office/drawing/2014/main" id="{4BBE8813-6641-7580-677A-3F755C7BB280}"/>
              </a:ext>
            </a:extLst>
          </p:cNvPr>
          <p:cNvPicPr>
            <a:picLocks noChangeAspect="1"/>
          </p:cNvPicPr>
          <p:nvPr/>
        </p:nvPicPr>
        <p:blipFill>
          <a:blip r:embed="rId8"/>
          <a:stretch>
            <a:fillRect/>
          </a:stretch>
        </p:blipFill>
        <p:spPr>
          <a:xfrm>
            <a:off x="4202548" y="3264751"/>
            <a:ext cx="2133604" cy="3480823"/>
          </a:xfrm>
          <a:prstGeom prst="rect">
            <a:avLst/>
          </a:prstGeom>
        </p:spPr>
      </p:pic>
      <p:sp>
        <p:nvSpPr>
          <p:cNvPr id="73" name="Rectangle 72">
            <a:extLst>
              <a:ext uri="{FF2B5EF4-FFF2-40B4-BE49-F238E27FC236}">
                <a16:creationId xmlns:a16="http://schemas.microsoft.com/office/drawing/2014/main" id="{6B00DE5D-A806-FBDE-5A48-413F8CBF7970}"/>
              </a:ext>
            </a:extLst>
          </p:cNvPr>
          <p:cNvSpPr/>
          <p:nvPr/>
        </p:nvSpPr>
        <p:spPr>
          <a:xfrm>
            <a:off x="4677600" y="5583336"/>
            <a:ext cx="1216550" cy="691763"/>
          </a:xfrm>
          <a:prstGeom prst="rect">
            <a:avLst/>
          </a:prstGeom>
          <a:noFill/>
          <a:ln w="381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8" name="Groupe 77">
            <a:extLst>
              <a:ext uri="{FF2B5EF4-FFF2-40B4-BE49-F238E27FC236}">
                <a16:creationId xmlns:a16="http://schemas.microsoft.com/office/drawing/2014/main" id="{709834E1-C7B4-94DE-E410-1BF06E355C04}"/>
              </a:ext>
            </a:extLst>
          </p:cNvPr>
          <p:cNvGrpSpPr/>
          <p:nvPr/>
        </p:nvGrpSpPr>
        <p:grpSpPr>
          <a:xfrm>
            <a:off x="10108587" y="3265890"/>
            <a:ext cx="2133604" cy="3480823"/>
            <a:chOff x="10108587" y="3180165"/>
            <a:chExt cx="2133604" cy="3480823"/>
          </a:xfrm>
        </p:grpSpPr>
        <p:pic>
          <p:nvPicPr>
            <p:cNvPr id="72" name="Image 71" descr="Une image contenant texte, capture d’écran, Téléphone mobile, gadget&#10;&#10;Description générée automatiquement">
              <a:extLst>
                <a:ext uri="{FF2B5EF4-FFF2-40B4-BE49-F238E27FC236}">
                  <a16:creationId xmlns:a16="http://schemas.microsoft.com/office/drawing/2014/main" id="{EE0D64F5-44B5-9661-BF93-FD20F08A89C3}"/>
                </a:ext>
              </a:extLst>
            </p:cNvPr>
            <p:cNvPicPr>
              <a:picLocks noChangeAspect="1"/>
            </p:cNvPicPr>
            <p:nvPr/>
          </p:nvPicPr>
          <p:blipFill>
            <a:blip r:embed="rId9"/>
            <a:stretch>
              <a:fillRect/>
            </a:stretch>
          </p:blipFill>
          <p:spPr>
            <a:xfrm>
              <a:off x="10108587" y="3180165"/>
              <a:ext cx="2133604" cy="3480823"/>
            </a:xfrm>
            <a:prstGeom prst="rect">
              <a:avLst/>
            </a:prstGeom>
          </p:spPr>
        </p:pic>
        <p:sp>
          <p:nvSpPr>
            <p:cNvPr id="74" name="Rectangle 73">
              <a:extLst>
                <a:ext uri="{FF2B5EF4-FFF2-40B4-BE49-F238E27FC236}">
                  <a16:creationId xmlns:a16="http://schemas.microsoft.com/office/drawing/2014/main" id="{6496E3E6-A949-05C9-B335-DBA7FBFD2940}"/>
                </a:ext>
              </a:extLst>
            </p:cNvPr>
            <p:cNvSpPr/>
            <p:nvPr/>
          </p:nvSpPr>
          <p:spPr>
            <a:xfrm>
              <a:off x="10927582" y="4139921"/>
              <a:ext cx="257149" cy="1959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 coins arrondis 75">
              <a:extLst>
                <a:ext uri="{FF2B5EF4-FFF2-40B4-BE49-F238E27FC236}">
                  <a16:creationId xmlns:a16="http://schemas.microsoft.com/office/drawing/2014/main" id="{CC4B3026-FB9D-0B3D-58DF-0AA3E1E1A7C4}"/>
                </a:ext>
              </a:extLst>
            </p:cNvPr>
            <p:cNvSpPr/>
            <p:nvPr/>
          </p:nvSpPr>
          <p:spPr>
            <a:xfrm>
              <a:off x="10762148" y="4826566"/>
              <a:ext cx="142875" cy="152400"/>
            </a:xfrm>
            <a:prstGeom prst="roundRect">
              <a:avLst/>
            </a:prstGeom>
            <a:solidFill>
              <a:srgbClr val="9B9B9B">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Rectangle : coins arrondis 76">
              <a:extLst>
                <a:ext uri="{FF2B5EF4-FFF2-40B4-BE49-F238E27FC236}">
                  <a16:creationId xmlns:a16="http://schemas.microsoft.com/office/drawing/2014/main" id="{DB78F586-9E5E-1194-101E-FD352CABE99C}"/>
                </a:ext>
              </a:extLst>
            </p:cNvPr>
            <p:cNvSpPr/>
            <p:nvPr/>
          </p:nvSpPr>
          <p:spPr>
            <a:xfrm>
              <a:off x="11101570" y="4824185"/>
              <a:ext cx="142875" cy="152400"/>
            </a:xfrm>
            <a:prstGeom prst="roundRect">
              <a:avLst/>
            </a:prstGeom>
            <a:solidFill>
              <a:srgbClr val="9B9B9B">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33467996"/>
      </p:ext>
    </p:extLst>
  </p:cSld>
  <p:clrMapOvr>
    <a:masterClrMapping/>
  </p:clrMapOvr>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LastSyncTimeStamp="2019-08-23T10:08:15.47Z"/>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6ab2493-9bd5-426b-b574-6446b382d408">
      <Terms xmlns="http://schemas.microsoft.com/office/infopath/2007/PartnerControls"/>
    </lcf76f155ced4ddcb4097134ff3c332f>
    <TaxCatchAll xmlns="85d29170-a6bc-40c9-a9b3-601e5ebfcde9" xsi:nil="true"/>
    <SharedWithUsers xmlns="85d29170-a6bc-40c9-a9b3-601e5ebfcde9">
      <UserInfo>
        <DisplayName/>
        <AccountId xsi:nil="true"/>
        <AccountType/>
      </UserInfo>
    </SharedWithUsers>
    <MediaLengthInSeconds xmlns="96ab2493-9bd5-426b-b574-6446b382d40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5A75068D299A44A8BD45637BAEE46F" ma:contentTypeVersion="14" ma:contentTypeDescription="Crée un document." ma:contentTypeScope="" ma:versionID="00d6bdc2a449838e8a83ba88e5febfde">
  <xsd:schema xmlns:xsd="http://www.w3.org/2001/XMLSchema" xmlns:xs="http://www.w3.org/2001/XMLSchema" xmlns:p="http://schemas.microsoft.com/office/2006/metadata/properties" xmlns:ns2="96ab2493-9bd5-426b-b574-6446b382d408" xmlns:ns3="85d29170-a6bc-40c9-a9b3-601e5ebfcde9" targetNamespace="http://schemas.microsoft.com/office/2006/metadata/properties" ma:root="true" ma:fieldsID="9ba981b7033c063a7fa2140013fe6de0" ns2:_="" ns3:_="">
    <xsd:import namespace="96ab2493-9bd5-426b-b574-6446b382d408"/>
    <xsd:import namespace="85d29170-a6bc-40c9-a9b3-601e5ebfcd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ab2493-9bd5-426b-b574-6446b382d4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d29170-a6bc-40c9-a9b3-601e5ebfcd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46fe2b-02e8-40a5-b4b0-387c5c473fa7}" ma:internalName="TaxCatchAll" ma:showField="CatchAllData" ma:web="85d29170-a6bc-40c9-a9b3-601e5ebfcde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FFE798-5C51-4FC6-AA15-037C1683C0BF}">
  <ds:schemaRefs>
    <ds:schemaRef ds:uri="Microsoft.SharePoint.Taxonomy.ContentTypeSync"/>
  </ds:schemaRefs>
</ds:datastoreItem>
</file>

<file path=customXml/itemProps2.xml><?xml version="1.0" encoding="utf-8"?>
<ds:datastoreItem xmlns:ds="http://schemas.openxmlformats.org/officeDocument/2006/customXml" ds:itemID="{98E34CB9-0CD0-4F22-9825-66A8E4E26135}">
  <ds:schemaRefs>
    <ds:schemaRef ds:uri="http://purl.org/dc/elements/1.1/"/>
    <ds:schemaRef ds:uri="http://schemas.microsoft.com/office/2006/metadata/properties"/>
    <ds:schemaRef ds:uri="e79af65c-86bc-4f2e-8a5a-b44ba878d37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31b86a6-a7bf-4634-b318-5e827113bfce"/>
    <ds:schemaRef ds:uri="http://www.w3.org/XML/1998/namespace"/>
    <ds:schemaRef ds:uri="http://purl.org/dc/dcmitype/"/>
    <ds:schemaRef ds:uri="96ab2493-9bd5-426b-b574-6446b382d408"/>
    <ds:schemaRef ds:uri="85d29170-a6bc-40c9-a9b3-601e5ebfcde9"/>
  </ds:schemaRefs>
</ds:datastoreItem>
</file>

<file path=customXml/itemProps3.xml><?xml version="1.0" encoding="utf-8"?>
<ds:datastoreItem xmlns:ds="http://schemas.openxmlformats.org/officeDocument/2006/customXml" ds:itemID="{82A80DA1-4770-47B1-8E05-48881868BE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ab2493-9bd5-426b-b574-6446b382d408"/>
    <ds:schemaRef ds:uri="85d29170-a6bc-40c9-a9b3-601e5ebfcd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A9C368D-C535-4238-BA70-91A8E64BFA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1800</TotalTime>
  <Words>3038</Words>
  <Application>Microsoft Office PowerPoint</Application>
  <PresentationFormat>Grand écran</PresentationFormat>
  <Paragraphs>281</Paragraphs>
  <Slides>10</Slides>
  <Notes>5</Notes>
  <HiddenSlides>0</HiddenSlides>
  <MMClips>0</MMClips>
  <ScaleCrop>false</ScaleCrop>
  <HeadingPairs>
    <vt:vector size="4" baseType="variant">
      <vt:variant>
        <vt:lpstr>Thème</vt:lpstr>
      </vt:variant>
      <vt:variant>
        <vt:i4>2</vt:i4>
      </vt:variant>
      <vt:variant>
        <vt:lpstr>Titres des diapositives</vt:lpstr>
      </vt:variant>
      <vt:variant>
        <vt:i4>10</vt:i4>
      </vt:variant>
    </vt:vector>
  </HeadingPairs>
  <TitlesOfParts>
    <vt:vector size="12" baseType="lpstr">
      <vt:lpstr>Caisse d'Epargne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Pokeslide</dc:creator>
  <cp:lastModifiedBy>GERARD Carole</cp:lastModifiedBy>
  <cp:revision>8</cp:revision>
  <cp:lastPrinted>2022-07-27T07:15:34Z</cp:lastPrinted>
  <dcterms:created xsi:type="dcterms:W3CDTF">2021-07-28T12:57:33Z</dcterms:created>
  <dcterms:modified xsi:type="dcterms:W3CDTF">2024-05-07T15:16:05Z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0x010100E75A75068D299A44A8BD45637BAEE46F</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etDate">
    <vt:lpwstr>2023-07-04T08:14:14Z</vt:lpwstr>
  </property>
  <property fmtid="{D5CDD505-2E9C-101B-9397-08002B2CF9AE}" pid="6" name="MSIP_Label_48a19f0c-bea1-442e-a475-ed109d9ec508_Method">
    <vt:lpwstr>Standard</vt:lpwstr>
  </property>
  <property fmtid="{D5CDD505-2E9C-101B-9397-08002B2CF9AE}" pid="7" name="MSIP_Label_48a19f0c-bea1-442e-a475-ed109d9ec508_Name">
    <vt:lpwstr>48a19f0c-bea1-442e-a475-ed109d9ec508</vt:lpwstr>
  </property>
  <property fmtid="{D5CDD505-2E9C-101B-9397-08002B2CF9AE}" pid="8" name="MSIP_Label_48a19f0c-bea1-442e-a475-ed109d9ec508_SiteId">
    <vt:lpwstr>d5bb6d35-8a82-4329-b49a-5030bd6497ab</vt:lpwstr>
  </property>
  <property fmtid="{D5CDD505-2E9C-101B-9397-08002B2CF9AE}" pid="9" name="MSIP_Label_48a19f0c-bea1-442e-a475-ed109d9ec508_ContentBits">
    <vt:lpwstr>0</vt:lpwstr>
  </property>
  <property fmtid="{D5CDD505-2E9C-101B-9397-08002B2CF9AE}" pid="10" name="Order">
    <vt:r8>277400</vt:r8>
  </property>
  <property fmtid="{D5CDD505-2E9C-101B-9397-08002B2CF9AE}" pid="11" name="xd_Signature">
    <vt:bool>false</vt:bool>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