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5"/>
  </p:sldMasterIdLst>
  <p:notesMasterIdLst>
    <p:notesMasterId r:id="rId30"/>
  </p:notesMasterIdLst>
  <p:handoutMasterIdLst>
    <p:handoutMasterId r:id="rId31"/>
  </p:handoutMasterIdLst>
  <p:sldIdLst>
    <p:sldId id="336" r:id="rId6"/>
    <p:sldId id="11476" r:id="rId7"/>
    <p:sldId id="11478" r:id="rId8"/>
    <p:sldId id="11474" r:id="rId9"/>
    <p:sldId id="11484" r:id="rId10"/>
    <p:sldId id="11485" r:id="rId11"/>
    <p:sldId id="11496" r:id="rId12"/>
    <p:sldId id="11479" r:id="rId13"/>
    <p:sldId id="11497" r:id="rId14"/>
    <p:sldId id="11498" r:id="rId15"/>
    <p:sldId id="11499" r:id="rId16"/>
    <p:sldId id="11500" r:id="rId17"/>
    <p:sldId id="11502" r:id="rId18"/>
    <p:sldId id="11501" r:id="rId19"/>
    <p:sldId id="11503" r:id="rId20"/>
    <p:sldId id="11504" r:id="rId21"/>
    <p:sldId id="11505" r:id="rId22"/>
    <p:sldId id="11506" r:id="rId23"/>
    <p:sldId id="11507" r:id="rId24"/>
    <p:sldId id="11508" r:id="rId25"/>
    <p:sldId id="11510" r:id="rId26"/>
    <p:sldId id="11487" r:id="rId27"/>
    <p:sldId id="11488" r:id="rId28"/>
    <p:sldId id="341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9B2"/>
    <a:srgbClr val="E00F0F"/>
    <a:srgbClr val="D6E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" y="12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14/05/2024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14/05/2024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221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60414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37801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3335773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13 octobre 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1D0D8E-3A37-4A67-8FDE-FD1465D31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48639" y="3807450"/>
            <a:ext cx="12385964" cy="21508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3E4483-3E93-079D-737F-5015AD3301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37176" y="4799562"/>
            <a:ext cx="3430714" cy="112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6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D859D5-9D9D-474A-863E-27690E91B8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87225" y="574518"/>
            <a:ext cx="3206546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564959-5FB9-4D8E-A13B-8CBE0A6C2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92001" y="-167891"/>
            <a:ext cx="7335856" cy="2227913"/>
          </a:xfrm>
          <a:prstGeom prst="rect">
            <a:avLst/>
          </a:prstGeom>
        </p:spPr>
      </p:pic>
      <p:pic>
        <p:nvPicPr>
          <p:cNvPr id="10" name="Image 9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6D7DDAB5-76D5-61FA-BAF2-ACC82219CA5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C88299C-F7CC-B18A-FCF7-5DEBE5671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42493" y="6287361"/>
            <a:ext cx="1497107" cy="49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72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370A0B-05C6-4FDA-84D2-5D902B7D4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9000"/>
            <a:ext cx="11655600" cy="3829697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Image 1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1F544E69-A3D4-3D20-CE29-2C924E1853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55FBE1-CA31-F2A7-F1E3-95FB69DA7F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42493" y="6287361"/>
            <a:ext cx="1497107" cy="49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370A0B-05C6-4FDA-84D2-5D902B7D4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07323" y="400663"/>
            <a:ext cx="12020204" cy="5599474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679" y="21034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264679" y="15208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42E8F2AE-4B86-0F10-6B05-3AD75E29DE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011557-5241-F4CD-78ED-6C93DE4D28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42493" y="6287361"/>
            <a:ext cx="1497107" cy="49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00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370A0B-05C6-4FDA-84D2-5D902B7D4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520325" y="-1476201"/>
            <a:ext cx="14927232" cy="6291210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1759" y="5100241"/>
            <a:ext cx="7911166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61759" y="4453108"/>
            <a:ext cx="7911166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8902B109-B905-41F6-8FFF-67D85D8502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6000" y="5173576"/>
            <a:ext cx="2149295" cy="10323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6F76FB6-D52C-7387-0D4A-2E670AAC3E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42493" y="6287361"/>
            <a:ext cx="1497107" cy="49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54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DEB088-F6FC-444E-AAB4-1AF517B68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2425" y="5909973"/>
            <a:ext cx="12744450" cy="640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40BFCB-2471-4288-9EAF-53D10D75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8" name="Image 7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C7B679E2-150B-1F8B-C22E-FAF03E061B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XE Dévelo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5993938-2F6E-4B8E-9401-C6BCD8E027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368252" y="0"/>
            <a:ext cx="8815938" cy="6857999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5C3EE82-D494-4E5A-B6F0-23C63D8450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F16FB14A-3E77-49D1-8632-FED53B309D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7648A62-3183-4B81-98E4-5C3638676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FC53228-A01F-40C9-9B9E-7923164DE3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-23657"/>
            <a:ext cx="1744577" cy="1661501"/>
          </a:xfrm>
          <a:prstGeom prst="rect">
            <a:avLst/>
          </a:prstGeom>
        </p:spPr>
      </p:pic>
      <p:pic>
        <p:nvPicPr>
          <p:cNvPr id="3" name="Image 2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F60DC837-0E02-5F8A-9C24-5084FE048C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5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XE impli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5993938-2F6E-4B8E-9401-C6BCD8E027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37544" y="0"/>
            <a:ext cx="7254456" cy="6858000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1BAF3030-210E-4F95-B01F-6A5FA5AEE3F1}" type="datetime4">
              <a:rPr lang="fr-FR" smtClean="0"/>
              <a:t>14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DDBA1-5CF9-4798-88D6-5D0F219923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3657"/>
            <a:ext cx="1744577" cy="1661502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F91689FA-9296-886B-5AD4-0AA0EF8356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23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XE facili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5993938-2F6E-4B8E-9401-C6BCD8E027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73611"/>
            <a:ext cx="11677650" cy="6566388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1BAF3030-210E-4F95-B01F-6A5FA5AEE3F1}" type="datetime4">
              <a:rPr lang="fr-FR" smtClean="0"/>
              <a:t>14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DDBA1-5CF9-4798-88D6-5D0F219923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-23657"/>
            <a:ext cx="1744577" cy="1661501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4F576BD3-66B2-26F9-09B9-282DF14B2A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7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XE enga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1BAF3030-210E-4F95-B01F-6A5FA5AEE3F1}" type="datetime4">
              <a:rPr lang="fr-FR" smtClean="0"/>
              <a:t>14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DDBA1-5CF9-4798-88D6-5D0F21992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23657"/>
            <a:ext cx="1744576" cy="16615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0ACF99-1FA1-49A0-9316-7097DD06A8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37544" y="8200"/>
            <a:ext cx="7254456" cy="6841600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AF10DB38-268A-AF6C-8B12-364F0FCCA8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6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XE satisf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534" y="2429600"/>
            <a:ext cx="9511741" cy="325564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1BAF3030-210E-4F95-B01F-6A5FA5AEE3F1}" type="datetime4">
              <a:rPr lang="fr-FR" smtClean="0"/>
              <a:t>14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80159" y="1205845"/>
            <a:ext cx="8815937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160" y="575950"/>
            <a:ext cx="8815938" cy="719227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DDBA1-5CF9-4798-88D6-5D0F21992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23657"/>
            <a:ext cx="1744576" cy="1661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0ACF99-1FA1-49A0-9316-7097DD06A8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37544" y="806870"/>
            <a:ext cx="7254456" cy="5906600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2B01C7E9-CDAF-3B33-949B-18DD126E80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64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49D9D62C-DBC2-4333-8F9C-05C7AB945158}" type="datetime4">
              <a:rPr lang="fr-FR" smtClean="0"/>
              <a:t>14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1167C3A-55C8-4343-9089-3AE22B997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461DCE3C-9188-8FB0-AC28-3127F61D65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B94EC7A-4FBA-428A-B94C-7085FEBD97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07034" y="1003760"/>
            <a:ext cx="4359616" cy="5122549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A43FFD05-87AB-4452-8462-E40CE5E2E73C}" type="datetime4">
              <a:rPr lang="fr-FR" smtClean="0"/>
              <a:t>14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4777E82-8196-4D87-8C1F-C078AF2368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316668">
            <a:off x="-232757" y="501067"/>
            <a:ext cx="806951" cy="450455"/>
          </a:xfrm>
          <a:prstGeom prst="rect">
            <a:avLst/>
          </a:prstGeom>
        </p:spPr>
      </p:pic>
      <p:pic>
        <p:nvPicPr>
          <p:cNvPr id="7" name="Image 6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44E1CF98-D36F-DB97-6859-59CEDDEAE2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85893" y="6347971"/>
            <a:ext cx="820813" cy="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71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66D2EF-A833-4DE3-9FC0-46E04C59E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141" y="2367765"/>
            <a:ext cx="5551344" cy="21193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803650-A574-4701-9425-C5F01D5A99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821389"/>
            <a:ext cx="12628893" cy="60366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DDE20F-0C6D-C57D-0B81-541FA30AE7AC}"/>
              </a:ext>
            </a:extLst>
          </p:cNvPr>
          <p:cNvSpPr/>
          <p:nvPr userDrawn="1"/>
        </p:nvSpPr>
        <p:spPr>
          <a:xfrm>
            <a:off x="3541059" y="1972235"/>
            <a:ext cx="5665694" cy="2832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6DF307-7CE2-F001-6C7E-2B3D986A72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199" y="2226834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3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47D441-EB5F-BF75-CFAD-D7CD142D179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42493" y="6287361"/>
            <a:ext cx="1497107" cy="49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9" r:id="rId2"/>
    <p:sldLayoutId id="2147483742" r:id="rId3"/>
    <p:sldLayoutId id="2147483743" r:id="rId4"/>
    <p:sldLayoutId id="2147483744" r:id="rId5"/>
    <p:sldLayoutId id="2147483698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699" r:id="rId12"/>
    <p:sldLayoutId id="2147483746" r:id="rId13"/>
    <p:sldLayoutId id="2147483753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groupebpce.sharepoint.com/sites/EERDFondsdocumentaire/_layouts/15/stream.aspx?id=%2Fsites%2FEERDFondsdocumentaire%2FShared%20Documents%2FGeneral%2FEERD%2Dparcours%2Dentier%2DCE%2Emp4&amp;referrer=StreamWebApp%2EWeb&amp;referrerScenario=AddressBarCopied%2Eview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3.sv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caisse-epargne.fr/grand-est-europe/comptes-cartes/ouvrir-compte/" TargetMode="External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.sharepoint.com/:v:/r/sites/CEGEE-TV/Documents%20partages/Stream%20Migrated%20Videos/CEGEE-TV/Tuto%20CEGEE/EERD%20-%20pour%20les%20conseillers%20-%20traitement%20les%20leads%20-%20parcours%20clients%20finalis%C3%A9s.mp4?csf=1&amp;web=1&amp;e=X9DtM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.sharepoint.com/sites/CEGEE-MYDOCS/Documents%20partages/MO-A-0420.pdf" TargetMode="External"/><Relationship Id="rId2" Type="http://schemas.openxmlformats.org/officeDocument/2006/relationships/hyperlink" Target="https://groupebpce.sharepoint.com/sites/CEGEE-MYDOCS/Documents%20partages/PR-A-0516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groupebpce.sharepoint.com/:v:/r/sites/CEGEE-TV/Documents%20partages/Stream%20Migrated%20Videos/CEGEE-TV/Tuto%20CEGEE/EERD%20-%20Vid%C3%A9o%20CE%20Parcours%20prospect%20rapide%20.mp4?csf=1&amp;web=1&amp;e=pRbJPZ" TargetMode="External"/><Relationship Id="rId5" Type="http://schemas.openxmlformats.org/officeDocument/2006/relationships/hyperlink" Target="https://groupebpce.sharepoint.com/:v:/r/sites/CEGEE-TV/Documents%20partages/Stream%20Migrated%20Videos/CEGEE-TV/Tuto%20CEGEE/EERD%20-%20pour%20les%20conseillers%20-%20traitement%20les%20leads%20-%20parcours%20clients%20finalis%C3%A9s.mp4?csf=1&amp;web=1&amp;e=X9DtMc" TargetMode="External"/><Relationship Id="rId4" Type="http://schemas.openxmlformats.org/officeDocument/2006/relationships/hyperlink" Target="https://groupebpce.sharepoint.com/sites/CEGEE-MYDOCS/Documents%20partages/MO-A-0419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FE96BE5-611B-4900-8391-632D5966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871" y="1181145"/>
            <a:ext cx="6950485" cy="13712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</a:pPr>
            <a:br>
              <a:rPr lang="fr-FR" sz="2800" b="1" dirty="0"/>
            </a:br>
            <a:r>
              <a:rPr lang="fr-FR" sz="4000" b="1" dirty="0"/>
              <a:t>Entrée en relation digitale PART</a:t>
            </a:r>
            <a:endParaRPr lang="fr-FR" sz="40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D0D918-87E3-4AD4-A170-13882E7605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6871" y="3063020"/>
            <a:ext cx="4404329" cy="540000"/>
          </a:xfrm>
        </p:spPr>
        <p:txBody>
          <a:bodyPr/>
          <a:lstStyle/>
          <a:p>
            <a:r>
              <a:rPr lang="fr-FR" dirty="0"/>
              <a:t>Mai 2024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0763DB9-72D4-8F27-0C10-728509F6B878}"/>
              </a:ext>
            </a:extLst>
          </p:cNvPr>
          <p:cNvCxnSpPr>
            <a:cxnSpLocks/>
          </p:cNvCxnSpPr>
          <p:nvPr/>
        </p:nvCxnSpPr>
        <p:spPr>
          <a:xfrm>
            <a:off x="5307489" y="2909359"/>
            <a:ext cx="635461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B42220B6-231E-7736-5C7D-98CFC8FB8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5" y="1138754"/>
            <a:ext cx="4389594" cy="210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9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E1451B-A14A-1FF8-238E-D80F683C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000" y="739140"/>
            <a:ext cx="10620000" cy="503873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31CFC0-CE4B-9688-E847-49ACD1311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2</a:t>
            </a:fld>
            <a:endParaRPr lang="fr-FR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D2FE7EE2-A5E0-1CF2-00C6-989D5E9D4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7856" y="1883879"/>
            <a:ext cx="10836289" cy="576000"/>
          </a:xfrm>
        </p:spPr>
        <p:txBody>
          <a:bodyPr/>
          <a:lstStyle/>
          <a:p>
            <a:r>
              <a:rPr lang="fr-FR" sz="2200" dirty="0"/>
              <a:t>Présentation du parcours digital</a:t>
            </a:r>
          </a:p>
          <a:p>
            <a:pPr lvl="0">
              <a:defRPr/>
            </a:pPr>
            <a:r>
              <a:rPr lang="fr-FR" sz="2200" dirty="0"/>
              <a:t>Les avantages du  parcours</a:t>
            </a:r>
          </a:p>
          <a:p>
            <a:pPr>
              <a:defRPr/>
            </a:pPr>
            <a:r>
              <a:rPr lang="fr-FR" sz="2200" dirty="0"/>
              <a:t>Les conditions d’éligibilité</a:t>
            </a:r>
          </a:p>
          <a:p>
            <a:pPr>
              <a:defRPr/>
            </a:pPr>
            <a:r>
              <a:rPr lang="fr-FR" sz="2200" dirty="0"/>
              <a:t>Les accès au parcours</a:t>
            </a:r>
          </a:p>
          <a:p>
            <a:pPr>
              <a:defRPr/>
            </a:pPr>
            <a:r>
              <a:rPr lang="fr-FR" sz="2200" dirty="0"/>
              <a:t>Le parcours conseiller</a:t>
            </a:r>
          </a:p>
          <a:p>
            <a:pPr>
              <a:spcBef>
                <a:spcPts val="0"/>
              </a:spcBef>
              <a:defRPr/>
            </a:pPr>
            <a:r>
              <a:rPr lang="fr-FR" sz="1800" dirty="0"/>
              <a:t>	</a:t>
            </a:r>
            <a:r>
              <a:rPr lang="fr-FR" sz="1800" b="0" dirty="0"/>
              <a:t>- quand l’utiliser</a:t>
            </a:r>
          </a:p>
          <a:p>
            <a:pPr>
              <a:spcBef>
                <a:spcPts val="0"/>
              </a:spcBef>
              <a:defRPr/>
            </a:pPr>
            <a:r>
              <a:rPr lang="fr-FR" sz="1800" b="0" dirty="0"/>
              <a:t>	- comment l’utiliser</a:t>
            </a:r>
          </a:p>
          <a:p>
            <a:pPr>
              <a:spcBef>
                <a:spcPts val="0"/>
              </a:spcBef>
              <a:defRPr/>
            </a:pPr>
            <a:r>
              <a:rPr lang="fr-FR" sz="1800" b="0" dirty="0"/>
              <a:t>	- le circuit de traitement de la demande client</a:t>
            </a:r>
          </a:p>
          <a:p>
            <a:pPr>
              <a:spcBef>
                <a:spcPts val="0"/>
              </a:spcBef>
              <a:defRPr/>
            </a:pPr>
            <a:r>
              <a:rPr lang="fr-FR" sz="1800" b="0" dirty="0"/>
              <a:t>	</a:t>
            </a:r>
          </a:p>
          <a:p>
            <a:pPr>
              <a:spcBef>
                <a:spcPts val="0"/>
              </a:spcBef>
              <a:defRPr/>
            </a:pPr>
            <a:r>
              <a:rPr lang="fr-FR" sz="2200" dirty="0"/>
              <a:t>Le parcours web</a:t>
            </a:r>
          </a:p>
          <a:p>
            <a:pPr>
              <a:spcBef>
                <a:spcPts val="500"/>
              </a:spcBef>
              <a:defRPr/>
            </a:pPr>
            <a:r>
              <a:rPr lang="fr-FR" sz="2200" dirty="0"/>
              <a:t>Accompagner mon client pour finaliser son entrée en relation en ligne</a:t>
            </a:r>
          </a:p>
          <a:p>
            <a:pPr>
              <a:spcBef>
                <a:spcPts val="500"/>
              </a:spcBef>
              <a:defRPr/>
            </a:pPr>
            <a:endParaRPr lang="fr-FR" sz="2800" dirty="0"/>
          </a:p>
          <a:p>
            <a:pPr lvl="0">
              <a:spcBef>
                <a:spcPts val="500"/>
              </a:spcBef>
              <a:defRPr/>
            </a:pPr>
            <a:endParaRPr lang="fr-FR" sz="2800" dirty="0"/>
          </a:p>
          <a:p>
            <a:pPr lvl="0">
              <a:spcBef>
                <a:spcPts val="500"/>
              </a:spcBef>
              <a:defRPr/>
            </a:pPr>
            <a:endParaRPr lang="fr-FR" sz="2800" dirty="0"/>
          </a:p>
          <a:p>
            <a:endParaRPr lang="fr-FR" sz="2800" dirty="0"/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97195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FE96BE5-611B-4900-8391-632D5966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88" y="1181145"/>
            <a:ext cx="10616216" cy="13712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</a:pPr>
            <a:br>
              <a:rPr lang="fr-FR" sz="2800" b="1" dirty="0"/>
            </a:br>
            <a:r>
              <a:rPr lang="fr-FR" sz="4000" b="1" dirty="0"/>
              <a:t>Présentation du parcours</a:t>
            </a:r>
          </a:p>
          <a:p>
            <a:pPr>
              <a:spcBef>
                <a:spcPts val="600"/>
              </a:spcBef>
            </a:pPr>
            <a:endParaRPr lang="fr-FR" sz="45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0763DB9-72D4-8F27-0C10-728509F6B878}"/>
              </a:ext>
            </a:extLst>
          </p:cNvPr>
          <p:cNvCxnSpPr>
            <a:cxnSpLocks/>
          </p:cNvCxnSpPr>
          <p:nvPr/>
        </p:nvCxnSpPr>
        <p:spPr>
          <a:xfrm flipV="1">
            <a:off x="609384" y="2552381"/>
            <a:ext cx="10890190" cy="7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09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4</a:t>
            </a:fld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8FB91E8-DC7A-A6D2-EABF-55E1DE37D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Parcours moderne, fluide, simplifié et rapide pour les clients et les conseillers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du parcours</a:t>
            </a:r>
          </a:p>
        </p:txBody>
      </p:sp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62AF0AFC-5A6F-007F-A9BC-270803B2871E}"/>
              </a:ext>
            </a:extLst>
          </p:cNvPr>
          <p:cNvSpPr txBox="1">
            <a:spLocks/>
          </p:cNvSpPr>
          <p:nvPr/>
        </p:nvSpPr>
        <p:spPr>
          <a:xfrm>
            <a:off x="4997450" y="2429156"/>
            <a:ext cx="2880000" cy="324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9" name="Image 8">
            <a:hlinkClick r:id="rId2"/>
            <a:extLst>
              <a:ext uri="{FF2B5EF4-FFF2-40B4-BE49-F238E27FC236}">
                <a16:creationId xmlns:a16="http://schemas.microsoft.com/office/drawing/2014/main" id="{CE5FD041-6DCC-897B-9DEC-03C4924E1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431" y="1889910"/>
            <a:ext cx="3710247" cy="3333238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48805677-20F5-0E85-D621-94D58E2AF9B7}"/>
              </a:ext>
            </a:extLst>
          </p:cNvPr>
          <p:cNvSpPr/>
          <p:nvPr/>
        </p:nvSpPr>
        <p:spPr>
          <a:xfrm>
            <a:off x="8063345" y="2272145"/>
            <a:ext cx="3011055" cy="260465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Objectif : </a:t>
            </a:r>
          </a:p>
          <a:p>
            <a:pPr algn="ctr"/>
            <a:r>
              <a:rPr lang="fr-FR" dirty="0"/>
              <a:t>Effectuer une entrée en relation en ligne avec ouverture de compte</a:t>
            </a:r>
          </a:p>
        </p:txBody>
      </p:sp>
      <p:pic>
        <p:nvPicPr>
          <p:cNvPr id="1026" name="Picture 2" descr="Cliquer Stock Illustrations, Vecteurs, &amp; Clipart – (18,580 Stock  Illustrations)">
            <a:hlinkClick r:id="rId2"/>
            <a:extLst>
              <a:ext uri="{FF2B5EF4-FFF2-40B4-BE49-F238E27FC236}">
                <a16:creationId xmlns:a16="http://schemas.microsoft.com/office/drawing/2014/main" id="{7CA87149-C75F-D8BF-90EC-0E38E147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78" y="4485941"/>
            <a:ext cx="1299157" cy="129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9402B1-F517-9657-6ADB-F917C71E64E9}"/>
              </a:ext>
            </a:extLst>
          </p:cNvPr>
          <p:cNvSpPr/>
          <p:nvPr/>
        </p:nvSpPr>
        <p:spPr>
          <a:xfrm>
            <a:off x="6456000" y="5542961"/>
            <a:ext cx="3234755" cy="4870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Cliquez sur l’image pour accéder à la vidéo</a:t>
            </a:r>
          </a:p>
        </p:txBody>
      </p:sp>
    </p:spTree>
    <p:extLst>
      <p:ext uri="{BB962C8B-B14F-4D97-AF65-F5344CB8AC3E}">
        <p14:creationId xmlns:p14="http://schemas.microsoft.com/office/powerpoint/2010/main" val="130781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FE96BE5-611B-4900-8391-632D5966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737" y="789259"/>
            <a:ext cx="10616216" cy="13712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</a:pPr>
            <a:br>
              <a:rPr lang="fr-FR" sz="2800" b="1" dirty="0"/>
            </a:br>
            <a:r>
              <a:rPr lang="fr-FR" sz="4000" b="1" dirty="0"/>
              <a:t>Les avantages du parcours</a:t>
            </a:r>
            <a:endParaRPr lang="fr-FR" sz="45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0763DB9-72D4-8F27-0C10-728509F6B878}"/>
              </a:ext>
            </a:extLst>
          </p:cNvPr>
          <p:cNvCxnSpPr>
            <a:cxnSpLocks/>
          </p:cNvCxnSpPr>
          <p:nvPr/>
        </p:nvCxnSpPr>
        <p:spPr>
          <a:xfrm flipV="1">
            <a:off x="609384" y="2552381"/>
            <a:ext cx="10890190" cy="7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540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6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avantages du parcours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0C0F432-C1E3-B520-85F1-6C3DD295A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92" y="1620936"/>
            <a:ext cx="10748180" cy="10668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F64C04-7BFF-2546-A6BD-EDE4C2F38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808" y="308895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6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7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avantages du parcours 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14A402D5-FBCB-E708-6D9C-046996808BE6}"/>
              </a:ext>
            </a:extLst>
          </p:cNvPr>
          <p:cNvSpPr txBox="1">
            <a:spLocks/>
          </p:cNvSpPr>
          <p:nvPr/>
        </p:nvSpPr>
        <p:spPr>
          <a:xfrm>
            <a:off x="658379" y="640861"/>
            <a:ext cx="10980738" cy="856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/>
                </a:solidFill>
              </a:rPr>
              <a:t>Qu’il soit initié par le client ou le conseiller, le parcours permet de traiter en moins de 48h une entrée en relation à distance.</a:t>
            </a:r>
            <a:endParaRPr lang="fr-FR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C45874A-4D86-C365-00E2-DE8B79B01D99}"/>
              </a:ext>
            </a:extLst>
          </p:cNvPr>
          <p:cNvGrpSpPr/>
          <p:nvPr/>
        </p:nvGrpSpPr>
        <p:grpSpPr>
          <a:xfrm>
            <a:off x="231313" y="1374011"/>
            <a:ext cx="11292132" cy="2546845"/>
            <a:chOff x="254407" y="1381349"/>
            <a:chExt cx="11292132" cy="254684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5498DBD-A767-765B-66BE-633C02E93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5031" y="2743199"/>
              <a:ext cx="8770525" cy="118499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2ABD794-E282-5D6B-D85F-8EE2348CBAB9}"/>
                </a:ext>
              </a:extLst>
            </p:cNvPr>
            <p:cNvSpPr txBox="1"/>
            <p:nvPr/>
          </p:nvSpPr>
          <p:spPr>
            <a:xfrm>
              <a:off x="254407" y="2300424"/>
              <a:ext cx="1377170" cy="584775"/>
            </a:xfrm>
            <a:prstGeom prst="homePlate">
              <a:avLst/>
            </a:prstGeom>
            <a:solidFill>
              <a:srgbClr val="FF0000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Vision client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B3BE8BE-85F2-13E8-F6F5-0C27C61E9B2C}"/>
                </a:ext>
              </a:extLst>
            </p:cNvPr>
            <p:cNvSpPr txBox="1"/>
            <p:nvPr/>
          </p:nvSpPr>
          <p:spPr>
            <a:xfrm>
              <a:off x="1147449" y="1548086"/>
              <a:ext cx="2910416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PARCOURS</a:t>
              </a:r>
              <a:b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</a:b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DIGITAL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150B771-D45D-16E8-FBF1-141D612AEAEE}"/>
                </a:ext>
              </a:extLst>
            </p:cNvPr>
            <p:cNvSpPr txBox="1"/>
            <p:nvPr/>
          </p:nvSpPr>
          <p:spPr>
            <a:xfrm>
              <a:off x="3504204" y="1548086"/>
              <a:ext cx="1722218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REBOND COMMERCIAL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D8ECDA9-90B6-C08A-26AE-B92FBF546A20}"/>
                </a:ext>
              </a:extLst>
            </p:cNvPr>
            <p:cNvSpPr txBox="1"/>
            <p:nvPr/>
          </p:nvSpPr>
          <p:spPr>
            <a:xfrm>
              <a:off x="5660899" y="1548086"/>
              <a:ext cx="1412252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ACCÈS BANQUE À DISTANCE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FF6669F-655F-6CB4-48AB-1C2366C3A288}"/>
                </a:ext>
              </a:extLst>
            </p:cNvPr>
            <p:cNvSpPr txBox="1"/>
            <p:nvPr/>
          </p:nvSpPr>
          <p:spPr>
            <a:xfrm>
              <a:off x="7327758" y="1381349"/>
              <a:ext cx="185209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SIGNATURE ÉLECTRONIQUE ET REMISE DU RIB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84CF290-E847-FFC0-F0BE-D4CA8F13187F}"/>
                </a:ext>
              </a:extLst>
            </p:cNvPr>
            <p:cNvSpPr txBox="1"/>
            <p:nvPr/>
          </p:nvSpPr>
          <p:spPr>
            <a:xfrm>
              <a:off x="8817845" y="1548086"/>
              <a:ext cx="2728694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RÉCEPTION</a:t>
              </a:r>
              <a:b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</a:b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CB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EB268C8-01D9-DC2A-5254-4348317F7A81}"/>
                </a:ext>
              </a:extLst>
            </p:cNvPr>
            <p:cNvCxnSpPr/>
            <p:nvPr/>
          </p:nvCxnSpPr>
          <p:spPr>
            <a:xfrm>
              <a:off x="2082775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0BB8BC33-A12C-3704-5795-B3E251EAD054}"/>
                </a:ext>
              </a:extLst>
            </p:cNvPr>
            <p:cNvCxnSpPr/>
            <p:nvPr/>
          </p:nvCxnSpPr>
          <p:spPr>
            <a:xfrm>
              <a:off x="3853244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041D730F-2282-3634-59B6-BDA5B9CA7D9F}"/>
                </a:ext>
              </a:extLst>
            </p:cNvPr>
            <p:cNvCxnSpPr/>
            <p:nvPr/>
          </p:nvCxnSpPr>
          <p:spPr>
            <a:xfrm>
              <a:off x="5811972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B7007499-A4B7-C024-B901-7DA67B17EA39}"/>
                </a:ext>
              </a:extLst>
            </p:cNvPr>
            <p:cNvCxnSpPr/>
            <p:nvPr/>
          </p:nvCxnSpPr>
          <p:spPr>
            <a:xfrm>
              <a:off x="7690018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E5C1DAE-C725-5720-29F4-E8EA7B0FE4E5}"/>
                </a:ext>
              </a:extLst>
            </p:cNvPr>
            <p:cNvCxnSpPr/>
            <p:nvPr/>
          </p:nvCxnSpPr>
          <p:spPr>
            <a:xfrm>
              <a:off x="9684606" y="1991877"/>
              <a:ext cx="109904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FD21F96-BA40-FAD4-875F-740C6CEE7624}"/>
                </a:ext>
              </a:extLst>
            </p:cNvPr>
            <p:cNvSpPr txBox="1"/>
            <p:nvPr/>
          </p:nvSpPr>
          <p:spPr>
            <a:xfrm>
              <a:off x="1703294" y="2207401"/>
              <a:ext cx="1891553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 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remplissez le formulaire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avec vos  justificatifs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en moins de 10 min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A1BB551-D09C-C4FC-BAB9-BCE6DF11A776}"/>
                </a:ext>
              </a:extLst>
            </p:cNvPr>
            <p:cNvSpPr txBox="1"/>
            <p:nvPr/>
          </p:nvSpPr>
          <p:spPr>
            <a:xfrm>
              <a:off x="3835898" y="2198436"/>
              <a:ext cx="1722219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Nous étudions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 votre dossier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et 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 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recontactons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pour confirmer 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votre projet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A7FA436-235E-6955-09A2-B1D3B7124258}"/>
                </a:ext>
              </a:extLst>
            </p:cNvPr>
            <p:cNvSpPr txBox="1"/>
            <p:nvPr/>
          </p:nvSpPr>
          <p:spPr>
            <a:xfrm>
              <a:off x="5714689" y="2198438"/>
              <a:ext cx="1563354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 recevez 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vos accès à votre espace client</a:t>
              </a:r>
              <a:endPara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75EF2EDA-4670-96A8-9057-D083CBAD88B4}"/>
                </a:ext>
              </a:extLst>
            </p:cNvPr>
            <p:cNvSpPr txBox="1"/>
            <p:nvPr/>
          </p:nvSpPr>
          <p:spPr>
            <a:xfrm>
              <a:off x="7399476" y="2222353"/>
              <a:ext cx="2112077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 signez votre contrat en ligne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 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et accédez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 </a:t>
              </a: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à vos services et votre RIB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88053D4-D556-F5AD-AD46-BC915793374B}"/>
                </a:ext>
              </a:extLst>
            </p:cNvPr>
            <p:cNvSpPr txBox="1"/>
            <p:nvPr/>
          </p:nvSpPr>
          <p:spPr>
            <a:xfrm>
              <a:off x="9239188" y="2216367"/>
              <a:ext cx="1966694" cy="5078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Vous recevez </a:t>
              </a:r>
              <a:endPara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votre CB 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à votre domicile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E993298-3D5D-5177-4D2C-AD45CB060975}"/>
              </a:ext>
            </a:extLst>
          </p:cNvPr>
          <p:cNvGrpSpPr/>
          <p:nvPr/>
        </p:nvGrpSpPr>
        <p:grpSpPr>
          <a:xfrm>
            <a:off x="231313" y="3920856"/>
            <a:ext cx="10055006" cy="1133026"/>
            <a:chOff x="263371" y="4005022"/>
            <a:chExt cx="10055006" cy="1133026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6AE46369-6728-AE48-2163-82C438D44F8A}"/>
                </a:ext>
              </a:extLst>
            </p:cNvPr>
            <p:cNvSpPr txBox="1"/>
            <p:nvPr/>
          </p:nvSpPr>
          <p:spPr>
            <a:xfrm>
              <a:off x="263371" y="4005022"/>
              <a:ext cx="1377170" cy="584775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cs typeface="Arial"/>
                  <a:sym typeface="Arial"/>
                </a:rPr>
                <a:t>Vision conseiller</a:t>
              </a:r>
            </a:p>
          </p:txBody>
        </p:sp>
        <p:sp>
          <p:nvSpPr>
            <p:cNvPr id="27" name="ZoneTexte 43">
              <a:extLst>
                <a:ext uri="{FF2B5EF4-FFF2-40B4-BE49-F238E27FC236}">
                  <a16:creationId xmlns:a16="http://schemas.microsoft.com/office/drawing/2014/main" id="{604DA15A-147F-46FA-57B1-70E8CBB75D9C}"/>
                </a:ext>
              </a:extLst>
            </p:cNvPr>
            <p:cNvSpPr txBox="1"/>
            <p:nvPr/>
          </p:nvSpPr>
          <p:spPr>
            <a:xfrm>
              <a:off x="1706680" y="4076219"/>
              <a:ext cx="2094356" cy="10618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fr-F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</a:defRPr>
              </a:lvl1pPr>
            </a:lstStyle>
            <a:p>
              <a:r>
                <a:rPr lang="fr-FR" b="0" dirty="0">
                  <a:sym typeface="Arial"/>
                </a:rPr>
                <a:t>Tous les éléments de la connaissance client, </a:t>
              </a:r>
              <a:r>
                <a:rPr lang="fr-FR" dirty="0">
                  <a:sym typeface="Arial"/>
                </a:rPr>
                <a:t>du DRC ainsi que l’EAI,</a:t>
              </a:r>
              <a:r>
                <a:rPr lang="fr-FR" b="0" dirty="0">
                  <a:sym typeface="Arial"/>
                </a:rPr>
                <a:t> </a:t>
              </a:r>
              <a:r>
                <a:rPr lang="fr-FR" dirty="0">
                  <a:sym typeface="Arial"/>
                </a:rPr>
                <a:t>le document Personne Politiquement Exposée, et l’opt’in </a:t>
              </a:r>
              <a:r>
                <a:rPr lang="fr-FR" b="0" dirty="0">
                  <a:sym typeface="Arial"/>
                </a:rPr>
                <a:t>sont automatiquement </a:t>
              </a:r>
            </a:p>
            <a:p>
              <a:r>
                <a:rPr lang="fr-FR" b="0" dirty="0">
                  <a:sym typeface="Arial"/>
                </a:rPr>
                <a:t>créés dans </a:t>
              </a:r>
            </a:p>
            <a:p>
              <a:r>
                <a:rPr lang="fr-FR" dirty="0">
                  <a:sym typeface="Arial"/>
                </a:rPr>
                <a:t>mon poste de travail</a:t>
              </a:r>
            </a:p>
          </p:txBody>
        </p:sp>
        <p:sp>
          <p:nvSpPr>
            <p:cNvPr id="28" name="ZoneTexte 44">
              <a:extLst>
                <a:ext uri="{FF2B5EF4-FFF2-40B4-BE49-F238E27FC236}">
                  <a16:creationId xmlns:a16="http://schemas.microsoft.com/office/drawing/2014/main" id="{011CB45B-FC8F-1B8A-1E36-5A8D45C97BC9}"/>
                </a:ext>
              </a:extLst>
            </p:cNvPr>
            <p:cNvSpPr txBox="1"/>
            <p:nvPr/>
          </p:nvSpPr>
          <p:spPr>
            <a:xfrm>
              <a:off x="3897490" y="4082690"/>
              <a:ext cx="1668613" cy="8156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fr-F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</a:defRPr>
              </a:lvl1pPr>
            </a:lstStyle>
            <a:p>
              <a:r>
                <a:rPr lang="fr-FR" dirty="0">
                  <a:sym typeface="Arial"/>
                </a:rPr>
                <a:t>J’interviens pour accompagner le prospect, valider et équiper en VAD</a:t>
              </a:r>
            </a:p>
            <a:p>
              <a:r>
                <a:rPr lang="fr-FR" dirty="0">
                  <a:sym typeface="Arial"/>
                </a:rPr>
                <a:t>mon nouveau client.</a:t>
              </a:r>
            </a:p>
            <a:p>
              <a:endParaRPr lang="fr-FR" b="0" dirty="0">
                <a:sym typeface="Arial"/>
              </a:endParaRPr>
            </a:p>
          </p:txBody>
        </p:sp>
        <p:sp>
          <p:nvSpPr>
            <p:cNvPr id="29" name="ZoneTexte 45">
              <a:extLst>
                <a:ext uri="{FF2B5EF4-FFF2-40B4-BE49-F238E27FC236}">
                  <a16:creationId xmlns:a16="http://schemas.microsoft.com/office/drawing/2014/main" id="{1EB7F46F-AE90-5F8D-890E-5CA07A82F361}"/>
                </a:ext>
              </a:extLst>
            </p:cNvPr>
            <p:cNvSpPr txBox="1"/>
            <p:nvPr/>
          </p:nvSpPr>
          <p:spPr>
            <a:xfrm>
              <a:off x="5748530" y="4106601"/>
              <a:ext cx="1668613" cy="7848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fr-F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</a:defRPr>
              </a:lvl1pPr>
            </a:lstStyle>
            <a:p>
              <a:r>
                <a:rPr lang="fr-FR" dirty="0">
                  <a:sym typeface="Arial"/>
                </a:rPr>
                <a:t>Je donne les accès à la banque à distance pour permettre au prospect de finaliser sa demande</a:t>
              </a:r>
            </a:p>
            <a:p>
              <a:endParaRPr lang="fr-FR" dirty="0">
                <a:sym typeface="Arial"/>
              </a:endParaRPr>
            </a:p>
          </p:txBody>
        </p:sp>
        <p:sp>
          <p:nvSpPr>
            <p:cNvPr id="30" name="ZoneTexte 46">
              <a:extLst>
                <a:ext uri="{FF2B5EF4-FFF2-40B4-BE49-F238E27FC236}">
                  <a16:creationId xmlns:a16="http://schemas.microsoft.com/office/drawing/2014/main" id="{7040C0B9-15CD-0B66-C9DE-B8727C2D6E75}"/>
                </a:ext>
              </a:extLst>
            </p:cNvPr>
            <p:cNvSpPr txBox="1"/>
            <p:nvPr/>
          </p:nvSpPr>
          <p:spPr>
            <a:xfrm>
              <a:off x="8130563" y="4158090"/>
              <a:ext cx="2187814" cy="7848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fr-F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Ubuntu"/>
                  <a:cs typeface="Arial"/>
                </a:defRPr>
              </a:lvl1pPr>
            </a:lstStyle>
            <a:p>
              <a:r>
                <a:rPr lang="fr-FR" b="0" dirty="0">
                  <a:sym typeface="Arial"/>
                </a:rPr>
                <a:t>Mon nouveau client a le sentiment de </a:t>
              </a:r>
              <a:r>
                <a:rPr lang="fr-FR" dirty="0">
                  <a:sym typeface="Arial"/>
                </a:rPr>
                <a:t>maitriser son parcours </a:t>
              </a:r>
              <a:r>
                <a:rPr lang="fr-FR" b="0" dirty="0">
                  <a:sym typeface="Arial"/>
                </a:rPr>
                <a:t>et la possibilité de le </a:t>
              </a:r>
              <a:r>
                <a:rPr lang="fr-FR" dirty="0">
                  <a:sym typeface="Arial"/>
                </a:rPr>
                <a:t>finaliser en toute autonomie</a:t>
              </a:r>
            </a:p>
            <a:p>
              <a:endParaRPr lang="fr-FR" b="0" dirty="0"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EC6963C-6A7E-123D-9D37-2A6FB918568C}"/>
              </a:ext>
            </a:extLst>
          </p:cNvPr>
          <p:cNvGrpSpPr/>
          <p:nvPr/>
        </p:nvGrpSpPr>
        <p:grpSpPr>
          <a:xfrm>
            <a:off x="2186062" y="5118559"/>
            <a:ext cx="7195855" cy="307777"/>
            <a:chOff x="2243981" y="5411874"/>
            <a:chExt cx="7195855" cy="307777"/>
          </a:xfrm>
        </p:grpSpPr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3277CC99-F45D-2A9A-D963-1465B952210C}"/>
                </a:ext>
              </a:extLst>
            </p:cNvPr>
            <p:cNvCxnSpPr/>
            <p:nvPr/>
          </p:nvCxnSpPr>
          <p:spPr>
            <a:xfrm>
              <a:off x="2243981" y="5588241"/>
              <a:ext cx="7195855" cy="32631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34F6FA6-8A31-3169-A9E5-391914395FE7}"/>
                </a:ext>
              </a:extLst>
            </p:cNvPr>
            <p:cNvSpPr/>
            <p:nvPr/>
          </p:nvSpPr>
          <p:spPr>
            <a:xfrm>
              <a:off x="5295762" y="5411874"/>
              <a:ext cx="564577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Ubuntu"/>
                  <a:ea typeface="+mn-ea"/>
                  <a:cs typeface="+mn-cs"/>
                  <a:sym typeface="Arial"/>
                </a:rPr>
                <a:t>48 H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C5FD552-8010-45C2-74CB-47BD40AE7A58}"/>
              </a:ext>
            </a:extLst>
          </p:cNvPr>
          <p:cNvSpPr/>
          <p:nvPr/>
        </p:nvSpPr>
        <p:spPr>
          <a:xfrm>
            <a:off x="2510493" y="5495464"/>
            <a:ext cx="6583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Gagnez du temps en proposant le parcours EER Digitale ! </a:t>
            </a:r>
          </a:p>
        </p:txBody>
      </p:sp>
    </p:spTree>
    <p:extLst>
      <p:ext uri="{BB962C8B-B14F-4D97-AF65-F5344CB8AC3E}">
        <p14:creationId xmlns:p14="http://schemas.microsoft.com/office/powerpoint/2010/main" val="244713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FE96BE5-611B-4900-8391-632D5966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88" y="1181145"/>
            <a:ext cx="10616216" cy="13712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</a:pPr>
            <a:br>
              <a:rPr lang="fr-FR" sz="2800" b="1" dirty="0"/>
            </a:br>
            <a:r>
              <a:rPr lang="fr-FR" sz="4000" b="1" dirty="0"/>
              <a:t>Les conditions d’éligibilité</a:t>
            </a:r>
          </a:p>
          <a:p>
            <a:pPr>
              <a:spcBef>
                <a:spcPts val="600"/>
              </a:spcBef>
            </a:pPr>
            <a:endParaRPr lang="fr-FR" sz="45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0763DB9-72D4-8F27-0C10-728509F6B878}"/>
              </a:ext>
            </a:extLst>
          </p:cNvPr>
          <p:cNvCxnSpPr>
            <a:cxnSpLocks/>
          </p:cNvCxnSpPr>
          <p:nvPr/>
        </p:nvCxnSpPr>
        <p:spPr>
          <a:xfrm flipV="1">
            <a:off x="609384" y="2552381"/>
            <a:ext cx="10890190" cy="7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43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9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conditions d’éligibilité</a:t>
            </a:r>
          </a:p>
        </p:txBody>
      </p:sp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D5657830-A05B-B120-C590-FBC9890EC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397"/>
          <a:stretch/>
        </p:blipFill>
        <p:spPr>
          <a:xfrm>
            <a:off x="543216" y="1391584"/>
            <a:ext cx="5107424" cy="4405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7D794-E6E2-2F6B-938F-8E0B5828F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502" y="2929010"/>
            <a:ext cx="4251049" cy="1024154"/>
          </a:xfrm>
          <a:prstGeom prst="rect">
            <a:avLst/>
          </a:prstGeom>
        </p:spPr>
      </p:pic>
      <p:sp>
        <p:nvSpPr>
          <p:cNvPr id="6" name="Signe Plus 5">
            <a:extLst>
              <a:ext uri="{FF2B5EF4-FFF2-40B4-BE49-F238E27FC236}">
                <a16:creationId xmlns:a16="http://schemas.microsoft.com/office/drawing/2014/main" id="{44E808E2-32B9-15E3-41C6-C87BD45FF7FA}"/>
              </a:ext>
            </a:extLst>
          </p:cNvPr>
          <p:cNvSpPr/>
          <p:nvPr/>
        </p:nvSpPr>
        <p:spPr>
          <a:xfrm>
            <a:off x="5825248" y="3069386"/>
            <a:ext cx="812800" cy="719227"/>
          </a:xfrm>
          <a:prstGeom prst="mathPlu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941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FE96BE5-611B-4900-8391-632D5966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88" y="1181145"/>
            <a:ext cx="10616216" cy="13712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</a:pPr>
            <a:br>
              <a:rPr lang="fr-FR" sz="2800" b="1" dirty="0"/>
            </a:br>
            <a:r>
              <a:rPr lang="fr-FR" sz="4000" b="1" dirty="0"/>
              <a:t>Les accès au parcours</a:t>
            </a:r>
          </a:p>
          <a:p>
            <a:pPr>
              <a:spcBef>
                <a:spcPts val="600"/>
              </a:spcBef>
            </a:pPr>
            <a:endParaRPr lang="fr-FR" sz="45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0763DB9-72D4-8F27-0C10-728509F6B878}"/>
              </a:ext>
            </a:extLst>
          </p:cNvPr>
          <p:cNvCxnSpPr>
            <a:cxnSpLocks/>
          </p:cNvCxnSpPr>
          <p:nvPr/>
        </p:nvCxnSpPr>
        <p:spPr>
          <a:xfrm flipV="1">
            <a:off x="609384" y="2552381"/>
            <a:ext cx="10890190" cy="7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704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11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accès au parcours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10D5BD9-55A2-885B-44DD-C5F6B76CC0B9}"/>
              </a:ext>
            </a:extLst>
          </p:cNvPr>
          <p:cNvGrpSpPr/>
          <p:nvPr/>
        </p:nvGrpSpPr>
        <p:grpSpPr>
          <a:xfrm>
            <a:off x="996254" y="2356915"/>
            <a:ext cx="10199491" cy="3504031"/>
            <a:chOff x="708332" y="1711173"/>
            <a:chExt cx="7785072" cy="2745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57FA952-D2A5-F22B-3523-AB0FF9BCE6A4}"/>
                </a:ext>
              </a:extLst>
            </p:cNvPr>
            <p:cNvSpPr/>
            <p:nvPr/>
          </p:nvSpPr>
          <p:spPr>
            <a:xfrm>
              <a:off x="708332" y="1711173"/>
              <a:ext cx="2453020" cy="2510332"/>
            </a:xfrm>
            <a:prstGeom prst="roundRect">
              <a:avLst>
                <a:gd name="adj" fmla="val 251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816000" rtlCol="0" anchor="t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Portail Commercial 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dirty="0">
                  <a:solidFill>
                    <a:srgbClr val="FFFFFF"/>
                  </a:solidFill>
                  <a:latin typeface="Ubuntu" panose="020B0504030602030204" pitchFamily="34" charset="0"/>
                </a:rPr>
                <a:t>Initiative prospect web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Ou marketing digital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7A92B84-5FBF-86A6-89DD-6D3BA90ED7FB}"/>
                </a:ext>
              </a:extLst>
            </p:cNvPr>
            <p:cNvSpPr/>
            <p:nvPr/>
          </p:nvSpPr>
          <p:spPr>
            <a:xfrm>
              <a:off x="6037050" y="1936564"/>
              <a:ext cx="2456354" cy="2519922"/>
            </a:xfrm>
            <a:prstGeom prst="roundRect">
              <a:avLst>
                <a:gd name="adj" fmla="val 232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1920" tIns="816000" rIns="121920" bIns="6096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Email Conseiller  </a:t>
              </a:r>
              <a:b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</a:br>
              <a:r>
                <a:rPr kumimoji="0" lang="fr-FR" sz="1333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suite à un 1</a:t>
              </a:r>
              <a:r>
                <a:rPr kumimoji="0" lang="fr-FR" sz="1333" b="1" i="0" u="none" strike="noStrike" kern="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er</a:t>
              </a:r>
              <a:r>
                <a:rPr kumimoji="0" lang="fr-FR" sz="1333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  <a:sym typeface="Arial"/>
                </a:rPr>
                <a:t> contact prospect </a:t>
              </a:r>
              <a:br>
                <a:rPr lang="fr-FR" sz="2489" b="1" dirty="0">
                  <a:solidFill>
                    <a:srgbClr val="FFFFFF"/>
                  </a:solidFill>
                  <a:latin typeface="Ubuntu" panose="020B0504030602030204" pitchFamily="34" charset="0"/>
                </a:rPr>
              </a:br>
              <a:endParaRPr lang="fr-FR" sz="2489" b="1" dirty="0">
                <a:solidFill>
                  <a:srgbClr val="FFFFFF"/>
                </a:solidFill>
                <a:latin typeface="Ubuntu" panose="020B0504030602030204" pitchFamily="34" charset="0"/>
              </a:endParaRP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342894D-580E-A4FB-54F8-47A2A31C62F3}"/>
                </a:ext>
              </a:extLst>
            </p:cNvPr>
            <p:cNvGrpSpPr/>
            <p:nvPr/>
          </p:nvGrpSpPr>
          <p:grpSpPr>
            <a:xfrm>
              <a:off x="815762" y="3046738"/>
              <a:ext cx="513976" cy="591235"/>
              <a:chOff x="737160" y="3077553"/>
              <a:chExt cx="548067" cy="633836"/>
            </a:xfrm>
          </p:grpSpPr>
          <p:pic>
            <p:nvPicPr>
              <p:cNvPr id="15" name="Graphique 17" descr="Ordinateur portable">
                <a:extLst>
                  <a:ext uri="{FF2B5EF4-FFF2-40B4-BE49-F238E27FC236}">
                    <a16:creationId xmlns:a16="http://schemas.microsoft.com/office/drawing/2014/main" id="{920D5EA5-7673-E377-02B2-B2CDACBD65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37160" y="3176195"/>
                <a:ext cx="487720" cy="535194"/>
              </a:xfrm>
              <a:prstGeom prst="rect">
                <a:avLst/>
              </a:prstGeom>
            </p:spPr>
          </p:pic>
          <p:pic>
            <p:nvPicPr>
              <p:cNvPr id="16" name="Graphique 15" descr="Smartphone">
                <a:extLst>
                  <a:ext uri="{FF2B5EF4-FFF2-40B4-BE49-F238E27FC236}">
                    <a16:creationId xmlns:a16="http://schemas.microsoft.com/office/drawing/2014/main" id="{61F19BC4-D6EE-2EEA-1907-A2E513D2CC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28234" y="3077553"/>
                <a:ext cx="356993" cy="352192"/>
              </a:xfrm>
              <a:prstGeom prst="rect">
                <a:avLst/>
              </a:prstGeom>
            </p:spPr>
          </p:pic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B5A9276-0296-F736-9DFF-68180337DA64}"/>
                </a:ext>
              </a:extLst>
            </p:cNvPr>
            <p:cNvSpPr/>
            <p:nvPr/>
          </p:nvSpPr>
          <p:spPr>
            <a:xfrm>
              <a:off x="1257475" y="2894220"/>
              <a:ext cx="1871021" cy="1254352"/>
            </a:xfrm>
            <a:prstGeom prst="rect">
              <a:avLst/>
            </a:prstGeom>
          </p:spPr>
          <p:txBody>
            <a:bodyPr wrap="square" lIns="121920" tIns="60960" rIns="121920" bIns="60960" anchor="t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Le prospect se rend sur le 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Portail internet CEGEE 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pour demander l’ouverture </a:t>
              </a:r>
              <a:r>
                <a:rPr lang="fr-FR" sz="1067" dirty="0">
                  <a:solidFill>
                    <a:srgbClr val="FFFFFF"/>
                  </a:solidFill>
                  <a:latin typeface="Ubuntu"/>
                </a:rPr>
                <a:t>d’un compte 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cs typeface="Arial"/>
                  <a:sym typeface="Arial"/>
                </a:rPr>
                <a:t>et réalise sa demande d’ EER en autonomie. </a:t>
              </a:r>
            </a:p>
            <a:p>
              <a:pPr algn="ctr">
                <a:defRPr/>
              </a:pPr>
              <a:endPara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cs typeface="Arial"/>
                <a:sym typeface="Arial"/>
              </a:endParaRPr>
            </a:p>
            <a:p>
              <a:pPr algn="ctr">
                <a:defRPr/>
              </a:pPr>
              <a:r>
                <a:rPr lang="fr-FR" sz="1067" kern="0" noProof="0" dirty="0">
                  <a:solidFill>
                    <a:srgbClr val="FFFFFF"/>
                  </a:solidFill>
                  <a:latin typeface="Ubuntu"/>
                  <a:cs typeface="Arial"/>
                  <a:sym typeface="Arial"/>
                </a:rPr>
                <a:t>Cette demande EER est ensuite analysée par le CRC. Après l’EER digitale, le client est </a:t>
              </a:r>
              <a:r>
                <a:rPr lang="fr-FR" sz="1067" kern="0" dirty="0">
                  <a:solidFill>
                    <a:srgbClr val="FFFFFF"/>
                  </a:solidFill>
                  <a:latin typeface="Ubuntu"/>
                  <a:cs typeface="Arial"/>
                  <a:sym typeface="Arial"/>
                </a:rPr>
                <a:t>dirigé vers </a:t>
              </a:r>
              <a:r>
                <a:rPr lang="fr-FR" sz="1067" kern="0" noProof="0" dirty="0">
                  <a:solidFill>
                    <a:srgbClr val="FFFFFF"/>
                  </a:solidFill>
                  <a:latin typeface="Ubuntu"/>
                  <a:cs typeface="Arial"/>
                  <a:sym typeface="Arial"/>
                </a:rPr>
                <a:t>l’agence de son</a:t>
              </a:r>
              <a:r>
                <a:rPr lang="fr-FR" sz="1067" kern="0" dirty="0">
                  <a:solidFill>
                    <a:srgbClr val="FFFFFF"/>
                  </a:solidFill>
                  <a:latin typeface="Ubuntu"/>
                  <a:cs typeface="Arial"/>
                  <a:sym typeface="Arial"/>
                </a:rPr>
                <a:t> choix</a:t>
              </a:r>
              <a:r>
                <a:rPr lang="fr-FR" sz="1067" kern="0" noProof="0" dirty="0">
                  <a:solidFill>
                    <a:srgbClr val="FFFFFF"/>
                  </a:solidFill>
                  <a:latin typeface="Ubuntu"/>
                  <a:cs typeface="Arial"/>
                  <a:sym typeface="Arial"/>
                </a:rPr>
                <a:t>.</a:t>
              </a:r>
              <a:endParaRPr kumimoji="0" lang="fr-FR" sz="1067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anose="020B0504030602030204" pitchFamily="34" charset="0"/>
                <a:cs typeface="Arial"/>
                <a:sym typeface="Arial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1C90E3-2E7A-9A09-B073-1CADB8CB2C64}"/>
                </a:ext>
              </a:extLst>
            </p:cNvPr>
            <p:cNvSpPr/>
            <p:nvPr/>
          </p:nvSpPr>
          <p:spPr>
            <a:xfrm>
              <a:off x="6599935" y="3061499"/>
              <a:ext cx="1690688" cy="45936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7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 panose="020B0504030602030204" pitchFamily="34" charset="0"/>
                  <a:cs typeface="Arial"/>
                  <a:sym typeface="Arial"/>
                </a:rPr>
                <a:t>Le conseiller envoie un mail au prospect qui l’invite à réaliser une EER Digitale</a:t>
              </a:r>
            </a:p>
          </p:txBody>
        </p:sp>
        <p:sp>
          <p:nvSpPr>
            <p:cNvPr id="13" name="Flèche : droite 12">
              <a:extLst>
                <a:ext uri="{FF2B5EF4-FFF2-40B4-BE49-F238E27FC236}">
                  <a16:creationId xmlns:a16="http://schemas.microsoft.com/office/drawing/2014/main" id="{4FECEC92-BEEA-F1A6-FA66-FDC8FAA3B0A1}"/>
                </a:ext>
              </a:extLst>
            </p:cNvPr>
            <p:cNvSpPr/>
            <p:nvPr/>
          </p:nvSpPr>
          <p:spPr>
            <a:xfrm rot="10800000">
              <a:off x="5827035" y="2218569"/>
              <a:ext cx="356764" cy="898969"/>
            </a:xfrm>
            <a:prstGeom prst="rightArrow">
              <a:avLst>
                <a:gd name="adj1" fmla="val 14311"/>
                <a:gd name="adj2" fmla="val 360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2489"/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82B2078-AA16-AB08-927B-1B971F60B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65563" y="1769589"/>
              <a:ext cx="1455995" cy="1889221"/>
            </a:xfrm>
            <a:prstGeom prst="rect">
              <a:avLst/>
            </a:prstGeom>
          </p:spPr>
        </p:pic>
      </p:grpSp>
      <p:sp>
        <p:nvSpPr>
          <p:cNvPr id="17" name="ZoneTexte 13">
            <a:extLst>
              <a:ext uri="{FF2B5EF4-FFF2-40B4-BE49-F238E27FC236}">
                <a16:creationId xmlns:a16="http://schemas.microsoft.com/office/drawing/2014/main" id="{34BBD6E3-7EC2-A0F5-3777-7A4848A89AB7}"/>
              </a:ext>
            </a:extLst>
          </p:cNvPr>
          <p:cNvSpPr txBox="1"/>
          <p:nvPr/>
        </p:nvSpPr>
        <p:spPr>
          <a:xfrm>
            <a:off x="4704100" y="1660953"/>
            <a:ext cx="2392249" cy="2769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fr-FR" sz="1200" b="1" dirty="0">
                <a:solidFill>
                  <a:schemeClr val="bg1"/>
                </a:solidFill>
              </a:rPr>
              <a:t>1 seul parcours multi device</a:t>
            </a:r>
          </a:p>
        </p:txBody>
      </p:sp>
      <p:pic>
        <p:nvPicPr>
          <p:cNvPr id="18" name="Picture 2" descr="La prospection client : la méthode pour trouver de nouveaux clients">
            <a:extLst>
              <a:ext uri="{FF2B5EF4-FFF2-40B4-BE49-F238E27FC236}">
                <a16:creationId xmlns:a16="http://schemas.microsoft.com/office/drawing/2014/main" id="{719459BA-A47F-2CF6-6A11-4C56E5CDA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t="-11898" r="34434"/>
          <a:stretch/>
        </p:blipFill>
        <p:spPr bwMode="auto">
          <a:xfrm>
            <a:off x="8241209" y="1707877"/>
            <a:ext cx="2358115" cy="891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736EF24-93E2-5204-4D5B-F371E69E9261}"/>
              </a:ext>
            </a:extLst>
          </p:cNvPr>
          <p:cNvSpPr/>
          <p:nvPr/>
        </p:nvSpPr>
        <p:spPr>
          <a:xfrm>
            <a:off x="4704101" y="4967893"/>
            <a:ext cx="2392248" cy="2769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</a:pPr>
            <a:r>
              <a:rPr lang="fr-FR" sz="1200" b="1" dirty="0">
                <a:solidFill>
                  <a:schemeClr val="bg1"/>
                </a:solidFill>
              </a:rPr>
              <a:t>1 lead généré</a:t>
            </a:r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A25281D5-739C-F2E8-1EA6-66C447BF2FFC}"/>
              </a:ext>
            </a:extLst>
          </p:cNvPr>
          <p:cNvSpPr/>
          <p:nvPr/>
        </p:nvSpPr>
        <p:spPr>
          <a:xfrm rot="16200000" flipH="1">
            <a:off x="5646636" y="4279652"/>
            <a:ext cx="326076" cy="849748"/>
          </a:xfrm>
          <a:prstGeom prst="rightArrow">
            <a:avLst>
              <a:gd name="adj1" fmla="val 14311"/>
              <a:gd name="adj2" fmla="val 3606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489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60AFD03-45F7-D0F1-9DEA-20DB3900953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/>
          </a:blip>
          <a:srcRect l="51237"/>
          <a:stretch/>
        </p:blipFill>
        <p:spPr>
          <a:xfrm>
            <a:off x="1918550" y="1691395"/>
            <a:ext cx="1786289" cy="893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4349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FE96BE5-611B-4900-8391-632D5966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88" y="1181145"/>
            <a:ext cx="10616216" cy="13712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</a:pPr>
            <a:br>
              <a:rPr lang="fr-FR" sz="2800" b="1" dirty="0"/>
            </a:br>
            <a:r>
              <a:rPr lang="fr-FR" sz="4000" b="1" dirty="0"/>
              <a:t>Le parcours conseiller</a:t>
            </a:r>
            <a:endParaRPr lang="fr-FR" sz="45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0763DB9-72D4-8F27-0C10-728509F6B878}"/>
              </a:ext>
            </a:extLst>
          </p:cNvPr>
          <p:cNvCxnSpPr>
            <a:cxnSpLocks/>
          </p:cNvCxnSpPr>
          <p:nvPr/>
        </p:nvCxnSpPr>
        <p:spPr>
          <a:xfrm flipV="1">
            <a:off x="609384" y="2552381"/>
            <a:ext cx="10890190" cy="7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350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13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conseiller</a:t>
            </a:r>
          </a:p>
        </p:txBody>
      </p:sp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0AC69611-AC5F-7969-4743-E8094EF7F3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21" y="1218116"/>
            <a:ext cx="10800000" cy="457200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 Un prospect prend un RDV agence ou </a:t>
            </a:r>
            <a:r>
              <a:rPr lang="fr-FR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visio</a:t>
            </a: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</a:p>
          <a:p>
            <a:pPr lvl="1"/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	</a:t>
            </a:r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-&gt; pensez à noter son adresse mail et à évoquer au téléphone le parcours en ligne que vous lui enverrez pour faire connaissance avant le RDV</a:t>
            </a:r>
          </a:p>
          <a:p>
            <a:pPr lvl="1"/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Vous avez effectué un RDV commercial lors duquel le prospect vous confirme son souhait d’ouvrir un compte </a:t>
            </a:r>
          </a:p>
          <a:p>
            <a:pPr lvl="1"/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	</a:t>
            </a:r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-&gt; transmettez lui par mail suite au  RDV le lien vers le parcours en ligne pour qu’il constitue son DRC en toute autonomie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 Un client vous parle d’un de ses proches qui souhaite ouvrir un compte en CEGEE</a:t>
            </a:r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</a:p>
          <a:p>
            <a:pPr lvl="1"/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	-&gt; notez l’adresse mail du prospect et transmettez-lui le parcours en ligne afin qu’il constitue son DRC en toute autonomie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 Suite à une recommandation commerciale, vous souhaitez initier un contact avec un prospect</a:t>
            </a:r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</a:p>
          <a:p>
            <a:pPr lvl="1"/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	-&gt; transmettez lui le parcours en ligne destiné à faire connaissance.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2EF2F488-3876-3484-9425-017354D12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Quand l’utiliser? </a:t>
            </a:r>
          </a:p>
        </p:txBody>
      </p:sp>
    </p:spTree>
    <p:extLst>
      <p:ext uri="{BB962C8B-B14F-4D97-AF65-F5344CB8AC3E}">
        <p14:creationId xmlns:p14="http://schemas.microsoft.com/office/powerpoint/2010/main" val="3785269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14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conseiller</a:t>
            </a:r>
          </a:p>
        </p:txBody>
      </p:sp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0AC69611-AC5F-7969-4743-E8094EF7F3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21" y="1218116"/>
            <a:ext cx="10800000" cy="4572000"/>
          </a:xfrm>
        </p:spPr>
        <p:txBody>
          <a:bodyPr/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Vous avez à disposition 2 mails dédiés figurent dans la bibliothèque de mails contenant le </a:t>
            </a:r>
            <a:r>
              <a:rPr lang="fr-FR" b="1" u="sng" dirty="0">
                <a:solidFill>
                  <a:schemeClr val="accent1"/>
                </a:solidFill>
                <a:latin typeface="Arial" panose="020B0604020202020204" pitchFamily="34" charset="0"/>
              </a:rPr>
              <a:t>même parcours </a:t>
            </a: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2EF2F488-3876-3484-9425-017354D12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Comment l’utiliser?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F7047F-D439-4CF6-A665-4F561EB34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79" y="1650116"/>
            <a:ext cx="3234058" cy="9210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8B7DB7-C7DA-1BA3-18F9-346623783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651" y="2700517"/>
            <a:ext cx="5602568" cy="239392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8C9E6DA-35E0-6ABE-F0A8-9A0ED8A2767F}"/>
              </a:ext>
            </a:extLst>
          </p:cNvPr>
          <p:cNvSpPr/>
          <p:nvPr/>
        </p:nvSpPr>
        <p:spPr>
          <a:xfrm>
            <a:off x="8832501" y="2130251"/>
            <a:ext cx="2944167" cy="309489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Important : </a:t>
            </a:r>
          </a:p>
          <a:p>
            <a:pPr algn="ctr"/>
            <a:r>
              <a:rPr lang="fr-FR" dirty="0"/>
              <a:t>Il est souhaitable de prévenir le prospect avant envoi du parcours. Dans le cas contraire, le mail peut être assimilé à du spam.</a:t>
            </a:r>
          </a:p>
        </p:txBody>
      </p:sp>
    </p:spTree>
    <p:extLst>
      <p:ext uri="{BB962C8B-B14F-4D97-AF65-F5344CB8AC3E}">
        <p14:creationId xmlns:p14="http://schemas.microsoft.com/office/powerpoint/2010/main" val="1719866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15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conseiller</a:t>
            </a:r>
          </a:p>
        </p:txBody>
      </p:sp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0AC69611-AC5F-7969-4743-E8094EF7F3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21" y="1218116"/>
            <a:ext cx="10800000" cy="4572000"/>
          </a:xfrm>
        </p:spPr>
        <p:txBody>
          <a:bodyPr/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Mail 1 : BDD Part EERD - avec ouverture de compte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2EF2F488-3876-3484-9425-017354D12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Comment l’utiliser?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99EE6A-9F8D-D12B-1746-3B3A5D17EB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41" t="-261" b="-1"/>
          <a:stretch/>
        </p:blipFill>
        <p:spPr>
          <a:xfrm>
            <a:off x="6848704" y="613219"/>
            <a:ext cx="3772302" cy="5275115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2EE50A7-4E91-DDFD-0AF4-5FFCA8CD0887}"/>
              </a:ext>
            </a:extLst>
          </p:cNvPr>
          <p:cNvSpPr/>
          <p:nvPr/>
        </p:nvSpPr>
        <p:spPr>
          <a:xfrm>
            <a:off x="1339273" y="2623128"/>
            <a:ext cx="3537527" cy="234603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 utiliser si intention claire du client pour l’ouverture d’un compte</a:t>
            </a:r>
          </a:p>
        </p:txBody>
      </p:sp>
    </p:spTree>
    <p:extLst>
      <p:ext uri="{BB962C8B-B14F-4D97-AF65-F5344CB8AC3E}">
        <p14:creationId xmlns:p14="http://schemas.microsoft.com/office/powerpoint/2010/main" val="1599097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16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conseiller</a:t>
            </a:r>
          </a:p>
        </p:txBody>
      </p:sp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0AC69611-AC5F-7969-4743-E8094EF7F3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21" y="1218116"/>
            <a:ext cx="10800000" cy="4572000"/>
          </a:xfrm>
        </p:spPr>
        <p:txBody>
          <a:bodyPr/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Mail 2 : BDD Part EERD - sans ouverture de compte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2EF2F488-3876-3484-9425-017354D12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Comment l’utiliser?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2EE50A7-4E91-DDFD-0AF4-5FFCA8CD0887}"/>
              </a:ext>
            </a:extLst>
          </p:cNvPr>
          <p:cNvSpPr/>
          <p:nvPr/>
        </p:nvSpPr>
        <p:spPr>
          <a:xfrm>
            <a:off x="1283854" y="2586181"/>
            <a:ext cx="3880308" cy="315521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Mail intitulé « Faisons connaissance », à utiliser pour prendre contact avec un prospect  si nous n’avons pas une idée précise de l’intention du prospect d’ouvrir un compte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11F780-1E42-63E6-3E47-8FEBB52CB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257" y="652948"/>
            <a:ext cx="4086512" cy="581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67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17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conseiller</a:t>
            </a:r>
          </a:p>
        </p:txBody>
      </p:sp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0AC69611-AC5F-7969-4743-E8094EF7F3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21" y="1218116"/>
            <a:ext cx="10800000" cy="4572000"/>
          </a:xfrm>
        </p:spPr>
        <p:txBody>
          <a:bodyPr/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Dès que le prospect a validé son parcours digital :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rgbClr val="515151"/>
                </a:solidFill>
                <a:latin typeface="Arial" panose="020B0604020202020204" pitchFamily="34" charset="0"/>
              </a:rPr>
              <a:t>une notification est adressée sur la boîte du collaborateur ayant envoyé le mail au prospect.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rgbClr val="515151"/>
                </a:solidFill>
                <a:latin typeface="Arial" panose="020B0604020202020204" pitchFamily="34" charset="0"/>
              </a:rPr>
              <a:t>une demande </a:t>
            </a:r>
            <a:r>
              <a:rPr lang="fr-FR" sz="1400" dirty="0" err="1">
                <a:solidFill>
                  <a:srgbClr val="515151"/>
                </a:solidFill>
                <a:latin typeface="Arial" panose="020B0604020202020204" pitchFamily="34" charset="0"/>
              </a:rPr>
              <a:t>MyFlow</a:t>
            </a:r>
            <a:r>
              <a:rPr lang="fr-FR" sz="1400" dirty="0">
                <a:solidFill>
                  <a:srgbClr val="515151"/>
                </a:solidFill>
                <a:latin typeface="Arial" panose="020B0604020202020204" pitchFamily="34" charset="0"/>
              </a:rPr>
              <a:t> « Entrée en relation client » est générée. L’outil </a:t>
            </a:r>
            <a:r>
              <a:rPr lang="fr-FR" sz="1400" dirty="0" err="1">
                <a:solidFill>
                  <a:srgbClr val="515151"/>
                </a:solidFill>
                <a:latin typeface="Arial" panose="020B0604020202020204" pitchFamily="34" charset="0"/>
              </a:rPr>
              <a:t>MyFlow</a:t>
            </a:r>
            <a:r>
              <a:rPr lang="fr-FR" sz="1400" dirty="0">
                <a:solidFill>
                  <a:srgbClr val="515151"/>
                </a:solidFill>
                <a:latin typeface="Arial" panose="020B0604020202020204" pitchFamily="34" charset="0"/>
              </a:rPr>
              <a:t> II est accessible sur le portail </a:t>
            </a:r>
            <a:r>
              <a:rPr lang="fr-FR" sz="1400" dirty="0" err="1">
                <a:solidFill>
                  <a:srgbClr val="515151"/>
                </a:solidFill>
                <a:latin typeface="Arial" panose="020B0604020202020204" pitchFamily="34" charset="0"/>
              </a:rPr>
              <a:t>MySyS</a:t>
            </a:r>
            <a:r>
              <a:rPr lang="fr-FR" sz="1400" dirty="0">
                <a:solidFill>
                  <a:srgbClr val="515151"/>
                </a:solidFill>
                <a:latin typeface="Arial" panose="020B0604020202020204" pitchFamily="34" charset="0"/>
              </a:rPr>
              <a:t> dans : </a:t>
            </a:r>
          </a:p>
          <a:p>
            <a:pPr marL="216000" lvl="3" indent="0">
              <a:buNone/>
            </a:pPr>
            <a:r>
              <a:rPr lang="fr-FR" b="1" dirty="0">
                <a:solidFill>
                  <a:schemeClr val="accent1"/>
                </a:solidFill>
                <a:latin typeface="Verdana" panose="020B0604030504040204" pitchFamily="34" charset="0"/>
              </a:rPr>
              <a:t>Ma journée / Action / </a:t>
            </a:r>
            <a:r>
              <a:rPr lang="fr-FR" b="1" dirty="0" err="1">
                <a:solidFill>
                  <a:schemeClr val="accent1"/>
                </a:solidFill>
                <a:latin typeface="Verdana" panose="020B0604030504040204" pitchFamily="34" charset="0"/>
              </a:rPr>
              <a:t>MyFlow</a:t>
            </a:r>
            <a:r>
              <a:rPr lang="fr-FR" b="1" dirty="0">
                <a:solidFill>
                  <a:schemeClr val="accent1"/>
                </a:solidFill>
                <a:latin typeface="Verdana" panose="020B0604030504040204" pitchFamily="34" charset="0"/>
              </a:rPr>
              <a:t> II. </a:t>
            </a:r>
          </a:p>
          <a:p>
            <a:pPr lvl="3">
              <a:buFont typeface="Wingdings" panose="05000000000000000000" pitchFamily="2" charset="2"/>
              <a:buChar char="Ø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2EF2F488-3876-3484-9425-017354D12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Le circuit de traitement de la demande client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5D67A1-2BDF-D889-CD7F-DFC0F3CD7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887" y="2680570"/>
            <a:ext cx="6600353" cy="295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15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18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conseiller</a:t>
            </a:r>
          </a:p>
        </p:txBody>
      </p:sp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0AC69611-AC5F-7969-4743-E8094EF7F3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21" y="1218116"/>
            <a:ext cx="10800000" cy="4572000"/>
          </a:xfrm>
        </p:spPr>
        <p:txBody>
          <a:bodyPr/>
          <a:lstStyle/>
          <a:p>
            <a:pPr marL="2857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Le conseiller s’affecte la demande en cliquant sur ‘Gérer’</a:t>
            </a: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 Il analyse la demande et traite les tâches sur la connaissance client. Cette tâche a pour but d’effectuer les pré-contrôles nécessaires. Les données sont pré-alimentées dans le SI avec les informations saisies en amont par le prospect dans son parcours digital.</a:t>
            </a:r>
          </a:p>
          <a:p>
            <a:pPr lvl="3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2EF2F488-3876-3484-9425-017354D12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Le circuit de traitement de la demande client : </a:t>
            </a:r>
            <a:r>
              <a:rPr lang="fr-FR" dirty="0">
                <a:solidFill>
                  <a:srgbClr val="92D050"/>
                </a:solidFill>
              </a:rPr>
              <a:t>Etape 1 - Gestion du lead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DA52A8-35DF-8663-471C-3EA64A3DD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588" y="1946899"/>
            <a:ext cx="5235388" cy="20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50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19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conseiller</a:t>
            </a:r>
          </a:p>
        </p:txBody>
      </p:sp>
      <p:sp>
        <p:nvSpPr>
          <p:cNvPr id="2" name="Espace réservé du texte 13">
            <a:extLst>
              <a:ext uri="{FF2B5EF4-FFF2-40B4-BE49-F238E27FC236}">
                <a16:creationId xmlns:a16="http://schemas.microsoft.com/office/drawing/2014/main" id="{0AC69611-AC5F-7969-4743-E8094EF7F3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21" y="1218116"/>
            <a:ext cx="10800000" cy="4572000"/>
          </a:xfrm>
        </p:spPr>
        <p:txBody>
          <a:bodyPr/>
          <a:lstStyle/>
          <a:p>
            <a:pPr marL="285750" lvl="1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515151"/>
                </a:solidFill>
                <a:latin typeface="Arial" panose="020B0604020202020204" pitchFamily="34" charset="0"/>
              </a:rPr>
              <a:t>Le conseiller procède à la vérification des justificatifs et prend contact avec le prospect : </a:t>
            </a: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 algn="just"/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 algn="just"/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 algn="just"/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 algn="just"/>
            <a:r>
              <a:rPr lang="fr-FR" b="1" dirty="0">
                <a:solidFill>
                  <a:srgbClr val="1D69B2"/>
                </a:solidFill>
                <a:latin typeface="Arial" panose="020B0604020202020204" pitchFamily="34" charset="0"/>
              </a:rPr>
              <a:t>Traitement des leads</a:t>
            </a:r>
          </a:p>
          <a:p>
            <a:pPr lvl="1" algn="just"/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 algn="just"/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lvl="1" algn="just"/>
            <a:endParaRPr lang="fr-FR" dirty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pPr lvl="1" algn="just"/>
            <a:endParaRPr lang="fr-FR" dirty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pPr lvl="1" algn="just"/>
            <a:endParaRPr lang="fr-FR" dirty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pPr lvl="1" algn="just"/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2EF2F488-3876-3484-9425-017354D12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Le circuit de traitement de la demande client : </a:t>
            </a:r>
            <a:r>
              <a:rPr lang="fr-FR" dirty="0">
                <a:solidFill>
                  <a:srgbClr val="92D050"/>
                </a:solidFill>
              </a:rPr>
              <a:t>Etape 2 - Contrôle et contact</a:t>
            </a:r>
          </a:p>
        </p:txBody>
      </p:sp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AE3F8192-EE5A-5ADD-E060-BC2038EEF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169" y="4067866"/>
            <a:ext cx="2780631" cy="1537634"/>
          </a:xfrm>
          <a:prstGeom prst="rect">
            <a:avLst/>
          </a:prstGeom>
        </p:spPr>
      </p:pic>
      <p:pic>
        <p:nvPicPr>
          <p:cNvPr id="11" name="Picture 2" descr="Cliquer Stock Illustrations, Vecteurs, &amp; Clipart – (18,580 Stock  Illustrations)">
            <a:hlinkClick r:id="rId3"/>
            <a:extLst>
              <a:ext uri="{FF2B5EF4-FFF2-40B4-BE49-F238E27FC236}">
                <a16:creationId xmlns:a16="http://schemas.microsoft.com/office/drawing/2014/main" id="{0F1459B1-9DCB-5333-63A4-DB36DFCD3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800" y="4730869"/>
            <a:ext cx="1449750" cy="144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0D72067-6370-EEB0-E1F9-6E1035DB9AD1}"/>
              </a:ext>
            </a:extLst>
          </p:cNvPr>
          <p:cNvSpPr/>
          <p:nvPr/>
        </p:nvSpPr>
        <p:spPr>
          <a:xfrm>
            <a:off x="3940404" y="1580349"/>
            <a:ext cx="3704733" cy="5467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justificatifs conformes et lisibles</a:t>
            </a:r>
            <a:endParaRPr lang="fr-F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BD6FAB-0B39-F688-E03B-12704397AD32}"/>
              </a:ext>
            </a:extLst>
          </p:cNvPr>
          <p:cNvSpPr/>
          <p:nvPr/>
        </p:nvSpPr>
        <p:spPr>
          <a:xfrm>
            <a:off x="988512" y="2890046"/>
            <a:ext cx="3299979" cy="10329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Cliquer sur ‘enregistrer client’, la tâche suivante « 2/2 – Dossier OK – Réaliser le rebond commercial » va se créer automatiquement dans </a:t>
            </a:r>
            <a:r>
              <a:rPr lang="fr-FR" sz="1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MyFlow</a:t>
            </a:r>
            <a:r>
              <a:rPr lang="fr-FR" sz="1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.</a:t>
            </a:r>
            <a:endParaRPr lang="fr-F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707AB7-CE31-72D4-AA2D-BB09FD946324}"/>
              </a:ext>
            </a:extLst>
          </p:cNvPr>
          <p:cNvSpPr/>
          <p:nvPr/>
        </p:nvSpPr>
        <p:spPr>
          <a:xfrm>
            <a:off x="8195865" y="2380513"/>
            <a:ext cx="2126891" cy="3353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Non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F0E84D-4CF7-EA2C-96AF-BCCD07C8B519}"/>
              </a:ext>
            </a:extLst>
          </p:cNvPr>
          <p:cNvSpPr/>
          <p:nvPr/>
        </p:nvSpPr>
        <p:spPr>
          <a:xfrm>
            <a:off x="1767949" y="2381131"/>
            <a:ext cx="2126891" cy="3353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2B1DE1-59D6-595F-479C-A4F98461BD5A}"/>
              </a:ext>
            </a:extLst>
          </p:cNvPr>
          <p:cNvSpPr/>
          <p:nvPr/>
        </p:nvSpPr>
        <p:spPr>
          <a:xfrm>
            <a:off x="7242797" y="2890046"/>
            <a:ext cx="4211044" cy="11427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Cliquer sur ‘enregistrer prospect’. Les données saisies et les justificatifs sont conservés. La tâche suivante « 2/2 – Dossier KO – Mettre en conformité et réaliser le rebond commercial » va se créer automatiquement dans </a:t>
            </a:r>
            <a:r>
              <a:rPr lang="fr-FR" sz="1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MyFlow</a:t>
            </a:r>
            <a:r>
              <a:rPr lang="fr-FR" sz="1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. </a:t>
            </a:r>
          </a:p>
          <a:p>
            <a:pPr marL="0" marR="0" lvl="1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Le rebond commercial consiste à rappeler le client et faire le point avec lui pour recueillir de nouvelles pièces.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9DBB04-8A0B-711F-0E3E-95CA36FC5260}"/>
              </a:ext>
            </a:extLst>
          </p:cNvPr>
          <p:cNvSpPr/>
          <p:nvPr/>
        </p:nvSpPr>
        <p:spPr>
          <a:xfrm>
            <a:off x="7626867" y="5548237"/>
            <a:ext cx="3067128" cy="4739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Cliquez sur l’image pour accéder à la vidéo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6FB553E-9E09-39E9-2FB1-44CCC1AFED7C}"/>
              </a:ext>
            </a:extLst>
          </p:cNvPr>
          <p:cNvCxnSpPr>
            <a:cxnSpLocks/>
          </p:cNvCxnSpPr>
          <p:nvPr/>
        </p:nvCxnSpPr>
        <p:spPr>
          <a:xfrm flipH="1">
            <a:off x="3987201" y="2131123"/>
            <a:ext cx="602580" cy="25000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DC6EBE4-CF3D-394E-0F86-1A52E0D29C2E}"/>
              </a:ext>
            </a:extLst>
          </p:cNvPr>
          <p:cNvCxnSpPr>
            <a:cxnSpLocks/>
          </p:cNvCxnSpPr>
          <p:nvPr/>
        </p:nvCxnSpPr>
        <p:spPr>
          <a:xfrm>
            <a:off x="7422130" y="2148051"/>
            <a:ext cx="663511" cy="28471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CCD6D39-F284-860F-D289-A9DC05F8759C}"/>
              </a:ext>
            </a:extLst>
          </p:cNvPr>
          <p:cNvCxnSpPr/>
          <p:nvPr/>
        </p:nvCxnSpPr>
        <p:spPr>
          <a:xfrm>
            <a:off x="2773345" y="2715872"/>
            <a:ext cx="0" cy="191194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B60BB00-D5F8-FDBA-9E3F-6CAEB588E89E}"/>
              </a:ext>
            </a:extLst>
          </p:cNvPr>
          <p:cNvCxnSpPr/>
          <p:nvPr/>
        </p:nvCxnSpPr>
        <p:spPr>
          <a:xfrm>
            <a:off x="9286351" y="2715872"/>
            <a:ext cx="0" cy="191194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246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20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conseiller</a:t>
            </a:r>
          </a:p>
        </p:txBody>
      </p:sp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2EF2F488-3876-3484-9425-017354D12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/>
              <a:t>Le circuit de traitement de la demande client : </a:t>
            </a:r>
            <a:r>
              <a:rPr lang="fr-FR" dirty="0">
                <a:solidFill>
                  <a:srgbClr val="92D050"/>
                </a:solidFill>
              </a:rPr>
              <a:t>Etape 3 - Vente et signature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7121DB-B94E-D568-829A-06476FAD3A98}"/>
              </a:ext>
            </a:extLst>
          </p:cNvPr>
          <p:cNvSpPr/>
          <p:nvPr/>
        </p:nvSpPr>
        <p:spPr>
          <a:xfrm>
            <a:off x="468242" y="1889910"/>
            <a:ext cx="10535515" cy="1881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Si le dossier client est </a:t>
            </a:r>
            <a:r>
              <a:rPr lang="fr-FR" sz="1400" b="1" dirty="0">
                <a:solidFill>
                  <a:srgbClr val="92D050"/>
                </a:solidFill>
              </a:rPr>
              <a:t>OK</a:t>
            </a:r>
            <a:r>
              <a:rPr lang="fr-FR" sz="1400" dirty="0">
                <a:solidFill>
                  <a:schemeClr val="tx1"/>
                </a:solidFill>
              </a:rPr>
              <a:t>, l’</a:t>
            </a:r>
            <a:r>
              <a:rPr lang="fr-FR" sz="1400" dirty="0" err="1">
                <a:solidFill>
                  <a:schemeClr val="tx1"/>
                </a:solidFill>
              </a:rPr>
              <a:t>opt</a:t>
            </a:r>
            <a:r>
              <a:rPr lang="fr-FR" sz="1400" dirty="0">
                <a:solidFill>
                  <a:schemeClr val="tx1"/>
                </a:solidFill>
              </a:rPr>
              <a:t> in, le PPE et l’EAI sont automatiquement générés et classés. </a:t>
            </a:r>
            <a:r>
              <a:rPr lang="fr-FR" sz="1400" b="1" dirty="0">
                <a:solidFill>
                  <a:srgbClr val="92D050"/>
                </a:solidFill>
              </a:rPr>
              <a:t>Le contrat BAD est envoyé en SED. </a:t>
            </a:r>
          </a:p>
          <a:p>
            <a:pPr algn="ctr"/>
            <a:endParaRPr lang="fr-FR" sz="1400" dirty="0">
              <a:solidFill>
                <a:schemeClr val="tx1"/>
              </a:solidFill>
            </a:endParaRP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Le/la client(e) reçoit un mail sur son adresse mail personnelle.</a:t>
            </a:r>
          </a:p>
          <a:p>
            <a:pPr algn="ctr"/>
            <a:endParaRPr lang="fr-FR" sz="1400" dirty="0">
              <a:solidFill>
                <a:schemeClr val="tx1"/>
              </a:solidFill>
            </a:endParaRP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L’identifiant de connexion lui est remis par mail, téléphone, etc. (disponible depuis la synthèse client).</a:t>
            </a:r>
          </a:p>
          <a:p>
            <a:pPr algn="ctr"/>
            <a:endParaRPr lang="fr-FR" sz="1400" dirty="0">
              <a:solidFill>
                <a:schemeClr val="tx1"/>
              </a:solidFill>
            </a:endParaRP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Un code d’accès à la banque à distance provisoire est envoyé par SMS.</a:t>
            </a:r>
          </a:p>
        </p:txBody>
      </p:sp>
    </p:spTree>
    <p:extLst>
      <p:ext uri="{BB962C8B-B14F-4D97-AF65-F5344CB8AC3E}">
        <p14:creationId xmlns:p14="http://schemas.microsoft.com/office/powerpoint/2010/main" val="2296834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21</a:t>
            </a:fld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WEB</a:t>
            </a:r>
          </a:p>
        </p:txBody>
      </p:sp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662B0949-76F6-2017-0414-40E0EEFC86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21" y="1218116"/>
            <a:ext cx="10800000" cy="4572000"/>
          </a:xfrm>
        </p:spPr>
        <p:txBody>
          <a:bodyPr/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fr-FR" dirty="0"/>
              <a:t>Le client accède au parcours en naviguant sur notre site.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3065A6E-AABC-4463-C3BB-3775FE76E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09" t="-7085" b="-1"/>
          <a:stretch/>
        </p:blipFill>
        <p:spPr>
          <a:xfrm>
            <a:off x="466725" y="1604231"/>
            <a:ext cx="6927394" cy="2940066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FDB2766-DA3C-1844-1A92-41072FEED03F}"/>
              </a:ext>
            </a:extLst>
          </p:cNvPr>
          <p:cNvCxnSpPr>
            <a:cxnSpLocks/>
          </p:cNvCxnSpPr>
          <p:nvPr/>
        </p:nvCxnSpPr>
        <p:spPr>
          <a:xfrm flipH="1">
            <a:off x="6571097" y="1381125"/>
            <a:ext cx="823022" cy="827591"/>
          </a:xfrm>
          <a:prstGeom prst="straightConnector1">
            <a:avLst/>
          </a:prstGeom>
          <a:ln w="412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43F0BCCE-DBB0-67F0-F66D-A11718D75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22" y="2367694"/>
            <a:ext cx="4245049" cy="384288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CB4D3E6-8C51-5919-90E0-9F083FB8252E}"/>
              </a:ext>
            </a:extLst>
          </p:cNvPr>
          <p:cNvSpPr/>
          <p:nvPr/>
        </p:nvSpPr>
        <p:spPr>
          <a:xfrm>
            <a:off x="540021" y="4544297"/>
            <a:ext cx="5915979" cy="1476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600" dirty="0">
                <a:solidFill>
                  <a:srgbClr val="1D69B2"/>
                </a:solidFill>
              </a:rPr>
              <a:t>Les leads arrivent à la cellule centralisée au CRC. Le traitement est le même qu’en agence en 3 étapes : gestion du lead, contrôle et contact, vente et signature </a:t>
            </a:r>
            <a:r>
              <a:rPr lang="fr-FR" sz="1600">
                <a:solidFill>
                  <a:srgbClr val="1D69B2"/>
                </a:solidFill>
              </a:rPr>
              <a:t>(forfait). </a:t>
            </a:r>
            <a:endParaRPr lang="fr-FR" sz="1600" dirty="0">
              <a:solidFill>
                <a:srgbClr val="1D69B2"/>
              </a:solidFill>
            </a:endParaRPr>
          </a:p>
          <a:p>
            <a:pPr algn="just"/>
            <a:r>
              <a:rPr lang="fr-FR" sz="1600" dirty="0">
                <a:solidFill>
                  <a:srgbClr val="1D69B2"/>
                </a:solidFill>
              </a:rPr>
              <a:t>Après la validation de son EER et son ouverture de compte, le client est basculé dans l’agence de son choix par le CRC. </a:t>
            </a:r>
          </a:p>
        </p:txBody>
      </p:sp>
    </p:spTree>
    <p:extLst>
      <p:ext uri="{BB962C8B-B14F-4D97-AF65-F5344CB8AC3E}">
        <p14:creationId xmlns:p14="http://schemas.microsoft.com/office/powerpoint/2010/main" val="1115821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FE96BE5-611B-4900-8391-632D5966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88" y="1181145"/>
            <a:ext cx="10890190" cy="13712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</a:pPr>
            <a:br>
              <a:rPr lang="fr-FR" sz="2800" b="1" dirty="0"/>
            </a:br>
            <a:endParaRPr lang="fr-FR" sz="2800" b="1" dirty="0"/>
          </a:p>
          <a:p>
            <a:pPr>
              <a:spcBef>
                <a:spcPts val="600"/>
              </a:spcBef>
            </a:pPr>
            <a:r>
              <a:rPr lang="fr-FR" sz="4000" b="1" dirty="0"/>
              <a:t>Accompagner mon client pour finaliser son EERD</a:t>
            </a:r>
          </a:p>
          <a:p>
            <a:pPr>
              <a:spcBef>
                <a:spcPts val="600"/>
              </a:spcBef>
            </a:pPr>
            <a:endParaRPr lang="fr-FR" sz="45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0763DB9-72D4-8F27-0C10-728509F6B878}"/>
              </a:ext>
            </a:extLst>
          </p:cNvPr>
          <p:cNvCxnSpPr>
            <a:cxnSpLocks/>
          </p:cNvCxnSpPr>
          <p:nvPr/>
        </p:nvCxnSpPr>
        <p:spPr>
          <a:xfrm flipV="1">
            <a:off x="609384" y="2552381"/>
            <a:ext cx="10890190" cy="7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969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0B7E95-0AED-BC08-9095-C319AE3A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23</a:t>
            </a:fld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8FB91E8-DC7A-A6D2-EABF-55E1DE37D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finaliser son entrée en relation en ligne</a:t>
            </a:r>
          </a:p>
          <a:p>
            <a:endParaRPr lang="fr-FR" dirty="0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AE4372-D4FE-11C0-F50B-FB25E155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Accompagner mon client</a:t>
            </a: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EDDAECDB-9179-B0DC-B307-BEE1D3948487}"/>
              </a:ext>
            </a:extLst>
          </p:cNvPr>
          <p:cNvSpPr txBox="1">
            <a:spLocks/>
          </p:cNvSpPr>
          <p:nvPr/>
        </p:nvSpPr>
        <p:spPr>
          <a:xfrm>
            <a:off x="784784" y="1472124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indent="-285750"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5E31133-5006-CA5D-B186-8E02A0B02277}"/>
              </a:ext>
            </a:extLst>
          </p:cNvPr>
          <p:cNvSpPr txBox="1"/>
          <p:nvPr/>
        </p:nvSpPr>
        <p:spPr>
          <a:xfrm>
            <a:off x="210900" y="1112936"/>
            <a:ext cx="1079999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Procédure d’EER :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hlinkClick r:id="rId2"/>
              </a:rPr>
              <a:t>https://groupebpce.sharepoint.com/sites/CEGEE-MYDOCS/Documents%20partages/PR-A-0516.pdf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CloE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(mots-clés : EER, digital)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Modes opératoires : </a:t>
            </a:r>
          </a:p>
          <a:p>
            <a:pPr marL="927000" marR="0" lvl="2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Initiative web :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hlinkClick r:id="rId3"/>
              </a:rPr>
              <a:t>https://groupebpce.sharepoint.com/sites/CEGEE-MYDOCS/Documents%20partages/MO-A-0420.pdf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927000" marR="0" lvl="2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Initiative conseiller :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  <a:hlinkClick r:id="rId4"/>
              </a:rPr>
              <a:t>https://groupebpce.sharepoint.com/sites/CEGEE-MYDOCS/Documents%20partages/MO-A-0419.pdf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Vidéos : </a:t>
            </a:r>
            <a:r>
              <a:rPr kumimoji="0" lang="fr-FR" altLang="fr-FR" sz="1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  <a:hlinkClick r:id="rId5"/>
              </a:rPr>
              <a:t>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EERD - pour les conseillers - traitement les leads - parcours clients finalisés.mp4</a:t>
            </a:r>
            <a:r>
              <a:rPr kumimoji="0" lang="fr-FR" altLang="fr-FR" sz="1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C3163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  <a:hlinkClick r:id="rId6"/>
              </a:rPr>
              <a:t>EERD - Vidéo CE Parcours prospect rapide .mp4</a:t>
            </a:r>
            <a:r>
              <a:rPr kumimoji="0" lang="fr-FR" alt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fr-FR" alt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431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421001"/>
      </p:ext>
    </p:extLst>
  </p:cSld>
  <p:clrMapOvr>
    <a:masterClrMapping/>
  </p:clrMapOvr>
</p:sld>
</file>

<file path=ppt/theme/theme1.xml><?xml version="1.0" encoding="utf-8"?>
<a:theme xmlns:a="http://schemas.openxmlformats.org/drawingml/2006/main" name="Caisse d'Epargne">
  <a:themeElements>
    <a:clrScheme name="DEFIS 2024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5995CF"/>
      </a:accent1>
      <a:accent2>
        <a:srgbClr val="662483"/>
      </a:accent2>
      <a:accent3>
        <a:srgbClr val="E53011"/>
      </a:accent3>
      <a:accent4>
        <a:srgbClr val="E94E1A"/>
      </a:accent4>
      <a:accent5>
        <a:srgbClr val="F39200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c690d62-9fef-4073-b215-16ba72e890bc">
      <UserInfo>
        <DisplayName>KNITTEL Sylvie [CEGEE]</DisplayName>
        <AccountId>15</AccountId>
        <AccountType/>
      </UserInfo>
      <UserInfo>
        <DisplayName>HALTER-SZTOGRYN Marielle [CEGEE]</DisplayName>
        <AccountId>62</AccountId>
        <AccountType/>
      </UserInfo>
    </SharedWithUsers>
    <TaxCatchAll xmlns="9c690d62-9fef-4073-b215-16ba72e890bc" xsi:nil="true"/>
    <lcf76f155ced4ddcb4097134ff3c332f xmlns="0dc9d6a5-76b7-4aa3-81d6-647f42209dc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986C5DE52B9C43977E2657E5627534" ma:contentTypeVersion="15" ma:contentTypeDescription="Create a new document." ma:contentTypeScope="" ma:versionID="f6643f2b6b6df0d69bfa66f77ce99808">
  <xsd:schema xmlns:xsd="http://www.w3.org/2001/XMLSchema" xmlns:xs="http://www.w3.org/2001/XMLSchema" xmlns:p="http://schemas.microsoft.com/office/2006/metadata/properties" xmlns:ns2="0dc9d6a5-76b7-4aa3-81d6-647f42209dc1" xmlns:ns3="9c690d62-9fef-4073-b215-16ba72e890bc" targetNamespace="http://schemas.microsoft.com/office/2006/metadata/properties" ma:root="true" ma:fieldsID="b07446b3a5412cb44e63e226b15be9fd" ns2:_="" ns3:_="">
    <xsd:import namespace="0dc9d6a5-76b7-4aa3-81d6-647f42209dc1"/>
    <xsd:import namespace="9c690d62-9fef-4073-b215-16ba72e890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c9d6a5-76b7-4aa3-81d6-647f42209d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690d62-9fef-4073-b215-16ba72e890b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8bb56887-d6c1-417a-96f7-15791e419fa5}" ma:internalName="TaxCatchAll" ma:showField="CatchAllData" ma:web="9c690d62-9fef-4073-b215-16ba72e890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B62B770C-03AF-43C5-9E97-8F5FEA0D8A31}">
  <ds:schemaRefs>
    <ds:schemaRef ds:uri="9c690d62-9fef-4073-b215-16ba72e890bc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dc9d6a5-76b7-4aa3-81d6-647f42209dc1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3D7112D-7F56-4A70-A173-29A386BED7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c9d6a5-76b7-4aa3-81d6-647f42209dc1"/>
    <ds:schemaRef ds:uri="9c690d62-9fef-4073-b215-16ba72e89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40F4EC-585D-4027-9391-EA24A110624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03A342F-A7A1-4910-89FA-4CDA09445ACA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1011</TotalTime>
  <Words>1280</Words>
  <Application>Microsoft Office PowerPoint</Application>
  <PresentationFormat>Grand écran</PresentationFormat>
  <Paragraphs>184</Paragraphs>
  <Slides>24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2" baseType="lpstr">
      <vt:lpstr>Arial</vt:lpstr>
      <vt:lpstr>Arial Narrow</vt:lpstr>
      <vt:lpstr>Courier New</vt:lpstr>
      <vt:lpstr>Ubuntu</vt:lpstr>
      <vt:lpstr>Verdana</vt:lpstr>
      <vt:lpstr>Wingdings</vt:lpstr>
      <vt:lpstr>Wingdings 2</vt:lpstr>
      <vt:lpstr>Caisse d'Epargne</vt:lpstr>
      <vt:lpstr>Présentation PowerPoint</vt:lpstr>
      <vt:lpstr>SOMMAIRE</vt:lpstr>
      <vt:lpstr>Présentation PowerPoint</vt:lpstr>
      <vt:lpstr>Présentation du parcours</vt:lpstr>
      <vt:lpstr>Présentation PowerPoint</vt:lpstr>
      <vt:lpstr>Les avantages du parcours </vt:lpstr>
      <vt:lpstr>Les avantages du parcours </vt:lpstr>
      <vt:lpstr>Présentation PowerPoint</vt:lpstr>
      <vt:lpstr>Les conditions d’éligibilité</vt:lpstr>
      <vt:lpstr>Présentation PowerPoint</vt:lpstr>
      <vt:lpstr>Les accès au parcours</vt:lpstr>
      <vt:lpstr>Présentation PowerPoint</vt:lpstr>
      <vt:lpstr>Le parcours conseiller</vt:lpstr>
      <vt:lpstr>Le parcours conseiller</vt:lpstr>
      <vt:lpstr>Le parcours conseiller</vt:lpstr>
      <vt:lpstr>Le parcours conseiller</vt:lpstr>
      <vt:lpstr>Le parcours conseiller</vt:lpstr>
      <vt:lpstr>Le parcours conseiller</vt:lpstr>
      <vt:lpstr>Le parcours conseiller</vt:lpstr>
      <vt:lpstr>Le parcours conseiller</vt:lpstr>
      <vt:lpstr>Le parcours WEB</vt:lpstr>
      <vt:lpstr>Présentation PowerPoint</vt:lpstr>
      <vt:lpstr>Accompagner mon client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PADIACHY Cindy [CEGEE]</cp:lastModifiedBy>
  <cp:revision>49</cp:revision>
  <dcterms:created xsi:type="dcterms:W3CDTF">2021-07-28T12:57:33Z</dcterms:created>
  <dcterms:modified xsi:type="dcterms:W3CDTF">2024-05-14T14:58:02Z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2022-12-14T10:09:25Z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  <property fmtid="{D5CDD505-2E9C-101B-9397-08002B2CF9AE}" pid="8" name="ContentTypeId">
    <vt:lpwstr>0x010100C0986C5DE52B9C43977E2657E5627534</vt:lpwstr>
  </property>
  <property fmtid="{D5CDD505-2E9C-101B-9397-08002B2CF9AE}" pid="9" name="MediaServiceImageTags">
    <vt:lpwstr/>
  </property>
</Properties>
</file>