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5"/>
  </p:sldMasterIdLst>
  <p:notesMasterIdLst>
    <p:notesMasterId r:id="rId32"/>
  </p:notesMasterIdLst>
  <p:handoutMasterIdLst>
    <p:handoutMasterId r:id="rId33"/>
  </p:handoutMasterIdLst>
  <p:sldIdLst>
    <p:sldId id="400" r:id="rId6"/>
    <p:sldId id="457" r:id="rId7"/>
    <p:sldId id="458" r:id="rId8"/>
    <p:sldId id="903" r:id="rId9"/>
    <p:sldId id="904" r:id="rId10"/>
    <p:sldId id="905" r:id="rId11"/>
    <p:sldId id="906" r:id="rId12"/>
    <p:sldId id="909" r:id="rId13"/>
    <p:sldId id="910" r:id="rId14"/>
    <p:sldId id="911" r:id="rId15"/>
    <p:sldId id="912" r:id="rId16"/>
    <p:sldId id="524" r:id="rId17"/>
    <p:sldId id="913" r:id="rId18"/>
    <p:sldId id="899" r:id="rId19"/>
    <p:sldId id="908" r:id="rId20"/>
    <p:sldId id="527" r:id="rId21"/>
    <p:sldId id="914" r:id="rId22"/>
    <p:sldId id="894" r:id="rId23"/>
    <p:sldId id="907" r:id="rId24"/>
    <p:sldId id="915" r:id="rId25"/>
    <p:sldId id="916" r:id="rId26"/>
    <p:sldId id="917" r:id="rId27"/>
    <p:sldId id="533" r:id="rId28"/>
    <p:sldId id="560" r:id="rId29"/>
    <p:sldId id="564" r:id="rId30"/>
    <p:sldId id="898" r:id="rId31"/>
  </p:sldIdLst>
  <p:sldSz cx="9144000" cy="5143500" type="screen16x9"/>
  <p:notesSz cx="6797675" cy="9874250"/>
  <p:embeddedFontLst>
    <p:embeddedFont>
      <p:font typeface="Arial Narrow" panose="020B0606020202030204" pitchFamily="34" charset="0"/>
      <p:regular r:id="rId34"/>
      <p:bold r:id="rId35"/>
      <p:italic r:id="rId36"/>
      <p:boldItalic r:id="rId37"/>
    </p:embeddedFont>
    <p:embeddedFont>
      <p:font typeface="Cabin Condensed" panose="020B0604020202020204" charset="0"/>
      <p:regular r:id="rId38"/>
      <p:bold r:id="rId39"/>
      <p:italic r:id="rId40"/>
      <p:boldItalic r:id="rId41"/>
    </p:embeddedFont>
    <p:embeddedFont>
      <p:font typeface="Calibri" panose="020F0502020204030204" pitchFamily="34" charset="0"/>
      <p:regular r:id="rId42"/>
      <p:bold r:id="rId43"/>
      <p:italic r:id="rId44"/>
      <p:boldItalic r:id="rId45"/>
    </p:embeddedFont>
    <p:embeddedFont>
      <p:font typeface="Cambria Math" panose="02040503050406030204" pitchFamily="18" charset="0"/>
      <p:regular r:id="rId46"/>
    </p:embeddedFont>
    <p:embeddedFont>
      <p:font typeface="Montserrat ExtraBold" panose="00000900000000000000" pitchFamily="2" charset="0"/>
      <p:bold r:id="rId47"/>
      <p:boldItalic r:id="rId48"/>
    </p:embeddedFont>
    <p:embeddedFont>
      <p:font typeface="Montserrat SemiBold" panose="00000700000000000000" pitchFamily="2" charset="0"/>
      <p:bold r:id="rId49"/>
      <p:boldItalic r:id="rId50"/>
    </p:embeddedFont>
    <p:embeddedFont>
      <p:font typeface="Roboto" panose="02000000000000000000" pitchFamily="2" charset="0"/>
      <p:regular r:id="rId51"/>
      <p:bold r:id="rId52"/>
      <p:italic r:id="rId53"/>
      <p:boldItalic r:id="rId54"/>
    </p:embeddedFont>
    <p:embeddedFont>
      <p:font typeface="Verdana" panose="020B0604030504040204" pitchFamily="34"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25718A-8E18-6FC1-FCCD-9D494B949A26}" name="SLIMAN YACINE" initials="SY" userId="S::Yacine.SLIMAN@bpce.fr::091de48d-1321-496f-80a4-433500ee9de7" providerId="AD"/>
  <p188:author id="{936E889E-FFA9-67C7-2AB3-3D2A84942D30}" name="LAROCHE-JOUBERT ANNE-CLAIRE" initials="LJAC" userId="S::Anne-claire.LAROCHE-JOUBERT@bpce.fr::8f9f7c82-082e-4d88-981e-7606cf52b4bc" providerId="AD"/>
  <p188:author id="{A994DBAF-D7E4-EF68-D13D-9DC7E2D17391}" name="LAFITTE Thibault" initials="LT" userId="LAFITTE Thibaul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ONTARU LOIC" initials="ML" lastIdx="7" clrIdx="4">
    <p:extLst>
      <p:ext uri="{19B8F6BF-5375-455C-9EA6-DF929625EA0E}">
        <p15:presenceInfo xmlns:p15="http://schemas.microsoft.com/office/powerpoint/2012/main" userId="S::Loic.MONTARU@bpce.fr::07ce947d-e66c-4a3a-b7ed-99a4d33b66b7" providerId="AD"/>
      </p:ext>
    </p:extLst>
  </p:cmAuthor>
  <p:cmAuthor id="8" name="SLIMAN YACINE" initials="SY" lastIdx="22" clrIdx="5">
    <p:extLst>
      <p:ext uri="{19B8F6BF-5375-455C-9EA6-DF929625EA0E}">
        <p15:presenceInfo xmlns:p15="http://schemas.microsoft.com/office/powerpoint/2012/main" userId="S::Yacine.SLIMAN@bpce.fr::091de48d-1321-496f-80a4-433500ee9de7" providerId="AD"/>
      </p:ext>
    </p:extLst>
  </p:cmAuthor>
  <p:cmAuthor id="9" name="LE BRESTEC BRIGITTE" initials="LBB" lastIdx="7" clrIdx="6">
    <p:extLst>
      <p:ext uri="{19B8F6BF-5375-455C-9EA6-DF929625EA0E}">
        <p15:presenceInfo xmlns:p15="http://schemas.microsoft.com/office/powerpoint/2012/main" userId="LE BRESTEC BRIGITTE" providerId="None"/>
      </p:ext>
    </p:extLst>
  </p:cmAuthor>
  <p:cmAuthor id="3" name="HAROUYTOUN Odile" initials="HO" lastIdx="1" clrIdx="0">
    <p:extLst>
      <p:ext uri="{19B8F6BF-5375-455C-9EA6-DF929625EA0E}">
        <p15:presenceInfo xmlns:p15="http://schemas.microsoft.com/office/powerpoint/2012/main" userId="S-1-5-21-3019584756-1612224902-2092370849-62737" providerId="AD"/>
      </p:ext>
    </p:extLst>
  </p:cmAuthor>
  <p:cmAuthor id="10" name="HADHRI Samy" initials="HS" lastIdx="1" clrIdx="7">
    <p:extLst>
      <p:ext uri="{19B8F6BF-5375-455C-9EA6-DF929625EA0E}">
        <p15:presenceInfo xmlns:p15="http://schemas.microsoft.com/office/powerpoint/2012/main" userId="HADHRI Samy" providerId="None"/>
      </p:ext>
    </p:extLst>
  </p:cmAuthor>
  <p:cmAuthor id="4" name="Fyon Camille" initials="FC" lastIdx="30" clrIdx="1">
    <p:extLst>
      <p:ext uri="{19B8F6BF-5375-455C-9EA6-DF929625EA0E}">
        <p15:presenceInfo xmlns:p15="http://schemas.microsoft.com/office/powerpoint/2012/main" userId="Fyon Camille" providerId="None"/>
      </p:ext>
    </p:extLst>
  </p:cmAuthor>
  <p:cmAuthor id="5" name="MARTIN TONY" initials="MT" lastIdx="10" clrIdx="2">
    <p:extLst>
      <p:ext uri="{19B8F6BF-5375-455C-9EA6-DF929625EA0E}">
        <p15:presenceInfo xmlns:p15="http://schemas.microsoft.com/office/powerpoint/2012/main" userId="S::Tony.MARTIN@bpce.fr::8ac15915-d877-4f8e-b276-0374efdfbdf2" providerId="AD"/>
      </p:ext>
    </p:extLst>
  </p:cmAuthor>
  <p:cmAuthor id="6" name="LECOUVEY-BRAILLE ALIX" initials="LBA" lastIdx="6" clrIdx="3">
    <p:extLst>
      <p:ext uri="{19B8F6BF-5375-455C-9EA6-DF929625EA0E}">
        <p15:presenceInfo xmlns:p15="http://schemas.microsoft.com/office/powerpoint/2012/main" userId="S::alix.lecouvey-braille@bpce.fr::72941cd8-bcbe-4654-a422-457bbaea98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70E"/>
    <a:srgbClr val="8A5599"/>
    <a:srgbClr val="6694CE"/>
    <a:srgbClr val="8AB973"/>
    <a:srgbClr val="66327A"/>
    <a:srgbClr val="00749D"/>
    <a:srgbClr val="EAEAEA"/>
    <a:srgbClr val="BABADA"/>
    <a:srgbClr val="DCE288"/>
    <a:srgbClr val="7058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584" autoAdjust="0"/>
  </p:normalViewPr>
  <p:slideViewPr>
    <p:cSldViewPr snapToGrid="0">
      <p:cViewPr varScale="1">
        <p:scale>
          <a:sx n="141" d="100"/>
          <a:sy n="141" d="100"/>
        </p:scale>
        <p:origin x="738" y="12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3954" y="192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6.fntdata"/><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microsoft.com/office/2018/10/relationships/authors" Target="authors.xml"/><Relationship Id="rId8" Type="http://schemas.openxmlformats.org/officeDocument/2006/relationships/slide" Target="slides/slide3.xml"/><Relationship Id="rId51"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09/10/2023</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80525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5" name="Groupe 34"/>
          <p:cNvGrpSpPr/>
          <p:nvPr userDrawn="1"/>
        </p:nvGrpSpPr>
        <p:grpSpPr>
          <a:xfrm>
            <a:off x="288927" y="438151"/>
            <a:ext cx="3420000" cy="369633"/>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grpSp>
        <p:nvGrpSpPr>
          <p:cNvPr id="39" name="Groupe 38"/>
          <p:cNvGrpSpPr/>
          <p:nvPr userDrawn="1"/>
        </p:nvGrpSpPr>
        <p:grpSpPr>
          <a:xfrm>
            <a:off x="5702795" y="4587974"/>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91523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6037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IM_Mentions léga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288450"/>
            <a:ext cx="6217920" cy="199435"/>
          </a:xfrm>
        </p:spPr>
        <p:txBody>
          <a:bodyPr/>
          <a:lstStyle>
            <a:lvl1pPr>
              <a:defRPr sz="1200" baseline="0">
                <a:solidFill>
                  <a:srgbClr val="581D74"/>
                </a:solidFill>
              </a:defRPr>
            </a:lvl1pPr>
          </a:lstStyle>
          <a:p>
            <a:r>
              <a:rPr lang="en-US" dirty="0"/>
              <a:t>Mentions </a:t>
            </a:r>
            <a:r>
              <a:rPr lang="en-US" dirty="0" err="1"/>
              <a:t>légales</a:t>
            </a:r>
            <a:endParaRPr lang="en-US" dirty="0"/>
          </a:p>
        </p:txBody>
      </p:sp>
      <p:sp>
        <p:nvSpPr>
          <p:cNvPr id="5" name="Text Placeholder 37">
            <a:extLst>
              <a:ext uri="{FF2B5EF4-FFF2-40B4-BE49-F238E27FC236}">
                <a16:creationId xmlns:a16="http://schemas.microsoft.com/office/drawing/2014/main" id="{CD287453-619A-47E9-9FB9-77680AD0051C}"/>
              </a:ext>
            </a:extLst>
          </p:cNvPr>
          <p:cNvSpPr>
            <a:spLocks noGrp="1"/>
          </p:cNvSpPr>
          <p:nvPr>
            <p:ph type="body" sz="quarter" idx="13" hasCustomPrompt="1"/>
          </p:nvPr>
        </p:nvSpPr>
        <p:spPr>
          <a:xfrm>
            <a:off x="539750" y="633385"/>
            <a:ext cx="8225772" cy="1341167"/>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p:txBody>
      </p:sp>
      <p:sp>
        <p:nvSpPr>
          <p:cNvPr id="6" name="Text Placeholder 37">
            <a:extLst>
              <a:ext uri="{FF2B5EF4-FFF2-40B4-BE49-F238E27FC236}">
                <a16:creationId xmlns:a16="http://schemas.microsoft.com/office/drawing/2014/main" id="{92419625-65AA-4460-B50C-8081B079865E}"/>
              </a:ext>
            </a:extLst>
          </p:cNvPr>
          <p:cNvSpPr>
            <a:spLocks noGrp="1"/>
          </p:cNvSpPr>
          <p:nvPr>
            <p:ph type="body" sz="quarter" idx="14" hasCustomPrompt="1"/>
          </p:nvPr>
        </p:nvSpPr>
        <p:spPr>
          <a:xfrm>
            <a:off x="539750" y="4271291"/>
            <a:ext cx="8225772" cy="397232"/>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marL="0" marR="0" lvl="0" indent="0" algn="just" defTabSz="685800" rtl="0" eaLnBrk="0" fontAlgn="base" latinLnBrk="0" hangingPunct="0">
              <a:lnSpc>
                <a:spcPct val="100000"/>
              </a:lnSpc>
              <a:spcBef>
                <a:spcPts val="225"/>
              </a:spcBef>
              <a:spcAft>
                <a:spcPct val="0"/>
              </a:spcAft>
              <a:buClrTx/>
              <a:buSzTx/>
              <a:buFontTx/>
              <a:buNone/>
              <a:tabLst/>
              <a:defRPr/>
            </a:pPr>
            <a:r>
              <a:rPr lang="fr-FR" sz="638" b="1" kern="1200" baseline="0" dirty="0">
                <a:solidFill>
                  <a:srgbClr val="59237F"/>
                </a:solidFill>
                <a:latin typeface="+mn-lt"/>
                <a:ea typeface="+mn-ea"/>
                <a:cs typeface="+mn-cs"/>
              </a:rPr>
              <a:t>Natixis Investment Managers International </a:t>
            </a:r>
            <a:r>
              <a:rPr lang="fr-FR" sz="638" b="0" kern="1200" baseline="0" dirty="0">
                <a:solidFill>
                  <a:srgbClr val="59237F"/>
                </a:solidFill>
                <a:latin typeface="+mn-lt"/>
                <a:ea typeface="+mn-ea"/>
                <a:cs typeface="+mn-cs"/>
              </a:rPr>
              <a:t>– Société anonyme au capital de 51 371 060,28  euros – 329 450 738 RCS Paris - Agréé par l’Autorité des Marchés Financiers (AMF), sous le numéro GP 90-009.- Siège social : 43, avenue Pierre Mendès France - 75013 Paris - www.im.natixis.com</a:t>
            </a:r>
          </a:p>
          <a:p>
            <a:pPr algn="just">
              <a:spcBef>
                <a:spcPts val="0"/>
              </a:spcBef>
            </a:pPr>
            <a:r>
              <a:rPr lang="fr-FR" sz="638" b="1" baseline="0" dirty="0">
                <a:solidFill>
                  <a:srgbClr val="59237F"/>
                </a:solidFill>
                <a:latin typeface="+mn-lt"/>
              </a:rPr>
              <a:t>BPCE </a:t>
            </a:r>
            <a:r>
              <a:rPr lang="fr-FR" sz="638" b="0" kern="1200" baseline="0" dirty="0">
                <a:solidFill>
                  <a:srgbClr val="59237F"/>
                </a:solidFill>
                <a:latin typeface="Verdana" charset="0"/>
                <a:ea typeface="+mn-ea"/>
                <a:cs typeface="+mn-cs"/>
              </a:rPr>
              <a:t>–</a:t>
            </a:r>
            <a:r>
              <a:rPr lang="fr-FR" sz="638" b="0" baseline="0" dirty="0">
                <a:solidFill>
                  <a:srgbClr val="59237F"/>
                </a:solidFill>
                <a:latin typeface="+mn-lt"/>
              </a:rPr>
              <a:t> RCS Paris 493 455 042 – 50, avenue Pierre-Mendès-France, 75013 Paris – Intermédiaire d’assurance inscrit à l’Orias sous le  numéro 08045100 – Société Anonyme à directoire et conseil de surveillance, au capital de 157 697 890 euros.</a:t>
            </a:r>
            <a:endParaRPr lang="en-US" dirty="0"/>
          </a:p>
          <a:p>
            <a:pPr lvl="1"/>
            <a:endParaRPr lang="en-US" dirty="0"/>
          </a:p>
        </p:txBody>
      </p:sp>
    </p:spTree>
    <p:extLst>
      <p:ext uri="{BB962C8B-B14F-4D97-AF65-F5344CB8AC3E}">
        <p14:creationId xmlns:p14="http://schemas.microsoft.com/office/powerpoint/2010/main" val="38444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857881"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Document interne NE pas diffuser</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29" r:id="rId3"/>
    <p:sldLayoutId id="2147483701" r:id="rId4"/>
    <p:sldLayoutId id="2147483702" r:id="rId5"/>
    <p:sldLayoutId id="2147483703" r:id="rId6"/>
    <p:sldLayoutId id="2147483704" r:id="rId7"/>
    <p:sldLayoutId id="2147483728" r:id="rId8"/>
    <p:sldLayoutId id="2147483726" r:id="rId9"/>
    <p:sldLayoutId id="2147483684" r:id="rId10"/>
    <p:sldLayoutId id="2147483730" r:id="rId11"/>
    <p:sldLayoutId id="2147483733" r:id="rId12"/>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ngamdfr-opcvm-reseaux.net/fonds/LU2478819050/detail" TargetMode="External"/><Relationship Id="rId7" Type="http://schemas.openxmlformats.org/officeDocument/2006/relationships/image" Target="../media/image27.png"/><Relationship Id="rId2" Type="http://schemas.openxmlformats.org/officeDocument/2006/relationships/hyperlink" Target="https://ngamdfr-opcvm-reseaux.net/fonds/FR0013391563/detail" TargetMode="Externa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ngamdfr-opcvm-reseaux.net/fonds/LU2478819050/detail" TargetMode="External"/><Relationship Id="rId7" Type="http://schemas.openxmlformats.org/officeDocument/2006/relationships/image" Target="../media/image33.png"/><Relationship Id="rId2" Type="http://schemas.openxmlformats.org/officeDocument/2006/relationships/hyperlink" Target="https://ngamdfr-opcvm-reseaux.net/fonds/LU2478819217/detail" TargetMode="External"/><Relationship Id="rId1" Type="http://schemas.openxmlformats.org/officeDocument/2006/relationships/slideLayout" Target="../slideLayouts/slideLayout6.xml"/><Relationship Id="rId6" Type="http://schemas.openxmlformats.org/officeDocument/2006/relationships/hyperlink" Target="https://www.mirova.com/fr" TargetMode="External"/><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ngamdfr-opcvm-reseaux.net/fonds/LU2478873263/detail" TargetMode="External"/><Relationship Id="rId7" Type="http://schemas.openxmlformats.org/officeDocument/2006/relationships/image" Target="../media/image40.png"/><Relationship Id="rId2" Type="http://schemas.openxmlformats.org/officeDocument/2006/relationships/hyperlink" Target="https://ngamdfr-opcvm-reseaux.net/fonds/LU2478873693/detail" TargetMode="External"/><Relationship Id="rId1" Type="http://schemas.openxmlformats.org/officeDocument/2006/relationships/slideLayout" Target="../slideLayouts/slideLayout6.xml"/><Relationship Id="rId6" Type="http://schemas.openxmlformats.org/officeDocument/2006/relationships/hyperlink" Target="https://www.mirova.com/fr" TargetMode="External"/><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6.xml"/><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4.emf"/><Relationship Id="rId11" Type="http://schemas.openxmlformats.org/officeDocument/2006/relationships/image" Target="../media/image59.png"/><Relationship Id="rId5" Type="http://schemas.openxmlformats.org/officeDocument/2006/relationships/oleObject" Target="../embeddings/oleObject1.bin"/><Relationship Id="rId10" Type="http://schemas.openxmlformats.org/officeDocument/2006/relationships/image" Target="../media/image58.png"/><Relationship Id="rId4" Type="http://schemas.openxmlformats.org/officeDocument/2006/relationships/image" Target="../media/image53.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61.png"/><Relationship Id="rId5" Type="http://schemas.openxmlformats.org/officeDocument/2006/relationships/image" Target="../media/image54.e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hyperlink" Target="http://www.im.natixis.com/" TargetMode="External"/><Relationship Id="rId2" Type="http://schemas.openxmlformats.org/officeDocument/2006/relationships/hyperlink" Target="http://www.ecofi.fr/" TargetMode="External"/><Relationship Id="rId1" Type="http://schemas.openxmlformats.org/officeDocument/2006/relationships/slideLayout" Target="../slideLayouts/slideLayout12.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p:cNvSpPr>
            <a:spLocks noGrp="1"/>
          </p:cNvSpPr>
          <p:nvPr>
            <p:ph type="ctrTitle"/>
          </p:nvPr>
        </p:nvSpPr>
        <p:spPr>
          <a:xfrm>
            <a:off x="922249" y="1608521"/>
            <a:ext cx="7860601" cy="1159799"/>
          </a:xfrm>
        </p:spPr>
        <p:txBody>
          <a:bodyPr/>
          <a:lstStyle/>
          <a:p>
            <a:r>
              <a:rPr lang="fr-FR" sz="4000" dirty="0"/>
              <a:t>Mise en marché</a:t>
            </a:r>
          </a:p>
        </p:txBody>
      </p:sp>
      <p:sp>
        <p:nvSpPr>
          <p:cNvPr id="12" name="Espace réservé du texte 11"/>
          <p:cNvSpPr>
            <a:spLocks noGrp="1"/>
          </p:cNvSpPr>
          <p:nvPr>
            <p:ph type="body" sz="quarter" idx="16"/>
          </p:nvPr>
        </p:nvSpPr>
        <p:spPr>
          <a:xfrm>
            <a:off x="922249" y="4393946"/>
            <a:ext cx="1109278" cy="138499"/>
          </a:xfrm>
        </p:spPr>
        <p:txBody>
          <a:bodyPr/>
          <a:lstStyle/>
          <a:p>
            <a:r>
              <a:rPr lang="fr-FR" dirty="0"/>
              <a:t>Octobre 2023</a:t>
            </a:r>
          </a:p>
        </p:txBody>
      </p:sp>
      <p:pic>
        <p:nvPicPr>
          <p:cNvPr id="3" name="Image 2">
            <a:extLst>
              <a:ext uri="{FF2B5EF4-FFF2-40B4-BE49-F238E27FC236}">
                <a16:creationId xmlns:a16="http://schemas.microsoft.com/office/drawing/2014/main" id="{9037C339-EDD8-4AC6-8E9E-47FBAB6D6C96}"/>
              </a:ext>
            </a:extLst>
          </p:cNvPr>
          <p:cNvPicPr>
            <a:picLocks noChangeAspect="1"/>
          </p:cNvPicPr>
          <p:nvPr/>
        </p:nvPicPr>
        <p:blipFill>
          <a:blip r:embed="rId3"/>
          <a:stretch>
            <a:fillRect/>
          </a:stretch>
        </p:blipFill>
        <p:spPr>
          <a:xfrm>
            <a:off x="2605381" y="4679266"/>
            <a:ext cx="2599666" cy="228821"/>
          </a:xfrm>
          <a:prstGeom prst="rect">
            <a:avLst/>
          </a:prstGeom>
        </p:spPr>
      </p:pic>
      <p:sp>
        <p:nvSpPr>
          <p:cNvPr id="5" name="Titre 13">
            <a:extLst>
              <a:ext uri="{FF2B5EF4-FFF2-40B4-BE49-F238E27FC236}">
                <a16:creationId xmlns:a16="http://schemas.microsoft.com/office/drawing/2014/main" id="{901E7ED1-426D-4ACD-9E13-CB547E581409}"/>
              </a:ext>
            </a:extLst>
          </p:cNvPr>
          <p:cNvSpPr txBox="1">
            <a:spLocks/>
          </p:cNvSpPr>
          <p:nvPr/>
        </p:nvSpPr>
        <p:spPr>
          <a:xfrm>
            <a:off x="922249" y="2702061"/>
            <a:ext cx="8221751" cy="1159799"/>
          </a:xfrm>
          <a:prstGeom prst="rect">
            <a:avLst/>
          </a:prstGeom>
        </p:spPr>
        <p:txBody>
          <a:bodyPr vert="horz" lIns="0" tIns="0" rIns="0" bIns="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rgbClr val="FFFFFF"/>
              </a:buClr>
              <a:buSzPct val="100000"/>
              <a:buFont typeface="Cabin Condensed"/>
              <a:buNone/>
              <a:defRPr sz="4400" b="0" i="0" u="none" strike="noStrike"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pPr marL="342900" indent="-342900">
              <a:buClrTx/>
              <a:buFont typeface="Wingdings" panose="05000000000000000000" pitchFamily="2" charset="2"/>
              <a:buChar char="§"/>
            </a:pPr>
            <a:r>
              <a:rPr lang="fr-FR" sz="2400" i="1" dirty="0" err="1">
                <a:latin typeface="Roboto" panose="02000000000000000000" pitchFamily="2" charset="0"/>
                <a:ea typeface="Roboto" panose="02000000000000000000" pitchFamily="2" charset="0"/>
                <a:cs typeface="Roboto" panose="02000000000000000000" pitchFamily="2" charset="0"/>
              </a:rPr>
              <a:t>Ecofi</a:t>
            </a:r>
            <a:r>
              <a:rPr lang="fr-FR" sz="2400" i="1" dirty="0">
                <a:latin typeface="Roboto" panose="02000000000000000000" pitchFamily="2" charset="0"/>
                <a:ea typeface="Roboto" panose="02000000000000000000" pitchFamily="2" charset="0"/>
                <a:cs typeface="Roboto" panose="02000000000000000000" pitchFamily="2" charset="0"/>
              </a:rPr>
              <a:t> Trajectoires Durables</a:t>
            </a:r>
          </a:p>
          <a:p>
            <a:pPr marL="342900" indent="-342900">
              <a:buClrTx/>
              <a:buFont typeface="Wingdings" panose="05000000000000000000" pitchFamily="2" charset="2"/>
              <a:buChar char="§"/>
            </a:pPr>
            <a:r>
              <a:rPr lang="fr-FR" sz="2400" i="1" dirty="0" err="1">
                <a:latin typeface="Roboto" panose="02000000000000000000" pitchFamily="2" charset="0"/>
                <a:ea typeface="Roboto" panose="02000000000000000000" pitchFamily="2" charset="0"/>
                <a:cs typeface="Roboto" panose="02000000000000000000" pitchFamily="2" charset="0"/>
              </a:rPr>
              <a:t>Ecofi</a:t>
            </a:r>
            <a:r>
              <a:rPr lang="fr-FR" sz="2400" i="1" dirty="0">
                <a:latin typeface="Roboto" panose="02000000000000000000" pitchFamily="2" charset="0"/>
                <a:ea typeface="Roboto" panose="02000000000000000000" pitchFamily="2" charset="0"/>
                <a:cs typeface="Roboto" panose="02000000000000000000" pitchFamily="2" charset="0"/>
              </a:rPr>
              <a:t> Agir Pour le Climat</a:t>
            </a:r>
          </a:p>
          <a:p>
            <a:pPr marL="342900" indent="-342900">
              <a:buClrTx/>
              <a:buFont typeface="Wingdings" panose="05000000000000000000" pitchFamily="2" charset="2"/>
              <a:buChar char="§"/>
            </a:pPr>
            <a:r>
              <a:rPr lang="fr-FR" sz="2400" i="1" dirty="0">
                <a:latin typeface="Roboto" panose="02000000000000000000" pitchFamily="2" charset="0"/>
                <a:ea typeface="Roboto" panose="02000000000000000000" pitchFamily="2" charset="0"/>
                <a:cs typeface="Roboto" panose="02000000000000000000" pitchFamily="2" charset="0"/>
              </a:rPr>
              <a:t>Palatine Europe </a:t>
            </a:r>
            <a:r>
              <a:rPr lang="fr-FR" sz="2400" i="1" dirty="0" err="1">
                <a:latin typeface="Roboto" panose="02000000000000000000" pitchFamily="2" charset="0"/>
                <a:ea typeface="Roboto" panose="02000000000000000000" pitchFamily="2" charset="0"/>
                <a:cs typeface="Roboto" panose="02000000000000000000" pitchFamily="2" charset="0"/>
              </a:rPr>
              <a:t>Sustainable</a:t>
            </a:r>
            <a:r>
              <a:rPr lang="fr-FR" sz="2400" i="1" dirty="0">
                <a:latin typeface="Roboto" panose="02000000000000000000" pitchFamily="2" charset="0"/>
                <a:ea typeface="Roboto" panose="02000000000000000000" pitchFamily="2" charset="0"/>
                <a:cs typeface="Roboto" panose="02000000000000000000" pitchFamily="2" charset="0"/>
              </a:rPr>
              <a:t> </a:t>
            </a:r>
            <a:r>
              <a:rPr lang="fr-FR" sz="2400" i="1" dirty="0" err="1">
                <a:latin typeface="Roboto" panose="02000000000000000000" pitchFamily="2" charset="0"/>
                <a:ea typeface="Roboto" panose="02000000000000000000" pitchFamily="2" charset="0"/>
                <a:cs typeface="Roboto" panose="02000000000000000000" pitchFamily="2" charset="0"/>
              </a:rPr>
              <a:t>Employment</a:t>
            </a:r>
            <a:endParaRPr lang="fr-FR" sz="2400" i="1" dirty="0">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0" i="1"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Mirova</a:t>
            </a:r>
            <a:r>
              <a:rPr kumimoji="0" lang="fr-FR"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 Euro Short </a:t>
            </a:r>
            <a:r>
              <a:rPr kumimoji="0" lang="fr-FR" sz="2400" b="0" i="1"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Term</a:t>
            </a:r>
            <a:r>
              <a:rPr kumimoji="0" lang="fr-FR"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lang="fr-FR" sz="2400" b="0" i="1"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Sustainable</a:t>
            </a:r>
            <a:r>
              <a:rPr kumimoji="0" lang="fr-FR"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 Bond </a:t>
            </a:r>
            <a:r>
              <a:rPr kumimoji="0" lang="fr-FR" sz="2400" b="0" i="1"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Fund</a:t>
            </a:r>
            <a:endParaRPr kumimoji="0" lang="fr-FR"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M</a:t>
            </a:r>
            <a:r>
              <a:rPr kumimoji="0" lang="en-US" sz="2400" b="0" i="1"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irova</a:t>
            </a:r>
            <a:r>
              <a:rPr kumimoji="0" lang="en-US" sz="2400" b="0" i="1"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Arial"/>
              </a:rPr>
              <a:t> Euro High Yield Sustainable Bond Fund </a:t>
            </a:r>
          </a:p>
        </p:txBody>
      </p:sp>
    </p:spTree>
    <p:extLst>
      <p:ext uri="{BB962C8B-B14F-4D97-AF65-F5344CB8AC3E}">
        <p14:creationId xmlns:p14="http://schemas.microsoft.com/office/powerpoint/2010/main" val="414681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347206" y="2692567"/>
            <a:ext cx="6346565" cy="540883"/>
          </a:xfrm>
        </p:spPr>
        <p:txBody>
          <a:bodyPr/>
          <a:lstStyle/>
          <a:p>
            <a:r>
              <a:rPr lang="fr-FR" dirty="0"/>
              <a:t>Pourquoi référencer ces fonds ?</a:t>
            </a:r>
            <a:endParaRPr lang="pt-BR" altLang="en-US" dirty="0"/>
          </a:p>
        </p:txBody>
      </p:sp>
      <p:sp>
        <p:nvSpPr>
          <p:cNvPr id="5" name="Espace réservé du texte 4"/>
          <p:cNvSpPr>
            <a:spLocks noGrp="1"/>
          </p:cNvSpPr>
          <p:nvPr>
            <p:ph type="body" sz="quarter" idx="13"/>
          </p:nvPr>
        </p:nvSpPr>
        <p:spPr>
          <a:xfrm>
            <a:off x="1347206" y="2171448"/>
            <a:ext cx="6346565" cy="540883"/>
          </a:xfrm>
        </p:spPr>
        <p:txBody>
          <a:bodyPr/>
          <a:lstStyle/>
          <a:p>
            <a:r>
              <a:rPr lang="fr-FR" dirty="0"/>
              <a:t>Les fonds et les segments de clientèle visés</a:t>
            </a:r>
          </a:p>
        </p:txBody>
      </p:sp>
      <p:sp>
        <p:nvSpPr>
          <p:cNvPr id="7" name="Espace réservé du texte 6"/>
          <p:cNvSpPr>
            <a:spLocks noGrp="1"/>
          </p:cNvSpPr>
          <p:nvPr>
            <p:ph type="body" sz="quarter" idx="15"/>
          </p:nvPr>
        </p:nvSpPr>
        <p:spPr>
          <a:xfrm>
            <a:off x="1347206" y="3165842"/>
            <a:ext cx="6346565" cy="540883"/>
          </a:xfrm>
        </p:spPr>
        <p:txBody>
          <a:bodyPr/>
          <a:lstStyle/>
          <a:p>
            <a:r>
              <a:rPr lang="pt-BR" altLang="en-US" dirty="0"/>
              <a:t>Le dispositif d’accompagnement</a:t>
            </a:r>
          </a:p>
        </p:txBody>
      </p:sp>
      <p:sp>
        <p:nvSpPr>
          <p:cNvPr id="2" name="Espace réservé du texte 1"/>
          <p:cNvSpPr>
            <a:spLocks noGrp="1"/>
          </p:cNvSpPr>
          <p:nvPr>
            <p:ph type="body" sz="quarter" idx="10"/>
          </p:nvPr>
        </p:nvSpPr>
        <p:spPr>
          <a:xfrm>
            <a:off x="636988" y="2165473"/>
            <a:ext cx="509122" cy="509122"/>
          </a:xfrm>
        </p:spPr>
        <p:txBody>
          <a:bodyPr/>
          <a:lstStyle/>
          <a:p>
            <a:r>
              <a:rPr lang="fr-FR" dirty="0"/>
              <a:t>01</a:t>
            </a:r>
          </a:p>
        </p:txBody>
      </p:sp>
      <p:sp>
        <p:nvSpPr>
          <p:cNvPr id="4" name="Espace réservé du texte 3"/>
          <p:cNvSpPr>
            <a:spLocks noGrp="1"/>
          </p:cNvSpPr>
          <p:nvPr>
            <p:ph type="body" sz="quarter" idx="12"/>
          </p:nvPr>
        </p:nvSpPr>
        <p:spPr>
          <a:xfrm>
            <a:off x="639734" y="2639982"/>
            <a:ext cx="506376" cy="509122"/>
          </a:xfrm>
        </p:spPr>
        <p:txBody>
          <a:bodyPr/>
          <a:lstStyle/>
          <a:p>
            <a:r>
              <a:rPr lang="fr-FR" dirty="0"/>
              <a:t>02</a:t>
            </a:r>
          </a:p>
        </p:txBody>
      </p:sp>
      <p:sp>
        <p:nvSpPr>
          <p:cNvPr id="6" name="Espace réservé du texte 5"/>
          <p:cNvSpPr>
            <a:spLocks noGrp="1"/>
          </p:cNvSpPr>
          <p:nvPr>
            <p:ph type="body" sz="quarter" idx="14"/>
          </p:nvPr>
        </p:nvSpPr>
        <p:spPr>
          <a:xfrm>
            <a:off x="636988" y="3181722"/>
            <a:ext cx="509122" cy="509122"/>
          </a:xfrm>
        </p:spPr>
        <p:txBody>
          <a:bodyPr/>
          <a:lstStyle/>
          <a:p>
            <a:r>
              <a:rPr lang="fr-FR" dirty="0"/>
              <a:t>03</a:t>
            </a:r>
          </a:p>
        </p:txBody>
      </p:sp>
    </p:spTree>
    <p:extLst>
      <p:ext uri="{BB962C8B-B14F-4D97-AF65-F5344CB8AC3E}">
        <p14:creationId xmlns:p14="http://schemas.microsoft.com/office/powerpoint/2010/main" val="23972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985780" y="2243754"/>
            <a:ext cx="1296144" cy="1292662"/>
          </a:xfrm>
          <a:prstGeom prst="rect">
            <a:avLst/>
          </a:prstGeom>
          <a:noFill/>
        </p:spPr>
        <p:txBody>
          <a:bodyPr wrap="square" rtlCol="0">
            <a:spAutoFit/>
          </a:bodyPr>
          <a:lstStyle/>
          <a:p>
            <a:pPr algn="r"/>
            <a:r>
              <a:rPr lang="fr-FR" sz="7800" dirty="0">
                <a:solidFill>
                  <a:schemeClr val="accent1"/>
                </a:solidFill>
                <a:latin typeface="Montserrat SemiBold" panose="00000700000000000000" pitchFamily="50" charset="0"/>
              </a:rPr>
              <a:t>01</a:t>
            </a:r>
          </a:p>
        </p:txBody>
      </p:sp>
      <p:sp>
        <p:nvSpPr>
          <p:cNvPr id="3" name="Espace réservé du texte 2"/>
          <p:cNvSpPr>
            <a:spLocks noGrp="1"/>
          </p:cNvSpPr>
          <p:nvPr>
            <p:ph type="body" sz="quarter" idx="13"/>
          </p:nvPr>
        </p:nvSpPr>
        <p:spPr>
          <a:xfrm>
            <a:off x="2281924" y="2571750"/>
            <a:ext cx="6470818" cy="864096"/>
          </a:xfrm>
        </p:spPr>
        <p:txBody>
          <a:bodyPr/>
          <a:lstStyle/>
          <a:p>
            <a:r>
              <a:rPr lang="fr-FR" dirty="0"/>
              <a:t>Les fonds concernés et les segments de clientèle visés</a:t>
            </a:r>
          </a:p>
        </p:txBody>
      </p:sp>
    </p:spTree>
    <p:extLst>
      <p:ext uri="{BB962C8B-B14F-4D97-AF65-F5344CB8AC3E}">
        <p14:creationId xmlns:p14="http://schemas.microsoft.com/office/powerpoint/2010/main" val="68382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Ecofi</a:t>
            </a:r>
            <a:r>
              <a:rPr lang="fr-FR" sz="2000" dirty="0"/>
              <a:t> Trajectoires Durables part C</a:t>
            </a:r>
            <a:br>
              <a:rPr lang="fr-FR" sz="2000" dirty="0"/>
            </a:br>
            <a:r>
              <a:rPr lang="fr-FR" sz="1400" dirty="0"/>
              <a:t>FR0010214213 </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Investir dans des entreprises respectueuses des enjeux de demain.</a:t>
            </a:r>
            <a:endParaRPr lang="fr-FR" sz="1600" dirty="0">
              <a:solidFill>
                <a:schemeClr val="accent1"/>
              </a:solidFill>
            </a:endParaRPr>
          </a:p>
        </p:txBody>
      </p:sp>
      <p:sp>
        <p:nvSpPr>
          <p:cNvPr id="4" name="ZoneTexte 3">
            <a:extLst>
              <a:ext uri="{FF2B5EF4-FFF2-40B4-BE49-F238E27FC236}">
                <a16:creationId xmlns:a16="http://schemas.microsoft.com/office/drawing/2014/main" id="{4D82D23C-007A-C52D-DB33-2B74D3963C69}"/>
              </a:ext>
            </a:extLst>
          </p:cNvPr>
          <p:cNvSpPr txBox="1"/>
          <p:nvPr/>
        </p:nvSpPr>
        <p:spPr>
          <a:xfrm>
            <a:off x="6930452" y="249903"/>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7" name="Image 6">
            <a:extLst>
              <a:ext uri="{FF2B5EF4-FFF2-40B4-BE49-F238E27FC236}">
                <a16:creationId xmlns:a16="http://schemas.microsoft.com/office/drawing/2014/main" id="{BDD69135-30BA-690C-03AC-627FFE5022B2}"/>
              </a:ext>
            </a:extLst>
          </p:cNvPr>
          <p:cNvPicPr>
            <a:picLocks noChangeAspect="1"/>
          </p:cNvPicPr>
          <p:nvPr/>
        </p:nvPicPr>
        <p:blipFill>
          <a:blip r:embed="rId2"/>
          <a:stretch>
            <a:fillRect/>
          </a:stretch>
        </p:blipFill>
        <p:spPr>
          <a:xfrm>
            <a:off x="0" y="2160095"/>
            <a:ext cx="9144000" cy="823310"/>
          </a:xfrm>
          <a:prstGeom prst="rect">
            <a:avLst/>
          </a:prstGeom>
        </p:spPr>
      </p:pic>
      <p:pic>
        <p:nvPicPr>
          <p:cNvPr id="3" name="Image 2">
            <a:extLst>
              <a:ext uri="{FF2B5EF4-FFF2-40B4-BE49-F238E27FC236}">
                <a16:creationId xmlns:a16="http://schemas.microsoft.com/office/drawing/2014/main" id="{E6E3F9D4-A7E7-9FA8-3007-D8E0DA34F7A6}"/>
              </a:ext>
            </a:extLst>
          </p:cNvPr>
          <p:cNvPicPr>
            <a:picLocks noChangeAspect="1"/>
          </p:cNvPicPr>
          <p:nvPr/>
        </p:nvPicPr>
        <p:blipFill>
          <a:blip r:embed="rId3"/>
          <a:stretch>
            <a:fillRect/>
          </a:stretch>
        </p:blipFill>
        <p:spPr>
          <a:xfrm>
            <a:off x="6396751" y="109477"/>
            <a:ext cx="590740" cy="604015"/>
          </a:xfrm>
          <a:prstGeom prst="rect">
            <a:avLst/>
          </a:prstGeom>
        </p:spPr>
      </p:pic>
    </p:spTree>
    <p:extLst>
      <p:ext uri="{BB962C8B-B14F-4D97-AF65-F5344CB8AC3E}">
        <p14:creationId xmlns:p14="http://schemas.microsoft.com/office/powerpoint/2010/main" val="119041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4176E66E-E6F4-9E99-38D5-39ABF1498C8C}"/>
              </a:ext>
            </a:extLst>
          </p:cNvPr>
          <p:cNvSpPr>
            <a:spLocks noGrp="1"/>
          </p:cNvSpPr>
          <p:nvPr>
            <p:ph type="title"/>
          </p:nvPr>
        </p:nvSpPr>
        <p:spPr>
          <a:xfrm>
            <a:off x="900385" y="195486"/>
            <a:ext cx="7096867" cy="432000"/>
          </a:xfrm>
        </p:spPr>
        <p:txBody>
          <a:bodyPr/>
          <a:lstStyle/>
          <a:p>
            <a:r>
              <a:rPr lang="fr-FR" sz="2000" dirty="0" err="1"/>
              <a:t>Ecofi</a:t>
            </a:r>
            <a:r>
              <a:rPr lang="fr-FR" sz="2000" dirty="0"/>
              <a:t> Trajectoires Durables part C</a:t>
            </a:r>
            <a:br>
              <a:rPr lang="fr-FR" sz="2000" dirty="0"/>
            </a:br>
            <a:r>
              <a:rPr lang="fr-FR" sz="1400" dirty="0"/>
              <a:t>FR0010214213 </a:t>
            </a:r>
            <a:endParaRPr lang="fr-FR" sz="1400" i="1" dirty="0">
              <a:solidFill>
                <a:schemeClr val="bg1">
                  <a:lumMod val="65000"/>
                </a:schemeClr>
              </a:solidFill>
            </a:endParaRPr>
          </a:p>
        </p:txBody>
      </p:sp>
      <p:sp>
        <p:nvSpPr>
          <p:cNvPr id="6" name="ZoneTexte 5">
            <a:extLst>
              <a:ext uri="{FF2B5EF4-FFF2-40B4-BE49-F238E27FC236}">
                <a16:creationId xmlns:a16="http://schemas.microsoft.com/office/drawing/2014/main" id="{58CE325E-0DE5-D973-6B91-2EF5AAB1ED6D}"/>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Investir dans des entreprises respectueuses des enjeux de demain.</a:t>
            </a:r>
            <a:endParaRPr lang="fr-FR" sz="1600" dirty="0">
              <a:solidFill>
                <a:schemeClr val="accent1"/>
              </a:solidFill>
            </a:endParaRPr>
          </a:p>
        </p:txBody>
      </p:sp>
      <p:pic>
        <p:nvPicPr>
          <p:cNvPr id="25" name="Image 24">
            <a:extLst>
              <a:ext uri="{FF2B5EF4-FFF2-40B4-BE49-F238E27FC236}">
                <a16:creationId xmlns:a16="http://schemas.microsoft.com/office/drawing/2014/main" id="{6CF0CEB5-52FF-375F-5C1B-B9B0D3A61398}"/>
              </a:ext>
            </a:extLst>
          </p:cNvPr>
          <p:cNvPicPr>
            <a:picLocks noChangeAspect="1"/>
          </p:cNvPicPr>
          <p:nvPr/>
        </p:nvPicPr>
        <p:blipFill>
          <a:blip r:embed="rId2"/>
          <a:stretch>
            <a:fillRect/>
          </a:stretch>
        </p:blipFill>
        <p:spPr>
          <a:xfrm>
            <a:off x="792525" y="3476122"/>
            <a:ext cx="6004962" cy="661893"/>
          </a:xfrm>
          <a:prstGeom prst="rect">
            <a:avLst/>
          </a:prstGeom>
        </p:spPr>
      </p:pic>
      <p:sp>
        <p:nvSpPr>
          <p:cNvPr id="2" name="ZoneTexte 1">
            <a:extLst>
              <a:ext uri="{FF2B5EF4-FFF2-40B4-BE49-F238E27FC236}">
                <a16:creationId xmlns:a16="http://schemas.microsoft.com/office/drawing/2014/main" id="{AEED5EB6-631A-623A-8303-A9F5F28DA8BF}"/>
              </a:ext>
            </a:extLst>
          </p:cNvPr>
          <p:cNvSpPr txBox="1"/>
          <p:nvPr/>
        </p:nvSpPr>
        <p:spPr>
          <a:xfrm>
            <a:off x="6930452" y="249903"/>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4" name="Image 3">
            <a:extLst>
              <a:ext uri="{FF2B5EF4-FFF2-40B4-BE49-F238E27FC236}">
                <a16:creationId xmlns:a16="http://schemas.microsoft.com/office/drawing/2014/main" id="{C8625F1C-7A16-2205-6E4F-403E1468AE4B}"/>
              </a:ext>
            </a:extLst>
          </p:cNvPr>
          <p:cNvPicPr>
            <a:picLocks noChangeAspect="1"/>
          </p:cNvPicPr>
          <p:nvPr/>
        </p:nvPicPr>
        <p:blipFill>
          <a:blip r:embed="rId3"/>
          <a:stretch>
            <a:fillRect/>
          </a:stretch>
        </p:blipFill>
        <p:spPr>
          <a:xfrm>
            <a:off x="780481" y="940972"/>
            <a:ext cx="1888637" cy="1630778"/>
          </a:xfrm>
          <a:prstGeom prst="rect">
            <a:avLst/>
          </a:prstGeom>
        </p:spPr>
      </p:pic>
      <p:pic>
        <p:nvPicPr>
          <p:cNvPr id="9" name="Image 8">
            <a:extLst>
              <a:ext uri="{FF2B5EF4-FFF2-40B4-BE49-F238E27FC236}">
                <a16:creationId xmlns:a16="http://schemas.microsoft.com/office/drawing/2014/main" id="{A518E749-2F48-96D0-84C7-DC21202182A5}"/>
              </a:ext>
            </a:extLst>
          </p:cNvPr>
          <p:cNvPicPr>
            <a:picLocks noChangeAspect="1"/>
          </p:cNvPicPr>
          <p:nvPr/>
        </p:nvPicPr>
        <p:blipFill>
          <a:blip r:embed="rId4"/>
          <a:stretch>
            <a:fillRect/>
          </a:stretch>
        </p:blipFill>
        <p:spPr>
          <a:xfrm>
            <a:off x="3022274" y="1042267"/>
            <a:ext cx="2089057" cy="828991"/>
          </a:xfrm>
          <a:prstGeom prst="rect">
            <a:avLst/>
          </a:prstGeom>
        </p:spPr>
      </p:pic>
      <p:pic>
        <p:nvPicPr>
          <p:cNvPr id="12" name="Image 11">
            <a:extLst>
              <a:ext uri="{FF2B5EF4-FFF2-40B4-BE49-F238E27FC236}">
                <a16:creationId xmlns:a16="http://schemas.microsoft.com/office/drawing/2014/main" id="{D38F97D3-D84C-B215-F05F-D425A562558A}"/>
              </a:ext>
            </a:extLst>
          </p:cNvPr>
          <p:cNvPicPr>
            <a:picLocks noChangeAspect="1"/>
          </p:cNvPicPr>
          <p:nvPr/>
        </p:nvPicPr>
        <p:blipFill>
          <a:blip r:embed="rId5"/>
          <a:stretch>
            <a:fillRect/>
          </a:stretch>
        </p:blipFill>
        <p:spPr>
          <a:xfrm>
            <a:off x="5225034" y="1045680"/>
            <a:ext cx="1832310" cy="1142319"/>
          </a:xfrm>
          <a:prstGeom prst="rect">
            <a:avLst/>
          </a:prstGeom>
        </p:spPr>
      </p:pic>
      <p:pic>
        <p:nvPicPr>
          <p:cNvPr id="14" name="Image 13">
            <a:extLst>
              <a:ext uri="{FF2B5EF4-FFF2-40B4-BE49-F238E27FC236}">
                <a16:creationId xmlns:a16="http://schemas.microsoft.com/office/drawing/2014/main" id="{5EF40EA8-B7B9-4757-8C22-389201BBCEC2}"/>
              </a:ext>
            </a:extLst>
          </p:cNvPr>
          <p:cNvPicPr>
            <a:picLocks noChangeAspect="1"/>
          </p:cNvPicPr>
          <p:nvPr/>
        </p:nvPicPr>
        <p:blipFill>
          <a:blip r:embed="rId6"/>
          <a:stretch>
            <a:fillRect/>
          </a:stretch>
        </p:blipFill>
        <p:spPr>
          <a:xfrm>
            <a:off x="780481" y="2556433"/>
            <a:ext cx="5753100" cy="908800"/>
          </a:xfrm>
          <a:prstGeom prst="rect">
            <a:avLst/>
          </a:prstGeom>
        </p:spPr>
      </p:pic>
      <p:pic>
        <p:nvPicPr>
          <p:cNvPr id="18" name="Image 17">
            <a:extLst>
              <a:ext uri="{FF2B5EF4-FFF2-40B4-BE49-F238E27FC236}">
                <a16:creationId xmlns:a16="http://schemas.microsoft.com/office/drawing/2014/main" id="{18D30CE1-2B37-A0B5-C50B-320490DA6D5B}"/>
              </a:ext>
            </a:extLst>
          </p:cNvPr>
          <p:cNvPicPr>
            <a:picLocks noChangeAspect="1"/>
          </p:cNvPicPr>
          <p:nvPr/>
        </p:nvPicPr>
        <p:blipFill>
          <a:blip r:embed="rId7"/>
          <a:stretch>
            <a:fillRect/>
          </a:stretch>
        </p:blipFill>
        <p:spPr>
          <a:xfrm>
            <a:off x="780481" y="4128640"/>
            <a:ext cx="6790654" cy="758680"/>
          </a:xfrm>
          <a:prstGeom prst="rect">
            <a:avLst/>
          </a:prstGeom>
        </p:spPr>
      </p:pic>
      <p:pic>
        <p:nvPicPr>
          <p:cNvPr id="7" name="Image 6">
            <a:extLst>
              <a:ext uri="{FF2B5EF4-FFF2-40B4-BE49-F238E27FC236}">
                <a16:creationId xmlns:a16="http://schemas.microsoft.com/office/drawing/2014/main" id="{ECE126B2-A5D9-5CF0-57F1-C6743E39C060}"/>
              </a:ext>
            </a:extLst>
          </p:cNvPr>
          <p:cNvPicPr>
            <a:picLocks noChangeAspect="1"/>
          </p:cNvPicPr>
          <p:nvPr/>
        </p:nvPicPr>
        <p:blipFill>
          <a:blip r:embed="rId8"/>
          <a:stretch>
            <a:fillRect/>
          </a:stretch>
        </p:blipFill>
        <p:spPr>
          <a:xfrm>
            <a:off x="6339712" y="107640"/>
            <a:ext cx="590740" cy="604015"/>
          </a:xfrm>
          <a:prstGeom prst="rect">
            <a:avLst/>
          </a:prstGeom>
        </p:spPr>
      </p:pic>
    </p:spTree>
    <p:extLst>
      <p:ext uri="{BB962C8B-B14F-4D97-AF65-F5344CB8AC3E}">
        <p14:creationId xmlns:p14="http://schemas.microsoft.com/office/powerpoint/2010/main" val="2531121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Ecofi</a:t>
            </a:r>
            <a:r>
              <a:rPr lang="fr-FR" sz="2000" dirty="0"/>
              <a:t> Agir Pour le Climat part C</a:t>
            </a:r>
            <a:br>
              <a:rPr lang="fr-FR" sz="2000" dirty="0"/>
            </a:br>
            <a:r>
              <a:rPr lang="fr-FR" sz="1400" dirty="0"/>
              <a:t>FR0010642280 </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Accompagner la transition énergétique et écologique</a:t>
            </a:r>
            <a:endParaRPr lang="fr-FR" sz="1600" dirty="0">
              <a:solidFill>
                <a:schemeClr val="accent1"/>
              </a:solidFill>
            </a:endParaRPr>
          </a:p>
        </p:txBody>
      </p:sp>
      <p:pic>
        <p:nvPicPr>
          <p:cNvPr id="7" name="Image 6">
            <a:extLst>
              <a:ext uri="{FF2B5EF4-FFF2-40B4-BE49-F238E27FC236}">
                <a16:creationId xmlns:a16="http://schemas.microsoft.com/office/drawing/2014/main" id="{21E0FCC0-73D3-8986-9BC4-9AE1F5C51A12}"/>
              </a:ext>
            </a:extLst>
          </p:cNvPr>
          <p:cNvPicPr>
            <a:picLocks noChangeAspect="1"/>
          </p:cNvPicPr>
          <p:nvPr/>
        </p:nvPicPr>
        <p:blipFill>
          <a:blip r:embed="rId2"/>
          <a:stretch>
            <a:fillRect/>
          </a:stretch>
        </p:blipFill>
        <p:spPr>
          <a:xfrm>
            <a:off x="5717976" y="193264"/>
            <a:ext cx="2279276" cy="667779"/>
          </a:xfrm>
          <a:prstGeom prst="rect">
            <a:avLst/>
          </a:prstGeom>
        </p:spPr>
      </p:pic>
      <p:sp>
        <p:nvSpPr>
          <p:cNvPr id="3" name="ZoneTexte 2">
            <a:extLst>
              <a:ext uri="{FF2B5EF4-FFF2-40B4-BE49-F238E27FC236}">
                <a16:creationId xmlns:a16="http://schemas.microsoft.com/office/drawing/2014/main" id="{8F75AA6E-A87E-6E31-AD4C-147465CC8AF6}"/>
              </a:ext>
            </a:extLst>
          </p:cNvPr>
          <p:cNvSpPr txBox="1"/>
          <p:nvPr/>
        </p:nvSpPr>
        <p:spPr>
          <a:xfrm>
            <a:off x="5863652" y="861043"/>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6" name="Image 5">
            <a:extLst>
              <a:ext uri="{FF2B5EF4-FFF2-40B4-BE49-F238E27FC236}">
                <a16:creationId xmlns:a16="http://schemas.microsoft.com/office/drawing/2014/main" id="{BB74EEC5-E3AF-8E38-6921-0AB36A06BFCA}"/>
              </a:ext>
            </a:extLst>
          </p:cNvPr>
          <p:cNvPicPr>
            <a:picLocks noChangeAspect="1"/>
          </p:cNvPicPr>
          <p:nvPr/>
        </p:nvPicPr>
        <p:blipFill>
          <a:blip r:embed="rId3"/>
          <a:stretch>
            <a:fillRect/>
          </a:stretch>
        </p:blipFill>
        <p:spPr>
          <a:xfrm>
            <a:off x="0" y="2020641"/>
            <a:ext cx="9144000" cy="1102218"/>
          </a:xfrm>
          <a:prstGeom prst="rect">
            <a:avLst/>
          </a:prstGeom>
        </p:spPr>
      </p:pic>
    </p:spTree>
    <p:extLst>
      <p:ext uri="{BB962C8B-B14F-4D97-AF65-F5344CB8AC3E}">
        <p14:creationId xmlns:p14="http://schemas.microsoft.com/office/powerpoint/2010/main" val="3335886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713812C7-B902-6A0E-A094-EAF1ABC5D6C2}"/>
              </a:ext>
            </a:extLst>
          </p:cNvPr>
          <p:cNvSpPr>
            <a:spLocks noGrp="1"/>
          </p:cNvSpPr>
          <p:nvPr>
            <p:ph type="title"/>
          </p:nvPr>
        </p:nvSpPr>
        <p:spPr>
          <a:xfrm>
            <a:off x="900385" y="195486"/>
            <a:ext cx="7096867" cy="432000"/>
          </a:xfrm>
        </p:spPr>
        <p:txBody>
          <a:bodyPr/>
          <a:lstStyle/>
          <a:p>
            <a:r>
              <a:rPr lang="fr-FR" sz="2000" dirty="0" err="1"/>
              <a:t>Ecofi</a:t>
            </a:r>
            <a:r>
              <a:rPr lang="fr-FR" sz="2000" dirty="0"/>
              <a:t> Agir Pour le Climat part C</a:t>
            </a:r>
            <a:br>
              <a:rPr lang="fr-FR" sz="2000" dirty="0"/>
            </a:br>
            <a:r>
              <a:rPr lang="fr-FR" sz="1400" dirty="0"/>
              <a:t>FR0010642280 </a:t>
            </a:r>
            <a:endParaRPr lang="fr-FR" sz="1400" i="1" dirty="0">
              <a:solidFill>
                <a:schemeClr val="bg1">
                  <a:lumMod val="65000"/>
                </a:schemeClr>
              </a:solidFill>
            </a:endParaRPr>
          </a:p>
        </p:txBody>
      </p:sp>
      <p:sp>
        <p:nvSpPr>
          <p:cNvPr id="7" name="ZoneTexte 6">
            <a:extLst>
              <a:ext uri="{FF2B5EF4-FFF2-40B4-BE49-F238E27FC236}">
                <a16:creationId xmlns:a16="http://schemas.microsoft.com/office/drawing/2014/main" id="{60E1B963-FAC5-7B93-87E2-F995518B2D94}"/>
              </a:ext>
            </a:extLst>
          </p:cNvPr>
          <p:cNvSpPr txBox="1"/>
          <p:nvPr/>
        </p:nvSpPr>
        <p:spPr>
          <a:xfrm>
            <a:off x="780481" y="665900"/>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Accompagner la transition énergétique et écologique</a:t>
            </a:r>
            <a:endParaRPr lang="fr-FR" sz="1600" dirty="0">
              <a:solidFill>
                <a:schemeClr val="accent1"/>
              </a:solidFill>
            </a:endParaRPr>
          </a:p>
        </p:txBody>
      </p:sp>
      <p:pic>
        <p:nvPicPr>
          <p:cNvPr id="13" name="Image 12">
            <a:extLst>
              <a:ext uri="{FF2B5EF4-FFF2-40B4-BE49-F238E27FC236}">
                <a16:creationId xmlns:a16="http://schemas.microsoft.com/office/drawing/2014/main" id="{E344F1E0-BDFB-9DDD-D402-A7BD345E592D}"/>
              </a:ext>
            </a:extLst>
          </p:cNvPr>
          <p:cNvPicPr>
            <a:picLocks noChangeAspect="1"/>
          </p:cNvPicPr>
          <p:nvPr/>
        </p:nvPicPr>
        <p:blipFill>
          <a:blip r:embed="rId2"/>
          <a:stretch>
            <a:fillRect/>
          </a:stretch>
        </p:blipFill>
        <p:spPr>
          <a:xfrm>
            <a:off x="727622" y="917841"/>
            <a:ext cx="866503" cy="188370"/>
          </a:xfrm>
          <a:prstGeom prst="rect">
            <a:avLst/>
          </a:prstGeom>
        </p:spPr>
      </p:pic>
      <p:pic>
        <p:nvPicPr>
          <p:cNvPr id="29" name="Image 28">
            <a:extLst>
              <a:ext uri="{FF2B5EF4-FFF2-40B4-BE49-F238E27FC236}">
                <a16:creationId xmlns:a16="http://schemas.microsoft.com/office/drawing/2014/main" id="{42C6F641-9C76-AC4A-3EEE-9B98784AA95D}"/>
              </a:ext>
            </a:extLst>
          </p:cNvPr>
          <p:cNvPicPr>
            <a:picLocks noChangeAspect="1"/>
          </p:cNvPicPr>
          <p:nvPr/>
        </p:nvPicPr>
        <p:blipFill>
          <a:blip r:embed="rId3"/>
          <a:stretch>
            <a:fillRect/>
          </a:stretch>
        </p:blipFill>
        <p:spPr>
          <a:xfrm>
            <a:off x="5717976" y="193264"/>
            <a:ext cx="2279276" cy="667779"/>
          </a:xfrm>
          <a:prstGeom prst="rect">
            <a:avLst/>
          </a:prstGeom>
        </p:spPr>
      </p:pic>
      <p:sp>
        <p:nvSpPr>
          <p:cNvPr id="2" name="ZoneTexte 1">
            <a:extLst>
              <a:ext uri="{FF2B5EF4-FFF2-40B4-BE49-F238E27FC236}">
                <a16:creationId xmlns:a16="http://schemas.microsoft.com/office/drawing/2014/main" id="{9537D851-FDD9-3DFC-577F-BC6A4B61A387}"/>
              </a:ext>
            </a:extLst>
          </p:cNvPr>
          <p:cNvSpPr txBox="1"/>
          <p:nvPr/>
        </p:nvSpPr>
        <p:spPr>
          <a:xfrm>
            <a:off x="5863652" y="772031"/>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5" name="Image 4">
            <a:extLst>
              <a:ext uri="{FF2B5EF4-FFF2-40B4-BE49-F238E27FC236}">
                <a16:creationId xmlns:a16="http://schemas.microsoft.com/office/drawing/2014/main" id="{FC299D5D-8AB7-B9CC-08AD-6D9FE5770680}"/>
              </a:ext>
            </a:extLst>
          </p:cNvPr>
          <p:cNvPicPr>
            <a:picLocks noChangeAspect="1"/>
          </p:cNvPicPr>
          <p:nvPr/>
        </p:nvPicPr>
        <p:blipFill>
          <a:blip r:embed="rId4"/>
          <a:stretch>
            <a:fillRect/>
          </a:stretch>
        </p:blipFill>
        <p:spPr>
          <a:xfrm>
            <a:off x="727622" y="1102167"/>
            <a:ext cx="2132673" cy="1427127"/>
          </a:xfrm>
          <a:prstGeom prst="rect">
            <a:avLst/>
          </a:prstGeom>
        </p:spPr>
      </p:pic>
      <p:pic>
        <p:nvPicPr>
          <p:cNvPr id="8" name="Image 7">
            <a:extLst>
              <a:ext uri="{FF2B5EF4-FFF2-40B4-BE49-F238E27FC236}">
                <a16:creationId xmlns:a16="http://schemas.microsoft.com/office/drawing/2014/main" id="{FBFB3CBB-59F6-3B43-6336-98C1A01CA6F8}"/>
              </a:ext>
            </a:extLst>
          </p:cNvPr>
          <p:cNvPicPr>
            <a:picLocks noChangeAspect="1"/>
          </p:cNvPicPr>
          <p:nvPr/>
        </p:nvPicPr>
        <p:blipFill>
          <a:blip r:embed="rId5"/>
          <a:stretch>
            <a:fillRect/>
          </a:stretch>
        </p:blipFill>
        <p:spPr>
          <a:xfrm>
            <a:off x="3215094" y="910531"/>
            <a:ext cx="1921540" cy="1105866"/>
          </a:xfrm>
          <a:prstGeom prst="rect">
            <a:avLst/>
          </a:prstGeom>
        </p:spPr>
      </p:pic>
      <p:pic>
        <p:nvPicPr>
          <p:cNvPr id="11" name="Image 10">
            <a:extLst>
              <a:ext uri="{FF2B5EF4-FFF2-40B4-BE49-F238E27FC236}">
                <a16:creationId xmlns:a16="http://schemas.microsoft.com/office/drawing/2014/main" id="{4D58FD19-D94E-EA34-AA96-FC67A2AD3F1A}"/>
              </a:ext>
            </a:extLst>
          </p:cNvPr>
          <p:cNvPicPr>
            <a:picLocks noChangeAspect="1"/>
          </p:cNvPicPr>
          <p:nvPr/>
        </p:nvPicPr>
        <p:blipFill>
          <a:blip r:embed="rId6"/>
          <a:stretch>
            <a:fillRect/>
          </a:stretch>
        </p:blipFill>
        <p:spPr>
          <a:xfrm>
            <a:off x="5491433" y="1234035"/>
            <a:ext cx="1921540" cy="924590"/>
          </a:xfrm>
          <a:prstGeom prst="rect">
            <a:avLst/>
          </a:prstGeom>
        </p:spPr>
      </p:pic>
      <p:pic>
        <p:nvPicPr>
          <p:cNvPr id="14" name="Image 13">
            <a:extLst>
              <a:ext uri="{FF2B5EF4-FFF2-40B4-BE49-F238E27FC236}">
                <a16:creationId xmlns:a16="http://schemas.microsoft.com/office/drawing/2014/main" id="{9D46CA98-7B93-CB23-E7E8-71788B43DEC3}"/>
              </a:ext>
            </a:extLst>
          </p:cNvPr>
          <p:cNvPicPr>
            <a:picLocks noChangeAspect="1"/>
          </p:cNvPicPr>
          <p:nvPr/>
        </p:nvPicPr>
        <p:blipFill>
          <a:blip r:embed="rId7"/>
          <a:stretch>
            <a:fillRect/>
          </a:stretch>
        </p:blipFill>
        <p:spPr>
          <a:xfrm>
            <a:off x="727622" y="2501664"/>
            <a:ext cx="6909455" cy="517332"/>
          </a:xfrm>
          <a:prstGeom prst="rect">
            <a:avLst/>
          </a:prstGeom>
        </p:spPr>
      </p:pic>
      <p:pic>
        <p:nvPicPr>
          <p:cNvPr id="19" name="Image 18">
            <a:extLst>
              <a:ext uri="{FF2B5EF4-FFF2-40B4-BE49-F238E27FC236}">
                <a16:creationId xmlns:a16="http://schemas.microsoft.com/office/drawing/2014/main" id="{8926CE9A-F195-AA62-3D00-B4F5AA010F0F}"/>
              </a:ext>
            </a:extLst>
          </p:cNvPr>
          <p:cNvPicPr>
            <a:picLocks noChangeAspect="1"/>
          </p:cNvPicPr>
          <p:nvPr/>
        </p:nvPicPr>
        <p:blipFill>
          <a:blip r:embed="rId8"/>
          <a:stretch>
            <a:fillRect/>
          </a:stretch>
        </p:blipFill>
        <p:spPr>
          <a:xfrm>
            <a:off x="829504" y="4294390"/>
            <a:ext cx="7135374" cy="566742"/>
          </a:xfrm>
          <a:prstGeom prst="rect">
            <a:avLst/>
          </a:prstGeom>
        </p:spPr>
      </p:pic>
      <p:pic>
        <p:nvPicPr>
          <p:cNvPr id="6" name="Image 5">
            <a:extLst>
              <a:ext uri="{FF2B5EF4-FFF2-40B4-BE49-F238E27FC236}">
                <a16:creationId xmlns:a16="http://schemas.microsoft.com/office/drawing/2014/main" id="{998D6486-E797-697A-D806-7C6EA8565302}"/>
              </a:ext>
            </a:extLst>
          </p:cNvPr>
          <p:cNvPicPr>
            <a:picLocks noChangeAspect="1"/>
          </p:cNvPicPr>
          <p:nvPr/>
        </p:nvPicPr>
        <p:blipFill>
          <a:blip r:embed="rId9"/>
          <a:stretch>
            <a:fillRect/>
          </a:stretch>
        </p:blipFill>
        <p:spPr>
          <a:xfrm>
            <a:off x="829504" y="3130957"/>
            <a:ext cx="6333164" cy="1027380"/>
          </a:xfrm>
          <a:prstGeom prst="rect">
            <a:avLst/>
          </a:prstGeom>
        </p:spPr>
      </p:pic>
    </p:spTree>
    <p:extLst>
      <p:ext uri="{BB962C8B-B14F-4D97-AF65-F5344CB8AC3E}">
        <p14:creationId xmlns:p14="http://schemas.microsoft.com/office/powerpoint/2010/main" val="423871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Palatine Europe </a:t>
            </a:r>
            <a:r>
              <a:rPr lang="fr-FR" sz="2000" dirty="0" err="1"/>
              <a:t>Sustainable</a:t>
            </a:r>
            <a:r>
              <a:rPr lang="fr-FR" sz="2000" dirty="0"/>
              <a:t> </a:t>
            </a:r>
            <a:r>
              <a:rPr lang="fr-FR" sz="2000" dirty="0" err="1"/>
              <a:t>Employment</a:t>
            </a:r>
            <a:br>
              <a:rPr lang="fr-FR" sz="2000" dirty="0"/>
            </a:br>
            <a:r>
              <a:rPr lang="fr-FR" sz="1400" dirty="0"/>
              <a:t>FR0013391513 part R et FR0010915181 part I </a:t>
            </a:r>
            <a:endParaRPr lang="fr-FR" sz="1400" i="1" dirty="0">
              <a:solidFill>
                <a:schemeClr val="bg1">
                  <a:lumMod val="65000"/>
                </a:schemeClr>
              </a:solidFill>
            </a:endParaRP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Un fonds qui vise à investir dans des sociétés qui suivent de bonnes pratiques sociales.</a:t>
            </a:r>
            <a:endParaRPr lang="fr-FR" sz="1600" dirty="0">
              <a:solidFill>
                <a:schemeClr val="accent1"/>
              </a:solidFill>
            </a:endParaRPr>
          </a:p>
        </p:txBody>
      </p:sp>
      <p:pic>
        <p:nvPicPr>
          <p:cNvPr id="4" name="Image 3">
            <a:extLst>
              <a:ext uri="{FF2B5EF4-FFF2-40B4-BE49-F238E27FC236}">
                <a16:creationId xmlns:a16="http://schemas.microsoft.com/office/drawing/2014/main" id="{5ADA6F48-6643-532A-3AE1-C12C8577F16D}"/>
              </a:ext>
            </a:extLst>
          </p:cNvPr>
          <p:cNvPicPr>
            <a:picLocks noChangeAspect="1"/>
          </p:cNvPicPr>
          <p:nvPr/>
        </p:nvPicPr>
        <p:blipFill>
          <a:blip r:embed="rId2"/>
          <a:stretch>
            <a:fillRect/>
          </a:stretch>
        </p:blipFill>
        <p:spPr>
          <a:xfrm>
            <a:off x="138147" y="2010866"/>
            <a:ext cx="8867706" cy="1414415"/>
          </a:xfrm>
          <a:prstGeom prst="rect">
            <a:avLst/>
          </a:prstGeom>
        </p:spPr>
      </p:pic>
    </p:spTree>
    <p:extLst>
      <p:ext uri="{BB962C8B-B14F-4D97-AF65-F5344CB8AC3E}">
        <p14:creationId xmlns:p14="http://schemas.microsoft.com/office/powerpoint/2010/main" val="1017021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C4A36896-647E-45F8-9DE5-F5614B5783FB}"/>
              </a:ext>
            </a:extLst>
          </p:cNvPr>
          <p:cNvSpPr txBox="1"/>
          <p:nvPr/>
        </p:nvSpPr>
        <p:spPr>
          <a:xfrm>
            <a:off x="450820" y="4420956"/>
            <a:ext cx="8416886" cy="461665"/>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2"/>
              </a:rPr>
              <a:t>https://ngamdfr-opcvm-reseaux.net/fonds/FR0013391563/detail</a:t>
            </a:r>
            <a:r>
              <a:rPr lang="fr-FR" sz="800" dirty="0">
                <a:solidFill>
                  <a:schemeClr val="bg1">
                    <a:lumMod val="50000"/>
                  </a:schemeClr>
                </a:solidFill>
              </a:rPr>
              <a:t> et </a:t>
            </a:r>
            <a:r>
              <a:rPr lang="fr-FR" sz="800" dirty="0">
                <a:solidFill>
                  <a:schemeClr val="bg1">
                    <a:lumMod val="50000"/>
                  </a:schemeClr>
                </a:solidFill>
                <a:hlinkClick r:id="rId3"/>
              </a:rPr>
              <a:t>https://ngamdfr-opcvm-reseaux.net/fonds/FR0010915181/detail</a:t>
            </a:r>
            <a:r>
              <a:rPr lang="fr-FR" sz="800" dirty="0">
                <a:solidFill>
                  <a:schemeClr val="bg1">
                    <a:lumMod val="50000"/>
                  </a:schemeClr>
                </a:solidFill>
              </a:rPr>
              <a:t>. Le DIC doit être remis au client préalablement à la souscription.</a:t>
            </a:r>
          </a:p>
        </p:txBody>
      </p:sp>
      <p:pic>
        <p:nvPicPr>
          <p:cNvPr id="3" name="Image 2">
            <a:extLst>
              <a:ext uri="{FF2B5EF4-FFF2-40B4-BE49-F238E27FC236}">
                <a16:creationId xmlns:a16="http://schemas.microsoft.com/office/drawing/2014/main" id="{D6F023CC-2F43-3559-85D6-865068E79B1F}"/>
              </a:ext>
            </a:extLst>
          </p:cNvPr>
          <p:cNvPicPr>
            <a:picLocks noChangeAspect="1"/>
          </p:cNvPicPr>
          <p:nvPr/>
        </p:nvPicPr>
        <p:blipFill>
          <a:blip r:embed="rId4"/>
          <a:stretch>
            <a:fillRect/>
          </a:stretch>
        </p:blipFill>
        <p:spPr>
          <a:xfrm>
            <a:off x="3590083" y="1060224"/>
            <a:ext cx="2353542" cy="1380943"/>
          </a:xfrm>
          <a:prstGeom prst="rect">
            <a:avLst/>
          </a:prstGeom>
        </p:spPr>
      </p:pic>
      <p:pic>
        <p:nvPicPr>
          <p:cNvPr id="9" name="Image 8">
            <a:extLst>
              <a:ext uri="{FF2B5EF4-FFF2-40B4-BE49-F238E27FC236}">
                <a16:creationId xmlns:a16="http://schemas.microsoft.com/office/drawing/2014/main" id="{1424C818-2A1C-F067-70AB-335C4A27E698}"/>
              </a:ext>
            </a:extLst>
          </p:cNvPr>
          <p:cNvPicPr>
            <a:picLocks noChangeAspect="1"/>
          </p:cNvPicPr>
          <p:nvPr/>
        </p:nvPicPr>
        <p:blipFill>
          <a:blip r:embed="rId5"/>
          <a:stretch>
            <a:fillRect/>
          </a:stretch>
        </p:blipFill>
        <p:spPr>
          <a:xfrm>
            <a:off x="6121728" y="1059030"/>
            <a:ext cx="2281964" cy="1080506"/>
          </a:xfrm>
          <a:prstGeom prst="rect">
            <a:avLst/>
          </a:prstGeom>
        </p:spPr>
      </p:pic>
      <p:pic>
        <p:nvPicPr>
          <p:cNvPr id="12" name="Image 11">
            <a:extLst>
              <a:ext uri="{FF2B5EF4-FFF2-40B4-BE49-F238E27FC236}">
                <a16:creationId xmlns:a16="http://schemas.microsoft.com/office/drawing/2014/main" id="{2D4A68EA-37B8-1C51-3BF2-0BC262B404F7}"/>
              </a:ext>
            </a:extLst>
          </p:cNvPr>
          <p:cNvPicPr>
            <a:picLocks noChangeAspect="1"/>
          </p:cNvPicPr>
          <p:nvPr/>
        </p:nvPicPr>
        <p:blipFill>
          <a:blip r:embed="rId6"/>
          <a:stretch>
            <a:fillRect/>
          </a:stretch>
        </p:blipFill>
        <p:spPr>
          <a:xfrm>
            <a:off x="879521" y="2920000"/>
            <a:ext cx="7138593" cy="518313"/>
          </a:xfrm>
          <a:prstGeom prst="rect">
            <a:avLst/>
          </a:prstGeom>
        </p:spPr>
      </p:pic>
      <p:sp>
        <p:nvSpPr>
          <p:cNvPr id="22" name="Titre 1">
            <a:extLst>
              <a:ext uri="{FF2B5EF4-FFF2-40B4-BE49-F238E27FC236}">
                <a16:creationId xmlns:a16="http://schemas.microsoft.com/office/drawing/2014/main" id="{D663CFC5-646B-73C3-A5D9-25BFE09FF895}"/>
              </a:ext>
            </a:extLst>
          </p:cNvPr>
          <p:cNvSpPr>
            <a:spLocks noGrp="1"/>
          </p:cNvSpPr>
          <p:nvPr>
            <p:ph type="title"/>
          </p:nvPr>
        </p:nvSpPr>
        <p:spPr>
          <a:xfrm>
            <a:off x="900385" y="195486"/>
            <a:ext cx="7096867" cy="432000"/>
          </a:xfrm>
        </p:spPr>
        <p:txBody>
          <a:bodyPr/>
          <a:lstStyle/>
          <a:p>
            <a:r>
              <a:rPr lang="fr-FR" sz="2000" dirty="0"/>
              <a:t>Palatine Europe </a:t>
            </a:r>
            <a:r>
              <a:rPr lang="fr-FR" sz="2000" dirty="0" err="1"/>
              <a:t>Sustainable</a:t>
            </a:r>
            <a:r>
              <a:rPr lang="fr-FR" sz="2000" dirty="0"/>
              <a:t> </a:t>
            </a:r>
            <a:r>
              <a:rPr lang="fr-FR" sz="2000" dirty="0" err="1"/>
              <a:t>Employment</a:t>
            </a:r>
            <a:br>
              <a:rPr lang="fr-FR" sz="2000" dirty="0"/>
            </a:br>
            <a:r>
              <a:rPr lang="fr-FR" sz="1400" dirty="0"/>
              <a:t>FR0013391513 part R et FR0010915181 part I</a:t>
            </a:r>
            <a:endParaRPr lang="fr-FR" sz="1400" i="1" dirty="0">
              <a:solidFill>
                <a:schemeClr val="bg1">
                  <a:lumMod val="65000"/>
                </a:schemeClr>
              </a:solidFill>
            </a:endParaRPr>
          </a:p>
        </p:txBody>
      </p:sp>
      <p:sp>
        <p:nvSpPr>
          <p:cNvPr id="23" name="ZoneTexte 22">
            <a:extLst>
              <a:ext uri="{FF2B5EF4-FFF2-40B4-BE49-F238E27FC236}">
                <a16:creationId xmlns:a16="http://schemas.microsoft.com/office/drawing/2014/main" id="{7D6DE579-511D-965B-06C7-F0F0C9C08A40}"/>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Un fonds qui vise à investir dans des sociétés qui suivent de bonnes pratiques sociales.</a:t>
            </a:r>
            <a:endParaRPr lang="fr-FR" sz="1600" dirty="0">
              <a:solidFill>
                <a:schemeClr val="accent1"/>
              </a:solidFill>
            </a:endParaRPr>
          </a:p>
        </p:txBody>
      </p:sp>
      <p:pic>
        <p:nvPicPr>
          <p:cNvPr id="26" name="Image 25">
            <a:extLst>
              <a:ext uri="{FF2B5EF4-FFF2-40B4-BE49-F238E27FC236}">
                <a16:creationId xmlns:a16="http://schemas.microsoft.com/office/drawing/2014/main" id="{712E5170-F800-290F-BE56-9C9004116F12}"/>
              </a:ext>
            </a:extLst>
          </p:cNvPr>
          <p:cNvPicPr>
            <a:picLocks noChangeAspect="1"/>
          </p:cNvPicPr>
          <p:nvPr/>
        </p:nvPicPr>
        <p:blipFill>
          <a:blip r:embed="rId7"/>
          <a:stretch>
            <a:fillRect/>
          </a:stretch>
        </p:blipFill>
        <p:spPr>
          <a:xfrm>
            <a:off x="900385" y="1035398"/>
            <a:ext cx="2274825" cy="1848747"/>
          </a:xfrm>
          <a:prstGeom prst="rect">
            <a:avLst/>
          </a:prstGeom>
        </p:spPr>
      </p:pic>
      <p:pic>
        <p:nvPicPr>
          <p:cNvPr id="28" name="Image 27">
            <a:extLst>
              <a:ext uri="{FF2B5EF4-FFF2-40B4-BE49-F238E27FC236}">
                <a16:creationId xmlns:a16="http://schemas.microsoft.com/office/drawing/2014/main" id="{5BA0AC37-BE08-5BE0-227E-05D4D80CCBBC}"/>
              </a:ext>
            </a:extLst>
          </p:cNvPr>
          <p:cNvPicPr>
            <a:picLocks noChangeAspect="1"/>
          </p:cNvPicPr>
          <p:nvPr/>
        </p:nvPicPr>
        <p:blipFill>
          <a:blip r:embed="rId8"/>
          <a:stretch>
            <a:fillRect/>
          </a:stretch>
        </p:blipFill>
        <p:spPr>
          <a:xfrm>
            <a:off x="450820" y="3510256"/>
            <a:ext cx="8416886" cy="850019"/>
          </a:xfrm>
          <a:prstGeom prst="rect">
            <a:avLst/>
          </a:prstGeom>
        </p:spPr>
      </p:pic>
    </p:spTree>
    <p:extLst>
      <p:ext uri="{BB962C8B-B14F-4D97-AF65-F5344CB8AC3E}">
        <p14:creationId xmlns:p14="http://schemas.microsoft.com/office/powerpoint/2010/main" val="1852771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Mirova</a:t>
            </a:r>
            <a:r>
              <a:rPr lang="fr-FR" sz="2000" dirty="0"/>
              <a:t> Euro Short </a:t>
            </a:r>
            <a:r>
              <a:rPr lang="fr-FR" sz="2000" dirty="0" err="1"/>
              <a:t>Term</a:t>
            </a:r>
            <a:r>
              <a:rPr lang="fr-FR" sz="2000" dirty="0"/>
              <a:t> </a:t>
            </a:r>
            <a:r>
              <a:rPr lang="fr-FR" sz="2000" dirty="0" err="1"/>
              <a:t>Sustainable</a:t>
            </a:r>
            <a:r>
              <a:rPr lang="fr-FR" sz="2000" dirty="0"/>
              <a:t> Bond </a:t>
            </a:r>
            <a:r>
              <a:rPr lang="fr-FR" sz="2000" dirty="0" err="1"/>
              <a:t>Fund</a:t>
            </a:r>
            <a:br>
              <a:rPr lang="fr-FR" sz="2000" dirty="0"/>
            </a:br>
            <a:r>
              <a:rPr lang="fr-FR" sz="1400" dirty="0"/>
              <a:t>LU2478819217 part R et LU2478819050 part I    </a:t>
            </a:r>
            <a:r>
              <a:rPr lang="fr-FR" sz="1400" i="1" dirty="0">
                <a:solidFill>
                  <a:schemeClr val="bg1">
                    <a:lumMod val="65000"/>
                  </a:schemeClr>
                </a:solidFill>
              </a:rPr>
              <a:t>(1/2)</a:t>
            </a:r>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461665"/>
          </a:xfrm>
          <a:prstGeom prst="rect">
            <a:avLst/>
          </a:prstGeom>
          <a:noFill/>
        </p:spPr>
        <p:txBody>
          <a:bodyPr wrap="square" rtlCol="0">
            <a:spAutoFit/>
          </a:bodyPr>
          <a:lstStyle/>
          <a:p>
            <a:r>
              <a:rPr lang="fr-FR" sz="1200" b="1" i="1" kern="1200" dirty="0">
                <a:solidFill>
                  <a:schemeClr val="accent1"/>
                </a:solidFill>
                <a:latin typeface="+mn-lt"/>
                <a:ea typeface="+mn-ea"/>
                <a:cs typeface="+mn-cs"/>
              </a:rPr>
              <a:t>Une solution obligataire de maturité courte (inférieure à 4 ans) qui vise à réduire l’impact négatif de la hausse des taux et à financer une transition environnementale et sociale.</a:t>
            </a:r>
            <a:endParaRPr lang="fr-FR" sz="1600" dirty="0">
              <a:solidFill>
                <a:schemeClr val="accent1"/>
              </a:solidFill>
            </a:endParaRPr>
          </a:p>
        </p:txBody>
      </p:sp>
      <p:pic>
        <p:nvPicPr>
          <p:cNvPr id="12" name="Image 11">
            <a:extLst>
              <a:ext uri="{FF2B5EF4-FFF2-40B4-BE49-F238E27FC236}">
                <a16:creationId xmlns:a16="http://schemas.microsoft.com/office/drawing/2014/main" id="{02EE6883-0EFE-42CB-92FD-37B9D723A526}"/>
              </a:ext>
            </a:extLst>
          </p:cNvPr>
          <p:cNvPicPr>
            <a:picLocks noChangeAspect="1"/>
          </p:cNvPicPr>
          <p:nvPr/>
        </p:nvPicPr>
        <p:blipFill>
          <a:blip r:embed="rId2"/>
          <a:stretch>
            <a:fillRect/>
          </a:stretch>
        </p:blipFill>
        <p:spPr>
          <a:xfrm>
            <a:off x="224994" y="1654283"/>
            <a:ext cx="8694011" cy="652778"/>
          </a:xfrm>
          <a:prstGeom prst="rect">
            <a:avLst/>
          </a:prstGeom>
        </p:spPr>
      </p:pic>
      <p:pic>
        <p:nvPicPr>
          <p:cNvPr id="29" name="Image 28">
            <a:extLst>
              <a:ext uri="{FF2B5EF4-FFF2-40B4-BE49-F238E27FC236}">
                <a16:creationId xmlns:a16="http://schemas.microsoft.com/office/drawing/2014/main" id="{255AA5C3-4D0F-43E0-8F46-575C9A5570C6}"/>
              </a:ext>
            </a:extLst>
          </p:cNvPr>
          <p:cNvPicPr>
            <a:picLocks noChangeAspect="1"/>
          </p:cNvPicPr>
          <p:nvPr/>
        </p:nvPicPr>
        <p:blipFill>
          <a:blip r:embed="rId3"/>
          <a:stretch>
            <a:fillRect/>
          </a:stretch>
        </p:blipFill>
        <p:spPr>
          <a:xfrm>
            <a:off x="2929210" y="2752847"/>
            <a:ext cx="3285580" cy="1256983"/>
          </a:xfrm>
          <a:prstGeom prst="rect">
            <a:avLst/>
          </a:prstGeom>
        </p:spPr>
      </p:pic>
    </p:spTree>
    <p:extLst>
      <p:ext uri="{BB962C8B-B14F-4D97-AF65-F5344CB8AC3E}">
        <p14:creationId xmlns:p14="http://schemas.microsoft.com/office/powerpoint/2010/main" val="1259272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Mirova</a:t>
            </a:r>
            <a:r>
              <a:rPr lang="fr-FR" sz="2000" dirty="0"/>
              <a:t> Euro Short </a:t>
            </a:r>
            <a:r>
              <a:rPr lang="fr-FR" sz="2000" dirty="0" err="1"/>
              <a:t>Term</a:t>
            </a:r>
            <a:r>
              <a:rPr lang="fr-FR" sz="2000" dirty="0"/>
              <a:t> </a:t>
            </a:r>
            <a:r>
              <a:rPr lang="fr-FR" sz="2000" dirty="0" err="1"/>
              <a:t>Sustainable</a:t>
            </a:r>
            <a:r>
              <a:rPr lang="fr-FR" sz="2000" dirty="0"/>
              <a:t> Bond </a:t>
            </a:r>
            <a:r>
              <a:rPr lang="fr-FR" sz="2000" dirty="0" err="1"/>
              <a:t>Fund</a:t>
            </a:r>
            <a:br>
              <a:rPr lang="fr-FR" sz="2000" dirty="0"/>
            </a:br>
            <a:r>
              <a:rPr lang="fr-FR" sz="1400" dirty="0"/>
              <a:t>LU2478819217 part R et LU2478819050 part I     </a:t>
            </a:r>
            <a:r>
              <a:rPr lang="fr-FR" sz="1400" i="1" dirty="0">
                <a:solidFill>
                  <a:schemeClr val="bg1">
                    <a:lumMod val="65000"/>
                  </a:schemeClr>
                </a:solidFill>
              </a:rPr>
              <a:t>(2/2)</a:t>
            </a:r>
            <a:endParaRPr lang="fr-FR" sz="1400" dirty="0"/>
          </a:p>
        </p:txBody>
      </p:sp>
      <p:sp>
        <p:nvSpPr>
          <p:cNvPr id="13" name="ZoneTexte 12">
            <a:extLst>
              <a:ext uri="{FF2B5EF4-FFF2-40B4-BE49-F238E27FC236}">
                <a16:creationId xmlns:a16="http://schemas.microsoft.com/office/drawing/2014/main" id="{C4A36896-647E-45F8-9DE5-F5614B5783FB}"/>
              </a:ext>
            </a:extLst>
          </p:cNvPr>
          <p:cNvSpPr txBox="1"/>
          <p:nvPr/>
        </p:nvSpPr>
        <p:spPr>
          <a:xfrm>
            <a:off x="450820" y="4361252"/>
            <a:ext cx="8548692" cy="461665"/>
          </a:xfrm>
          <a:prstGeom prst="rect">
            <a:avLst/>
          </a:prstGeom>
          <a:solidFill>
            <a:schemeClr val="bg1">
              <a:lumMod val="95000"/>
            </a:schemeClr>
          </a:solidFill>
        </p:spPr>
        <p:txBody>
          <a:bodyPr wrap="square">
            <a:spAutoFit/>
          </a:bodyPr>
          <a:lstStyle/>
          <a:p>
            <a:pPr algn="l"/>
            <a:r>
              <a:rPr lang="fr-FR" sz="800" dirty="0">
                <a:solidFill>
                  <a:schemeClr val="bg1">
                    <a:lumMod val="50000"/>
                  </a:schemeClr>
                </a:solidFill>
              </a:rPr>
              <a:t>Le DIC, le prospectus et les documents périodiques sont disponibles gratuitement en français sur demande auprès de Natixis Investment Managers International et sur le site </a:t>
            </a:r>
            <a:r>
              <a:rPr lang="fr-FR" sz="800" dirty="0">
                <a:solidFill>
                  <a:schemeClr val="bg1">
                    <a:lumMod val="50000"/>
                  </a:schemeClr>
                </a:solidFill>
                <a:hlinkClick r:id="rId2"/>
              </a:rPr>
              <a:t>https://ngamdfr-opcvm-reseaux.net/fonds/LU2478819217/detail</a:t>
            </a:r>
            <a:r>
              <a:rPr lang="fr-FR" sz="800" dirty="0">
                <a:solidFill>
                  <a:schemeClr val="bg1">
                    <a:lumMod val="50000"/>
                  </a:schemeClr>
                </a:solidFill>
              </a:rPr>
              <a:t> et </a:t>
            </a:r>
            <a:r>
              <a:rPr lang="fr-FR" sz="800" dirty="0">
                <a:solidFill>
                  <a:schemeClr val="bg1">
                    <a:lumMod val="50000"/>
                  </a:schemeClr>
                </a:solidFill>
                <a:hlinkClick r:id="rId3"/>
              </a:rPr>
              <a:t>https://ngamdfr-opcvm-reseaux.net/fonds/LU2478819050/detail</a:t>
            </a:r>
            <a:r>
              <a:rPr lang="fr-FR" sz="800" dirty="0">
                <a:solidFill>
                  <a:schemeClr val="bg1">
                    <a:lumMod val="50000"/>
                  </a:schemeClr>
                </a:solidFill>
              </a:rPr>
              <a:t>. Le DIC doit être remis au client préalablement à la souscription.</a:t>
            </a:r>
          </a:p>
        </p:txBody>
      </p:sp>
      <p:pic>
        <p:nvPicPr>
          <p:cNvPr id="18" name="Image 17">
            <a:extLst>
              <a:ext uri="{FF2B5EF4-FFF2-40B4-BE49-F238E27FC236}">
                <a16:creationId xmlns:a16="http://schemas.microsoft.com/office/drawing/2014/main" id="{F4B5AF83-2810-4EE2-8CCC-8175E56DEDBB}"/>
              </a:ext>
            </a:extLst>
          </p:cNvPr>
          <p:cNvPicPr>
            <a:picLocks noChangeAspect="1"/>
          </p:cNvPicPr>
          <p:nvPr/>
        </p:nvPicPr>
        <p:blipFill>
          <a:blip r:embed="rId4"/>
          <a:stretch>
            <a:fillRect/>
          </a:stretch>
        </p:blipFill>
        <p:spPr>
          <a:xfrm>
            <a:off x="5908362" y="1044779"/>
            <a:ext cx="2249876" cy="1091429"/>
          </a:xfrm>
          <a:prstGeom prst="rect">
            <a:avLst/>
          </a:prstGeom>
        </p:spPr>
      </p:pic>
      <p:pic>
        <p:nvPicPr>
          <p:cNvPr id="20" name="Image 19">
            <a:extLst>
              <a:ext uri="{FF2B5EF4-FFF2-40B4-BE49-F238E27FC236}">
                <a16:creationId xmlns:a16="http://schemas.microsoft.com/office/drawing/2014/main" id="{A5F150A1-8261-434D-8F67-AE1B8E1A02FF}"/>
              </a:ext>
            </a:extLst>
          </p:cNvPr>
          <p:cNvPicPr>
            <a:picLocks noChangeAspect="1"/>
          </p:cNvPicPr>
          <p:nvPr/>
        </p:nvPicPr>
        <p:blipFill>
          <a:blip r:embed="rId5"/>
          <a:stretch>
            <a:fillRect/>
          </a:stretch>
        </p:blipFill>
        <p:spPr>
          <a:xfrm>
            <a:off x="1111267" y="2521127"/>
            <a:ext cx="6772956" cy="770424"/>
          </a:xfrm>
          <a:prstGeom prst="rect">
            <a:avLst/>
          </a:prstGeom>
        </p:spPr>
      </p:pic>
      <p:sp>
        <p:nvSpPr>
          <p:cNvPr id="24" name="ZoneTexte 23">
            <a:extLst>
              <a:ext uri="{FF2B5EF4-FFF2-40B4-BE49-F238E27FC236}">
                <a16:creationId xmlns:a16="http://schemas.microsoft.com/office/drawing/2014/main" id="{55696AC5-30E2-4216-AE1C-9320F83B2A2B}"/>
              </a:ext>
            </a:extLst>
          </p:cNvPr>
          <p:cNvSpPr txBox="1"/>
          <p:nvPr/>
        </p:nvSpPr>
        <p:spPr>
          <a:xfrm>
            <a:off x="382344" y="3318695"/>
            <a:ext cx="8379312" cy="1077218"/>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Le niveau de l’Indicateur Synthétique de Risque (ISR) est celui en vigueur à la date de rédaction du document. </a:t>
            </a:r>
            <a:br>
              <a:rPr lang="fr-FR" sz="800" i="1" dirty="0">
                <a:solidFill>
                  <a:schemeClr val="bg1">
                    <a:lumMod val="50000"/>
                  </a:schemeClr>
                </a:solidFill>
                <a:latin typeface="+mj-lt"/>
                <a:ea typeface="Roboto" panose="02000000000000000000" pitchFamily="2" charset="0"/>
                <a:cs typeface="Calibri Light" panose="020F0302020204030204" pitchFamily="34" charset="0"/>
              </a:rPr>
            </a:br>
            <a:r>
              <a:rPr lang="fr-FR" sz="800" b="1" i="1" dirty="0">
                <a:solidFill>
                  <a:schemeClr val="bg1">
                    <a:lumMod val="50000"/>
                  </a:schemeClr>
                </a:solidFill>
                <a:latin typeface="+mj-lt"/>
                <a:ea typeface="Roboto" panose="02000000000000000000" pitchFamily="2" charset="0"/>
                <a:cs typeface="Calibri Light" panose="020F0302020204030204" pitchFamily="34" charset="0"/>
              </a:rPr>
              <a:t>4</a:t>
            </a:r>
            <a:r>
              <a:rPr lang="fr-FR" sz="800" i="1" dirty="0">
                <a:solidFill>
                  <a:schemeClr val="bg1">
                    <a:lumMod val="50000"/>
                  </a:schemeClr>
                </a:solidFill>
                <a:latin typeface="+mj-lt"/>
                <a:ea typeface="Roboto" panose="02000000000000000000" pitchFamily="2" charset="0"/>
                <a:cs typeface="Calibri Light" panose="020F0302020204030204" pitchFamily="34" charset="0"/>
              </a:rPr>
              <a:t>. Environnemental, Social et Gouvernance. </a:t>
            </a:r>
            <a:r>
              <a:rPr lang="fr-FR" sz="800" b="1" i="1" dirty="0">
                <a:solidFill>
                  <a:schemeClr val="bg1">
                    <a:lumMod val="50000"/>
                  </a:schemeClr>
                </a:solidFill>
                <a:latin typeface="+mj-lt"/>
                <a:ea typeface="Roboto" panose="02000000000000000000" pitchFamily="2" charset="0"/>
                <a:cs typeface="Calibri Light" panose="020F0302020204030204" pitchFamily="34" charset="0"/>
              </a:rPr>
              <a:t>5</a:t>
            </a:r>
            <a:r>
              <a:rPr lang="fr-FR" sz="800" i="1" dirty="0">
                <a:solidFill>
                  <a:schemeClr val="bg1">
                    <a:lumMod val="50000"/>
                  </a:schemeClr>
                </a:solidFill>
                <a:latin typeface="+mj-lt"/>
                <a:ea typeface="Roboto" panose="02000000000000000000" pitchFamily="2" charset="0"/>
                <a:cs typeface="Calibri Light" panose="020F0302020204030204" pitchFamily="34" charset="0"/>
              </a:rPr>
              <a:t> L’objectif de la Taxonomie européenne est la création d’un système de classification de ce qui est considéré comme « durable » d’un point de vue environnemental. Elle crée un cadre et des principes pour évaluer les activités économiques à l’aune de six objectifs environnementaux.</a:t>
            </a:r>
            <a:br>
              <a:rPr lang="fr-FR" sz="800" i="1" dirty="0">
                <a:solidFill>
                  <a:schemeClr val="bg1">
                    <a:lumMod val="50000"/>
                  </a:schemeClr>
                </a:solidFill>
                <a:latin typeface="+mj-lt"/>
                <a:ea typeface="Roboto" panose="02000000000000000000" pitchFamily="2" charset="0"/>
                <a:cs typeface="Calibri Light" panose="020F0302020204030204" pitchFamily="34" charset="0"/>
              </a:rPr>
            </a:br>
            <a:r>
              <a:rPr lang="fr-FR" sz="800" i="1" dirty="0">
                <a:solidFill>
                  <a:schemeClr val="bg1">
                    <a:lumMod val="50000"/>
                  </a:schemeClr>
                </a:solidFill>
                <a:latin typeface="+mj-lt"/>
                <a:ea typeface="Roboto" panose="02000000000000000000" pitchFamily="2" charset="0"/>
                <a:cs typeface="Calibri Light" panose="020F0302020204030204" pitchFamily="34" charset="0"/>
              </a:rPr>
              <a:t>Pour plus d'information concernant les aspects liés à la durabilité du fonds, veuillez vous référer au document prévu par l'article 10 de la réglementation SFDR intitulé "Publication d’informations en matière de durabilité" disponible sur le site de la société de gestion du fonds et sur le site </a:t>
            </a:r>
            <a:r>
              <a:rPr lang="fr-FR" sz="800" i="1" dirty="0">
                <a:solidFill>
                  <a:schemeClr val="bg1">
                    <a:lumMod val="50000"/>
                  </a:schemeClr>
                </a:solidFill>
                <a:latin typeface="+mj-lt"/>
                <a:ea typeface="Roboto" panose="02000000000000000000" pitchFamily="2" charset="0"/>
                <a:cs typeface="Calibri Light" panose="020F0302020204030204" pitchFamily="34" charset="0"/>
                <a:hlinkClick r:id="rId6"/>
              </a:rPr>
              <a:t>https://www.mirova.com/fr</a:t>
            </a:r>
            <a:r>
              <a:rPr lang="fr-FR" sz="800" i="1" dirty="0">
                <a:solidFill>
                  <a:schemeClr val="bg1">
                    <a:lumMod val="50000"/>
                  </a:schemeClr>
                </a:solidFill>
                <a:latin typeface="+mj-lt"/>
                <a:ea typeface="Roboto" panose="02000000000000000000" pitchFamily="2" charset="0"/>
                <a:cs typeface="Calibri Light" panose="020F0302020204030204" pitchFamily="34" charset="0"/>
              </a:rPr>
              <a:t> </a:t>
            </a:r>
          </a:p>
        </p:txBody>
      </p:sp>
      <p:pic>
        <p:nvPicPr>
          <p:cNvPr id="4" name="Image 3">
            <a:extLst>
              <a:ext uri="{FF2B5EF4-FFF2-40B4-BE49-F238E27FC236}">
                <a16:creationId xmlns:a16="http://schemas.microsoft.com/office/drawing/2014/main" id="{52ACECE6-6203-42A9-AE79-C25BDE6D07E0}"/>
              </a:ext>
            </a:extLst>
          </p:cNvPr>
          <p:cNvPicPr>
            <a:picLocks noChangeAspect="1"/>
          </p:cNvPicPr>
          <p:nvPr/>
        </p:nvPicPr>
        <p:blipFill>
          <a:blip r:embed="rId7"/>
          <a:stretch>
            <a:fillRect/>
          </a:stretch>
        </p:blipFill>
        <p:spPr>
          <a:xfrm>
            <a:off x="579596" y="1015663"/>
            <a:ext cx="2507533" cy="1149663"/>
          </a:xfrm>
          <a:prstGeom prst="rect">
            <a:avLst/>
          </a:prstGeom>
        </p:spPr>
      </p:pic>
      <p:pic>
        <p:nvPicPr>
          <p:cNvPr id="8" name="Image 7">
            <a:extLst>
              <a:ext uri="{FF2B5EF4-FFF2-40B4-BE49-F238E27FC236}">
                <a16:creationId xmlns:a16="http://schemas.microsoft.com/office/drawing/2014/main" id="{763BD677-F9A7-4676-AC25-950A9CD2F8B9}"/>
              </a:ext>
            </a:extLst>
          </p:cNvPr>
          <p:cNvPicPr>
            <a:picLocks noChangeAspect="1"/>
          </p:cNvPicPr>
          <p:nvPr/>
        </p:nvPicPr>
        <p:blipFill>
          <a:blip r:embed="rId8"/>
          <a:stretch>
            <a:fillRect/>
          </a:stretch>
        </p:blipFill>
        <p:spPr>
          <a:xfrm>
            <a:off x="3714190" y="1165928"/>
            <a:ext cx="1715619" cy="247615"/>
          </a:xfrm>
          <a:prstGeom prst="rect">
            <a:avLst/>
          </a:prstGeom>
        </p:spPr>
      </p:pic>
      <p:pic>
        <p:nvPicPr>
          <p:cNvPr id="10" name="Image 9">
            <a:extLst>
              <a:ext uri="{FF2B5EF4-FFF2-40B4-BE49-F238E27FC236}">
                <a16:creationId xmlns:a16="http://schemas.microsoft.com/office/drawing/2014/main" id="{1F09DF76-3952-4E51-B8A8-F799F9AF5C9E}"/>
              </a:ext>
            </a:extLst>
          </p:cNvPr>
          <p:cNvPicPr>
            <a:picLocks noChangeAspect="1"/>
          </p:cNvPicPr>
          <p:nvPr/>
        </p:nvPicPr>
        <p:blipFill>
          <a:blip r:embed="rId9"/>
          <a:stretch>
            <a:fillRect/>
          </a:stretch>
        </p:blipFill>
        <p:spPr>
          <a:xfrm>
            <a:off x="3915890" y="1529752"/>
            <a:ext cx="1163711" cy="284790"/>
          </a:xfrm>
          <a:prstGeom prst="rect">
            <a:avLst/>
          </a:prstGeom>
        </p:spPr>
      </p:pic>
    </p:spTree>
    <p:extLst>
      <p:ext uri="{BB962C8B-B14F-4D97-AF65-F5344CB8AC3E}">
        <p14:creationId xmlns:p14="http://schemas.microsoft.com/office/powerpoint/2010/main" val="266047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Mirova</a:t>
            </a:r>
            <a:r>
              <a:rPr lang="fr-FR" sz="2000" dirty="0"/>
              <a:t> Euro High Yield</a:t>
            </a:r>
            <a:r>
              <a:rPr lang="fr-FR" sz="2000" baseline="30000" dirty="0"/>
              <a:t>1</a:t>
            </a:r>
            <a:r>
              <a:rPr lang="fr-FR" sz="2000" dirty="0"/>
              <a:t> </a:t>
            </a:r>
            <a:r>
              <a:rPr lang="fr-FR" sz="2000" dirty="0" err="1"/>
              <a:t>Sustainable</a:t>
            </a:r>
            <a:r>
              <a:rPr lang="fr-FR" sz="2000" dirty="0"/>
              <a:t> Bond </a:t>
            </a:r>
            <a:r>
              <a:rPr lang="fr-FR" sz="2000" dirty="0" err="1"/>
              <a:t>Fund</a:t>
            </a:r>
            <a:br>
              <a:rPr lang="fr-FR" sz="2000" dirty="0"/>
            </a:br>
            <a:r>
              <a:rPr lang="fr-FR" sz="1400" dirty="0"/>
              <a:t>LU2478873693 part R et LU2478873263 part I   </a:t>
            </a:r>
            <a:r>
              <a:rPr lang="fr-FR" sz="1400" i="1" dirty="0">
                <a:solidFill>
                  <a:schemeClr val="bg1">
                    <a:lumMod val="65000"/>
                  </a:schemeClr>
                </a:solidFill>
              </a:rPr>
              <a:t>(1/2)</a:t>
            </a:r>
            <a:endParaRPr lang="fr-FR" sz="2000" dirty="0"/>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8087225" cy="461665"/>
          </a:xfrm>
          <a:prstGeom prst="rect">
            <a:avLst/>
          </a:prstGeom>
          <a:noFill/>
        </p:spPr>
        <p:txBody>
          <a:bodyPr wrap="square" rtlCol="0">
            <a:spAutoFit/>
          </a:bodyPr>
          <a:lstStyle/>
          <a:p>
            <a:r>
              <a:rPr lang="fr-FR" sz="1200" b="1" i="1" kern="1200" dirty="0">
                <a:solidFill>
                  <a:schemeClr val="accent1"/>
                </a:solidFill>
                <a:latin typeface="+mn-lt"/>
                <a:ea typeface="+mn-ea"/>
                <a:cs typeface="+mn-cs"/>
              </a:rPr>
              <a:t>Une solution cherchant à combiner les critères ESG</a:t>
            </a:r>
            <a:r>
              <a:rPr lang="fr-FR" sz="1200" b="1" i="1" kern="1200" baseline="30000" dirty="0">
                <a:solidFill>
                  <a:schemeClr val="accent1"/>
                </a:solidFill>
                <a:latin typeface="+mn-lt"/>
                <a:ea typeface="+mn-ea"/>
                <a:cs typeface="+mn-cs"/>
              </a:rPr>
              <a:t>2</a:t>
            </a:r>
            <a:r>
              <a:rPr lang="fr-FR" sz="1200" b="1" i="1" kern="1200" dirty="0">
                <a:solidFill>
                  <a:schemeClr val="accent1"/>
                </a:solidFill>
                <a:latin typeface="+mn-lt"/>
                <a:ea typeface="+mn-ea"/>
                <a:cs typeface="+mn-cs"/>
              </a:rPr>
              <a:t> et une gestion de conviction obligataire dans un univers d’entreprises privées</a:t>
            </a:r>
            <a:endParaRPr lang="fr-FR" sz="1600" baseline="30000" dirty="0">
              <a:solidFill>
                <a:schemeClr val="accent1"/>
              </a:solidFill>
            </a:endParaRPr>
          </a:p>
        </p:txBody>
      </p:sp>
      <p:pic>
        <p:nvPicPr>
          <p:cNvPr id="4" name="Image 3">
            <a:extLst>
              <a:ext uri="{FF2B5EF4-FFF2-40B4-BE49-F238E27FC236}">
                <a16:creationId xmlns:a16="http://schemas.microsoft.com/office/drawing/2014/main" id="{1BB89257-72E4-4224-B2CF-622819D62E9D}"/>
              </a:ext>
            </a:extLst>
          </p:cNvPr>
          <p:cNvPicPr>
            <a:picLocks noChangeAspect="1"/>
          </p:cNvPicPr>
          <p:nvPr/>
        </p:nvPicPr>
        <p:blipFill>
          <a:blip r:embed="rId2"/>
          <a:stretch>
            <a:fillRect/>
          </a:stretch>
        </p:blipFill>
        <p:spPr>
          <a:xfrm>
            <a:off x="176403" y="1348305"/>
            <a:ext cx="8791193" cy="626491"/>
          </a:xfrm>
          <a:prstGeom prst="rect">
            <a:avLst/>
          </a:prstGeom>
        </p:spPr>
      </p:pic>
      <p:pic>
        <p:nvPicPr>
          <p:cNvPr id="21" name="Image 20">
            <a:extLst>
              <a:ext uri="{FF2B5EF4-FFF2-40B4-BE49-F238E27FC236}">
                <a16:creationId xmlns:a16="http://schemas.microsoft.com/office/drawing/2014/main" id="{0940A6BA-F1BE-4EA2-9A91-BAFB7D1C8275}"/>
              </a:ext>
            </a:extLst>
          </p:cNvPr>
          <p:cNvPicPr>
            <a:picLocks noChangeAspect="1"/>
          </p:cNvPicPr>
          <p:nvPr/>
        </p:nvPicPr>
        <p:blipFill>
          <a:blip r:embed="rId3"/>
          <a:stretch>
            <a:fillRect/>
          </a:stretch>
        </p:blipFill>
        <p:spPr>
          <a:xfrm>
            <a:off x="2855721" y="2154778"/>
            <a:ext cx="3186193" cy="2038340"/>
          </a:xfrm>
          <a:prstGeom prst="rect">
            <a:avLst/>
          </a:prstGeom>
        </p:spPr>
      </p:pic>
      <p:sp>
        <p:nvSpPr>
          <p:cNvPr id="22" name="ZoneTexte 21">
            <a:extLst>
              <a:ext uri="{FF2B5EF4-FFF2-40B4-BE49-F238E27FC236}">
                <a16:creationId xmlns:a16="http://schemas.microsoft.com/office/drawing/2014/main" id="{AF1E8065-C899-4411-B4DF-7D8118B293C6}"/>
              </a:ext>
            </a:extLst>
          </p:cNvPr>
          <p:cNvSpPr txBox="1"/>
          <p:nvPr/>
        </p:nvSpPr>
        <p:spPr>
          <a:xfrm>
            <a:off x="363133" y="4334201"/>
            <a:ext cx="8417732" cy="338554"/>
          </a:xfrm>
          <a:prstGeom prst="rect">
            <a:avLst/>
          </a:prstGeom>
          <a:noFill/>
        </p:spPr>
        <p:txBody>
          <a:bodyPr wrap="square" rtlCol="0">
            <a:spAutoFit/>
          </a:bodyPr>
          <a:lstStyle/>
          <a:p>
            <a:pPr marL="228600" indent="-228600" algn="l">
              <a:buAutoNum type="arabicPeriod"/>
            </a:pPr>
            <a:r>
              <a:rPr lang="fr-FR" sz="800" i="1" dirty="0">
                <a:solidFill>
                  <a:schemeClr val="bg1">
                    <a:lumMod val="50000"/>
                  </a:schemeClr>
                </a:solidFill>
                <a:latin typeface="+mj-lt"/>
                <a:ea typeface="Roboto" panose="02000000000000000000" pitchFamily="2" charset="0"/>
                <a:cs typeface="Calibri Light" panose="020F0302020204030204" pitchFamily="34" charset="0"/>
              </a:rPr>
              <a:t>Haut rendement </a:t>
            </a:r>
          </a:p>
          <a:p>
            <a:pPr marL="228600" indent="-228600" algn="l">
              <a:buAutoNum type="arabicPeriod"/>
            </a:pPr>
            <a:r>
              <a:rPr lang="fr-FR" sz="800" i="1" dirty="0">
                <a:solidFill>
                  <a:schemeClr val="bg1">
                    <a:lumMod val="50000"/>
                  </a:schemeClr>
                </a:solidFill>
                <a:latin typeface="+mj-lt"/>
                <a:ea typeface="Roboto" panose="02000000000000000000" pitchFamily="2" charset="0"/>
                <a:cs typeface="Calibri Light" panose="020F0302020204030204" pitchFamily="34" charset="0"/>
              </a:rPr>
              <a:t>Environnemental, Social et Gouvernance. </a:t>
            </a:r>
          </a:p>
        </p:txBody>
      </p:sp>
    </p:spTree>
    <p:extLst>
      <p:ext uri="{BB962C8B-B14F-4D97-AF65-F5344CB8AC3E}">
        <p14:creationId xmlns:p14="http://schemas.microsoft.com/office/powerpoint/2010/main" val="1450718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err="1"/>
              <a:t>Mirova</a:t>
            </a:r>
            <a:r>
              <a:rPr lang="fr-FR" sz="2000" dirty="0"/>
              <a:t> Euro High </a:t>
            </a:r>
            <a:r>
              <a:rPr lang="fr-FR" sz="2000" dirty="0" err="1"/>
              <a:t>Yield</a:t>
            </a:r>
            <a:r>
              <a:rPr lang="fr-FR" sz="2000" dirty="0"/>
              <a:t> </a:t>
            </a:r>
            <a:r>
              <a:rPr lang="fr-FR" sz="2000" dirty="0" err="1"/>
              <a:t>Sustainable</a:t>
            </a:r>
            <a:r>
              <a:rPr lang="fr-FR" sz="2000" dirty="0"/>
              <a:t> Bond </a:t>
            </a:r>
            <a:r>
              <a:rPr lang="fr-FR" sz="2000" dirty="0" err="1"/>
              <a:t>Fund</a:t>
            </a:r>
            <a:br>
              <a:rPr lang="fr-FR" sz="2000" dirty="0"/>
            </a:br>
            <a:r>
              <a:rPr lang="fr-FR" sz="1400" dirty="0"/>
              <a:t>LU2478873693 part R et LU2478873263 part I    </a:t>
            </a:r>
            <a:r>
              <a:rPr lang="fr-FR" sz="1400" i="1" dirty="0">
                <a:solidFill>
                  <a:schemeClr val="bg1">
                    <a:lumMod val="65000"/>
                  </a:schemeClr>
                </a:solidFill>
              </a:rPr>
              <a:t>(2/2)</a:t>
            </a:r>
            <a:endParaRPr lang="fr-FR" sz="1400" dirty="0"/>
          </a:p>
        </p:txBody>
      </p:sp>
      <p:sp>
        <p:nvSpPr>
          <p:cNvPr id="13" name="ZoneTexte 12">
            <a:extLst>
              <a:ext uri="{FF2B5EF4-FFF2-40B4-BE49-F238E27FC236}">
                <a16:creationId xmlns:a16="http://schemas.microsoft.com/office/drawing/2014/main" id="{C4A36896-647E-45F8-9DE5-F5614B5783FB}"/>
              </a:ext>
            </a:extLst>
          </p:cNvPr>
          <p:cNvSpPr txBox="1"/>
          <p:nvPr/>
        </p:nvSpPr>
        <p:spPr>
          <a:xfrm>
            <a:off x="319014" y="4360543"/>
            <a:ext cx="8548692" cy="461665"/>
          </a:xfrm>
          <a:prstGeom prst="rect">
            <a:avLst/>
          </a:prstGeom>
          <a:solidFill>
            <a:schemeClr val="bg1">
              <a:lumMod val="95000"/>
            </a:schemeClr>
          </a:solidFill>
        </p:spPr>
        <p:txBody>
          <a:bodyPr wrap="square">
            <a:spAutoFit/>
          </a:bodyPr>
          <a:lstStyle/>
          <a:p>
            <a:r>
              <a:rPr lang="fr-FR" sz="800" dirty="0">
                <a:solidFill>
                  <a:schemeClr val="bg1">
                    <a:lumMod val="50000"/>
                  </a:schemeClr>
                </a:solidFill>
              </a:rPr>
              <a:t>Le DIC, le prospectus et les documents périodiques sont disponibles gratuitement en français sur demande auprès de Natixis IM et sur le </a:t>
            </a:r>
            <a:r>
              <a:rPr lang="fr-FR" sz="800" dirty="0">
                <a:solidFill>
                  <a:schemeClr val="bg1">
                    <a:lumMod val="50000"/>
                  </a:schemeClr>
                </a:solidFill>
                <a:hlinkClick r:id="rId2"/>
              </a:rPr>
              <a:t>https://ngamdfr-opcvm-reseaux.net/fonds/LU2478873693/detail</a:t>
            </a:r>
            <a:r>
              <a:rPr lang="fr-FR" sz="800" dirty="0">
                <a:solidFill>
                  <a:schemeClr val="bg1">
                    <a:lumMod val="50000"/>
                  </a:schemeClr>
                </a:solidFill>
              </a:rPr>
              <a:t> (part R) et </a:t>
            </a:r>
            <a:r>
              <a:rPr lang="fr-FR" sz="800" dirty="0">
                <a:solidFill>
                  <a:schemeClr val="bg1">
                    <a:lumMod val="50000"/>
                  </a:schemeClr>
                </a:solidFill>
                <a:hlinkClick r:id="rId3"/>
              </a:rPr>
              <a:t>https://ngamdfr-opcvm-reseaux.net/fonds/LU2478873263/detail</a:t>
            </a:r>
            <a:r>
              <a:rPr lang="fr-FR" sz="800" dirty="0">
                <a:solidFill>
                  <a:schemeClr val="bg1">
                    <a:lumMod val="50000"/>
                  </a:schemeClr>
                </a:solidFill>
              </a:rPr>
              <a:t> part I) . Le DIC doit être remis au client préalablement à la souscription.</a:t>
            </a:r>
          </a:p>
        </p:txBody>
      </p:sp>
      <p:pic>
        <p:nvPicPr>
          <p:cNvPr id="10" name="Image 9">
            <a:extLst>
              <a:ext uri="{FF2B5EF4-FFF2-40B4-BE49-F238E27FC236}">
                <a16:creationId xmlns:a16="http://schemas.microsoft.com/office/drawing/2014/main" id="{83B22171-5036-42FA-B44C-60A31205E22F}"/>
              </a:ext>
            </a:extLst>
          </p:cNvPr>
          <p:cNvPicPr>
            <a:picLocks noChangeAspect="1"/>
          </p:cNvPicPr>
          <p:nvPr/>
        </p:nvPicPr>
        <p:blipFill>
          <a:blip r:embed="rId4"/>
          <a:stretch>
            <a:fillRect/>
          </a:stretch>
        </p:blipFill>
        <p:spPr>
          <a:xfrm>
            <a:off x="1436235" y="2583402"/>
            <a:ext cx="6518453" cy="661672"/>
          </a:xfrm>
          <a:prstGeom prst="rect">
            <a:avLst/>
          </a:prstGeom>
        </p:spPr>
      </p:pic>
      <p:pic>
        <p:nvPicPr>
          <p:cNvPr id="14" name="Image 13">
            <a:extLst>
              <a:ext uri="{FF2B5EF4-FFF2-40B4-BE49-F238E27FC236}">
                <a16:creationId xmlns:a16="http://schemas.microsoft.com/office/drawing/2014/main" id="{273E6F05-265C-46FF-B486-237142C5B74E}"/>
              </a:ext>
            </a:extLst>
          </p:cNvPr>
          <p:cNvPicPr>
            <a:picLocks noChangeAspect="1"/>
          </p:cNvPicPr>
          <p:nvPr/>
        </p:nvPicPr>
        <p:blipFill>
          <a:blip r:embed="rId5"/>
          <a:stretch>
            <a:fillRect/>
          </a:stretch>
        </p:blipFill>
        <p:spPr>
          <a:xfrm>
            <a:off x="6085352" y="883501"/>
            <a:ext cx="2330189" cy="1100590"/>
          </a:xfrm>
          <a:prstGeom prst="rect">
            <a:avLst/>
          </a:prstGeom>
        </p:spPr>
      </p:pic>
      <p:sp>
        <p:nvSpPr>
          <p:cNvPr id="19" name="ZoneTexte 18">
            <a:extLst>
              <a:ext uri="{FF2B5EF4-FFF2-40B4-BE49-F238E27FC236}">
                <a16:creationId xmlns:a16="http://schemas.microsoft.com/office/drawing/2014/main" id="{4B407D8C-C1A4-46CD-A659-8E9BA055EC15}"/>
              </a:ext>
            </a:extLst>
          </p:cNvPr>
          <p:cNvSpPr txBox="1"/>
          <p:nvPr/>
        </p:nvSpPr>
        <p:spPr>
          <a:xfrm>
            <a:off x="319014" y="3292285"/>
            <a:ext cx="8417732" cy="1077218"/>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 Le calcul de l’Indicateur Synthétique de Risque, tel que défini par le règlement PRIIP, s’appuie à la fois sur la mesure du risque de marché et du risque de crédit. Il part de l’hypothèse que vous conserverez le produit pendant la période de détention recommandée. Il est calculé périodiquement et peut évoluer dans le temps. L’indicateur de risque est présenté sur une échelle numérique de 1 (le moins risqué) à 7 (le plus risqué). Le niveau de l’Indicateur Synthétique de Risque (ISR) est celui en vigueur à la date de rédaction du document. </a:t>
            </a:r>
          </a:p>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5. L’objectif de la Taxonomie européenne est la création d’un système de classification de ce qui est considéré comme « durable » d’un point de vue environnemental. Elle crée un cadre et des principes pour évaluer les activités économiques à l’aune de six objectifs environnementaux.</a:t>
            </a:r>
            <a:br>
              <a:rPr lang="fr-FR" sz="800" i="1" dirty="0">
                <a:solidFill>
                  <a:schemeClr val="bg1">
                    <a:lumMod val="50000"/>
                  </a:schemeClr>
                </a:solidFill>
                <a:latin typeface="+mj-lt"/>
                <a:ea typeface="Roboto" panose="02000000000000000000" pitchFamily="2" charset="0"/>
                <a:cs typeface="Calibri Light" panose="020F0302020204030204" pitchFamily="34" charset="0"/>
              </a:rPr>
            </a:br>
            <a:r>
              <a:rPr lang="fr-FR" sz="800" i="1" dirty="0">
                <a:solidFill>
                  <a:schemeClr val="bg1">
                    <a:lumMod val="50000"/>
                  </a:schemeClr>
                </a:solidFill>
                <a:latin typeface="+mj-lt"/>
                <a:ea typeface="Roboto" panose="02000000000000000000" pitchFamily="2" charset="0"/>
                <a:cs typeface="Calibri Light" panose="020F0302020204030204" pitchFamily="34" charset="0"/>
              </a:rPr>
              <a:t>Pour plus d'information concernant les aspects liés à la durabilité du fonds, veuillez vous référer au document prévu par l'article 10 de la réglementation SFDR intitulé "Publication d’informations en matière de durabilité" disponible sur le site de la société de gestion du fonds et sur le site </a:t>
            </a:r>
            <a:r>
              <a:rPr lang="fr-FR" sz="800" i="1" dirty="0">
                <a:solidFill>
                  <a:schemeClr val="bg1">
                    <a:lumMod val="50000"/>
                  </a:schemeClr>
                </a:solidFill>
                <a:latin typeface="+mj-lt"/>
                <a:ea typeface="Roboto" panose="02000000000000000000" pitchFamily="2" charset="0"/>
                <a:cs typeface="Calibri Light" panose="020F0302020204030204" pitchFamily="34" charset="0"/>
                <a:hlinkClick r:id="rId6"/>
              </a:rPr>
              <a:t>https://www.mirova.com/fr</a:t>
            </a:r>
            <a:r>
              <a:rPr lang="fr-FR" sz="800" i="1" dirty="0">
                <a:solidFill>
                  <a:schemeClr val="bg1">
                    <a:lumMod val="50000"/>
                  </a:schemeClr>
                </a:solidFill>
                <a:latin typeface="+mj-lt"/>
                <a:ea typeface="Roboto" panose="02000000000000000000" pitchFamily="2" charset="0"/>
                <a:cs typeface="Calibri Light" panose="020F0302020204030204" pitchFamily="34" charset="0"/>
              </a:rPr>
              <a:t> </a:t>
            </a:r>
          </a:p>
        </p:txBody>
      </p:sp>
      <p:pic>
        <p:nvPicPr>
          <p:cNvPr id="5" name="Image 4">
            <a:extLst>
              <a:ext uri="{FF2B5EF4-FFF2-40B4-BE49-F238E27FC236}">
                <a16:creationId xmlns:a16="http://schemas.microsoft.com/office/drawing/2014/main" id="{ED2896C7-B822-4556-9AAE-C328D5EBE2E1}"/>
              </a:ext>
            </a:extLst>
          </p:cNvPr>
          <p:cNvPicPr>
            <a:picLocks noChangeAspect="1"/>
          </p:cNvPicPr>
          <p:nvPr/>
        </p:nvPicPr>
        <p:blipFill>
          <a:blip r:embed="rId7"/>
          <a:stretch>
            <a:fillRect/>
          </a:stretch>
        </p:blipFill>
        <p:spPr>
          <a:xfrm>
            <a:off x="3667605" y="1323984"/>
            <a:ext cx="2055715" cy="275935"/>
          </a:xfrm>
          <a:prstGeom prst="rect">
            <a:avLst/>
          </a:prstGeom>
        </p:spPr>
      </p:pic>
      <p:pic>
        <p:nvPicPr>
          <p:cNvPr id="8" name="Image 7">
            <a:extLst>
              <a:ext uri="{FF2B5EF4-FFF2-40B4-BE49-F238E27FC236}">
                <a16:creationId xmlns:a16="http://schemas.microsoft.com/office/drawing/2014/main" id="{FD7FCC88-DF49-44E2-9EFA-8211FD9ECE21}"/>
              </a:ext>
            </a:extLst>
          </p:cNvPr>
          <p:cNvPicPr>
            <a:picLocks noChangeAspect="1"/>
          </p:cNvPicPr>
          <p:nvPr/>
        </p:nvPicPr>
        <p:blipFill>
          <a:blip r:embed="rId8"/>
          <a:stretch>
            <a:fillRect/>
          </a:stretch>
        </p:blipFill>
        <p:spPr>
          <a:xfrm>
            <a:off x="4120182" y="1663155"/>
            <a:ext cx="1082689" cy="266330"/>
          </a:xfrm>
          <a:prstGeom prst="rect">
            <a:avLst/>
          </a:prstGeom>
        </p:spPr>
      </p:pic>
      <p:pic>
        <p:nvPicPr>
          <p:cNvPr id="11" name="Image 10">
            <a:extLst>
              <a:ext uri="{FF2B5EF4-FFF2-40B4-BE49-F238E27FC236}">
                <a16:creationId xmlns:a16="http://schemas.microsoft.com/office/drawing/2014/main" id="{7F22DB94-5E8D-4C5D-8C03-10360361D872}"/>
              </a:ext>
            </a:extLst>
          </p:cNvPr>
          <p:cNvPicPr>
            <a:picLocks noChangeAspect="1"/>
          </p:cNvPicPr>
          <p:nvPr/>
        </p:nvPicPr>
        <p:blipFill>
          <a:blip r:embed="rId9"/>
          <a:stretch>
            <a:fillRect/>
          </a:stretch>
        </p:blipFill>
        <p:spPr>
          <a:xfrm>
            <a:off x="593682" y="883501"/>
            <a:ext cx="2509242" cy="1450045"/>
          </a:xfrm>
          <a:prstGeom prst="rect">
            <a:avLst/>
          </a:prstGeom>
        </p:spPr>
      </p:pic>
      <p:pic>
        <p:nvPicPr>
          <p:cNvPr id="4" name="Image 3">
            <a:extLst>
              <a:ext uri="{FF2B5EF4-FFF2-40B4-BE49-F238E27FC236}">
                <a16:creationId xmlns:a16="http://schemas.microsoft.com/office/drawing/2014/main" id="{E4A4996D-08DD-43DB-BE19-AE6FB8180EF1}"/>
              </a:ext>
            </a:extLst>
          </p:cNvPr>
          <p:cNvPicPr>
            <a:picLocks noChangeAspect="1"/>
          </p:cNvPicPr>
          <p:nvPr/>
        </p:nvPicPr>
        <p:blipFill>
          <a:blip r:embed="rId10"/>
          <a:stretch>
            <a:fillRect/>
          </a:stretch>
        </p:blipFill>
        <p:spPr>
          <a:xfrm>
            <a:off x="593683" y="2364685"/>
            <a:ext cx="2509242" cy="135810"/>
          </a:xfrm>
          <a:prstGeom prst="rect">
            <a:avLst/>
          </a:prstGeom>
        </p:spPr>
      </p:pic>
    </p:spTree>
    <p:extLst>
      <p:ext uri="{BB962C8B-B14F-4D97-AF65-F5344CB8AC3E}">
        <p14:creationId xmlns:p14="http://schemas.microsoft.com/office/powerpoint/2010/main" val="3631269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dirty="0"/>
              <a:t>Ciblage général</a:t>
            </a:r>
          </a:p>
        </p:txBody>
      </p:sp>
      <p:sp>
        <p:nvSpPr>
          <p:cNvPr id="21" name="Rectangle 20">
            <a:extLst>
              <a:ext uri="{FF2B5EF4-FFF2-40B4-BE49-F238E27FC236}">
                <a16:creationId xmlns:a16="http://schemas.microsoft.com/office/drawing/2014/main" id="{B417D23E-E5F8-4E0F-9C0F-92CB80C6992D}"/>
              </a:ext>
            </a:extLst>
          </p:cNvPr>
          <p:cNvSpPr/>
          <p:nvPr/>
        </p:nvSpPr>
        <p:spPr>
          <a:xfrm>
            <a:off x="2910484" y="2563911"/>
            <a:ext cx="3178215" cy="2050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0D8D796D-10E0-4C79-A05A-F44F4D6A546E}"/>
              </a:ext>
            </a:extLst>
          </p:cNvPr>
          <p:cNvSpPr/>
          <p:nvPr/>
        </p:nvSpPr>
        <p:spPr>
          <a:xfrm>
            <a:off x="217088" y="2685569"/>
            <a:ext cx="4577476" cy="139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5156083D-3EFE-494D-BE25-800440B2A81D}"/>
              </a:ext>
            </a:extLst>
          </p:cNvPr>
          <p:cNvSpPr txBox="1"/>
          <p:nvPr/>
        </p:nvSpPr>
        <p:spPr>
          <a:xfrm>
            <a:off x="256558" y="1003087"/>
            <a:ext cx="8887442" cy="3108543"/>
          </a:xfrm>
          <a:prstGeom prst="rect">
            <a:avLst/>
          </a:prstGeom>
          <a:noFill/>
        </p:spPr>
        <p:txBody>
          <a:bodyPr wrap="square">
            <a:spAutoFit/>
          </a:bodyPr>
          <a:lstStyle/>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doit s’assurer du respect des procédures dans son établissement, relatives au Conseil, au Questionnaire Risque (QR), au Questionnaire de Compétences Financières (QCF), au Questionnaire Finance Durable (QFD) et à la Synthèse Epargne : cette dernière doit être complétée avec le client, qui devra la signer. La Synthèse Epargne devra comprendre le test d’adéquation, les instruments financiers proposés au client, ainsi que l’acceptation (ou non) du client (avec mise en garde si le choix du client n’est pas adapté).</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Avant de proposer le produit financier au client, le Conseiller devra s’enquérir de la capacité du client à subir des pertes, de la connaissance et de l’expérience financière de son client, de ses objectifs et de ses besoins, de son appétence aux risques, de son horizon de placement, de sa situation patrimoniale et de ses préférences en matière de durabilité.</a:t>
            </a:r>
          </a:p>
          <a:p>
            <a:endParaRPr lang="fr-FR" sz="1400" dirty="0">
              <a:solidFill>
                <a:schemeClr val="tx1">
                  <a:lumMod val="50000"/>
                  <a:lumOff val="50000"/>
                </a:schemeClr>
              </a:solidFill>
              <a:effectLst/>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Il devra également informer son client des risques associés au produit, en particulier du risque de perte en capital. </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devra fournir au client les informations précontractuelles sur les caractéristiques du produit à souscrire ainsi que sur les coûts et charges associés.</a:t>
            </a:r>
          </a:p>
        </p:txBody>
      </p:sp>
    </p:spTree>
    <p:extLst>
      <p:ext uri="{BB962C8B-B14F-4D97-AF65-F5344CB8AC3E}">
        <p14:creationId xmlns:p14="http://schemas.microsoft.com/office/powerpoint/2010/main" val="312079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E048D-9BDE-67ED-BC36-15378CD6A521}"/>
              </a:ext>
            </a:extLst>
          </p:cNvPr>
          <p:cNvSpPr>
            <a:spLocks noGrp="1"/>
          </p:cNvSpPr>
          <p:nvPr>
            <p:ph type="title"/>
          </p:nvPr>
        </p:nvSpPr>
        <p:spPr/>
        <p:txBody>
          <a:bodyPr/>
          <a:lstStyle/>
          <a:p>
            <a:r>
              <a:rPr lang="fr-FR" dirty="0"/>
              <a:t>Information relative aux investisseurs américains</a:t>
            </a:r>
          </a:p>
        </p:txBody>
      </p:sp>
      <p:sp>
        <p:nvSpPr>
          <p:cNvPr id="7" name="ZoneTexte 6">
            <a:extLst>
              <a:ext uri="{FF2B5EF4-FFF2-40B4-BE49-F238E27FC236}">
                <a16:creationId xmlns:a16="http://schemas.microsoft.com/office/drawing/2014/main" id="{A61938DF-DEFC-9DEF-96BE-BF55DD1170B4}"/>
              </a:ext>
            </a:extLst>
          </p:cNvPr>
          <p:cNvSpPr txBox="1"/>
          <p:nvPr/>
        </p:nvSpPr>
        <p:spPr>
          <a:xfrm>
            <a:off x="539517" y="1592211"/>
            <a:ext cx="8064966" cy="2246769"/>
          </a:xfrm>
          <a:prstGeom prst="rect">
            <a:avLst/>
          </a:prstGeom>
          <a:noFill/>
        </p:spPr>
        <p:txBody>
          <a:bodyPr wrap="square">
            <a:spAutoFit/>
          </a:bodyPr>
          <a:lstStyle/>
          <a:p>
            <a:pPr algn="just"/>
            <a:r>
              <a:rPr lang="fr-FR" dirty="0">
                <a:solidFill>
                  <a:schemeClr val="tx1">
                    <a:lumMod val="50000"/>
                    <a:lumOff val="50000"/>
                  </a:schemeClr>
                </a:solidFill>
                <a:latin typeface="Calibri" panose="020F0502020204030204" pitchFamily="34" charset="0"/>
              </a:rPr>
              <a:t>Le FCP n’est pas enregistré en tant que véhicule d’investissement aux Etats-Unis et ses parts ne sont pas et ne seront pas enregistrées au sens du Securities </a:t>
            </a:r>
            <a:r>
              <a:rPr lang="fr-FR" dirty="0" err="1">
                <a:solidFill>
                  <a:schemeClr val="tx1">
                    <a:lumMod val="50000"/>
                    <a:lumOff val="50000"/>
                  </a:schemeClr>
                </a:solidFill>
                <a:latin typeface="Calibri" panose="020F0502020204030204" pitchFamily="34" charset="0"/>
              </a:rPr>
              <a:t>Act</a:t>
            </a:r>
            <a:r>
              <a:rPr lang="fr-FR" dirty="0">
                <a:solidFill>
                  <a:schemeClr val="tx1">
                    <a:lumMod val="50000"/>
                    <a:lumOff val="50000"/>
                  </a:schemeClr>
                </a:solidFill>
                <a:latin typeface="Calibri" panose="020F0502020204030204" pitchFamily="34" charset="0"/>
              </a:rPr>
              <a:t> de 1933 et, ainsi, elles ne peuvent pas être proposées ou vendues aux Etats-Unis à des </a:t>
            </a:r>
            <a:r>
              <a:rPr lang="fr-FR" dirty="0" err="1">
                <a:solidFill>
                  <a:schemeClr val="tx1">
                    <a:lumMod val="50000"/>
                    <a:lumOff val="50000"/>
                  </a:schemeClr>
                </a:solidFill>
                <a:latin typeface="Calibri" panose="020F0502020204030204" pitchFamily="34" charset="0"/>
              </a:rPr>
              <a:t>Restricted</a:t>
            </a:r>
            <a:r>
              <a:rPr lang="fr-FR" dirty="0">
                <a:solidFill>
                  <a:schemeClr val="tx1">
                    <a:lumMod val="50000"/>
                    <a:lumOff val="50000"/>
                  </a:schemeClr>
                </a:solidFill>
                <a:latin typeface="Calibri" panose="020F0502020204030204" pitchFamily="34" charset="0"/>
              </a:rPr>
              <a:t> </a:t>
            </a:r>
            <a:r>
              <a:rPr lang="fr-FR" dirty="0" err="1">
                <a:solidFill>
                  <a:schemeClr val="tx1">
                    <a:lumMod val="50000"/>
                    <a:lumOff val="50000"/>
                  </a:schemeClr>
                </a:solidFill>
                <a:latin typeface="Calibri" panose="020F0502020204030204" pitchFamily="34" charset="0"/>
              </a:rPr>
              <a:t>Persons</a:t>
            </a:r>
            <a:r>
              <a:rPr lang="fr-FR" dirty="0">
                <a:solidFill>
                  <a:schemeClr val="tx1">
                    <a:lumMod val="50000"/>
                    <a:lumOff val="50000"/>
                  </a:schemeClr>
                </a:solidFill>
                <a:latin typeface="Calibri" panose="020F0502020204030204" pitchFamily="34" charset="0"/>
              </a:rPr>
              <a:t>, telles que définies ci-après.</a:t>
            </a:r>
          </a:p>
          <a:p>
            <a:pPr algn="just"/>
            <a:endParaRPr lang="fr-FR" dirty="0">
              <a:solidFill>
                <a:schemeClr val="tx1">
                  <a:lumMod val="50000"/>
                  <a:lumOff val="50000"/>
                </a:schemeClr>
              </a:solidFill>
              <a:latin typeface="Calibri" panose="020F0502020204030204" pitchFamily="34" charset="0"/>
            </a:endParaRPr>
          </a:p>
          <a:p>
            <a:pPr algn="just"/>
            <a:r>
              <a:rPr lang="fr-FR" dirty="0">
                <a:solidFill>
                  <a:schemeClr val="tx1">
                    <a:lumMod val="50000"/>
                    <a:lumOff val="50000"/>
                  </a:schemeClr>
                </a:solidFill>
                <a:latin typeface="Calibri" panose="020F0502020204030204" pitchFamily="34" charset="0"/>
              </a:rPr>
              <a:t>Les </a:t>
            </a:r>
            <a:r>
              <a:rPr lang="fr-FR" dirty="0" err="1">
                <a:solidFill>
                  <a:schemeClr val="tx1">
                    <a:lumMod val="50000"/>
                    <a:lumOff val="50000"/>
                  </a:schemeClr>
                </a:solidFill>
                <a:latin typeface="Calibri" panose="020F0502020204030204" pitchFamily="34" charset="0"/>
              </a:rPr>
              <a:t>Restricted</a:t>
            </a:r>
            <a:r>
              <a:rPr lang="fr-FR" dirty="0">
                <a:solidFill>
                  <a:schemeClr val="tx1">
                    <a:lumMod val="50000"/>
                    <a:lumOff val="50000"/>
                  </a:schemeClr>
                </a:solidFill>
                <a:latin typeface="Calibri" panose="020F0502020204030204" pitchFamily="34" charset="0"/>
              </a:rPr>
              <a:t> </a:t>
            </a:r>
            <a:r>
              <a:rPr lang="fr-FR" dirty="0" err="1">
                <a:solidFill>
                  <a:schemeClr val="tx1">
                    <a:lumMod val="50000"/>
                    <a:lumOff val="50000"/>
                  </a:schemeClr>
                </a:solidFill>
                <a:latin typeface="Calibri" panose="020F0502020204030204" pitchFamily="34" charset="0"/>
              </a:rPr>
              <a:t>Persons</a:t>
            </a:r>
            <a:r>
              <a:rPr lang="fr-FR" dirty="0">
                <a:solidFill>
                  <a:schemeClr val="tx1">
                    <a:lumMod val="50000"/>
                    <a:lumOff val="50000"/>
                  </a:schemeClr>
                </a:solidFill>
                <a:latin typeface="Calibri" panose="020F0502020204030204" pitchFamily="34" charset="0"/>
              </a:rPr>
              <a:t> correspondent à toute personne ou entité située sur le territoire des Etats-Unis (y compris les résidents américains), toute société ou toute autre entité relevant de la législation des Etats-Unis ou de l’un de ses Etats, tout personnel militaire des Etats-Unis ou tout personnel lié à un département ou une agence du gouvernement américain situé en dehors du territoire des Etats-Unis, ou toute autre personne qui serait considérée comme une U.S. Person au sens de la </a:t>
            </a:r>
            <a:r>
              <a:rPr lang="fr-FR" dirty="0" err="1">
                <a:solidFill>
                  <a:schemeClr val="tx1">
                    <a:lumMod val="50000"/>
                    <a:lumOff val="50000"/>
                  </a:schemeClr>
                </a:solidFill>
                <a:latin typeface="Calibri" panose="020F0502020204030204" pitchFamily="34" charset="0"/>
              </a:rPr>
              <a:t>Regulation</a:t>
            </a:r>
            <a:r>
              <a:rPr lang="fr-FR" dirty="0">
                <a:solidFill>
                  <a:schemeClr val="tx1">
                    <a:lumMod val="50000"/>
                    <a:lumOff val="50000"/>
                  </a:schemeClr>
                </a:solidFill>
                <a:latin typeface="Calibri" panose="020F0502020204030204" pitchFamily="34" charset="0"/>
              </a:rPr>
              <a:t> S issue du Securities </a:t>
            </a:r>
            <a:r>
              <a:rPr lang="fr-FR" dirty="0" err="1">
                <a:solidFill>
                  <a:schemeClr val="tx1">
                    <a:lumMod val="50000"/>
                    <a:lumOff val="50000"/>
                  </a:schemeClr>
                </a:solidFill>
                <a:latin typeface="Calibri" panose="020F0502020204030204" pitchFamily="34" charset="0"/>
              </a:rPr>
              <a:t>Act</a:t>
            </a:r>
            <a:r>
              <a:rPr lang="fr-FR" dirty="0">
                <a:solidFill>
                  <a:schemeClr val="tx1">
                    <a:lumMod val="50000"/>
                    <a:lumOff val="50000"/>
                  </a:schemeClr>
                </a:solidFill>
                <a:latin typeface="Calibri" panose="020F0502020204030204" pitchFamily="34" charset="0"/>
              </a:rPr>
              <a:t> de 1933, tel que modifié.</a:t>
            </a:r>
          </a:p>
        </p:txBody>
      </p:sp>
    </p:spTree>
    <p:extLst>
      <p:ext uri="{BB962C8B-B14F-4D97-AF65-F5344CB8AC3E}">
        <p14:creationId xmlns:p14="http://schemas.microsoft.com/office/powerpoint/2010/main" val="2041829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694944" y="2307525"/>
            <a:ext cx="1557779" cy="1292662"/>
          </a:xfrm>
          <a:prstGeom prst="rect">
            <a:avLst/>
          </a:prstGeom>
          <a:noFill/>
        </p:spPr>
        <p:txBody>
          <a:bodyPr wrap="square" rtlCol="0">
            <a:spAutoFit/>
          </a:bodyPr>
          <a:lstStyle/>
          <a:p>
            <a:pPr algn="r"/>
            <a:r>
              <a:rPr lang="fr-FR" sz="7800" b="1" dirty="0">
                <a:solidFill>
                  <a:srgbClr val="B34A8C"/>
                </a:solidFill>
                <a:latin typeface="Montserrat SemiBold" panose="00000700000000000000" pitchFamily="50" charset="0"/>
                <a:cs typeface="Arial" panose="020B0604020202020204" pitchFamily="34" charset="0"/>
              </a:rPr>
              <a:t>02</a:t>
            </a:r>
            <a:endParaRPr lang="fr-FR" sz="78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Pourquoi référencer ces fonds dans nos univers d’investissement ?</a:t>
            </a:r>
          </a:p>
        </p:txBody>
      </p:sp>
    </p:spTree>
    <p:extLst>
      <p:ext uri="{BB962C8B-B14F-4D97-AF65-F5344CB8AC3E}">
        <p14:creationId xmlns:p14="http://schemas.microsoft.com/office/powerpoint/2010/main" val="331484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E048D-9BDE-67ED-BC36-15378CD6A521}"/>
              </a:ext>
            </a:extLst>
          </p:cNvPr>
          <p:cNvSpPr>
            <a:spLocks noGrp="1"/>
          </p:cNvSpPr>
          <p:nvPr>
            <p:ph type="title"/>
          </p:nvPr>
        </p:nvSpPr>
        <p:spPr/>
        <p:txBody>
          <a:bodyPr/>
          <a:lstStyle/>
          <a:p>
            <a:r>
              <a:rPr lang="fr-FR" dirty="0"/>
              <a:t>Mise en marché globale</a:t>
            </a:r>
          </a:p>
        </p:txBody>
      </p:sp>
      <p:sp>
        <p:nvSpPr>
          <p:cNvPr id="7" name="ZoneTexte 6">
            <a:extLst>
              <a:ext uri="{FF2B5EF4-FFF2-40B4-BE49-F238E27FC236}">
                <a16:creationId xmlns:a16="http://schemas.microsoft.com/office/drawing/2014/main" id="{A61938DF-DEFC-9DEF-96BE-BF55DD1170B4}"/>
              </a:ext>
            </a:extLst>
          </p:cNvPr>
          <p:cNvSpPr txBox="1"/>
          <p:nvPr/>
        </p:nvSpPr>
        <p:spPr>
          <a:xfrm>
            <a:off x="539517" y="1592211"/>
            <a:ext cx="8064966" cy="1384995"/>
          </a:xfrm>
          <a:prstGeom prst="rect">
            <a:avLst/>
          </a:prstGeom>
          <a:noFill/>
        </p:spPr>
        <p:txBody>
          <a:bodyPr wrap="square">
            <a:spAutoFit/>
          </a:bodyPr>
          <a:lstStyle/>
          <a:p>
            <a:pPr algn="just"/>
            <a:r>
              <a:rPr lang="fr-FR" dirty="0">
                <a:solidFill>
                  <a:schemeClr val="tx1">
                    <a:lumMod val="50000"/>
                    <a:lumOff val="50000"/>
                  </a:schemeClr>
                </a:solidFill>
                <a:latin typeface="Calibri" panose="020F0502020204030204" pitchFamily="34" charset="0"/>
              </a:rPr>
              <a:t>Nous souhaitons étoffer l’offre proposée aux CE en terme de Finance Durable dans le but de :</a:t>
            </a:r>
          </a:p>
          <a:p>
            <a:pPr marL="285750" indent="-285750" algn="just">
              <a:buFontTx/>
              <a:buChar char="-"/>
            </a:pPr>
            <a:r>
              <a:rPr lang="fr-FR" dirty="0">
                <a:solidFill>
                  <a:schemeClr val="tx1">
                    <a:lumMod val="50000"/>
                    <a:lumOff val="50000"/>
                  </a:schemeClr>
                </a:solidFill>
                <a:latin typeface="Calibri" panose="020F0502020204030204" pitchFamily="34" charset="0"/>
              </a:rPr>
              <a:t>Permettre aux clients de donner du sens à leur épargne</a:t>
            </a:r>
          </a:p>
          <a:p>
            <a:pPr marL="285750" indent="-285750" algn="just">
              <a:buFontTx/>
              <a:buChar char="-"/>
            </a:pPr>
            <a:r>
              <a:rPr lang="fr-FR" dirty="0">
                <a:solidFill>
                  <a:schemeClr val="tx1">
                    <a:lumMod val="50000"/>
                    <a:lumOff val="50000"/>
                  </a:schemeClr>
                </a:solidFill>
                <a:latin typeface="Calibri" panose="020F0502020204030204" pitchFamily="34" charset="0"/>
              </a:rPr>
              <a:t>S’adapter au contexte inflationniste avec des fonds à plus court terme (fonds obligataires </a:t>
            </a:r>
            <a:r>
              <a:rPr lang="fr-FR" dirty="0" err="1">
                <a:solidFill>
                  <a:schemeClr val="tx1">
                    <a:lumMod val="50000"/>
                    <a:lumOff val="50000"/>
                  </a:schemeClr>
                </a:solidFill>
                <a:latin typeface="Calibri" panose="020F0502020204030204" pitchFamily="34" charset="0"/>
              </a:rPr>
              <a:t>Mirova</a:t>
            </a:r>
            <a:r>
              <a:rPr lang="fr-FR" dirty="0">
                <a:solidFill>
                  <a:schemeClr val="tx1">
                    <a:lumMod val="50000"/>
                    <a:lumOff val="50000"/>
                  </a:schemeClr>
                </a:solidFill>
                <a:latin typeface="Calibri" panose="020F0502020204030204" pitchFamily="34" charset="0"/>
              </a:rPr>
              <a:t>)</a:t>
            </a:r>
          </a:p>
          <a:p>
            <a:pPr marL="285750" indent="-285750" algn="just">
              <a:buFontTx/>
              <a:buChar char="-"/>
            </a:pPr>
            <a:r>
              <a:rPr lang="fr-FR" dirty="0">
                <a:solidFill>
                  <a:schemeClr val="tx1">
                    <a:lumMod val="50000"/>
                    <a:lumOff val="50000"/>
                  </a:schemeClr>
                </a:solidFill>
                <a:latin typeface="Calibri" panose="020F0502020204030204" pitchFamily="34" charset="0"/>
              </a:rPr>
              <a:t>Pousser des solutions durables et à impact (article 9 au sens de la réglementation SFDR)</a:t>
            </a:r>
          </a:p>
          <a:p>
            <a:pPr marL="285750" indent="-285750" algn="just">
              <a:buFontTx/>
              <a:buChar char="-"/>
            </a:pPr>
            <a:endParaRPr lang="fr-FR" dirty="0">
              <a:solidFill>
                <a:schemeClr val="tx1">
                  <a:lumMod val="50000"/>
                  <a:lumOff val="50000"/>
                </a:schemeClr>
              </a:solidFill>
              <a:latin typeface="Calibri" panose="020F0502020204030204" pitchFamily="34" charset="0"/>
            </a:endParaRPr>
          </a:p>
          <a:p>
            <a:pPr marL="285750" indent="-285750" algn="just">
              <a:buFontTx/>
              <a:buChar char="-"/>
            </a:pPr>
            <a:endParaRPr lang="fr-FR" dirty="0">
              <a:solidFill>
                <a:schemeClr val="tx1">
                  <a:lumMod val="50000"/>
                  <a:lumOff val="50000"/>
                </a:schemeClr>
              </a:solidFill>
              <a:latin typeface="Calibri" panose="020F0502020204030204" pitchFamily="34" charset="0"/>
            </a:endParaRPr>
          </a:p>
        </p:txBody>
      </p:sp>
    </p:spTree>
    <p:extLst>
      <p:ext uri="{BB962C8B-B14F-4D97-AF65-F5344CB8AC3E}">
        <p14:creationId xmlns:p14="http://schemas.microsoft.com/office/powerpoint/2010/main" val="1348273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E040A065-D992-BA2B-EEDB-FFF9D12AF3E9}"/>
              </a:ext>
            </a:extLst>
          </p:cNvPr>
          <p:cNvSpPr>
            <a:spLocks noGrp="1"/>
          </p:cNvSpPr>
          <p:nvPr>
            <p:ph type="title"/>
          </p:nvPr>
        </p:nvSpPr>
        <p:spPr>
          <a:xfrm>
            <a:off x="900385" y="195486"/>
            <a:ext cx="7096867" cy="432000"/>
          </a:xfrm>
        </p:spPr>
        <p:txBody>
          <a:bodyPr/>
          <a:lstStyle/>
          <a:p>
            <a:r>
              <a:rPr lang="fr-FR" sz="2000" dirty="0" err="1"/>
              <a:t>Ecofi</a:t>
            </a:r>
            <a:r>
              <a:rPr lang="fr-FR" sz="2000" dirty="0"/>
              <a:t> Trajectoires Durables part C</a:t>
            </a:r>
            <a:br>
              <a:rPr lang="fr-FR" sz="2000" dirty="0"/>
            </a:br>
            <a:r>
              <a:rPr lang="fr-FR" sz="1400" dirty="0"/>
              <a:t>FR0010214213 </a:t>
            </a:r>
            <a:endParaRPr lang="fr-FR" sz="1400" i="1" dirty="0">
              <a:solidFill>
                <a:schemeClr val="bg1">
                  <a:lumMod val="65000"/>
                </a:schemeClr>
              </a:solidFill>
            </a:endParaRPr>
          </a:p>
        </p:txBody>
      </p:sp>
      <p:sp>
        <p:nvSpPr>
          <p:cNvPr id="5" name="ZoneTexte 4">
            <a:extLst>
              <a:ext uri="{FF2B5EF4-FFF2-40B4-BE49-F238E27FC236}">
                <a16:creationId xmlns:a16="http://schemas.microsoft.com/office/drawing/2014/main" id="{A6241C68-04C3-4A8B-4FCD-9F176DF6653C}"/>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Investir dans des entreprises respectueuses des enjeux de demain.</a:t>
            </a:r>
            <a:endParaRPr lang="fr-FR" sz="1600" dirty="0">
              <a:solidFill>
                <a:schemeClr val="accent1"/>
              </a:solidFill>
            </a:endParaRPr>
          </a:p>
        </p:txBody>
      </p:sp>
      <p:sp>
        <p:nvSpPr>
          <p:cNvPr id="2" name="ZoneTexte 1">
            <a:extLst>
              <a:ext uri="{FF2B5EF4-FFF2-40B4-BE49-F238E27FC236}">
                <a16:creationId xmlns:a16="http://schemas.microsoft.com/office/drawing/2014/main" id="{3EF1F7C9-5AED-D652-39AD-9EEF10EE9925}"/>
              </a:ext>
            </a:extLst>
          </p:cNvPr>
          <p:cNvSpPr txBox="1"/>
          <p:nvPr/>
        </p:nvSpPr>
        <p:spPr>
          <a:xfrm>
            <a:off x="6930452" y="249903"/>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7" name="Image 6">
            <a:extLst>
              <a:ext uri="{FF2B5EF4-FFF2-40B4-BE49-F238E27FC236}">
                <a16:creationId xmlns:a16="http://schemas.microsoft.com/office/drawing/2014/main" id="{47B3073F-12A7-CF6E-9276-C131766C11D9}"/>
              </a:ext>
            </a:extLst>
          </p:cNvPr>
          <p:cNvPicPr>
            <a:picLocks noChangeAspect="1"/>
          </p:cNvPicPr>
          <p:nvPr/>
        </p:nvPicPr>
        <p:blipFill>
          <a:blip r:embed="rId2"/>
          <a:stretch>
            <a:fillRect/>
          </a:stretch>
        </p:blipFill>
        <p:spPr>
          <a:xfrm>
            <a:off x="0" y="1689434"/>
            <a:ext cx="9144000" cy="1764632"/>
          </a:xfrm>
          <a:prstGeom prst="rect">
            <a:avLst/>
          </a:prstGeom>
        </p:spPr>
      </p:pic>
      <p:pic>
        <p:nvPicPr>
          <p:cNvPr id="8" name="Image 7">
            <a:extLst>
              <a:ext uri="{FF2B5EF4-FFF2-40B4-BE49-F238E27FC236}">
                <a16:creationId xmlns:a16="http://schemas.microsoft.com/office/drawing/2014/main" id="{E9D52425-64A3-4AD3-2CAF-8B9573B22BA4}"/>
              </a:ext>
            </a:extLst>
          </p:cNvPr>
          <p:cNvPicPr>
            <a:picLocks noChangeAspect="1"/>
          </p:cNvPicPr>
          <p:nvPr/>
        </p:nvPicPr>
        <p:blipFill>
          <a:blip r:embed="rId3"/>
          <a:stretch>
            <a:fillRect/>
          </a:stretch>
        </p:blipFill>
        <p:spPr>
          <a:xfrm>
            <a:off x="6976488" y="1444862"/>
            <a:ext cx="1991344" cy="166606"/>
          </a:xfrm>
          <a:prstGeom prst="rect">
            <a:avLst/>
          </a:prstGeom>
        </p:spPr>
      </p:pic>
      <p:pic>
        <p:nvPicPr>
          <p:cNvPr id="13" name="Image 12">
            <a:extLst>
              <a:ext uri="{FF2B5EF4-FFF2-40B4-BE49-F238E27FC236}">
                <a16:creationId xmlns:a16="http://schemas.microsoft.com/office/drawing/2014/main" id="{A2562885-BE4E-3D86-BAD8-170B4A6A720B}"/>
              </a:ext>
            </a:extLst>
          </p:cNvPr>
          <p:cNvPicPr>
            <a:picLocks noChangeAspect="1"/>
          </p:cNvPicPr>
          <p:nvPr/>
        </p:nvPicPr>
        <p:blipFill>
          <a:blip r:embed="rId4"/>
          <a:stretch>
            <a:fillRect/>
          </a:stretch>
        </p:blipFill>
        <p:spPr>
          <a:xfrm>
            <a:off x="176169" y="3532032"/>
            <a:ext cx="8791662" cy="983982"/>
          </a:xfrm>
          <a:prstGeom prst="rect">
            <a:avLst/>
          </a:prstGeom>
        </p:spPr>
      </p:pic>
      <p:pic>
        <p:nvPicPr>
          <p:cNvPr id="3" name="Image 2">
            <a:extLst>
              <a:ext uri="{FF2B5EF4-FFF2-40B4-BE49-F238E27FC236}">
                <a16:creationId xmlns:a16="http://schemas.microsoft.com/office/drawing/2014/main" id="{8C58AC82-2A69-9B3E-548D-CF5ADB338012}"/>
              </a:ext>
            </a:extLst>
          </p:cNvPr>
          <p:cNvPicPr>
            <a:picLocks noChangeAspect="1"/>
          </p:cNvPicPr>
          <p:nvPr/>
        </p:nvPicPr>
        <p:blipFill>
          <a:blip r:embed="rId5"/>
          <a:stretch>
            <a:fillRect/>
          </a:stretch>
        </p:blipFill>
        <p:spPr>
          <a:xfrm>
            <a:off x="6385748" y="117947"/>
            <a:ext cx="590740" cy="604015"/>
          </a:xfrm>
          <a:prstGeom prst="rect">
            <a:avLst/>
          </a:prstGeom>
        </p:spPr>
      </p:pic>
    </p:spTree>
    <p:extLst>
      <p:ext uri="{BB962C8B-B14F-4D97-AF65-F5344CB8AC3E}">
        <p14:creationId xmlns:p14="http://schemas.microsoft.com/office/powerpoint/2010/main" val="3959240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itre 1">
            <a:extLst>
              <a:ext uri="{FF2B5EF4-FFF2-40B4-BE49-F238E27FC236}">
                <a16:creationId xmlns:a16="http://schemas.microsoft.com/office/drawing/2014/main" id="{D2764D19-BB76-92DE-81DA-796A84BDE523}"/>
              </a:ext>
            </a:extLst>
          </p:cNvPr>
          <p:cNvSpPr>
            <a:spLocks noGrp="1"/>
          </p:cNvSpPr>
          <p:nvPr>
            <p:ph type="title"/>
          </p:nvPr>
        </p:nvSpPr>
        <p:spPr>
          <a:xfrm>
            <a:off x="900385" y="195486"/>
            <a:ext cx="7096867" cy="432000"/>
          </a:xfrm>
        </p:spPr>
        <p:txBody>
          <a:bodyPr/>
          <a:lstStyle/>
          <a:p>
            <a:r>
              <a:rPr lang="fr-FR" sz="2000" dirty="0" err="1"/>
              <a:t>Ecofi</a:t>
            </a:r>
            <a:r>
              <a:rPr lang="fr-FR" sz="2000" dirty="0"/>
              <a:t> Agir Pour le Climat part C</a:t>
            </a:r>
            <a:br>
              <a:rPr lang="fr-FR" sz="2000" dirty="0"/>
            </a:br>
            <a:r>
              <a:rPr lang="fr-FR" sz="1400" dirty="0"/>
              <a:t>FR0010642280 </a:t>
            </a:r>
            <a:endParaRPr lang="fr-FR" sz="1400" i="1" dirty="0">
              <a:solidFill>
                <a:schemeClr val="bg1">
                  <a:lumMod val="65000"/>
                </a:schemeClr>
              </a:solidFill>
            </a:endParaRPr>
          </a:p>
        </p:txBody>
      </p:sp>
      <p:sp>
        <p:nvSpPr>
          <p:cNvPr id="8" name="ZoneTexte 7">
            <a:extLst>
              <a:ext uri="{FF2B5EF4-FFF2-40B4-BE49-F238E27FC236}">
                <a16:creationId xmlns:a16="http://schemas.microsoft.com/office/drawing/2014/main" id="{B149EF87-D461-153F-50EB-BD00530790C2}"/>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Accompagner la transition énergétique et écologique</a:t>
            </a:r>
            <a:endParaRPr lang="fr-FR" sz="1600" dirty="0">
              <a:solidFill>
                <a:schemeClr val="accent1"/>
              </a:solidFill>
            </a:endParaRPr>
          </a:p>
        </p:txBody>
      </p:sp>
      <p:pic>
        <p:nvPicPr>
          <p:cNvPr id="10" name="Image 9">
            <a:extLst>
              <a:ext uri="{FF2B5EF4-FFF2-40B4-BE49-F238E27FC236}">
                <a16:creationId xmlns:a16="http://schemas.microsoft.com/office/drawing/2014/main" id="{04348CD5-58B5-772E-93CF-75546793F39C}"/>
              </a:ext>
            </a:extLst>
          </p:cNvPr>
          <p:cNvPicPr>
            <a:picLocks noChangeAspect="1"/>
          </p:cNvPicPr>
          <p:nvPr/>
        </p:nvPicPr>
        <p:blipFill>
          <a:blip r:embed="rId2"/>
          <a:stretch>
            <a:fillRect/>
          </a:stretch>
        </p:blipFill>
        <p:spPr>
          <a:xfrm>
            <a:off x="5717976" y="193264"/>
            <a:ext cx="2279276" cy="667779"/>
          </a:xfrm>
          <a:prstGeom prst="rect">
            <a:avLst/>
          </a:prstGeom>
        </p:spPr>
      </p:pic>
      <p:sp>
        <p:nvSpPr>
          <p:cNvPr id="2" name="ZoneTexte 1">
            <a:extLst>
              <a:ext uri="{FF2B5EF4-FFF2-40B4-BE49-F238E27FC236}">
                <a16:creationId xmlns:a16="http://schemas.microsoft.com/office/drawing/2014/main" id="{BF95A9AD-AFBA-C029-4864-BEC0DA66DC4F}"/>
              </a:ext>
            </a:extLst>
          </p:cNvPr>
          <p:cNvSpPr txBox="1"/>
          <p:nvPr/>
        </p:nvSpPr>
        <p:spPr>
          <a:xfrm>
            <a:off x="5863652" y="861043"/>
            <a:ext cx="2133600" cy="323165"/>
          </a:xfrm>
          <a:prstGeom prst="rect">
            <a:avLst/>
          </a:prstGeom>
          <a:noFill/>
        </p:spPr>
        <p:txBody>
          <a:bodyPr wrap="square">
            <a:spAutoFit/>
          </a:bodyPr>
          <a:lstStyle/>
          <a:p>
            <a:pPr algn="just"/>
            <a:r>
              <a:rPr lang="fr-FR" sz="500" b="1" i="0" u="none" strike="noStrike" baseline="0" dirty="0">
                <a:solidFill>
                  <a:srgbClr val="696D6F"/>
                </a:solidFill>
                <a:latin typeface="RobotoCondensed-Bold"/>
              </a:rPr>
              <a:t>Les références à un classement, un label, un prix et/ou à une notation ne préjugent pas des résultats futurs du fonds ou du gestionnaire</a:t>
            </a:r>
            <a:endParaRPr lang="fr-FR" sz="500" dirty="0"/>
          </a:p>
        </p:txBody>
      </p:sp>
      <p:pic>
        <p:nvPicPr>
          <p:cNvPr id="4" name="Image 3">
            <a:extLst>
              <a:ext uri="{FF2B5EF4-FFF2-40B4-BE49-F238E27FC236}">
                <a16:creationId xmlns:a16="http://schemas.microsoft.com/office/drawing/2014/main" id="{5BA48047-67EF-7A1A-A46D-17259821BA70}"/>
              </a:ext>
            </a:extLst>
          </p:cNvPr>
          <p:cNvPicPr>
            <a:picLocks noChangeAspect="1"/>
          </p:cNvPicPr>
          <p:nvPr/>
        </p:nvPicPr>
        <p:blipFill>
          <a:blip r:embed="rId3"/>
          <a:stretch>
            <a:fillRect/>
          </a:stretch>
        </p:blipFill>
        <p:spPr>
          <a:xfrm>
            <a:off x="0" y="1304556"/>
            <a:ext cx="9144000" cy="2534387"/>
          </a:xfrm>
          <a:prstGeom prst="rect">
            <a:avLst/>
          </a:prstGeom>
        </p:spPr>
      </p:pic>
      <p:pic>
        <p:nvPicPr>
          <p:cNvPr id="5" name="Image 4">
            <a:extLst>
              <a:ext uri="{FF2B5EF4-FFF2-40B4-BE49-F238E27FC236}">
                <a16:creationId xmlns:a16="http://schemas.microsoft.com/office/drawing/2014/main" id="{26D2126E-02E9-8357-3EFD-307D44913932}"/>
              </a:ext>
            </a:extLst>
          </p:cNvPr>
          <p:cNvPicPr>
            <a:picLocks noChangeAspect="1"/>
          </p:cNvPicPr>
          <p:nvPr/>
        </p:nvPicPr>
        <p:blipFill>
          <a:blip r:embed="rId4"/>
          <a:stretch>
            <a:fillRect/>
          </a:stretch>
        </p:blipFill>
        <p:spPr>
          <a:xfrm>
            <a:off x="268447" y="3866893"/>
            <a:ext cx="8607105" cy="831128"/>
          </a:xfrm>
          <a:prstGeom prst="rect">
            <a:avLst/>
          </a:prstGeom>
        </p:spPr>
      </p:pic>
      <p:pic>
        <p:nvPicPr>
          <p:cNvPr id="12" name="Image 11">
            <a:extLst>
              <a:ext uri="{FF2B5EF4-FFF2-40B4-BE49-F238E27FC236}">
                <a16:creationId xmlns:a16="http://schemas.microsoft.com/office/drawing/2014/main" id="{E287ED67-1C3E-20EE-3D0A-00A5DE4891BF}"/>
              </a:ext>
            </a:extLst>
          </p:cNvPr>
          <p:cNvPicPr>
            <a:picLocks noChangeAspect="1"/>
          </p:cNvPicPr>
          <p:nvPr/>
        </p:nvPicPr>
        <p:blipFill>
          <a:blip r:embed="rId5"/>
          <a:stretch>
            <a:fillRect/>
          </a:stretch>
        </p:blipFill>
        <p:spPr>
          <a:xfrm>
            <a:off x="6922764" y="1089188"/>
            <a:ext cx="2029010" cy="187418"/>
          </a:xfrm>
          <a:prstGeom prst="rect">
            <a:avLst/>
          </a:prstGeom>
        </p:spPr>
      </p:pic>
    </p:spTree>
    <p:extLst>
      <p:ext uri="{BB962C8B-B14F-4D97-AF65-F5344CB8AC3E}">
        <p14:creationId xmlns:p14="http://schemas.microsoft.com/office/powerpoint/2010/main" val="328942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17BFAB2-6FB2-401A-A29E-0911CEB44BC5}"/>
              </a:ext>
            </a:extLst>
          </p:cNvPr>
          <p:cNvSpPr/>
          <p:nvPr/>
        </p:nvSpPr>
        <p:spPr>
          <a:xfrm>
            <a:off x="8486775" y="4693444"/>
            <a:ext cx="185738" cy="1500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43C77DA-A1D3-48BE-BB56-50D23CE636F4}"/>
              </a:ext>
            </a:extLst>
          </p:cNvPr>
          <p:cNvSpPr txBox="1"/>
          <p:nvPr/>
        </p:nvSpPr>
        <p:spPr>
          <a:xfrm>
            <a:off x="472695" y="4042318"/>
            <a:ext cx="8417732" cy="338554"/>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a:t>
            </a:r>
          </a:p>
        </p:txBody>
      </p:sp>
      <p:sp>
        <p:nvSpPr>
          <p:cNvPr id="7" name="Titre 1">
            <a:extLst>
              <a:ext uri="{FF2B5EF4-FFF2-40B4-BE49-F238E27FC236}">
                <a16:creationId xmlns:a16="http://schemas.microsoft.com/office/drawing/2014/main" id="{C691FF36-5C0F-4395-2ECA-791322E4E8FF}"/>
              </a:ext>
            </a:extLst>
          </p:cNvPr>
          <p:cNvSpPr>
            <a:spLocks noGrp="1"/>
          </p:cNvSpPr>
          <p:nvPr>
            <p:ph type="title"/>
          </p:nvPr>
        </p:nvSpPr>
        <p:spPr>
          <a:xfrm>
            <a:off x="900385" y="195486"/>
            <a:ext cx="7096867" cy="432000"/>
          </a:xfrm>
        </p:spPr>
        <p:txBody>
          <a:bodyPr/>
          <a:lstStyle/>
          <a:p>
            <a:r>
              <a:rPr lang="fr-FR" sz="2000" dirty="0"/>
              <a:t>Palatine Europe </a:t>
            </a:r>
            <a:r>
              <a:rPr lang="fr-FR" sz="2000" dirty="0" err="1"/>
              <a:t>Sustainable</a:t>
            </a:r>
            <a:r>
              <a:rPr lang="fr-FR" sz="2000" dirty="0"/>
              <a:t> </a:t>
            </a:r>
            <a:r>
              <a:rPr lang="fr-FR" sz="2000" dirty="0" err="1"/>
              <a:t>Employment</a:t>
            </a:r>
            <a:br>
              <a:rPr lang="fr-FR" sz="2000" dirty="0"/>
            </a:br>
            <a:r>
              <a:rPr lang="fr-FR" sz="1400" dirty="0"/>
              <a:t>FR0013391513 part R et FR0010915181 part I</a:t>
            </a:r>
            <a:endParaRPr lang="fr-FR" sz="1400" i="1" dirty="0">
              <a:solidFill>
                <a:schemeClr val="bg1">
                  <a:lumMod val="65000"/>
                </a:schemeClr>
              </a:solidFill>
            </a:endParaRPr>
          </a:p>
        </p:txBody>
      </p:sp>
      <p:sp>
        <p:nvSpPr>
          <p:cNvPr id="10" name="ZoneTexte 9">
            <a:extLst>
              <a:ext uri="{FF2B5EF4-FFF2-40B4-BE49-F238E27FC236}">
                <a16:creationId xmlns:a16="http://schemas.microsoft.com/office/drawing/2014/main" id="{9E0EEA86-7DD3-21C0-5447-4DA53525B18F}"/>
              </a:ext>
            </a:extLst>
          </p:cNvPr>
          <p:cNvSpPr txBox="1"/>
          <p:nvPr/>
        </p:nvSpPr>
        <p:spPr>
          <a:xfrm>
            <a:off x="780481" y="722544"/>
            <a:ext cx="8087225" cy="276999"/>
          </a:xfrm>
          <a:prstGeom prst="rect">
            <a:avLst/>
          </a:prstGeom>
          <a:noFill/>
        </p:spPr>
        <p:txBody>
          <a:bodyPr wrap="square" rtlCol="0">
            <a:spAutoFit/>
          </a:bodyPr>
          <a:lstStyle/>
          <a:p>
            <a:r>
              <a:rPr lang="fr-FR" sz="1200" b="1" i="1" kern="1200" dirty="0">
                <a:solidFill>
                  <a:schemeClr val="accent1"/>
                </a:solidFill>
                <a:latin typeface="+mn-lt"/>
                <a:ea typeface="+mn-ea"/>
                <a:cs typeface="+mn-cs"/>
              </a:rPr>
              <a:t>Un fonds qui vise à investir dans des sociétés qui suivent de bonnes pratiques sociales.</a:t>
            </a:r>
            <a:endParaRPr lang="fr-FR" sz="1600" dirty="0">
              <a:solidFill>
                <a:schemeClr val="accent1"/>
              </a:solidFill>
            </a:endParaRPr>
          </a:p>
        </p:txBody>
      </p:sp>
      <p:pic>
        <p:nvPicPr>
          <p:cNvPr id="13" name="Image 12">
            <a:extLst>
              <a:ext uri="{FF2B5EF4-FFF2-40B4-BE49-F238E27FC236}">
                <a16:creationId xmlns:a16="http://schemas.microsoft.com/office/drawing/2014/main" id="{12CB91EE-5D0B-980A-93DB-03E6FFEAB883}"/>
              </a:ext>
            </a:extLst>
          </p:cNvPr>
          <p:cNvPicPr>
            <a:picLocks noChangeAspect="1"/>
          </p:cNvPicPr>
          <p:nvPr/>
        </p:nvPicPr>
        <p:blipFill>
          <a:blip r:embed="rId2"/>
          <a:stretch>
            <a:fillRect/>
          </a:stretch>
        </p:blipFill>
        <p:spPr>
          <a:xfrm>
            <a:off x="228600" y="1602725"/>
            <a:ext cx="8814547" cy="1938049"/>
          </a:xfrm>
          <a:prstGeom prst="rect">
            <a:avLst/>
          </a:prstGeom>
        </p:spPr>
      </p:pic>
    </p:spTree>
    <p:extLst>
      <p:ext uri="{BB962C8B-B14F-4D97-AF65-F5344CB8AC3E}">
        <p14:creationId xmlns:p14="http://schemas.microsoft.com/office/powerpoint/2010/main" val="2525779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990042" cy="432000"/>
          </a:xfrm>
        </p:spPr>
        <p:txBody>
          <a:bodyPr/>
          <a:lstStyle/>
          <a:p>
            <a:r>
              <a:rPr lang="fr-FR" sz="2400" dirty="0" err="1"/>
              <a:t>Mirova</a:t>
            </a:r>
            <a:r>
              <a:rPr lang="fr-FR" sz="2400" dirty="0"/>
              <a:t> Euro Short </a:t>
            </a:r>
            <a:r>
              <a:rPr lang="fr-FR" sz="2400" dirty="0" err="1"/>
              <a:t>Term</a:t>
            </a:r>
            <a:r>
              <a:rPr lang="fr-FR" sz="2400" dirty="0"/>
              <a:t> </a:t>
            </a:r>
            <a:r>
              <a:rPr lang="fr-FR" sz="2400" dirty="0" err="1"/>
              <a:t>Sustainable</a:t>
            </a:r>
            <a:r>
              <a:rPr lang="fr-FR" sz="2400" dirty="0"/>
              <a:t> Bond </a:t>
            </a:r>
            <a:r>
              <a:rPr lang="fr-FR" sz="2400" dirty="0" err="1"/>
              <a:t>Fund</a:t>
            </a:r>
            <a:br>
              <a:rPr lang="fr-FR" sz="2400" dirty="0"/>
            </a:br>
            <a:endParaRPr lang="fr-FR" dirty="0"/>
          </a:p>
        </p:txBody>
      </p:sp>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43C77DA-A1D3-48BE-BB56-50D23CE636F4}"/>
              </a:ext>
            </a:extLst>
          </p:cNvPr>
          <p:cNvSpPr txBox="1"/>
          <p:nvPr/>
        </p:nvSpPr>
        <p:spPr>
          <a:xfrm>
            <a:off x="472695" y="4042318"/>
            <a:ext cx="8417732" cy="338554"/>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a:t>
            </a:r>
          </a:p>
        </p:txBody>
      </p:sp>
      <p:pic>
        <p:nvPicPr>
          <p:cNvPr id="5" name="Image 4">
            <a:extLst>
              <a:ext uri="{FF2B5EF4-FFF2-40B4-BE49-F238E27FC236}">
                <a16:creationId xmlns:a16="http://schemas.microsoft.com/office/drawing/2014/main" id="{AF8FB15B-9AF5-1069-65A2-692DF4FACD3F}"/>
              </a:ext>
            </a:extLst>
          </p:cNvPr>
          <p:cNvPicPr>
            <a:picLocks noChangeAspect="1"/>
          </p:cNvPicPr>
          <p:nvPr/>
        </p:nvPicPr>
        <p:blipFill>
          <a:blip r:embed="rId2"/>
          <a:stretch>
            <a:fillRect/>
          </a:stretch>
        </p:blipFill>
        <p:spPr>
          <a:xfrm>
            <a:off x="0" y="1356553"/>
            <a:ext cx="9144000" cy="2430394"/>
          </a:xfrm>
          <a:prstGeom prst="rect">
            <a:avLst/>
          </a:prstGeom>
        </p:spPr>
      </p:pic>
    </p:spTree>
    <p:extLst>
      <p:ext uri="{BB962C8B-B14F-4D97-AF65-F5344CB8AC3E}">
        <p14:creationId xmlns:p14="http://schemas.microsoft.com/office/powerpoint/2010/main" val="2226550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990042" cy="432000"/>
          </a:xfrm>
        </p:spPr>
        <p:txBody>
          <a:bodyPr/>
          <a:lstStyle/>
          <a:p>
            <a:r>
              <a:rPr lang="fr-FR" sz="2400" dirty="0" err="1"/>
              <a:t>Mirova</a:t>
            </a:r>
            <a:r>
              <a:rPr lang="fr-FR" sz="2400" dirty="0"/>
              <a:t> Euro High </a:t>
            </a:r>
            <a:r>
              <a:rPr lang="fr-FR" sz="2400" dirty="0" err="1"/>
              <a:t>Yield</a:t>
            </a:r>
            <a:r>
              <a:rPr lang="fr-FR" sz="2400" dirty="0"/>
              <a:t> </a:t>
            </a:r>
            <a:r>
              <a:rPr lang="fr-FR" sz="2400" dirty="0" err="1"/>
              <a:t>Sustainable</a:t>
            </a:r>
            <a:r>
              <a:rPr lang="fr-FR" sz="2400" dirty="0"/>
              <a:t> Bond </a:t>
            </a:r>
            <a:r>
              <a:rPr lang="fr-FR" sz="2400" dirty="0" err="1"/>
              <a:t>Fund</a:t>
            </a:r>
            <a:br>
              <a:rPr lang="fr-FR" sz="2400" dirty="0"/>
            </a:br>
            <a:endParaRPr lang="fr-FR" dirty="0"/>
          </a:p>
        </p:txBody>
      </p:sp>
      <p:sp>
        <p:nvSpPr>
          <p:cNvPr id="6" name="Rectangle 5">
            <a:extLst>
              <a:ext uri="{FF2B5EF4-FFF2-40B4-BE49-F238E27FC236}">
                <a16:creationId xmlns:a16="http://schemas.microsoft.com/office/drawing/2014/main" id="{D008F321-4E91-4A97-B570-E387CEADA57E}"/>
              </a:ext>
            </a:extLst>
          </p:cNvPr>
          <p:cNvSpPr/>
          <p:nvPr/>
        </p:nvSpPr>
        <p:spPr>
          <a:xfrm>
            <a:off x="1042988" y="627486"/>
            <a:ext cx="5200650" cy="3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17BFAB2-6FB2-401A-A29E-0911CEB44BC5}"/>
              </a:ext>
            </a:extLst>
          </p:cNvPr>
          <p:cNvSpPr/>
          <p:nvPr/>
        </p:nvSpPr>
        <p:spPr>
          <a:xfrm>
            <a:off x="8486775" y="4693444"/>
            <a:ext cx="185738" cy="1500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F064940-408F-4141-A90E-B4B43A9BBC8D}"/>
              </a:ext>
            </a:extLst>
          </p:cNvPr>
          <p:cNvPicPr>
            <a:picLocks noChangeAspect="1"/>
          </p:cNvPicPr>
          <p:nvPr/>
        </p:nvPicPr>
        <p:blipFill>
          <a:blip r:embed="rId2"/>
          <a:stretch>
            <a:fillRect/>
          </a:stretch>
        </p:blipFill>
        <p:spPr>
          <a:xfrm>
            <a:off x="96050" y="1413752"/>
            <a:ext cx="8951899" cy="2315995"/>
          </a:xfrm>
          <a:prstGeom prst="rect">
            <a:avLst/>
          </a:prstGeom>
        </p:spPr>
      </p:pic>
      <p:sp>
        <p:nvSpPr>
          <p:cNvPr id="12" name="ZoneTexte 11">
            <a:extLst>
              <a:ext uri="{FF2B5EF4-FFF2-40B4-BE49-F238E27FC236}">
                <a16:creationId xmlns:a16="http://schemas.microsoft.com/office/drawing/2014/main" id="{C13AB5B0-D7BF-4D50-8C70-C5A34D74CC14}"/>
              </a:ext>
            </a:extLst>
          </p:cNvPr>
          <p:cNvSpPr txBox="1"/>
          <p:nvPr/>
        </p:nvSpPr>
        <p:spPr>
          <a:xfrm>
            <a:off x="472695" y="4449570"/>
            <a:ext cx="8417732" cy="338554"/>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a:t>
            </a:r>
          </a:p>
        </p:txBody>
      </p:sp>
      <p:sp>
        <p:nvSpPr>
          <p:cNvPr id="2" name="ZoneTexte 1">
            <a:extLst>
              <a:ext uri="{FF2B5EF4-FFF2-40B4-BE49-F238E27FC236}">
                <a16:creationId xmlns:a16="http://schemas.microsoft.com/office/drawing/2014/main" id="{A6A094D1-E129-4081-8EC1-D836177FBF7F}"/>
              </a:ext>
            </a:extLst>
          </p:cNvPr>
          <p:cNvSpPr txBox="1"/>
          <p:nvPr/>
        </p:nvSpPr>
        <p:spPr>
          <a:xfrm>
            <a:off x="7722453" y="2263972"/>
            <a:ext cx="376518" cy="307777"/>
          </a:xfrm>
          <a:prstGeom prst="rect">
            <a:avLst/>
          </a:prstGeom>
          <a:noFill/>
        </p:spPr>
        <p:txBody>
          <a:bodyPr wrap="square" rtlCol="0">
            <a:spAutoFit/>
          </a:bodyPr>
          <a:lstStyle/>
          <a:p>
            <a:r>
              <a:rPr lang="fr-FR" dirty="0"/>
              <a:t>**</a:t>
            </a:r>
          </a:p>
        </p:txBody>
      </p:sp>
      <p:sp>
        <p:nvSpPr>
          <p:cNvPr id="8" name="ZoneTexte 7">
            <a:extLst>
              <a:ext uri="{FF2B5EF4-FFF2-40B4-BE49-F238E27FC236}">
                <a16:creationId xmlns:a16="http://schemas.microsoft.com/office/drawing/2014/main" id="{D9B98212-E44E-4449-A769-DA7E9E199F28}"/>
              </a:ext>
            </a:extLst>
          </p:cNvPr>
          <p:cNvSpPr txBox="1"/>
          <p:nvPr/>
        </p:nvSpPr>
        <p:spPr>
          <a:xfrm>
            <a:off x="2242457" y="2394808"/>
            <a:ext cx="376518" cy="307777"/>
          </a:xfrm>
          <a:prstGeom prst="rect">
            <a:avLst/>
          </a:prstGeom>
          <a:noFill/>
        </p:spPr>
        <p:txBody>
          <a:bodyPr wrap="square" rtlCol="0">
            <a:spAutoFit/>
          </a:bodyPr>
          <a:lstStyle/>
          <a:p>
            <a:r>
              <a:rPr lang="fr-FR" dirty="0"/>
              <a:t>*</a:t>
            </a:r>
          </a:p>
        </p:txBody>
      </p:sp>
      <p:sp>
        <p:nvSpPr>
          <p:cNvPr id="11" name="ZoneTexte 10">
            <a:extLst>
              <a:ext uri="{FF2B5EF4-FFF2-40B4-BE49-F238E27FC236}">
                <a16:creationId xmlns:a16="http://schemas.microsoft.com/office/drawing/2014/main" id="{29C180D7-72E1-45DD-8F33-76BF1613D53B}"/>
              </a:ext>
            </a:extLst>
          </p:cNvPr>
          <p:cNvSpPr txBox="1"/>
          <p:nvPr/>
        </p:nvSpPr>
        <p:spPr>
          <a:xfrm>
            <a:off x="439197" y="4133737"/>
            <a:ext cx="8379312" cy="338554"/>
          </a:xfrm>
          <a:prstGeom prst="rect">
            <a:avLst/>
          </a:prstGeom>
          <a:noFill/>
        </p:spPr>
        <p:txBody>
          <a:bodyPr wrap="square" rtlCol="0">
            <a:spAutoFit/>
          </a:bodyPr>
          <a:lstStyle/>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 Haut Rendement : obligations émises par des sociétés ayant reçu une note faible (BB+ ou inférieure, selon l’échelle de Standard &amp; </a:t>
            </a:r>
            <a:r>
              <a:rPr lang="fr-FR" sz="800" i="1" dirty="0" err="1">
                <a:solidFill>
                  <a:schemeClr val="bg1">
                    <a:lumMod val="50000"/>
                  </a:schemeClr>
                </a:solidFill>
                <a:latin typeface="+mj-lt"/>
                <a:ea typeface="Roboto" panose="02000000000000000000" pitchFamily="2" charset="0"/>
                <a:cs typeface="Calibri Light" panose="020F0302020204030204" pitchFamily="34" charset="0"/>
              </a:rPr>
              <a:t>Poor’s</a:t>
            </a:r>
            <a:r>
              <a:rPr lang="fr-FR" sz="800" i="1" dirty="0">
                <a:solidFill>
                  <a:schemeClr val="bg1">
                    <a:lumMod val="50000"/>
                  </a:schemeClr>
                </a:solidFill>
                <a:latin typeface="+mj-lt"/>
                <a:ea typeface="Roboto" panose="02000000000000000000" pitchFamily="2" charset="0"/>
                <a:cs typeface="Calibri Light" panose="020F0302020204030204" pitchFamily="34" charset="0"/>
              </a:rPr>
              <a:t>) </a:t>
            </a:r>
          </a:p>
          <a:p>
            <a:pPr algn="l"/>
            <a:r>
              <a:rPr lang="fr-FR" sz="800" i="1" dirty="0">
                <a:solidFill>
                  <a:schemeClr val="bg1">
                    <a:lumMod val="50000"/>
                  </a:schemeClr>
                </a:solidFill>
                <a:latin typeface="+mj-lt"/>
                <a:ea typeface="Roboto" panose="02000000000000000000" pitchFamily="2" charset="0"/>
                <a:cs typeface="Calibri Light" panose="020F0302020204030204" pitchFamily="34" charset="0"/>
              </a:rPr>
              <a:t>** Obligations émises par des sociétés ayant reçu une note allant de AAA à BBB- par les agences de notation selon l’échelle de Standard &amp; </a:t>
            </a:r>
            <a:r>
              <a:rPr lang="fr-FR" sz="800" i="1" dirty="0" err="1">
                <a:solidFill>
                  <a:schemeClr val="bg1">
                    <a:lumMod val="50000"/>
                  </a:schemeClr>
                </a:solidFill>
                <a:latin typeface="+mj-lt"/>
                <a:ea typeface="Roboto" panose="02000000000000000000" pitchFamily="2" charset="0"/>
                <a:cs typeface="Calibri Light" panose="020F0302020204030204" pitchFamily="34" charset="0"/>
              </a:rPr>
              <a:t>Poor’s</a:t>
            </a:r>
            <a:endParaRPr lang="fr-FR" sz="800" i="1" dirty="0">
              <a:solidFill>
                <a:schemeClr val="bg1">
                  <a:lumMod val="50000"/>
                </a:schemeClr>
              </a:solidFill>
              <a:latin typeface="+mj-lt"/>
              <a:ea typeface="Roboto"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4290934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548640" y="2307525"/>
            <a:ext cx="1704083" cy="1200329"/>
          </a:xfrm>
          <a:prstGeom prst="rect">
            <a:avLst/>
          </a:prstGeom>
          <a:noFill/>
        </p:spPr>
        <p:txBody>
          <a:bodyPr wrap="square" rtlCol="0">
            <a:spAutoFit/>
          </a:bodyPr>
          <a:lstStyle/>
          <a:p>
            <a:pPr algn="r"/>
            <a:r>
              <a:rPr lang="fr-FR" sz="7200" b="1" dirty="0">
                <a:solidFill>
                  <a:srgbClr val="00A193"/>
                </a:solidFill>
                <a:latin typeface="Montserrat SemiBold" panose="00000700000000000000" pitchFamily="50" charset="0"/>
                <a:cs typeface="Arial" panose="020B0604020202020204" pitchFamily="34" charset="0"/>
              </a:rPr>
              <a:t>03</a:t>
            </a:r>
            <a:endParaRPr lang="fr-FR" sz="72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 dispositif d’accompagnement</a:t>
            </a:r>
            <a:endParaRPr lang="pt-BR" altLang="en-US" dirty="0"/>
          </a:p>
        </p:txBody>
      </p:sp>
    </p:spTree>
    <p:extLst>
      <p:ext uri="{BB962C8B-B14F-4D97-AF65-F5344CB8AC3E}">
        <p14:creationId xmlns:p14="http://schemas.microsoft.com/office/powerpoint/2010/main" val="2224115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C7082E5D-0FEF-175C-D3B9-5AD97FD6D868}"/>
              </a:ext>
            </a:extLst>
          </p:cNvPr>
          <p:cNvPicPr>
            <a:picLocks noChangeAspect="1"/>
          </p:cNvPicPr>
          <p:nvPr/>
        </p:nvPicPr>
        <p:blipFill>
          <a:blip r:embed="rId4"/>
          <a:stretch>
            <a:fillRect/>
          </a:stretch>
        </p:blipFill>
        <p:spPr>
          <a:xfrm>
            <a:off x="2859336" y="2372079"/>
            <a:ext cx="1757835" cy="1234049"/>
          </a:xfrm>
          <a:prstGeom prst="rect">
            <a:avLst/>
          </a:prstGeom>
          <a:ln>
            <a:noFill/>
          </a:ln>
          <a:effectLst>
            <a:outerShdw blurRad="292100" dist="139700" dir="2700000" algn="tl" rotWithShape="0">
              <a:srgbClr val="333333">
                <a:alpha val="65000"/>
              </a:srgbClr>
            </a:outerShdw>
          </a:effectLst>
        </p:spPr>
      </p:pic>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Le dispositif d’accompagnement</a:t>
            </a:r>
            <a:br>
              <a:rPr lang="fr-FR" b="1" dirty="0"/>
            </a:br>
            <a:endParaRPr lang="fr-FR" b="1" dirty="0"/>
          </a:p>
        </p:txBody>
      </p:sp>
      <p:sp>
        <p:nvSpPr>
          <p:cNvPr id="30" name="ZoneTexte 29">
            <a:extLst>
              <a:ext uri="{FF2B5EF4-FFF2-40B4-BE49-F238E27FC236}">
                <a16:creationId xmlns:a16="http://schemas.microsoft.com/office/drawing/2014/main" id="{C6179C9A-EC99-4470-9DB5-C282A9ED93BA}"/>
              </a:ext>
            </a:extLst>
          </p:cNvPr>
          <p:cNvSpPr txBox="1"/>
          <p:nvPr/>
        </p:nvSpPr>
        <p:spPr>
          <a:xfrm>
            <a:off x="216230" y="4409470"/>
            <a:ext cx="8807451" cy="523220"/>
          </a:xfrm>
          <a:prstGeom prst="rect">
            <a:avLst/>
          </a:prstGeom>
          <a:noFill/>
        </p:spPr>
        <p:txBody>
          <a:bodyPr wrap="square" rtlCol="0">
            <a:spAutoFit/>
          </a:bodyPr>
          <a:lstStyle/>
          <a:p>
            <a:r>
              <a:rPr lang="fr-FR" sz="700" b="0" i="1" baseline="0" dirty="0">
                <a:latin typeface="+mn-lt"/>
              </a:rPr>
              <a:t>Les OPC et leurs performances ne sont pas garantis. Ils présentent un </a:t>
            </a:r>
            <a:r>
              <a:rPr lang="fr-FR" sz="700" i="1" baseline="0" dirty="0">
                <a:latin typeface="+mn-lt"/>
              </a:rPr>
              <a:t>risque de perte en capital</a:t>
            </a:r>
            <a:r>
              <a:rPr lang="fr-FR" sz="700" b="0" i="1" baseline="0" dirty="0">
                <a:latin typeface="+mn-lt"/>
              </a:rPr>
              <a:t>.</a:t>
            </a:r>
          </a:p>
          <a:p>
            <a:r>
              <a:rPr lang="fr-FR" sz="700" b="0" i="1" baseline="0" dirty="0">
                <a:latin typeface="+mn-lt"/>
              </a:rPr>
              <a:t> Les risques du fonds sont décrits dans les pages précédentes. Pour plus d’information sur ce fonds, nous vous invitons à vous référer au prospectus des fonds et aux DIC (Document d’Information Clé pour l’Investisseur) disponibles sur le site du gestionnaire (cf. mentions légales). </a:t>
            </a:r>
          </a:p>
          <a:p>
            <a:endParaRPr lang="fr-FR" sz="700" b="0" i="1" baseline="0" dirty="0">
              <a:latin typeface="+mn-lt"/>
            </a:endParaRPr>
          </a:p>
        </p:txBody>
      </p:sp>
      <p:sp>
        <p:nvSpPr>
          <p:cNvPr id="9" name="ZoneTexte 8">
            <a:extLst>
              <a:ext uri="{FF2B5EF4-FFF2-40B4-BE49-F238E27FC236}">
                <a16:creationId xmlns:a16="http://schemas.microsoft.com/office/drawing/2014/main" id="{9B1409C0-196F-437F-9137-5ED5AB590E10}"/>
              </a:ext>
            </a:extLst>
          </p:cNvPr>
          <p:cNvSpPr txBox="1"/>
          <p:nvPr/>
        </p:nvSpPr>
        <p:spPr>
          <a:xfrm>
            <a:off x="216230" y="829273"/>
            <a:ext cx="1736702" cy="415498"/>
          </a:xfrm>
          <a:prstGeom prst="rect">
            <a:avLst/>
          </a:prstGeom>
          <a:noFill/>
        </p:spPr>
        <p:txBody>
          <a:bodyPr wrap="square" rtlCol="0">
            <a:spAutoFit/>
          </a:bodyPr>
          <a:lstStyle/>
          <a:p>
            <a:r>
              <a:rPr lang="fr-FR" sz="1050" b="1" dirty="0">
                <a:solidFill>
                  <a:schemeClr val="accent1"/>
                </a:solidFill>
              </a:rPr>
              <a:t>Fiche produit : </a:t>
            </a:r>
            <a:r>
              <a:rPr lang="fr-FR" sz="1050" dirty="0">
                <a:solidFill>
                  <a:schemeClr val="accent1"/>
                </a:solidFill>
              </a:rPr>
              <a:t>toutes les caractéristiques du fonds</a:t>
            </a:r>
          </a:p>
        </p:txBody>
      </p:sp>
      <p:sp>
        <p:nvSpPr>
          <p:cNvPr id="20" name="ZoneTexte 19">
            <a:extLst>
              <a:ext uri="{FF2B5EF4-FFF2-40B4-BE49-F238E27FC236}">
                <a16:creationId xmlns:a16="http://schemas.microsoft.com/office/drawing/2014/main" id="{19BD6396-260D-40BE-B21C-B25670EE829F}"/>
              </a:ext>
            </a:extLst>
          </p:cNvPr>
          <p:cNvSpPr txBox="1"/>
          <p:nvPr/>
        </p:nvSpPr>
        <p:spPr>
          <a:xfrm>
            <a:off x="2990822" y="1739546"/>
            <a:ext cx="1736702" cy="577081"/>
          </a:xfrm>
          <a:prstGeom prst="rect">
            <a:avLst/>
          </a:prstGeom>
          <a:noFill/>
        </p:spPr>
        <p:txBody>
          <a:bodyPr wrap="square" rtlCol="0">
            <a:spAutoFit/>
          </a:bodyPr>
          <a:lstStyle/>
          <a:p>
            <a:r>
              <a:rPr lang="fr-FR" sz="1050" b="1" dirty="0">
                <a:solidFill>
                  <a:schemeClr val="accent1"/>
                </a:solidFill>
              </a:rPr>
              <a:t>Fiche focus : </a:t>
            </a:r>
            <a:r>
              <a:rPr lang="fr-FR" sz="1050" dirty="0">
                <a:solidFill>
                  <a:schemeClr val="accent1"/>
                </a:solidFill>
              </a:rPr>
              <a:t>principales caractéristiques et argumentaire</a:t>
            </a:r>
          </a:p>
        </p:txBody>
      </p:sp>
      <p:sp>
        <p:nvSpPr>
          <p:cNvPr id="26" name="ZoneTexte 25">
            <a:extLst>
              <a:ext uri="{FF2B5EF4-FFF2-40B4-BE49-F238E27FC236}">
                <a16:creationId xmlns:a16="http://schemas.microsoft.com/office/drawing/2014/main" id="{1ED53BC1-7F8F-4409-A43A-C340379E992D}"/>
              </a:ext>
            </a:extLst>
          </p:cNvPr>
          <p:cNvSpPr txBox="1"/>
          <p:nvPr/>
        </p:nvSpPr>
        <p:spPr>
          <a:xfrm>
            <a:off x="4933203" y="636094"/>
            <a:ext cx="2156456" cy="415498"/>
          </a:xfrm>
          <a:prstGeom prst="rect">
            <a:avLst/>
          </a:prstGeom>
          <a:noFill/>
        </p:spPr>
        <p:txBody>
          <a:bodyPr wrap="square" rtlCol="0">
            <a:spAutoFit/>
          </a:bodyPr>
          <a:lstStyle/>
          <a:p>
            <a:r>
              <a:rPr lang="fr-FR" sz="1050" b="1" dirty="0">
                <a:solidFill>
                  <a:schemeClr val="accent1"/>
                </a:solidFill>
              </a:rPr>
              <a:t>Vidéos :</a:t>
            </a:r>
            <a:r>
              <a:rPr lang="fr-FR" sz="1050" dirty="0">
                <a:solidFill>
                  <a:schemeClr val="accent1"/>
                </a:solidFill>
              </a:rPr>
              <a:t> 2 minutes pour comprendre le fonds – </a:t>
            </a:r>
            <a:r>
              <a:rPr lang="fr-FR" sz="1050" dirty="0">
                <a:solidFill>
                  <a:srgbClr val="FF0000"/>
                </a:solidFill>
              </a:rPr>
              <a:t>En cours</a:t>
            </a:r>
          </a:p>
        </p:txBody>
      </p:sp>
      <p:sp>
        <p:nvSpPr>
          <p:cNvPr id="18" name="ZoneTexte 17">
            <a:extLst>
              <a:ext uri="{FF2B5EF4-FFF2-40B4-BE49-F238E27FC236}">
                <a16:creationId xmlns:a16="http://schemas.microsoft.com/office/drawing/2014/main" id="{DB853205-EBA5-4E58-A16A-E0205EEAE12B}"/>
              </a:ext>
            </a:extLst>
          </p:cNvPr>
          <p:cNvSpPr txBox="1"/>
          <p:nvPr/>
        </p:nvSpPr>
        <p:spPr>
          <a:xfrm>
            <a:off x="6982893" y="2066503"/>
            <a:ext cx="1878452" cy="415498"/>
          </a:xfrm>
          <a:prstGeom prst="rect">
            <a:avLst/>
          </a:prstGeom>
          <a:noFill/>
        </p:spPr>
        <p:txBody>
          <a:bodyPr wrap="square" rtlCol="0">
            <a:spAutoFit/>
          </a:bodyPr>
          <a:lstStyle/>
          <a:p>
            <a:pPr algn="ctr"/>
            <a:r>
              <a:rPr lang="fr-FR" sz="1050" b="1" dirty="0">
                <a:solidFill>
                  <a:schemeClr val="accent1"/>
                </a:solidFill>
              </a:rPr>
              <a:t>DIC&amp; Prospectus :</a:t>
            </a:r>
            <a:r>
              <a:rPr lang="fr-FR" sz="1050" dirty="0">
                <a:solidFill>
                  <a:schemeClr val="accent1"/>
                </a:solidFill>
              </a:rPr>
              <a:t> documents </a:t>
            </a:r>
            <a:r>
              <a:rPr lang="fr-FR" sz="1050" dirty="0" err="1">
                <a:solidFill>
                  <a:schemeClr val="accent1"/>
                </a:solidFill>
              </a:rPr>
              <a:t>pré-contractuel</a:t>
            </a:r>
            <a:endParaRPr lang="fr-FR" sz="1050" dirty="0">
              <a:solidFill>
                <a:schemeClr val="accent1"/>
              </a:solidFill>
            </a:endParaRPr>
          </a:p>
        </p:txBody>
      </p:sp>
      <p:pic>
        <p:nvPicPr>
          <p:cNvPr id="19" name="Image 18">
            <a:extLst>
              <a:ext uri="{FF2B5EF4-FFF2-40B4-BE49-F238E27FC236}">
                <a16:creationId xmlns:a16="http://schemas.microsoft.com/office/drawing/2014/main" id="{073FADFF-6214-4E63-9A12-828444654608}"/>
              </a:ext>
            </a:extLst>
          </p:cNvPr>
          <p:cNvPicPr>
            <a:picLocks noChangeAspect="1"/>
          </p:cNvPicPr>
          <p:nvPr/>
        </p:nvPicPr>
        <p:blipFill>
          <a:blip r:embed="rId7"/>
          <a:stretch>
            <a:fillRect/>
          </a:stretch>
        </p:blipFill>
        <p:spPr>
          <a:xfrm>
            <a:off x="5024049" y="1104754"/>
            <a:ext cx="1813842" cy="1030322"/>
          </a:xfrm>
          <a:prstGeom prst="rect">
            <a:avLst/>
          </a:prstGeom>
          <a:ln>
            <a:noFill/>
          </a:ln>
          <a:effectLst>
            <a:outerShdw blurRad="292100" dist="139700" dir="2700000" algn="tl" rotWithShape="0">
              <a:srgbClr val="333333">
                <a:alpha val="65000"/>
              </a:srgbClr>
            </a:outerShdw>
          </a:effectLst>
        </p:spPr>
      </p:pic>
      <p:pic>
        <p:nvPicPr>
          <p:cNvPr id="3" name="Image 2">
            <a:extLst>
              <a:ext uri="{FF2B5EF4-FFF2-40B4-BE49-F238E27FC236}">
                <a16:creationId xmlns:a16="http://schemas.microsoft.com/office/drawing/2014/main" id="{F97C0215-7812-033C-94B5-9ADBE1518E02}"/>
              </a:ext>
            </a:extLst>
          </p:cNvPr>
          <p:cNvPicPr>
            <a:picLocks noChangeAspect="1"/>
          </p:cNvPicPr>
          <p:nvPr/>
        </p:nvPicPr>
        <p:blipFill>
          <a:blip r:embed="rId8"/>
          <a:stretch>
            <a:fillRect/>
          </a:stretch>
        </p:blipFill>
        <p:spPr>
          <a:xfrm rot="21021878">
            <a:off x="194833" y="1430008"/>
            <a:ext cx="1315096" cy="1858203"/>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A123E6E4-95CA-CD3D-BD96-879F2C36D779}"/>
              </a:ext>
            </a:extLst>
          </p:cNvPr>
          <p:cNvPicPr>
            <a:picLocks noChangeAspect="1"/>
          </p:cNvPicPr>
          <p:nvPr/>
        </p:nvPicPr>
        <p:blipFill>
          <a:blip r:embed="rId9"/>
          <a:stretch>
            <a:fillRect/>
          </a:stretch>
        </p:blipFill>
        <p:spPr>
          <a:xfrm rot="908317">
            <a:off x="1012830" y="1472330"/>
            <a:ext cx="1315096" cy="1870055"/>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7500EC1F-FAB5-23BE-08B9-E35577BF8979}"/>
              </a:ext>
            </a:extLst>
          </p:cNvPr>
          <p:cNvPicPr>
            <a:picLocks noChangeAspect="1"/>
          </p:cNvPicPr>
          <p:nvPr/>
        </p:nvPicPr>
        <p:blipFill>
          <a:blip r:embed="rId10"/>
          <a:stretch>
            <a:fillRect/>
          </a:stretch>
        </p:blipFill>
        <p:spPr>
          <a:xfrm>
            <a:off x="3292158" y="2751207"/>
            <a:ext cx="1785769" cy="1223682"/>
          </a:xfrm>
          <a:prstGeom prst="rect">
            <a:avLst/>
          </a:prstGeom>
          <a:ln>
            <a:noFill/>
          </a:ln>
          <a:effectLst>
            <a:outerShdw blurRad="292100" dist="139700" dir="2700000" algn="tl" rotWithShape="0">
              <a:srgbClr val="333333">
                <a:alpha val="65000"/>
              </a:srgbClr>
            </a:outerShdw>
          </a:effectLst>
        </p:spPr>
      </p:pic>
      <p:pic>
        <p:nvPicPr>
          <p:cNvPr id="22" name="Image 21">
            <a:extLst>
              <a:ext uri="{FF2B5EF4-FFF2-40B4-BE49-F238E27FC236}">
                <a16:creationId xmlns:a16="http://schemas.microsoft.com/office/drawing/2014/main" id="{743CE2BE-0EFC-8DF5-DE82-560D261F25D3}"/>
              </a:ext>
            </a:extLst>
          </p:cNvPr>
          <p:cNvPicPr>
            <a:picLocks noChangeAspect="1"/>
          </p:cNvPicPr>
          <p:nvPr/>
        </p:nvPicPr>
        <p:blipFill>
          <a:blip r:embed="rId11"/>
          <a:stretch>
            <a:fillRect/>
          </a:stretch>
        </p:blipFill>
        <p:spPr>
          <a:xfrm>
            <a:off x="6837891" y="2535163"/>
            <a:ext cx="1306778" cy="1842246"/>
          </a:xfrm>
          <a:prstGeom prst="rect">
            <a:avLst/>
          </a:prstGeom>
          <a:ln>
            <a:noFill/>
          </a:ln>
          <a:effectLst>
            <a:outerShdw blurRad="292100" dist="139700" dir="2700000" algn="tl" rotWithShape="0">
              <a:srgbClr val="333333">
                <a:alpha val="65000"/>
              </a:srgbClr>
            </a:outerShdw>
          </a:effectLst>
        </p:spPr>
      </p:pic>
      <p:pic>
        <p:nvPicPr>
          <p:cNvPr id="24" name="Image 23">
            <a:extLst>
              <a:ext uri="{FF2B5EF4-FFF2-40B4-BE49-F238E27FC236}">
                <a16:creationId xmlns:a16="http://schemas.microsoft.com/office/drawing/2014/main" id="{36BC2C3C-E21A-0A18-6BF2-BBE82AF8FBF7}"/>
              </a:ext>
            </a:extLst>
          </p:cNvPr>
          <p:cNvPicPr>
            <a:picLocks noChangeAspect="1"/>
          </p:cNvPicPr>
          <p:nvPr/>
        </p:nvPicPr>
        <p:blipFill>
          <a:blip r:embed="rId12"/>
          <a:stretch>
            <a:fillRect/>
          </a:stretch>
        </p:blipFill>
        <p:spPr>
          <a:xfrm>
            <a:off x="7627880" y="2464039"/>
            <a:ext cx="1299890" cy="18422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2875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Contacts NIMI</a:t>
            </a:r>
            <a:br>
              <a:rPr lang="fr-FR" b="1" dirty="0"/>
            </a:br>
            <a:endParaRPr lang="fr-FR" b="1" dirty="0"/>
          </a:p>
        </p:txBody>
      </p:sp>
      <p:sp>
        <p:nvSpPr>
          <p:cNvPr id="10" name="ZoneTexte 9">
            <a:extLst>
              <a:ext uri="{FF2B5EF4-FFF2-40B4-BE49-F238E27FC236}">
                <a16:creationId xmlns:a16="http://schemas.microsoft.com/office/drawing/2014/main" id="{CBFD8ED6-5AD5-47E3-A74D-FE51AFD53109}"/>
              </a:ext>
            </a:extLst>
          </p:cNvPr>
          <p:cNvSpPr txBox="1"/>
          <p:nvPr/>
        </p:nvSpPr>
        <p:spPr>
          <a:xfrm>
            <a:off x="223838" y="6097115"/>
            <a:ext cx="8636205" cy="215444"/>
          </a:xfrm>
          <a:prstGeom prst="rect">
            <a:avLst/>
          </a:prstGeom>
          <a:noFill/>
        </p:spPr>
        <p:txBody>
          <a:bodyPr wrap="square" rtlCol="0">
            <a:spAutoFit/>
          </a:bodyPr>
          <a:lstStyle/>
          <a:p>
            <a:pPr marL="228600" indent="-228600">
              <a:buAutoNum type="arabicParenBoth"/>
            </a:pPr>
            <a:r>
              <a:rPr lang="fr-FR" sz="800" b="0" baseline="0" dirty="0">
                <a:solidFill>
                  <a:srgbClr val="4D6995"/>
                </a:solidFill>
                <a:latin typeface="+mn-lt"/>
              </a:rPr>
              <a:t>Selon la fiscalité en vigueur</a:t>
            </a:r>
          </a:p>
        </p:txBody>
      </p:sp>
      <p:pic>
        <p:nvPicPr>
          <p:cNvPr id="8" name="Image 7">
            <a:extLst>
              <a:ext uri="{FF2B5EF4-FFF2-40B4-BE49-F238E27FC236}">
                <a16:creationId xmlns:a16="http://schemas.microsoft.com/office/drawing/2014/main" id="{FAB9D2B3-980A-48EC-8701-B1DEA6EFA5F2}"/>
              </a:ext>
            </a:extLst>
          </p:cNvPr>
          <p:cNvPicPr>
            <a:picLocks noChangeAspect="1"/>
          </p:cNvPicPr>
          <p:nvPr/>
        </p:nvPicPr>
        <p:blipFill>
          <a:blip r:embed="rId6"/>
          <a:stretch>
            <a:fillRect/>
          </a:stretch>
        </p:blipFill>
        <p:spPr>
          <a:xfrm>
            <a:off x="900385" y="627486"/>
            <a:ext cx="7551582" cy="4187016"/>
          </a:xfrm>
          <a:prstGeom prst="rect">
            <a:avLst/>
          </a:prstGeom>
        </p:spPr>
      </p:pic>
    </p:spTree>
    <p:extLst>
      <p:ext uri="{BB962C8B-B14F-4D97-AF65-F5344CB8AC3E}">
        <p14:creationId xmlns:p14="http://schemas.microsoft.com/office/powerpoint/2010/main" val="3170474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4C7CC-5B28-4F73-8A25-14296344DB56}"/>
              </a:ext>
            </a:extLst>
          </p:cNvPr>
          <p:cNvSpPr>
            <a:spLocks noGrp="1"/>
          </p:cNvSpPr>
          <p:nvPr>
            <p:ph type="title"/>
          </p:nvPr>
        </p:nvSpPr>
        <p:spPr>
          <a:xfrm>
            <a:off x="851984" y="288450"/>
            <a:ext cx="6217920" cy="199435"/>
          </a:xfrm>
        </p:spPr>
        <p:txBody>
          <a:bodyPr/>
          <a:lstStyle/>
          <a:p>
            <a:endParaRPr lang="fr-FR" dirty="0"/>
          </a:p>
        </p:txBody>
      </p:sp>
      <p:sp>
        <p:nvSpPr>
          <p:cNvPr id="7" name="ZoneTexte 16">
            <a:extLst>
              <a:ext uri="{FF2B5EF4-FFF2-40B4-BE49-F238E27FC236}">
                <a16:creationId xmlns:a16="http://schemas.microsoft.com/office/drawing/2014/main" id="{1D7E514E-46BD-4B56-8E70-5351120C3646}"/>
              </a:ext>
            </a:extLst>
          </p:cNvPr>
          <p:cNvSpPr txBox="1">
            <a:spLocks noChangeArrowheads="1"/>
          </p:cNvSpPr>
          <p:nvPr/>
        </p:nvSpPr>
        <p:spPr bwMode="auto">
          <a:xfrm>
            <a:off x="230003" y="2025346"/>
            <a:ext cx="8831304"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just"/>
            <a:r>
              <a:rPr lang="fr-FR" sz="600" dirty="0">
                <a:latin typeface="+mn-lt"/>
              </a:rPr>
              <a:t>Ce document est destiné exclusivement aux conseillers des caisses et des banques du réseau BPCE. Il ne peut être utilisé dans un but autre que celui pour lequel il a été conçu et ne peut pas être reproduit, diffusé ou communiqué à des tiers, notamment aux clients finaux des caisses et banques du réseau BPCE, en tout ou partie La remise du présent document et/ou une référence à des valeurs mobilières, des secteurs ou des marchés spécifiques dans le présent document ne constitue en aucun cas un conseil en investissement, une recommandation ou une sollicitation d’achat ou de vente de valeurs mobilières, ou une offre de services. Les investisseurs doivent examiner attentivement les objectifs d’investissements, les risques et les frais relatifs à tout investissement avant d’investir. </a:t>
            </a:r>
          </a:p>
          <a:p>
            <a:pPr algn="just"/>
            <a:r>
              <a:rPr lang="fr-FR" sz="600" dirty="0">
                <a:latin typeface="+mn-lt"/>
              </a:rPr>
              <a:t>Les risques et les frais relatifs à l’investissement dans un fonds sont décrits dans le prospectus de ce dernier. Le prospectus, Document d’Information Clé (DIC) et les documents périodiques sont disponibles sur demande auprès de Natixis Investment Managers International et d’</a:t>
            </a:r>
            <a:r>
              <a:rPr lang="fr-FR" sz="600" dirty="0" err="1">
                <a:latin typeface="+mn-lt"/>
              </a:rPr>
              <a:t>Ecofi</a:t>
            </a:r>
            <a:r>
              <a:rPr lang="fr-FR" sz="600" dirty="0">
                <a:latin typeface="+mn-lt"/>
              </a:rPr>
              <a:t> Investissements. Natixis Investment Managers International/</a:t>
            </a:r>
            <a:r>
              <a:rPr lang="fr-FR" sz="600" dirty="0" err="1">
                <a:latin typeface="+mn-lt"/>
              </a:rPr>
              <a:t>Ecofi</a:t>
            </a:r>
            <a:r>
              <a:rPr lang="fr-FR" sz="600" dirty="0">
                <a:latin typeface="+mn-lt"/>
              </a:rPr>
              <a:t> Investissements ne saurait être tenue responsable de toute décision prise ou non sur la base d’une information contenue dans ce document, ni de l’utilisation qui pourrait en être faite par un tiers. Les fonds cités dans ce document ont reçu l’agrément de l’Autorité des Marchés Financiers et sont autorisé à la commercialisation en France ou éventuellement dans d’autres pays où la loi l’autorise.</a:t>
            </a:r>
          </a:p>
          <a:p>
            <a:pPr algn="just"/>
            <a:endParaRPr lang="fr-FR" sz="600" dirty="0">
              <a:latin typeface="+mn-lt"/>
            </a:endParaRPr>
          </a:p>
          <a:p>
            <a:pPr algn="just"/>
            <a:r>
              <a:rPr lang="fr-FR" sz="600" dirty="0">
                <a:latin typeface="+mn-lt"/>
              </a:rPr>
              <a:t>Veuillez vous référer au prospectus et au site internet du gérant financier pour plus d’information sur la méthodologie d’évaluation ESG du fonds. La politique de vote et d’engagement est disponible via le lien suivant : </a:t>
            </a:r>
            <a:r>
              <a:rPr lang="fr-FR" sz="600" dirty="0">
                <a:latin typeface="+mn-lt"/>
                <a:hlinkClick r:id="rId2"/>
              </a:rPr>
              <a:t>www.Ecofi.fr</a:t>
            </a:r>
            <a:r>
              <a:rPr lang="fr-FR" sz="600" dirty="0">
                <a:latin typeface="+mn-lt"/>
              </a:rPr>
              <a:t> .</a:t>
            </a:r>
          </a:p>
          <a:p>
            <a:pPr algn="just"/>
            <a:endParaRPr lang="fr-FR" sz="600" dirty="0">
              <a:latin typeface="+mn-lt"/>
            </a:endParaRPr>
          </a:p>
          <a:p>
            <a:pPr algn="just"/>
            <a:r>
              <a:rPr lang="fr-FR" sz="600" dirty="0">
                <a:latin typeface="+mn-lt"/>
              </a:rPr>
              <a:t>L’atteinte de l’objectif extra-financier est fondé sur la réalisation d’hypothèses faites par le gérant financier.</a:t>
            </a:r>
          </a:p>
          <a:p>
            <a:pPr algn="just"/>
            <a:endParaRPr lang="fr-FR" sz="600" dirty="0">
              <a:latin typeface="+mn-lt"/>
            </a:endParaRPr>
          </a:p>
          <a:p>
            <a:pPr algn="just"/>
            <a:r>
              <a:rPr lang="fr-FR" sz="600" dirty="0">
                <a:latin typeface="+mn-lt"/>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 L’attention des investisseurs est attirée sur les risques de conflits d’intérêts potentiels pouvant exister du fait des liens capitalistiques existants entre le Groupe BPCE et les entités mentionnées ci-dessous. Document rédigé en juillet 2023.</a:t>
            </a:r>
          </a:p>
          <a:p>
            <a:pPr algn="l"/>
            <a:endParaRPr lang="fr-FR" sz="600" b="1" dirty="0">
              <a:latin typeface="+mn-lt"/>
            </a:endParaRPr>
          </a:p>
          <a:p>
            <a:pPr algn="l"/>
            <a:r>
              <a:rPr lang="fr-FR" sz="600" b="1" dirty="0" err="1">
                <a:latin typeface="+mn-lt"/>
              </a:rPr>
              <a:t>Ecofi</a:t>
            </a:r>
            <a:r>
              <a:rPr lang="fr-FR" sz="600" b="1" dirty="0">
                <a:latin typeface="+mn-lt"/>
              </a:rPr>
              <a:t> Investissements, </a:t>
            </a:r>
            <a:r>
              <a:rPr lang="fr-FR" sz="600" dirty="0">
                <a:latin typeface="+mn-lt"/>
              </a:rPr>
              <a:t>entreprise à mission. Société de gestion de portefeuille agréée par l’Autorité des Marchés sous le numéro GP97004. Société anonyme à directoire et conseil de surveillance au capital de 7 111 836 € - 999 990 369 R.C.S. Paris - APE 66.30Z</a:t>
            </a:r>
          </a:p>
          <a:p>
            <a:pPr algn="l"/>
            <a:endParaRPr lang="fr-FR" sz="600" b="1" dirty="0">
              <a:latin typeface="+mn-lt"/>
            </a:endParaRPr>
          </a:p>
          <a:p>
            <a:pPr algn="l"/>
            <a:r>
              <a:rPr lang="fr-FR" sz="600" b="1" dirty="0">
                <a:latin typeface="+mn-lt"/>
              </a:rPr>
              <a:t>Palatine Asset Management </a:t>
            </a:r>
            <a:r>
              <a:rPr lang="fr-FR" sz="600" dirty="0">
                <a:latin typeface="+mn-lt"/>
              </a:rPr>
              <a:t>- Société anonyme au capital de 1 917 540 € – 950 340 885 RCS Paris - - Agréé par l’Autorité des Marchés</a:t>
            </a:r>
          </a:p>
          <a:p>
            <a:pPr algn="l"/>
            <a:r>
              <a:rPr lang="fr-FR" sz="600" dirty="0">
                <a:latin typeface="+mn-lt"/>
              </a:rPr>
              <a:t>Financiers (AMF), sous le numéro n°GP05000014 - Siège social - 86, rue de Courcelles - 75008 PARIS.</a:t>
            </a:r>
          </a:p>
          <a:p>
            <a:pPr algn="l"/>
            <a:endParaRPr lang="fr-FR" sz="600" dirty="0">
              <a:latin typeface="+mn-lt"/>
            </a:endParaRPr>
          </a:p>
          <a:p>
            <a:r>
              <a:rPr lang="fr-FR" sz="600" b="1" dirty="0" err="1">
                <a:latin typeface="+mn-lt"/>
              </a:rPr>
              <a:t>Mirova</a:t>
            </a:r>
            <a:r>
              <a:rPr lang="fr-FR" sz="600" b="1" dirty="0">
                <a:latin typeface="+mn-lt"/>
              </a:rPr>
              <a:t> – </a:t>
            </a:r>
            <a:r>
              <a:rPr lang="fr-FR" sz="600" dirty="0">
                <a:latin typeface="+mn-lt"/>
              </a:rPr>
              <a:t>Société anonyme au capital de 8 813 860 euros - RCS Paris- 394 648 216 – Agrément AMF GP 02-014 - 59 avenue Pierre Mendès-France, 75013 Paris.</a:t>
            </a:r>
          </a:p>
          <a:p>
            <a:pPr algn="l"/>
            <a:endParaRPr lang="fr-FR" sz="600" dirty="0">
              <a:latin typeface="+mn-lt"/>
            </a:endParaRPr>
          </a:p>
          <a:p>
            <a:pPr algn="just"/>
            <a:r>
              <a:rPr lang="fr-FR" sz="600" b="1" dirty="0">
                <a:latin typeface="+mn-lt"/>
              </a:rPr>
              <a:t>Natixis Investment Managers International </a:t>
            </a:r>
            <a:r>
              <a:rPr lang="fr-FR" sz="600" dirty="0">
                <a:latin typeface="+mn-lt"/>
              </a:rPr>
              <a:t>– Société anonyme au capital de 94 127 658,48 euros – 329 450 738 RCS Paris - Agréé par l’Autorité des Marchés Financiers (AMF), sous le numéro GP 90-009.- Siège social : 43, avenue Pierre Mendès France - 75013 Paris - </a:t>
            </a:r>
            <a:r>
              <a:rPr lang="fr-FR" sz="600" dirty="0">
                <a:latin typeface="+mn-lt"/>
                <a:hlinkClick r:id="rId3">
                  <a:extLst>
                    <a:ext uri="{A12FA001-AC4F-418D-AE19-62706E023703}">
                      <ahyp:hlinkClr xmlns:ahyp="http://schemas.microsoft.com/office/drawing/2018/hyperlinkcolor" val="tx"/>
                    </a:ext>
                  </a:extLst>
                </a:hlinkClick>
              </a:rPr>
              <a:t>www.im.natixis.com</a:t>
            </a:r>
            <a:endParaRPr lang="fr-FR" sz="600" dirty="0">
              <a:latin typeface="+mn-lt"/>
            </a:endParaRPr>
          </a:p>
          <a:p>
            <a:pPr algn="just"/>
            <a:endParaRPr lang="fr-FR" sz="600" dirty="0">
              <a:latin typeface="+mn-lt"/>
            </a:endParaRPr>
          </a:p>
          <a:p>
            <a:pPr algn="l"/>
            <a:r>
              <a:rPr lang="fr-FR" sz="600" b="1" dirty="0">
                <a:latin typeface="+mn-lt"/>
              </a:rPr>
              <a:t>BPCE </a:t>
            </a:r>
            <a:r>
              <a:rPr lang="fr-FR" sz="600" dirty="0">
                <a:latin typeface="+mn-lt"/>
              </a:rPr>
              <a:t>– RCS Paris 493 455 042 Société Anonyme à directoire et conseil de surveillance, au capital de 188 932 730 €. Siège social : 7 promenade Germaine Sablon 75013 PARIS – RCS Paris 493 455 042. BPCE, intermédiaire d’assurance inscrit à l’ORIAS sous le n°0804510</a:t>
            </a:r>
            <a:endParaRPr lang="en-US" sz="600" dirty="0">
              <a:latin typeface="+mn-lt"/>
            </a:endParaRPr>
          </a:p>
        </p:txBody>
      </p:sp>
      <p:pic>
        <p:nvPicPr>
          <p:cNvPr id="5" name="Image 4">
            <a:extLst>
              <a:ext uri="{FF2B5EF4-FFF2-40B4-BE49-F238E27FC236}">
                <a16:creationId xmlns:a16="http://schemas.microsoft.com/office/drawing/2014/main" id="{6FEC6FCB-E8AF-A7F9-D75F-F3F91C374E82}"/>
              </a:ext>
            </a:extLst>
          </p:cNvPr>
          <p:cNvPicPr>
            <a:picLocks noChangeAspect="1"/>
          </p:cNvPicPr>
          <p:nvPr/>
        </p:nvPicPr>
        <p:blipFill>
          <a:blip r:embed="rId4"/>
          <a:stretch>
            <a:fillRect/>
          </a:stretch>
        </p:blipFill>
        <p:spPr>
          <a:xfrm>
            <a:off x="851984" y="531322"/>
            <a:ext cx="4756880" cy="1475001"/>
          </a:xfrm>
          <a:prstGeom prst="rect">
            <a:avLst/>
          </a:prstGeom>
        </p:spPr>
      </p:pic>
    </p:spTree>
    <p:extLst>
      <p:ext uri="{BB962C8B-B14F-4D97-AF65-F5344CB8AC3E}">
        <p14:creationId xmlns:p14="http://schemas.microsoft.com/office/powerpoint/2010/main" val="145604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19B0C3-7CB7-44E2-923B-F90516473A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04AC50-A577-46D0-8B9F-6D3C9D53AFF5}">
  <ds:schemaRefs>
    <ds:schemaRef ds:uri="d8633bb9-caa1-4dd1-bae9-295f3c6e10e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8852f28-ed92-48a4-848b-e8d9cfdc621c"/>
    <ds:schemaRef ds:uri="http://www.w3.org/XML/1998/namespace"/>
    <ds:schemaRef ds:uri="http://purl.org/dc/dcmitype/"/>
    <ds:schemaRef ds:uri="1ed61e74-c06d-4224-bb6c-0fd69f7413c1"/>
    <ds:schemaRef ds:uri="5494620f-8162-49cc-a181-d2d69a6fbaa8"/>
  </ds:schemaRefs>
</ds:datastoreItem>
</file>

<file path=customXml/itemProps3.xml><?xml version="1.0" encoding="utf-8"?>
<ds:datastoreItem xmlns:ds="http://schemas.openxmlformats.org/officeDocument/2006/customXml" ds:itemID="{4BBEA581-8B58-4194-956E-DD8232AB267C}">
  <ds:schemaRefs>
    <ds:schemaRef ds:uri="Microsoft.SharePoint.Taxonomy.ContentTypeSync"/>
  </ds:schemaRefs>
</ds:datastoreItem>
</file>

<file path=customXml/itemProps4.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6981</TotalTime>
  <Words>2608</Words>
  <Application>Microsoft Office PowerPoint</Application>
  <PresentationFormat>Affichage à l'écran (16:9)</PresentationFormat>
  <Paragraphs>111</Paragraphs>
  <Slides>26</Slides>
  <Notes>1</Notes>
  <HiddenSlides>0</HiddenSlides>
  <MMClips>0</MMClips>
  <ScaleCrop>false</ScaleCrop>
  <HeadingPairs>
    <vt:vector size="8" baseType="variant">
      <vt:variant>
        <vt:lpstr>Polices utilisées</vt:lpstr>
      </vt:variant>
      <vt:variant>
        <vt:i4>13</vt:i4>
      </vt:variant>
      <vt:variant>
        <vt:lpstr>Thème</vt:lpstr>
      </vt:variant>
      <vt:variant>
        <vt:i4>1</vt:i4>
      </vt:variant>
      <vt:variant>
        <vt:lpstr>Serveurs OLE incorporés</vt:lpstr>
      </vt:variant>
      <vt:variant>
        <vt:i4>1</vt:i4>
      </vt:variant>
      <vt:variant>
        <vt:lpstr>Titres des diapositives</vt:lpstr>
      </vt:variant>
      <vt:variant>
        <vt:i4>26</vt:i4>
      </vt:variant>
    </vt:vector>
  </HeadingPairs>
  <TitlesOfParts>
    <vt:vector size="41" baseType="lpstr">
      <vt:lpstr>Cambria Math</vt:lpstr>
      <vt:lpstr>RobotoCondensed-Bold</vt:lpstr>
      <vt:lpstr>Symbol</vt:lpstr>
      <vt:lpstr>Calibri</vt:lpstr>
      <vt:lpstr>Wingdings</vt:lpstr>
      <vt:lpstr>Arial Narrow</vt:lpstr>
      <vt:lpstr>Courier New</vt:lpstr>
      <vt:lpstr>Montserrat ExtraBold</vt:lpstr>
      <vt:lpstr>Arial</vt:lpstr>
      <vt:lpstr>Verdana</vt:lpstr>
      <vt:lpstr>Montserrat SemiBold</vt:lpstr>
      <vt:lpstr>Roboto</vt:lpstr>
      <vt:lpstr>Cabin Condensed</vt:lpstr>
      <vt:lpstr>Groupe BPCE</vt:lpstr>
      <vt:lpstr>think-cell Slide</vt:lpstr>
      <vt:lpstr>Mise en marché</vt:lpstr>
      <vt:lpstr>Présentation PowerPoint</vt:lpstr>
      <vt:lpstr>Présentation PowerPoint</vt:lpstr>
      <vt:lpstr>Ecofi Trajectoires Durables part C FR0010214213 </vt:lpstr>
      <vt:lpstr>Ecofi Trajectoires Durables part C FR0010214213 </vt:lpstr>
      <vt:lpstr>Ecofi Agir Pour le Climat part C FR0010642280 </vt:lpstr>
      <vt:lpstr>Ecofi Agir Pour le Climat part C FR0010642280 </vt:lpstr>
      <vt:lpstr>Palatine Europe Sustainable Employment FR0013391513 part R et FR0010915181 part I </vt:lpstr>
      <vt:lpstr>Palatine Europe Sustainable Employment FR0013391513 part R et FR0010915181 part I</vt:lpstr>
      <vt:lpstr>Mirova Euro Short Term Sustainable Bond Fund LU2478819217 part R et LU2478819050 part I    (1/2)</vt:lpstr>
      <vt:lpstr>Mirova Euro Short Term Sustainable Bond Fund LU2478819217 part R et LU2478819050 part I     (2/2)</vt:lpstr>
      <vt:lpstr>Mirova Euro High Yield1 Sustainable Bond Fund LU2478873693 part R et LU2478873263 part I   (1/2)</vt:lpstr>
      <vt:lpstr>Mirova Euro High Yield Sustainable Bond Fund LU2478873693 part R et LU2478873263 part I    (2/2)</vt:lpstr>
      <vt:lpstr>Ciblage général</vt:lpstr>
      <vt:lpstr>Information relative aux investisseurs américains</vt:lpstr>
      <vt:lpstr>Présentation PowerPoint</vt:lpstr>
      <vt:lpstr>Mise en marché globale</vt:lpstr>
      <vt:lpstr>Ecofi Trajectoires Durables part C FR0010214213 </vt:lpstr>
      <vt:lpstr>Ecofi Agir Pour le Climat part C FR0010642280 </vt:lpstr>
      <vt:lpstr>Palatine Europe Sustainable Employment FR0013391513 part R et FR0010915181 part I</vt:lpstr>
      <vt:lpstr>Mirova Euro Short Term Sustainable Bond Fund </vt:lpstr>
      <vt:lpstr>Mirova Euro High Yield Sustainable Bond Fund </vt:lpstr>
      <vt:lpstr>Présentation PowerPoint</vt:lpstr>
      <vt:lpstr>Le dispositif d’accompagnement </vt:lpstr>
      <vt:lpstr>Contacts NIMI </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FONDS ECOFI TRAJECTOIRES DURABLES et ECOFI AGIR POUR LE CLIMAT</dc:title>
  <dc:creator>YOLLANT GAELLE</dc:creator>
  <cp:lastModifiedBy>LOSSER Fabien [CEGEE]</cp:lastModifiedBy>
  <cp:revision>342</cp:revision>
  <cp:lastPrinted>2017-11-27T10:18:19Z</cp:lastPrinted>
  <dcterms:created xsi:type="dcterms:W3CDTF">2019-06-12T14:27:27Z</dcterms:created>
  <dcterms:modified xsi:type="dcterms:W3CDTF">2023-10-09T15:19:14Z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CevanopMarkets">
    <vt:lpwstr/>
  </property>
  <property fmtid="{D5CDD505-2E9C-101B-9397-08002B2CF9AE}" pid="4" name="CevanopProductsSubFamilies">
    <vt:lpwstr/>
  </property>
  <property fmtid="{D5CDD505-2E9C-101B-9397-08002B2CF9AE}" pid="5" name="MSIP_Label_48a19f0c-bea1-442e-a475-ed109d9ec508_Enabled">
    <vt:lpwstr>true</vt:lpwstr>
  </property>
  <property fmtid="{D5CDD505-2E9C-101B-9397-08002B2CF9AE}" pid="6" name="MSIP_Label_48a19f0c-bea1-442e-a475-ed109d9ec508_SetDate">
    <vt:lpwstr>2023-03-31T13:57:38Z</vt:lpwstr>
  </property>
  <property fmtid="{D5CDD505-2E9C-101B-9397-08002B2CF9AE}" pid="7" name="MSIP_Label_48a19f0c-bea1-442e-a475-ed109d9ec508_Method">
    <vt:lpwstr>Standard</vt:lpwstr>
  </property>
  <property fmtid="{D5CDD505-2E9C-101B-9397-08002B2CF9AE}" pid="8" name="MSIP_Label_48a19f0c-bea1-442e-a475-ed109d9ec508_Name">
    <vt:lpwstr>48a19f0c-bea1-442e-a475-ed109d9ec508</vt:lpwstr>
  </property>
  <property fmtid="{D5CDD505-2E9C-101B-9397-08002B2CF9AE}" pid="9" name="MSIP_Label_48a19f0c-bea1-442e-a475-ed109d9ec508_SiteId">
    <vt:lpwstr>d5bb6d35-8a82-4329-b49a-5030bd6497ab</vt:lpwstr>
  </property>
  <property fmtid="{D5CDD505-2E9C-101B-9397-08002B2CF9AE}" pid="10" name="MSIP_Label_48a19f0c-bea1-442e-a475-ed109d9ec508_ContentBits">
    <vt:lpwstr>0</vt:lpwstr>
  </property>
</Properties>
</file>