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8"/>
  </p:notesMasterIdLst>
  <p:sldIdLst>
    <p:sldId id="378" r:id="rId6"/>
    <p:sldId id="2134806282" r:id="rId7"/>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D16E20-35F1-CB2C-F069-E9761F36D922}" name="LE DOUAREC CELINE" initials="LC" userId="S::celine.ledouarec@bpce.fr::9ae0ee48-5c8b-47cf-8c2a-5943cbae17a4" providerId="AD"/>
  <p188:author id="{40A4B242-B1C1-D69C-DB8D-29E915A320EF}" name="NDIAYE IBRAHIMA" initials="NI" userId="S::Ibrahima.NDIAYE@bpce.fr::895753bb-7015-4c3d-ad39-e4db7a40b631" providerId="AD"/>
  <p188:author id="{2368AF6E-8A09-6021-AB64-97AD8B48DF03}" name="LE DOUAREC CELINE" initials="LDC" userId="S::Celine.LEDOUAREC@bpce.fr::9ae0ee48-5c8b-47cf-8c2a-5943cbae17a4" providerId="AD"/>
  <p188:author id="{C419A77B-1630-3B9A-B984-D381C5ADD474}" name="SAULNIER Cecile [ECUVIE]" initials="SC[" userId="S::cecile.saulnier@ecuvie.caisse-epargne.fr::9e0507c2-a4cc-4a46-81c9-c48db2794098" providerId="AD"/>
  <p188:author id="{C319D47B-CF50-2B08-31AB-E54D0EEE021B}" name="BOSSE ELODIE" initials="BE" userId="S::Elodie.BOSSE@bpce.fr::142e570a-5d6e-45a0-b262-926506aaf755" providerId="AD"/>
  <p188:author id="{94C08E7C-A677-41BB-06B0-F87FF0966BA0}" name="SAULNIER Cécile" initials="SC" userId="S::cecile.saulnier@natixis.com::1819dc48-e500-42d1-a624-cc7440cfa2f4" providerId="AD"/>
  <p188:author id="{185B4098-B6E2-4936-FA1F-88715164CD02}" name="GUILLOIS SYLVIE" initials="GS" userId="S::sylvie.guillois@bpce.fr::de2220e7-9fd4-4f5d-ac71-a02045d5acf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0A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353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A3E8B6-5FB7-4189-88DA-91B4BB597C29}" type="datetimeFigureOut">
              <a:rPr lang="fr-FR" smtClean="0"/>
              <a:t>05/01/2024</a:t>
            </a:fld>
            <a:endParaRPr lang="fr-FR"/>
          </a:p>
        </p:txBody>
      </p:sp>
      <p:sp>
        <p:nvSpPr>
          <p:cNvPr id="4" name="Espace réservé de l'image des diapositives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DF40CC-2D58-4CF1-8B83-72993066B1CD}" type="slidenum">
              <a:rPr lang="fr-FR" smtClean="0"/>
              <a:t>‹N°›</a:t>
            </a:fld>
            <a:endParaRPr lang="fr-FR"/>
          </a:p>
        </p:txBody>
      </p:sp>
    </p:spTree>
    <p:extLst>
      <p:ext uri="{BB962C8B-B14F-4D97-AF65-F5344CB8AC3E}">
        <p14:creationId xmlns:p14="http://schemas.microsoft.com/office/powerpoint/2010/main" val="1965832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fr-FR"/>
              <a:t>Modifiez le style du titre</a:t>
            </a:r>
            <a:endParaRPr lang="en-US"/>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301D482C-984D-478C-85A8-C1AD18039C66}" type="datetimeFigureOut">
              <a:rPr lang="fr-FR" smtClean="0"/>
              <a:t>05/01/2024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3611008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01D482C-984D-478C-85A8-C1AD18039C66}" type="datetimeFigureOut">
              <a:rPr lang="fr-FR" smtClean="0"/>
              <a:t>05/01/2024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861806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fr-FR"/>
              <a:t>Modifiez le style du titre</a:t>
            </a:r>
            <a:endParaRPr lang="en-US"/>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01D482C-984D-478C-85A8-C1AD18039C66}" type="datetimeFigureOut">
              <a:rPr lang="fr-FR" smtClean="0"/>
              <a:t>05/01/2024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2808843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471488" y="3245556"/>
            <a:ext cx="2914650" cy="773571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3471863" y="3245556"/>
            <a:ext cx="2914650" cy="773571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301D482C-984D-478C-85A8-C1AD18039C66}" type="datetimeFigureOut">
              <a:rPr lang="fr-FR" smtClean="0"/>
              <a:t>05/01/2024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3105366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fr-FR"/>
              <a:t>Modifiez le style du titre</a:t>
            </a:r>
            <a:endParaRPr lang="en-US"/>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472381" y="4453467"/>
            <a:ext cx="2901255" cy="655037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3471863" y="4453467"/>
            <a:ext cx="2915543" cy="655037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301D482C-984D-478C-85A8-C1AD18039C66}" type="datetimeFigureOut">
              <a:rPr lang="fr-FR" smtClean="0"/>
              <a:t>05/01/2024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879128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301D482C-984D-478C-85A8-C1AD18039C66}" type="datetimeFigureOut">
              <a:rPr lang="fr-FR" smtClean="0"/>
              <a:t>05/01/2024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2186064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1D482C-984D-478C-85A8-C1AD18039C66}" type="datetimeFigureOut">
              <a:rPr lang="fr-FR" smtClean="0"/>
              <a:t>05/01/2024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2643809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fr-FR"/>
              <a:t>Modifiez le style du titre</a:t>
            </a:r>
            <a:endParaRPr lang="en-US"/>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01D482C-984D-478C-85A8-C1AD18039C66}" type="datetimeFigureOut">
              <a:rPr lang="fr-FR" smtClean="0"/>
              <a:t>05/01/2024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3042714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fr-FR"/>
              <a:t>Modifiez le style du titre</a:t>
            </a:r>
            <a:endParaRPr lang="en-US"/>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01D482C-984D-478C-85A8-C1AD18039C66}" type="datetimeFigureOut">
              <a:rPr lang="fr-FR" smtClean="0"/>
              <a:t>05/01/2024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3730457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01D482C-984D-478C-85A8-C1AD18039C66}" type="datetimeFigureOut">
              <a:rPr lang="fr-FR" smtClean="0"/>
              <a:t>05/01/2024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4054809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01D482C-984D-478C-85A8-C1AD18039C66}" type="datetimeFigureOut">
              <a:rPr lang="fr-FR" smtClean="0"/>
              <a:t>05/01/2024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23030294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age de contenu simple">
    <p:spTree>
      <p:nvGrpSpPr>
        <p:cNvPr id="1" name=""/>
        <p:cNvGrpSpPr/>
        <p:nvPr/>
      </p:nvGrpSpPr>
      <p:grpSpPr>
        <a:xfrm>
          <a:off x="0" y="0"/>
          <a:ext cx="0" cy="0"/>
          <a:chOff x="0" y="0"/>
          <a:chExt cx="0" cy="0"/>
        </a:xfrm>
      </p:grpSpPr>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251511" y="572447"/>
            <a:ext cx="6350653" cy="1066800"/>
          </a:xfrm>
        </p:spPr>
        <p:txBody>
          <a:bodyPr>
            <a:noAutofit/>
          </a:bodyPr>
          <a:lstStyle>
            <a:lvl1pPr marL="0" indent="0">
              <a:buNone/>
              <a:defRPr sz="2475" b="1">
                <a:solidFill>
                  <a:schemeClr val="accent2"/>
                </a:solidFill>
              </a:defRPr>
            </a:lvl1pPr>
          </a:lstStyle>
          <a:p>
            <a:pPr lvl="0"/>
            <a:r>
              <a:rPr lang="fr-FR"/>
              <a:t>Page de contenu simple - Titre Calibri 44 pt Bold</a:t>
            </a:r>
          </a:p>
        </p:txBody>
      </p:sp>
      <p:sp>
        <p:nvSpPr>
          <p:cNvPr id="11" name="Espace réservé du texte 2">
            <a:extLst>
              <a:ext uri="{FF2B5EF4-FFF2-40B4-BE49-F238E27FC236}">
                <a16:creationId xmlns:a16="http://schemas.microsoft.com/office/drawing/2014/main" id="{88A2EAD8-2727-4B40-8735-B274AFF31031}"/>
              </a:ext>
            </a:extLst>
          </p:cNvPr>
          <p:cNvSpPr>
            <a:spLocks noGrp="1"/>
          </p:cNvSpPr>
          <p:nvPr>
            <p:ph type="body" sz="quarter" idx="12" hasCustomPrompt="1"/>
          </p:nvPr>
        </p:nvSpPr>
        <p:spPr>
          <a:xfrm>
            <a:off x="251511" y="2537882"/>
            <a:ext cx="6350653" cy="8193616"/>
          </a:xfrm>
        </p:spPr>
        <p:txBody>
          <a:bodyPr/>
          <a:lstStyle>
            <a:lvl1pPr>
              <a:lnSpc>
                <a:spcPct val="150000"/>
              </a:lnSpc>
              <a:spcBef>
                <a:spcPts val="563"/>
              </a:spcBef>
              <a:defRPr sz="956"/>
            </a:lvl1pPr>
            <a:lvl2pPr>
              <a:lnSpc>
                <a:spcPct val="150000"/>
              </a:lnSpc>
              <a:spcBef>
                <a:spcPts val="563"/>
              </a:spcBef>
              <a:defRPr sz="956"/>
            </a:lvl2pPr>
            <a:lvl3pPr>
              <a:lnSpc>
                <a:spcPct val="150000"/>
              </a:lnSpc>
              <a:spcBef>
                <a:spcPts val="563"/>
              </a:spcBef>
              <a:defRPr sz="956"/>
            </a:lvl3pPr>
          </a:lstStyle>
          <a:p>
            <a:pPr lvl="0"/>
            <a:r>
              <a:rPr lang="fr-FR"/>
              <a:t>Une page de contenu très sobre pour faire passer le message sans artifices. Il est cependant possible d’intégrer certains </a:t>
            </a:r>
            <a:r>
              <a:rPr lang="fr-FR" err="1"/>
              <a:t>pictos</a:t>
            </a:r>
            <a:r>
              <a:rPr lang="fr-FR"/>
              <a:t> de l’identité visuelle pour illustrer le </a:t>
            </a:r>
            <a:r>
              <a:rPr lang="fr-FR" err="1"/>
              <a:t>propo</a:t>
            </a:r>
            <a:r>
              <a:rPr lang="fr-FR"/>
              <a:t>.</a:t>
            </a:r>
          </a:p>
          <a:p>
            <a:pPr lvl="1"/>
            <a:r>
              <a:rPr lang="fr-FR"/>
              <a:t>Deuxième niveau</a:t>
            </a:r>
          </a:p>
          <a:p>
            <a:pPr lvl="2"/>
            <a:r>
              <a:rPr lang="fr-FR"/>
              <a:t>Troisième niveau</a:t>
            </a:r>
          </a:p>
        </p:txBody>
      </p:sp>
      <p:sp>
        <p:nvSpPr>
          <p:cNvPr id="10" name="Espace réservé du pied de page 4">
            <a:extLst>
              <a:ext uri="{FF2B5EF4-FFF2-40B4-BE49-F238E27FC236}">
                <a16:creationId xmlns:a16="http://schemas.microsoft.com/office/drawing/2014/main" id="{A210156A-1388-AF99-75E8-7BB74FB5E9D5}"/>
              </a:ext>
            </a:extLst>
          </p:cNvPr>
          <p:cNvSpPr>
            <a:spLocks noGrp="1"/>
          </p:cNvSpPr>
          <p:nvPr>
            <p:ph type="ftr" sz="quarter" idx="3"/>
          </p:nvPr>
        </p:nvSpPr>
        <p:spPr>
          <a:xfrm>
            <a:off x="3262989" y="11393374"/>
            <a:ext cx="1646628" cy="470293"/>
          </a:xfrm>
          <a:prstGeom prst="rect">
            <a:avLst/>
          </a:prstGeom>
        </p:spPr>
        <p:txBody>
          <a:bodyPr vert="horz" lIns="91440" tIns="45720" rIns="0" bIns="45720" rtlCol="0" anchor="ctr"/>
          <a:lstStyle>
            <a:lvl1pPr algn="r">
              <a:defRPr sz="563">
                <a:solidFill>
                  <a:schemeClr val="tx1">
                    <a:tint val="75000"/>
                  </a:schemeClr>
                </a:solidFill>
              </a:defRPr>
            </a:lvl1pPr>
          </a:lstStyle>
          <a:p>
            <a:pPr algn="l"/>
            <a:r>
              <a:rPr lang="fr-FR"/>
              <a:t>Titre de la présentation</a:t>
            </a:r>
          </a:p>
        </p:txBody>
      </p:sp>
      <p:sp>
        <p:nvSpPr>
          <p:cNvPr id="13" name="Espace réservé du numéro de diapositive 5">
            <a:extLst>
              <a:ext uri="{FF2B5EF4-FFF2-40B4-BE49-F238E27FC236}">
                <a16:creationId xmlns:a16="http://schemas.microsoft.com/office/drawing/2014/main" id="{8203AAB4-C7DC-0FBD-01A5-4E8C860AB8C6}"/>
              </a:ext>
            </a:extLst>
          </p:cNvPr>
          <p:cNvSpPr>
            <a:spLocks noGrp="1"/>
          </p:cNvSpPr>
          <p:nvPr>
            <p:ph type="sldNum" sz="quarter" idx="4"/>
          </p:nvPr>
        </p:nvSpPr>
        <p:spPr>
          <a:xfrm>
            <a:off x="6528318" y="11390081"/>
            <a:ext cx="281730" cy="649111"/>
          </a:xfrm>
          <a:prstGeom prst="rect">
            <a:avLst/>
          </a:prstGeom>
        </p:spPr>
        <p:txBody>
          <a:bodyPr vert="horz" lIns="91440" tIns="45720" rIns="91440" bIns="45720" rtlCol="0" anchor="ctr"/>
          <a:lstStyle>
            <a:lvl1pPr algn="ctr">
              <a:defRPr sz="675">
                <a:solidFill>
                  <a:schemeClr val="tx1">
                    <a:tint val="75000"/>
                  </a:schemeClr>
                </a:solidFill>
              </a:defRPr>
            </a:lvl1pPr>
          </a:lstStyle>
          <a:p>
            <a:fld id="{D5CB2B02-8FFA-4AE8-8936-873B449F5BB9}" type="slidenum">
              <a:rPr lang="fr-FR" smtClean="0"/>
              <a:pPr/>
              <a:t>‹N°›</a:t>
            </a:fld>
            <a:endParaRPr lang="fr-FR"/>
          </a:p>
        </p:txBody>
      </p:sp>
      <p:sp>
        <p:nvSpPr>
          <p:cNvPr id="7" name="Espace réservé de la date 3">
            <a:extLst>
              <a:ext uri="{FF2B5EF4-FFF2-40B4-BE49-F238E27FC236}">
                <a16:creationId xmlns:a16="http://schemas.microsoft.com/office/drawing/2014/main" id="{22B1C287-3AD3-4EAE-D3BE-E836B508580C}"/>
              </a:ext>
            </a:extLst>
          </p:cNvPr>
          <p:cNvSpPr>
            <a:spLocks noGrp="1"/>
          </p:cNvSpPr>
          <p:nvPr>
            <p:ph type="dt" sz="half" idx="2"/>
          </p:nvPr>
        </p:nvSpPr>
        <p:spPr>
          <a:xfrm>
            <a:off x="2832274" y="11411706"/>
            <a:ext cx="428929" cy="468613"/>
          </a:xfrm>
          <a:prstGeom prst="rect">
            <a:avLst/>
          </a:prstGeom>
        </p:spPr>
        <p:txBody>
          <a:bodyPr lIns="36000"/>
          <a:lstStyle>
            <a:lvl1pPr algn="r">
              <a:defRPr sz="563">
                <a:solidFill>
                  <a:schemeClr val="bg1">
                    <a:lumMod val="65000"/>
                  </a:schemeClr>
                </a:solidFill>
              </a:defRPr>
            </a:lvl1pPr>
          </a:lstStyle>
          <a:p>
            <a:fld id="{A3ADE562-BEB5-432E-AFF8-2923AA890A78}" type="datetime1">
              <a:rPr lang="fr-FR" smtClean="0"/>
              <a:pPr/>
              <a:t>05/01/2024</a:t>
            </a:fld>
            <a:endParaRPr lang="fr-FR"/>
          </a:p>
        </p:txBody>
      </p:sp>
    </p:spTree>
    <p:extLst>
      <p:ext uri="{BB962C8B-B14F-4D97-AF65-F5344CB8AC3E}">
        <p14:creationId xmlns:p14="http://schemas.microsoft.com/office/powerpoint/2010/main" val="703592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301D482C-984D-478C-85A8-C1AD18039C66}" type="datetimeFigureOut">
              <a:rPr lang="fr-FR" smtClean="0"/>
              <a:t>05/01/2024</a:t>
            </a:fld>
            <a:endParaRPr lang="fr-FR"/>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4130D05C-EF04-4901-8095-3743D077366C}" type="slidenum">
              <a:rPr lang="fr-FR" smtClean="0"/>
              <a:t>‹N°›</a:t>
            </a:fld>
            <a:endParaRPr lang="fr-FR"/>
          </a:p>
        </p:txBody>
      </p:sp>
    </p:spTree>
    <p:extLst>
      <p:ext uri="{BB962C8B-B14F-4D97-AF65-F5344CB8AC3E}">
        <p14:creationId xmlns:p14="http://schemas.microsoft.com/office/powerpoint/2010/main" val="21435765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9.png"/><Relationship Id="rId18" Type="http://schemas.openxmlformats.org/officeDocument/2006/relationships/image" Target="../media/image14.sv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8.svg"/><Relationship Id="rId17" Type="http://schemas.openxmlformats.org/officeDocument/2006/relationships/image" Target="../media/image13.png"/><Relationship Id="rId2" Type="http://schemas.openxmlformats.org/officeDocument/2006/relationships/image" Target="../media/image1.png"/><Relationship Id="rId16" Type="http://schemas.openxmlformats.org/officeDocument/2006/relationships/image" Target="../media/image12.svg"/><Relationship Id="rId20" Type="http://schemas.openxmlformats.org/officeDocument/2006/relationships/image" Target="../media/image16.svg"/><Relationship Id="rId1" Type="http://schemas.openxmlformats.org/officeDocument/2006/relationships/slideLayout" Target="../slideLayouts/slideLayout12.xml"/><Relationship Id="rId6" Type="http://schemas.openxmlformats.org/officeDocument/2006/relationships/hyperlink" Target="https://image.news.im.natixis.com/lib/fe8f1372746d057e7c/m/16/a833d980-0dd0-474c-aab7-32f003fbadcf.pdf?sfid=0036M00002WcWMwQAN&amp;utm_medium=email&amp;utm_source=CE+-+Selection+Essentielle+-+30052022" TargetMode="External"/><Relationship Id="rId11" Type="http://schemas.openxmlformats.org/officeDocument/2006/relationships/image" Target="../media/image7.png"/><Relationship Id="rId5" Type="http://schemas.openxmlformats.org/officeDocument/2006/relationships/image" Target="../media/image4.svg"/><Relationship Id="rId15" Type="http://schemas.openxmlformats.org/officeDocument/2006/relationships/image" Target="../media/image11.png"/><Relationship Id="rId10" Type="http://schemas.openxmlformats.org/officeDocument/2006/relationships/hyperlink" Target="https://cib.natixis.com/home/pims/prospectus#/prospectusPublic/" TargetMode="External"/><Relationship Id="rId19" Type="http://schemas.openxmlformats.org/officeDocument/2006/relationships/image" Target="../media/image15.png"/><Relationship Id="rId4" Type="http://schemas.openxmlformats.org/officeDocument/2006/relationships/image" Target="../media/image3.png"/><Relationship Id="rId9" Type="http://schemas.openxmlformats.org/officeDocument/2006/relationships/hyperlink" Target="https://www.bp.natixis.com/" TargetMode="External"/><Relationship Id="rId14" Type="http://schemas.openxmlformats.org/officeDocument/2006/relationships/image" Target="../media/image10.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12D10BE7-587D-4D5C-A77A-5386A1D5F257}"/>
              </a:ext>
            </a:extLst>
          </p:cNvPr>
          <p:cNvSpPr>
            <a:spLocks noGrp="1"/>
          </p:cNvSpPr>
          <p:nvPr>
            <p:ph type="body" sz="quarter" idx="10"/>
          </p:nvPr>
        </p:nvSpPr>
        <p:spPr>
          <a:xfrm>
            <a:off x="387692" y="1440553"/>
            <a:ext cx="6114984" cy="263426"/>
          </a:xfrm>
        </p:spPr>
        <p:txBody>
          <a:bodyPr/>
          <a:lstStyle/>
          <a:p>
            <a:r>
              <a:rPr lang="fr-FR" sz="2000" dirty="0">
                <a:solidFill>
                  <a:srgbClr val="C00000"/>
                </a:solidFill>
                <a:latin typeface="Arial Narrow" panose="020B0606020202030204" pitchFamily="34" charset="0"/>
                <a:cs typeface="Calibri"/>
              </a:rPr>
              <a:t>Les Essentiels</a:t>
            </a:r>
          </a:p>
          <a:p>
            <a:endParaRPr lang="fr-FR" dirty="0"/>
          </a:p>
        </p:txBody>
      </p:sp>
      <p:sp>
        <p:nvSpPr>
          <p:cNvPr id="4" name="Espace réservé du numéro de diapositive 3">
            <a:extLst>
              <a:ext uri="{FF2B5EF4-FFF2-40B4-BE49-F238E27FC236}">
                <a16:creationId xmlns:a16="http://schemas.microsoft.com/office/drawing/2014/main" id="{37A0F269-6540-45A0-887D-9F83D81673D9}"/>
              </a:ext>
            </a:extLst>
          </p:cNvPr>
          <p:cNvSpPr>
            <a:spLocks noGrp="1"/>
          </p:cNvSpPr>
          <p:nvPr>
            <p:ph type="sldNum" sz="quarter" idx="4"/>
          </p:nvPr>
        </p:nvSpPr>
        <p:spPr/>
        <p:txBody>
          <a:bodyPr/>
          <a:lstStyle/>
          <a:p>
            <a:fld id="{D5CB2B02-8FFA-4AE8-8936-873B449F5BB9}" type="slidenum">
              <a:rPr lang="fr-FR" smtClean="0"/>
              <a:pPr/>
              <a:t>1</a:t>
            </a:fld>
            <a:endParaRPr lang="fr-FR"/>
          </a:p>
        </p:txBody>
      </p:sp>
      <p:sp>
        <p:nvSpPr>
          <p:cNvPr id="12" name="Espace réservé du texte 4">
            <a:extLst>
              <a:ext uri="{FF2B5EF4-FFF2-40B4-BE49-F238E27FC236}">
                <a16:creationId xmlns:a16="http://schemas.microsoft.com/office/drawing/2014/main" id="{3DD94A29-9FE6-4315-B660-65607534436C}"/>
              </a:ext>
            </a:extLst>
          </p:cNvPr>
          <p:cNvSpPr txBox="1">
            <a:spLocks/>
          </p:cNvSpPr>
          <p:nvPr/>
        </p:nvSpPr>
        <p:spPr>
          <a:xfrm>
            <a:off x="177665" y="309531"/>
            <a:ext cx="6350653" cy="334380"/>
          </a:xfrm>
          <a:prstGeom prst="rect">
            <a:avLst/>
          </a:prstGeom>
        </p:spPr>
        <p:txBody>
          <a:bodyPr vert="horz" lIns="91440" tIns="45720" rIns="91440" bIns="45720" rtlCol="0" anchor="t">
            <a:noAutofit/>
          </a:bodyPr>
          <a:lstStyle>
            <a:lvl1pPr marL="0" indent="0" algn="l" defTabSz="685800" rtl="0" eaLnBrk="1" latinLnBrk="0" hangingPunct="1">
              <a:lnSpc>
                <a:spcPct val="90000"/>
              </a:lnSpc>
              <a:spcBef>
                <a:spcPts val="750"/>
              </a:spcBef>
              <a:buFont typeface="Arial" panose="020B0604020202020204" pitchFamily="34" charset="0"/>
              <a:buNone/>
              <a:defRPr sz="2475" b="1" kern="1200">
                <a:solidFill>
                  <a:schemeClr val="accent2"/>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fr-FR" sz="2600" dirty="0">
                <a:solidFill>
                  <a:srgbClr val="C00000"/>
                </a:solidFill>
                <a:latin typeface="Arial Narrow" panose="020B0606020202030204" pitchFamily="34" charset="0"/>
                <a:cs typeface="Calibri"/>
              </a:rPr>
              <a:t>Ma Fiche Mémo : Emprunt février 2032</a:t>
            </a:r>
            <a:endParaRPr lang="fr-FR" sz="2600" dirty="0">
              <a:solidFill>
                <a:srgbClr val="C00000"/>
              </a:solidFill>
              <a:latin typeface="Arial Narrow" panose="020B0606020202030204" pitchFamily="34" charset="0"/>
            </a:endParaRPr>
          </a:p>
        </p:txBody>
      </p:sp>
      <p:sp>
        <p:nvSpPr>
          <p:cNvPr id="24" name="Espace réservé du texte 8">
            <a:extLst>
              <a:ext uri="{FF2B5EF4-FFF2-40B4-BE49-F238E27FC236}">
                <a16:creationId xmlns:a16="http://schemas.microsoft.com/office/drawing/2014/main" id="{7C24EE46-06DC-4A21-8E52-D138531A5098}"/>
              </a:ext>
            </a:extLst>
          </p:cNvPr>
          <p:cNvSpPr txBox="1">
            <a:spLocks/>
          </p:cNvSpPr>
          <p:nvPr/>
        </p:nvSpPr>
        <p:spPr>
          <a:xfrm>
            <a:off x="800771" y="5488028"/>
            <a:ext cx="5573015" cy="923331"/>
          </a:xfrm>
          <a:prstGeom prst="rect">
            <a:avLst/>
          </a:prstGeom>
          <a:noFill/>
          <a:ln w="12700">
            <a:noFill/>
          </a:ln>
        </p:spPr>
        <p:txBody>
          <a:bodyPr lIns="91440" tIns="45720" rIns="91440" bIns="4572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fr-FR" sz="800" b="1" dirty="0">
                <a:solidFill>
                  <a:srgbClr val="C00000"/>
                </a:solidFill>
                <a:cs typeface="Arial"/>
              </a:rPr>
              <a:t> </a:t>
            </a:r>
            <a:endParaRPr lang="fr-FR" sz="800" b="1" dirty="0">
              <a:solidFill>
                <a:srgbClr val="00B050"/>
              </a:solidFill>
              <a:effectLst/>
              <a:highlight>
                <a:srgbClr val="FFFF00"/>
              </a:highlight>
              <a:latin typeface="-apple-system"/>
            </a:endParaRPr>
          </a:p>
          <a:p>
            <a:pPr marL="0" indent="0" defTabSz="457200">
              <a:lnSpc>
                <a:spcPct val="150000"/>
              </a:lnSpc>
              <a:buNone/>
            </a:pPr>
            <a:r>
              <a:rPr lang="fr-FR" sz="900" b="1" dirty="0">
                <a:solidFill>
                  <a:srgbClr val="C00000"/>
                </a:solidFill>
              </a:rPr>
              <a:t>&gt;</a:t>
            </a:r>
            <a:r>
              <a:rPr lang="fr-FR" sz="900" dirty="0"/>
              <a:t> Une obligation zéro-coupon : un titre dont la rémunération est constituée exclusivement par l'écart entre son prix d'émission et son prix de remboursement. </a:t>
            </a:r>
          </a:p>
          <a:p>
            <a:pPr marL="0" indent="0" defTabSz="457200">
              <a:lnSpc>
                <a:spcPct val="150000"/>
              </a:lnSpc>
              <a:buNone/>
            </a:pPr>
            <a:r>
              <a:rPr lang="fr-FR" sz="900" b="1" dirty="0">
                <a:solidFill>
                  <a:srgbClr val="C00000"/>
                </a:solidFill>
              </a:rPr>
              <a:t>&gt; </a:t>
            </a:r>
            <a:r>
              <a:rPr lang="fr-FR" sz="900" dirty="0"/>
              <a:t>Le détenteur de l’obligation ne perçoit aucun coupon durant la vie du titre, l’ensemble de la rémunération sera versé en une seule fois au moment du remboursement</a:t>
            </a:r>
          </a:p>
          <a:p>
            <a:pPr marL="0" indent="0" defTabSz="457200">
              <a:lnSpc>
                <a:spcPct val="150000"/>
              </a:lnSpc>
              <a:buNone/>
            </a:pPr>
            <a:endParaRPr lang="fr-FR" sz="900" dirty="0"/>
          </a:p>
          <a:p>
            <a:pPr marL="0" indent="0">
              <a:buNone/>
            </a:pPr>
            <a:endParaRPr lang="fr-FR" sz="800" dirty="0">
              <a:cs typeface="Arial"/>
            </a:endParaRPr>
          </a:p>
        </p:txBody>
      </p:sp>
      <p:sp>
        <p:nvSpPr>
          <p:cNvPr id="19" name="ZoneTexte 18">
            <a:extLst>
              <a:ext uri="{FF2B5EF4-FFF2-40B4-BE49-F238E27FC236}">
                <a16:creationId xmlns:a16="http://schemas.microsoft.com/office/drawing/2014/main" id="{29C6B3AF-40C4-444B-8575-12B9DCD69598}"/>
              </a:ext>
            </a:extLst>
          </p:cNvPr>
          <p:cNvSpPr txBox="1"/>
          <p:nvPr/>
        </p:nvSpPr>
        <p:spPr>
          <a:xfrm>
            <a:off x="92509" y="11825279"/>
            <a:ext cx="1741004" cy="184666"/>
          </a:xfrm>
          <a:prstGeom prst="rect">
            <a:avLst/>
          </a:prstGeom>
          <a:noFill/>
        </p:spPr>
        <p:txBody>
          <a:bodyPr wrap="square" rtlCol="0">
            <a:spAutoFit/>
          </a:bodyPr>
          <a:lstStyle/>
          <a:p>
            <a:r>
              <a:rPr lang="fr-FR" sz="600" b="0" i="0" u="none" strike="noStrike" dirty="0">
                <a:solidFill>
                  <a:srgbClr val="3D4549"/>
                </a:solidFill>
                <a:effectLst/>
                <a:latin typeface="Arial Narrow" panose="020B0606020202030204" pitchFamily="34" charset="0"/>
              </a:rPr>
              <a:t>Document à usage interne - à ne pas diffuser</a:t>
            </a:r>
            <a:r>
              <a:rPr lang="fr-FR" sz="600" b="0" i="0" dirty="0">
                <a:solidFill>
                  <a:srgbClr val="000000"/>
                </a:solidFill>
                <a:effectLst/>
                <a:latin typeface="Arial Narrow" panose="020B0606020202030204" pitchFamily="34" charset="0"/>
              </a:rPr>
              <a:t>​</a:t>
            </a:r>
            <a:endParaRPr lang="fr-FR" sz="600" dirty="0"/>
          </a:p>
        </p:txBody>
      </p:sp>
      <p:sp>
        <p:nvSpPr>
          <p:cNvPr id="21" name="ZoneTexte 20">
            <a:extLst>
              <a:ext uri="{FF2B5EF4-FFF2-40B4-BE49-F238E27FC236}">
                <a16:creationId xmlns:a16="http://schemas.microsoft.com/office/drawing/2014/main" id="{77C51F6A-E51C-48F8-8794-BE181203E45A}"/>
              </a:ext>
            </a:extLst>
          </p:cNvPr>
          <p:cNvSpPr txBox="1"/>
          <p:nvPr/>
        </p:nvSpPr>
        <p:spPr>
          <a:xfrm>
            <a:off x="91726" y="11955695"/>
            <a:ext cx="5187939" cy="184666"/>
          </a:xfrm>
          <a:prstGeom prst="rect">
            <a:avLst/>
          </a:prstGeom>
          <a:noFill/>
        </p:spPr>
        <p:txBody>
          <a:bodyPr wrap="square" rtlCol="0">
            <a:spAutoFit/>
          </a:bodyPr>
          <a:lstStyle/>
          <a:p>
            <a:r>
              <a:rPr lang="fr-FR" sz="600" b="0" i="0" dirty="0">
                <a:solidFill>
                  <a:srgbClr val="3D4549"/>
                </a:solidFill>
                <a:effectLst/>
                <a:latin typeface="Arial Narrow" panose="020B0606020202030204" pitchFamily="34" charset="0"/>
              </a:rPr>
              <a:t>Rappel : La recherche de performance peut exposer le client à risque de perte en capital. Cette exposition varie en fonction des supports sélectionnés. Parlez en à votre client.</a:t>
            </a:r>
            <a:endParaRPr lang="fr-FR" sz="600" dirty="0"/>
          </a:p>
        </p:txBody>
      </p:sp>
      <p:pic>
        <p:nvPicPr>
          <p:cNvPr id="26" name="Image 25" descr="Une image contenant texte&#10;&#10;Description générée automatiquement">
            <a:extLst>
              <a:ext uri="{FF2B5EF4-FFF2-40B4-BE49-F238E27FC236}">
                <a16:creationId xmlns:a16="http://schemas.microsoft.com/office/drawing/2014/main" id="{7A040660-85A9-4614-8743-9EA1697C94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9571" y="11780444"/>
            <a:ext cx="698747" cy="234014"/>
          </a:xfrm>
          <a:prstGeom prst="rect">
            <a:avLst/>
          </a:prstGeom>
        </p:spPr>
      </p:pic>
      <p:pic>
        <p:nvPicPr>
          <p:cNvPr id="17" name="Image 16">
            <a:extLst>
              <a:ext uri="{FF2B5EF4-FFF2-40B4-BE49-F238E27FC236}">
                <a16:creationId xmlns:a16="http://schemas.microsoft.com/office/drawing/2014/main" id="{ECBB7DB9-C99D-4C3F-B53C-502A98EA0DCD}"/>
              </a:ext>
            </a:extLst>
          </p:cNvPr>
          <p:cNvPicPr>
            <a:picLocks noChangeAspect="1"/>
          </p:cNvPicPr>
          <p:nvPr/>
        </p:nvPicPr>
        <p:blipFill>
          <a:blip r:embed="rId3"/>
          <a:stretch>
            <a:fillRect/>
          </a:stretch>
        </p:blipFill>
        <p:spPr>
          <a:xfrm>
            <a:off x="0" y="487899"/>
            <a:ext cx="677716" cy="139019"/>
          </a:xfrm>
          <a:prstGeom prst="rect">
            <a:avLst/>
          </a:prstGeom>
        </p:spPr>
      </p:pic>
      <p:pic>
        <p:nvPicPr>
          <p:cNvPr id="29" name="Graphique 28" descr="Signe pouce en haut contour">
            <a:extLst>
              <a:ext uri="{FF2B5EF4-FFF2-40B4-BE49-F238E27FC236}">
                <a16:creationId xmlns:a16="http://schemas.microsoft.com/office/drawing/2014/main" id="{AB10FF72-28A4-4EE1-B13B-65FA04EA04B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93222" y="3570430"/>
            <a:ext cx="233152" cy="233152"/>
          </a:xfrm>
          <a:prstGeom prst="rect">
            <a:avLst/>
          </a:prstGeom>
        </p:spPr>
      </p:pic>
      <p:sp>
        <p:nvSpPr>
          <p:cNvPr id="32" name="Espace réservé du texte 14">
            <a:extLst>
              <a:ext uri="{FF2B5EF4-FFF2-40B4-BE49-F238E27FC236}">
                <a16:creationId xmlns:a16="http://schemas.microsoft.com/office/drawing/2014/main" id="{9697750E-DD72-4A79-87B6-148A542B79D4}"/>
              </a:ext>
            </a:extLst>
          </p:cNvPr>
          <p:cNvSpPr txBox="1">
            <a:spLocks/>
          </p:cNvSpPr>
          <p:nvPr/>
        </p:nvSpPr>
        <p:spPr>
          <a:xfrm>
            <a:off x="70061" y="6811160"/>
            <a:ext cx="6492468" cy="1921607"/>
          </a:xfrm>
          <a:prstGeom prst="rect">
            <a:avLst/>
          </a:prstGeom>
        </p:spPr>
        <p:txBody>
          <a:bodyPr vert="horz" lIns="91440" tIns="45720" rIns="91440" bIns="45720" rtlCol="0" anchor="t">
            <a:normAutofit/>
          </a:bodyPr>
          <a:lstStyle>
            <a:lvl1pPr marL="1714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1pPr>
            <a:lvl2pPr marL="5143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2pPr>
            <a:lvl3pPr marL="8572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fr-FR" sz="3600" b="1" dirty="0">
              <a:solidFill>
                <a:schemeClr val="bg2">
                  <a:lumMod val="10000"/>
                </a:schemeClr>
              </a:solidFill>
              <a:cs typeface="Arial"/>
            </a:endParaRPr>
          </a:p>
          <a:p>
            <a:pPr marL="0" indent="0">
              <a:buNone/>
            </a:pPr>
            <a:endParaRPr lang="fr-FR" sz="3600" dirty="0">
              <a:cs typeface="Arial"/>
            </a:endParaRPr>
          </a:p>
          <a:p>
            <a:pPr marL="0" indent="0">
              <a:buNone/>
            </a:pPr>
            <a:endParaRPr lang="fr-FR" sz="900" dirty="0">
              <a:cs typeface="Arial"/>
            </a:endParaRPr>
          </a:p>
          <a:p>
            <a:pPr marL="0" indent="0">
              <a:buNone/>
            </a:pPr>
            <a:endParaRPr lang="fr-FR" sz="800" dirty="0">
              <a:cs typeface="Arial"/>
            </a:endParaRPr>
          </a:p>
        </p:txBody>
      </p:sp>
      <p:sp>
        <p:nvSpPr>
          <p:cNvPr id="49" name="Espace réservé du texte 8">
            <a:extLst>
              <a:ext uri="{FF2B5EF4-FFF2-40B4-BE49-F238E27FC236}">
                <a16:creationId xmlns:a16="http://schemas.microsoft.com/office/drawing/2014/main" id="{E68E7F0B-7B8E-49E5-9116-5056753250AA}"/>
              </a:ext>
            </a:extLst>
          </p:cNvPr>
          <p:cNvSpPr txBox="1">
            <a:spLocks/>
          </p:cNvSpPr>
          <p:nvPr/>
        </p:nvSpPr>
        <p:spPr>
          <a:xfrm>
            <a:off x="3789258" y="3774396"/>
            <a:ext cx="1841080" cy="1522162"/>
          </a:xfrm>
          <a:prstGeom prst="rect">
            <a:avLst/>
          </a:prstGeom>
          <a:noFill/>
          <a:ln w="12700">
            <a:noFill/>
          </a:ln>
        </p:spPr>
        <p:txBody>
          <a:bodyPr lIns="91440" tIns="45720" rIns="91440" bIns="4572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fr-FR" sz="900" b="1" dirty="0">
                <a:solidFill>
                  <a:srgbClr val="C00000"/>
                </a:solidFill>
                <a:cs typeface="Arial"/>
              </a:rPr>
              <a:t>Le saviez-vous?</a:t>
            </a:r>
          </a:p>
          <a:p>
            <a:pPr marL="0" indent="0" algn="ctr">
              <a:buNone/>
            </a:pPr>
            <a:r>
              <a:rPr lang="fr-FR" sz="900" dirty="0">
                <a:cs typeface="Arial"/>
              </a:rPr>
              <a:t>Un Emprunt obligataire n’est pas soumis à la réglementation SFDR, en conséquence, aucune information n’est à recueillir du/ou fournir au client en matière de développement durable.</a:t>
            </a:r>
            <a:endParaRPr lang="fr-FR" sz="900" b="1" dirty="0">
              <a:solidFill>
                <a:srgbClr val="C00000"/>
              </a:solidFill>
              <a:cs typeface="Arial"/>
            </a:endParaRPr>
          </a:p>
        </p:txBody>
      </p:sp>
      <p:sp>
        <p:nvSpPr>
          <p:cNvPr id="56" name="Espace réservé du texte 14">
            <a:extLst>
              <a:ext uri="{FF2B5EF4-FFF2-40B4-BE49-F238E27FC236}">
                <a16:creationId xmlns:a16="http://schemas.microsoft.com/office/drawing/2014/main" id="{85B94BC6-CB0E-457B-A730-F4430449865A}"/>
              </a:ext>
            </a:extLst>
          </p:cNvPr>
          <p:cNvSpPr txBox="1">
            <a:spLocks/>
          </p:cNvSpPr>
          <p:nvPr/>
        </p:nvSpPr>
        <p:spPr>
          <a:xfrm>
            <a:off x="327840" y="9503538"/>
            <a:ext cx="6234689" cy="1212537"/>
          </a:xfrm>
          <a:prstGeom prst="rect">
            <a:avLst/>
          </a:prstGeom>
        </p:spPr>
        <p:txBody>
          <a:bodyPr vert="horz" lIns="91440" tIns="45720" rIns="91440" bIns="45720" rtlCol="0">
            <a:normAutofit/>
          </a:bodyPr>
          <a:lstStyle>
            <a:lvl1pPr marL="1714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1pPr>
            <a:lvl2pPr marL="5143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2pPr>
            <a:lvl3pPr marL="8572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endParaRPr lang="fr-FR" sz="800">
              <a:cs typeface="Arial"/>
            </a:endParaRPr>
          </a:p>
          <a:p>
            <a:pPr>
              <a:buFont typeface="Wingdings" panose="05000000000000000000" pitchFamily="2" charset="2"/>
              <a:buChar char="Ø"/>
            </a:pPr>
            <a:endParaRPr lang="fr-FR" sz="800">
              <a:cs typeface="Arial"/>
            </a:endParaRPr>
          </a:p>
        </p:txBody>
      </p:sp>
      <p:pic>
        <p:nvPicPr>
          <p:cNvPr id="9" name="Graphique 8" descr="Écran tactile contour">
            <a:hlinkClick r:id="rId6"/>
            <a:extLst>
              <a:ext uri="{FF2B5EF4-FFF2-40B4-BE49-F238E27FC236}">
                <a16:creationId xmlns:a16="http://schemas.microsoft.com/office/drawing/2014/main" id="{D974F903-3E4E-47D5-CA86-F0EDDB7DC0E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924555" y="3531130"/>
            <a:ext cx="313511" cy="339902"/>
          </a:xfrm>
          <a:prstGeom prst="rect">
            <a:avLst/>
          </a:prstGeom>
        </p:spPr>
      </p:pic>
      <p:sp>
        <p:nvSpPr>
          <p:cNvPr id="11" name="ZoneTexte 10">
            <a:extLst>
              <a:ext uri="{FF2B5EF4-FFF2-40B4-BE49-F238E27FC236}">
                <a16:creationId xmlns:a16="http://schemas.microsoft.com/office/drawing/2014/main" id="{87CE643B-4056-0274-3008-D758369C0ABB}"/>
              </a:ext>
            </a:extLst>
          </p:cNvPr>
          <p:cNvSpPr txBox="1"/>
          <p:nvPr/>
        </p:nvSpPr>
        <p:spPr>
          <a:xfrm>
            <a:off x="1675292" y="3967891"/>
            <a:ext cx="812036" cy="230832"/>
          </a:xfrm>
          <a:prstGeom prst="rect">
            <a:avLst/>
          </a:prstGeom>
          <a:noFill/>
        </p:spPr>
        <p:txBody>
          <a:bodyPr wrap="square" rtlCol="0">
            <a:spAutoFit/>
          </a:bodyPr>
          <a:lstStyle/>
          <a:p>
            <a:pPr algn="ctr"/>
            <a:r>
              <a:rPr lang="fr-FR" sz="900" b="1" dirty="0">
                <a:solidFill>
                  <a:srgbClr val="C00000"/>
                </a:solidFill>
                <a:cs typeface="Arial"/>
              </a:rPr>
              <a:t>Je</a:t>
            </a:r>
            <a:r>
              <a:rPr lang="fr-FR" sz="600" b="1" dirty="0">
                <a:solidFill>
                  <a:srgbClr val="C00000"/>
                </a:solidFill>
                <a:cs typeface="Arial"/>
              </a:rPr>
              <a:t> </a:t>
            </a:r>
            <a:r>
              <a:rPr lang="fr-FR" sz="900" b="1" dirty="0">
                <a:solidFill>
                  <a:srgbClr val="C00000"/>
                </a:solidFill>
                <a:cs typeface="Arial"/>
              </a:rPr>
              <a:t>clique</a:t>
            </a:r>
          </a:p>
        </p:txBody>
      </p:sp>
      <p:sp>
        <p:nvSpPr>
          <p:cNvPr id="15" name="ZoneTexte 14">
            <a:extLst>
              <a:ext uri="{FF2B5EF4-FFF2-40B4-BE49-F238E27FC236}">
                <a16:creationId xmlns:a16="http://schemas.microsoft.com/office/drawing/2014/main" id="{9735FA54-E6D2-A2A9-1A4B-6404FFA607D2}"/>
              </a:ext>
            </a:extLst>
          </p:cNvPr>
          <p:cNvSpPr txBox="1"/>
          <p:nvPr/>
        </p:nvSpPr>
        <p:spPr>
          <a:xfrm>
            <a:off x="717162" y="2178668"/>
            <a:ext cx="5811156" cy="1061829"/>
          </a:xfrm>
          <a:prstGeom prst="rect">
            <a:avLst/>
          </a:prstGeom>
          <a:noFill/>
        </p:spPr>
        <p:txBody>
          <a:bodyPr wrap="square" rtlCol="0">
            <a:spAutoFit/>
          </a:bodyPr>
          <a:lstStyle/>
          <a:p>
            <a:r>
              <a:rPr lang="fr-FR" sz="900" b="1" dirty="0">
                <a:solidFill>
                  <a:srgbClr val="C00000"/>
                </a:solidFill>
                <a:latin typeface="Calibri"/>
                <a:cs typeface="Calibri"/>
              </a:rPr>
              <a:t>&gt;</a:t>
            </a:r>
            <a:r>
              <a:rPr lang="fr-FR" sz="900" dirty="0">
                <a:solidFill>
                  <a:srgbClr val="C00000"/>
                </a:solidFill>
                <a:latin typeface="Calibri"/>
                <a:cs typeface="Calibri"/>
              </a:rPr>
              <a:t> </a:t>
            </a:r>
            <a:r>
              <a:rPr lang="fr-FR" sz="900" dirty="0"/>
              <a:t>Emetteur : Natixis</a:t>
            </a:r>
          </a:p>
          <a:p>
            <a:r>
              <a:rPr lang="fr-FR" sz="900" b="1" dirty="0">
                <a:solidFill>
                  <a:srgbClr val="C00000"/>
                </a:solidFill>
              </a:rPr>
              <a:t>&gt;</a:t>
            </a:r>
            <a:r>
              <a:rPr lang="fr-FR" sz="900" dirty="0"/>
              <a:t> Standard &amp; </a:t>
            </a:r>
            <a:r>
              <a:rPr lang="fr-FR" sz="900" dirty="0" err="1"/>
              <a:t>Poor’s</a:t>
            </a:r>
            <a:r>
              <a:rPr lang="fr-FR" sz="900" dirty="0"/>
              <a:t> : A, Moody’s : A1, Fitch : A+</a:t>
            </a:r>
            <a:br>
              <a:rPr lang="fr-FR" sz="900" dirty="0"/>
            </a:br>
            <a:r>
              <a:rPr lang="fr-FR" sz="900" dirty="0"/>
              <a:t>(notations en vigueur au 9 janvier 2024 pour l’ensemble du Groupe BPCE – Natixis n’ayant pas de notation)</a:t>
            </a:r>
          </a:p>
          <a:p>
            <a:pPr>
              <a:buClr>
                <a:srgbClr val="C30A0A"/>
              </a:buClr>
            </a:pPr>
            <a:r>
              <a:rPr lang="fr-FR" sz="900" b="1" dirty="0">
                <a:solidFill>
                  <a:srgbClr val="C00000"/>
                </a:solidFill>
              </a:rPr>
              <a:t>&gt; </a:t>
            </a:r>
            <a:r>
              <a:rPr lang="fr-FR" sz="900" dirty="0"/>
              <a:t>Code ISIN : FR001400LX28</a:t>
            </a:r>
          </a:p>
          <a:p>
            <a:pPr>
              <a:buClr>
                <a:srgbClr val="C30A0A"/>
              </a:buClr>
            </a:pPr>
            <a:r>
              <a:rPr lang="fr-FR" sz="900" b="1" dirty="0">
                <a:solidFill>
                  <a:srgbClr val="C00000"/>
                </a:solidFill>
              </a:rPr>
              <a:t>&gt;</a:t>
            </a:r>
            <a:r>
              <a:rPr lang="fr-FR" sz="900" dirty="0"/>
              <a:t> Prospectus de Base visé par l’AMF le 9 juin 2023 (n°23-210) et conditions définitives datées du [5 janvier 2024] accessibles ici : </a:t>
            </a:r>
            <a:r>
              <a:rPr lang="fr-FR" sz="900" dirty="0">
                <a:hlinkClick r:id="rId9">
                  <a:extLst>
                    <a:ext uri="{A12FA001-AC4F-418D-AE19-62706E023703}">
                      <ahyp:hlinkClr xmlns:ahyp="http://schemas.microsoft.com/office/drawing/2018/hyperlinkcolor" val="tx"/>
                    </a:ext>
                  </a:extLst>
                </a:hlinkClick>
              </a:rPr>
              <a:t>https://www.ce.natixis.com/</a:t>
            </a:r>
            <a:r>
              <a:rPr lang="fr-FR" sz="900" dirty="0"/>
              <a:t> </a:t>
            </a:r>
          </a:p>
          <a:p>
            <a:pPr>
              <a:buClr>
                <a:srgbClr val="C30A0A"/>
              </a:buClr>
            </a:pPr>
            <a:r>
              <a:rPr lang="fr-FR" sz="900" b="1" dirty="0">
                <a:solidFill>
                  <a:srgbClr val="C00000"/>
                </a:solidFill>
              </a:rPr>
              <a:t>&gt;</a:t>
            </a:r>
            <a:r>
              <a:rPr lang="fr-FR" sz="900" dirty="0"/>
              <a:t> Les suppléments sont accessibles ici </a:t>
            </a:r>
            <a:r>
              <a:rPr lang="fr-FR" sz="900" dirty="0">
                <a:hlinkClick r:id="rId10">
                  <a:extLst>
                    <a:ext uri="{A12FA001-AC4F-418D-AE19-62706E023703}">
                      <ahyp:hlinkClr xmlns:ahyp="http://schemas.microsoft.com/office/drawing/2018/hyperlinkcolor" val="tx"/>
                    </a:ext>
                  </a:extLst>
                </a:hlinkClick>
              </a:rPr>
              <a:t>https://cib.natixis.com/home/pims/prospectus#/prospectusPublic/</a:t>
            </a:r>
            <a:endParaRPr lang="pt-BR" sz="900" dirty="0"/>
          </a:p>
        </p:txBody>
      </p:sp>
      <p:pic>
        <p:nvPicPr>
          <p:cNvPr id="16" name="Graphique 15" descr="Banque contour">
            <a:extLst>
              <a:ext uri="{FF2B5EF4-FFF2-40B4-BE49-F238E27FC236}">
                <a16:creationId xmlns:a16="http://schemas.microsoft.com/office/drawing/2014/main" id="{D7AE7B39-3E85-68D5-B154-149304044E7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73293" y="2127708"/>
            <a:ext cx="352936" cy="352936"/>
          </a:xfrm>
          <a:prstGeom prst="rect">
            <a:avLst/>
          </a:prstGeom>
        </p:spPr>
      </p:pic>
      <p:sp>
        <p:nvSpPr>
          <p:cNvPr id="20" name="ZoneTexte 19">
            <a:extLst>
              <a:ext uri="{FF2B5EF4-FFF2-40B4-BE49-F238E27FC236}">
                <a16:creationId xmlns:a16="http://schemas.microsoft.com/office/drawing/2014/main" id="{071474C6-4AB4-EA4D-CFF0-8DEB3EAE7BB5}"/>
              </a:ext>
            </a:extLst>
          </p:cNvPr>
          <p:cNvSpPr txBox="1"/>
          <p:nvPr/>
        </p:nvSpPr>
        <p:spPr>
          <a:xfrm>
            <a:off x="1324248" y="4209426"/>
            <a:ext cx="1514127" cy="507831"/>
          </a:xfrm>
          <a:prstGeom prst="rect">
            <a:avLst/>
          </a:prstGeom>
          <a:noFill/>
        </p:spPr>
        <p:txBody>
          <a:bodyPr wrap="square">
            <a:spAutoFit/>
          </a:bodyPr>
          <a:lstStyle/>
          <a:p>
            <a:pPr marL="0" indent="0" algn="ctr">
              <a:buNone/>
            </a:pPr>
            <a:r>
              <a:rPr lang="fr-FR" sz="900" dirty="0">
                <a:cs typeface="Arial"/>
              </a:rPr>
              <a:t>Muscler mes connaissances  Le Marché Obligataire c’est quoi ?</a:t>
            </a:r>
          </a:p>
        </p:txBody>
      </p:sp>
      <p:sp>
        <p:nvSpPr>
          <p:cNvPr id="23" name="ZoneTexte 22">
            <a:extLst>
              <a:ext uri="{FF2B5EF4-FFF2-40B4-BE49-F238E27FC236}">
                <a16:creationId xmlns:a16="http://schemas.microsoft.com/office/drawing/2014/main" id="{50A08DD5-0D17-5973-EAEC-AC0B969605F9}"/>
              </a:ext>
            </a:extLst>
          </p:cNvPr>
          <p:cNvSpPr txBox="1"/>
          <p:nvPr/>
        </p:nvSpPr>
        <p:spPr>
          <a:xfrm>
            <a:off x="795085" y="6687589"/>
            <a:ext cx="5767444" cy="624851"/>
          </a:xfrm>
          <a:prstGeom prst="rect">
            <a:avLst/>
          </a:prstGeom>
          <a:noFill/>
        </p:spPr>
        <p:txBody>
          <a:bodyPr wrap="square" rtlCol="0">
            <a:spAutoFit/>
          </a:bodyPr>
          <a:lstStyle/>
          <a:p>
            <a:pPr marL="160734" indent="-160734">
              <a:buFont typeface="Arial" panose="020B0604020202020204" pitchFamily="34" charset="0"/>
              <a:buChar char="•"/>
            </a:pPr>
            <a:endParaRPr lang="fr-FR" sz="900" dirty="0"/>
          </a:p>
          <a:p>
            <a:pPr>
              <a:lnSpc>
                <a:spcPct val="150000"/>
              </a:lnSpc>
            </a:pPr>
            <a:r>
              <a:rPr lang="fr-FR" sz="900" b="1" dirty="0">
                <a:solidFill>
                  <a:srgbClr val="C00000"/>
                </a:solidFill>
              </a:rPr>
              <a:t>&gt;</a:t>
            </a:r>
            <a:r>
              <a:rPr lang="fr-FR" sz="900" dirty="0"/>
              <a:t> Eligible aux contrats d’assurance vie ou de capitalisation : BPCE Vie, CNP - Personnes physiques </a:t>
            </a:r>
          </a:p>
          <a:p>
            <a:pPr>
              <a:lnSpc>
                <a:spcPct val="150000"/>
              </a:lnSpc>
            </a:pPr>
            <a:r>
              <a:rPr lang="fr-FR" sz="900" b="1" dirty="0">
                <a:solidFill>
                  <a:srgbClr val="C00000"/>
                </a:solidFill>
              </a:rPr>
              <a:t>&gt;</a:t>
            </a:r>
            <a:r>
              <a:rPr lang="fr-FR" sz="900" dirty="0"/>
              <a:t> Eligible aux comptes-titres ordinaires - Personnes physiques et Personnes Morales </a:t>
            </a:r>
          </a:p>
        </p:txBody>
      </p:sp>
      <p:pic>
        <p:nvPicPr>
          <p:cNvPr id="25" name="Graphique 24" descr="Public cible contour">
            <a:extLst>
              <a:ext uri="{FF2B5EF4-FFF2-40B4-BE49-F238E27FC236}">
                <a16:creationId xmlns:a16="http://schemas.microsoft.com/office/drawing/2014/main" id="{AA1A1EAE-3832-7D50-E283-13A5F313D66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38858" y="6852193"/>
            <a:ext cx="387057" cy="387057"/>
          </a:xfrm>
          <a:prstGeom prst="rect">
            <a:avLst/>
          </a:prstGeom>
        </p:spPr>
      </p:pic>
      <p:pic>
        <p:nvPicPr>
          <p:cNvPr id="27" name="Graphique 26" descr="Calendrier journalier contour">
            <a:extLst>
              <a:ext uri="{FF2B5EF4-FFF2-40B4-BE49-F238E27FC236}">
                <a16:creationId xmlns:a16="http://schemas.microsoft.com/office/drawing/2014/main" id="{94C516F3-4B22-0C37-2F97-F0BB33D06B84}"/>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38858" y="7940231"/>
            <a:ext cx="356467" cy="356467"/>
          </a:xfrm>
          <a:prstGeom prst="rect">
            <a:avLst/>
          </a:prstGeom>
        </p:spPr>
      </p:pic>
      <p:sp>
        <p:nvSpPr>
          <p:cNvPr id="28" name="ZoneTexte 27">
            <a:extLst>
              <a:ext uri="{FF2B5EF4-FFF2-40B4-BE49-F238E27FC236}">
                <a16:creationId xmlns:a16="http://schemas.microsoft.com/office/drawing/2014/main" id="{55EC8882-3FE4-9B11-91D4-315B6A6E9AC3}"/>
              </a:ext>
            </a:extLst>
          </p:cNvPr>
          <p:cNvSpPr txBox="1"/>
          <p:nvPr/>
        </p:nvSpPr>
        <p:spPr>
          <a:xfrm>
            <a:off x="795085" y="7976124"/>
            <a:ext cx="5767444" cy="901850"/>
          </a:xfrm>
          <a:prstGeom prst="rect">
            <a:avLst/>
          </a:prstGeom>
          <a:noFill/>
        </p:spPr>
        <p:txBody>
          <a:bodyPr wrap="square" rtlCol="0">
            <a:spAutoFit/>
          </a:bodyPr>
          <a:lstStyle/>
          <a:p>
            <a:pPr>
              <a:lnSpc>
                <a:spcPct val="150000"/>
              </a:lnSpc>
              <a:buClr>
                <a:srgbClr val="C00000"/>
              </a:buClr>
            </a:pPr>
            <a:r>
              <a:rPr lang="fr-FR" sz="900" b="1" dirty="0">
                <a:solidFill>
                  <a:srgbClr val="C00000"/>
                </a:solidFill>
              </a:rPr>
              <a:t>&gt; </a:t>
            </a:r>
            <a:r>
              <a:rPr lang="fr-FR" sz="900" dirty="0"/>
              <a:t>Période de souscription : du 9 janvier 2024 au 15 février 2024 </a:t>
            </a:r>
          </a:p>
          <a:p>
            <a:pPr>
              <a:lnSpc>
                <a:spcPct val="150000"/>
              </a:lnSpc>
              <a:buClr>
                <a:srgbClr val="C00000"/>
              </a:buClr>
            </a:pPr>
            <a:r>
              <a:rPr lang="fr-FR" sz="900" b="1" dirty="0">
                <a:solidFill>
                  <a:srgbClr val="C00000"/>
                </a:solidFill>
              </a:rPr>
              <a:t>&gt;</a:t>
            </a:r>
            <a:r>
              <a:rPr lang="fr-FR" sz="900" dirty="0"/>
              <a:t> Date d’émission (date de règlement-livraison) le 26 février 2024</a:t>
            </a:r>
          </a:p>
          <a:p>
            <a:pPr>
              <a:lnSpc>
                <a:spcPct val="150000"/>
              </a:lnSpc>
              <a:buClr>
                <a:srgbClr val="C00000"/>
              </a:buClr>
            </a:pPr>
            <a:r>
              <a:rPr lang="fr-FR" sz="900" b="1" dirty="0">
                <a:solidFill>
                  <a:srgbClr val="C00000"/>
                </a:solidFill>
              </a:rPr>
              <a:t>&gt;</a:t>
            </a:r>
            <a:r>
              <a:rPr lang="fr-FR" sz="900" dirty="0"/>
              <a:t> Durée maximale de 8 ans</a:t>
            </a:r>
          </a:p>
          <a:p>
            <a:pPr>
              <a:lnSpc>
                <a:spcPct val="150000"/>
              </a:lnSpc>
              <a:buClr>
                <a:srgbClr val="C00000"/>
              </a:buClr>
            </a:pPr>
            <a:r>
              <a:rPr lang="fr-FR" sz="900" b="1" dirty="0">
                <a:solidFill>
                  <a:srgbClr val="C00000"/>
                </a:solidFill>
              </a:rPr>
              <a:t>&gt;</a:t>
            </a:r>
            <a:r>
              <a:rPr lang="fr-FR" sz="900" dirty="0"/>
              <a:t> Remboursement anticipé au gré de l’Emetteur possible des années 4 à 7</a:t>
            </a:r>
          </a:p>
        </p:txBody>
      </p:sp>
      <p:pic>
        <p:nvPicPr>
          <p:cNvPr id="33" name="Graphique 32" descr="Pièces contour">
            <a:extLst>
              <a:ext uri="{FF2B5EF4-FFF2-40B4-BE49-F238E27FC236}">
                <a16:creationId xmlns:a16="http://schemas.microsoft.com/office/drawing/2014/main" id="{AA82FB27-E95E-165C-09D0-A810C30018FA}"/>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65216" y="9633265"/>
            <a:ext cx="303750" cy="303750"/>
          </a:xfrm>
          <a:prstGeom prst="rect">
            <a:avLst/>
          </a:prstGeom>
        </p:spPr>
      </p:pic>
      <p:sp>
        <p:nvSpPr>
          <p:cNvPr id="34" name="ZoneTexte 33">
            <a:extLst>
              <a:ext uri="{FF2B5EF4-FFF2-40B4-BE49-F238E27FC236}">
                <a16:creationId xmlns:a16="http://schemas.microsoft.com/office/drawing/2014/main" id="{166EB91C-65D6-ED6A-81F4-A7089663503A}"/>
              </a:ext>
            </a:extLst>
          </p:cNvPr>
          <p:cNvSpPr txBox="1"/>
          <p:nvPr/>
        </p:nvSpPr>
        <p:spPr>
          <a:xfrm>
            <a:off x="800771" y="9641848"/>
            <a:ext cx="5999643" cy="1109599"/>
          </a:xfrm>
          <a:prstGeom prst="rect">
            <a:avLst/>
          </a:prstGeom>
          <a:noFill/>
        </p:spPr>
        <p:txBody>
          <a:bodyPr wrap="square" lIns="91440" tIns="45720" rIns="91440" bIns="45720" rtlCol="0" anchor="t">
            <a:spAutoFit/>
          </a:bodyPr>
          <a:lstStyle/>
          <a:p>
            <a:pPr>
              <a:lnSpc>
                <a:spcPct val="150000"/>
              </a:lnSpc>
              <a:buClr>
                <a:srgbClr val="C00000"/>
              </a:buClr>
            </a:pPr>
            <a:r>
              <a:rPr lang="fr-FR" sz="900" b="1" dirty="0">
                <a:solidFill>
                  <a:srgbClr val="C00000"/>
                </a:solidFill>
              </a:rPr>
              <a:t>&gt;</a:t>
            </a:r>
            <a:r>
              <a:rPr lang="fr-FR" sz="900" dirty="0"/>
              <a:t> Capital garanti à l’échéance ou à la date de remboursement anticipé au gré de l’Emetteur sauf défaillance de ce dernier</a:t>
            </a:r>
          </a:p>
          <a:p>
            <a:pPr>
              <a:lnSpc>
                <a:spcPct val="150000"/>
              </a:lnSpc>
              <a:buClr>
                <a:srgbClr val="C00000"/>
              </a:buClr>
            </a:pPr>
            <a:r>
              <a:rPr lang="fr-FR" sz="900" b="1" dirty="0">
                <a:solidFill>
                  <a:srgbClr val="C00000"/>
                </a:solidFill>
              </a:rPr>
              <a:t>&gt;</a:t>
            </a:r>
            <a:r>
              <a:rPr lang="fr-FR" sz="900" dirty="0"/>
              <a:t> Coupon de 4,00%par an payé à l’échéance ou à la date de remboursement anticipé</a:t>
            </a:r>
            <a:br>
              <a:rPr lang="fr-FR" sz="900" dirty="0"/>
            </a:br>
            <a:r>
              <a:rPr lang="fr-FR" sz="900" dirty="0"/>
              <a:t>Exemple : pour une durée de détention de 6 ans, le coupon sera de 4% x 6 = 24%. </a:t>
            </a:r>
            <a:endParaRPr lang="fr-FR" sz="900" dirty="0">
              <a:ea typeface="Calibri"/>
              <a:cs typeface="Calibri"/>
            </a:endParaRPr>
          </a:p>
          <a:p>
            <a:pPr>
              <a:lnSpc>
                <a:spcPct val="150000"/>
              </a:lnSpc>
              <a:buClr>
                <a:srgbClr val="C00000"/>
              </a:buClr>
            </a:pPr>
            <a:r>
              <a:rPr lang="fr-FR" sz="900" b="1" dirty="0">
                <a:solidFill>
                  <a:srgbClr val="C00000"/>
                </a:solidFill>
              </a:rPr>
              <a:t>&gt;</a:t>
            </a:r>
            <a:r>
              <a:rPr lang="fr-FR" sz="900" dirty="0"/>
              <a:t> Nominal : 100 euros pendant toute la période de commercialisation</a:t>
            </a:r>
          </a:p>
          <a:p>
            <a:pPr>
              <a:lnSpc>
                <a:spcPct val="150000"/>
              </a:lnSpc>
              <a:buClr>
                <a:srgbClr val="C00000"/>
              </a:buClr>
            </a:pPr>
            <a:r>
              <a:rPr lang="fr-FR" sz="900" b="1" dirty="0">
                <a:solidFill>
                  <a:srgbClr val="C00000"/>
                </a:solidFill>
              </a:rPr>
              <a:t>&gt;</a:t>
            </a:r>
            <a:r>
              <a:rPr lang="fr-FR" sz="900" dirty="0"/>
              <a:t> Montant minimum de souscription : 100 euros</a:t>
            </a:r>
          </a:p>
        </p:txBody>
      </p:sp>
      <p:sp>
        <p:nvSpPr>
          <p:cNvPr id="37" name="Espace réservé du texte 4">
            <a:extLst>
              <a:ext uri="{FF2B5EF4-FFF2-40B4-BE49-F238E27FC236}">
                <a16:creationId xmlns:a16="http://schemas.microsoft.com/office/drawing/2014/main" id="{C0BB3A28-7283-F928-DB33-9A66225556A9}"/>
              </a:ext>
            </a:extLst>
          </p:cNvPr>
          <p:cNvSpPr txBox="1">
            <a:spLocks/>
          </p:cNvSpPr>
          <p:nvPr/>
        </p:nvSpPr>
        <p:spPr>
          <a:xfrm>
            <a:off x="0" y="789819"/>
            <a:ext cx="6857999" cy="334380"/>
          </a:xfrm>
          <a:prstGeom prst="rect">
            <a:avLst/>
          </a:prstGeom>
        </p:spPr>
        <p:txBody>
          <a:bodyPr vert="horz" lIns="91440" tIns="45720" rIns="91440" bIns="45720" rtlCol="0" anchor="t">
            <a:noAutofit/>
          </a:bodyPr>
          <a:lstStyle>
            <a:lvl1pPr marL="0" indent="0" algn="l" defTabSz="685800" rtl="0" eaLnBrk="1" latinLnBrk="0" hangingPunct="1">
              <a:lnSpc>
                <a:spcPct val="90000"/>
              </a:lnSpc>
              <a:spcBef>
                <a:spcPts val="750"/>
              </a:spcBef>
              <a:buFont typeface="Arial" panose="020B0604020202020204" pitchFamily="34" charset="0"/>
              <a:buNone/>
              <a:defRPr sz="2475" b="1" kern="1200">
                <a:solidFill>
                  <a:schemeClr val="accent2"/>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fr-FR" sz="1200" dirty="0">
                <a:solidFill>
                  <a:schemeClr val="tx1">
                    <a:lumMod val="65000"/>
                    <a:lumOff val="35000"/>
                  </a:schemeClr>
                </a:solidFill>
                <a:latin typeface="Arial Narrow" panose="020B0606020202030204" pitchFamily="34" charset="0"/>
                <a:cs typeface="Calibri"/>
              </a:rPr>
              <a:t>Remboursable par anticipation au gré de l’émetteur du 4</a:t>
            </a:r>
            <a:r>
              <a:rPr lang="fr-FR" sz="1200" baseline="30000" dirty="0">
                <a:solidFill>
                  <a:schemeClr val="tx1">
                    <a:lumMod val="65000"/>
                    <a:lumOff val="35000"/>
                  </a:schemeClr>
                </a:solidFill>
                <a:latin typeface="Arial Narrow" panose="020B0606020202030204" pitchFamily="34" charset="0"/>
                <a:cs typeface="Calibri"/>
              </a:rPr>
              <a:t>ème</a:t>
            </a:r>
            <a:r>
              <a:rPr lang="fr-FR" sz="1200" dirty="0">
                <a:solidFill>
                  <a:schemeClr val="tx1">
                    <a:lumMod val="65000"/>
                    <a:lumOff val="35000"/>
                  </a:schemeClr>
                </a:solidFill>
                <a:latin typeface="Arial Narrow" panose="020B0606020202030204" pitchFamily="34" charset="0"/>
                <a:cs typeface="Calibri"/>
              </a:rPr>
              <a:t> anniversaire</a:t>
            </a:r>
            <a:endParaRPr lang="fr-FR" sz="1200" dirty="0">
              <a:solidFill>
                <a:schemeClr val="tx1">
                  <a:lumMod val="65000"/>
                  <a:lumOff val="35000"/>
                </a:schemeClr>
              </a:solidFill>
              <a:latin typeface="Arial Narrow" panose="020B0606020202030204" pitchFamily="34" charset="0"/>
            </a:endParaRPr>
          </a:p>
        </p:txBody>
      </p:sp>
      <p:pic>
        <p:nvPicPr>
          <p:cNvPr id="6" name="Graphique 5" descr="Micro de radio avec un remplissage uni">
            <a:extLst>
              <a:ext uri="{FF2B5EF4-FFF2-40B4-BE49-F238E27FC236}">
                <a16:creationId xmlns:a16="http://schemas.microsoft.com/office/drawing/2014/main" id="{2967752C-E50F-55B8-0660-58A6A700E8FF}"/>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358311" y="5458274"/>
            <a:ext cx="367604" cy="367604"/>
          </a:xfrm>
          <a:prstGeom prst="rect">
            <a:avLst/>
          </a:prstGeom>
        </p:spPr>
      </p:pic>
      <p:pic>
        <p:nvPicPr>
          <p:cNvPr id="2" name="Image 1">
            <a:extLst>
              <a:ext uri="{FF2B5EF4-FFF2-40B4-BE49-F238E27FC236}">
                <a16:creationId xmlns:a16="http://schemas.microsoft.com/office/drawing/2014/main" id="{630E418B-9A2A-68EA-2961-3D746EEA2E48}"/>
              </a:ext>
            </a:extLst>
          </p:cNvPr>
          <p:cNvPicPr>
            <a:picLocks noChangeAspect="1"/>
          </p:cNvPicPr>
          <p:nvPr/>
        </p:nvPicPr>
        <p:blipFill>
          <a:blip r:embed="rId3"/>
          <a:stretch>
            <a:fillRect/>
          </a:stretch>
        </p:blipFill>
        <p:spPr>
          <a:xfrm>
            <a:off x="-7554" y="1573903"/>
            <a:ext cx="346412" cy="139019"/>
          </a:xfrm>
          <a:prstGeom prst="rect">
            <a:avLst/>
          </a:prstGeom>
        </p:spPr>
      </p:pic>
    </p:spTree>
    <p:extLst>
      <p:ext uri="{BB962C8B-B14F-4D97-AF65-F5344CB8AC3E}">
        <p14:creationId xmlns:p14="http://schemas.microsoft.com/office/powerpoint/2010/main" val="1019541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3FA2171C-D5A6-494E-8231-62AE40CFCC73}"/>
              </a:ext>
            </a:extLst>
          </p:cNvPr>
          <p:cNvSpPr>
            <a:spLocks noGrp="1"/>
          </p:cNvSpPr>
          <p:nvPr>
            <p:ph type="sldNum" sz="quarter" idx="4"/>
          </p:nvPr>
        </p:nvSpPr>
        <p:spPr/>
        <p:txBody>
          <a:bodyPr/>
          <a:lstStyle/>
          <a:p>
            <a:fld id="{D5CB2B02-8FFA-4AE8-8936-873B449F5BB9}" type="slidenum">
              <a:rPr lang="fr-FR" smtClean="0"/>
              <a:pPr/>
              <a:t>2</a:t>
            </a:fld>
            <a:endParaRPr lang="fr-FR"/>
          </a:p>
        </p:txBody>
      </p:sp>
      <p:sp>
        <p:nvSpPr>
          <p:cNvPr id="29" name="Espace réservé du texte 1">
            <a:extLst>
              <a:ext uri="{FF2B5EF4-FFF2-40B4-BE49-F238E27FC236}">
                <a16:creationId xmlns:a16="http://schemas.microsoft.com/office/drawing/2014/main" id="{D5AFF8A5-181D-4E92-8823-902539A1ABDD}"/>
              </a:ext>
            </a:extLst>
          </p:cNvPr>
          <p:cNvSpPr txBox="1">
            <a:spLocks/>
          </p:cNvSpPr>
          <p:nvPr/>
        </p:nvSpPr>
        <p:spPr>
          <a:xfrm>
            <a:off x="407528" y="378689"/>
            <a:ext cx="5984393" cy="325696"/>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475" b="1" kern="1200">
                <a:solidFill>
                  <a:schemeClr val="accent2"/>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2000" dirty="0">
                <a:solidFill>
                  <a:srgbClr val="C00000"/>
                </a:solidFill>
                <a:latin typeface="Arial Narrow" panose="020B0606020202030204" pitchFamily="34" charset="0"/>
                <a:cs typeface="Calibri"/>
              </a:rPr>
              <a:t>Comment j’en parle à mes clients ?</a:t>
            </a:r>
          </a:p>
          <a:p>
            <a:endParaRPr lang="fr-FR" dirty="0">
              <a:solidFill>
                <a:srgbClr val="C00000"/>
              </a:solidFill>
            </a:endParaRPr>
          </a:p>
        </p:txBody>
      </p:sp>
      <p:sp>
        <p:nvSpPr>
          <p:cNvPr id="3" name="ZoneTexte 2">
            <a:extLst>
              <a:ext uri="{FF2B5EF4-FFF2-40B4-BE49-F238E27FC236}">
                <a16:creationId xmlns:a16="http://schemas.microsoft.com/office/drawing/2014/main" id="{EB5F99A6-659B-43EF-B8DD-378C6548CBF3}"/>
              </a:ext>
            </a:extLst>
          </p:cNvPr>
          <p:cNvSpPr txBox="1"/>
          <p:nvPr/>
        </p:nvSpPr>
        <p:spPr>
          <a:xfrm>
            <a:off x="107060" y="3219186"/>
            <a:ext cx="5897972" cy="215444"/>
          </a:xfrm>
          <a:prstGeom prst="rect">
            <a:avLst/>
          </a:prstGeom>
          <a:noFill/>
        </p:spPr>
        <p:txBody>
          <a:bodyPr wrap="square" lIns="91440" tIns="45720" rIns="91440" bIns="45720" rtlCol="0" anchor="t">
            <a:spAutoFit/>
          </a:bodyPr>
          <a:lstStyle/>
          <a:p>
            <a:pPr algn="l" rtl="0" fontAlgn="base"/>
            <a:r>
              <a:rPr lang="fr-FR" sz="800" dirty="0">
                <a:latin typeface="Arial Narrow"/>
                <a:cs typeface="Calibri"/>
              </a:rPr>
              <a:t>	</a:t>
            </a:r>
          </a:p>
        </p:txBody>
      </p:sp>
      <p:sp>
        <p:nvSpPr>
          <p:cNvPr id="9" name="ZoneTexte 8">
            <a:extLst>
              <a:ext uri="{FF2B5EF4-FFF2-40B4-BE49-F238E27FC236}">
                <a16:creationId xmlns:a16="http://schemas.microsoft.com/office/drawing/2014/main" id="{34EBD41F-4DF7-4DE2-98FB-5CA07A65763E}"/>
              </a:ext>
            </a:extLst>
          </p:cNvPr>
          <p:cNvSpPr txBox="1"/>
          <p:nvPr/>
        </p:nvSpPr>
        <p:spPr>
          <a:xfrm>
            <a:off x="153608" y="11901248"/>
            <a:ext cx="5213521" cy="276999"/>
          </a:xfrm>
          <a:prstGeom prst="rect">
            <a:avLst/>
          </a:prstGeom>
          <a:noFill/>
        </p:spPr>
        <p:txBody>
          <a:bodyPr wrap="square" lIns="91440" tIns="45720" rIns="91440" bIns="45720" rtlCol="0" anchor="t">
            <a:spAutoFit/>
          </a:bodyPr>
          <a:lstStyle/>
          <a:p>
            <a:r>
              <a:rPr lang="fr-FR" sz="600" i="1" dirty="0">
                <a:effectLst/>
              </a:rPr>
              <a:t>*hors frais de gestion, de versements, arbitrages, garanties de prévoyance, fiscalité et prélèvements sociaux</a:t>
            </a:r>
            <a:endParaRPr lang="fr-FR" sz="600" dirty="0">
              <a:effectLst/>
            </a:endParaRPr>
          </a:p>
          <a:p>
            <a:r>
              <a:rPr lang="fr-FR" sz="600" b="0" i="0" dirty="0">
                <a:solidFill>
                  <a:srgbClr val="3D4549"/>
                </a:solidFill>
                <a:effectLst/>
                <a:latin typeface="Arial Narrow"/>
              </a:rPr>
              <a:t>Rappel : La recherche de performance peut exposer le client à risque de perte en capital. Cette exposition varie en fonction des supports sélectionnés. Parlez-en à votre client.</a:t>
            </a:r>
            <a:endParaRPr lang="fr-FR" sz="600" dirty="0">
              <a:latin typeface="Arial Narrow"/>
              <a:cs typeface="Calibri"/>
            </a:endParaRPr>
          </a:p>
        </p:txBody>
      </p:sp>
      <p:sp>
        <p:nvSpPr>
          <p:cNvPr id="48" name="ZoneTexte 47">
            <a:extLst>
              <a:ext uri="{FF2B5EF4-FFF2-40B4-BE49-F238E27FC236}">
                <a16:creationId xmlns:a16="http://schemas.microsoft.com/office/drawing/2014/main" id="{23F4B358-E3F5-4610-8981-AE45FA30B379}"/>
              </a:ext>
            </a:extLst>
          </p:cNvPr>
          <p:cNvSpPr txBox="1"/>
          <p:nvPr/>
        </p:nvSpPr>
        <p:spPr>
          <a:xfrm>
            <a:off x="165535" y="11781048"/>
            <a:ext cx="1741004" cy="184666"/>
          </a:xfrm>
          <a:prstGeom prst="rect">
            <a:avLst/>
          </a:prstGeom>
          <a:noFill/>
        </p:spPr>
        <p:txBody>
          <a:bodyPr wrap="square" lIns="91440" tIns="45720" rIns="91440" bIns="45720" rtlCol="0" anchor="t">
            <a:spAutoFit/>
          </a:bodyPr>
          <a:lstStyle/>
          <a:p>
            <a:r>
              <a:rPr lang="fr-FR" sz="600" b="0" i="0" u="none" strike="noStrike" dirty="0">
                <a:solidFill>
                  <a:srgbClr val="3D4549"/>
                </a:solidFill>
                <a:effectLst/>
                <a:latin typeface="Arial Narrow"/>
              </a:rPr>
              <a:t>Document à usage interne - à ne pas diffuser</a:t>
            </a:r>
            <a:r>
              <a:rPr lang="fr-FR" sz="600" b="0" i="0" dirty="0">
                <a:solidFill>
                  <a:srgbClr val="000000"/>
                </a:solidFill>
                <a:effectLst/>
                <a:latin typeface="Arial Narrow"/>
              </a:rPr>
              <a:t>​</a:t>
            </a:r>
            <a:endParaRPr lang="fr-FR" sz="600" dirty="0">
              <a:latin typeface="Arial Narrow"/>
              <a:cs typeface="Calibri"/>
            </a:endParaRPr>
          </a:p>
        </p:txBody>
      </p:sp>
      <p:pic>
        <p:nvPicPr>
          <p:cNvPr id="14" name="Image 13" descr="Une image contenant texte&#10;&#10;Description générée automatiquement">
            <a:extLst>
              <a:ext uri="{FF2B5EF4-FFF2-40B4-BE49-F238E27FC236}">
                <a16:creationId xmlns:a16="http://schemas.microsoft.com/office/drawing/2014/main" id="{A582D0B5-DD6F-476B-B402-B2466C78F2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9571" y="11780444"/>
            <a:ext cx="698747" cy="234014"/>
          </a:xfrm>
          <a:prstGeom prst="rect">
            <a:avLst/>
          </a:prstGeom>
        </p:spPr>
      </p:pic>
      <p:sp>
        <p:nvSpPr>
          <p:cNvPr id="24" name="Rectangle : coins arrondis 23">
            <a:extLst>
              <a:ext uri="{FF2B5EF4-FFF2-40B4-BE49-F238E27FC236}">
                <a16:creationId xmlns:a16="http://schemas.microsoft.com/office/drawing/2014/main" id="{EE64BEF8-402A-5602-8ED5-2FA582E523D3}"/>
              </a:ext>
            </a:extLst>
          </p:cNvPr>
          <p:cNvSpPr/>
          <p:nvPr/>
        </p:nvSpPr>
        <p:spPr>
          <a:xfrm>
            <a:off x="143903" y="1361224"/>
            <a:ext cx="5765540" cy="1570483"/>
          </a:xfrm>
          <a:prstGeom prst="roundRect">
            <a:avLst>
              <a:gd name="adj" fmla="val 9874"/>
            </a:avLst>
          </a:prstGeom>
          <a:solidFill>
            <a:schemeClr val="bg1"/>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spcBef>
                <a:spcPts val="300"/>
              </a:spcBef>
              <a:spcAft>
                <a:spcPts val="400"/>
              </a:spcAft>
              <a:defRPr/>
            </a:pPr>
            <a:r>
              <a:rPr lang="fr-FR" sz="900" b="1" dirty="0">
                <a:solidFill>
                  <a:schemeClr val="tx1"/>
                </a:solidFill>
              </a:rPr>
              <a:t> « Pourquoi me conseillez-vous l’assurance vie ?…» </a:t>
            </a:r>
          </a:p>
          <a:p>
            <a:pPr>
              <a:spcBef>
                <a:spcPts val="300"/>
              </a:spcBef>
              <a:spcAft>
                <a:spcPts val="400"/>
              </a:spcAft>
              <a:defRPr/>
            </a:pPr>
            <a:r>
              <a:rPr lang="fr-FR" sz="900" b="1" dirty="0">
                <a:solidFill>
                  <a:srgbClr val="C00000"/>
                </a:solidFill>
              </a:rPr>
              <a:t>&gt;</a:t>
            </a:r>
            <a:r>
              <a:rPr lang="fr-FR" sz="900" b="1" dirty="0">
                <a:solidFill>
                  <a:schemeClr val="tx1"/>
                </a:solidFill>
              </a:rPr>
              <a:t> </a:t>
            </a:r>
            <a:r>
              <a:rPr lang="fr-FR" sz="900" dirty="0">
                <a:solidFill>
                  <a:schemeClr val="tx1"/>
                </a:solidFill>
              </a:rPr>
              <a:t>Il est important, en plus de vos livrets , de diversifier votre épargne avec nos contrats d’épargne financière. Ils vous permettent de vous constituer une épargne à moyen et long terme et ainsi préparer vos projets (votre retraite, les études des enfants … ou simplement valoriser votre capital).</a:t>
            </a:r>
          </a:p>
          <a:p>
            <a:pPr>
              <a:spcBef>
                <a:spcPts val="300"/>
              </a:spcBef>
              <a:defRPr/>
            </a:pPr>
            <a:r>
              <a:rPr lang="fr-FR" sz="900" b="1" dirty="0">
                <a:solidFill>
                  <a:srgbClr val="C00000"/>
                </a:solidFill>
              </a:rPr>
              <a:t>&gt; </a:t>
            </a:r>
            <a:r>
              <a:rPr lang="fr-FR" sz="900" dirty="0">
                <a:solidFill>
                  <a:schemeClr val="tx1"/>
                </a:solidFill>
              </a:rPr>
              <a:t>Pour protéger votre famille, je vous conseille d’ouvrir un contrat pour vous, votre conjoint et vos enfants grâce à </a:t>
            </a:r>
            <a:r>
              <a:rPr lang="fr-FR" sz="900" b="1" dirty="0">
                <a:solidFill>
                  <a:srgbClr val="C00000"/>
                </a:solidFill>
              </a:rPr>
              <a:t>l’Option Transmission.</a:t>
            </a:r>
          </a:p>
          <a:p>
            <a:pPr>
              <a:spcBef>
                <a:spcPts val="300"/>
              </a:spcBef>
              <a:defRPr/>
            </a:pPr>
            <a:r>
              <a:rPr lang="fr-FR" sz="900" b="1" dirty="0">
                <a:solidFill>
                  <a:srgbClr val="C00000"/>
                </a:solidFill>
              </a:rPr>
              <a:t>&gt; </a:t>
            </a:r>
            <a:r>
              <a:rPr lang="fr-FR" sz="900" dirty="0">
                <a:solidFill>
                  <a:schemeClr val="tx1"/>
                </a:solidFill>
              </a:rPr>
              <a:t>Pour prendre</a:t>
            </a:r>
            <a:r>
              <a:rPr lang="fr-FR" altLang="fr-FR" sz="900" dirty="0">
                <a:solidFill>
                  <a:schemeClr val="tx1"/>
                </a:solidFill>
              </a:rPr>
              <a:t> date dès maintenant sur un contrat d’assurance vie avec des </a:t>
            </a:r>
            <a:r>
              <a:rPr lang="fr-FR" altLang="fr-FR" sz="900" b="1" dirty="0">
                <a:solidFill>
                  <a:srgbClr val="C00000"/>
                </a:solidFill>
              </a:rPr>
              <a:t>versements programmés </a:t>
            </a:r>
            <a:r>
              <a:rPr lang="fr-FR" altLang="fr-FR" sz="900" dirty="0">
                <a:solidFill>
                  <a:schemeClr val="tx1"/>
                </a:solidFill>
              </a:rPr>
              <a:t>dès 30 € par mois afin de bénéficier d’une fiscalité privilégiée.</a:t>
            </a:r>
          </a:p>
          <a:p>
            <a:pPr>
              <a:spcBef>
                <a:spcPts val="300"/>
              </a:spcBef>
              <a:defRPr/>
            </a:pPr>
            <a:endParaRPr lang="fr-FR" sz="750" dirty="0">
              <a:solidFill>
                <a:schemeClr val="tx1"/>
              </a:solidFill>
              <a:latin typeface="Calibri" panose="020F0502020204030204" pitchFamily="34" charset="0"/>
              <a:cs typeface="Calibri" panose="020F0502020204030204" pitchFamily="34" charset="0"/>
            </a:endParaRPr>
          </a:p>
        </p:txBody>
      </p:sp>
      <p:sp>
        <p:nvSpPr>
          <p:cNvPr id="25" name="Rectangle : coins arrondis 24">
            <a:extLst>
              <a:ext uri="{FF2B5EF4-FFF2-40B4-BE49-F238E27FC236}">
                <a16:creationId xmlns:a16="http://schemas.microsoft.com/office/drawing/2014/main" id="{73309BEF-D608-E35D-0F04-BAE55E9F412C}"/>
              </a:ext>
            </a:extLst>
          </p:cNvPr>
          <p:cNvSpPr/>
          <p:nvPr/>
        </p:nvSpPr>
        <p:spPr>
          <a:xfrm>
            <a:off x="153608" y="3091703"/>
            <a:ext cx="5755658" cy="1203877"/>
          </a:xfrm>
          <a:prstGeom prst="roundRect">
            <a:avLst>
              <a:gd name="adj" fmla="val 9874"/>
            </a:avLst>
          </a:prstGeom>
          <a:solidFill>
            <a:schemeClr val="bg1"/>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R="0" lvl="0" fontAlgn="auto">
              <a:lnSpc>
                <a:spcPct val="100000"/>
              </a:lnSpc>
              <a:spcBef>
                <a:spcPts val="300"/>
              </a:spcBef>
              <a:spcAft>
                <a:spcPts val="400"/>
              </a:spcAft>
              <a:buClrTx/>
              <a:buSzTx/>
              <a:tabLst/>
              <a:defRPr/>
            </a:pPr>
            <a:r>
              <a:rPr lang="fr-FR" sz="900" b="1" dirty="0">
                <a:solidFill>
                  <a:schemeClr val="tx1"/>
                </a:solidFill>
              </a:rPr>
              <a:t>« Je comprends l’intérêt de l’assurance vie mais le fonds € rapporte moins que les livrets et les UC c’est risqué ! »</a:t>
            </a:r>
          </a:p>
          <a:p>
            <a:pPr>
              <a:spcBef>
                <a:spcPts val="300"/>
              </a:spcBef>
              <a:defRPr/>
            </a:pPr>
            <a:r>
              <a:rPr lang="fr-FR" sz="900" b="1" dirty="0">
                <a:solidFill>
                  <a:srgbClr val="C00000"/>
                </a:solidFill>
              </a:rPr>
              <a:t>&gt;</a:t>
            </a:r>
            <a:r>
              <a:rPr lang="fr-FR" sz="900" dirty="0">
                <a:solidFill>
                  <a:schemeClr val="tx1"/>
                </a:solidFill>
              </a:rPr>
              <a:t> Une bonne gestion dans la durée, c’est une </a:t>
            </a:r>
            <a:r>
              <a:rPr lang="fr-FR" sz="900" b="1" dirty="0">
                <a:solidFill>
                  <a:srgbClr val="C00000"/>
                </a:solidFill>
              </a:rPr>
              <a:t>diversification</a:t>
            </a:r>
            <a:r>
              <a:rPr lang="fr-FR" sz="900" dirty="0">
                <a:solidFill>
                  <a:schemeClr val="tx1"/>
                </a:solidFill>
              </a:rPr>
              <a:t> entre fonds € et Unités de Compte</a:t>
            </a:r>
          </a:p>
          <a:p>
            <a:pPr>
              <a:spcBef>
                <a:spcPts val="300"/>
              </a:spcBef>
              <a:defRPr/>
            </a:pPr>
            <a:r>
              <a:rPr lang="fr-FR" sz="900" b="1" dirty="0">
                <a:solidFill>
                  <a:srgbClr val="C00000"/>
                </a:solidFill>
              </a:rPr>
              <a:t>&gt; </a:t>
            </a:r>
            <a:r>
              <a:rPr lang="fr-FR" sz="900" dirty="0">
                <a:solidFill>
                  <a:schemeClr val="tx1"/>
                </a:solidFill>
              </a:rPr>
              <a:t>Pour diversifier votre versement je vous conseille une répartition entre </a:t>
            </a:r>
            <a:r>
              <a:rPr lang="fr-FR" sz="900" b="1" dirty="0">
                <a:solidFill>
                  <a:srgbClr val="C00000"/>
                </a:solidFill>
              </a:rPr>
              <a:t>l’Emprunt, le Fonds € et les Unités de Compte comme par exemple le fonds ELAN avril 2024</a:t>
            </a:r>
            <a:r>
              <a:rPr lang="fr-FR" sz="900" dirty="0">
                <a:solidFill>
                  <a:schemeClr val="tx1"/>
                </a:solidFill>
              </a:rPr>
              <a:t>, pour son espérance de performance et ses mécanismes de sécurisation du capital à échéance. Et l’orientation de gestion (ou la </a:t>
            </a:r>
            <a:r>
              <a:rPr lang="fr-FR" sz="900" dirty="0" err="1">
                <a:solidFill>
                  <a:schemeClr val="tx1"/>
                </a:solidFill>
              </a:rPr>
              <a:t>Gedel</a:t>
            </a:r>
            <a:r>
              <a:rPr lang="fr-FR" sz="900" dirty="0">
                <a:solidFill>
                  <a:schemeClr val="tx1"/>
                </a:solidFill>
              </a:rPr>
              <a:t>) pour </a:t>
            </a:r>
            <a:r>
              <a:rPr lang="fr-FR" sz="900" dirty="0">
                <a:solidFill>
                  <a:schemeClr val="tx1"/>
                </a:solidFill>
                <a:sym typeface="Arial"/>
              </a:rPr>
              <a:t>confier la sélection et l’arbitrage des supports financiers à des experts et bénéficier du meilleur couple rendement/ risque.</a:t>
            </a:r>
            <a:endParaRPr lang="fr-FR" sz="900" dirty="0">
              <a:solidFill>
                <a:schemeClr val="tx1"/>
              </a:solidFill>
            </a:endParaRPr>
          </a:p>
        </p:txBody>
      </p:sp>
      <p:sp>
        <p:nvSpPr>
          <p:cNvPr id="27" name="Rectangle : coins arrondis 26">
            <a:extLst>
              <a:ext uri="{FF2B5EF4-FFF2-40B4-BE49-F238E27FC236}">
                <a16:creationId xmlns:a16="http://schemas.microsoft.com/office/drawing/2014/main" id="{5A3D3EF5-A672-3AB8-8FA4-9BD645DE1B30}"/>
              </a:ext>
            </a:extLst>
          </p:cNvPr>
          <p:cNvSpPr/>
          <p:nvPr/>
        </p:nvSpPr>
        <p:spPr>
          <a:xfrm>
            <a:off x="123251" y="4507591"/>
            <a:ext cx="5786015" cy="893082"/>
          </a:xfrm>
          <a:prstGeom prst="roundRect">
            <a:avLst>
              <a:gd name="adj" fmla="val 9874"/>
            </a:avLst>
          </a:prstGeom>
          <a:solidFill>
            <a:schemeClr val="bg1"/>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spcBef>
                <a:spcPts val="300"/>
              </a:spcBef>
              <a:defRPr/>
            </a:pPr>
            <a:r>
              <a:rPr lang="fr-FR" sz="900" b="1" dirty="0">
                <a:solidFill>
                  <a:schemeClr val="tx1"/>
                </a:solidFill>
              </a:rPr>
              <a:t>« Pourquoi reverser sur mon contrat ? »</a:t>
            </a:r>
          </a:p>
          <a:p>
            <a:pPr>
              <a:spcBef>
                <a:spcPts val="300"/>
              </a:spcBef>
              <a:spcAft>
                <a:spcPts val="100"/>
              </a:spcAft>
              <a:buClr>
                <a:srgbClr val="C00000"/>
              </a:buClr>
              <a:defRPr/>
            </a:pPr>
            <a:r>
              <a:rPr lang="fr-FR" sz="900" b="1" dirty="0">
                <a:solidFill>
                  <a:srgbClr val="C00000"/>
                </a:solidFill>
              </a:rPr>
              <a:t>&gt;</a:t>
            </a:r>
            <a:r>
              <a:rPr lang="fr-FR" sz="900" dirty="0">
                <a:solidFill>
                  <a:schemeClr val="tx1"/>
                </a:solidFill>
              </a:rPr>
              <a:t> L’assurance vie, c’est le couteau suisse de l’épargne qui pourra s’adapter à tous vos projets.</a:t>
            </a:r>
          </a:p>
          <a:p>
            <a:pPr>
              <a:spcBef>
                <a:spcPts val="300"/>
              </a:spcBef>
              <a:spcAft>
                <a:spcPts val="100"/>
              </a:spcAft>
              <a:buClr>
                <a:srgbClr val="C00000"/>
              </a:buClr>
              <a:defRPr/>
            </a:pPr>
            <a:r>
              <a:rPr lang="fr-FR" sz="900" b="1" dirty="0">
                <a:solidFill>
                  <a:srgbClr val="C00000"/>
                </a:solidFill>
              </a:rPr>
              <a:t>&gt;</a:t>
            </a:r>
            <a:r>
              <a:rPr lang="fr-FR" sz="900" dirty="0">
                <a:solidFill>
                  <a:schemeClr val="tx1"/>
                </a:solidFill>
              </a:rPr>
              <a:t> Je vous conseille d'ailleurs d’effectuer un versement complémentaire à partir de votre compte de dépôt et d’utiliser votre capacité d’épargne pour mettre en place des </a:t>
            </a:r>
            <a:r>
              <a:rPr lang="fr-FR" sz="900" b="1" dirty="0">
                <a:solidFill>
                  <a:srgbClr val="C00000"/>
                </a:solidFill>
              </a:rPr>
              <a:t>versements réguliers </a:t>
            </a:r>
            <a:r>
              <a:rPr lang="fr-FR" sz="900" dirty="0">
                <a:solidFill>
                  <a:schemeClr val="tx1"/>
                </a:solidFill>
              </a:rPr>
              <a:t>sur votre contrat d’assurance vie.</a:t>
            </a:r>
          </a:p>
        </p:txBody>
      </p:sp>
      <p:sp>
        <p:nvSpPr>
          <p:cNvPr id="7" name="ZoneTexte 6">
            <a:extLst>
              <a:ext uri="{FF2B5EF4-FFF2-40B4-BE49-F238E27FC236}">
                <a16:creationId xmlns:a16="http://schemas.microsoft.com/office/drawing/2014/main" id="{EB82B920-667F-6DEE-8136-60B68CF8D61E}"/>
              </a:ext>
            </a:extLst>
          </p:cNvPr>
          <p:cNvSpPr txBox="1"/>
          <p:nvPr/>
        </p:nvSpPr>
        <p:spPr>
          <a:xfrm>
            <a:off x="2109495" y="4360140"/>
            <a:ext cx="1668292" cy="261610"/>
          </a:xfrm>
          <a:prstGeom prst="rect">
            <a:avLst/>
          </a:prstGeom>
          <a:solidFill>
            <a:schemeClr val="bg1"/>
          </a:solidFill>
        </p:spPr>
        <p:txBody>
          <a:bodyPr wrap="square" rtlCol="0">
            <a:spAutoFit/>
          </a:bodyPr>
          <a:lstStyle/>
          <a:p>
            <a:pPr algn="ctr"/>
            <a:r>
              <a:rPr lang="fr-FR" sz="1100" b="1" dirty="0">
                <a:solidFill>
                  <a:srgbClr val="C00000"/>
                </a:solidFill>
              </a:rPr>
              <a:t>Collecte</a:t>
            </a:r>
          </a:p>
        </p:txBody>
      </p:sp>
      <p:sp>
        <p:nvSpPr>
          <p:cNvPr id="11" name="ZoneTexte 10">
            <a:extLst>
              <a:ext uri="{FF2B5EF4-FFF2-40B4-BE49-F238E27FC236}">
                <a16:creationId xmlns:a16="http://schemas.microsoft.com/office/drawing/2014/main" id="{AA6BAF4A-E87D-909B-45AB-FBA62E4945B7}"/>
              </a:ext>
            </a:extLst>
          </p:cNvPr>
          <p:cNvSpPr txBox="1"/>
          <p:nvPr/>
        </p:nvSpPr>
        <p:spPr>
          <a:xfrm>
            <a:off x="2169581" y="1208646"/>
            <a:ext cx="1673942" cy="261610"/>
          </a:xfrm>
          <a:prstGeom prst="rect">
            <a:avLst/>
          </a:prstGeom>
          <a:solidFill>
            <a:schemeClr val="bg1"/>
          </a:solidFill>
        </p:spPr>
        <p:txBody>
          <a:bodyPr wrap="square" rtlCol="0">
            <a:spAutoFit/>
          </a:bodyPr>
          <a:lstStyle/>
          <a:p>
            <a:pPr algn="ctr"/>
            <a:r>
              <a:rPr lang="fr-FR" sz="1100" b="1" dirty="0">
                <a:solidFill>
                  <a:srgbClr val="C00000"/>
                </a:solidFill>
              </a:rPr>
              <a:t>Conquête</a:t>
            </a:r>
          </a:p>
        </p:txBody>
      </p:sp>
      <p:sp>
        <p:nvSpPr>
          <p:cNvPr id="12" name="ZoneTexte 11">
            <a:extLst>
              <a:ext uri="{FF2B5EF4-FFF2-40B4-BE49-F238E27FC236}">
                <a16:creationId xmlns:a16="http://schemas.microsoft.com/office/drawing/2014/main" id="{60496A58-0A98-916F-7ACB-5FAD9CB2704B}"/>
              </a:ext>
            </a:extLst>
          </p:cNvPr>
          <p:cNvSpPr txBox="1"/>
          <p:nvPr/>
        </p:nvSpPr>
        <p:spPr>
          <a:xfrm>
            <a:off x="2000949" y="2944305"/>
            <a:ext cx="1918914" cy="261610"/>
          </a:xfrm>
          <a:prstGeom prst="rect">
            <a:avLst/>
          </a:prstGeom>
          <a:solidFill>
            <a:schemeClr val="bg1"/>
          </a:solidFill>
        </p:spPr>
        <p:txBody>
          <a:bodyPr wrap="square" rtlCol="0">
            <a:spAutoFit/>
          </a:bodyPr>
          <a:lstStyle/>
          <a:p>
            <a:pPr algn="ctr"/>
            <a:r>
              <a:rPr lang="fr-FR" sz="1100" b="1" dirty="0">
                <a:solidFill>
                  <a:srgbClr val="C00000"/>
                </a:solidFill>
              </a:rPr>
              <a:t>Diversification</a:t>
            </a:r>
          </a:p>
        </p:txBody>
      </p:sp>
      <p:sp>
        <p:nvSpPr>
          <p:cNvPr id="13" name="ZoneTexte 12">
            <a:extLst>
              <a:ext uri="{FF2B5EF4-FFF2-40B4-BE49-F238E27FC236}">
                <a16:creationId xmlns:a16="http://schemas.microsoft.com/office/drawing/2014/main" id="{416190F1-9413-83A0-A640-0632B81E2078}"/>
              </a:ext>
            </a:extLst>
          </p:cNvPr>
          <p:cNvSpPr txBox="1"/>
          <p:nvPr/>
        </p:nvSpPr>
        <p:spPr>
          <a:xfrm>
            <a:off x="6005032" y="2175344"/>
            <a:ext cx="803230" cy="584775"/>
          </a:xfrm>
          <a:prstGeom prst="rect">
            <a:avLst/>
          </a:prstGeom>
          <a:noFill/>
        </p:spPr>
        <p:txBody>
          <a:bodyPr wrap="square" rtlCol="0">
            <a:spAutoFit/>
          </a:bodyPr>
          <a:lstStyle/>
          <a:p>
            <a:pPr algn="ctr"/>
            <a:r>
              <a:rPr lang="fr-FR" sz="800" dirty="0"/>
              <a:t>On ne met pas tous ses œufs dans le même panier</a:t>
            </a:r>
          </a:p>
        </p:txBody>
      </p:sp>
      <p:sp>
        <p:nvSpPr>
          <p:cNvPr id="22" name="Espace réservé du texte 1">
            <a:extLst>
              <a:ext uri="{FF2B5EF4-FFF2-40B4-BE49-F238E27FC236}">
                <a16:creationId xmlns:a16="http://schemas.microsoft.com/office/drawing/2014/main" id="{13E11263-25F7-FB67-0089-A3A3935AEF05}"/>
              </a:ext>
            </a:extLst>
          </p:cNvPr>
          <p:cNvSpPr txBox="1">
            <a:spLocks/>
          </p:cNvSpPr>
          <p:nvPr/>
        </p:nvSpPr>
        <p:spPr>
          <a:xfrm>
            <a:off x="533680" y="5575711"/>
            <a:ext cx="3231758" cy="325696"/>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475" b="1" kern="1200">
                <a:solidFill>
                  <a:schemeClr val="accent2"/>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2000" dirty="0">
                <a:solidFill>
                  <a:srgbClr val="C00000"/>
                </a:solidFill>
                <a:latin typeface="Arial Narrow" panose="020B0606020202030204" pitchFamily="34" charset="0"/>
                <a:cs typeface="Calibri"/>
              </a:rPr>
              <a:t>Mon Top des questions</a:t>
            </a:r>
          </a:p>
          <a:p>
            <a:endParaRPr lang="fr-FR" dirty="0">
              <a:solidFill>
                <a:srgbClr val="C00000"/>
              </a:solidFill>
            </a:endParaRPr>
          </a:p>
        </p:txBody>
      </p:sp>
      <p:pic>
        <p:nvPicPr>
          <p:cNvPr id="2" name="Graphique 1" descr="Signe pouce en haut contour">
            <a:extLst>
              <a:ext uri="{FF2B5EF4-FFF2-40B4-BE49-F238E27FC236}">
                <a16:creationId xmlns:a16="http://schemas.microsoft.com/office/drawing/2014/main" id="{E0A9FE1A-C692-ED52-A689-FEE3BAAB68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5102" y="1899666"/>
            <a:ext cx="233152" cy="233152"/>
          </a:xfrm>
          <a:prstGeom prst="rect">
            <a:avLst/>
          </a:prstGeom>
        </p:spPr>
      </p:pic>
      <p:sp>
        <p:nvSpPr>
          <p:cNvPr id="17" name="ZoneTexte 16">
            <a:extLst>
              <a:ext uri="{FF2B5EF4-FFF2-40B4-BE49-F238E27FC236}">
                <a16:creationId xmlns:a16="http://schemas.microsoft.com/office/drawing/2014/main" id="{86FF43F3-00A1-F26E-86E3-9122843F9584}"/>
              </a:ext>
            </a:extLst>
          </p:cNvPr>
          <p:cNvSpPr txBox="1"/>
          <p:nvPr/>
        </p:nvSpPr>
        <p:spPr>
          <a:xfrm>
            <a:off x="183966" y="6130122"/>
            <a:ext cx="6431519" cy="5909310"/>
          </a:xfrm>
          <a:prstGeom prst="rect">
            <a:avLst/>
          </a:prstGeom>
          <a:noFill/>
        </p:spPr>
        <p:txBody>
          <a:bodyPr wrap="square">
            <a:spAutoFit/>
          </a:bodyPr>
          <a:lstStyle/>
          <a:p>
            <a:r>
              <a:rPr lang="fr-FR" sz="900" b="1" dirty="0">
                <a:solidFill>
                  <a:srgbClr val="C00000"/>
                </a:solidFill>
                <a:latin typeface="Arial Narrow"/>
                <a:cs typeface="Calibri"/>
              </a:rPr>
              <a:t>&gt;</a:t>
            </a:r>
            <a:r>
              <a:rPr lang="fr-FR" sz="900" b="1" dirty="0">
                <a:latin typeface="Arial Narrow"/>
                <a:cs typeface="Calibri"/>
              </a:rPr>
              <a:t> </a:t>
            </a:r>
            <a:r>
              <a:rPr lang="fr-FR" sz="900" b="1" dirty="0"/>
              <a:t>Je ne connais pas à l’avance la durée de détention. Comment suis-je prévenu et que se passe-t-il après ? </a:t>
            </a:r>
          </a:p>
          <a:p>
            <a:br>
              <a:rPr lang="fr-FR" sz="900" dirty="0"/>
            </a:br>
            <a:r>
              <a:rPr lang="fr-FR" sz="900" dirty="0"/>
              <a:t>L'Émetteur a la possibilité de rembourser par anticipation l’obligation, chaque année à partir de la 4e année, aux dates de remboursement prévues. En cas d’activation du remboursement anticipé, vous en serez averti au plus tôt 10 jours ouvrés avant la date de remboursement anticipé. La communication se fera par mail et dans votre espace assurance et par compte-rendu d’opérations </a:t>
            </a:r>
            <a:r>
              <a:rPr lang="fr-FR" sz="900" dirty="0">
                <a:effectLst/>
              </a:rPr>
              <a:t>pour le CTO.</a:t>
            </a:r>
          </a:p>
          <a:p>
            <a:pPr>
              <a:spcBef>
                <a:spcPct val="0"/>
              </a:spcBef>
              <a:spcAft>
                <a:spcPct val="0"/>
              </a:spcAft>
            </a:pPr>
            <a:endParaRPr lang="fr-FR" sz="900" dirty="0">
              <a:latin typeface="Arial Narrow" panose="020B0606020202030204" pitchFamily="34" charset="0"/>
              <a:cs typeface="Calibri"/>
            </a:endParaRPr>
          </a:p>
          <a:p>
            <a:pPr rtl="0"/>
            <a:r>
              <a:rPr lang="fr-FR" sz="900" b="1" dirty="0">
                <a:solidFill>
                  <a:srgbClr val="C00000"/>
                </a:solidFill>
                <a:latin typeface="Arial Narrow"/>
                <a:cs typeface="Calibri"/>
              </a:rPr>
              <a:t>&gt;</a:t>
            </a:r>
            <a:r>
              <a:rPr lang="fr-FR" sz="900" b="1" dirty="0"/>
              <a:t> Combien vais-je toucher en cas d’exercice de l’option de remboursement au gré de l’Emetteur ? </a:t>
            </a:r>
            <a:br>
              <a:rPr lang="fr-FR" sz="900" dirty="0">
                <a:effectLst/>
              </a:rPr>
            </a:br>
            <a:r>
              <a:rPr lang="fr-FR" sz="900" dirty="0">
                <a:effectLst/>
              </a:rPr>
              <a:t>  Ce tableau présente le montant brut* perçu par le client selon le montant initial souscrit et l’année de remboursement. </a:t>
            </a:r>
            <a:br>
              <a:rPr lang="fr-FR" sz="900" dirty="0">
                <a:effectLst/>
              </a:rPr>
            </a:br>
            <a:br>
              <a:rPr lang="fr-FR" sz="900" dirty="0">
                <a:effectLst/>
              </a:rPr>
            </a:br>
            <a:r>
              <a:rPr lang="fr-FR" sz="900" dirty="0">
                <a:effectLst/>
              </a:rPr>
              <a:t>Par exemple, pour un client qui aurait investi 100€ et dans l’hypothèse d’un remboursement anticipé en 2030, le client touchera :</a:t>
            </a:r>
          </a:p>
          <a:p>
            <a:pPr rtl="0"/>
            <a:r>
              <a:rPr lang="fr-FR" sz="900" dirty="0">
                <a:effectLst/>
              </a:rPr>
              <a:t>•Son montant investi : 100€</a:t>
            </a:r>
          </a:p>
          <a:p>
            <a:pPr rtl="0"/>
            <a:r>
              <a:rPr lang="fr-FR" sz="900" dirty="0">
                <a:effectLst/>
              </a:rPr>
              <a:t>•Et un coupon de 30 € correspondant à : </a:t>
            </a:r>
            <a:br>
              <a:rPr lang="fr-FR" sz="900" dirty="0">
                <a:effectLst/>
              </a:rPr>
            </a:br>
            <a:r>
              <a:rPr lang="fr-FR" sz="900" dirty="0">
                <a:effectLst/>
              </a:rPr>
              <a:t>6 (2030 étant la 6ème année du produit) x 4,00% x 100€ = </a:t>
            </a:r>
            <a:r>
              <a:rPr lang="fr-FR" sz="900" dirty="0"/>
              <a:t>24</a:t>
            </a:r>
            <a:r>
              <a:rPr lang="fr-FR" sz="900" dirty="0">
                <a:effectLst/>
              </a:rPr>
              <a:t>€</a:t>
            </a:r>
          </a:p>
          <a:p>
            <a:pPr rtl="0"/>
            <a:endParaRPr lang="fr-FR" sz="900" dirty="0">
              <a:effectLst/>
            </a:endParaRPr>
          </a:p>
          <a:p>
            <a:pPr rtl="0"/>
            <a:endParaRPr lang="fr-FR" sz="900" dirty="0"/>
          </a:p>
          <a:p>
            <a:pPr rtl="0"/>
            <a:endParaRPr lang="fr-FR" sz="900" dirty="0"/>
          </a:p>
          <a:p>
            <a:pPr rtl="0"/>
            <a:endParaRPr lang="fr-FR" sz="900" dirty="0"/>
          </a:p>
          <a:p>
            <a:pPr rtl="0"/>
            <a:endParaRPr lang="fr-FR" sz="900" dirty="0"/>
          </a:p>
          <a:p>
            <a:pPr rtl="0"/>
            <a:endParaRPr lang="fr-FR" sz="900" dirty="0">
              <a:effectLst/>
            </a:endParaRPr>
          </a:p>
          <a:p>
            <a:pPr rtl="0"/>
            <a:endParaRPr lang="fr-FR" sz="900" dirty="0"/>
          </a:p>
          <a:p>
            <a:pPr rtl="0"/>
            <a:endParaRPr lang="fr-FR" sz="900" dirty="0">
              <a:effectLst/>
            </a:endParaRPr>
          </a:p>
          <a:p>
            <a:pPr rtl="0"/>
            <a:endParaRPr lang="fr-FR" sz="900" dirty="0"/>
          </a:p>
          <a:p>
            <a:pPr rtl="0"/>
            <a:endParaRPr lang="fr-FR" sz="900" dirty="0">
              <a:effectLst/>
            </a:endParaRPr>
          </a:p>
          <a:p>
            <a:pPr rtl="0"/>
            <a:endParaRPr lang="fr-FR" sz="900" dirty="0"/>
          </a:p>
          <a:p>
            <a:pPr rtl="0"/>
            <a:endParaRPr lang="fr-FR" sz="900" dirty="0">
              <a:effectLst/>
            </a:endParaRPr>
          </a:p>
          <a:p>
            <a:pPr rtl="0"/>
            <a:endParaRPr lang="fr-FR" sz="900" dirty="0">
              <a:effectLst/>
            </a:endParaRPr>
          </a:p>
          <a:p>
            <a:pPr>
              <a:spcBef>
                <a:spcPct val="0"/>
              </a:spcBef>
              <a:spcAft>
                <a:spcPct val="0"/>
              </a:spcAft>
            </a:pPr>
            <a:r>
              <a:rPr lang="fr-FR" sz="900" b="1" dirty="0">
                <a:solidFill>
                  <a:srgbClr val="C00000"/>
                </a:solidFill>
                <a:latin typeface="Arial Narrow"/>
                <a:cs typeface="Calibri"/>
              </a:rPr>
              <a:t>&gt;</a:t>
            </a:r>
            <a:r>
              <a:rPr lang="fr-FR" sz="900" b="1" dirty="0">
                <a:latin typeface="Arial Narrow"/>
                <a:cs typeface="Calibri"/>
              </a:rPr>
              <a:t> </a:t>
            </a:r>
            <a:r>
              <a:rPr lang="fr-FR" sz="900" b="1" dirty="0"/>
              <a:t>Que se passe-t-il en cas de décès avant l’échéance de l’emprunt ?</a:t>
            </a:r>
          </a:p>
          <a:p>
            <a:pPr marL="171450" indent="-171450">
              <a:spcBef>
                <a:spcPct val="0"/>
              </a:spcBef>
              <a:spcAft>
                <a:spcPct val="0"/>
              </a:spcAft>
              <a:buFont typeface="Wingdings" panose="05000000000000000000" pitchFamily="2" charset="2"/>
              <a:buChar char="Ø"/>
            </a:pPr>
            <a:endParaRPr lang="fr-FR" sz="900" b="1" dirty="0">
              <a:latin typeface="Arial Narrow"/>
              <a:cs typeface="Calibri"/>
            </a:endParaRPr>
          </a:p>
          <a:p>
            <a:pPr marL="171450" indent="-171450">
              <a:spcBef>
                <a:spcPct val="0"/>
              </a:spcBef>
              <a:spcAft>
                <a:spcPct val="0"/>
              </a:spcAft>
              <a:buClr>
                <a:srgbClr val="C00000"/>
              </a:buClr>
              <a:buFont typeface="Wingdings" panose="05000000000000000000" pitchFamily="2" charset="2"/>
              <a:buChar char="§"/>
            </a:pPr>
            <a:r>
              <a:rPr lang="fr-FR" sz="900" dirty="0"/>
              <a:t>Dans le CTO, entre la date de décès et le règlement de la succession, les coupons continuent à être versés sur le CTO. Au règlement de la succession, les héritiers ont le choix de transférer les titres vers des comptes titres ouverts à leurs noms; ou de demander le paiement des titres. Dans les 2 cas, les titres gardés ou vendus rentrent dans la succession.</a:t>
            </a:r>
          </a:p>
          <a:p>
            <a:pPr marL="171450" indent="-171450">
              <a:buClr>
                <a:srgbClr val="C00000"/>
              </a:buClr>
              <a:buFont typeface="Wingdings" panose="05000000000000000000" pitchFamily="2" charset="2"/>
              <a:buChar char="§"/>
            </a:pPr>
            <a:r>
              <a:rPr lang="fr-FR" sz="900" dirty="0"/>
              <a:t>Dans l’ASV, le décès avant l’échéance entraîne le désinvestissement du support, le dénouement du contrat d’assurance vie et le remboursement s’effectue en fonction des paramètres du marché à la date du décès. Il existe un risque de perte en capital si le contrat ne bénéficie pas d’une garantie de prévoyance, dite « garantie plancher » qui peut être proposée au sein de votre contrat .</a:t>
            </a:r>
          </a:p>
          <a:p>
            <a:pPr marL="171450" indent="-171450">
              <a:spcBef>
                <a:spcPct val="0"/>
              </a:spcBef>
              <a:spcAft>
                <a:spcPct val="0"/>
              </a:spcAft>
              <a:buClr>
                <a:srgbClr val="C00000"/>
              </a:buClr>
              <a:buFont typeface="Wingdings" panose="05000000000000000000" pitchFamily="2" charset="2"/>
              <a:buChar char="§"/>
            </a:pPr>
            <a:r>
              <a:rPr lang="fr-FR" sz="900" dirty="0"/>
              <a:t>Dans le contrat de capitalisation, l’un des héritiers a la possibilité de conserver le contrat de capitalisation et donc le support emprunt jusqu’à son échéance. Sans disposition particulière, le contrat de capitalisation gardé ou racheté rentre dans la succession.                  </a:t>
            </a:r>
          </a:p>
          <a:p>
            <a:pPr rtl="0"/>
            <a:endParaRPr lang="fr-FR" sz="900" dirty="0">
              <a:effectLst/>
            </a:endParaRPr>
          </a:p>
          <a:p>
            <a:pPr rtl="0"/>
            <a:endParaRPr lang="fr-FR" sz="900" dirty="0">
              <a:effectLst/>
            </a:endParaRPr>
          </a:p>
          <a:p>
            <a:endParaRPr lang="fr-FR" sz="900" dirty="0">
              <a:latin typeface="Arial Narrow" panose="020B0606020202030204" pitchFamily="34" charset="0"/>
              <a:cs typeface="Calibri"/>
            </a:endParaRPr>
          </a:p>
          <a:p>
            <a:endParaRPr lang="fr-FR" sz="900" dirty="0"/>
          </a:p>
        </p:txBody>
      </p:sp>
      <p:sp>
        <p:nvSpPr>
          <p:cNvPr id="19" name="ZoneTexte 18">
            <a:extLst>
              <a:ext uri="{FF2B5EF4-FFF2-40B4-BE49-F238E27FC236}">
                <a16:creationId xmlns:a16="http://schemas.microsoft.com/office/drawing/2014/main" id="{040AE2B4-15FE-9596-0846-CA9C431F3B61}"/>
              </a:ext>
            </a:extLst>
          </p:cNvPr>
          <p:cNvSpPr txBox="1"/>
          <p:nvPr/>
        </p:nvSpPr>
        <p:spPr>
          <a:xfrm>
            <a:off x="5955814" y="3909852"/>
            <a:ext cx="889898" cy="954107"/>
          </a:xfrm>
          <a:prstGeom prst="rect">
            <a:avLst/>
          </a:prstGeom>
          <a:noFill/>
        </p:spPr>
        <p:txBody>
          <a:bodyPr wrap="square" rtlCol="0">
            <a:spAutoFit/>
          </a:bodyPr>
          <a:lstStyle/>
          <a:p>
            <a:pPr algn="ctr"/>
            <a:r>
              <a:rPr lang="fr-FR" sz="800" dirty="0"/>
              <a:t>J’anticipe : Je propose de souscrire autant de contrats de capitalisation que d’héritiers identifiés</a:t>
            </a:r>
          </a:p>
        </p:txBody>
      </p:sp>
      <p:pic>
        <p:nvPicPr>
          <p:cNvPr id="20" name="Graphique 19" descr="Signe pouce en haut contour">
            <a:extLst>
              <a:ext uri="{FF2B5EF4-FFF2-40B4-BE49-F238E27FC236}">
                <a16:creationId xmlns:a16="http://schemas.microsoft.com/office/drawing/2014/main" id="{BE2A6B12-DD54-1936-B49E-BDD6259D7C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5102" y="3583403"/>
            <a:ext cx="233152" cy="233152"/>
          </a:xfrm>
          <a:prstGeom prst="rect">
            <a:avLst/>
          </a:prstGeom>
        </p:spPr>
      </p:pic>
      <p:graphicFrame>
        <p:nvGraphicFramePr>
          <p:cNvPr id="28" name="Tableau 27">
            <a:extLst>
              <a:ext uri="{FF2B5EF4-FFF2-40B4-BE49-F238E27FC236}">
                <a16:creationId xmlns:a16="http://schemas.microsoft.com/office/drawing/2014/main" id="{777907B5-5FE1-3852-1326-064BF62714A4}"/>
              </a:ext>
            </a:extLst>
          </p:cNvPr>
          <p:cNvGraphicFramePr>
            <a:graphicFrameLocks noGrp="1"/>
          </p:cNvGraphicFramePr>
          <p:nvPr>
            <p:extLst>
              <p:ext uri="{D42A27DB-BD31-4B8C-83A1-F6EECF244321}">
                <p14:modId xmlns:p14="http://schemas.microsoft.com/office/powerpoint/2010/main" val="2725137773"/>
              </p:ext>
            </p:extLst>
          </p:nvPr>
        </p:nvGraphicFramePr>
        <p:xfrm>
          <a:off x="339984" y="8243479"/>
          <a:ext cx="6013108" cy="1493520"/>
        </p:xfrm>
        <a:graphic>
          <a:graphicData uri="http://schemas.openxmlformats.org/drawingml/2006/table">
            <a:tbl>
              <a:tblPr>
                <a:effectLst>
                  <a:outerShdw blurRad="63500" sx="102000" sy="102000" algn="ctr" rotWithShape="0">
                    <a:prstClr val="black">
                      <a:alpha val="40000"/>
                    </a:prstClr>
                  </a:outerShdw>
                </a:effectLst>
              </a:tblPr>
              <a:tblGrid>
                <a:gridCol w="1503277">
                  <a:extLst>
                    <a:ext uri="{9D8B030D-6E8A-4147-A177-3AD203B41FA5}">
                      <a16:colId xmlns:a16="http://schemas.microsoft.com/office/drawing/2014/main" val="2572858318"/>
                    </a:ext>
                  </a:extLst>
                </a:gridCol>
                <a:gridCol w="1503277">
                  <a:extLst>
                    <a:ext uri="{9D8B030D-6E8A-4147-A177-3AD203B41FA5}">
                      <a16:colId xmlns:a16="http://schemas.microsoft.com/office/drawing/2014/main" val="3054415183"/>
                    </a:ext>
                  </a:extLst>
                </a:gridCol>
                <a:gridCol w="1503277">
                  <a:extLst>
                    <a:ext uri="{9D8B030D-6E8A-4147-A177-3AD203B41FA5}">
                      <a16:colId xmlns:a16="http://schemas.microsoft.com/office/drawing/2014/main" val="4190404036"/>
                    </a:ext>
                  </a:extLst>
                </a:gridCol>
                <a:gridCol w="1503277">
                  <a:extLst>
                    <a:ext uri="{9D8B030D-6E8A-4147-A177-3AD203B41FA5}">
                      <a16:colId xmlns:a16="http://schemas.microsoft.com/office/drawing/2014/main" val="1586331918"/>
                    </a:ext>
                  </a:extLst>
                </a:gridCol>
              </a:tblGrid>
              <a:tr h="197936">
                <a:tc rowSpan="2">
                  <a:txBody>
                    <a:bodyPr/>
                    <a:lstStyle/>
                    <a:p>
                      <a:r>
                        <a:rPr lang="fr-FR" sz="800" b="1" dirty="0">
                          <a:effectLst/>
                        </a:rPr>
                        <a:t>Année de remboursement</a:t>
                      </a:r>
                      <a:endParaRPr lang="fr-FR" sz="800" dirty="0">
                        <a:effectLst/>
                      </a:endParaRPr>
                    </a:p>
                  </a:txBody>
                  <a:tcPr anchor="ctr">
                    <a:lnL>
                      <a:noFill/>
                    </a:lnL>
                    <a:lnR>
                      <a:noFill/>
                    </a:lnR>
                    <a:lnT>
                      <a:noFill/>
                    </a:lnT>
                    <a:lnB>
                      <a:noFill/>
                    </a:lnB>
                    <a:solidFill>
                      <a:schemeClr val="bg2">
                        <a:alpha val="92000"/>
                      </a:schemeClr>
                    </a:solidFill>
                  </a:tcPr>
                </a:tc>
                <a:tc gridSpan="3">
                  <a:txBody>
                    <a:bodyPr/>
                    <a:lstStyle/>
                    <a:p>
                      <a:r>
                        <a:rPr lang="fr-FR" sz="800" b="1" dirty="0">
                          <a:effectLst/>
                        </a:rPr>
                        <a:t>Montant souscrit</a:t>
                      </a:r>
                      <a:endParaRPr lang="fr-FR" sz="800" dirty="0">
                        <a:effectLst/>
                      </a:endParaRPr>
                    </a:p>
                  </a:txBody>
                  <a:tcPr anchor="ctr">
                    <a:lnL>
                      <a:noFill/>
                    </a:lnL>
                    <a:lnR>
                      <a:noFill/>
                    </a:lnR>
                    <a:lnT>
                      <a:noFill/>
                    </a:lnT>
                    <a:lnB>
                      <a:noFill/>
                    </a:lnB>
                    <a:solidFill>
                      <a:schemeClr val="bg2">
                        <a:alpha val="92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895241806"/>
                  </a:ext>
                </a:extLst>
              </a:tr>
              <a:tr h="197936">
                <a:tc vMerge="1">
                  <a:txBody>
                    <a:bodyPr/>
                    <a:lstStyle/>
                    <a:p>
                      <a:endParaRPr lang="fr-FR"/>
                    </a:p>
                  </a:txBody>
                  <a:tcPr/>
                </a:tc>
                <a:tc>
                  <a:txBody>
                    <a:bodyPr/>
                    <a:lstStyle/>
                    <a:p>
                      <a:r>
                        <a:rPr lang="fr-FR" sz="800" b="1" dirty="0">
                          <a:effectLst/>
                        </a:rPr>
                        <a:t>100€</a:t>
                      </a:r>
                      <a:endParaRPr lang="fr-FR" sz="800" dirty="0">
                        <a:effectLst/>
                      </a:endParaRPr>
                    </a:p>
                  </a:txBody>
                  <a:tcPr anchor="ctr">
                    <a:lnL>
                      <a:noFill/>
                    </a:lnL>
                    <a:lnR>
                      <a:noFill/>
                    </a:lnR>
                    <a:lnT>
                      <a:noFill/>
                    </a:lnT>
                    <a:lnB>
                      <a:noFill/>
                    </a:lnB>
                    <a:solidFill>
                      <a:schemeClr val="bg2">
                        <a:alpha val="92000"/>
                      </a:schemeClr>
                    </a:solidFill>
                  </a:tcPr>
                </a:tc>
                <a:tc>
                  <a:txBody>
                    <a:bodyPr/>
                    <a:lstStyle/>
                    <a:p>
                      <a:r>
                        <a:rPr lang="fr-FR" sz="800" b="1" dirty="0">
                          <a:effectLst/>
                        </a:rPr>
                        <a:t>5   000€</a:t>
                      </a:r>
                      <a:endParaRPr lang="fr-FR" sz="800" dirty="0">
                        <a:effectLst/>
                      </a:endParaRPr>
                    </a:p>
                  </a:txBody>
                  <a:tcPr anchor="ctr">
                    <a:lnL>
                      <a:noFill/>
                    </a:lnL>
                    <a:lnR>
                      <a:noFill/>
                    </a:lnR>
                    <a:lnT>
                      <a:noFill/>
                    </a:lnT>
                    <a:lnB>
                      <a:noFill/>
                    </a:lnB>
                    <a:solidFill>
                      <a:schemeClr val="bg2">
                        <a:alpha val="92000"/>
                      </a:schemeClr>
                    </a:solidFill>
                  </a:tcPr>
                </a:tc>
                <a:tc>
                  <a:txBody>
                    <a:bodyPr/>
                    <a:lstStyle/>
                    <a:p>
                      <a:r>
                        <a:rPr lang="fr-FR" sz="800" b="1" dirty="0">
                          <a:effectLst/>
                        </a:rPr>
                        <a:t>7   500€</a:t>
                      </a:r>
                      <a:endParaRPr lang="fr-FR" sz="800" dirty="0">
                        <a:effectLst/>
                      </a:endParaRPr>
                    </a:p>
                  </a:txBody>
                  <a:tcPr anchor="ctr">
                    <a:lnL>
                      <a:noFill/>
                    </a:lnL>
                    <a:lnR>
                      <a:noFill/>
                    </a:lnR>
                    <a:lnT>
                      <a:noFill/>
                    </a:lnT>
                    <a:lnB>
                      <a:noFill/>
                    </a:lnB>
                    <a:solidFill>
                      <a:schemeClr val="bg2">
                        <a:alpha val="92000"/>
                      </a:schemeClr>
                    </a:solidFill>
                  </a:tcPr>
                </a:tc>
                <a:extLst>
                  <a:ext uri="{0D108BD9-81ED-4DB2-BD59-A6C34878D82A}">
                    <a16:rowId xmlns:a16="http://schemas.microsoft.com/office/drawing/2014/main" val="584410404"/>
                  </a:ext>
                </a:extLst>
              </a:tr>
              <a:tr h="197936">
                <a:tc>
                  <a:txBody>
                    <a:bodyPr/>
                    <a:lstStyle/>
                    <a:p>
                      <a:r>
                        <a:rPr lang="fr-FR" sz="800" dirty="0">
                          <a:effectLst/>
                        </a:rPr>
                        <a:t>2028</a:t>
                      </a:r>
                    </a:p>
                  </a:txBody>
                  <a:tcPr anchor="ctr">
                    <a:lnL>
                      <a:noFill/>
                    </a:lnL>
                    <a:lnR>
                      <a:noFill/>
                    </a:lnR>
                    <a:lnT>
                      <a:noFill/>
                    </a:lnT>
                    <a:lnB>
                      <a:noFill/>
                    </a:lnB>
                    <a:solidFill>
                      <a:schemeClr val="bg2">
                        <a:alpha val="92000"/>
                      </a:schemeClr>
                    </a:solidFill>
                  </a:tcPr>
                </a:tc>
                <a:tc>
                  <a:txBody>
                    <a:bodyPr/>
                    <a:lstStyle/>
                    <a:p>
                      <a:r>
                        <a:rPr lang="fr-FR" sz="800" dirty="0">
                          <a:effectLst/>
                        </a:rPr>
                        <a:t>116€</a:t>
                      </a:r>
                    </a:p>
                  </a:txBody>
                  <a:tcPr anchor="ctr">
                    <a:lnL>
                      <a:noFill/>
                    </a:lnL>
                    <a:lnR>
                      <a:noFill/>
                    </a:lnR>
                    <a:lnT>
                      <a:noFill/>
                    </a:lnT>
                    <a:lnB>
                      <a:noFill/>
                    </a:lnB>
                    <a:solidFill>
                      <a:schemeClr val="bg2">
                        <a:alpha val="92000"/>
                      </a:schemeClr>
                    </a:solidFill>
                  </a:tcPr>
                </a:tc>
                <a:tc>
                  <a:txBody>
                    <a:bodyPr/>
                    <a:lstStyle/>
                    <a:p>
                      <a:r>
                        <a:rPr lang="fr-FR" sz="800" dirty="0">
                          <a:effectLst/>
                        </a:rPr>
                        <a:t>5   800€</a:t>
                      </a:r>
                    </a:p>
                  </a:txBody>
                  <a:tcPr anchor="ctr">
                    <a:lnL>
                      <a:noFill/>
                    </a:lnL>
                    <a:lnR>
                      <a:noFill/>
                    </a:lnR>
                    <a:lnT>
                      <a:noFill/>
                    </a:lnT>
                    <a:lnB>
                      <a:noFill/>
                    </a:lnB>
                    <a:solidFill>
                      <a:schemeClr val="bg2">
                        <a:alpha val="92000"/>
                      </a:schemeClr>
                    </a:solidFill>
                  </a:tcPr>
                </a:tc>
                <a:tc>
                  <a:txBody>
                    <a:bodyPr/>
                    <a:lstStyle/>
                    <a:p>
                      <a:r>
                        <a:rPr lang="fr-FR" sz="800" dirty="0">
                          <a:effectLst/>
                        </a:rPr>
                        <a:t>8   700€</a:t>
                      </a:r>
                    </a:p>
                  </a:txBody>
                  <a:tcPr anchor="ctr">
                    <a:lnL>
                      <a:noFill/>
                    </a:lnL>
                    <a:lnR>
                      <a:noFill/>
                    </a:lnR>
                    <a:lnT>
                      <a:noFill/>
                    </a:lnT>
                    <a:lnB>
                      <a:noFill/>
                    </a:lnB>
                    <a:solidFill>
                      <a:schemeClr val="bg2">
                        <a:alpha val="92000"/>
                      </a:schemeClr>
                    </a:solidFill>
                  </a:tcPr>
                </a:tc>
                <a:extLst>
                  <a:ext uri="{0D108BD9-81ED-4DB2-BD59-A6C34878D82A}">
                    <a16:rowId xmlns:a16="http://schemas.microsoft.com/office/drawing/2014/main" val="794589905"/>
                  </a:ext>
                </a:extLst>
              </a:tr>
              <a:tr h="197936">
                <a:tc>
                  <a:txBody>
                    <a:bodyPr/>
                    <a:lstStyle/>
                    <a:p>
                      <a:r>
                        <a:rPr lang="fr-FR" sz="800" dirty="0">
                          <a:effectLst/>
                        </a:rPr>
                        <a:t>2029</a:t>
                      </a:r>
                    </a:p>
                  </a:txBody>
                  <a:tcPr anchor="ctr">
                    <a:lnL>
                      <a:noFill/>
                    </a:lnL>
                    <a:lnR>
                      <a:noFill/>
                    </a:lnR>
                    <a:lnT>
                      <a:noFill/>
                    </a:lnT>
                    <a:lnB>
                      <a:noFill/>
                    </a:lnB>
                    <a:solidFill>
                      <a:schemeClr val="bg2">
                        <a:alpha val="92000"/>
                      </a:schemeClr>
                    </a:solidFill>
                  </a:tcPr>
                </a:tc>
                <a:tc>
                  <a:txBody>
                    <a:bodyPr/>
                    <a:lstStyle/>
                    <a:p>
                      <a:r>
                        <a:rPr lang="fr-FR" sz="800" dirty="0">
                          <a:effectLst/>
                        </a:rPr>
                        <a:t>120€</a:t>
                      </a:r>
                    </a:p>
                  </a:txBody>
                  <a:tcPr anchor="ctr">
                    <a:lnL>
                      <a:noFill/>
                    </a:lnL>
                    <a:lnR>
                      <a:noFill/>
                    </a:lnR>
                    <a:lnT>
                      <a:noFill/>
                    </a:lnT>
                    <a:lnB>
                      <a:noFill/>
                    </a:lnB>
                    <a:solidFill>
                      <a:schemeClr val="bg2">
                        <a:alpha val="92000"/>
                      </a:schemeClr>
                    </a:solidFill>
                  </a:tcPr>
                </a:tc>
                <a:tc>
                  <a:txBody>
                    <a:bodyPr/>
                    <a:lstStyle/>
                    <a:p>
                      <a:r>
                        <a:rPr lang="fr-FR" sz="800" dirty="0">
                          <a:effectLst/>
                        </a:rPr>
                        <a:t>6   000€</a:t>
                      </a:r>
                    </a:p>
                  </a:txBody>
                  <a:tcPr anchor="ctr">
                    <a:lnL>
                      <a:noFill/>
                    </a:lnL>
                    <a:lnR>
                      <a:noFill/>
                    </a:lnR>
                    <a:lnT>
                      <a:noFill/>
                    </a:lnT>
                    <a:lnB>
                      <a:noFill/>
                    </a:lnB>
                    <a:solidFill>
                      <a:schemeClr val="bg2">
                        <a:alpha val="92000"/>
                      </a:schemeClr>
                    </a:solidFill>
                  </a:tcPr>
                </a:tc>
                <a:tc>
                  <a:txBody>
                    <a:bodyPr/>
                    <a:lstStyle/>
                    <a:p>
                      <a:r>
                        <a:rPr lang="fr-FR" sz="800" dirty="0">
                          <a:effectLst/>
                        </a:rPr>
                        <a:t>9   000€</a:t>
                      </a:r>
                    </a:p>
                  </a:txBody>
                  <a:tcPr anchor="ctr">
                    <a:lnL>
                      <a:noFill/>
                    </a:lnL>
                    <a:lnR>
                      <a:noFill/>
                    </a:lnR>
                    <a:lnT>
                      <a:noFill/>
                    </a:lnT>
                    <a:lnB>
                      <a:noFill/>
                    </a:lnB>
                    <a:solidFill>
                      <a:schemeClr val="bg2">
                        <a:alpha val="92000"/>
                      </a:schemeClr>
                    </a:solidFill>
                  </a:tcPr>
                </a:tc>
                <a:extLst>
                  <a:ext uri="{0D108BD9-81ED-4DB2-BD59-A6C34878D82A}">
                    <a16:rowId xmlns:a16="http://schemas.microsoft.com/office/drawing/2014/main" val="1731369214"/>
                  </a:ext>
                </a:extLst>
              </a:tr>
              <a:tr h="197936">
                <a:tc>
                  <a:txBody>
                    <a:bodyPr/>
                    <a:lstStyle/>
                    <a:p>
                      <a:r>
                        <a:rPr lang="fr-FR" sz="800">
                          <a:effectLst/>
                        </a:rPr>
                        <a:t>2030</a:t>
                      </a:r>
                    </a:p>
                  </a:txBody>
                  <a:tcPr anchor="ctr">
                    <a:lnL>
                      <a:noFill/>
                    </a:lnL>
                    <a:lnR>
                      <a:noFill/>
                    </a:lnR>
                    <a:lnT>
                      <a:noFill/>
                    </a:lnT>
                    <a:lnB>
                      <a:noFill/>
                    </a:lnB>
                    <a:solidFill>
                      <a:schemeClr val="bg2">
                        <a:alpha val="92000"/>
                      </a:schemeClr>
                    </a:solidFill>
                  </a:tcPr>
                </a:tc>
                <a:tc>
                  <a:txBody>
                    <a:bodyPr/>
                    <a:lstStyle/>
                    <a:p>
                      <a:r>
                        <a:rPr lang="fr-FR" sz="800" dirty="0">
                          <a:effectLst/>
                        </a:rPr>
                        <a:t>124€</a:t>
                      </a:r>
                    </a:p>
                  </a:txBody>
                  <a:tcPr anchor="ctr">
                    <a:lnL>
                      <a:noFill/>
                    </a:lnL>
                    <a:lnR>
                      <a:noFill/>
                    </a:lnR>
                    <a:lnT>
                      <a:noFill/>
                    </a:lnT>
                    <a:lnB>
                      <a:noFill/>
                    </a:lnB>
                    <a:solidFill>
                      <a:schemeClr val="bg2">
                        <a:alpha val="92000"/>
                      </a:schemeClr>
                    </a:solidFill>
                  </a:tcPr>
                </a:tc>
                <a:tc>
                  <a:txBody>
                    <a:bodyPr/>
                    <a:lstStyle/>
                    <a:p>
                      <a:r>
                        <a:rPr lang="fr-FR" sz="800" dirty="0">
                          <a:effectLst/>
                        </a:rPr>
                        <a:t>6   200€</a:t>
                      </a:r>
                    </a:p>
                  </a:txBody>
                  <a:tcPr anchor="ctr">
                    <a:lnL>
                      <a:noFill/>
                    </a:lnL>
                    <a:lnR>
                      <a:noFill/>
                    </a:lnR>
                    <a:lnT>
                      <a:noFill/>
                    </a:lnT>
                    <a:lnB>
                      <a:noFill/>
                    </a:lnB>
                    <a:solidFill>
                      <a:schemeClr val="bg2">
                        <a:alpha val="92000"/>
                      </a:schemeClr>
                    </a:solidFill>
                  </a:tcPr>
                </a:tc>
                <a:tc>
                  <a:txBody>
                    <a:bodyPr/>
                    <a:lstStyle/>
                    <a:p>
                      <a:r>
                        <a:rPr lang="fr-FR" sz="800" dirty="0">
                          <a:effectLst/>
                        </a:rPr>
                        <a:t>9   300€</a:t>
                      </a:r>
                    </a:p>
                  </a:txBody>
                  <a:tcPr anchor="ctr">
                    <a:lnL>
                      <a:noFill/>
                    </a:lnL>
                    <a:lnR>
                      <a:noFill/>
                    </a:lnR>
                    <a:lnT>
                      <a:noFill/>
                    </a:lnT>
                    <a:lnB>
                      <a:noFill/>
                    </a:lnB>
                    <a:solidFill>
                      <a:schemeClr val="bg2">
                        <a:alpha val="92000"/>
                      </a:schemeClr>
                    </a:solidFill>
                  </a:tcPr>
                </a:tc>
                <a:extLst>
                  <a:ext uri="{0D108BD9-81ED-4DB2-BD59-A6C34878D82A}">
                    <a16:rowId xmlns:a16="http://schemas.microsoft.com/office/drawing/2014/main" val="2508762331"/>
                  </a:ext>
                </a:extLst>
              </a:tr>
              <a:tr h="197936">
                <a:tc>
                  <a:txBody>
                    <a:bodyPr/>
                    <a:lstStyle/>
                    <a:p>
                      <a:r>
                        <a:rPr lang="fr-FR" sz="800">
                          <a:effectLst/>
                        </a:rPr>
                        <a:t>2031</a:t>
                      </a:r>
                    </a:p>
                  </a:txBody>
                  <a:tcPr anchor="ctr">
                    <a:lnL>
                      <a:noFill/>
                    </a:lnL>
                    <a:lnR>
                      <a:noFill/>
                    </a:lnR>
                    <a:lnT>
                      <a:noFill/>
                    </a:lnT>
                    <a:lnB>
                      <a:noFill/>
                    </a:lnB>
                    <a:solidFill>
                      <a:schemeClr val="bg2">
                        <a:alpha val="92000"/>
                      </a:schemeClr>
                    </a:solidFill>
                  </a:tcPr>
                </a:tc>
                <a:tc>
                  <a:txBody>
                    <a:bodyPr/>
                    <a:lstStyle/>
                    <a:p>
                      <a:r>
                        <a:rPr lang="fr-FR" sz="800" dirty="0">
                          <a:effectLst/>
                        </a:rPr>
                        <a:t>128€</a:t>
                      </a:r>
                    </a:p>
                  </a:txBody>
                  <a:tcPr anchor="ctr">
                    <a:lnL>
                      <a:noFill/>
                    </a:lnL>
                    <a:lnR>
                      <a:noFill/>
                    </a:lnR>
                    <a:lnT>
                      <a:noFill/>
                    </a:lnT>
                    <a:lnB>
                      <a:noFill/>
                    </a:lnB>
                    <a:solidFill>
                      <a:schemeClr val="bg2">
                        <a:alpha val="92000"/>
                      </a:schemeClr>
                    </a:solidFill>
                  </a:tcPr>
                </a:tc>
                <a:tc>
                  <a:txBody>
                    <a:bodyPr/>
                    <a:lstStyle/>
                    <a:p>
                      <a:r>
                        <a:rPr lang="fr-FR" sz="800" dirty="0">
                          <a:effectLst/>
                        </a:rPr>
                        <a:t>6   400€</a:t>
                      </a:r>
                    </a:p>
                  </a:txBody>
                  <a:tcPr anchor="ctr">
                    <a:lnL>
                      <a:noFill/>
                    </a:lnL>
                    <a:lnR>
                      <a:noFill/>
                    </a:lnR>
                    <a:lnT>
                      <a:noFill/>
                    </a:lnT>
                    <a:lnB>
                      <a:noFill/>
                    </a:lnB>
                    <a:solidFill>
                      <a:schemeClr val="bg2">
                        <a:alpha val="92000"/>
                      </a:schemeClr>
                    </a:solidFill>
                  </a:tcPr>
                </a:tc>
                <a:tc>
                  <a:txBody>
                    <a:bodyPr/>
                    <a:lstStyle/>
                    <a:p>
                      <a:r>
                        <a:rPr lang="fr-FR" sz="800" dirty="0">
                          <a:effectLst/>
                        </a:rPr>
                        <a:t>9   600€</a:t>
                      </a:r>
                    </a:p>
                  </a:txBody>
                  <a:tcPr anchor="ctr">
                    <a:lnL>
                      <a:noFill/>
                    </a:lnL>
                    <a:lnR>
                      <a:noFill/>
                    </a:lnR>
                    <a:lnT>
                      <a:noFill/>
                    </a:lnT>
                    <a:lnB>
                      <a:noFill/>
                    </a:lnB>
                    <a:solidFill>
                      <a:schemeClr val="bg2">
                        <a:alpha val="92000"/>
                      </a:schemeClr>
                    </a:solidFill>
                  </a:tcPr>
                </a:tc>
                <a:extLst>
                  <a:ext uri="{0D108BD9-81ED-4DB2-BD59-A6C34878D82A}">
                    <a16:rowId xmlns:a16="http://schemas.microsoft.com/office/drawing/2014/main" val="1138288752"/>
                  </a:ext>
                </a:extLst>
              </a:tr>
              <a:tr h="197936">
                <a:tc>
                  <a:txBody>
                    <a:bodyPr/>
                    <a:lstStyle/>
                    <a:p>
                      <a:r>
                        <a:rPr lang="fr-FR" sz="800">
                          <a:effectLst/>
                        </a:rPr>
                        <a:t>2032</a:t>
                      </a:r>
                    </a:p>
                  </a:txBody>
                  <a:tcPr anchor="ctr">
                    <a:lnL>
                      <a:noFill/>
                    </a:lnL>
                    <a:lnR>
                      <a:noFill/>
                    </a:lnR>
                    <a:lnT>
                      <a:noFill/>
                    </a:lnT>
                    <a:lnB>
                      <a:noFill/>
                    </a:lnB>
                    <a:solidFill>
                      <a:schemeClr val="bg2">
                        <a:alpha val="92000"/>
                      </a:schemeClr>
                    </a:solidFill>
                  </a:tcPr>
                </a:tc>
                <a:tc>
                  <a:txBody>
                    <a:bodyPr/>
                    <a:lstStyle/>
                    <a:p>
                      <a:r>
                        <a:rPr lang="fr-FR" sz="800" dirty="0">
                          <a:effectLst/>
                        </a:rPr>
                        <a:t>132€</a:t>
                      </a:r>
                    </a:p>
                  </a:txBody>
                  <a:tcPr anchor="ctr">
                    <a:lnL>
                      <a:noFill/>
                    </a:lnL>
                    <a:lnR>
                      <a:noFill/>
                    </a:lnR>
                    <a:lnT>
                      <a:noFill/>
                    </a:lnT>
                    <a:lnB>
                      <a:noFill/>
                    </a:lnB>
                    <a:solidFill>
                      <a:schemeClr val="bg2">
                        <a:alpha val="92000"/>
                      </a:schemeClr>
                    </a:solidFill>
                  </a:tcPr>
                </a:tc>
                <a:tc>
                  <a:txBody>
                    <a:bodyPr/>
                    <a:lstStyle/>
                    <a:p>
                      <a:r>
                        <a:rPr lang="fr-FR" sz="800" dirty="0">
                          <a:effectLst/>
                        </a:rPr>
                        <a:t>6   600€</a:t>
                      </a:r>
                    </a:p>
                  </a:txBody>
                  <a:tcPr anchor="ctr">
                    <a:lnL>
                      <a:noFill/>
                    </a:lnL>
                    <a:lnR>
                      <a:noFill/>
                    </a:lnR>
                    <a:lnT>
                      <a:noFill/>
                    </a:lnT>
                    <a:lnB>
                      <a:noFill/>
                    </a:lnB>
                    <a:solidFill>
                      <a:schemeClr val="bg2">
                        <a:alpha val="92000"/>
                      </a:schemeClr>
                    </a:solidFill>
                  </a:tcPr>
                </a:tc>
                <a:tc>
                  <a:txBody>
                    <a:bodyPr/>
                    <a:lstStyle/>
                    <a:p>
                      <a:r>
                        <a:rPr lang="fr-FR" sz="800">
                          <a:effectLst/>
                        </a:rPr>
                        <a:t>9   800</a:t>
                      </a:r>
                      <a:r>
                        <a:rPr lang="fr-FR" sz="800" dirty="0">
                          <a:effectLst/>
                        </a:rPr>
                        <a:t>€</a:t>
                      </a:r>
                    </a:p>
                  </a:txBody>
                  <a:tcPr anchor="ctr">
                    <a:lnL>
                      <a:noFill/>
                    </a:lnL>
                    <a:lnR>
                      <a:noFill/>
                    </a:lnR>
                    <a:lnT>
                      <a:noFill/>
                    </a:lnT>
                    <a:lnB>
                      <a:noFill/>
                    </a:lnB>
                    <a:solidFill>
                      <a:schemeClr val="bg2">
                        <a:alpha val="92000"/>
                      </a:schemeClr>
                    </a:solidFill>
                  </a:tcPr>
                </a:tc>
                <a:extLst>
                  <a:ext uri="{0D108BD9-81ED-4DB2-BD59-A6C34878D82A}">
                    <a16:rowId xmlns:a16="http://schemas.microsoft.com/office/drawing/2014/main" val="3232811484"/>
                  </a:ext>
                </a:extLst>
              </a:tr>
            </a:tbl>
          </a:graphicData>
        </a:graphic>
      </p:graphicFrame>
      <p:pic>
        <p:nvPicPr>
          <p:cNvPr id="4" name="Image 3">
            <a:extLst>
              <a:ext uri="{FF2B5EF4-FFF2-40B4-BE49-F238E27FC236}">
                <a16:creationId xmlns:a16="http://schemas.microsoft.com/office/drawing/2014/main" id="{B0D835DD-4D75-F5EE-7BDF-48167CFCAE64}"/>
              </a:ext>
            </a:extLst>
          </p:cNvPr>
          <p:cNvPicPr>
            <a:picLocks noChangeAspect="1"/>
          </p:cNvPicPr>
          <p:nvPr/>
        </p:nvPicPr>
        <p:blipFill>
          <a:blip r:embed="rId5"/>
          <a:stretch>
            <a:fillRect/>
          </a:stretch>
        </p:blipFill>
        <p:spPr>
          <a:xfrm>
            <a:off x="1457" y="515112"/>
            <a:ext cx="346412" cy="139019"/>
          </a:xfrm>
          <a:prstGeom prst="rect">
            <a:avLst/>
          </a:prstGeom>
        </p:spPr>
      </p:pic>
      <p:pic>
        <p:nvPicPr>
          <p:cNvPr id="6" name="Image 5">
            <a:extLst>
              <a:ext uri="{FF2B5EF4-FFF2-40B4-BE49-F238E27FC236}">
                <a16:creationId xmlns:a16="http://schemas.microsoft.com/office/drawing/2014/main" id="{579B1047-DE5C-BFE9-7874-1BDC06FF0F34}"/>
              </a:ext>
            </a:extLst>
          </p:cNvPr>
          <p:cNvPicPr>
            <a:picLocks noChangeAspect="1"/>
          </p:cNvPicPr>
          <p:nvPr/>
        </p:nvPicPr>
        <p:blipFill>
          <a:blip r:embed="rId5"/>
          <a:stretch>
            <a:fillRect/>
          </a:stretch>
        </p:blipFill>
        <p:spPr>
          <a:xfrm>
            <a:off x="1457" y="5679188"/>
            <a:ext cx="346412" cy="139019"/>
          </a:xfrm>
          <a:prstGeom prst="rect">
            <a:avLst/>
          </a:prstGeom>
        </p:spPr>
      </p:pic>
      <p:sp>
        <p:nvSpPr>
          <p:cNvPr id="8" name="Espace réservé du texte 4">
            <a:extLst>
              <a:ext uri="{FF2B5EF4-FFF2-40B4-BE49-F238E27FC236}">
                <a16:creationId xmlns:a16="http://schemas.microsoft.com/office/drawing/2014/main" id="{60AE979B-0615-F5F4-ECF1-F36FF663AE97}"/>
              </a:ext>
            </a:extLst>
          </p:cNvPr>
          <p:cNvSpPr txBox="1">
            <a:spLocks/>
          </p:cNvSpPr>
          <p:nvPr/>
        </p:nvSpPr>
        <p:spPr>
          <a:xfrm>
            <a:off x="0" y="789819"/>
            <a:ext cx="6857999" cy="334380"/>
          </a:xfrm>
          <a:prstGeom prst="rect">
            <a:avLst/>
          </a:prstGeom>
        </p:spPr>
        <p:txBody>
          <a:bodyPr vert="horz" lIns="91440" tIns="45720" rIns="91440" bIns="45720" rtlCol="0" anchor="t">
            <a:noAutofit/>
          </a:bodyPr>
          <a:lstStyle>
            <a:lvl1pPr marL="0" indent="0" algn="l" defTabSz="685800" rtl="0" eaLnBrk="1" latinLnBrk="0" hangingPunct="1">
              <a:lnSpc>
                <a:spcPct val="90000"/>
              </a:lnSpc>
              <a:spcBef>
                <a:spcPts val="750"/>
              </a:spcBef>
              <a:buFont typeface="Arial" panose="020B0604020202020204" pitchFamily="34" charset="0"/>
              <a:buNone/>
              <a:defRPr sz="2475" b="1" kern="1200">
                <a:solidFill>
                  <a:schemeClr val="accent2"/>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fr-FR" sz="1200" dirty="0">
                <a:solidFill>
                  <a:schemeClr val="tx1">
                    <a:lumMod val="65000"/>
                    <a:lumOff val="35000"/>
                  </a:schemeClr>
                </a:solidFill>
                <a:latin typeface="Arial Narrow" panose="020B0606020202030204" pitchFamily="34" charset="0"/>
                <a:cs typeface="Calibri"/>
              </a:rPr>
              <a:t>L’emprunt est un titre de créance qui peut être logé en Compte Titre Ordinaire ou en Assurance Vie </a:t>
            </a:r>
            <a:endParaRPr lang="fr-FR" sz="1200" dirty="0">
              <a:solidFill>
                <a:schemeClr val="tx1">
                  <a:lumMod val="65000"/>
                  <a:lumOff val="35000"/>
                </a:schemeClr>
              </a:solidFill>
              <a:latin typeface="Arial Narrow" panose="020B0606020202030204" pitchFamily="34" charset="0"/>
            </a:endParaRPr>
          </a:p>
        </p:txBody>
      </p:sp>
    </p:spTree>
    <p:extLst>
      <p:ext uri="{BB962C8B-B14F-4D97-AF65-F5344CB8AC3E}">
        <p14:creationId xmlns:p14="http://schemas.microsoft.com/office/powerpoint/2010/main" val="1592766832"/>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92BA07C29F0DC74EA2E26680E20CBADD" ma:contentTypeVersion="17" ma:contentTypeDescription="Crée un document." ma:contentTypeScope="" ma:versionID="01ceff7bdd2716cc3a948035e3c998b9">
  <xsd:schema xmlns:xsd="http://www.w3.org/2001/XMLSchema" xmlns:xs="http://www.w3.org/2001/XMLSchema" xmlns:p="http://schemas.microsoft.com/office/2006/metadata/properties" xmlns:ns2="5494620f-8162-49cc-a181-d2d69a6fbaa8" xmlns:ns3="1ed61e74-c06d-4224-bb6c-0fd69f7413c1" targetNamespace="http://schemas.microsoft.com/office/2006/metadata/properties" ma:root="true" ma:fieldsID="e170faad34278cc9167ea7ab9b655826" ns2:_="" ns3:_="">
    <xsd:import namespace="5494620f-8162-49cc-a181-d2d69a6fbaa8"/>
    <xsd:import namespace="1ed61e74-c06d-4224-bb6c-0fd69f7413c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2:MediaServiceDateTaken"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94620f-8162-49cc-a181-d2d69a6fba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ed61e74-c06d-4224-bb6c-0fd69f7413c1"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14" nillable="true" ma:displayName="Taxonomy Catch All Column" ma:hidden="true" ma:list="{9095acf9-1367-4df7-8ee8-37e538a166d6}" ma:internalName="TaxCatchAll" ma:showField="CatchAllData" ma:web="1ed61e74-c06d-4224-bb6c-0fd69f7413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1ed61e74-c06d-4224-bb6c-0fd69f7413c1" xsi:nil="true"/>
    <lcf76f155ced4ddcb4097134ff3c332f xmlns="5494620f-8162-49cc-a181-d2d69a6fbaa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F81878C-EF1A-4AA3-A3E0-CC24DF6639AA}">
  <ds:schemaRefs>
    <ds:schemaRef ds:uri="http://schemas.microsoft.com/sharepoint/v3/contenttype/forms"/>
  </ds:schemaRefs>
</ds:datastoreItem>
</file>

<file path=customXml/itemProps2.xml><?xml version="1.0" encoding="utf-8"?>
<ds:datastoreItem xmlns:ds="http://schemas.openxmlformats.org/officeDocument/2006/customXml" ds:itemID="{372309CA-A864-4AF7-82EE-47050BFA9EE4}">
  <ds:schemaRefs>
    <ds:schemaRef ds:uri="Microsoft.SharePoint.Taxonomy.ContentTypeSync"/>
  </ds:schemaRefs>
</ds:datastoreItem>
</file>

<file path=customXml/itemProps3.xml><?xml version="1.0" encoding="utf-8"?>
<ds:datastoreItem xmlns:ds="http://schemas.openxmlformats.org/officeDocument/2006/customXml" ds:itemID="{56C839DB-C30D-4747-81D8-F2EC9450E0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94620f-8162-49cc-a181-d2d69a6fbaa8"/>
    <ds:schemaRef ds:uri="1ed61e74-c06d-4224-bb6c-0fd69f7413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B1CA8DB2-AA8F-40B7-A421-62F6E180F182}">
  <ds:schemaRefs>
    <ds:schemaRef ds:uri="http://purl.org/dc/terms/"/>
    <ds:schemaRef ds:uri="http://schemas.microsoft.com/office/infopath/2007/PartnerControls"/>
    <ds:schemaRef ds:uri="http://schemas.microsoft.com/office/2006/documentManagement/types"/>
    <ds:schemaRef ds:uri="http://schemas.microsoft.com/office/2006/metadata/properties"/>
    <ds:schemaRef ds:uri="http://purl.org/dc/elements/1.1/"/>
    <ds:schemaRef ds:uri="5494620f-8162-49cc-a181-d2d69a6fbaa8"/>
    <ds:schemaRef ds:uri="http://schemas.openxmlformats.org/package/2006/metadata/core-properties"/>
    <ds:schemaRef ds:uri="1ed61e74-c06d-4224-bb6c-0fd69f7413c1"/>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12735</TotalTime>
  <Words>1277</Words>
  <Application>Microsoft Office PowerPoint</Application>
  <PresentationFormat>Grand écran</PresentationFormat>
  <Paragraphs>105</Paragraphs>
  <Slides>2</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vt:i4>
      </vt:variant>
    </vt:vector>
  </HeadingPairs>
  <TitlesOfParts>
    <vt:vector size="9" baseType="lpstr">
      <vt:lpstr>-apple-system</vt:lpstr>
      <vt:lpstr>Arial</vt:lpstr>
      <vt:lpstr>Arial Narrow</vt:lpstr>
      <vt:lpstr>Calibri</vt:lpstr>
      <vt:lpstr>Calibri Light</vt:lpstr>
      <vt:lpstr>Wingdings</vt:lpstr>
      <vt:lpstr>Thème Office</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 DOUAREC CELINE</dc:creator>
  <cp:lastModifiedBy>LOSSER Fabien [CEGEE]</cp:lastModifiedBy>
  <cp:revision>26</cp:revision>
  <dcterms:created xsi:type="dcterms:W3CDTF">2023-01-05T09:52:55Z</dcterms:created>
  <dcterms:modified xsi:type="dcterms:W3CDTF">2024-01-05T08:58:25Z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2023-01-05T09:52:55Z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ActionId">
    <vt:lpwstr>2dc600b4-5224-46df-b4fb-6347290e6024</vt:lpwstr>
  </property>
  <property fmtid="{D5CDD505-2E9C-101B-9397-08002B2CF9AE}" pid="8" name="MSIP_Label_48a19f0c-bea1-442e-a475-ed109d9ec508_ContentBits">
    <vt:lpwstr>0</vt:lpwstr>
  </property>
  <property fmtid="{D5CDD505-2E9C-101B-9397-08002B2CF9AE}" pid="9" name="ContentTypeId">
    <vt:lpwstr>0x01010092BA07C29F0DC74EA2E26680E20CBADD</vt:lpwstr>
  </property>
  <property fmtid="{D5CDD505-2E9C-101B-9397-08002B2CF9AE}" pid="10" name="MediaServiceImageTags">
    <vt:lpwstr/>
  </property>
</Properties>
</file>