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5"/>
    <p:sldMasterId id="2147483911" r:id="rId6"/>
    <p:sldMasterId id="2147483939" r:id="rId7"/>
    <p:sldMasterId id="2147483959" r:id="rId8"/>
    <p:sldMasterId id="2147483997" r:id="rId9"/>
    <p:sldMasterId id="2147484002" r:id="rId10"/>
  </p:sldMasterIdLst>
  <p:notesMasterIdLst>
    <p:notesMasterId r:id="rId41"/>
  </p:notesMasterIdLst>
  <p:handoutMasterIdLst>
    <p:handoutMasterId r:id="rId42"/>
  </p:handoutMasterIdLst>
  <p:sldIdLst>
    <p:sldId id="558" r:id="rId11"/>
    <p:sldId id="2147475959" r:id="rId12"/>
    <p:sldId id="2147476036" r:id="rId13"/>
    <p:sldId id="2147375936" r:id="rId14"/>
    <p:sldId id="2147475974" r:id="rId15"/>
    <p:sldId id="2147475979" r:id="rId16"/>
    <p:sldId id="2147476048" r:id="rId17"/>
    <p:sldId id="2147476015" r:id="rId18"/>
    <p:sldId id="2147476046" r:id="rId19"/>
    <p:sldId id="2147476017" r:id="rId20"/>
    <p:sldId id="2147475948" r:id="rId21"/>
    <p:sldId id="2147476037" r:id="rId22"/>
    <p:sldId id="2147476044" r:id="rId23"/>
    <p:sldId id="2147476020" r:id="rId24"/>
    <p:sldId id="2147475982" r:id="rId25"/>
    <p:sldId id="2147476021" r:id="rId26"/>
    <p:sldId id="2147476023" r:id="rId27"/>
    <p:sldId id="2147476043" r:id="rId28"/>
    <p:sldId id="2147476034" r:id="rId29"/>
    <p:sldId id="2147475952" r:id="rId30"/>
    <p:sldId id="2147475977" r:id="rId31"/>
    <p:sldId id="2147476033" r:id="rId32"/>
    <p:sldId id="2147374778" r:id="rId33"/>
    <p:sldId id="2147476009" r:id="rId34"/>
    <p:sldId id="2147476007" r:id="rId35"/>
    <p:sldId id="2147476003" r:id="rId36"/>
    <p:sldId id="2147476035" r:id="rId37"/>
    <p:sldId id="2147476039" r:id="rId38"/>
    <p:sldId id="2147476047" r:id="rId39"/>
    <p:sldId id="2147476045" r:id="rId40"/>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Essentiel Conseillers" id="{69608960-FC73-4132-B001-52D93581D266}">
          <p14:sldIdLst>
            <p14:sldId id="558"/>
            <p14:sldId id="2147475959"/>
          </p14:sldIdLst>
        </p14:section>
        <p14:section name="1. Infos clés" id="{CCDC49A3-5DEC-42D5-85FE-107DEBE6CB44}">
          <p14:sldIdLst>
            <p14:sldId id="2147476036"/>
            <p14:sldId id="2147375936"/>
            <p14:sldId id="2147475974"/>
            <p14:sldId id="2147475979"/>
            <p14:sldId id="2147476048"/>
            <p14:sldId id="2147476015"/>
            <p14:sldId id="2147476046"/>
          </p14:sldIdLst>
        </p14:section>
        <p14:section name="1. Arguments &amp; Questions" id="{0AF943AD-C958-4853-86C9-1FF434065D8E}">
          <p14:sldIdLst>
            <p14:sldId id="2147476017"/>
            <p14:sldId id="2147475948"/>
            <p14:sldId id="2147476037"/>
            <p14:sldId id="2147476044"/>
          </p14:sldIdLst>
        </p14:section>
        <p14:section name="Points d'attention" id="{2A493C76-B7FE-40DB-854B-A86961278E33}">
          <p14:sldIdLst>
            <p14:sldId id="2147476020"/>
            <p14:sldId id="2147475982"/>
          </p14:sldIdLst>
        </p14:section>
        <p14:section name="Synthèse des docs" id="{03008EDD-5BB4-41F6-9243-64A130F9436C}">
          <p14:sldIdLst>
            <p14:sldId id="2147476021"/>
          </p14:sldIdLst>
        </p14:section>
        <p14:section name="1. Parcours" id="{7604BA56-2527-4B8D-A47B-32226581D76B}">
          <p14:sldIdLst>
            <p14:sldId id="2147476023"/>
            <p14:sldId id="2147476043"/>
          </p14:sldIdLst>
        </p14:section>
        <p14:section name="Fiscalité" id="{A0FE4DCA-8C70-419A-A404-0ADF97C58FAB}">
          <p14:sldIdLst>
            <p14:sldId id="2147476034"/>
          </p14:sldIdLst>
        </p14:section>
        <p14:section name="1. Planning" id="{3ABFEEA9-B003-4AF9-B7E1-7D44B220BF4D}">
          <p14:sldIdLst>
            <p14:sldId id="2147475952"/>
          </p14:sldIdLst>
        </p14:section>
        <p14:section name="2. Essentiels - établissements" id="{5DFEDFF0-0838-4240-AE72-784328CC0A67}">
          <p14:sldIdLst>
            <p14:sldId id="2147475977"/>
          </p14:sldIdLst>
        </p14:section>
        <p14:section name="2.Intro : produit &amp; schéma flux" id="{FE1DCDC6-07B8-44EF-9728-76318B33583D}">
          <p14:sldIdLst>
            <p14:sldId id="2147476033"/>
          </p14:sldIdLst>
        </p14:section>
        <p14:section name="2. Appétences - Tableaux" id="{E43C1323-DE1C-4885-83AB-3F40D292CDC7}">
          <p14:sldIdLst>
            <p14:sldId id="2147374778"/>
          </p14:sldIdLst>
        </p14:section>
        <p14:section name="2. Pilotage collecte" id="{55CBD7EE-3FCF-4FC9-9E40-A90BA4657761}">
          <p14:sldIdLst>
            <p14:sldId id="2147476009"/>
          </p14:sldIdLst>
        </p14:section>
        <p14:section name="2. Fermeture Outils" id="{CF09AA66-A763-493C-8FF6-508F838D89EF}">
          <p14:sldIdLst>
            <p14:sldId id="2147476007"/>
          </p14:sldIdLst>
        </p14:section>
        <p14:section name="2. Risques" id="{2F2341CC-3C9B-4FEC-9AC1-35DC291DF75A}">
          <p14:sldIdLst>
            <p14:sldId id="2147476003"/>
          </p14:sldIdLst>
        </p14:section>
        <p14:section name="2. Conflits d'intérêt" id="{38CD6FFF-E9B4-4027-9D32-2EF7C6EB3547}">
          <p14:sldIdLst>
            <p14:sldId id="2147476035"/>
          </p14:sldIdLst>
        </p14:section>
        <p14:section name="Suppléments" id="{02586363-DEC6-4B43-8101-514E91B917CF}">
          <p14:sldIdLst>
            <p14:sldId id="2147476039"/>
            <p14:sldId id="2147476047"/>
          </p14:sldIdLst>
        </p14:section>
        <p14:section name="Remboursement Anticipé" id="{CB51E502-FC26-40D3-A944-F1E52A25810F}">
          <p14:sldIdLst>
            <p14:sldId id="214747604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CC3008-80D8-55F4-F845-EC7F1FF178CA}" name="PORTOIS Harmony" initials="PH" userId="S::harmony.portois@natixis.com::f91a466f-8f15-4399-baa1-1dd0bf6c9316" providerId="AD"/>
  <p188:author id="{CE302A16-93BD-B45C-A0B4-C7BB7383F3CF}" name="SAULNIER Cécile" initials="SC" userId="S::cecile.saulnier@ecureuilvie.fr::1819dc48-e500-42d1-a624-cc7440cfa2f4" providerId="AD"/>
  <p188:author id="{EADCDA18-6B6C-74B4-9003-F55CD10402E1}" name="BARANGER LAURENCE" initials="BL" userId="S::laurence.baranger@bpce.fr::9a99c7ba-7867-4155-b25a-396a1ec85ea9" providerId="AD"/>
  <p188:author id="{BBD16E20-35F1-CB2C-F069-E9761F36D922}" name="LE DOUAREC CELINE" initials="LC" userId="S::celine.ledouarec@bpce.fr::9ae0ee48-5c8b-47cf-8c2a-5943cbae17a4" providerId="AD"/>
  <p188:author id="{3FEDD132-E9C9-38D1-18F4-695F5B9BA62C}" name="LAFOSSE SOPHIE" initials="LS" userId="S::sophie.lafosse@bpce.fr::77fb9beb-f517-43f7-8290-fd32ad252e62" providerId="AD"/>
  <p188:author id="{4F299335-3659-67BA-5872-D4BE1011C761}" name="DUCO Esther" initials="DE" userId="S::esther.duco@ecureuilvie.fr::fa01ea93-3154-4fb9-a8ea-a168d6f20fda" providerId="AD"/>
  <p188:author id="{A251794A-685F-E97A-9AAD-2508FA98F112}" name="GUILLOIS SYLVIE" initials="GS" userId="S::Sylvie.GUILLOIS@bpce.fr::de2220e7-9fd4-4f5d-ac71-a02045d5acf2" providerId="AD"/>
  <p188:author id="{2E12E06A-2B53-A16C-C248-A623B41915D0}" name="LAMAIRESSE Cyril" initials="LC" userId="LAMAIRESSE Cyril" providerId="None"/>
  <p188:author id="{C319D47B-CF50-2B08-31AB-E54D0EEE021B}" name="BOSSE ELODIE" initials="BE" userId="S::Elodie.BOSSE@bpce.fr::142e570a-5d6e-45a0-b262-926506aaf755" providerId="AD"/>
  <p188:author id="{AE718E86-5F14-F6BD-223E-96F14598F220}" name="Derrien Karine (EUROTITRES)" initials="DK(" userId="Derrien Karine (EUROTITRES)" providerId="None"/>
  <p188:author id="{B199BF8E-21F3-8231-2581-CCD2A2522106}" name="PINOT PATRICIA" initials="PP" userId="S::patricia.pinot@bpce.fr::31fb12bc-89cd-4e3b-8d4a-b9c06b12d85f" providerId="AD"/>
  <p188:author id="{E1DF1D95-1A9A-EC16-5907-3BF82718577A}" name="THIBAUT Marianne" initials="TM" userId="S::marianne.thibaut@natixis.com::d1c395d4-601e-4dea-9a35-6bb22f76d576" providerId="AD"/>
  <p188:author id="{185B4098-B6E2-4936-FA1F-88715164CD02}" name="GUILLOIS SYLVIE" initials="GS" userId="S::sylvie.guillois@bpce.fr::de2220e7-9fd4-4f5d-ac71-a02045d5acf2" providerId="AD"/>
  <p188:author id="{9197EA9C-F9F8-BBA4-355B-BD1CFAFE65C3}" name="DUCO Esther" initials="DE" userId="DUCO Esther" providerId="None"/>
  <p188:author id="{997897A6-6597-204F-A9CC-6B2AC72D2356}" name="THIBAUT Marianne" initials="TM" userId="THIBAUT Marianne" providerId="None"/>
  <p188:author id="{358A28A8-EC15-010F-5A47-325DF3ED0C33}" name="SINIAKOVA Tatiana" initials="ST" userId="SINIAKOVA Tatiana" providerId="None"/>
  <p188:author id="{597FEABA-76AC-F705-3B01-39F114B53CAE}" name="BARANGER LAURENCE" initials="BL" userId="S::Laurence.BARANGER@bpce.fr::9a99c7ba-7867-4155-b25a-396a1ec85ea9" providerId="AD"/>
  <p188:author id="{1D7A20E3-5BB0-F946-173A-2D09FB1286E3}" name="Derrien Karine (EUROTITRES)" initials="D(" userId="S::karine.derrien@natixis.com::81c2b82d-0025-48ec-b157-52a033d1e646" providerId="AD"/>
  <p188:author id="{99F89EED-5B10-8DFC-59BC-910950A4B05B}" name="PINOT PATRICIA" initials="PP" userId="S::patricia.pinot@natixis.com::31fb12bc-89cd-4e3b-8d4a-b9c06b12d85f" providerId="AD"/>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ARANGER LAURENCE" initials="BL" lastIdx="27" clrIdx="6">
    <p:extLst>
      <p:ext uri="{19B8F6BF-5375-455C-9EA6-DF929625EA0E}">
        <p15:presenceInfo xmlns:p15="http://schemas.microsoft.com/office/powerpoint/2012/main" userId="S::Laurence.BARANGER@bpce.fr::9a99c7ba-7867-4155-b25a-396a1ec85ea9" providerId="AD"/>
      </p:ext>
    </p:extLst>
  </p:cmAuthor>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10" name="BENTZ SYLVIE" initials="BS" lastIdx="108" clrIdx="9">
    <p:extLst>
      <p:ext uri="{19B8F6BF-5375-455C-9EA6-DF929625EA0E}">
        <p15:presenceInfo xmlns:p15="http://schemas.microsoft.com/office/powerpoint/2012/main" userId="S::sylvie.bentz@bpce.fr::72674729-de4a-46f6-bf94-0b8b0d825772"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11" name="Nora BELARBI" initials="NB" lastIdx="1" clrIdx="10">
    <p:extLst>
      <p:ext uri="{19B8F6BF-5375-455C-9EA6-DF929625EA0E}">
        <p15:presenceInfo xmlns:p15="http://schemas.microsoft.com/office/powerpoint/2012/main" userId="S-1-5-21-1565999513-720182511-927750060-6007"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5" clrIdx="5">
    <p:extLst>
      <p:ext uri="{19B8F6BF-5375-455C-9EA6-DF929625EA0E}">
        <p15:presenceInfo xmlns:p15="http://schemas.microsoft.com/office/powerpoint/2012/main" userId="S::patricia.pinot@natixis.com::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4F0"/>
    <a:srgbClr val="605487"/>
    <a:srgbClr val="8AB973"/>
    <a:srgbClr val="CC3399"/>
    <a:srgbClr val="1B4385"/>
    <a:srgbClr val="863769"/>
    <a:srgbClr val="55579E"/>
    <a:srgbClr val="262D6F"/>
    <a:srgbClr val="00A193"/>
    <a:srgbClr val="F9F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B98B4-0402-F4EE-7674-E1B7E0306FC0}" v="9" dt="2024-01-05T16:52:43.98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07" autoAdjust="0"/>
    <p:restoredTop sz="94900" autoAdjust="0"/>
  </p:normalViewPr>
  <p:slideViewPr>
    <p:cSldViewPr snapToGrid="0">
      <p:cViewPr varScale="1">
        <p:scale>
          <a:sx n="110" d="100"/>
          <a:sy n="110" d="100"/>
        </p:scale>
        <p:origin x="684" y="102"/>
      </p:cViewPr>
      <p:guideLst/>
    </p:cSldViewPr>
  </p:slideViewPr>
  <p:notesTextViewPr>
    <p:cViewPr>
      <p:scale>
        <a:sx n="3" d="2"/>
        <a:sy n="3" d="2"/>
      </p:scale>
      <p:origin x="0" y="0"/>
    </p:cViewPr>
  </p:notesTextViewPr>
  <p:sorterViewPr>
    <p:cViewPr>
      <p:scale>
        <a:sx n="100" d="100"/>
        <a:sy n="100" d="100"/>
      </p:scale>
      <p:origin x="0" y="-139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8/10/relationships/authors" Target="authors.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Master" Target="slideMasters/slideMaster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0" y="9315495"/>
            <a:ext cx="2947035" cy="492080"/>
          </a:xfrm>
          <a:prstGeom prst="rect">
            <a:avLst/>
          </a:prstGeom>
        </p:spPr>
        <p:txBody>
          <a:bodyPr vert="horz" lIns="91440" tIns="45720" rIns="91440" bIns="45720"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3"/>
            <a:ext cx="2947035" cy="49208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2" y="3"/>
            <a:ext cx="2947035" cy="492081"/>
          </a:xfrm>
          <a:prstGeom prst="rect">
            <a:avLst/>
          </a:prstGeom>
        </p:spPr>
        <p:txBody>
          <a:bodyPr vert="horz" lIns="91440" tIns="45720" rIns="91440" bIns="45720" rtlCol="0"/>
          <a:lstStyle>
            <a:lvl1pPr algn="r">
              <a:defRPr sz="1200"/>
            </a:lvl1pPr>
          </a:lstStyle>
          <a:p>
            <a:fld id="{B6B77A52-663C-48FB-9472-994596496562}" type="datetimeFigureOut">
              <a:rPr lang="fr-FR" smtClean="0"/>
              <a:t>05/01/2024</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6" y="4719897"/>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0"/>
          </a:xfrm>
          <a:prstGeom prst="rect">
            <a:avLst/>
          </a:prstGeom>
        </p:spPr>
        <p:txBody>
          <a:bodyPr vert="horz" lIns="91440" tIns="45720" rIns="91440" bIns="45720"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3852242" y="9315495"/>
            <a:ext cx="2947035" cy="492080"/>
          </a:xfrm>
          <a:prstGeom prst="rect">
            <a:avLst/>
          </a:prstGeom>
        </p:spPr>
        <p:txBody>
          <a:bodyPr vert="horz" lIns="91440" tIns="45720" rIns="91440" bIns="45720" rtlCol="0" anchor="b"/>
          <a:lstStyle>
            <a:lvl1pPr algn="r">
              <a:defRPr sz="1200"/>
            </a:lvl1pPr>
          </a:lstStyle>
          <a:p>
            <a:fld id="{32A38772-A939-4C9A-A116-B69DE5037715}" type="slidenum">
              <a:rPr lang="fr-FR" smtClean="0"/>
              <a:t>‹N°›</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dirty="0"/>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83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8</a:t>
            </a:fld>
            <a:endParaRPr lang="fr-FR"/>
          </a:p>
        </p:txBody>
      </p:sp>
    </p:spTree>
    <p:extLst>
      <p:ext uri="{BB962C8B-B14F-4D97-AF65-F5344CB8AC3E}">
        <p14:creationId xmlns:p14="http://schemas.microsoft.com/office/powerpoint/2010/main" val="1819266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9</a:t>
            </a:fld>
            <a:endParaRPr lang="fr-FR"/>
          </a:p>
        </p:txBody>
      </p:sp>
    </p:spTree>
    <p:extLst>
      <p:ext uri="{BB962C8B-B14F-4D97-AF65-F5344CB8AC3E}">
        <p14:creationId xmlns:p14="http://schemas.microsoft.com/office/powerpoint/2010/main" val="34875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10</a:t>
            </a:fld>
            <a:endParaRPr lang="fr-FR"/>
          </a:p>
        </p:txBody>
      </p:sp>
    </p:spTree>
    <p:extLst>
      <p:ext uri="{BB962C8B-B14F-4D97-AF65-F5344CB8AC3E}">
        <p14:creationId xmlns:p14="http://schemas.microsoft.com/office/powerpoint/2010/main" val="367078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11</a:t>
            </a:fld>
            <a:endParaRPr lang="fr-FR"/>
          </a:p>
        </p:txBody>
      </p:sp>
    </p:spTree>
    <p:extLst>
      <p:ext uri="{BB962C8B-B14F-4D97-AF65-F5344CB8AC3E}">
        <p14:creationId xmlns:p14="http://schemas.microsoft.com/office/powerpoint/2010/main" val="220235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12</a:t>
            </a:fld>
            <a:endParaRPr lang="fr-FR"/>
          </a:p>
        </p:txBody>
      </p:sp>
    </p:spTree>
    <p:extLst>
      <p:ext uri="{BB962C8B-B14F-4D97-AF65-F5344CB8AC3E}">
        <p14:creationId xmlns:p14="http://schemas.microsoft.com/office/powerpoint/2010/main" val="233187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13</a:t>
            </a:fld>
            <a:endParaRPr lang="fr-FR"/>
          </a:p>
        </p:txBody>
      </p:sp>
    </p:spTree>
    <p:extLst>
      <p:ext uri="{BB962C8B-B14F-4D97-AF65-F5344CB8AC3E}">
        <p14:creationId xmlns:p14="http://schemas.microsoft.com/office/powerpoint/2010/main" val="391790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14</a:t>
            </a:fld>
            <a:endParaRPr lang="fr-FR"/>
          </a:p>
        </p:txBody>
      </p:sp>
    </p:spTree>
    <p:extLst>
      <p:ext uri="{BB962C8B-B14F-4D97-AF65-F5344CB8AC3E}">
        <p14:creationId xmlns:p14="http://schemas.microsoft.com/office/powerpoint/2010/main" val="1705195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676123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20</a:t>
            </a:fld>
            <a:endParaRPr lang="fr-FR"/>
          </a:p>
        </p:txBody>
      </p:sp>
    </p:spTree>
    <p:extLst>
      <p:ext uri="{BB962C8B-B14F-4D97-AF65-F5344CB8AC3E}">
        <p14:creationId xmlns:p14="http://schemas.microsoft.com/office/powerpoint/2010/main" val="52365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22</a:t>
            </a:fld>
            <a:endParaRPr lang="fr-FR"/>
          </a:p>
        </p:txBody>
      </p:sp>
    </p:spTree>
    <p:extLst>
      <p:ext uri="{BB962C8B-B14F-4D97-AF65-F5344CB8AC3E}">
        <p14:creationId xmlns:p14="http://schemas.microsoft.com/office/powerpoint/2010/main" val="1415996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923438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41641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6629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952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0845"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0845" rtl="0" eaLnBrk="1" fontAlgn="auto" latinLnBrk="0" hangingPunct="1">
                <a:lnSpc>
                  <a:spcPct val="100000"/>
                </a:lnSpc>
                <a:spcBef>
                  <a:spcPts val="0"/>
                </a:spcBef>
                <a:spcAft>
                  <a:spcPts val="0"/>
                </a:spcAft>
                <a:buClrTx/>
                <a:buSzTx/>
                <a:buFontTx/>
                <a:buNone/>
                <a:tabLst/>
                <a:defRPr/>
              </a:pPr>
              <a:t>27</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2718787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332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433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5333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6405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122473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6" name="Espace réservé du texte 52"/>
          <p:cNvSpPr>
            <a:spLocks noGrp="1"/>
          </p:cNvSpPr>
          <p:nvPr>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55341970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38221211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5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j-lt"/>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6"/>
            <a:ext cx="10036469" cy="492443"/>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mn-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85692" y="5766713"/>
            <a:ext cx="4404616" cy="901367"/>
          </a:xfrm>
          <a:prstGeom prst="rect">
            <a:avLst/>
          </a:prstGeom>
        </p:spPr>
      </p:pic>
      <p:sp>
        <p:nvSpPr>
          <p:cNvPr id="10" name="Espace réservé du texte 52">
            <a:extLst>
              <a:ext uri="{FF2B5EF4-FFF2-40B4-BE49-F238E27FC236}">
                <a16:creationId xmlns:a16="http://schemas.microsoft.com/office/drawing/2014/main" id="{39135E18-D745-21D6-87A7-068C299A6E83}"/>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112575886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1981448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en-US"/>
              <a:t>Click to edit Master title style</a:t>
            </a:r>
            <a:endParaRPr lang="fr-F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7262747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65769958"/>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13" name="Espace réservé pour une image  5"/>
          <p:cNvSpPr>
            <a:spLocks noGrp="1"/>
          </p:cNvSpPr>
          <p:nvPr>
            <p:ph type="pic" sz="quarter" idx="13"/>
          </p:nvPr>
        </p:nvSpPr>
        <p:spPr>
          <a:xfrm>
            <a:off x="8113184" y="0"/>
            <a:ext cx="4078816" cy="6858000"/>
          </a:xfrm>
        </p:spPr>
        <p:txBody>
          <a:bodyPr/>
          <a:lstStyle/>
          <a:p>
            <a:r>
              <a:rPr lang="en-US"/>
              <a:t>Click icon to add picture</a:t>
            </a:r>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4190774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4_Titre">
    <p:spTree>
      <p:nvGrpSpPr>
        <p:cNvPr id="1" name="Shape 8"/>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23292744"/>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_Titre">
    <p:spTree>
      <p:nvGrpSpPr>
        <p:cNvPr id="1" name="Shape 8"/>
        <p:cNvGrpSpPr/>
        <p:nvPr/>
      </p:nvGrpSpPr>
      <p:grpSpPr>
        <a:xfrm>
          <a:off x="0" y="0"/>
          <a:ext cx="0" cy="0"/>
          <a:chOff x="0" y="0"/>
          <a:chExt cx="0" cy="0"/>
        </a:xfrm>
      </p:grpSpPr>
      <p:grpSp>
        <p:nvGrpSpPr>
          <p:cNvPr id="35" name="Groupe 34"/>
          <p:cNvGrpSpPr/>
          <p:nvPr/>
        </p:nvGrpSpPr>
        <p:grpSpPr>
          <a:xfrm>
            <a:off x="2542676" y="3044958"/>
            <a:ext cx="7106648" cy="768085"/>
            <a:chOff x="288926" y="438151"/>
            <a:chExt cx="4284661" cy="444500"/>
          </a:xfrm>
        </p:grpSpPr>
        <p:sp>
          <p:nvSpPr>
            <p:cNvPr id="5"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84207915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3900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en-US"/>
              <a:t>Click to edit Master title style</a:t>
            </a:r>
            <a:endParaRPr lang="fr-F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4787509"/>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9" name="Espace réservé du texte 2"/>
          <p:cNvSpPr>
            <a:spLocks noGrp="1"/>
          </p:cNvSpPr>
          <p:nvPr>
            <p:ph type="body" sz="quarter" idx="13"/>
          </p:nvPr>
        </p:nvSpPr>
        <p:spPr>
          <a:xfrm>
            <a:off x="1666361" y="175610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1" name="Espace réservé du texte 2"/>
          <p:cNvSpPr>
            <a:spLocks noGrp="1"/>
          </p:cNvSpPr>
          <p:nvPr>
            <p:ph type="body" sz="quarter" idx="15"/>
          </p:nvPr>
        </p:nvSpPr>
        <p:spPr>
          <a:xfrm>
            <a:off x="1666361" y="269011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3" name="Espace réservé du texte 2"/>
          <p:cNvSpPr>
            <a:spLocks noGrp="1"/>
          </p:cNvSpPr>
          <p:nvPr>
            <p:ph type="body" sz="quarter" idx="17"/>
          </p:nvPr>
        </p:nvSpPr>
        <p:spPr>
          <a:xfrm>
            <a:off x="1666361" y="362412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5" name="Espace réservé du texte 2"/>
          <p:cNvSpPr>
            <a:spLocks noGrp="1"/>
          </p:cNvSpPr>
          <p:nvPr>
            <p:ph type="body" sz="quarter" idx="19"/>
          </p:nvPr>
        </p:nvSpPr>
        <p:spPr>
          <a:xfrm>
            <a:off x="1666361" y="455812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7" name="Espace réservé du texte 2"/>
          <p:cNvSpPr>
            <a:spLocks noGrp="1"/>
          </p:cNvSpPr>
          <p:nvPr>
            <p:ph type="body" sz="quarter" idx="21"/>
          </p:nvPr>
        </p:nvSpPr>
        <p:spPr>
          <a:xfrm>
            <a:off x="1666361" y="5492133"/>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657434183"/>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195C-69A5-1F3C-F721-2AB02C41F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F042B67C-AF44-FF0C-3BED-05AA5AA186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365FA69A-EDA5-0DD3-C43F-CE7FA9F836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4414E38-B915-7618-0EEA-C48075B271B2}"/>
              </a:ext>
            </a:extLst>
          </p:cNvPr>
          <p:cNvSpPr>
            <a:spLocks noGrp="1"/>
          </p:cNvSpPr>
          <p:nvPr>
            <p:ph type="ftr" sz="quarter" idx="11"/>
          </p:nvPr>
        </p:nvSpPr>
        <p:spPr/>
        <p:txBody>
          <a:bodyPr/>
          <a:lstStyle/>
          <a:p>
            <a:pPr algn="r" defTabSz="228600">
              <a:spcAft>
                <a:spcPts val="1200"/>
              </a:spcAft>
              <a:defRPr/>
            </a:pPr>
            <a:r>
              <a:rPr lang="en-GB"/>
              <a:t>Copyright © 2022 Accenture. All rights reserved.</a:t>
            </a:r>
          </a:p>
        </p:txBody>
      </p:sp>
      <p:sp>
        <p:nvSpPr>
          <p:cNvPr id="6" name="Slide Number Placeholder 5">
            <a:extLst>
              <a:ext uri="{FF2B5EF4-FFF2-40B4-BE49-F238E27FC236}">
                <a16:creationId xmlns:a16="http://schemas.microsoft.com/office/drawing/2014/main" id="{E1B0C61F-45B6-A6A0-524E-5190B012DD34}"/>
              </a:ext>
            </a:extLst>
          </p:cNvPr>
          <p:cNvSpPr>
            <a:spLocks noGrp="1"/>
          </p:cNvSpPr>
          <p:nvPr>
            <p:ph type="sldNum" sz="quarter" idx="12"/>
          </p:nvPr>
        </p:nvSpPr>
        <p:spPr/>
        <p:txBody>
          <a:bodyPr/>
          <a:lstStyle/>
          <a:p>
            <a:fld id="{1F90F471-3972-4120-B8B3-0237DE626C35}" type="slidenum">
              <a:rPr lang="en-US" smtClean="0"/>
              <a:pPr/>
              <a:t>‹N°›</a:t>
            </a:fld>
            <a:endParaRPr lang="en-US"/>
          </a:p>
        </p:txBody>
      </p:sp>
    </p:spTree>
    <p:extLst>
      <p:ext uri="{BB962C8B-B14F-4D97-AF65-F5344CB8AC3E}">
        <p14:creationId xmlns:p14="http://schemas.microsoft.com/office/powerpoint/2010/main" val="2612596198"/>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grpSp>
        <p:nvGrpSpPr>
          <p:cNvPr id="11" name="Groupe 10"/>
          <p:cNvGrpSpPr/>
          <p:nvPr userDrawn="1"/>
        </p:nvGrpSpPr>
        <p:grpSpPr>
          <a:xfrm>
            <a:off x="385236" y="584202"/>
            <a:ext cx="4560000" cy="492844"/>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203600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grpSp>
        <p:nvGrpSpPr>
          <p:cNvPr id="11" name="Groupe 10"/>
          <p:cNvGrpSpPr/>
          <p:nvPr userDrawn="1"/>
        </p:nvGrpSpPr>
        <p:grpSpPr>
          <a:xfrm>
            <a:off x="7603727" y="6117300"/>
            <a:ext cx="4320480" cy="442865"/>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41217979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67800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54078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750379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26544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59054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34195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516290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947800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9455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4112620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Espace réservé du texte 52"/>
          <p:cNvSpPr>
            <a:spLocks noGrp="1"/>
          </p:cNvSpPr>
          <p:nvPr>
            <p:ph type="body" sz="quarter" idx="12" hasCustomPrompt="1"/>
          </p:nvPr>
        </p:nvSpPr>
        <p:spPr>
          <a:xfrm>
            <a:off x="7725295" y="551549"/>
            <a:ext cx="3979968" cy="512480"/>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l’émetteur</a:t>
            </a:r>
          </a:p>
        </p:txBody>
      </p:sp>
      <p:pic>
        <p:nvPicPr>
          <p:cNvPr id="12" name="Image 11"/>
          <p:cNvPicPr>
            <a:picLocks noChangeAspect="1"/>
          </p:cNvPicPr>
          <p:nvPr userDrawn="1"/>
        </p:nvPicPr>
        <p:blipFill>
          <a:blip r:embed="rId4"/>
          <a:stretch>
            <a:fillRect/>
          </a:stretch>
        </p:blipFill>
        <p:spPr>
          <a:xfrm>
            <a:off x="282312" y="480001"/>
            <a:ext cx="4992000" cy="1028033"/>
          </a:xfrm>
          <a:prstGeom prst="rect">
            <a:avLst/>
          </a:prstGeom>
        </p:spPr>
      </p:pic>
    </p:spTree>
    <p:extLst>
      <p:ext uri="{BB962C8B-B14F-4D97-AF65-F5344CB8AC3E}">
        <p14:creationId xmlns:p14="http://schemas.microsoft.com/office/powerpoint/2010/main" val="3586220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1"/>
            <a:ext cx="4416000" cy="909415"/>
          </a:xfrm>
          <a:prstGeom prst="rect">
            <a:avLst/>
          </a:prstGeom>
        </p:spPr>
      </p:pic>
      <p:sp>
        <p:nvSpPr>
          <p:cNvPr id="10" name="Espace réservé du texte 52">
            <a:extLst>
              <a:ext uri="{FF2B5EF4-FFF2-40B4-BE49-F238E27FC236}">
                <a16:creationId xmlns:a16="http://schemas.microsoft.com/office/drawing/2014/main" id="{E4FA0702-0777-4697-9E2F-7B10C5E240D4}"/>
              </a:ext>
            </a:extLst>
          </p:cNvPr>
          <p:cNvSpPr>
            <a:spLocks noGrp="1"/>
          </p:cNvSpPr>
          <p:nvPr>
            <p:ph type="body" sz="quarter" idx="12" hasCustomPrompt="1"/>
          </p:nvPr>
        </p:nvSpPr>
        <p:spPr>
          <a:xfrm>
            <a:off x="7725295" y="551549"/>
            <a:ext cx="3979968" cy="512480"/>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l’émetteur</a:t>
            </a:r>
          </a:p>
        </p:txBody>
      </p:sp>
    </p:spTree>
    <p:extLst>
      <p:ext uri="{BB962C8B-B14F-4D97-AF65-F5344CB8AC3E}">
        <p14:creationId xmlns:p14="http://schemas.microsoft.com/office/powerpoint/2010/main" val="30896516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969382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480996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338747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01317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63556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354075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190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859143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0341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grpSp>
        <p:nvGrpSpPr>
          <p:cNvPr id="39" name="Groupe 38"/>
          <p:cNvGrpSpPr/>
          <p:nvPr userDrawn="1"/>
        </p:nvGrpSpPr>
        <p:grpSpPr>
          <a:xfrm>
            <a:off x="7603727" y="6117300"/>
            <a:ext cx="4320480" cy="442865"/>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15027676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hasCustomPrompt="1"/>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titre1</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pic>
        <p:nvPicPr>
          <p:cNvPr id="11" name="Image 10"/>
          <p:cNvPicPr>
            <a:picLocks noChangeAspect="1"/>
          </p:cNvPicPr>
          <p:nvPr userDrawn="1"/>
        </p:nvPicPr>
        <p:blipFill>
          <a:blip r:embed="rId4"/>
          <a:stretch>
            <a:fillRect/>
          </a:stretch>
        </p:blipFill>
        <p:spPr>
          <a:xfrm>
            <a:off x="207853" y="500430"/>
            <a:ext cx="5020800" cy="1036420"/>
          </a:xfrm>
          <a:prstGeom prst="rect">
            <a:avLst/>
          </a:prstGeom>
        </p:spPr>
      </p:pic>
    </p:spTree>
    <p:extLst>
      <p:ext uri="{BB962C8B-B14F-4D97-AF65-F5344CB8AC3E}">
        <p14:creationId xmlns:p14="http://schemas.microsoft.com/office/powerpoint/2010/main" val="22096824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pic>
        <p:nvPicPr>
          <p:cNvPr id="12" name="Image 1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4898660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089946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5000845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2580491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819220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Titre">
    <p:spTree>
      <p:nvGrpSpPr>
        <p:cNvPr id="1" name="Shape 8"/>
        <p:cNvGrpSpPr/>
        <p:nvPr/>
      </p:nvGrpSpPr>
      <p:grpSpPr>
        <a:xfrm>
          <a:off x="0" y="0"/>
          <a:ext cx="0" cy="0"/>
          <a:chOff x="0" y="0"/>
          <a:chExt cx="0" cy="0"/>
        </a:xfrm>
      </p:grpSpPr>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 name="ZoneTexte 1"/>
          <p:cNvSpPr txBox="1"/>
          <p:nvPr userDrawn="1"/>
        </p:nvSpPr>
        <p:spPr>
          <a:xfrm>
            <a:off x="4271798" y="2660916"/>
            <a:ext cx="4029105" cy="1118319"/>
          </a:xfrm>
          <a:prstGeom prst="rect">
            <a:avLst/>
          </a:prstGeom>
          <a:noFill/>
        </p:spPr>
        <p:txBody>
          <a:bodyPr wrap="square" rtlCol="0">
            <a:spAutoFit/>
          </a:bodyPr>
          <a:lstStyle/>
          <a:p>
            <a:r>
              <a:rPr lang="fr-FR" sz="6667" b="0">
                <a:latin typeface="Montserrat" panose="00000500000000000000" pitchFamily="2" charset="0"/>
              </a:rPr>
              <a:t>A</a:t>
            </a:r>
            <a:r>
              <a:rPr lang="fr-FR" sz="6667" b="0">
                <a:solidFill>
                  <a:schemeClr val="tx1"/>
                </a:solidFill>
                <a:latin typeface="Montserrat" panose="00000500000000000000" pitchFamily="2" charset="0"/>
              </a:rPr>
              <a:t>n</a:t>
            </a:r>
            <a:r>
              <a:rPr lang="fr-FR" sz="6667" b="0">
                <a:solidFill>
                  <a:schemeClr val="bg2"/>
                </a:solidFill>
                <a:latin typeface="Montserrat" panose="00000500000000000000" pitchFamily="2" charset="0"/>
              </a:rPr>
              <a:t>n</a:t>
            </a:r>
            <a:r>
              <a:rPr lang="fr-FR" sz="6667" b="0" i="0" u="none" strike="noStrike" cap="none">
                <a:solidFill>
                  <a:srgbClr val="7030A0"/>
                </a:solidFill>
                <a:latin typeface="Montserrat" panose="00000500000000000000" pitchFamily="2" charset="0"/>
                <a:ea typeface="Arial"/>
                <a:cs typeface="Arial"/>
                <a:sym typeface="Arial"/>
              </a:rPr>
              <a:t>e</a:t>
            </a:r>
            <a:r>
              <a:rPr lang="fr-FR" sz="6667" b="0">
                <a:latin typeface="Montserrat" panose="00000500000000000000" pitchFamily="2" charset="0"/>
              </a:rPr>
              <a:t>xes</a:t>
            </a:r>
          </a:p>
        </p:txBody>
      </p:sp>
    </p:spTree>
    <p:extLst>
      <p:ext uri="{BB962C8B-B14F-4D97-AF65-F5344CB8AC3E}">
        <p14:creationId xmlns:p14="http://schemas.microsoft.com/office/powerpoint/2010/main" val="3877748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r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7722161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17" name="Rectangle 16"/>
          <p:cNvSpPr/>
          <p:nvPr userDrawn="1"/>
        </p:nvSpPr>
        <p:spPr>
          <a:xfrm>
            <a:off x="2"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2" y="2"/>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2" y="82210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2" y="175610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2" y="2690116"/>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2" y="362412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2" y="455812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2" y="549213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4" y="82200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4"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4" y="2690020"/>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4" y="362402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4"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4" y="549203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0481880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9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3" name="Espace réservé du texte 52"/>
          <p:cNvSpPr>
            <a:spLocks noGrp="1"/>
          </p:cNvSpPr>
          <p:nvPr>
            <p:ph type="body" sz="quarter" idx="12" hasCustomPrompt="1"/>
          </p:nvPr>
        </p:nvSpPr>
        <p:spPr>
          <a:xfrm>
            <a:off x="9016964"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92000" y="480001"/>
            <a:ext cx="4992000" cy="1028033"/>
          </a:xfrm>
          <a:prstGeom prst="rect">
            <a:avLst/>
          </a:prstGeom>
        </p:spPr>
      </p:pic>
      <p:sp>
        <p:nvSpPr>
          <p:cNvPr id="11" name="Espace réservé du texte 52"/>
          <p:cNvSpPr>
            <a:spLocks noGrp="1"/>
          </p:cNvSpPr>
          <p:nvPr>
            <p:ph type="body" sz="quarter" idx="14" hasCustomPrompt="1"/>
          </p:nvPr>
        </p:nvSpPr>
        <p:spPr>
          <a:xfrm>
            <a:off x="9016964"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4267585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0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1"/>
            <a:ext cx="4416000" cy="909415"/>
          </a:xfrm>
          <a:prstGeom prst="rect">
            <a:avLst/>
          </a:prstGeom>
        </p:spPr>
      </p:pic>
      <p:sp>
        <p:nvSpPr>
          <p:cNvPr id="11" name="Espace réservé du texte 52"/>
          <p:cNvSpPr>
            <a:spLocks noGrp="1"/>
          </p:cNvSpPr>
          <p:nvPr>
            <p:ph type="body" sz="quarter" idx="12" hasCustomPrompt="1"/>
          </p:nvPr>
        </p:nvSpPr>
        <p:spPr>
          <a:xfrm>
            <a:off x="9203851"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9203851"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4982957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2516572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1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4898563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4" name="Espace réservé de la date 3">
            <a:extLst>
              <a:ext uri="{FF2B5EF4-FFF2-40B4-BE49-F238E27FC236}">
                <a16:creationId xmlns:a16="http://schemas.microsoft.com/office/drawing/2014/main" id="{C25EA291-CDA4-34F8-DA5B-A148BF020EA0}"/>
              </a:ext>
            </a:extLst>
          </p:cNvPr>
          <p:cNvSpPr txBox="1">
            <a:spLocks noGrp="1"/>
          </p:cNvSpPr>
          <p:nvPr userDrawn="1"/>
        </p:nvSpPr>
        <p:spPr bwMode="auto">
          <a:xfrm>
            <a:off x="911425" y="6501341"/>
            <a:ext cx="380399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février 2032 remboursable par anticipation</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785466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871798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grpSp>
        <p:nvGrpSpPr>
          <p:cNvPr id="35" name="Groupe 34"/>
          <p:cNvGrpSpPr/>
          <p:nvPr userDrawn="1"/>
        </p:nvGrpSpPr>
        <p:grpSpPr>
          <a:xfrm>
            <a:off x="2542676" y="3044958"/>
            <a:ext cx="7106648" cy="768085"/>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515740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5095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4" name="Espace réservé de la date 3">
            <a:extLst>
              <a:ext uri="{FF2B5EF4-FFF2-40B4-BE49-F238E27FC236}">
                <a16:creationId xmlns:a16="http://schemas.microsoft.com/office/drawing/2014/main" id="{B8C977A1-C61A-F7A5-B2AD-7C8B5D470774}"/>
              </a:ext>
            </a:extLst>
          </p:cNvPr>
          <p:cNvSpPr txBox="1">
            <a:spLocks noGrp="1"/>
          </p:cNvSpPr>
          <p:nvPr userDrawn="1"/>
        </p:nvSpPr>
        <p:spPr bwMode="auto">
          <a:xfrm>
            <a:off x="911425" y="6501341"/>
            <a:ext cx="380399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février 2032 remboursable par anticipation</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741404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071910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6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1" y="2372885"/>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1"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80" y="6226965"/>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2" y="6271292"/>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1"/>
            <a:ext cx="2300308" cy="383692"/>
          </a:xfrm>
          <a:prstGeom prst="rect">
            <a:avLst/>
          </a:prstGeom>
        </p:spPr>
      </p:pic>
      <p:sp>
        <p:nvSpPr>
          <p:cNvPr id="13" name="Espace réservé du texte 52"/>
          <p:cNvSpPr>
            <a:spLocks noGrp="1"/>
          </p:cNvSpPr>
          <p:nvPr>
            <p:ph type="body" sz="quarter" idx="12" hasCustomPrompt="1"/>
          </p:nvPr>
        </p:nvSpPr>
        <p:spPr>
          <a:xfrm>
            <a:off x="9016965"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92000" y="480002"/>
            <a:ext cx="4992000" cy="1028033"/>
          </a:xfrm>
          <a:prstGeom prst="rect">
            <a:avLst/>
          </a:prstGeom>
        </p:spPr>
      </p:pic>
      <p:sp>
        <p:nvSpPr>
          <p:cNvPr id="11" name="Espace réservé du texte 52"/>
          <p:cNvSpPr>
            <a:spLocks noGrp="1"/>
          </p:cNvSpPr>
          <p:nvPr>
            <p:ph type="body" sz="quarter" idx="14" hasCustomPrompt="1"/>
          </p:nvPr>
        </p:nvSpPr>
        <p:spPr>
          <a:xfrm>
            <a:off x="9016965"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14300935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7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3" y="6146887"/>
            <a:ext cx="2300308" cy="383692"/>
          </a:xfrm>
          <a:prstGeom prst="rect">
            <a:avLst/>
          </a:prstGeom>
        </p:spPr>
      </p:pic>
      <p:sp>
        <p:nvSpPr>
          <p:cNvPr id="59" name="Espace réservé du texte 52"/>
          <p:cNvSpPr>
            <a:spLocks noGrp="1"/>
          </p:cNvSpPr>
          <p:nvPr>
            <p:ph type="body" sz="quarter" idx="16" hasCustomPrompt="1"/>
          </p:nvPr>
        </p:nvSpPr>
        <p:spPr>
          <a:xfrm>
            <a:off x="1254000" y="4960257"/>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4000"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4000"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2"/>
            <a:ext cx="4416000" cy="909415"/>
          </a:xfrm>
          <a:prstGeom prst="rect">
            <a:avLst/>
          </a:prstGeom>
        </p:spPr>
      </p:pic>
      <p:sp>
        <p:nvSpPr>
          <p:cNvPr id="11" name="Espace réservé du texte 52"/>
          <p:cNvSpPr>
            <a:spLocks noGrp="1"/>
          </p:cNvSpPr>
          <p:nvPr>
            <p:ph type="body" sz="quarter" idx="12" hasCustomPrompt="1"/>
          </p:nvPr>
        </p:nvSpPr>
        <p:spPr>
          <a:xfrm>
            <a:off x="9203852"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9203852"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7040767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6C0002AF-4B36-4680-B688-D97E71F3E03E}"/>
              </a:ext>
            </a:extLst>
          </p:cNvPr>
          <p:cNvSpPr txBox="1">
            <a:spLocks noGrp="1"/>
          </p:cNvSpPr>
          <p:nvPr userDrawn="1"/>
        </p:nvSpPr>
        <p:spPr bwMode="auto">
          <a:xfrm>
            <a:off x="911426" y="6501343"/>
            <a:ext cx="2427459"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Feuille de Route CTO/PEA 2022-2024</a:t>
            </a:r>
          </a:p>
        </p:txBody>
      </p:sp>
    </p:spTree>
    <p:extLst>
      <p:ext uri="{BB962C8B-B14F-4D97-AF65-F5344CB8AC3E}">
        <p14:creationId xmlns:p14="http://schemas.microsoft.com/office/powerpoint/2010/main" val="33976186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9"/>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6"/>
            <a:ext cx="4800600"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9" y="1509186"/>
            <a:ext cx="5183716"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687851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330050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endParaRPr lang="fr-FR"/>
          </a:p>
        </p:txBody>
      </p:sp>
      <p:sp>
        <p:nvSpPr>
          <p:cNvPr id="6"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244280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7305584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26736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9456" y="1508787"/>
            <a:ext cx="10273141" cy="485407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716421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89032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1489299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3622225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1584105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676979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368084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58324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0829333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8292005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378006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78091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117488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56331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75.xml"/><Relationship Id="rId7" Type="http://schemas.openxmlformats.org/officeDocument/2006/relationships/tags" Target="../tags/tag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tags" Target="../tags/tag3.xml"/><Relationship Id="rId5" Type="http://schemas.openxmlformats.org/officeDocument/2006/relationships/theme" Target="../theme/theme5.xml"/><Relationship Id="rId4" Type="http://schemas.openxmlformats.org/officeDocument/2006/relationships/slideLayout" Target="../slideLayouts/slideLayout76.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6.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image" Target="../media/image1.emf"/><Relationship Id="rId2" Type="http://schemas.openxmlformats.org/officeDocument/2006/relationships/slideLayout" Target="../slideLayouts/slideLayout78.xml"/><Relationship Id="rId16" Type="http://schemas.openxmlformats.org/officeDocument/2006/relationships/oleObject" Target="../embeddings/oleObject3.bin"/><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tags" Target="../tags/tag6.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2"/>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4" imgW="526" imgH="526" progId="TCLayout.ActiveDocument.1">
                  <p:embed/>
                </p:oleObj>
              </mc:Choice>
              <mc:Fallback>
                <p:oleObj name="Diapositive think-cell" r:id="rId14"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380399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février 2032 remboursable par anticipation</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09" r:id="rId3"/>
    <p:sldLayoutId id="2147483745" r:id="rId4"/>
    <p:sldLayoutId id="2147483929" r:id="rId5"/>
    <p:sldLayoutId id="2147483910" r:id="rId6"/>
    <p:sldLayoutId id="2147483931" r:id="rId7"/>
    <p:sldLayoutId id="2147483932" r:id="rId8"/>
    <p:sldLayoutId id="2147483861" r:id="rId9"/>
    <p:sldLayoutId id="2147483885" r:id="rId10"/>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p:nvGrpSpPr>
        <p:grpSpPr>
          <a:xfrm>
            <a:off x="10320470" y="6506617"/>
            <a:ext cx="1678317" cy="174112"/>
            <a:chOff x="288926" y="438151"/>
            <a:chExt cx="4284661" cy="444500"/>
          </a:xfrm>
        </p:grpSpPr>
        <p:sp>
          <p:nvSpPr>
            <p:cNvPr id="12"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p:nvGrpSpPr>
        <p:grpSpPr>
          <a:xfrm>
            <a:off x="189679" y="260649"/>
            <a:ext cx="822181" cy="585564"/>
            <a:chOff x="865188" y="493713"/>
            <a:chExt cx="546100" cy="388938"/>
          </a:xfrm>
          <a:solidFill>
            <a:schemeClr val="bg1">
              <a:lumMod val="85000"/>
            </a:schemeClr>
          </a:solidFill>
        </p:grpSpPr>
        <p:sp>
          <p:nvSpPr>
            <p:cNvPr id="56"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2" name="Group 1">
            <a:extLst>
              <a:ext uri="{FF2B5EF4-FFF2-40B4-BE49-F238E27FC236}">
                <a16:creationId xmlns:a16="http://schemas.microsoft.com/office/drawing/2014/main" id="{346075CA-D92F-FD99-1711-009C842E6577}"/>
              </a:ext>
            </a:extLst>
          </p:cNvPr>
          <p:cNvGrpSpPr/>
          <p:nvPr/>
        </p:nvGrpSpPr>
        <p:grpSpPr>
          <a:xfrm>
            <a:off x="-799993" y="1552106"/>
            <a:ext cx="666112" cy="2104585"/>
            <a:chOff x="-799993" y="1531524"/>
            <a:chExt cx="666112" cy="2104585"/>
          </a:xfrm>
        </p:grpSpPr>
        <p:sp>
          <p:nvSpPr>
            <p:cNvPr id="3" name="Oval 2">
              <a:extLst>
                <a:ext uri="{FF2B5EF4-FFF2-40B4-BE49-F238E27FC236}">
                  <a16:creationId xmlns:a16="http://schemas.microsoft.com/office/drawing/2014/main" id="{4EEC50AD-9A38-B976-81E1-F9822258F547}"/>
                </a:ext>
              </a:extLst>
            </p:cNvPr>
            <p:cNvSpPr/>
            <p:nvPr/>
          </p:nvSpPr>
          <p:spPr>
            <a:xfrm>
              <a:off x="-799993" y="1531524"/>
              <a:ext cx="666112" cy="6661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5" name="Oval 4">
              <a:extLst>
                <a:ext uri="{FF2B5EF4-FFF2-40B4-BE49-F238E27FC236}">
                  <a16:creationId xmlns:a16="http://schemas.microsoft.com/office/drawing/2014/main" id="{B3A83416-21B5-0FB5-9905-81C23B1EA351}"/>
                </a:ext>
              </a:extLst>
            </p:cNvPr>
            <p:cNvSpPr/>
            <p:nvPr/>
          </p:nvSpPr>
          <p:spPr>
            <a:xfrm>
              <a:off x="-799993" y="2269207"/>
              <a:ext cx="666112" cy="666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6" name="Oval 5">
              <a:extLst>
                <a:ext uri="{FF2B5EF4-FFF2-40B4-BE49-F238E27FC236}">
                  <a16:creationId xmlns:a16="http://schemas.microsoft.com/office/drawing/2014/main" id="{0B840D02-3D83-8F5D-38F3-7AA0AF0473B9}"/>
                </a:ext>
              </a:extLst>
            </p:cNvPr>
            <p:cNvSpPr/>
            <p:nvPr/>
          </p:nvSpPr>
          <p:spPr>
            <a:xfrm>
              <a:off x="-430171" y="3028099"/>
              <a:ext cx="270269" cy="270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7" name="Oval 6">
              <a:extLst>
                <a:ext uri="{FF2B5EF4-FFF2-40B4-BE49-F238E27FC236}">
                  <a16:creationId xmlns:a16="http://schemas.microsoft.com/office/drawing/2014/main" id="{E1190E80-84B0-1F77-732A-D279F9C10C3C}"/>
                </a:ext>
              </a:extLst>
            </p:cNvPr>
            <p:cNvSpPr/>
            <p:nvPr/>
          </p:nvSpPr>
          <p:spPr>
            <a:xfrm>
              <a:off x="-430171" y="3365840"/>
              <a:ext cx="270269" cy="270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8" name="Oval 7">
              <a:extLst>
                <a:ext uri="{FF2B5EF4-FFF2-40B4-BE49-F238E27FC236}">
                  <a16:creationId xmlns:a16="http://schemas.microsoft.com/office/drawing/2014/main" id="{6385AF04-57B6-4268-1849-74458DE1BCDE}"/>
                </a:ext>
              </a:extLst>
            </p:cNvPr>
            <p:cNvSpPr/>
            <p:nvPr/>
          </p:nvSpPr>
          <p:spPr>
            <a:xfrm>
              <a:off x="-773974" y="3028099"/>
              <a:ext cx="270269" cy="2702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9" name="Oval 8">
              <a:extLst>
                <a:ext uri="{FF2B5EF4-FFF2-40B4-BE49-F238E27FC236}">
                  <a16:creationId xmlns:a16="http://schemas.microsoft.com/office/drawing/2014/main" id="{877CE4F3-70ED-05E6-239D-2D32424F4E8A}"/>
                </a:ext>
              </a:extLst>
            </p:cNvPr>
            <p:cNvSpPr/>
            <p:nvPr/>
          </p:nvSpPr>
          <p:spPr>
            <a:xfrm>
              <a:off x="-773974" y="3365840"/>
              <a:ext cx="270269" cy="2702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grpSp>
        <p:nvGrpSpPr>
          <p:cNvPr id="16" name="Group 15">
            <a:extLst>
              <a:ext uri="{FF2B5EF4-FFF2-40B4-BE49-F238E27FC236}">
                <a16:creationId xmlns:a16="http://schemas.microsoft.com/office/drawing/2014/main" id="{A03258FF-BBBA-AE46-44AE-EA20972804A0}"/>
              </a:ext>
            </a:extLst>
          </p:cNvPr>
          <p:cNvGrpSpPr/>
          <p:nvPr/>
        </p:nvGrpSpPr>
        <p:grpSpPr>
          <a:xfrm>
            <a:off x="-799993" y="0"/>
            <a:ext cx="666112" cy="1369178"/>
            <a:chOff x="-799993" y="0"/>
            <a:chExt cx="666112" cy="1369178"/>
          </a:xfrm>
        </p:grpSpPr>
        <p:sp>
          <p:nvSpPr>
            <p:cNvPr id="17" name="Oval 16">
              <a:extLst>
                <a:ext uri="{FF2B5EF4-FFF2-40B4-BE49-F238E27FC236}">
                  <a16:creationId xmlns:a16="http://schemas.microsoft.com/office/drawing/2014/main" id="{51857C60-DA2F-473E-0349-294EDB620C4D}"/>
                </a:ext>
              </a:extLst>
            </p:cNvPr>
            <p:cNvSpPr/>
            <p:nvPr/>
          </p:nvSpPr>
          <p:spPr>
            <a:xfrm>
              <a:off x="-799993" y="0"/>
              <a:ext cx="447108" cy="4471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19" name="Oval 18">
              <a:extLst>
                <a:ext uri="{FF2B5EF4-FFF2-40B4-BE49-F238E27FC236}">
                  <a16:creationId xmlns:a16="http://schemas.microsoft.com/office/drawing/2014/main" id="{EE3B0AD6-635D-EB34-ECC9-7FCE16085A10}"/>
                </a:ext>
              </a:extLst>
            </p:cNvPr>
            <p:cNvSpPr/>
            <p:nvPr/>
          </p:nvSpPr>
          <p:spPr>
            <a:xfrm>
              <a:off x="-580989" y="204027"/>
              <a:ext cx="447108" cy="4471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0" name="Oval 19">
              <a:extLst>
                <a:ext uri="{FF2B5EF4-FFF2-40B4-BE49-F238E27FC236}">
                  <a16:creationId xmlns:a16="http://schemas.microsoft.com/office/drawing/2014/main" id="{A2BCA49D-07CC-CB61-D0E5-6896140F00A0}"/>
                </a:ext>
              </a:extLst>
            </p:cNvPr>
            <p:cNvSpPr/>
            <p:nvPr/>
          </p:nvSpPr>
          <p:spPr>
            <a:xfrm>
              <a:off x="-799993" y="723437"/>
              <a:ext cx="447108" cy="44710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1" name="Oval 20">
              <a:extLst>
                <a:ext uri="{FF2B5EF4-FFF2-40B4-BE49-F238E27FC236}">
                  <a16:creationId xmlns:a16="http://schemas.microsoft.com/office/drawing/2014/main" id="{ED75FD58-1104-B624-C2A2-39CF8A0E3292}"/>
                </a:ext>
              </a:extLst>
            </p:cNvPr>
            <p:cNvSpPr/>
            <p:nvPr/>
          </p:nvSpPr>
          <p:spPr>
            <a:xfrm>
              <a:off x="-580989" y="922070"/>
              <a:ext cx="447108" cy="4471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cxnSp>
        <p:nvCxnSpPr>
          <p:cNvPr id="47" name="Straight Connector 46">
            <a:extLst>
              <a:ext uri="{FF2B5EF4-FFF2-40B4-BE49-F238E27FC236}">
                <a16:creationId xmlns:a16="http://schemas.microsoft.com/office/drawing/2014/main" id="{E6E928C7-38D8-04D2-D5DD-2D4C5945B090}"/>
              </a:ext>
            </a:extLst>
          </p:cNvPr>
          <p:cNvCxnSpPr>
            <a:cxnSpLocks/>
          </p:cNvCxnSpPr>
          <p:nvPr/>
        </p:nvCxnSpPr>
        <p:spPr>
          <a:xfrm>
            <a:off x="-799993" y="1460642"/>
            <a:ext cx="666112"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719748"/>
      </p:ext>
    </p:extLst>
  </p:cSld>
  <p:clrMap bg1="lt1" tx1="dk1" bg2="dk2" tx2="lt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Lst>
  <p:hf hd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507234178"/>
      </p:ext>
    </p:extLst>
  </p:cSld>
  <p:clrMap bg1="lt1" tx1="dk1" bg2="lt2" tx2="dk2" accent1="accent1" accent2="accent2" accent3="accent3" accent4="accent4" accent5="accent5" accent6="accent6" hlink="hlink" folHlink="folHlink"/>
  <p:sldLayoutIdLst>
    <p:sldLayoutId id="2147483661" r:id="rId1"/>
    <p:sldLayoutId id="2147483934" r:id="rId2"/>
    <p:sldLayoutId id="2147483935" r:id="rId3"/>
    <p:sldLayoutId id="2147483940" r:id="rId4"/>
    <p:sldLayoutId id="2147483665" r:id="rId5"/>
    <p:sldLayoutId id="2147483936" r:id="rId6"/>
    <p:sldLayoutId id="2147483941" r:id="rId7"/>
    <p:sldLayoutId id="2147483668" r:id="rId8"/>
    <p:sldLayoutId id="2147483937" r:id="rId9"/>
    <p:sldLayoutId id="2147483938" r:id="rId10"/>
    <p:sldLayoutId id="2147483671" r:id="rId11"/>
    <p:sldLayoutId id="2147483942"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972301482"/>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8" r:id="rId29"/>
    <p:sldLayoutId id="2147483989" r:id="rId30"/>
    <p:sldLayoutId id="2147483990" r:id="rId31"/>
    <p:sldLayoutId id="2147483991" r:id="rId32"/>
    <p:sldLayoutId id="2147483992" r:id="rId33"/>
    <p:sldLayoutId id="2147483993" r:id="rId34"/>
    <p:sldLayoutId id="2147483994" r:id="rId35"/>
    <p:sldLayoutId id="2147483995" r:id="rId36"/>
    <p:sldLayoutId id="2147483996" r:id="rId37"/>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6"/>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8" imgW="526" imgH="526" progId="TCLayout.ActiveDocument.1">
                  <p:embed/>
                </p:oleObj>
              </mc:Choice>
              <mc:Fallback>
                <p:oleObj name="Diapositive think-cell" r:id="rId8"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486884384"/>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4"/>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6" imgW="526" imgH="526" progId="TCLayout.ActiveDocument.1">
                  <p:embed/>
                </p:oleObj>
              </mc:Choice>
              <mc:Fallback>
                <p:oleObj name="Diapositive think-cell" r:id="rId16"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4" name="Espace réservé de la date 3">
            <a:extLst>
              <a:ext uri="{FF2B5EF4-FFF2-40B4-BE49-F238E27FC236}">
                <a16:creationId xmlns:a16="http://schemas.microsoft.com/office/drawing/2014/main" id="{C4368EDE-84A1-62CA-8403-3C876ADE7CC5}"/>
              </a:ext>
            </a:extLst>
          </p:cNvPr>
          <p:cNvSpPr txBox="1">
            <a:spLocks noGrp="1"/>
          </p:cNvSpPr>
          <p:nvPr userDrawn="1"/>
        </p:nvSpPr>
        <p:spPr bwMode="auto">
          <a:xfrm>
            <a:off x="911425" y="6501341"/>
            <a:ext cx="380399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février 2032 remboursable par anticipation</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15044836"/>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svg"/><Relationship Id="rId7" Type="http://schemas.openxmlformats.org/officeDocument/2006/relationships/image" Target="../media/image23.svg"/><Relationship Id="rId12" Type="http://schemas.openxmlformats.org/officeDocument/2006/relationships/hyperlink" Target="file:///\\cib.net\shareparis\Salle\Services\Fme\Fcommun\fme3\Caisses%20R&#233;gionales\Client\_BPCE\Deal\2024\01-%20Grand%20Public\Emprunt%20Fev%202032%20Remboursable%20par%20Anticipation%20(taux%20fixe%20callable)\BS\(https:\www.bp.natixis.com\Getfile%3fid=5c89f060-4bdb-4f8a-8b45-dc45edef4189" TargetMode="External"/><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hyperlink" Target="https://www.bp.natixis.com/" TargetMode="External"/><Relationship Id="rId5" Type="http://schemas.openxmlformats.org/officeDocument/2006/relationships/image" Target="../media/image19.svg"/><Relationship Id="rId10"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0.sv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30.sv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hyperlink" Target="https://eav-ecuvie.extranet.bpce.fr/static/myeav/flipbook/#page/198-199" TargetMode="External"/><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30.sv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1.xml"/><Relationship Id="rId5" Type="http://schemas.openxmlformats.org/officeDocument/2006/relationships/image" Target="../media/image35.sv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hyperlink" Target="https://dic.cnp.fr/wkd-web/home/products?sponsorId=BPCE&amp;pays=FR" TargetMode="External"/><Relationship Id="rId7" Type="http://schemas.openxmlformats.org/officeDocument/2006/relationships/image" Target="../media/image13.png"/><Relationship Id="rId2" Type="http://schemas.openxmlformats.org/officeDocument/2006/relationships/hyperlink" Target="https://priips.assurances.groupebpce.com/banque/44" TargetMode="External"/><Relationship Id="rId1" Type="http://schemas.openxmlformats.org/officeDocument/2006/relationships/slideLayout" Target="../slideLayouts/slideLayout85.xml"/><Relationship Id="rId6" Type="http://schemas.openxmlformats.org/officeDocument/2006/relationships/hyperlink" Target="https://www.espacedefi.fr/contenu/1-fiche-client-cto" TargetMode="External"/><Relationship Id="rId5" Type="http://schemas.openxmlformats.org/officeDocument/2006/relationships/image" Target="../media/image32.sv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76.xml"/><Relationship Id="rId6" Type="http://schemas.openxmlformats.org/officeDocument/2006/relationships/image" Target="../media/image40.png"/><Relationship Id="rId11" Type="http://schemas.openxmlformats.org/officeDocument/2006/relationships/image" Target="../media/image43.svg"/><Relationship Id="rId5" Type="http://schemas.openxmlformats.org/officeDocument/2006/relationships/image" Target="../media/image39.svg"/><Relationship Id="rId10" Type="http://schemas.openxmlformats.org/officeDocument/2006/relationships/image" Target="../media/image42.png"/><Relationship Id="rId4" Type="http://schemas.openxmlformats.org/officeDocument/2006/relationships/image" Target="../media/image38.png"/><Relationship Id="rId9" Type="http://schemas.openxmlformats.org/officeDocument/2006/relationships/hyperlink" Target="https://www.espacedefi.fr/uploads/BPA%20DEV%20PREMIUM/Emprunt%20f%C3%A9vrier%202032%20Remboursable%20par%20anticipation/Kit%20Emprunt%20Parcours%20LEA.pdf"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6.xml"/><Relationship Id="rId6" Type="http://schemas.openxmlformats.org/officeDocument/2006/relationships/image" Target="../media/image13.png"/><Relationship Id="rId5" Type="http://schemas.openxmlformats.org/officeDocument/2006/relationships/hyperlink" Target="https://eav-ecuvie.extranet.bpce.fr/static/myeav/flipbook/#page/186-187" TargetMode="External"/><Relationship Id="rId4" Type="http://schemas.openxmlformats.org/officeDocument/2006/relationships/hyperlink" Target="https://www.espacedefi.fr/contenu/3-fiche-conseiller-cto"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0.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80.xml"/><Relationship Id="rId5" Type="http://schemas.openxmlformats.org/officeDocument/2006/relationships/image" Target="../media/image35.sv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0.xml"/><Relationship Id="rId5" Type="http://schemas.openxmlformats.org/officeDocument/2006/relationships/hyperlink" Target="http://www.bp.natixis.com/" TargetMode="External"/><Relationship Id="rId4" Type="http://schemas.openxmlformats.org/officeDocument/2006/relationships/hyperlink" Target="https://cib.natixis.com/home/pims/prospectus#/prospectusPublic"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file:///\\cib.net\shareparis\Salle\Services\Fme\Fcommun\fme3\Caisses%20R&#233;gionales\Client\_BPCE\Deal\2024\01-%20Grand%20Public\Emprunt%20Fev%202032%20Remboursable%20par%20Anticipation%20(taux%20fixe%20callable)\BS\(https:\www.bp.natixis.com\Getfile%3fid=5c89f060-4bdb-4f8a-8b45-dc45edef4189" TargetMode="External"/><Relationship Id="rId2" Type="http://schemas.openxmlformats.org/officeDocument/2006/relationships/notesSlide" Target="../notesSlides/notesSlide19.xml"/><Relationship Id="rId1" Type="http://schemas.openxmlformats.org/officeDocument/2006/relationships/slideLayout" Target="../slideLayouts/slideLayout80.xml"/><Relationship Id="rId6" Type="http://schemas.openxmlformats.org/officeDocument/2006/relationships/image" Target="../media/image13.png"/><Relationship Id="rId5" Type="http://schemas.openxmlformats.org/officeDocument/2006/relationships/hyperlink" Target="http://www.amf-france.org/" TargetMode="External"/><Relationship Id="rId4" Type="http://schemas.openxmlformats.org/officeDocument/2006/relationships/hyperlink" Target="https://cib.natixis.com/home/pims/prospectus#/prospectusPublic/"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310788" y="3338733"/>
            <a:ext cx="11757387" cy="1395121"/>
          </a:xfrm>
        </p:spPr>
        <p:txBody>
          <a:bodyPr/>
          <a:lstStyle/>
          <a:p>
            <a:br>
              <a:rPr lang="fr-FR" sz="3600" dirty="0"/>
            </a:br>
            <a:r>
              <a:rPr lang="fr-FR" sz="2800" b="1" dirty="0">
                <a:latin typeface="Montserrat ExtraBold"/>
              </a:rPr>
              <a:t>Emprunt Février 2032 Remboursable par anticipation</a:t>
            </a:r>
            <a:br>
              <a:rPr lang="fr-FR" sz="2800" b="1" dirty="0">
                <a:latin typeface="Montserrat ExtraBold"/>
              </a:rPr>
            </a:br>
            <a:br>
              <a:rPr lang="fr-FR" sz="2800" b="1" dirty="0">
                <a:latin typeface="Montserrat ExtraBold"/>
              </a:rPr>
            </a:br>
            <a:r>
              <a:rPr lang="fr-FR" sz="2800" b="1" dirty="0">
                <a:latin typeface="Montserrat ExtraBold"/>
              </a:rPr>
              <a:t>Kit Conseiller *</a:t>
            </a:r>
            <a:br>
              <a:rPr lang="fr-FR" sz="2800" b="1" dirty="0">
                <a:latin typeface="Montserrat ExtraBold"/>
              </a:rPr>
            </a:br>
            <a:br>
              <a:rPr lang="fr-FR" sz="3600" b="1" dirty="0"/>
            </a:br>
            <a:br>
              <a:rPr lang="fr-FR"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lang="fr-FR" sz="1600" dirty="0">
                <a:solidFill>
                  <a:schemeClr val="tx2"/>
                </a:solidFill>
                <a:latin typeface="Verdana"/>
                <a:ea typeface="Verdana"/>
              </a:rPr>
              <a:t>Éligible aux Compte-Titres Ordinaires (CTO), </a:t>
            </a:r>
            <a:r>
              <a:rPr lang="fr-FR" sz="1600" dirty="0">
                <a:solidFill>
                  <a:schemeClr val="tx2"/>
                </a:solidFill>
                <a:latin typeface="Verdana"/>
                <a:ea typeface="Verdana"/>
                <a:cs typeface="Verdana" panose="020B0604030504040204" pitchFamily="34" charset="0"/>
              </a:rPr>
              <a:t>Contrats d’Assurance Vie, et Contrats de Capitalisation (ASV)</a:t>
            </a:r>
            <a:endParaRPr lang="fr-FR" sz="1800" dirty="0">
              <a:solidFill>
                <a:schemeClr val="tx2"/>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837639" y="6481346"/>
            <a:ext cx="10203371" cy="307777"/>
          </a:xfrm>
          <a:prstGeom prst="rect">
            <a:avLst/>
          </a:prstGeom>
        </p:spPr>
        <p:txBody>
          <a:bodyPr wrap="none">
            <a:spAutoFit/>
          </a:bodyPr>
          <a:lstStyle/>
          <a:p>
            <a:r>
              <a:rPr lang="fr-FR" sz="1400" dirty="0">
                <a:effectLst/>
                <a:latin typeface="Calibri" panose="020F0502020204030204" pitchFamily="34" charset="0"/>
                <a:ea typeface="Times New Roman" panose="02020603050405020304" pitchFamily="18" charset="0"/>
              </a:rPr>
              <a:t>Document à usage strictement interne soumis aux règles de confidentialité, de secret professionnel et celles encadrant les délits d’initiés</a:t>
            </a:r>
            <a:endParaRPr lang="fr" sz="1400" b="1" i="1">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896AF834-A90E-491C-9D12-A1BF86F8A3CE}"/>
              </a:ext>
            </a:extLst>
          </p:cNvPr>
          <p:cNvSpPr txBox="1">
            <a:spLocks/>
          </p:cNvSpPr>
          <p:nvPr/>
        </p:nvSpPr>
        <p:spPr>
          <a:xfrm>
            <a:off x="8180440" y="1191931"/>
            <a:ext cx="3637934" cy="1139953"/>
          </a:xfrm>
          <a:prstGeom prst="roundRect">
            <a:avLst>
              <a:gd name="adj" fmla="val 50000"/>
            </a:avLst>
          </a:prstGeom>
          <a:solidFill>
            <a:srgbClr val="00A193"/>
          </a:solidFill>
        </p:spPr>
        <p:txBody>
          <a:bodyPr vert="horz" lIns="0" tIns="0" rIns="0" bIns="0" rtlCol="0" anchor="ctr" anchorCtr="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defRPr sz="1600" b="0" kern="1200">
                <a:solidFill>
                  <a:schemeClr val="bg1"/>
                </a:solidFill>
                <a:latin typeface="Arial Narrow" panose="020B060602020203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dirty="0"/>
              <a:t>BPA – Directions du développement  CE et Direction Produits et Solutions</a:t>
            </a:r>
          </a:p>
        </p:txBody>
      </p:sp>
      <p:sp>
        <p:nvSpPr>
          <p:cNvPr id="9" name="Espace réservé du texte 5">
            <a:extLst>
              <a:ext uri="{FF2B5EF4-FFF2-40B4-BE49-F238E27FC236}">
                <a16:creationId xmlns:a16="http://schemas.microsoft.com/office/drawing/2014/main" id="{40D53418-55B5-4405-91D8-84196EF41CD9}"/>
              </a:ext>
            </a:extLst>
          </p:cNvPr>
          <p:cNvSpPr txBox="1">
            <a:spLocks/>
          </p:cNvSpPr>
          <p:nvPr/>
        </p:nvSpPr>
        <p:spPr>
          <a:xfrm>
            <a:off x="589590" y="5676337"/>
            <a:ext cx="1655456" cy="276038"/>
          </a:xfrm>
          <a:prstGeom prst="rect">
            <a:avLst/>
          </a:prstGeom>
        </p:spPr>
        <p:txBody>
          <a:bodyPr vert="horz" wrap="none" lIns="0" tIns="0" rIns="0" bIns="0" rtlCol="0" anchor="ctr" anchorCtr="0">
            <a:no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1467" b="0" kern="1200" baseline="0">
                <a:solidFill>
                  <a:schemeClr val="tx1">
                    <a:lumMod val="50000"/>
                    <a:lumOff val="50000"/>
                  </a:schemeClr>
                </a:solidFill>
                <a:latin typeface="Arial" panose="020B060402020202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450" b="1" dirty="0">
                <a:latin typeface="Arial"/>
                <a:cs typeface="Arial"/>
              </a:rPr>
              <a:t>Mise à jour : 5 janvier 2024</a:t>
            </a:r>
          </a:p>
        </p:txBody>
      </p:sp>
      <p:pic>
        <p:nvPicPr>
          <p:cNvPr id="8" name="Image 7">
            <a:extLst>
              <a:ext uri="{FF2B5EF4-FFF2-40B4-BE49-F238E27FC236}">
                <a16:creationId xmlns:a16="http://schemas.microsoft.com/office/drawing/2014/main" id="{DA96151C-1A67-B3D4-F359-8A2C7A266B3A}"/>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0" name="ZoneTexte 9">
            <a:extLst>
              <a:ext uri="{FF2B5EF4-FFF2-40B4-BE49-F238E27FC236}">
                <a16:creationId xmlns:a16="http://schemas.microsoft.com/office/drawing/2014/main" id="{1AA8C93F-B2C7-8865-0B3D-695CD4E99BA2}"/>
              </a:ext>
            </a:extLst>
          </p:cNvPr>
          <p:cNvSpPr txBox="1"/>
          <p:nvPr/>
        </p:nvSpPr>
        <p:spPr>
          <a:xfrm>
            <a:off x="189667" y="4438045"/>
            <a:ext cx="5923416" cy="276999"/>
          </a:xfrm>
          <a:prstGeom prst="rect">
            <a:avLst/>
          </a:prstGeom>
          <a:noFill/>
        </p:spPr>
        <p:txBody>
          <a:bodyPr wrap="none" rtlCol="0">
            <a:spAutoFit/>
          </a:bodyPr>
          <a:lstStyle/>
          <a:p>
            <a:r>
              <a:rPr lang="fr-FR" sz="1200" i="1" dirty="0"/>
              <a:t>* ‘Conseiller’ regroupe l’ensemble des forces commerciales dans les établissements </a:t>
            </a:r>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0AE8A2-76D9-35C2-2871-33797CBD0191}"/>
              </a:ext>
            </a:extLst>
          </p:cNvPr>
          <p:cNvSpPr>
            <a:spLocks noGrp="1"/>
          </p:cNvSpPr>
          <p:nvPr>
            <p:ph type="body" sz="quarter" idx="11"/>
          </p:nvPr>
        </p:nvSpPr>
        <p:spPr/>
        <p:txBody>
          <a:bodyPr/>
          <a:lstStyle/>
          <a:p>
            <a:r>
              <a:rPr lang="fr-FR" b="1" dirty="0"/>
              <a:t>Les essentiels pour le conseiller</a:t>
            </a:r>
          </a:p>
        </p:txBody>
      </p:sp>
      <p:sp>
        <p:nvSpPr>
          <p:cNvPr id="3" name="Espace réservé du texte 2">
            <a:extLst>
              <a:ext uri="{FF2B5EF4-FFF2-40B4-BE49-F238E27FC236}">
                <a16:creationId xmlns:a16="http://schemas.microsoft.com/office/drawing/2014/main" id="{A9613F9F-39DF-E972-F079-26EDC072588E}"/>
              </a:ext>
            </a:extLst>
          </p:cNvPr>
          <p:cNvSpPr>
            <a:spLocks noGrp="1"/>
          </p:cNvSpPr>
          <p:nvPr>
            <p:ph type="body" sz="quarter" idx="13"/>
          </p:nvPr>
        </p:nvSpPr>
        <p:spPr/>
        <p:txBody>
          <a:bodyPr/>
          <a:lstStyle/>
          <a:p>
            <a:r>
              <a:rPr lang="fr-FR" dirty="0"/>
              <a:t>Les compléments pour les établissements</a:t>
            </a:r>
            <a:endParaRPr lang="fr-FR" dirty="0">
              <a:highlight>
                <a:srgbClr val="00FFFF"/>
              </a:highlight>
            </a:endParaRPr>
          </a:p>
        </p:txBody>
      </p:sp>
      <p:sp>
        <p:nvSpPr>
          <p:cNvPr id="8" name="Espace réservé du texte 7">
            <a:extLst>
              <a:ext uri="{FF2B5EF4-FFF2-40B4-BE49-F238E27FC236}">
                <a16:creationId xmlns:a16="http://schemas.microsoft.com/office/drawing/2014/main" id="{BCECF370-B8E7-3C49-485F-4A86D5EED28D}"/>
              </a:ext>
            </a:extLst>
          </p:cNvPr>
          <p:cNvSpPr>
            <a:spLocks noGrp="1"/>
          </p:cNvSpPr>
          <p:nvPr>
            <p:ph type="body" sz="quarter" idx="10"/>
          </p:nvPr>
        </p:nvSpPr>
        <p:spPr/>
        <p:txBody>
          <a:bodyPr/>
          <a:lstStyle/>
          <a:p>
            <a:endParaRPr lang="fr-FR" dirty="0"/>
          </a:p>
        </p:txBody>
      </p:sp>
      <p:sp>
        <p:nvSpPr>
          <p:cNvPr id="9" name="Espace réservé du texte 8">
            <a:extLst>
              <a:ext uri="{FF2B5EF4-FFF2-40B4-BE49-F238E27FC236}">
                <a16:creationId xmlns:a16="http://schemas.microsoft.com/office/drawing/2014/main" id="{D8FC148D-240D-661D-FD2E-EF1CEE28793A}"/>
              </a:ext>
            </a:extLst>
          </p:cNvPr>
          <p:cNvSpPr>
            <a:spLocks noGrp="1"/>
          </p:cNvSpPr>
          <p:nvPr>
            <p:ph type="body" sz="quarter" idx="12"/>
          </p:nvPr>
        </p:nvSpPr>
        <p:spPr/>
        <p:txBody>
          <a:bodyPr/>
          <a:lstStyle/>
          <a:p>
            <a:endParaRPr lang="fr-FR" dirty="0"/>
          </a:p>
        </p:txBody>
      </p:sp>
      <p:pic>
        <p:nvPicPr>
          <p:cNvPr id="16" name="Image 15">
            <a:extLst>
              <a:ext uri="{FF2B5EF4-FFF2-40B4-BE49-F238E27FC236}">
                <a16:creationId xmlns:a16="http://schemas.microsoft.com/office/drawing/2014/main" id="{0D9B5329-15FC-0C82-6530-7B6A568B8490}"/>
              </a:ext>
            </a:extLst>
          </p:cNvPr>
          <p:cNvPicPr>
            <a:picLocks noChangeAspect="1"/>
          </p:cNvPicPr>
          <p:nvPr/>
        </p:nvPicPr>
        <p:blipFill>
          <a:blip r:embed="rId2"/>
          <a:stretch>
            <a:fillRect/>
          </a:stretch>
        </p:blipFill>
        <p:spPr>
          <a:xfrm>
            <a:off x="11414708" y="135506"/>
            <a:ext cx="596307" cy="596307"/>
          </a:xfrm>
          <a:prstGeom prst="rect">
            <a:avLst/>
          </a:prstGeom>
        </p:spPr>
      </p:pic>
      <p:sp>
        <p:nvSpPr>
          <p:cNvPr id="4" name="Rectangle 3">
            <a:extLst>
              <a:ext uri="{FF2B5EF4-FFF2-40B4-BE49-F238E27FC236}">
                <a16:creationId xmlns:a16="http://schemas.microsoft.com/office/drawing/2014/main" id="{9A46E37D-02FD-240A-171F-666C8E2C759F}"/>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5249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816000"/>
            <a:ext cx="10810502" cy="384043"/>
          </a:xfrm>
        </p:spPr>
        <p:txBody>
          <a:bodyPr>
            <a:normAutofit/>
          </a:bodyPr>
          <a:lstStyle/>
          <a:p>
            <a:r>
              <a:rPr lang="fr-FR" dirty="0"/>
              <a:t>Principales évolutions par rapport aux emprunts BPCE déjà commercialisés </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dirty="0"/>
              <a:t>Grands principes et nouveautés </a:t>
            </a:r>
          </a:p>
        </p:txBody>
      </p:sp>
      <p:pic>
        <p:nvPicPr>
          <p:cNvPr id="6" name="Image 5">
            <a:extLst>
              <a:ext uri="{FF2B5EF4-FFF2-40B4-BE49-F238E27FC236}">
                <a16:creationId xmlns:a16="http://schemas.microsoft.com/office/drawing/2014/main" id="{B7D27EFD-0DAF-A64F-03D7-74395FAF128B}"/>
              </a:ext>
            </a:extLst>
          </p:cNvPr>
          <p:cNvPicPr>
            <a:picLocks noChangeAspect="1"/>
          </p:cNvPicPr>
          <p:nvPr/>
        </p:nvPicPr>
        <p:blipFill>
          <a:blip r:embed="rId2"/>
          <a:stretch>
            <a:fillRect/>
          </a:stretch>
        </p:blipFill>
        <p:spPr>
          <a:xfrm>
            <a:off x="11414708" y="135506"/>
            <a:ext cx="596307" cy="596307"/>
          </a:xfrm>
          <a:prstGeom prst="rect">
            <a:avLst/>
          </a:prstGeom>
        </p:spPr>
      </p:pic>
      <p:sp>
        <p:nvSpPr>
          <p:cNvPr id="11" name="ZoneTexte 10">
            <a:extLst>
              <a:ext uri="{FF2B5EF4-FFF2-40B4-BE49-F238E27FC236}">
                <a16:creationId xmlns:a16="http://schemas.microsoft.com/office/drawing/2014/main" id="{C51C318A-3BBD-AE37-DA98-079DCDFD3945}"/>
              </a:ext>
            </a:extLst>
          </p:cNvPr>
          <p:cNvSpPr txBox="1"/>
          <p:nvPr/>
        </p:nvSpPr>
        <p:spPr>
          <a:xfrm>
            <a:off x="1122022" y="1116155"/>
            <a:ext cx="10967483"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accent1"/>
                </a:solidFill>
                <a:effectLst/>
                <a:uLnTx/>
                <a:uFillTx/>
                <a:latin typeface="Arial"/>
                <a:ea typeface="+mn-ea"/>
                <a:cs typeface="+mn-cs"/>
              </a:rPr>
              <a:t>Toutes les caractéristiques n’étant pas précisées ici sont similaires aux emprunts BPCE déjà commercialisés.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Emetteur : Natixis</a:t>
            </a:r>
          </a:p>
          <a:p>
            <a:pPr marR="0" lvl="0" algn="l" defTabSz="914400" rtl="0" eaLnBrk="1" fontAlgn="auto" latinLnBrk="0" hangingPunct="1">
              <a:lnSpc>
                <a:spcPct val="150000"/>
              </a:lnSpc>
              <a:spcBef>
                <a:spcPts val="0"/>
              </a:spcBef>
              <a:spcAft>
                <a:spcPts val="0"/>
              </a:spcAft>
              <a:buClrTx/>
              <a:buSzTx/>
              <a:tabLst/>
              <a:defRPr/>
            </a:pPr>
            <a:endParaRPr kumimoji="0" lang="fr-FR" sz="800" b="0" i="0" u="none" strike="sngStrike" kern="1200" cap="none" spc="0" normalizeH="0" baseline="0" noProof="0" dirty="0">
              <a:ln>
                <a:noFill/>
              </a:ln>
              <a:solidFill>
                <a:srgbClr val="581D74"/>
              </a:solidFill>
              <a:effectLst/>
              <a:highlight>
                <a:srgbClr val="00FF00"/>
              </a:highligh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Durée maximale de 8 ans</a:t>
            </a:r>
          </a:p>
          <a:p>
            <a:pPr marR="0" lvl="0" algn="l" defTabSz="914400" rtl="0" eaLnBrk="1" fontAlgn="auto" latinLnBrk="0" hangingPunct="1">
              <a:lnSpc>
                <a:spcPct val="150000"/>
              </a:lnSpc>
              <a:spcBef>
                <a:spcPts val="0"/>
              </a:spcBef>
              <a:spcAft>
                <a:spcPts val="0"/>
              </a:spcAft>
              <a:buClrTx/>
              <a:buSzTx/>
              <a:tabLst/>
              <a:defRPr/>
            </a:pPr>
            <a:endParaRPr kumimoji="0" lang="fr-FR" sz="8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Remboursable par anticipation possible dès le 4</a:t>
            </a:r>
            <a:r>
              <a:rPr kumimoji="0" lang="fr-FR" sz="1600" b="0" i="0" u="none" strike="noStrike" kern="1200" cap="none" spc="0" normalizeH="0" baseline="30000" noProof="0" dirty="0">
                <a:ln>
                  <a:noFill/>
                </a:ln>
                <a:solidFill>
                  <a:srgbClr val="581D74"/>
                </a:solidFill>
                <a:effectLst/>
                <a:uLnTx/>
                <a:uFillTx/>
                <a:latin typeface="Arial"/>
                <a:ea typeface="+mn-ea"/>
                <a:cs typeface="+mn-cs"/>
              </a:rPr>
              <a:t>ème</a:t>
            </a:r>
            <a:r>
              <a:rPr kumimoji="0" lang="fr-FR" sz="1600" b="0" i="0" u="none" strike="noStrike" kern="1200" cap="none" spc="0" normalizeH="0" baseline="0" noProof="0" dirty="0">
                <a:ln>
                  <a:noFill/>
                </a:ln>
                <a:solidFill>
                  <a:srgbClr val="581D74"/>
                </a:solidFill>
                <a:effectLst/>
                <a:uLnTx/>
                <a:uFillTx/>
                <a:latin typeface="Arial"/>
                <a:ea typeface="+mn-ea"/>
                <a:cs typeface="+mn-cs"/>
              </a:rPr>
              <a:t> anniversaire puis à chaque date anniversaire jusqu’à l’échéance du produit au bout de 8 ans (février 2032)</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endParaRPr lang="fr-FR" sz="500" dirty="0">
              <a:solidFill>
                <a:srgbClr val="581D74"/>
              </a:solidFill>
              <a:latin typeface="Arial"/>
            </a:endParaRPr>
          </a:p>
          <a:p>
            <a:pPr marL="742950" lvl="1" indent="-285750">
              <a:buFont typeface="Arial" panose="020B0604020202020204" pitchFamily="34" charset="0"/>
              <a:buChar char="•"/>
              <a:defRPr/>
            </a:pPr>
            <a:r>
              <a:rPr lang="fr-FR" sz="1600" dirty="0">
                <a:solidFill>
                  <a:srgbClr val="581D74"/>
                </a:solidFill>
                <a:latin typeface="Arial"/>
              </a:rPr>
              <a:t>Le choix de l’Emetteur de rembourser par anticipation l’emprunt dépendra des conditions de marché (niveaux des taux d’intérêt et de leur volatilité) aux dates de remboursement anticipé.    </a:t>
            </a:r>
          </a:p>
          <a:p>
            <a:pPr marR="0" lvl="0" algn="l" defTabSz="914400" rtl="0" eaLnBrk="1" fontAlgn="auto" latinLnBrk="0" hangingPunct="1">
              <a:spcBef>
                <a:spcPts val="0"/>
              </a:spcBef>
              <a:spcAft>
                <a:spcPts val="0"/>
              </a:spcAft>
              <a:buClrTx/>
              <a:buSzTx/>
              <a:tabLst/>
              <a:defRPr/>
            </a:pPr>
            <a:endParaRPr kumimoji="0" lang="fr-FR" sz="500" b="0" i="0" u="none" strike="noStrike" kern="1200" cap="none" spc="0" normalizeH="0" baseline="0" noProof="0" dirty="0">
              <a:ln>
                <a:noFill/>
              </a:ln>
              <a:solidFill>
                <a:srgbClr val="581D74"/>
              </a:solidFill>
              <a:effectLst/>
              <a:uLnTx/>
              <a:uFillTx/>
              <a:latin typeface="Arial"/>
              <a:ea typeface="+mn-ea"/>
              <a:cs typeface="+mn-cs"/>
            </a:endParaRPr>
          </a:p>
          <a:p>
            <a:pPr marL="742950" lvl="1" indent="-285750">
              <a:lnSpc>
                <a:spcPct val="150000"/>
              </a:lnSpc>
              <a:buFont typeface="Arial" panose="020B0604020202020204" pitchFamily="34" charset="0"/>
              <a:buChar char="•"/>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L’option de remboursement anticipé permet un surcroît de rémunération </a:t>
            </a:r>
          </a:p>
          <a:p>
            <a:pPr marR="0" lvl="0" algn="l" defTabSz="914400" rtl="0" eaLnBrk="1" fontAlgn="auto" latinLnBrk="0" hangingPunct="1">
              <a:lnSpc>
                <a:spcPct val="150000"/>
              </a:lnSpc>
              <a:spcBef>
                <a:spcPts val="0"/>
              </a:spcBef>
              <a:spcAft>
                <a:spcPts val="0"/>
              </a:spcAft>
              <a:buClrTx/>
              <a:buSzTx/>
              <a:tabLst/>
              <a:defRPr/>
            </a:pPr>
            <a:endParaRPr kumimoji="0" lang="fr-FR" sz="8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Une émission zéro coupon éligible en ASV et CTO : l’ensemble de la rémunération sera versé en une seule fois au moment du remboursement </a:t>
            </a:r>
          </a:p>
          <a:p>
            <a:pPr marR="0" lvl="0" algn="l" defTabSz="914400" rtl="0" eaLnBrk="1" fontAlgn="auto" latinLnBrk="0" hangingPunct="1">
              <a:spcBef>
                <a:spcPts val="0"/>
              </a:spcBef>
              <a:spcAft>
                <a:spcPts val="0"/>
              </a:spcAft>
              <a:buClrTx/>
              <a:buSzTx/>
              <a:tabLst/>
              <a:defRPr/>
            </a:pPr>
            <a:endParaRPr kumimoji="0" lang="fr-FR" sz="800" b="0" i="0" u="none" strike="noStrike" kern="1200" cap="none" spc="0" normalizeH="0" baseline="0" noProof="0" dirty="0">
              <a:ln>
                <a:noFill/>
              </a:ln>
              <a:solidFill>
                <a:srgbClr val="581D74"/>
              </a:solidFill>
              <a:effectLst/>
              <a:uLnTx/>
              <a:uFillTx/>
              <a:latin typeface="Arial"/>
              <a:ea typeface="+mn-ea"/>
              <a:cs typeface="+mn-cs"/>
            </a:endParaRPr>
          </a:p>
          <a:p>
            <a:pPr marL="285750" indent="-285750">
              <a:lnSpc>
                <a:spcPct val="150000"/>
              </a:lnSpc>
              <a:buFont typeface="Arial" panose="020B0604020202020204" pitchFamily="34" charset="0"/>
              <a:buChar char="•"/>
              <a:defRPr/>
            </a:pPr>
            <a:r>
              <a:rPr lang="fr-FR" sz="1600" dirty="0">
                <a:solidFill>
                  <a:srgbClr val="581D74"/>
                </a:solidFill>
                <a:latin typeface="Arial"/>
              </a:rPr>
              <a:t>Montant minimum de souscription : 100 euros </a:t>
            </a:r>
          </a:p>
          <a:p>
            <a:pPr>
              <a:lnSpc>
                <a:spcPct val="150000"/>
              </a:lnSpc>
              <a:defRPr/>
            </a:pPr>
            <a:endParaRPr lang="fr-FR" sz="800" dirty="0">
              <a:solidFill>
                <a:srgbClr val="581D74"/>
              </a:solidFill>
              <a:latin typeface="Arial"/>
            </a:endParaRPr>
          </a:p>
          <a:p>
            <a:pPr marL="285750" indent="-285750">
              <a:lnSpc>
                <a:spcPct val="150000"/>
              </a:lnSpc>
              <a:buFont typeface="Arial" panose="020B0604020202020204" pitchFamily="34" charset="0"/>
              <a:buChar char="•"/>
              <a:defRPr/>
            </a:pPr>
            <a:r>
              <a:rPr lang="fr-FR" sz="1600" dirty="0">
                <a:solidFill>
                  <a:srgbClr val="581D74"/>
                </a:solidFill>
                <a:latin typeface="Arial"/>
              </a:rPr>
              <a:t>Pour les CTO, souscription par multiple de 100 : </a:t>
            </a:r>
            <a:r>
              <a:rPr lang="fr-FR" sz="1600" u="sng" dirty="0">
                <a:solidFill>
                  <a:srgbClr val="581D74"/>
                </a:solidFill>
                <a:latin typeface="Arial"/>
              </a:rPr>
              <a:t>l</a:t>
            </a:r>
            <a:r>
              <a:rPr lang="fr-FR" sz="1600" b="1" u="sng" dirty="0">
                <a:solidFill>
                  <a:schemeClr val="tx2"/>
                </a:solidFill>
                <a:latin typeface="Arial"/>
              </a:rPr>
              <a:t>es outils conseil ne gèrent pas la notion de multiple de 100 ; les conseillers doivent modifier la proposition en retenant un montant multiple de 100 pour la souscription</a:t>
            </a:r>
            <a:r>
              <a:rPr lang="fr-FR" sz="1600" b="1" dirty="0">
                <a:solidFill>
                  <a:schemeClr val="tx2"/>
                </a:solidFill>
                <a:latin typeface="Arial"/>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600" b="0" i="0" u="none" strike="noStrike" kern="1200" cap="none" spc="0" normalizeH="0" baseline="0" noProof="0" dirty="0">
              <a:ln>
                <a:noFill/>
              </a:ln>
              <a:solidFill>
                <a:srgbClr val="FF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FF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FF0000"/>
              </a:solidFill>
              <a:effectLst/>
              <a:uLnTx/>
              <a:uFillTx/>
              <a:latin typeface="Arial"/>
              <a:ea typeface="+mn-ea"/>
              <a:cs typeface="+mn-cs"/>
            </a:endParaRPr>
          </a:p>
        </p:txBody>
      </p:sp>
      <p:sp>
        <p:nvSpPr>
          <p:cNvPr id="7" name="Rectangle 6">
            <a:extLst>
              <a:ext uri="{FF2B5EF4-FFF2-40B4-BE49-F238E27FC236}">
                <a16:creationId xmlns:a16="http://schemas.microsoft.com/office/drawing/2014/main" id="{C88D8D9E-C01B-EA44-5EBF-B4FE28881129}"/>
              </a:ext>
            </a:extLst>
          </p:cNvPr>
          <p:cNvSpPr/>
          <p:nvPr/>
        </p:nvSpPr>
        <p:spPr>
          <a:xfrm>
            <a:off x="4976784" y="6474241"/>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4102946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Pourquoi un emprunt Natixis remboursable </a:t>
            </a:r>
            <a:br>
              <a:rPr lang="fr-FR" dirty="0"/>
            </a:br>
            <a:r>
              <a:rPr lang="fr-FR" dirty="0"/>
              <a:t>par anticipation ? </a:t>
            </a:r>
          </a:p>
        </p:txBody>
      </p:sp>
      <p:sp>
        <p:nvSpPr>
          <p:cNvPr id="11" name="ZoneTexte 10">
            <a:extLst>
              <a:ext uri="{FF2B5EF4-FFF2-40B4-BE49-F238E27FC236}">
                <a16:creationId xmlns:a16="http://schemas.microsoft.com/office/drawing/2014/main" id="{552B7667-694D-1731-9A34-0DEAF2064064}"/>
              </a:ext>
            </a:extLst>
          </p:cNvPr>
          <p:cNvSpPr txBox="1"/>
          <p:nvPr/>
        </p:nvSpPr>
        <p:spPr>
          <a:xfrm>
            <a:off x="1263535" y="1298992"/>
            <a:ext cx="10598515" cy="2200265"/>
          </a:xfrm>
          <a:prstGeom prst="rect">
            <a:avLst/>
          </a:prstGeom>
          <a:noFill/>
          <a:ln w="38100">
            <a:solidFill>
              <a:schemeClr val="tx2"/>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B34A8C"/>
                </a:solidFill>
                <a:effectLst/>
                <a:uLnTx/>
                <a:uFillTx/>
                <a:latin typeface="Arial"/>
                <a:ea typeface="+mn-ea"/>
                <a:cs typeface="+mn-cs"/>
              </a:rPr>
              <a:t>Intérêts pour le client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Rémunération</a:t>
            </a:r>
            <a:r>
              <a:rPr kumimoji="0" lang="fr-FR" sz="1300" b="0" i="0" u="none" strike="noStrike" kern="1200" cap="none" spc="0" normalizeH="0" baseline="0" noProof="0" dirty="0">
                <a:ln>
                  <a:noFill/>
                </a:ln>
                <a:solidFill>
                  <a:srgbClr val="000000"/>
                </a:solidFill>
                <a:effectLst/>
                <a:uLnTx/>
                <a:uFillTx/>
                <a:latin typeface="Arial"/>
                <a:ea typeface="+mn-ea"/>
                <a:cs typeface="+mn-cs"/>
              </a:rPr>
              <a:t> </a:t>
            </a:r>
            <a:endParaRPr kumimoji="0" lang="fr-FR" sz="1300" b="0" i="0" u="none" strike="noStrike" kern="1200" cap="none" spc="0" normalizeH="0" baseline="0" noProof="0" dirty="0">
              <a:ln>
                <a:noFill/>
              </a:ln>
              <a:solidFill>
                <a:srgbClr val="000000"/>
              </a:solidFill>
              <a:effectLst/>
              <a:highlight>
                <a:srgbClr val="00FFFF"/>
              </a:highlight>
              <a:uLnTx/>
              <a:uFillTx/>
              <a:latin typeface="Arial"/>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Bénéficier d’un </a:t>
            </a:r>
            <a:r>
              <a:rPr lang="fr-FR" sz="1300" dirty="0">
                <a:solidFill>
                  <a:srgbClr val="000000"/>
                </a:solidFill>
                <a:latin typeface="Arial"/>
              </a:rPr>
              <a:t>gain</a:t>
            </a:r>
            <a:r>
              <a:rPr kumimoji="0" lang="fr-FR" sz="1300" b="0" i="0" u="none" strike="noStrike" kern="1200" cap="none" spc="0" normalizeH="0" baseline="0" noProof="0" dirty="0">
                <a:ln>
                  <a:noFill/>
                </a:ln>
                <a:solidFill>
                  <a:srgbClr val="000000"/>
                </a:solidFill>
                <a:effectLst/>
                <a:uLnTx/>
                <a:uFillTx/>
                <a:latin typeface="Arial"/>
                <a:ea typeface="+mn-ea"/>
                <a:cs typeface="+mn-cs"/>
              </a:rPr>
              <a:t> fixe de </a:t>
            </a:r>
            <a:r>
              <a:rPr kumimoji="0" lang="fr-FR" sz="1300" b="1" i="0" u="none" strike="noStrike" kern="1200" cap="none" spc="0" normalizeH="0" baseline="0" noProof="0" dirty="0">
                <a:ln>
                  <a:noFill/>
                </a:ln>
                <a:solidFill>
                  <a:srgbClr val="000000"/>
                </a:solidFill>
                <a:effectLst/>
                <a:uLnTx/>
                <a:uFillTx/>
                <a:latin typeface="Arial"/>
                <a:ea typeface="+mn-ea"/>
                <a:cs typeface="+mn-cs"/>
              </a:rPr>
              <a:t>4,00%</a:t>
            </a:r>
            <a:r>
              <a:rPr kumimoji="0" lang="fr-FR" sz="1300" b="0" i="0" u="none" strike="noStrike" kern="1200" cap="none" spc="0" normalizeH="0" baseline="0" noProof="0" dirty="0">
                <a:ln>
                  <a:noFill/>
                </a:ln>
                <a:solidFill>
                  <a:srgbClr val="000000"/>
                </a:solidFill>
                <a:effectLst/>
                <a:uLnTx/>
                <a:uFillTx/>
                <a:latin typeface="Arial"/>
                <a:ea typeface="+mn-ea"/>
                <a:cs typeface="+mn-cs"/>
              </a:rPr>
              <a:t> par an payable au moment du remboursement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Bénéficier d’un taux de rendement actuariel brut compris entre </a:t>
            </a:r>
            <a:r>
              <a:rPr kumimoji="0" lang="fr-FR" sz="1300" b="1" i="0" u="none" strike="noStrike" kern="1200" cap="none" spc="0" normalizeH="0" baseline="0" noProof="0" dirty="0">
                <a:ln>
                  <a:noFill/>
                </a:ln>
                <a:solidFill>
                  <a:srgbClr val="000000"/>
                </a:solidFill>
                <a:effectLst/>
                <a:uLnTx/>
                <a:uFillTx/>
                <a:latin typeface="Arial"/>
                <a:ea typeface="+mn-ea"/>
                <a:cs typeface="+mn-cs"/>
              </a:rPr>
              <a:t>3,77%</a:t>
            </a:r>
            <a:r>
              <a:rPr kumimoji="0" lang="fr-FR" sz="1300" b="0" i="0" u="none" strike="noStrike" kern="1200" cap="none" spc="0" normalizeH="0" baseline="0" noProof="0" dirty="0">
                <a:ln>
                  <a:noFill/>
                </a:ln>
                <a:solidFill>
                  <a:srgbClr val="000000"/>
                </a:solidFill>
                <a:effectLst/>
                <a:uLnTx/>
                <a:uFillTx/>
                <a:latin typeface="Arial"/>
                <a:ea typeface="+mn-ea"/>
                <a:cs typeface="+mn-cs"/>
              </a:rPr>
              <a:t> à 4 ans et </a:t>
            </a:r>
            <a:r>
              <a:rPr kumimoji="0" lang="fr-FR" sz="1300" b="1" i="0" u="none" strike="noStrike" kern="1200" cap="none" spc="0" normalizeH="0" baseline="0" noProof="0" dirty="0">
                <a:ln>
                  <a:noFill/>
                </a:ln>
                <a:solidFill>
                  <a:srgbClr val="000000"/>
                </a:solidFill>
                <a:effectLst/>
                <a:uLnTx/>
                <a:uFillTx/>
                <a:latin typeface="Arial"/>
                <a:ea typeface="+mn-ea"/>
                <a:cs typeface="+mn-cs"/>
              </a:rPr>
              <a:t>3,53%</a:t>
            </a:r>
            <a:r>
              <a:rPr kumimoji="0" lang="fr-FR" sz="1300" b="0" i="0" u="none" strike="noStrike" kern="1200" cap="none" spc="0" normalizeH="0" baseline="0" noProof="0" dirty="0">
                <a:ln>
                  <a:noFill/>
                </a:ln>
                <a:solidFill>
                  <a:srgbClr val="000000"/>
                </a:solidFill>
                <a:effectLst/>
                <a:uLnTx/>
                <a:uFillTx/>
                <a:latin typeface="Arial"/>
                <a:ea typeface="+mn-ea"/>
                <a:cs typeface="+mn-cs"/>
              </a:rPr>
              <a:t> à 8 ans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Garantie de capital à l’échéance, </a:t>
            </a:r>
            <a:r>
              <a:rPr kumimoji="0" lang="fr-FR" sz="1300" b="0" i="0" u="none" strike="noStrike" kern="1200" cap="none" spc="0" normalizeH="0" baseline="0" noProof="0" dirty="0">
                <a:ln>
                  <a:noFill/>
                </a:ln>
                <a:solidFill>
                  <a:srgbClr val="000000"/>
                </a:solidFill>
                <a:effectLst/>
                <a:uLnTx/>
                <a:uFillTx/>
                <a:latin typeface="Arial"/>
                <a:ea typeface="+mn-ea"/>
                <a:cs typeface="+mn-cs"/>
              </a:rPr>
              <a:t>sauf défaillance de l’Emetteur</a:t>
            </a:r>
          </a:p>
          <a:p>
            <a:pPr marR="0" lvl="0" algn="l" defTabSz="914400" rtl="0" eaLnBrk="1" fontAlgn="auto" latinLnBrk="0" hangingPunct="1">
              <a:lnSpc>
                <a:spcPct val="100000"/>
              </a:lnSpc>
              <a:spcBef>
                <a:spcPts val="0"/>
              </a:spcBef>
              <a:spcAft>
                <a:spcPts val="0"/>
              </a:spcAft>
              <a:buClrTx/>
              <a:buSzTx/>
              <a:tabLst/>
              <a:defRPr/>
            </a:pPr>
            <a:endParaRPr kumimoji="0" lang="fr-FR" sz="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300" b="1" dirty="0">
                <a:solidFill>
                  <a:srgbClr val="000000"/>
                </a:solidFill>
                <a:latin typeface="Arial"/>
              </a:rPr>
              <a:t>Possibilité de sortie anticipée à partir de 4 ans et tous les ans ensuite</a:t>
            </a:r>
            <a:r>
              <a:rPr lang="fr-FR" sz="1300" dirty="0">
                <a:solidFill>
                  <a:srgbClr val="000000"/>
                </a:solidFill>
                <a:latin typeface="Arial"/>
              </a:rPr>
              <a:t>, </a:t>
            </a:r>
            <a:r>
              <a:rPr lang="fr-FR" sz="1300" b="1" dirty="0">
                <a:solidFill>
                  <a:srgbClr val="000000"/>
                </a:solidFill>
                <a:latin typeface="Arial"/>
              </a:rPr>
              <a:t>sur décision exclusive de l’Emetteur</a:t>
            </a:r>
            <a:endParaRPr kumimoji="0" lang="fr-FR" sz="13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Produit de diversification : </a:t>
            </a:r>
            <a:r>
              <a:rPr kumimoji="0" lang="fr-FR" sz="1300" b="0" i="0" u="none" strike="noStrike" kern="1200" cap="none" spc="0" normalizeH="0" baseline="0" noProof="0" dirty="0">
                <a:ln>
                  <a:noFill/>
                </a:ln>
                <a:solidFill>
                  <a:srgbClr val="000000"/>
                </a:solidFill>
                <a:effectLst/>
                <a:uLnTx/>
                <a:uFillTx/>
                <a:latin typeface="Arial"/>
                <a:ea typeface="+mn-ea"/>
                <a:cs typeface="+mn-cs"/>
              </a:rPr>
              <a:t>diversifier l’épargne financière du client avec de l’emprunt mais également du fond à formule, de l’OPC afin d’optimiser l’épargne du client sur la durée. </a:t>
            </a:r>
            <a:br>
              <a:rPr kumimoji="0" lang="fr-FR" sz="1300" b="0" i="0" u="none" strike="noStrike" kern="1200" cap="none" spc="0" normalizeH="0" baseline="0" noProof="0" dirty="0">
                <a:ln>
                  <a:noFill/>
                </a:ln>
                <a:solidFill>
                  <a:srgbClr val="000000"/>
                </a:solidFill>
                <a:effectLst/>
                <a:uLnTx/>
                <a:uFillTx/>
                <a:latin typeface="Arial"/>
                <a:ea typeface="+mn-ea"/>
                <a:cs typeface="+mn-cs"/>
              </a:rPr>
            </a:br>
            <a:endParaRPr kumimoji="0" lang="fr-FR" sz="13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E4125E44-7868-79E4-9D0E-6C8706C65738}"/>
              </a:ext>
            </a:extLst>
          </p:cNvPr>
          <p:cNvSpPr txBox="1"/>
          <p:nvPr/>
        </p:nvSpPr>
        <p:spPr>
          <a:xfrm>
            <a:off x="1271928" y="3665437"/>
            <a:ext cx="10598515" cy="2747282"/>
          </a:xfrm>
          <a:prstGeom prst="rect">
            <a:avLst/>
          </a:prstGeom>
          <a:noFill/>
          <a:ln w="38100">
            <a:solidFill>
              <a:schemeClr val="accent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81D74"/>
                </a:solidFill>
                <a:effectLst/>
                <a:uLnTx/>
                <a:uFillTx/>
                <a:latin typeface="Arial"/>
                <a:ea typeface="+mn-ea"/>
                <a:cs typeface="+mn-cs"/>
              </a:rPr>
              <a:t>Intérêts pour l’établissement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Enjeux financiers </a:t>
            </a:r>
            <a:r>
              <a:rPr kumimoji="0" lang="fr-FR" sz="1300" b="0" i="0" u="none" strike="noStrike" kern="1200" cap="none" spc="0" normalizeH="0" baseline="0" noProof="0" dirty="0">
                <a:ln>
                  <a:noFill/>
                </a:ln>
                <a:solidFill>
                  <a:srgbClr val="000000"/>
                </a:solidFill>
                <a:effectLst/>
                <a:uLnTx/>
                <a:uFillTx/>
                <a:latin typeface="Arial"/>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Produit </a:t>
            </a:r>
            <a:r>
              <a:rPr kumimoji="0" lang="fr-FR" sz="1300" b="0" i="0" u="none" strike="noStrike" kern="1200" cap="none" spc="0" normalizeH="0" baseline="0" noProof="0" dirty="0" err="1">
                <a:ln>
                  <a:noFill/>
                </a:ln>
                <a:solidFill>
                  <a:srgbClr val="000000"/>
                </a:solidFill>
                <a:effectLst/>
                <a:uLnTx/>
                <a:uFillTx/>
                <a:latin typeface="Arial"/>
                <a:ea typeface="+mn-ea"/>
                <a:cs typeface="+mn-cs"/>
              </a:rPr>
              <a:t>bilantiarisable</a:t>
            </a:r>
            <a:r>
              <a:rPr kumimoji="0" lang="fr-FR" sz="1300" b="0" i="0" u="none" strike="noStrike" kern="1200" cap="none" spc="0" normalizeH="0" baseline="0" noProof="0" dirty="0">
                <a:ln>
                  <a:noFill/>
                </a:ln>
                <a:solidFill>
                  <a:srgbClr val="000000"/>
                </a:solidFill>
                <a:effectLst/>
                <a:uLnTx/>
                <a:uFillTx/>
                <a:latin typeface="Arial"/>
                <a:ea typeface="+mn-ea"/>
                <a:cs typeface="+mn-cs"/>
              </a:rPr>
              <a:t>, 100% de la liquidité redescendue dans le bilan des établissements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Une bonne diversification en épargne financière avec de l’emprunt mais également des fonds à formule </a:t>
            </a:r>
            <a:br>
              <a:rPr kumimoji="0" lang="fr-FR" sz="1300" b="0" i="0" u="none" strike="noStrike" kern="1200" cap="none" spc="0" normalizeH="0" baseline="0" noProof="0" dirty="0">
                <a:ln>
                  <a:noFill/>
                </a:ln>
                <a:solidFill>
                  <a:srgbClr val="000000"/>
                </a:solidFill>
                <a:effectLst/>
                <a:uLnTx/>
                <a:uFillTx/>
                <a:latin typeface="Arial"/>
                <a:ea typeface="+mn-ea"/>
                <a:cs typeface="+mn-cs"/>
              </a:rPr>
            </a:br>
            <a:r>
              <a:rPr kumimoji="0" lang="fr-FR" sz="1300" b="0" i="0" u="none" strike="noStrike" kern="1200" cap="none" spc="0" normalizeH="0" baseline="0" noProof="0" dirty="0">
                <a:ln>
                  <a:noFill/>
                </a:ln>
                <a:solidFill>
                  <a:srgbClr val="000000"/>
                </a:solidFill>
                <a:effectLst/>
                <a:uLnTx/>
                <a:uFillTx/>
                <a:latin typeface="Arial"/>
                <a:ea typeface="+mn-ea"/>
                <a:cs typeface="+mn-cs"/>
              </a:rPr>
              <a:t>et des OPC permet d’accroître le PNB du Groupe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Perception d’une commission de distribution payée par l’Emetteur</a:t>
            </a:r>
            <a:r>
              <a:rPr lang="fr-FR" sz="1300" dirty="0">
                <a:solidFill>
                  <a:srgbClr val="000000"/>
                </a:solidFill>
                <a:latin typeface="Arial"/>
              </a:rPr>
              <a:t>, commission de 1% maximum</a:t>
            </a:r>
            <a:endParaRPr kumimoji="0" lang="fr-FR" sz="1300" b="0" i="0" u="none" strike="noStrike" kern="1200" cap="none" spc="0" normalizeH="0" baseline="0" noProof="0" dirty="0">
              <a:ln>
                <a:noFill/>
              </a:ln>
              <a:solidFill>
                <a:srgbClr val="000000"/>
              </a:solidFill>
              <a:effectLst/>
              <a:highlight>
                <a:srgbClr val="00FF00"/>
              </a:highligh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300" b="0" i="0" u="none" strike="noStrike" kern="1200" cap="none" spc="0" normalizeH="0" baseline="0" noProof="0" dirty="0">
              <a:ln>
                <a:noFill/>
              </a:ln>
              <a:solidFill>
                <a:srgbClr val="000000"/>
              </a:solidFill>
              <a:effectLst/>
              <a:highlight>
                <a:srgbClr val="FFFF00"/>
              </a:highligh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Enjeux commerciaux </a:t>
            </a:r>
            <a:r>
              <a:rPr kumimoji="0" lang="fr-FR" sz="1300" b="0" i="0" u="none" strike="noStrike" kern="1200" cap="none" spc="0" normalizeH="0" baseline="0" noProof="0" dirty="0">
                <a:ln>
                  <a:noFill/>
                </a:ln>
                <a:solidFill>
                  <a:srgbClr val="000000"/>
                </a:solidFill>
                <a:effectLst/>
                <a:uLnTx/>
                <a:uFillTx/>
                <a:latin typeface="Arial"/>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Conquête, équipement et collecte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Rajeunissement  et fidélisation du fonds de commerce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solidFill>
                  <a:srgbClr val="000000"/>
                </a:solidFill>
                <a:effectLst/>
                <a:uLnTx/>
                <a:uFillTx/>
                <a:latin typeface="Arial"/>
                <a:ea typeface="+mn-ea"/>
                <a:cs typeface="+mn-cs"/>
              </a:rPr>
              <a:t>Gain de parts de marché en épargne financière </a:t>
            </a:r>
          </a:p>
        </p:txBody>
      </p:sp>
      <p:pic>
        <p:nvPicPr>
          <p:cNvPr id="29" name="Graphique 28" descr="Profil mâle contour">
            <a:extLst>
              <a:ext uri="{FF2B5EF4-FFF2-40B4-BE49-F238E27FC236}">
                <a16:creationId xmlns:a16="http://schemas.microsoft.com/office/drawing/2014/main" id="{6AB0A281-0659-BC19-E1E1-37A49BE9D1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76525" y="1306699"/>
            <a:ext cx="540000" cy="540000"/>
          </a:xfrm>
          <a:prstGeom prst="rect">
            <a:avLst/>
          </a:prstGeom>
        </p:spPr>
      </p:pic>
      <p:pic>
        <p:nvPicPr>
          <p:cNvPr id="31" name="Graphique 30" descr="Employée de bureau contour">
            <a:extLst>
              <a:ext uri="{FF2B5EF4-FFF2-40B4-BE49-F238E27FC236}">
                <a16:creationId xmlns:a16="http://schemas.microsoft.com/office/drawing/2014/main" id="{E9A4E539-9FA5-8F60-7686-582E45DCAB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339721" y="1315328"/>
            <a:ext cx="540000" cy="540000"/>
          </a:xfrm>
          <a:prstGeom prst="rect">
            <a:avLst/>
          </a:prstGeom>
        </p:spPr>
      </p:pic>
      <p:pic>
        <p:nvPicPr>
          <p:cNvPr id="33" name="Graphique 32" descr="Banque contour">
            <a:extLst>
              <a:ext uri="{FF2B5EF4-FFF2-40B4-BE49-F238E27FC236}">
                <a16:creationId xmlns:a16="http://schemas.microsoft.com/office/drawing/2014/main" id="{188ED753-4151-D9EF-CF7B-4E16A99AF0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22050" y="3708503"/>
            <a:ext cx="540000" cy="540000"/>
          </a:xfrm>
          <a:prstGeom prst="rect">
            <a:avLst/>
          </a:prstGeom>
        </p:spPr>
      </p:pic>
      <p:sp>
        <p:nvSpPr>
          <p:cNvPr id="7" name="ZoneTexte 6">
            <a:extLst>
              <a:ext uri="{FF2B5EF4-FFF2-40B4-BE49-F238E27FC236}">
                <a16:creationId xmlns:a16="http://schemas.microsoft.com/office/drawing/2014/main" id="{C0EDFF23-1BF3-06B4-0FE6-338969EB1D44}"/>
              </a:ext>
            </a:extLst>
          </p:cNvPr>
          <p:cNvSpPr txBox="1"/>
          <p:nvPr/>
        </p:nvSpPr>
        <p:spPr>
          <a:xfrm>
            <a:off x="9377633" y="4859675"/>
            <a:ext cx="660217" cy="230832"/>
          </a:xfrm>
          <a:prstGeom prst="rect">
            <a:avLst/>
          </a:prstGeom>
          <a:solidFill>
            <a:schemeClr val="tx2"/>
          </a:solid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FFFFFF"/>
                </a:solidFill>
                <a:effectLst/>
                <a:uLnTx/>
                <a:uFillTx/>
                <a:latin typeface="Arial"/>
                <a:ea typeface="+mn-ea"/>
                <a:cs typeface="+mn-cs"/>
              </a:rPr>
              <a:t>NEW</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400167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816000"/>
            <a:ext cx="10810502" cy="384043"/>
          </a:xfrm>
        </p:spPr>
        <p:txBody>
          <a:bodyPr>
            <a:normAutofit fontScale="77500" lnSpcReduction="20000"/>
          </a:bodyPr>
          <a:lstStyle/>
          <a:p>
            <a:r>
              <a:rPr lang="fr-FR" dirty="0"/>
              <a:t>Une obligation remboursable par anticipation sur décision de l’Emetteur à partir du 4</a:t>
            </a:r>
            <a:r>
              <a:rPr lang="fr-FR" baseline="30000" dirty="0"/>
              <a:t>ème</a:t>
            </a:r>
            <a:r>
              <a:rPr lang="fr-FR" dirty="0"/>
              <a:t> anniversaire</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dirty="0"/>
              <a:t>Les essentiels</a:t>
            </a:r>
          </a:p>
        </p:txBody>
      </p:sp>
      <p:pic>
        <p:nvPicPr>
          <p:cNvPr id="10" name="Graphique 9" descr="Calendrier journalier contour">
            <a:extLst>
              <a:ext uri="{FF2B5EF4-FFF2-40B4-BE49-F238E27FC236}">
                <a16:creationId xmlns:a16="http://schemas.microsoft.com/office/drawing/2014/main" id="{BCB0EC8F-93B3-A5D4-0972-C3F1B6FAC7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794" y="3994741"/>
            <a:ext cx="540000" cy="540000"/>
          </a:xfrm>
          <a:prstGeom prst="rect">
            <a:avLst/>
          </a:prstGeom>
        </p:spPr>
      </p:pic>
      <p:sp>
        <p:nvSpPr>
          <p:cNvPr id="21" name="ZoneTexte 20">
            <a:extLst>
              <a:ext uri="{FF2B5EF4-FFF2-40B4-BE49-F238E27FC236}">
                <a16:creationId xmlns:a16="http://schemas.microsoft.com/office/drawing/2014/main" id="{B0DE22B4-5AA6-9D46-BAEA-C4A9D567FC11}"/>
              </a:ext>
            </a:extLst>
          </p:cNvPr>
          <p:cNvSpPr txBox="1"/>
          <p:nvPr/>
        </p:nvSpPr>
        <p:spPr>
          <a:xfrm>
            <a:off x="1200510" y="3882843"/>
            <a:ext cx="9422575" cy="954107"/>
          </a:xfrm>
          <a:prstGeom prst="rect">
            <a:avLst/>
          </a:prstGeom>
          <a:noFill/>
        </p:spPr>
        <p:txBody>
          <a:bodyPr wrap="square" rtlCol="0">
            <a:spAutoFit/>
          </a:bodyPr>
          <a:lstStyle/>
          <a:p>
            <a:pPr marL="285750" indent="-285750">
              <a:buFont typeface="Arial" panose="020B0604020202020204" pitchFamily="34" charset="0"/>
              <a:buChar char="•"/>
            </a:pPr>
            <a:r>
              <a:rPr lang="fr-FR" sz="1400" dirty="0"/>
              <a:t>Période de commercialisation : </a:t>
            </a:r>
            <a:r>
              <a:rPr lang="fr-FR" sz="1400" b="1" dirty="0"/>
              <a:t>du 9 janvier 2024 au 15 février 2024 </a:t>
            </a:r>
          </a:p>
          <a:p>
            <a:pPr marL="285750" indent="-285750">
              <a:buFont typeface="Arial" panose="020B0604020202020204" pitchFamily="34" charset="0"/>
              <a:buChar char="•"/>
            </a:pPr>
            <a:r>
              <a:rPr lang="fr-FR" sz="1400" b="1" dirty="0"/>
              <a:t>Date d’émission </a:t>
            </a:r>
            <a:r>
              <a:rPr lang="fr-FR" sz="1400" dirty="0"/>
              <a:t>(date de règlement-livraison) </a:t>
            </a:r>
            <a:r>
              <a:rPr lang="fr-FR" sz="1400" b="1" dirty="0"/>
              <a:t>le 26 février 2024</a:t>
            </a:r>
          </a:p>
          <a:p>
            <a:pPr marL="285750" indent="-285750">
              <a:buFont typeface="Arial" panose="020B0604020202020204" pitchFamily="34" charset="0"/>
              <a:buChar char="•"/>
            </a:pPr>
            <a:r>
              <a:rPr lang="fr-FR" sz="1400" b="1" dirty="0"/>
              <a:t>Durée maximale de 8 ans</a:t>
            </a:r>
          </a:p>
          <a:p>
            <a:pPr marL="285750" indent="-285750">
              <a:buFont typeface="Arial" panose="020B0604020202020204" pitchFamily="34" charset="0"/>
              <a:buChar char="•"/>
            </a:pPr>
            <a:r>
              <a:rPr lang="fr-FR" sz="1400" dirty="0"/>
              <a:t>Remboursement anticipé sur décision de l’Emetteur possible des années 4 à 7</a:t>
            </a:r>
          </a:p>
        </p:txBody>
      </p:sp>
      <p:sp>
        <p:nvSpPr>
          <p:cNvPr id="22" name="ZoneTexte 21">
            <a:extLst>
              <a:ext uri="{FF2B5EF4-FFF2-40B4-BE49-F238E27FC236}">
                <a16:creationId xmlns:a16="http://schemas.microsoft.com/office/drawing/2014/main" id="{172240AC-F8F8-3BC0-569A-AC010578819A}"/>
              </a:ext>
            </a:extLst>
          </p:cNvPr>
          <p:cNvSpPr txBox="1"/>
          <p:nvPr/>
        </p:nvSpPr>
        <p:spPr>
          <a:xfrm>
            <a:off x="1200510" y="3073193"/>
            <a:ext cx="10921787" cy="523220"/>
          </a:xfrm>
          <a:prstGeom prst="rect">
            <a:avLst/>
          </a:prstGeom>
          <a:noFill/>
        </p:spPr>
        <p:txBody>
          <a:bodyPr wrap="square" rtlCol="0">
            <a:spAutoFit/>
          </a:bodyPr>
          <a:lstStyle/>
          <a:p>
            <a:pPr marL="285750" indent="-285750">
              <a:buFont typeface="Arial" panose="020B0604020202020204" pitchFamily="34" charset="0"/>
              <a:buChar char="•"/>
            </a:pPr>
            <a:r>
              <a:rPr lang="fr-FR" sz="1400" dirty="0"/>
              <a:t>Eligible aux </a:t>
            </a:r>
            <a:r>
              <a:rPr lang="fr-FR" sz="1400" b="1" dirty="0"/>
              <a:t>contrats d’assurance vie</a:t>
            </a:r>
            <a:r>
              <a:rPr lang="fr-FR" sz="1400" dirty="0"/>
              <a:t> ou de capitalisation : BPCE Vie, CNP Assurances - Personnes Physiques (PP)</a:t>
            </a:r>
          </a:p>
          <a:p>
            <a:pPr marL="285750" indent="-285750">
              <a:buFont typeface="Arial" panose="020B0604020202020204" pitchFamily="34" charset="0"/>
              <a:buChar char="•"/>
            </a:pPr>
            <a:r>
              <a:rPr lang="fr-FR" sz="1400" dirty="0"/>
              <a:t>Eligible aux </a:t>
            </a:r>
            <a:r>
              <a:rPr lang="fr-FR" sz="1400" b="1" dirty="0"/>
              <a:t>comptes-titres ordinaires </a:t>
            </a:r>
            <a:r>
              <a:rPr lang="fr-FR" sz="1400" dirty="0"/>
              <a:t>- Personnes physiques (PP) et Personnes Morales (PM)</a:t>
            </a:r>
          </a:p>
        </p:txBody>
      </p:sp>
      <p:sp>
        <p:nvSpPr>
          <p:cNvPr id="23" name="ZoneTexte 22">
            <a:extLst>
              <a:ext uri="{FF2B5EF4-FFF2-40B4-BE49-F238E27FC236}">
                <a16:creationId xmlns:a16="http://schemas.microsoft.com/office/drawing/2014/main" id="{7BFD78FF-612F-8D77-F75F-226ACB06981F}"/>
              </a:ext>
            </a:extLst>
          </p:cNvPr>
          <p:cNvSpPr txBox="1"/>
          <p:nvPr/>
        </p:nvSpPr>
        <p:spPr>
          <a:xfrm>
            <a:off x="1200510" y="5123380"/>
            <a:ext cx="10768407" cy="1354217"/>
          </a:xfrm>
          <a:prstGeom prst="rect">
            <a:avLst/>
          </a:prstGeom>
          <a:noFill/>
        </p:spPr>
        <p:txBody>
          <a:bodyPr wrap="square" rtlCol="0">
            <a:spAutoFit/>
          </a:bodyPr>
          <a:lstStyle/>
          <a:p>
            <a:pPr marL="285750" indent="-285750">
              <a:buFont typeface="Arial" panose="020B0604020202020204" pitchFamily="34" charset="0"/>
              <a:buChar char="•"/>
            </a:pPr>
            <a:r>
              <a:rPr lang="fr-FR" sz="1400" b="1" dirty="0"/>
              <a:t>Capital garanti à l’échéance ou à la date de remboursement anticipé décidé par l’Emetteur </a:t>
            </a:r>
            <a:r>
              <a:rPr lang="fr-FR" sz="1400" dirty="0"/>
              <a:t>sauf défaillance de ce dernier</a:t>
            </a:r>
          </a:p>
          <a:p>
            <a:pPr marL="285750" indent="-285750">
              <a:buFont typeface="Arial" panose="020B0604020202020204" pitchFamily="34" charset="0"/>
              <a:buChar char="•"/>
            </a:pPr>
            <a:r>
              <a:rPr lang="fr-FR" sz="1400" b="1" dirty="0"/>
              <a:t>Gain </a:t>
            </a:r>
            <a:r>
              <a:rPr lang="fr-FR" sz="1400" dirty="0"/>
              <a:t>de </a:t>
            </a:r>
            <a:r>
              <a:rPr lang="fr-FR" sz="1400" b="1" dirty="0"/>
              <a:t>4,00%</a:t>
            </a:r>
            <a:r>
              <a:rPr lang="fr-FR" sz="1400" dirty="0"/>
              <a:t> par an payé à l’échéance ou à la date de remboursement anticipé</a:t>
            </a:r>
            <a:br>
              <a:rPr lang="fr-FR" sz="1400" dirty="0"/>
            </a:br>
            <a:r>
              <a:rPr lang="fr-FR" sz="1200" dirty="0"/>
              <a:t>Exemple : pour une durée de détention de 6 ans, le coupon brut sera de 4% x 6 = 24% </a:t>
            </a:r>
          </a:p>
          <a:p>
            <a:pPr marL="285750" indent="-285750">
              <a:buFont typeface="Arial" panose="020B0604020202020204" pitchFamily="34" charset="0"/>
              <a:buChar char="•"/>
            </a:pPr>
            <a:r>
              <a:rPr lang="fr-FR" sz="1400" b="1" dirty="0"/>
              <a:t>Nominal : 100 euros </a:t>
            </a:r>
            <a:r>
              <a:rPr lang="fr-FR" sz="1400" dirty="0"/>
              <a:t>pendant toute la période de commercialisation</a:t>
            </a:r>
          </a:p>
          <a:p>
            <a:pPr marL="285750" indent="-285750">
              <a:buFont typeface="Arial" panose="020B0604020202020204" pitchFamily="34" charset="0"/>
              <a:buChar char="•"/>
            </a:pPr>
            <a:r>
              <a:rPr lang="fr-FR" sz="1400" b="1" dirty="0"/>
              <a:t>Montant minimum de souscription : 100 euros </a:t>
            </a:r>
          </a:p>
          <a:p>
            <a:pPr marL="285750" indent="-285750">
              <a:buFont typeface="Arial" panose="020B0604020202020204" pitchFamily="34" charset="0"/>
              <a:buChar char="•"/>
            </a:pPr>
            <a:r>
              <a:rPr lang="fr-FR" sz="1400" b="1" dirty="0"/>
              <a:t>Pour les CTO, souscription par multiple de 100</a:t>
            </a:r>
            <a:endParaRPr lang="fr-FR" sz="1400" b="1" dirty="0">
              <a:highlight>
                <a:srgbClr val="FFFF00"/>
              </a:highlight>
            </a:endParaRPr>
          </a:p>
        </p:txBody>
      </p:sp>
      <p:pic>
        <p:nvPicPr>
          <p:cNvPr id="28" name="Graphique 27" descr="Banque contour">
            <a:extLst>
              <a:ext uri="{FF2B5EF4-FFF2-40B4-BE49-F238E27FC236}">
                <a16:creationId xmlns:a16="http://schemas.microsoft.com/office/drawing/2014/main" id="{A159AD3A-5542-A451-59A1-8B5EC229E6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6794" y="1495129"/>
            <a:ext cx="540000" cy="540000"/>
          </a:xfrm>
          <a:prstGeom prst="rect">
            <a:avLst/>
          </a:prstGeom>
        </p:spPr>
      </p:pic>
      <p:pic>
        <p:nvPicPr>
          <p:cNvPr id="30" name="Graphique 29" descr="Public cible contour">
            <a:extLst>
              <a:ext uri="{FF2B5EF4-FFF2-40B4-BE49-F238E27FC236}">
                <a16:creationId xmlns:a16="http://schemas.microsoft.com/office/drawing/2014/main" id="{678F4FC9-EABD-591E-22B1-00B7F395D5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6794" y="3029400"/>
            <a:ext cx="540000" cy="540000"/>
          </a:xfrm>
          <a:prstGeom prst="rect">
            <a:avLst/>
          </a:prstGeom>
        </p:spPr>
      </p:pic>
      <p:pic>
        <p:nvPicPr>
          <p:cNvPr id="32" name="Graphique 31" descr="Pièces contour">
            <a:extLst>
              <a:ext uri="{FF2B5EF4-FFF2-40B4-BE49-F238E27FC236}">
                <a16:creationId xmlns:a16="http://schemas.microsoft.com/office/drawing/2014/main" id="{FF106E90-DC32-7BC6-DDE3-798B04B7D0F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6794" y="5248181"/>
            <a:ext cx="540000" cy="540000"/>
          </a:xfrm>
          <a:prstGeom prst="rect">
            <a:avLst/>
          </a:prstGeom>
        </p:spPr>
      </p:pic>
      <p:pic>
        <p:nvPicPr>
          <p:cNvPr id="36" name="Image 35">
            <a:extLst>
              <a:ext uri="{FF2B5EF4-FFF2-40B4-BE49-F238E27FC236}">
                <a16:creationId xmlns:a16="http://schemas.microsoft.com/office/drawing/2014/main" id="{AC0C6223-9F13-8C18-E9DA-EDF48993A0DD}"/>
              </a:ext>
            </a:extLst>
          </p:cNvPr>
          <p:cNvPicPr>
            <a:picLocks noChangeAspect="1"/>
          </p:cNvPicPr>
          <p:nvPr/>
        </p:nvPicPr>
        <p:blipFill>
          <a:blip r:embed="rId10"/>
          <a:stretch>
            <a:fillRect/>
          </a:stretch>
        </p:blipFill>
        <p:spPr>
          <a:xfrm>
            <a:off x="11414708" y="135506"/>
            <a:ext cx="596307" cy="596307"/>
          </a:xfrm>
          <a:prstGeom prst="rect">
            <a:avLst/>
          </a:prstGeom>
        </p:spPr>
      </p:pic>
      <p:sp>
        <p:nvSpPr>
          <p:cNvPr id="5" name="ZoneTexte 4">
            <a:extLst>
              <a:ext uri="{FF2B5EF4-FFF2-40B4-BE49-F238E27FC236}">
                <a16:creationId xmlns:a16="http://schemas.microsoft.com/office/drawing/2014/main" id="{4FF76C76-EC0E-0299-C944-347BBFE91BEC}"/>
              </a:ext>
            </a:extLst>
          </p:cNvPr>
          <p:cNvSpPr txBox="1"/>
          <p:nvPr/>
        </p:nvSpPr>
        <p:spPr>
          <a:xfrm>
            <a:off x="1200510" y="1201714"/>
            <a:ext cx="10768407" cy="1585049"/>
          </a:xfrm>
          <a:prstGeom prst="rect">
            <a:avLst/>
          </a:prstGeom>
          <a:noFill/>
        </p:spPr>
        <p:txBody>
          <a:bodyPr wrap="square" rtlCol="0">
            <a:spAutoFit/>
          </a:bodyPr>
          <a:lstStyle/>
          <a:p>
            <a:pPr marL="285750" indent="-285750">
              <a:buFont typeface="Arial" panose="020B0604020202020204" pitchFamily="34" charset="0"/>
              <a:buChar char="•"/>
            </a:pPr>
            <a:r>
              <a:rPr lang="fr-FR" sz="1400" b="1" dirty="0"/>
              <a:t>Emetteur : Natixis</a:t>
            </a:r>
          </a:p>
          <a:p>
            <a:pPr marL="285750" indent="-285750">
              <a:buFont typeface="Arial" panose="020B0604020202020204" pitchFamily="34" charset="0"/>
              <a:buChar char="•"/>
            </a:pPr>
            <a:r>
              <a:rPr lang="fr-FR" sz="1400" b="1" dirty="0"/>
              <a:t>Notations</a:t>
            </a:r>
            <a:r>
              <a:rPr lang="fr-FR" sz="1400" dirty="0"/>
              <a:t> </a:t>
            </a:r>
            <a:r>
              <a:rPr lang="fr-FR" sz="1400" b="1" dirty="0"/>
              <a:t>Groupe BPCE</a:t>
            </a:r>
            <a:r>
              <a:rPr lang="fr-FR" sz="1400" dirty="0"/>
              <a:t> : Standard &amp; </a:t>
            </a:r>
            <a:r>
              <a:rPr lang="fr-FR" sz="1400" dirty="0" err="1"/>
              <a:t>Poor’s</a:t>
            </a:r>
            <a:r>
              <a:rPr lang="fr-FR" sz="1400" dirty="0"/>
              <a:t> : A, Moody’s : A1, Fitch : A+ </a:t>
            </a:r>
            <a:br>
              <a:rPr lang="fr-FR" sz="1400" dirty="0"/>
            </a:br>
            <a:r>
              <a:rPr lang="fr-FR" sz="1000" dirty="0"/>
              <a:t>(notations en vigueur au 9 janvier 2024 pour l’ensemble du Groupe BPCE – Natixis n’ayant pas de notation)</a:t>
            </a:r>
          </a:p>
          <a:p>
            <a:pPr marL="285750" indent="-285750">
              <a:buFont typeface="Arial" panose="020B0604020202020204" pitchFamily="34" charset="0"/>
              <a:buChar char="•"/>
            </a:pPr>
            <a:r>
              <a:rPr lang="fr-FR" sz="1400" b="1" dirty="0"/>
              <a:t>Code ISIN </a:t>
            </a:r>
            <a:r>
              <a:rPr lang="fr-FR" sz="1400" dirty="0"/>
              <a:t>: </a:t>
            </a:r>
            <a:r>
              <a:rPr lang="fr-FR" sz="1400" dirty="0">
                <a:solidFill>
                  <a:srgbClr val="000000"/>
                </a:solidFill>
                <a:latin typeface="Arial"/>
              </a:rPr>
              <a:t>FR001400LX28</a:t>
            </a:r>
            <a:endParaRPr lang="fr-FR" sz="1400" dirty="0"/>
          </a:p>
          <a:p>
            <a:pPr marL="285750" indent="-285750">
              <a:buFont typeface="Arial" panose="020B0604020202020204" pitchFamily="34" charset="0"/>
              <a:buChar char="•"/>
            </a:pPr>
            <a:r>
              <a:rPr lang="fr-FR" sz="1400" dirty="0"/>
              <a:t>Prospectus de Base visé par l’AMF le 9 juin 2023 (n°23-210) et conditions définitives datées du 5 janvier 2024 accessibles sur le site de l</a:t>
            </a:r>
            <a:r>
              <a:rPr lang="fr-FR" sz="1400" dirty="0">
                <a:hlinkClick r:id="rId11">
                  <a:extLst>
                    <a:ext uri="{A12FA001-AC4F-418D-AE19-62706E023703}">
                      <ahyp:hlinkClr xmlns:ahyp="http://schemas.microsoft.com/office/drawing/2018/hyperlinkcolor" val="tx"/>
                    </a:ext>
                  </a:extLst>
                </a:hlinkClick>
              </a:rPr>
              <a:t>’Emetteur : </a:t>
            </a:r>
            <a:r>
              <a:rPr lang="fr-F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11"/>
              </a:rPr>
              <a:t>https://www.ce.natixis.com/</a:t>
            </a:r>
            <a:r>
              <a:rPr lang="fr-F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fr-FR" sz="1400" dirty="0"/>
              <a:t>Les suppléments sont accessibles ici : </a:t>
            </a:r>
            <a:r>
              <a:rPr lang="fr-FR" sz="1400" u="sng" dirty="0">
                <a:solidFill>
                  <a:srgbClr val="0000FF"/>
                </a:solidFill>
                <a:effectLst/>
                <a:latin typeface="+mj-lt"/>
                <a:ea typeface="Calibri" panose="020F0502020204030204" pitchFamily="34" charset="0"/>
                <a:hlinkClick r:id="rId12"/>
              </a:rPr>
              <a:t>https://cib.natixis.com/home/pims/prospectus#/prospectusPublic/</a:t>
            </a:r>
            <a:endParaRPr lang="pt-BR" sz="1000" dirty="0">
              <a:latin typeface="+mj-lt"/>
            </a:endParaRPr>
          </a:p>
        </p:txBody>
      </p:sp>
      <p:sp>
        <p:nvSpPr>
          <p:cNvPr id="6" name="Rectangle 5">
            <a:extLst>
              <a:ext uri="{FF2B5EF4-FFF2-40B4-BE49-F238E27FC236}">
                <a16:creationId xmlns:a16="http://schemas.microsoft.com/office/drawing/2014/main" id="{D933D85A-E950-E065-9915-CE05A5628E72}"/>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38549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dirty="0"/>
              <a:t>Les modalités de commercialisation</a:t>
            </a:r>
          </a:p>
        </p:txBody>
      </p:sp>
      <p:pic>
        <p:nvPicPr>
          <p:cNvPr id="12" name="Image 11">
            <a:extLst>
              <a:ext uri="{FF2B5EF4-FFF2-40B4-BE49-F238E27FC236}">
                <a16:creationId xmlns:a16="http://schemas.microsoft.com/office/drawing/2014/main" id="{E7A874F3-874A-7D9F-71A6-704747F39EB9}"/>
              </a:ext>
            </a:extLst>
          </p:cNvPr>
          <p:cNvPicPr>
            <a:picLocks noChangeAspect="1"/>
          </p:cNvPicPr>
          <p:nvPr/>
        </p:nvPicPr>
        <p:blipFill>
          <a:blip r:embed="rId2"/>
          <a:stretch>
            <a:fillRect/>
          </a:stretch>
        </p:blipFill>
        <p:spPr>
          <a:xfrm>
            <a:off x="11414708" y="135506"/>
            <a:ext cx="596307" cy="596307"/>
          </a:xfrm>
          <a:prstGeom prst="rect">
            <a:avLst/>
          </a:prstGeom>
        </p:spPr>
      </p:pic>
      <p:graphicFrame>
        <p:nvGraphicFramePr>
          <p:cNvPr id="13" name="Tableau 12">
            <a:extLst>
              <a:ext uri="{FF2B5EF4-FFF2-40B4-BE49-F238E27FC236}">
                <a16:creationId xmlns:a16="http://schemas.microsoft.com/office/drawing/2014/main" id="{946B5AF8-24F4-54DC-2825-D5D040303CA3}"/>
              </a:ext>
            </a:extLst>
          </p:cNvPr>
          <p:cNvGraphicFramePr>
            <a:graphicFrameLocks noGrp="1"/>
          </p:cNvGraphicFramePr>
          <p:nvPr>
            <p:extLst>
              <p:ext uri="{D42A27DB-BD31-4B8C-83A1-F6EECF244321}">
                <p14:modId xmlns:p14="http://schemas.microsoft.com/office/powerpoint/2010/main" val="1272534604"/>
              </p:ext>
            </p:extLst>
          </p:nvPr>
        </p:nvGraphicFramePr>
        <p:xfrm>
          <a:off x="372533" y="991012"/>
          <a:ext cx="11446934" cy="5352351"/>
        </p:xfrm>
        <a:graphic>
          <a:graphicData uri="http://schemas.openxmlformats.org/drawingml/2006/table">
            <a:tbl>
              <a:tblPr firstRow="1" bandRow="1">
                <a:tableStyleId>{5C22544A-7EE6-4342-B048-85BDC9FD1C3A}</a:tableStyleId>
              </a:tblPr>
              <a:tblGrid>
                <a:gridCol w="2320791">
                  <a:extLst>
                    <a:ext uri="{9D8B030D-6E8A-4147-A177-3AD203B41FA5}">
                      <a16:colId xmlns:a16="http://schemas.microsoft.com/office/drawing/2014/main" val="936568420"/>
                    </a:ext>
                  </a:extLst>
                </a:gridCol>
                <a:gridCol w="9126143">
                  <a:extLst>
                    <a:ext uri="{9D8B030D-6E8A-4147-A177-3AD203B41FA5}">
                      <a16:colId xmlns:a16="http://schemas.microsoft.com/office/drawing/2014/main" val="451551612"/>
                    </a:ext>
                  </a:extLst>
                </a:gridCol>
              </a:tblGrid>
              <a:tr h="464184">
                <a:tc gridSpan="2">
                  <a:txBody>
                    <a:bodyPr/>
                    <a:lstStyle/>
                    <a:p>
                      <a:r>
                        <a:rPr lang="fr-FR" sz="1400" dirty="0"/>
                        <a:t>Conditions de commercialisation</a:t>
                      </a:r>
                    </a:p>
                  </a:txBody>
                  <a:tcPr>
                    <a:solidFill>
                      <a:schemeClr val="tx2">
                        <a:lumMod val="75000"/>
                      </a:schemeClr>
                    </a:solidFill>
                  </a:tcPr>
                </a:tc>
                <a:tc hMerge="1">
                  <a:txBody>
                    <a:bodyPr/>
                    <a:lstStyle/>
                    <a:p>
                      <a:endParaRPr lang="fr-FR" dirty="0"/>
                    </a:p>
                  </a:txBody>
                  <a:tcPr/>
                </a:tc>
                <a:extLst>
                  <a:ext uri="{0D108BD9-81ED-4DB2-BD59-A6C34878D82A}">
                    <a16:rowId xmlns:a16="http://schemas.microsoft.com/office/drawing/2014/main" val="3343989152"/>
                  </a:ext>
                </a:extLst>
              </a:tr>
              <a:tr h="995191">
                <a:tc>
                  <a:txBody>
                    <a:bodyPr/>
                    <a:lstStyle/>
                    <a:p>
                      <a:r>
                        <a:rPr lang="fr-FR" sz="1200" b="1" dirty="0"/>
                        <a:t>Clientèle cible</a:t>
                      </a:r>
                    </a:p>
                  </a:txBody>
                  <a:tcPr>
                    <a:solidFill>
                      <a:schemeClr val="bg1"/>
                    </a:solidFill>
                  </a:tcPr>
                </a:tc>
                <a:tc>
                  <a:txBody>
                    <a:bodyPr/>
                    <a:lstStyle/>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50" b="1" dirty="0"/>
                        <a:t>Toute clientèle PP et PM </a:t>
                      </a:r>
                      <a:r>
                        <a:rPr lang="fr-FR" sz="1050" b="0" dirty="0"/>
                        <a:t>(y compris les mineurs), hormis </a:t>
                      </a:r>
                      <a:r>
                        <a:rPr lang="fr-FR" sz="1050" b="0" i="1" dirty="0"/>
                        <a:t>US </a:t>
                      </a:r>
                      <a:r>
                        <a:rPr lang="fr-FR" sz="1050" b="0" i="1" dirty="0" err="1"/>
                        <a:t>persons</a:t>
                      </a:r>
                      <a:r>
                        <a:rPr lang="fr-FR" sz="1050" b="0" i="1" dirty="0"/>
                        <a:t> </a:t>
                      </a:r>
                      <a:r>
                        <a:rPr lang="fr-FR" sz="1050" b="1" i="1" dirty="0"/>
                        <a:t>et les restrictions auprès des dirigeants et assimilés du Groupe (cf. précision slide 9)</a:t>
                      </a:r>
                      <a:r>
                        <a:rPr lang="fr-FR" sz="1050" b="0" i="1" dirty="0"/>
                        <a:t> </a:t>
                      </a:r>
                    </a:p>
                    <a:p>
                      <a:pPr marL="0" indent="0">
                        <a:buFont typeface="Arial" panose="020B0604020202020204" pitchFamily="34" charset="0"/>
                        <a:buNone/>
                      </a:pPr>
                      <a:endParaRPr lang="fr-FR" sz="1050" dirty="0">
                        <a:highlight>
                          <a:srgbClr val="FFFF00"/>
                        </a:highlight>
                      </a:endParaRPr>
                    </a:p>
                    <a:p>
                      <a:pPr algn="l" rtl="0" fontAlgn="ctr"/>
                      <a:r>
                        <a:rPr lang="fr-FR" sz="1050" b="0" i="0" u="none" strike="noStrike" kern="1200" dirty="0">
                          <a:solidFill>
                            <a:srgbClr val="FF0000"/>
                          </a:solidFill>
                          <a:effectLst/>
                          <a:latin typeface="+mn-lt"/>
                          <a:ea typeface="+mn-ea"/>
                          <a:cs typeface="+mn-cs"/>
                        </a:rPr>
                        <a:t>     Grand public ; Premium / Haut de gamme ; Premium gestion privée ; Premium Banque privée</a:t>
                      </a:r>
                    </a:p>
                    <a:p>
                      <a:pPr algn="l" rtl="0" fontAlgn="ctr"/>
                      <a:r>
                        <a:rPr lang="fr-FR" sz="1050" b="0" i="0" u="none" strike="noStrike" kern="1200" dirty="0">
                          <a:solidFill>
                            <a:schemeClr val="tx1"/>
                          </a:solidFill>
                          <a:effectLst/>
                          <a:latin typeface="+mn-lt"/>
                          <a:ea typeface="+mn-ea"/>
                          <a:cs typeface="+mn-cs"/>
                        </a:rPr>
                        <a:t>     Professionnels ; Entreprises / ESI / Institutionnels ; Sociétés holdings patrimoniales</a:t>
                      </a:r>
                      <a:endParaRPr lang="fr-FR" sz="1050" dirty="0"/>
                    </a:p>
                    <a:p>
                      <a:pPr marL="0" indent="0">
                        <a:buFont typeface="Arial" panose="020B0604020202020204" pitchFamily="34" charset="0"/>
                        <a:buNone/>
                      </a:pPr>
                      <a:endParaRPr lang="fr-FR" sz="1050" dirty="0"/>
                    </a:p>
                    <a:p>
                      <a:pPr marL="171450" indent="-171450">
                        <a:buFont typeface="Arial" panose="020B0604020202020204" pitchFamily="34" charset="0"/>
                        <a:buChar char="•"/>
                      </a:pPr>
                      <a:r>
                        <a:rPr lang="fr-FR" sz="1050" dirty="0"/>
                        <a:t>Il n’est </a:t>
                      </a:r>
                      <a:r>
                        <a:rPr lang="fr-FR" sz="1050" b="1" dirty="0"/>
                        <a:t>pas recommandé de commercialiser ce produit à des clients âgés de 80 ans et plus </a:t>
                      </a:r>
                      <a:r>
                        <a:rPr lang="fr-FR" sz="1050" dirty="0"/>
                        <a:t>(en cas de souscription sur la demande du client, faire remplir la fiche dédiée). </a:t>
                      </a:r>
                    </a:p>
                  </a:txBody>
                  <a:tcPr>
                    <a:solidFill>
                      <a:schemeClr val="bg1"/>
                    </a:solidFill>
                  </a:tcPr>
                </a:tc>
                <a:extLst>
                  <a:ext uri="{0D108BD9-81ED-4DB2-BD59-A6C34878D82A}">
                    <a16:rowId xmlns:a16="http://schemas.microsoft.com/office/drawing/2014/main" val="2998336064"/>
                  </a:ext>
                </a:extLst>
              </a:tr>
              <a:tr h="325264">
                <a:tc>
                  <a:txBody>
                    <a:bodyPr/>
                    <a:lstStyle/>
                    <a:p>
                      <a:r>
                        <a:rPr lang="fr-FR" sz="1200" b="1" dirty="0"/>
                        <a:t>Profil d’investisseur</a:t>
                      </a:r>
                    </a:p>
                  </a:txBody>
                  <a:tcPr>
                    <a:solidFill>
                      <a:schemeClr val="accent4">
                        <a:lumMod val="20000"/>
                        <a:lumOff val="80000"/>
                      </a:schemeClr>
                    </a:solidFill>
                  </a:tcPr>
                </a:tc>
                <a:tc>
                  <a:txBody>
                    <a:bodyPr/>
                    <a:lstStyle/>
                    <a:p>
                      <a:r>
                        <a:rPr lang="fr-FR" sz="1050" b="1" dirty="0"/>
                        <a:t>À partir de C1 / Débutant</a:t>
                      </a:r>
                    </a:p>
                  </a:txBody>
                  <a:tcPr>
                    <a:solidFill>
                      <a:schemeClr val="accent4">
                        <a:lumMod val="20000"/>
                        <a:lumOff val="80000"/>
                      </a:schemeClr>
                    </a:solidFill>
                  </a:tcPr>
                </a:tc>
                <a:extLst>
                  <a:ext uri="{0D108BD9-81ED-4DB2-BD59-A6C34878D82A}">
                    <a16:rowId xmlns:a16="http://schemas.microsoft.com/office/drawing/2014/main" val="278213363"/>
                  </a:ext>
                </a:extLst>
              </a:tr>
              <a:tr h="376247">
                <a:tc>
                  <a:txBody>
                    <a:bodyPr/>
                    <a:lstStyle/>
                    <a:p>
                      <a:r>
                        <a:rPr lang="fr-FR" sz="1200" b="1" dirty="0"/>
                        <a:t>Niveau de risque du produit</a:t>
                      </a:r>
                    </a:p>
                  </a:txBody>
                  <a:tcPr>
                    <a:solidFill>
                      <a:schemeClr val="bg1"/>
                    </a:solidFill>
                  </a:tcPr>
                </a:tc>
                <a:tc>
                  <a:txBody>
                    <a:bodyPr/>
                    <a:lstStyle/>
                    <a:p>
                      <a:r>
                        <a:rPr lang="fr-FR" sz="1050" b="1" dirty="0"/>
                        <a:t>À partir de R1 / Prudent</a:t>
                      </a:r>
                      <a:endParaRPr lang="fr-FR" sz="1050" dirty="0"/>
                    </a:p>
                  </a:txBody>
                  <a:tcPr>
                    <a:solidFill>
                      <a:schemeClr val="bg1"/>
                    </a:solidFill>
                  </a:tcPr>
                </a:tc>
                <a:extLst>
                  <a:ext uri="{0D108BD9-81ED-4DB2-BD59-A6C34878D82A}">
                    <a16:rowId xmlns:a16="http://schemas.microsoft.com/office/drawing/2014/main" val="551019923"/>
                  </a:ext>
                </a:extLst>
              </a:tr>
              <a:tr h="343368">
                <a:tc>
                  <a:txBody>
                    <a:bodyPr/>
                    <a:lstStyle/>
                    <a:p>
                      <a:r>
                        <a:rPr lang="fr-FR" sz="1200" b="1" dirty="0"/>
                        <a:t>SRI</a:t>
                      </a:r>
                    </a:p>
                  </a:txBody>
                  <a:tcPr>
                    <a:solidFill>
                      <a:schemeClr val="accent4">
                        <a:lumMod val="20000"/>
                        <a:lumOff val="80000"/>
                      </a:schemeClr>
                    </a:solidFill>
                  </a:tcPr>
                </a:tc>
                <a:tc>
                  <a:txBody>
                    <a:bodyPr/>
                    <a:lstStyle/>
                    <a:p>
                      <a:r>
                        <a:rPr lang="fr-FR" sz="1050" dirty="0"/>
                        <a:t>1 sur 7</a:t>
                      </a:r>
                    </a:p>
                  </a:txBody>
                  <a:tcPr>
                    <a:solidFill>
                      <a:schemeClr val="accent4">
                        <a:lumMod val="20000"/>
                        <a:lumOff val="80000"/>
                      </a:schemeClr>
                    </a:solidFill>
                  </a:tcPr>
                </a:tc>
                <a:extLst>
                  <a:ext uri="{0D108BD9-81ED-4DB2-BD59-A6C34878D82A}">
                    <a16:rowId xmlns:a16="http://schemas.microsoft.com/office/drawing/2014/main" val="2029506382"/>
                  </a:ext>
                </a:extLst>
              </a:tr>
              <a:tr h="343368">
                <a:tc>
                  <a:txBody>
                    <a:bodyPr/>
                    <a:lstStyle/>
                    <a:p>
                      <a:r>
                        <a:rPr lang="fr-FR" sz="1200" b="1" dirty="0"/>
                        <a:t>Parcours Conseil </a:t>
                      </a:r>
                    </a:p>
                  </a:txBody>
                  <a:tcPr>
                    <a:solidFill>
                      <a:schemeClr val="bg1"/>
                    </a:solidFill>
                  </a:tcPr>
                </a:tc>
                <a:tc>
                  <a:txBody>
                    <a:bodyPr/>
                    <a:lstStyle/>
                    <a:p>
                      <a:r>
                        <a:rPr lang="fr-FR" sz="1050" b="1" u="sng" dirty="0"/>
                        <a:t>Exclusivement en conseil</a:t>
                      </a:r>
                      <a:r>
                        <a:rPr lang="fr-FR" sz="1050" b="1" u="none" dirty="0"/>
                        <a:t> : </a:t>
                      </a:r>
                      <a:r>
                        <a:rPr lang="fr-FR" sz="1050" dirty="0"/>
                        <a:t>LEA, O2S, 0199 PM, Parcours tactiques en cas de besoin </a:t>
                      </a:r>
                    </a:p>
                  </a:txBody>
                  <a:tcPr>
                    <a:solidFill>
                      <a:schemeClr val="bg1"/>
                    </a:solidFill>
                  </a:tcPr>
                </a:tc>
                <a:extLst>
                  <a:ext uri="{0D108BD9-81ED-4DB2-BD59-A6C34878D82A}">
                    <a16:rowId xmlns:a16="http://schemas.microsoft.com/office/drawing/2014/main" val="3122147441"/>
                  </a:ext>
                </a:extLst>
              </a:tr>
              <a:tr h="343368">
                <a:tc>
                  <a:txBody>
                    <a:bodyPr/>
                    <a:lstStyle/>
                    <a:p>
                      <a:r>
                        <a:rPr lang="fr-FR" sz="1200" b="1" dirty="0"/>
                        <a:t>Contexte de l’ordre (CTO)</a:t>
                      </a:r>
                    </a:p>
                  </a:txBody>
                  <a:tcPr>
                    <a:solidFill>
                      <a:srgbClr val="E9E4F0"/>
                    </a:solidFill>
                  </a:tcPr>
                </a:tc>
                <a:tc>
                  <a:txBody>
                    <a:bodyPr/>
                    <a:lstStyle/>
                    <a:p>
                      <a:r>
                        <a:rPr lang="fr-FR" sz="1050" kern="1200" dirty="0">
                          <a:solidFill>
                            <a:schemeClr val="dk1"/>
                          </a:solidFill>
                          <a:latin typeface="+mn-lt"/>
                          <a:ea typeface="+mn-ea"/>
                          <a:cs typeface="+mn-cs"/>
                          <a:sym typeface="Arial"/>
                        </a:rPr>
                        <a:t>Les ordres ne peuvent être que « conseillés » et par conséquent,  </a:t>
                      </a:r>
                      <a:r>
                        <a:rPr lang="fr-FR" sz="1050" b="1" kern="1200" dirty="0">
                          <a:solidFill>
                            <a:schemeClr val="dk1"/>
                          </a:solidFill>
                          <a:latin typeface="+mn-lt"/>
                          <a:ea typeface="+mn-ea"/>
                          <a:cs typeface="+mn-cs"/>
                          <a:sym typeface="Arial"/>
                        </a:rPr>
                        <a:t>cochés à « C » dans Platine </a:t>
                      </a:r>
                      <a:r>
                        <a:rPr lang="fr-FR" sz="1050" kern="1200" dirty="0">
                          <a:solidFill>
                            <a:schemeClr val="dk1"/>
                          </a:solidFill>
                          <a:latin typeface="+mn-lt"/>
                          <a:ea typeface="+mn-ea"/>
                          <a:cs typeface="+mn-cs"/>
                          <a:sym typeface="Arial"/>
                        </a:rPr>
                        <a:t>(aucun ordre ne peut être à l’initiative du client) </a:t>
                      </a:r>
                      <a:endParaRPr lang="fr-FR" sz="1050" kern="1200" dirty="0">
                        <a:solidFill>
                          <a:schemeClr val="dk1"/>
                        </a:solidFill>
                        <a:latin typeface="+mn-lt"/>
                        <a:ea typeface="+mn-ea"/>
                        <a:cs typeface="+mn-cs"/>
                      </a:endParaRPr>
                    </a:p>
                  </a:txBody>
                  <a:tcPr>
                    <a:solidFill>
                      <a:srgbClr val="E9E4F0"/>
                    </a:solidFill>
                  </a:tcPr>
                </a:tc>
                <a:extLst>
                  <a:ext uri="{0D108BD9-81ED-4DB2-BD59-A6C34878D82A}">
                    <a16:rowId xmlns:a16="http://schemas.microsoft.com/office/drawing/2014/main" val="8474384"/>
                  </a:ext>
                </a:extLst>
              </a:tr>
              <a:tr h="343368">
                <a:tc gridSpan="2">
                  <a:txBody>
                    <a:bodyPr/>
                    <a:lstStyle/>
                    <a:p>
                      <a:pPr marL="0" algn="l" defTabSz="1219170" rtl="0" eaLnBrk="1" latinLnBrk="0" hangingPunct="1"/>
                      <a:r>
                        <a:rPr lang="fr-FR" sz="1400" b="1" i="0" kern="1200" dirty="0">
                          <a:solidFill>
                            <a:schemeClr val="lt1"/>
                          </a:solidFill>
                          <a:latin typeface="+mn-lt"/>
                          <a:ea typeface="+mn-ea"/>
                          <a:cs typeface="+mn-cs"/>
                        </a:rPr>
                        <a:t>Frais à la charge du client</a:t>
                      </a:r>
                      <a:endParaRPr lang="fr-FR" sz="1400" b="1" i="0" kern="1200" dirty="0">
                        <a:solidFill>
                          <a:schemeClr val="lt1"/>
                        </a:solidFill>
                        <a:highlight>
                          <a:srgbClr val="00FFFF"/>
                        </a:highlight>
                        <a:latin typeface="+mn-lt"/>
                        <a:ea typeface="+mn-ea"/>
                        <a:cs typeface="+mn-cs"/>
                      </a:endParaRPr>
                    </a:p>
                  </a:txBody>
                  <a:tcPr>
                    <a:solidFill>
                      <a:srgbClr val="863769"/>
                    </a:solidFill>
                  </a:tcPr>
                </a:tc>
                <a:tc hMerge="1">
                  <a:txBody>
                    <a:bodyPr/>
                    <a:lstStyle/>
                    <a:p>
                      <a:pPr marL="171450" indent="-171450">
                        <a:buFont typeface="Arial" panose="020B0604020202020204" pitchFamily="34" charset="0"/>
                        <a:buChar char="•"/>
                      </a:pPr>
                      <a:r>
                        <a:rPr lang="fr-FR" sz="1000" dirty="0">
                          <a:highlight>
                            <a:srgbClr val="FFFF00"/>
                          </a:highlight>
                        </a:rPr>
                        <a:t>xxx</a:t>
                      </a:r>
                    </a:p>
                  </a:txBody>
                  <a:tcPr>
                    <a:solidFill>
                      <a:schemeClr val="bg1"/>
                    </a:solidFill>
                  </a:tcPr>
                </a:tc>
                <a:extLst>
                  <a:ext uri="{0D108BD9-81ED-4DB2-BD59-A6C34878D82A}">
                    <a16:rowId xmlns:a16="http://schemas.microsoft.com/office/drawing/2014/main" val="671212813"/>
                  </a:ext>
                </a:extLst>
              </a:tr>
              <a:tr h="343368">
                <a:tc>
                  <a:txBody>
                    <a:bodyPr/>
                    <a:lstStyle/>
                    <a:p>
                      <a:r>
                        <a:rPr lang="fr-FR" sz="1200" b="1" dirty="0"/>
                        <a:t>Frais de souscription</a:t>
                      </a:r>
                    </a:p>
                  </a:txBody>
                  <a:tcPr>
                    <a:solidFill>
                      <a:schemeClr val="bg1"/>
                    </a:solidFill>
                  </a:tcPr>
                </a:tc>
                <a:tc>
                  <a:txBody>
                    <a:bodyPr/>
                    <a:lstStyle/>
                    <a:p>
                      <a:r>
                        <a:rPr lang="fr-FR" sz="1050" dirty="0"/>
                        <a:t>Néant, hors frais sur versements et arbitrages dans le cadre d’un contrat d’assurance vie ou de capitalisation.</a:t>
                      </a:r>
                    </a:p>
                  </a:txBody>
                  <a:tcPr>
                    <a:solidFill>
                      <a:schemeClr val="bg1"/>
                    </a:solidFill>
                  </a:tcPr>
                </a:tc>
                <a:extLst>
                  <a:ext uri="{0D108BD9-81ED-4DB2-BD59-A6C34878D82A}">
                    <a16:rowId xmlns:a16="http://schemas.microsoft.com/office/drawing/2014/main" val="2361353197"/>
                  </a:ext>
                </a:extLst>
              </a:tr>
              <a:tr h="343368">
                <a:tc>
                  <a:txBody>
                    <a:bodyPr/>
                    <a:lstStyle/>
                    <a:p>
                      <a:r>
                        <a:rPr lang="fr-FR" sz="1200" b="1" dirty="0"/>
                        <a:t>Frais de rachat</a:t>
                      </a:r>
                    </a:p>
                  </a:txBody>
                  <a:tcPr>
                    <a:solidFill>
                      <a:schemeClr val="accent4">
                        <a:lumMod val="20000"/>
                        <a:lumOff val="80000"/>
                      </a:schemeClr>
                    </a:solidFill>
                  </a:tcPr>
                </a:tc>
                <a:tc>
                  <a:txBody>
                    <a:bodyPr/>
                    <a:lstStyle/>
                    <a:p>
                      <a:r>
                        <a:rPr lang="fr-FR" sz="1050" dirty="0"/>
                        <a:t>Néant, mais en cas de sortie en cours de vie de l’obligation, des frais de courtage ou d’arbitrage peuvent s’appliquer dans le cadre du contrat d’assurance-vie, de capitalisation ou du compte-titres ordinaire. </a:t>
                      </a:r>
                    </a:p>
                  </a:txBody>
                  <a:tcPr>
                    <a:solidFill>
                      <a:schemeClr val="accent4">
                        <a:lumMod val="20000"/>
                        <a:lumOff val="80000"/>
                      </a:schemeClr>
                    </a:solidFill>
                  </a:tcPr>
                </a:tc>
                <a:extLst>
                  <a:ext uri="{0D108BD9-81ED-4DB2-BD59-A6C34878D82A}">
                    <a16:rowId xmlns:a16="http://schemas.microsoft.com/office/drawing/2014/main" val="2901781796"/>
                  </a:ext>
                </a:extLst>
              </a:tr>
              <a:tr h="343368">
                <a:tc gridSpan="2">
                  <a:txBody>
                    <a:bodyPr/>
                    <a:lstStyle/>
                    <a:p>
                      <a:r>
                        <a:rPr lang="fr-FR" sz="1400" b="1" dirty="0">
                          <a:solidFill>
                            <a:schemeClr val="bg1"/>
                          </a:solidFill>
                        </a:rPr>
                        <a:t>Commissions de distribution</a:t>
                      </a:r>
                    </a:p>
                  </a:txBody>
                  <a:tcPr>
                    <a:solidFill>
                      <a:srgbClr val="863769"/>
                    </a:solidFill>
                  </a:tcPr>
                </a:tc>
                <a:tc hMerge="1">
                  <a:txBody>
                    <a:bodyPr/>
                    <a:lstStyle/>
                    <a:p>
                      <a:endParaRPr lang="fr-FR" sz="1050" dirty="0"/>
                    </a:p>
                  </a:txBody>
                  <a:tcPr>
                    <a:solidFill>
                      <a:schemeClr val="bg1"/>
                    </a:solidFill>
                  </a:tcPr>
                </a:tc>
                <a:extLst>
                  <a:ext uri="{0D108BD9-81ED-4DB2-BD59-A6C34878D82A}">
                    <a16:rowId xmlns:a16="http://schemas.microsoft.com/office/drawing/2014/main" val="3621580093"/>
                  </a:ext>
                </a:extLst>
              </a:tr>
              <a:tr h="343368">
                <a:tc>
                  <a:txBody>
                    <a:bodyPr/>
                    <a:lstStyle/>
                    <a:p>
                      <a:r>
                        <a:rPr lang="fr-FR" sz="1200" b="1" dirty="0"/>
                        <a:t>Commission de distribution</a:t>
                      </a:r>
                    </a:p>
                  </a:txBody>
                  <a:tcPr>
                    <a:solidFill>
                      <a:schemeClr val="bg1"/>
                    </a:solidFill>
                  </a:tcPr>
                </a:tc>
                <a:tc>
                  <a:txBody>
                    <a:bodyPr/>
                    <a:lstStyle/>
                    <a:p>
                      <a:r>
                        <a:rPr lang="fr-FR" sz="1050" dirty="0"/>
                        <a:t>La commission de distribution peut atteindre un montant total maximum de [1%] (toutes taxes comprises) du montant collecté. </a:t>
                      </a:r>
                    </a:p>
                  </a:txBody>
                  <a:tcPr>
                    <a:solidFill>
                      <a:schemeClr val="bg1"/>
                    </a:solidFill>
                  </a:tcPr>
                </a:tc>
                <a:extLst>
                  <a:ext uri="{0D108BD9-81ED-4DB2-BD59-A6C34878D82A}">
                    <a16:rowId xmlns:a16="http://schemas.microsoft.com/office/drawing/2014/main" val="936758146"/>
                  </a:ext>
                </a:extLst>
              </a:tr>
            </a:tbl>
          </a:graphicData>
        </a:graphic>
      </p:graphicFrame>
      <p:pic>
        <p:nvPicPr>
          <p:cNvPr id="5" name="Graphique 4" descr="Avertissement contour">
            <a:extLst>
              <a:ext uri="{FF2B5EF4-FFF2-40B4-BE49-F238E27FC236}">
                <a16:creationId xmlns:a16="http://schemas.microsoft.com/office/drawing/2014/main" id="{48603E5D-F606-5B01-1DB5-2DBB88309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25530" y="1510340"/>
            <a:ext cx="329738" cy="329738"/>
          </a:xfrm>
          <a:prstGeom prst="rect">
            <a:avLst/>
          </a:prstGeom>
        </p:spPr>
      </p:pic>
      <p:sp>
        <p:nvSpPr>
          <p:cNvPr id="4" name="Rectangle 3">
            <a:extLst>
              <a:ext uri="{FF2B5EF4-FFF2-40B4-BE49-F238E27FC236}">
                <a16:creationId xmlns:a16="http://schemas.microsoft.com/office/drawing/2014/main" id="{211BF599-D80F-BBD9-94CA-BA85C6EA5AAA}"/>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62637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sz="2400" dirty="0">
                <a:latin typeface="Montserrat ExtraBold" panose="00000900000000000000" pitchFamily="2" charset="0"/>
              </a:rPr>
              <a:t>Précisions sur la r</a:t>
            </a:r>
            <a:r>
              <a:rPr lang="fr-FR" sz="2400" dirty="0">
                <a:effectLst/>
                <a:latin typeface="Montserrat ExtraBold" panose="00000900000000000000" pitchFamily="2" charset="0"/>
                <a:ea typeface="Times New Roman" panose="02020603050405020304" pitchFamily="18" charset="0"/>
              </a:rPr>
              <a:t>estriction de commercialisation </a:t>
            </a:r>
            <a:br>
              <a:rPr lang="fr-FR" sz="2400" dirty="0">
                <a:effectLst/>
                <a:latin typeface="Montserrat ExtraBold" panose="00000900000000000000" pitchFamily="2" charset="0"/>
                <a:ea typeface="Times New Roman" panose="02020603050405020304" pitchFamily="18" charset="0"/>
              </a:rPr>
            </a:br>
            <a:r>
              <a:rPr lang="fr-FR" sz="2400" dirty="0">
                <a:effectLst/>
                <a:latin typeface="Montserrat ExtraBold" panose="00000900000000000000" pitchFamily="2" charset="0"/>
                <a:ea typeface="Times New Roman" panose="02020603050405020304" pitchFamily="18" charset="0"/>
              </a:rPr>
              <a:t>auprès des dirigeants et assimilés des entités du Groupe </a:t>
            </a:r>
            <a:endParaRPr lang="fr-FR" sz="2400" dirty="0">
              <a:latin typeface="Montserrat ExtraBold" panose="00000900000000000000" pitchFamily="2" charset="0"/>
            </a:endParaRPr>
          </a:p>
        </p:txBody>
      </p:sp>
      <p:sp>
        <p:nvSpPr>
          <p:cNvPr id="4" name="Rectangle 3">
            <a:extLst>
              <a:ext uri="{FF2B5EF4-FFF2-40B4-BE49-F238E27FC236}">
                <a16:creationId xmlns:a16="http://schemas.microsoft.com/office/drawing/2014/main" id="{40EF1D64-04D5-26D9-1911-5CEBF64AFAD7}"/>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6" name="ZoneTexte 5">
            <a:extLst>
              <a:ext uri="{FF2B5EF4-FFF2-40B4-BE49-F238E27FC236}">
                <a16:creationId xmlns:a16="http://schemas.microsoft.com/office/drawing/2014/main" id="{43BF69A2-84FF-0950-CFEE-A23AEAE98101}"/>
              </a:ext>
            </a:extLst>
          </p:cNvPr>
          <p:cNvSpPr txBox="1"/>
          <p:nvPr/>
        </p:nvSpPr>
        <p:spPr>
          <a:xfrm>
            <a:off x="965771" y="1325366"/>
            <a:ext cx="10272131" cy="4462760"/>
          </a:xfrm>
          <a:prstGeom prst="rect">
            <a:avLst/>
          </a:prstGeom>
          <a:noFill/>
        </p:spPr>
        <p:txBody>
          <a:bodyPr wrap="square">
            <a:spAutoFit/>
          </a:bodyPr>
          <a:lstStyle/>
          <a:p>
            <a:pPr marL="449580"/>
            <a:r>
              <a:rPr lang="fr-FR" sz="1600" b="1" dirty="0">
                <a:effectLst/>
                <a:latin typeface="Arial" panose="020B0604020202020204" pitchFamily="34" charset="0"/>
                <a:ea typeface="Calibri" panose="020F0502020204030204" pitchFamily="34" charset="0"/>
                <a:cs typeface="Arial" panose="020B0604020202020204" pitchFamily="34" charset="0"/>
              </a:rPr>
              <a:t>Rappel général : </a:t>
            </a:r>
          </a:p>
          <a:p>
            <a:pPr marL="449580"/>
            <a:endParaRPr lang="fr-FR" sz="1400" dirty="0">
              <a:effectLst/>
              <a:latin typeface="Arial" panose="020B0604020202020204" pitchFamily="34" charset="0"/>
              <a:ea typeface="Calibri" panose="020F0502020204030204" pitchFamily="34" charset="0"/>
              <a:cs typeface="Arial" panose="020B0604020202020204" pitchFamily="34" charset="0"/>
            </a:endParaRPr>
          </a:p>
          <a:p>
            <a:pPr marL="735330" indent="-285750">
              <a:buFont typeface="Wingdings" panose="05000000000000000000" pitchFamily="2" charset="2"/>
              <a:buChar char="§"/>
            </a:pPr>
            <a:r>
              <a:rPr lang="fr-FR" sz="1600" dirty="0">
                <a:effectLst/>
                <a:ea typeface="Calibri" panose="020F0502020204030204" pitchFamily="34" charset="0"/>
                <a:cs typeface="Arial" panose="020B0604020202020204" pitchFamily="34" charset="0"/>
              </a:rPr>
              <a:t>Les personnes du Groupe qui ont le statut PEIP-CI (personnes exposées à l’information privilégiée et aux conflits d’intérêt) ou IP (initié permanent) doivent déclarer leurs transactions personnelles sans délai au RCSI de leur établissement, y compris pour les achats/ventes sur les émissions du Groupe (CTO et Assurance-vie).</a:t>
            </a:r>
          </a:p>
          <a:p>
            <a:pPr marL="449580"/>
            <a:r>
              <a:rPr lang="fr-FR" sz="1400" dirty="0">
                <a:effectLst/>
                <a:latin typeface="Arial" panose="020B0604020202020204" pitchFamily="34" charset="0"/>
                <a:ea typeface="Calibri" panose="020F0502020204030204" pitchFamily="34" charset="0"/>
                <a:cs typeface="Arial" panose="020B0604020202020204" pitchFamily="34" charset="0"/>
              </a:rPr>
              <a:t> </a:t>
            </a:r>
          </a:p>
          <a:p>
            <a:pPr marL="449580"/>
            <a:r>
              <a:rPr lang="fr-FR" sz="1600" b="1" dirty="0">
                <a:effectLst/>
                <a:latin typeface="Arial" panose="020B0604020202020204" pitchFamily="34" charset="0"/>
                <a:ea typeface="Calibri" panose="020F0502020204030204" pitchFamily="34" charset="0"/>
                <a:cs typeface="Arial" panose="020B0604020202020204" pitchFamily="34" charset="0"/>
              </a:rPr>
              <a:t>Et plus particulièrement concernant cet emprunt : </a:t>
            </a:r>
          </a:p>
          <a:p>
            <a:pPr marL="449580"/>
            <a:endParaRPr lang="fr-FR" sz="1600" dirty="0">
              <a:effectLst/>
              <a:latin typeface="Arial" panose="020B0604020202020204" pitchFamily="34" charset="0"/>
              <a:ea typeface="Calibri" panose="020F0502020204030204" pitchFamily="34" charset="0"/>
              <a:cs typeface="Arial" panose="020B0604020202020204" pitchFamily="34" charset="0"/>
            </a:endParaRPr>
          </a:p>
          <a:p>
            <a:pPr marL="735330" indent="-285750">
              <a:buFont typeface="Wingdings" panose="05000000000000000000" pitchFamily="2" charset="2"/>
              <a:buChar char="§"/>
            </a:pPr>
            <a:r>
              <a:rPr lang="fr-FR" sz="1600" dirty="0">
                <a:effectLst/>
                <a:ea typeface="Calibri" panose="020F0502020204030204" pitchFamily="34" charset="0"/>
                <a:cs typeface="Arial" panose="020B0604020202020204" pitchFamily="34" charset="0"/>
              </a:rPr>
              <a:t>La publication des résultats annuels du Groupe/Natixis est prévue le 07/02/2024. A ce titre, les personnes qui ont le statut d’initié permanent (IP) sur les titres du Groupe/Natixis sont soumis à la période d’interdiction de traiter des titres du Groupe (y compris les titres de créances Emissions) du 07/01/2024 au 07/02/2024. Ces personnes IP pourront souscrire à l’emprunt réseau à partir du 08/02/2024, en l’absence d’une information privilégiée à date sur le Groupe/Natixis.</a:t>
            </a:r>
          </a:p>
          <a:p>
            <a:pPr marL="449580"/>
            <a:r>
              <a:rPr lang="fr-FR" sz="1600" dirty="0">
                <a:effectLst/>
                <a:ea typeface="Calibri" panose="020F0502020204030204" pitchFamily="34" charset="0"/>
                <a:cs typeface="Arial" panose="020B0604020202020204" pitchFamily="34" charset="0"/>
              </a:rPr>
              <a:t> </a:t>
            </a:r>
          </a:p>
          <a:p>
            <a:pPr marL="735330" indent="-285750">
              <a:buFont typeface="Wingdings" panose="05000000000000000000" pitchFamily="2" charset="2"/>
              <a:buChar char="§"/>
            </a:pPr>
            <a:r>
              <a:rPr lang="fr-FR" sz="1600" dirty="0">
                <a:effectLst/>
                <a:ea typeface="Calibri" panose="020F0502020204030204" pitchFamily="34" charset="0"/>
                <a:cs typeface="Arial" panose="020B0604020202020204" pitchFamily="34" charset="0"/>
              </a:rPr>
              <a:t>Concernant les personnes dites particulièrement sensibles (PPS : statut défini pour BPCE SA et pour GFS), elles ne sont pas autorisées à souscrire à cette émission.</a:t>
            </a:r>
          </a:p>
          <a:p>
            <a:r>
              <a:rPr lang="fr-FR" sz="1600" dirty="0">
                <a:effectLst/>
                <a:ea typeface="Calibri" panose="020F0502020204030204" pitchFamily="34" charset="0"/>
                <a:cs typeface="Arial" panose="020B0604020202020204" pitchFamily="34" charset="0"/>
              </a:rPr>
              <a:t> </a:t>
            </a:r>
          </a:p>
        </p:txBody>
      </p:sp>
      <p:pic>
        <p:nvPicPr>
          <p:cNvPr id="7" name="Image 6">
            <a:extLst>
              <a:ext uri="{FF2B5EF4-FFF2-40B4-BE49-F238E27FC236}">
                <a16:creationId xmlns:a16="http://schemas.microsoft.com/office/drawing/2014/main" id="{6F2DE83F-9F3B-F083-6110-9C1E9FA203B0}"/>
              </a:ext>
            </a:extLst>
          </p:cNvPr>
          <p:cNvPicPr>
            <a:picLocks noChangeAspect="1"/>
          </p:cNvPicPr>
          <p:nvPr/>
        </p:nvPicPr>
        <p:blipFill>
          <a:blip r:embed="rId2"/>
          <a:stretch>
            <a:fillRect/>
          </a:stretch>
        </p:blipFill>
        <p:spPr>
          <a:xfrm>
            <a:off x="11472644" y="129023"/>
            <a:ext cx="597460" cy="597460"/>
          </a:xfrm>
          <a:prstGeom prst="rect">
            <a:avLst/>
          </a:prstGeom>
        </p:spPr>
      </p:pic>
    </p:spTree>
    <p:extLst>
      <p:ext uri="{BB962C8B-B14F-4D97-AF65-F5344CB8AC3E}">
        <p14:creationId xmlns:p14="http://schemas.microsoft.com/office/powerpoint/2010/main" val="1586515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1097296"/>
            <a:ext cx="4418401" cy="669231"/>
          </a:xfrm>
          <a:solidFill>
            <a:schemeClr val="tx2">
              <a:lumMod val="20000"/>
              <a:lumOff val="80000"/>
            </a:schemeClr>
          </a:solidFill>
        </p:spPr>
        <p:txBody>
          <a:bodyPr anchor="ctr">
            <a:normAutofit/>
          </a:bodyPr>
          <a:lstStyle/>
          <a:p>
            <a:pPr algn="ctr"/>
            <a:r>
              <a:rPr lang="fr-FR" sz="1800" b="1" dirty="0">
                <a:solidFill>
                  <a:schemeClr val="tx2"/>
                </a:solidFill>
                <a:latin typeface="+mn-lt"/>
                <a:cs typeface="+mn-cs"/>
              </a:rPr>
              <a:t>Remboursement anticipé, </a:t>
            </a:r>
            <a:br>
              <a:rPr lang="fr-FR" sz="1800" b="1" dirty="0">
                <a:solidFill>
                  <a:schemeClr val="tx2"/>
                </a:solidFill>
                <a:latin typeface="+mn-lt"/>
                <a:cs typeface="+mn-cs"/>
              </a:rPr>
            </a:br>
            <a:r>
              <a:rPr lang="fr-FR" sz="1800" b="1" dirty="0">
                <a:solidFill>
                  <a:schemeClr val="tx2"/>
                </a:solidFill>
                <a:latin typeface="+mn-lt"/>
                <a:cs typeface="+mn-cs"/>
              </a:rPr>
              <a:t>entre l’année 4 et l’année 7</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dirty="0"/>
              <a:t>Les modalités de remboursement en CTO</a:t>
            </a:r>
          </a:p>
        </p:txBody>
      </p:sp>
      <p:pic>
        <p:nvPicPr>
          <p:cNvPr id="13" name="Image 12">
            <a:extLst>
              <a:ext uri="{FF2B5EF4-FFF2-40B4-BE49-F238E27FC236}">
                <a16:creationId xmlns:a16="http://schemas.microsoft.com/office/drawing/2014/main" id="{1C2164EE-C7A1-072C-E6F4-AB986465763E}"/>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5" name="Ellipse 14">
            <a:extLst>
              <a:ext uri="{FF2B5EF4-FFF2-40B4-BE49-F238E27FC236}">
                <a16:creationId xmlns:a16="http://schemas.microsoft.com/office/drawing/2014/main" id="{C162C3D1-18B1-C9F1-1728-F446895B25DC}"/>
              </a:ext>
            </a:extLst>
          </p:cNvPr>
          <p:cNvSpPr/>
          <p:nvPr/>
        </p:nvSpPr>
        <p:spPr>
          <a:xfrm>
            <a:off x="1020513" y="1046223"/>
            <a:ext cx="360000" cy="3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t>1</a:t>
            </a:r>
          </a:p>
        </p:txBody>
      </p:sp>
      <p:sp>
        <p:nvSpPr>
          <p:cNvPr id="18" name="Espace réservé du texte 1">
            <a:extLst>
              <a:ext uri="{FF2B5EF4-FFF2-40B4-BE49-F238E27FC236}">
                <a16:creationId xmlns:a16="http://schemas.microsoft.com/office/drawing/2014/main" id="{771738D3-1AA4-E8DA-321F-4E357A64EE95}"/>
              </a:ext>
            </a:extLst>
          </p:cNvPr>
          <p:cNvSpPr txBox="1">
            <a:spLocks/>
          </p:cNvSpPr>
          <p:nvPr/>
        </p:nvSpPr>
        <p:spPr>
          <a:xfrm>
            <a:off x="6763740" y="1097296"/>
            <a:ext cx="4418401" cy="669231"/>
          </a:xfrm>
          <a:prstGeom prst="rect">
            <a:avLst/>
          </a:prstGeom>
          <a:solidFill>
            <a:schemeClr val="accent4">
              <a:lumMod val="40000"/>
              <a:lumOff val="60000"/>
            </a:schemeClr>
          </a:solidFill>
        </p:spPr>
        <p:txBody>
          <a:bodyPr vert="horz" lIns="0" tIns="0" rIns="0" bIns="0" rtlCol="0" anchor="ctr">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800" b="1" dirty="0">
                <a:solidFill>
                  <a:schemeClr val="accent1"/>
                </a:solidFill>
                <a:latin typeface="+mn-lt"/>
                <a:cs typeface="+mn-cs"/>
              </a:rPr>
              <a:t>Remboursement in fine, </a:t>
            </a:r>
            <a:br>
              <a:rPr lang="fr-FR" sz="1800" b="1" dirty="0">
                <a:solidFill>
                  <a:schemeClr val="accent1"/>
                </a:solidFill>
                <a:latin typeface="+mn-lt"/>
                <a:cs typeface="+mn-cs"/>
              </a:rPr>
            </a:br>
            <a:r>
              <a:rPr lang="fr-FR" sz="1800" b="1" dirty="0">
                <a:solidFill>
                  <a:schemeClr val="accent1"/>
                </a:solidFill>
                <a:latin typeface="+mn-lt"/>
                <a:cs typeface="+mn-cs"/>
              </a:rPr>
              <a:t>à l’échéance en année 8</a:t>
            </a:r>
          </a:p>
        </p:txBody>
      </p:sp>
      <p:sp>
        <p:nvSpPr>
          <p:cNvPr id="19" name="Ellipse 18">
            <a:extLst>
              <a:ext uri="{FF2B5EF4-FFF2-40B4-BE49-F238E27FC236}">
                <a16:creationId xmlns:a16="http://schemas.microsoft.com/office/drawing/2014/main" id="{F43F76F7-3DB3-E30A-518F-D6E1CB8974DA}"/>
              </a:ext>
            </a:extLst>
          </p:cNvPr>
          <p:cNvSpPr/>
          <p:nvPr/>
        </p:nvSpPr>
        <p:spPr>
          <a:xfrm>
            <a:off x="6583740" y="1046223"/>
            <a:ext cx="360000" cy="3600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t>2</a:t>
            </a:r>
          </a:p>
        </p:txBody>
      </p:sp>
      <p:sp>
        <p:nvSpPr>
          <p:cNvPr id="20" name="ZoneTexte 19">
            <a:extLst>
              <a:ext uri="{FF2B5EF4-FFF2-40B4-BE49-F238E27FC236}">
                <a16:creationId xmlns:a16="http://schemas.microsoft.com/office/drawing/2014/main" id="{F76B5F09-EA6B-758A-076C-5A8E0FAF96D8}"/>
              </a:ext>
            </a:extLst>
          </p:cNvPr>
          <p:cNvSpPr txBox="1"/>
          <p:nvPr/>
        </p:nvSpPr>
        <p:spPr>
          <a:xfrm>
            <a:off x="1200513" y="1734866"/>
            <a:ext cx="4418401" cy="2000548"/>
          </a:xfrm>
          <a:prstGeom prst="rect">
            <a:avLst/>
          </a:prstGeom>
          <a:noFill/>
        </p:spPr>
        <p:txBody>
          <a:bodyPr wrap="square" rtlCol="0">
            <a:spAutoFit/>
          </a:bodyPr>
          <a:lstStyle/>
          <a:p>
            <a:r>
              <a:rPr lang="fr-FR" sz="1100" dirty="0"/>
              <a:t>De l’année 4 à l’année 7, l’Emetteur a la possibilité de rembourser de façon anticipée l’emprunt. </a:t>
            </a:r>
          </a:p>
          <a:p>
            <a:br>
              <a:rPr lang="fr-FR" sz="1100" dirty="0"/>
            </a:br>
            <a:r>
              <a:rPr lang="fr-FR" sz="1100" b="1" dirty="0"/>
              <a:t>Le client reçoit à la Date de Remboursement Anticipé (RA) correspondante </a:t>
            </a:r>
            <a:r>
              <a:rPr lang="fr-FR" sz="1100" dirty="0"/>
              <a:t>: </a:t>
            </a:r>
          </a:p>
          <a:p>
            <a:endParaRPr lang="fr-FR" sz="1100" dirty="0"/>
          </a:p>
          <a:p>
            <a:pPr marL="171450" indent="-171450">
              <a:buFont typeface="Arial" panose="020B0604020202020204" pitchFamily="34" charset="0"/>
              <a:buChar char="•"/>
            </a:pPr>
            <a:r>
              <a:rPr lang="fr-FR" sz="1200" b="1" dirty="0">
                <a:solidFill>
                  <a:schemeClr val="tx2"/>
                </a:solidFill>
              </a:rPr>
              <a:t>Capital initial </a:t>
            </a:r>
          </a:p>
          <a:p>
            <a:pPr marL="171450" indent="-171450">
              <a:buFont typeface="Arial" panose="020B0604020202020204" pitchFamily="34" charset="0"/>
              <a:buChar char="•"/>
            </a:pPr>
            <a:r>
              <a:rPr lang="fr-FR" sz="1200" b="1" dirty="0">
                <a:solidFill>
                  <a:schemeClr val="tx2"/>
                </a:solidFill>
              </a:rPr>
              <a:t>majoré d’un gain </a:t>
            </a:r>
            <a:r>
              <a:rPr lang="fr-FR" sz="1200" dirty="0">
                <a:solidFill>
                  <a:schemeClr val="tx2"/>
                </a:solidFill>
              </a:rPr>
              <a:t>de </a:t>
            </a:r>
            <a:r>
              <a:rPr lang="fr-FR" sz="1200" b="1" dirty="0">
                <a:solidFill>
                  <a:schemeClr val="tx2"/>
                </a:solidFill>
              </a:rPr>
              <a:t>4,00%</a:t>
            </a:r>
            <a:r>
              <a:rPr lang="fr-FR" sz="1200" dirty="0">
                <a:solidFill>
                  <a:schemeClr val="tx2"/>
                </a:solidFill>
              </a:rPr>
              <a:t> par année écoulée depuis la Date d’Emission</a:t>
            </a:r>
          </a:p>
          <a:p>
            <a:endParaRPr lang="fr-FR" sz="1100" dirty="0"/>
          </a:p>
          <a:p>
            <a:endParaRPr lang="fr-FR" sz="1100" dirty="0"/>
          </a:p>
        </p:txBody>
      </p:sp>
      <p:graphicFrame>
        <p:nvGraphicFramePr>
          <p:cNvPr id="21" name="Tableau 20">
            <a:extLst>
              <a:ext uri="{FF2B5EF4-FFF2-40B4-BE49-F238E27FC236}">
                <a16:creationId xmlns:a16="http://schemas.microsoft.com/office/drawing/2014/main" id="{AF8C3D8A-C47E-3FFE-1C0C-4D8FA9840375}"/>
              </a:ext>
            </a:extLst>
          </p:cNvPr>
          <p:cNvGraphicFramePr>
            <a:graphicFrameLocks noGrp="1"/>
          </p:cNvGraphicFramePr>
          <p:nvPr>
            <p:extLst>
              <p:ext uri="{D42A27DB-BD31-4B8C-83A1-F6EECF244321}">
                <p14:modId xmlns:p14="http://schemas.microsoft.com/office/powerpoint/2010/main" val="2981284044"/>
              </p:ext>
            </p:extLst>
          </p:nvPr>
        </p:nvGraphicFramePr>
        <p:xfrm>
          <a:off x="1200508" y="3571022"/>
          <a:ext cx="4525589" cy="1965960"/>
        </p:xfrm>
        <a:graphic>
          <a:graphicData uri="http://schemas.openxmlformats.org/drawingml/2006/table">
            <a:tbl>
              <a:tblPr firstRow="1" bandRow="1">
                <a:tableStyleId>{5C22544A-7EE6-4342-B048-85BDC9FD1C3A}</a:tableStyleId>
              </a:tblPr>
              <a:tblGrid>
                <a:gridCol w="599299">
                  <a:extLst>
                    <a:ext uri="{9D8B030D-6E8A-4147-A177-3AD203B41FA5}">
                      <a16:colId xmlns:a16="http://schemas.microsoft.com/office/drawing/2014/main" val="3025014615"/>
                    </a:ext>
                  </a:extLst>
                </a:gridCol>
                <a:gridCol w="668185">
                  <a:extLst>
                    <a:ext uri="{9D8B030D-6E8A-4147-A177-3AD203B41FA5}">
                      <a16:colId xmlns:a16="http://schemas.microsoft.com/office/drawing/2014/main" val="684241220"/>
                    </a:ext>
                  </a:extLst>
                </a:gridCol>
                <a:gridCol w="1242874">
                  <a:extLst>
                    <a:ext uri="{9D8B030D-6E8A-4147-A177-3AD203B41FA5}">
                      <a16:colId xmlns:a16="http://schemas.microsoft.com/office/drawing/2014/main" val="3099328992"/>
                    </a:ext>
                  </a:extLst>
                </a:gridCol>
                <a:gridCol w="923278">
                  <a:extLst>
                    <a:ext uri="{9D8B030D-6E8A-4147-A177-3AD203B41FA5}">
                      <a16:colId xmlns:a16="http://schemas.microsoft.com/office/drawing/2014/main" val="2089598487"/>
                    </a:ext>
                  </a:extLst>
                </a:gridCol>
                <a:gridCol w="1091953">
                  <a:extLst>
                    <a:ext uri="{9D8B030D-6E8A-4147-A177-3AD203B41FA5}">
                      <a16:colId xmlns:a16="http://schemas.microsoft.com/office/drawing/2014/main" val="711711199"/>
                    </a:ext>
                  </a:extLst>
                </a:gridCol>
              </a:tblGrid>
              <a:tr h="305758">
                <a:tc>
                  <a:txBody>
                    <a:bodyPr/>
                    <a:lstStyle/>
                    <a:p>
                      <a:r>
                        <a:rPr lang="fr-FR" sz="900" dirty="0"/>
                        <a:t>Année de RA</a:t>
                      </a:r>
                    </a:p>
                  </a:txBody>
                  <a:tcPr>
                    <a:solidFill>
                      <a:schemeClr val="tx2"/>
                    </a:solidFill>
                  </a:tcPr>
                </a:tc>
                <a:tc>
                  <a:txBody>
                    <a:bodyPr/>
                    <a:lstStyle/>
                    <a:p>
                      <a:r>
                        <a:rPr lang="fr-FR" sz="900" dirty="0"/>
                        <a:t>Date</a:t>
                      </a:r>
                    </a:p>
                  </a:txBody>
                  <a:tcPr>
                    <a:solidFill>
                      <a:schemeClr val="tx2"/>
                    </a:solidFill>
                  </a:tcPr>
                </a:tc>
                <a:tc>
                  <a:txBody>
                    <a:bodyPr/>
                    <a:lstStyle/>
                    <a:p>
                      <a:r>
                        <a:rPr lang="fr-FR" sz="900" dirty="0"/>
                        <a:t>Niveau de remboursement</a:t>
                      </a:r>
                    </a:p>
                  </a:txBody>
                  <a:tcPr>
                    <a:solidFill>
                      <a:schemeClr val="tx2"/>
                    </a:solidFill>
                  </a:tcPr>
                </a:tc>
                <a:tc>
                  <a:txBody>
                    <a:bodyPr/>
                    <a:lstStyle/>
                    <a:p>
                      <a:r>
                        <a:rPr lang="fr-FR" sz="900" dirty="0"/>
                        <a:t>TRA brut*</a:t>
                      </a:r>
                    </a:p>
                  </a:txBody>
                  <a:tcPr>
                    <a:solidFill>
                      <a:schemeClr val="tx2"/>
                    </a:solidFill>
                  </a:tcPr>
                </a:tc>
                <a:tc>
                  <a:txBody>
                    <a:bodyPr/>
                    <a:lstStyle/>
                    <a:p>
                      <a:r>
                        <a:rPr lang="fr-FR" sz="900" dirty="0"/>
                        <a:t>Montant brut perçu pour 100€ souscrits**</a:t>
                      </a:r>
                    </a:p>
                  </a:txBody>
                  <a:tcPr>
                    <a:solidFill>
                      <a:schemeClr val="tx2"/>
                    </a:solidFill>
                  </a:tcPr>
                </a:tc>
                <a:extLst>
                  <a:ext uri="{0D108BD9-81ED-4DB2-BD59-A6C34878D82A}">
                    <a16:rowId xmlns:a16="http://schemas.microsoft.com/office/drawing/2014/main" val="1256894710"/>
                  </a:ext>
                </a:extLst>
              </a:tr>
              <a:tr h="305758">
                <a:tc>
                  <a:txBody>
                    <a:bodyPr/>
                    <a:lstStyle/>
                    <a:p>
                      <a:r>
                        <a:rPr lang="fr-FR" sz="900" dirty="0"/>
                        <a:t>4</a:t>
                      </a:r>
                    </a:p>
                  </a:txBody>
                  <a:tcPr/>
                </a:tc>
                <a:tc>
                  <a:txBody>
                    <a:bodyPr/>
                    <a:lstStyle/>
                    <a:p>
                      <a:r>
                        <a:rPr lang="fr-FR" sz="900" dirty="0"/>
                        <a:t>28/02/28</a:t>
                      </a:r>
                    </a:p>
                  </a:txBody>
                  <a:tcPr/>
                </a:tc>
                <a:tc>
                  <a:txBody>
                    <a:bodyPr/>
                    <a:lstStyle/>
                    <a:p>
                      <a:r>
                        <a:rPr lang="fr-FR" sz="900" dirty="0"/>
                        <a:t>116,00% du Capital Initial</a:t>
                      </a:r>
                    </a:p>
                  </a:txBody>
                  <a:tcPr/>
                </a:tc>
                <a:tc>
                  <a:txBody>
                    <a:bodyPr/>
                    <a:lstStyle/>
                    <a:p>
                      <a:r>
                        <a:rPr lang="fr-FR" sz="900" dirty="0"/>
                        <a:t>3,77%</a:t>
                      </a:r>
                    </a:p>
                  </a:txBody>
                  <a:tcPr/>
                </a:tc>
                <a:tc>
                  <a:txBody>
                    <a:bodyPr/>
                    <a:lstStyle/>
                    <a:p>
                      <a:r>
                        <a:rPr lang="fr-FR" sz="1000" dirty="0"/>
                        <a:t>116€</a:t>
                      </a:r>
                    </a:p>
                  </a:txBody>
                  <a:tcPr/>
                </a:tc>
                <a:extLst>
                  <a:ext uri="{0D108BD9-81ED-4DB2-BD59-A6C34878D82A}">
                    <a16:rowId xmlns:a16="http://schemas.microsoft.com/office/drawing/2014/main" val="1221563249"/>
                  </a:ext>
                </a:extLst>
              </a:tr>
              <a:tr h="305758">
                <a:tc>
                  <a:txBody>
                    <a:bodyPr/>
                    <a:lstStyle/>
                    <a:p>
                      <a:r>
                        <a:rPr lang="fr-FR" sz="900" dirty="0"/>
                        <a:t>5</a:t>
                      </a:r>
                    </a:p>
                  </a:txBody>
                  <a:tcPr/>
                </a:tc>
                <a:tc>
                  <a:txBody>
                    <a:bodyPr/>
                    <a:lstStyle/>
                    <a:p>
                      <a:r>
                        <a:rPr lang="fr-FR" sz="900" dirty="0"/>
                        <a:t>26/02/29</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dirty="0"/>
                        <a:t>120,00% du Capital Initial</a:t>
                      </a:r>
                    </a:p>
                  </a:txBody>
                  <a:tcPr/>
                </a:tc>
                <a:tc>
                  <a:txBody>
                    <a:bodyPr/>
                    <a:lstStyle/>
                    <a:p>
                      <a:r>
                        <a:rPr lang="fr-FR" sz="900" dirty="0"/>
                        <a:t>3,71%</a:t>
                      </a:r>
                    </a:p>
                  </a:txBody>
                  <a:tcPr/>
                </a:tc>
                <a:tc>
                  <a:txBody>
                    <a:bodyPr/>
                    <a:lstStyle/>
                    <a:p>
                      <a:r>
                        <a:rPr lang="fr-FR" sz="1000" dirty="0"/>
                        <a:t>120€</a:t>
                      </a:r>
                    </a:p>
                  </a:txBody>
                  <a:tcPr/>
                </a:tc>
                <a:extLst>
                  <a:ext uri="{0D108BD9-81ED-4DB2-BD59-A6C34878D82A}">
                    <a16:rowId xmlns:a16="http://schemas.microsoft.com/office/drawing/2014/main" val="1150630701"/>
                  </a:ext>
                </a:extLst>
              </a:tr>
              <a:tr h="305758">
                <a:tc>
                  <a:txBody>
                    <a:bodyPr/>
                    <a:lstStyle/>
                    <a:p>
                      <a:r>
                        <a:rPr lang="fr-FR" sz="900" dirty="0"/>
                        <a:t>6</a:t>
                      </a:r>
                    </a:p>
                  </a:txBody>
                  <a:tcPr/>
                </a:tc>
                <a:tc>
                  <a:txBody>
                    <a:bodyPr/>
                    <a:lstStyle/>
                    <a:p>
                      <a:r>
                        <a:rPr lang="fr-FR" sz="900" dirty="0"/>
                        <a:t>26/02/30</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dirty="0"/>
                        <a:t>124,00% du Capital Initial</a:t>
                      </a:r>
                    </a:p>
                  </a:txBody>
                  <a:tcPr/>
                </a:tc>
                <a:tc>
                  <a:txBody>
                    <a:bodyPr/>
                    <a:lstStyle/>
                    <a:p>
                      <a:r>
                        <a:rPr lang="fr-FR" sz="900" dirty="0"/>
                        <a:t>3,65%</a:t>
                      </a:r>
                    </a:p>
                  </a:txBody>
                  <a:tcPr/>
                </a:tc>
                <a:tc>
                  <a:txBody>
                    <a:bodyPr/>
                    <a:lstStyle/>
                    <a:p>
                      <a:r>
                        <a:rPr lang="fr-FR" sz="1000" dirty="0"/>
                        <a:t>124€</a:t>
                      </a:r>
                    </a:p>
                  </a:txBody>
                  <a:tcPr/>
                </a:tc>
                <a:extLst>
                  <a:ext uri="{0D108BD9-81ED-4DB2-BD59-A6C34878D82A}">
                    <a16:rowId xmlns:a16="http://schemas.microsoft.com/office/drawing/2014/main" val="4173950208"/>
                  </a:ext>
                </a:extLst>
              </a:tr>
              <a:tr h="305758">
                <a:tc>
                  <a:txBody>
                    <a:bodyPr/>
                    <a:lstStyle/>
                    <a:p>
                      <a:r>
                        <a:rPr lang="fr-FR" sz="900" dirty="0"/>
                        <a:t>7</a:t>
                      </a:r>
                    </a:p>
                  </a:txBody>
                  <a:tcPr/>
                </a:tc>
                <a:tc>
                  <a:txBody>
                    <a:bodyPr/>
                    <a:lstStyle/>
                    <a:p>
                      <a:r>
                        <a:rPr lang="fr-FR" sz="900" dirty="0"/>
                        <a:t>26/02/31</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dirty="0"/>
                        <a:t>128,00% du Capital Initial</a:t>
                      </a:r>
                    </a:p>
                  </a:txBody>
                  <a:tcPr/>
                </a:tc>
                <a:tc>
                  <a:txBody>
                    <a:bodyPr/>
                    <a:lstStyle/>
                    <a:p>
                      <a:r>
                        <a:rPr lang="fr-FR" sz="900" dirty="0"/>
                        <a:t>3,59%</a:t>
                      </a:r>
                    </a:p>
                  </a:txBody>
                  <a:tcPr/>
                </a:tc>
                <a:tc>
                  <a:txBody>
                    <a:bodyPr/>
                    <a:lstStyle/>
                    <a:p>
                      <a:r>
                        <a:rPr lang="fr-FR" sz="1000" dirty="0"/>
                        <a:t>128€</a:t>
                      </a:r>
                    </a:p>
                  </a:txBody>
                  <a:tcPr/>
                </a:tc>
                <a:extLst>
                  <a:ext uri="{0D108BD9-81ED-4DB2-BD59-A6C34878D82A}">
                    <a16:rowId xmlns:a16="http://schemas.microsoft.com/office/drawing/2014/main" val="2473153557"/>
                  </a:ext>
                </a:extLst>
              </a:tr>
            </a:tbl>
          </a:graphicData>
        </a:graphic>
      </p:graphicFrame>
      <p:sp>
        <p:nvSpPr>
          <p:cNvPr id="22" name="ZoneTexte 21">
            <a:extLst>
              <a:ext uri="{FF2B5EF4-FFF2-40B4-BE49-F238E27FC236}">
                <a16:creationId xmlns:a16="http://schemas.microsoft.com/office/drawing/2014/main" id="{179AF69B-3BDC-7BAA-7FC0-1F22152DD99B}"/>
              </a:ext>
            </a:extLst>
          </p:cNvPr>
          <p:cNvSpPr txBox="1"/>
          <p:nvPr/>
        </p:nvSpPr>
        <p:spPr>
          <a:xfrm>
            <a:off x="6763740" y="1734866"/>
            <a:ext cx="4418401" cy="1831271"/>
          </a:xfrm>
          <a:prstGeom prst="rect">
            <a:avLst/>
          </a:prstGeom>
          <a:noFill/>
        </p:spPr>
        <p:txBody>
          <a:bodyPr wrap="square" rtlCol="0">
            <a:spAutoFit/>
          </a:bodyPr>
          <a:lstStyle/>
          <a:p>
            <a:r>
              <a:rPr lang="fr-FR" sz="1100" dirty="0"/>
              <a:t>En l’absence de remboursement anticipé décidé par l’Emetteur, l’emprunt est remboursé à l’échéance de la 8</a:t>
            </a:r>
            <a:r>
              <a:rPr lang="fr-FR" sz="1100" baseline="30000" dirty="0"/>
              <a:t>ème</a:t>
            </a:r>
            <a:r>
              <a:rPr lang="fr-FR" sz="1100" dirty="0"/>
              <a:t> année. </a:t>
            </a:r>
          </a:p>
          <a:p>
            <a:br>
              <a:rPr lang="fr-FR" sz="1100" dirty="0"/>
            </a:br>
            <a:r>
              <a:rPr lang="fr-FR" sz="1100" b="1" dirty="0"/>
              <a:t>Dans ce cas, le client reçoit, à la Date d’Échéance, le 26 février 2032 : </a:t>
            </a:r>
          </a:p>
          <a:p>
            <a:endParaRPr lang="fr-FR" sz="1100" dirty="0"/>
          </a:p>
          <a:p>
            <a:pPr marL="171450" indent="-171450">
              <a:buFont typeface="Arial" panose="020B0604020202020204" pitchFamily="34" charset="0"/>
              <a:buChar char="•"/>
            </a:pPr>
            <a:r>
              <a:rPr lang="fr-FR" sz="1200" b="1" dirty="0">
                <a:solidFill>
                  <a:schemeClr val="tx2"/>
                </a:solidFill>
              </a:rPr>
              <a:t>Capital initial </a:t>
            </a:r>
          </a:p>
          <a:p>
            <a:pPr marL="171450" indent="-171450">
              <a:buFont typeface="Arial" panose="020B0604020202020204" pitchFamily="34" charset="0"/>
              <a:buChar char="•"/>
            </a:pPr>
            <a:r>
              <a:rPr lang="fr-FR" sz="1200" b="1" dirty="0">
                <a:solidFill>
                  <a:schemeClr val="tx2"/>
                </a:solidFill>
              </a:rPr>
              <a:t>majoré d’un gain total de 32%, </a:t>
            </a:r>
            <a:r>
              <a:rPr lang="fr-FR" sz="1200" dirty="0">
                <a:solidFill>
                  <a:schemeClr val="tx2"/>
                </a:solidFill>
              </a:rPr>
              <a:t>correspondant à </a:t>
            </a:r>
            <a:r>
              <a:rPr lang="fr-FR" sz="1200" b="1" dirty="0">
                <a:solidFill>
                  <a:schemeClr val="tx2"/>
                </a:solidFill>
              </a:rPr>
              <a:t>4,00%</a:t>
            </a:r>
            <a:r>
              <a:rPr lang="fr-FR" sz="1200" dirty="0">
                <a:solidFill>
                  <a:schemeClr val="tx2"/>
                </a:solidFill>
              </a:rPr>
              <a:t> par année écoulée</a:t>
            </a:r>
          </a:p>
          <a:p>
            <a:endParaRPr lang="fr-FR" sz="1100" dirty="0"/>
          </a:p>
        </p:txBody>
      </p:sp>
      <p:graphicFrame>
        <p:nvGraphicFramePr>
          <p:cNvPr id="23" name="Tableau 22">
            <a:extLst>
              <a:ext uri="{FF2B5EF4-FFF2-40B4-BE49-F238E27FC236}">
                <a16:creationId xmlns:a16="http://schemas.microsoft.com/office/drawing/2014/main" id="{BCF6FEF2-5AFF-75FC-4238-A9AFE56ACACD}"/>
              </a:ext>
            </a:extLst>
          </p:cNvPr>
          <p:cNvGraphicFramePr>
            <a:graphicFrameLocks noGrp="1"/>
          </p:cNvGraphicFramePr>
          <p:nvPr>
            <p:extLst>
              <p:ext uri="{D42A27DB-BD31-4B8C-83A1-F6EECF244321}">
                <p14:modId xmlns:p14="http://schemas.microsoft.com/office/powerpoint/2010/main" val="3712774758"/>
              </p:ext>
            </p:extLst>
          </p:nvPr>
        </p:nvGraphicFramePr>
        <p:xfrm>
          <a:off x="6763740" y="3668617"/>
          <a:ext cx="4227746" cy="1036320"/>
        </p:xfrm>
        <a:graphic>
          <a:graphicData uri="http://schemas.openxmlformats.org/drawingml/2006/table">
            <a:tbl>
              <a:tblPr firstRow="1" bandRow="1">
                <a:tableStyleId>{5C22544A-7EE6-4342-B048-85BDC9FD1C3A}</a:tableStyleId>
              </a:tblPr>
              <a:tblGrid>
                <a:gridCol w="541186">
                  <a:extLst>
                    <a:ext uri="{9D8B030D-6E8A-4147-A177-3AD203B41FA5}">
                      <a16:colId xmlns:a16="http://schemas.microsoft.com/office/drawing/2014/main" val="3025014615"/>
                    </a:ext>
                  </a:extLst>
                </a:gridCol>
                <a:gridCol w="739739">
                  <a:extLst>
                    <a:ext uri="{9D8B030D-6E8A-4147-A177-3AD203B41FA5}">
                      <a16:colId xmlns:a16="http://schemas.microsoft.com/office/drawing/2014/main" val="1904857793"/>
                    </a:ext>
                  </a:extLst>
                </a:gridCol>
                <a:gridCol w="1214045">
                  <a:extLst>
                    <a:ext uri="{9D8B030D-6E8A-4147-A177-3AD203B41FA5}">
                      <a16:colId xmlns:a16="http://schemas.microsoft.com/office/drawing/2014/main" val="3099328992"/>
                    </a:ext>
                  </a:extLst>
                </a:gridCol>
                <a:gridCol w="866388">
                  <a:extLst>
                    <a:ext uri="{9D8B030D-6E8A-4147-A177-3AD203B41FA5}">
                      <a16:colId xmlns:a16="http://schemas.microsoft.com/office/drawing/2014/main" val="2089598487"/>
                    </a:ext>
                  </a:extLst>
                </a:gridCol>
                <a:gridCol w="866388">
                  <a:extLst>
                    <a:ext uri="{9D8B030D-6E8A-4147-A177-3AD203B41FA5}">
                      <a16:colId xmlns:a16="http://schemas.microsoft.com/office/drawing/2014/main" val="2747450418"/>
                    </a:ext>
                  </a:extLst>
                </a:gridCol>
              </a:tblGrid>
              <a:tr h="305758">
                <a:tc>
                  <a:txBody>
                    <a:bodyPr/>
                    <a:lstStyle/>
                    <a:p>
                      <a:r>
                        <a:rPr lang="fr-FR" sz="900" dirty="0"/>
                        <a:t>Année de RA</a:t>
                      </a:r>
                    </a:p>
                  </a:txBody>
                  <a:tcPr>
                    <a:solidFill>
                      <a:schemeClr val="tx2"/>
                    </a:solidFill>
                  </a:tcPr>
                </a:tc>
                <a:tc>
                  <a:txBody>
                    <a:bodyPr/>
                    <a:lstStyle/>
                    <a:p>
                      <a:r>
                        <a:rPr lang="fr-FR" sz="900" dirty="0"/>
                        <a:t>Date</a:t>
                      </a:r>
                    </a:p>
                  </a:txBody>
                  <a:tcPr>
                    <a:solidFill>
                      <a:schemeClr val="tx2"/>
                    </a:solidFill>
                  </a:tcPr>
                </a:tc>
                <a:tc>
                  <a:txBody>
                    <a:bodyPr/>
                    <a:lstStyle/>
                    <a:p>
                      <a:r>
                        <a:rPr lang="fr-FR" sz="900" dirty="0"/>
                        <a:t>Niveau de remboursement</a:t>
                      </a:r>
                    </a:p>
                  </a:txBody>
                  <a:tcPr>
                    <a:solidFill>
                      <a:schemeClr val="tx2"/>
                    </a:solidFill>
                  </a:tcPr>
                </a:tc>
                <a:tc>
                  <a:txBody>
                    <a:bodyPr/>
                    <a:lstStyle/>
                    <a:p>
                      <a:r>
                        <a:rPr lang="fr-FR" sz="900" dirty="0"/>
                        <a:t>TRA brut*</a:t>
                      </a:r>
                    </a:p>
                  </a:txBody>
                  <a:tcPr>
                    <a:solidFill>
                      <a:schemeClr val="tx2"/>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dirty="0"/>
                        <a:t>Montant brut perçu pour 100€ souscrits**</a:t>
                      </a:r>
                    </a:p>
                  </a:txBody>
                  <a:tcPr>
                    <a:solidFill>
                      <a:schemeClr val="tx2"/>
                    </a:solidFill>
                  </a:tcPr>
                </a:tc>
                <a:extLst>
                  <a:ext uri="{0D108BD9-81ED-4DB2-BD59-A6C34878D82A}">
                    <a16:rowId xmlns:a16="http://schemas.microsoft.com/office/drawing/2014/main" val="1256894710"/>
                  </a:ext>
                </a:extLst>
              </a:tr>
              <a:tr h="305758">
                <a:tc>
                  <a:txBody>
                    <a:bodyPr/>
                    <a:lstStyle/>
                    <a:p>
                      <a:r>
                        <a:rPr lang="fr-FR" sz="1000" dirty="0"/>
                        <a:t>8</a:t>
                      </a:r>
                    </a:p>
                  </a:txBody>
                  <a:tcPr/>
                </a:tc>
                <a:tc>
                  <a:txBody>
                    <a:bodyPr/>
                    <a:lstStyle/>
                    <a:p>
                      <a:r>
                        <a:rPr lang="fr-FR" sz="1000" dirty="0"/>
                        <a:t>26/02/32</a:t>
                      </a:r>
                    </a:p>
                  </a:txBody>
                  <a:tcPr/>
                </a:tc>
                <a:tc>
                  <a:txBody>
                    <a:bodyPr/>
                    <a:lstStyle/>
                    <a:p>
                      <a:r>
                        <a:rPr lang="fr-FR" sz="1000" dirty="0"/>
                        <a:t>132,00% du Capital Initial</a:t>
                      </a:r>
                    </a:p>
                  </a:txBody>
                  <a:tcPr/>
                </a:tc>
                <a:tc>
                  <a:txBody>
                    <a:bodyPr/>
                    <a:lstStyle/>
                    <a:p>
                      <a:r>
                        <a:rPr lang="fr-FR" sz="1000" dirty="0"/>
                        <a:t>3,53%</a:t>
                      </a:r>
                    </a:p>
                  </a:txBody>
                  <a:tcPr/>
                </a:tc>
                <a:tc>
                  <a:txBody>
                    <a:bodyPr/>
                    <a:lstStyle/>
                    <a:p>
                      <a:r>
                        <a:rPr lang="fr-FR" sz="1000" dirty="0"/>
                        <a:t>132€</a:t>
                      </a:r>
                    </a:p>
                  </a:txBody>
                  <a:tcPr/>
                </a:tc>
                <a:extLst>
                  <a:ext uri="{0D108BD9-81ED-4DB2-BD59-A6C34878D82A}">
                    <a16:rowId xmlns:a16="http://schemas.microsoft.com/office/drawing/2014/main" val="1221563249"/>
                  </a:ext>
                </a:extLst>
              </a:tr>
            </a:tbl>
          </a:graphicData>
        </a:graphic>
      </p:graphicFrame>
      <p:sp>
        <p:nvSpPr>
          <p:cNvPr id="7" name="ZoneTexte 6">
            <a:extLst>
              <a:ext uri="{FF2B5EF4-FFF2-40B4-BE49-F238E27FC236}">
                <a16:creationId xmlns:a16="http://schemas.microsoft.com/office/drawing/2014/main" id="{57ABF353-3BF0-EC52-B44E-63AAFCBF9A7B}"/>
              </a:ext>
            </a:extLst>
          </p:cNvPr>
          <p:cNvSpPr txBox="1"/>
          <p:nvPr/>
        </p:nvSpPr>
        <p:spPr>
          <a:xfrm>
            <a:off x="1099458" y="5779734"/>
            <a:ext cx="10613403" cy="938719"/>
          </a:xfrm>
          <a:prstGeom prst="rect">
            <a:avLst/>
          </a:prstGeom>
          <a:noFill/>
        </p:spPr>
        <p:txBody>
          <a:bodyPr wrap="square" rtlCol="0">
            <a:spAutoFit/>
          </a:bodyPr>
          <a:lstStyle/>
          <a:p>
            <a:r>
              <a:rPr lang="fr-FR" sz="1100" i="1" dirty="0"/>
              <a:t>*TRA brut : Taux de Rendement Actuariel brut, hors prélèvements sociaux, et hors frais décrits dans la grille tarifaire établissement.</a:t>
            </a:r>
          </a:p>
          <a:p>
            <a:r>
              <a:rPr lang="fr-FR" sz="1100" i="1" dirty="0"/>
              <a:t>**Les montants de remboursement indiqués sont calculés sur la base de la valeur nominale, hors frais de gestion sur encours et de droits de garde pour les comptes-titres ordinaires et le cas échéant ceux liés aux versements / aux arbitrages ou aux garanties de prévoyance, notamment dans le cadre d’un contrat d’assurance-vie ou de capitalisation et hors fiscalité et prélèvements sociaux applicables. </a:t>
            </a:r>
          </a:p>
          <a:p>
            <a:r>
              <a:rPr lang="fr-FR" sz="1100" i="1" dirty="0"/>
              <a:t> </a:t>
            </a:r>
          </a:p>
        </p:txBody>
      </p:sp>
      <p:sp>
        <p:nvSpPr>
          <p:cNvPr id="6" name="Rectangle 5">
            <a:extLst>
              <a:ext uri="{FF2B5EF4-FFF2-40B4-BE49-F238E27FC236}">
                <a16:creationId xmlns:a16="http://schemas.microsoft.com/office/drawing/2014/main" id="{B55AF417-6E8A-5D52-7E5F-F8CFF83A7E03}"/>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1697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1097296"/>
            <a:ext cx="4418401" cy="669231"/>
          </a:xfrm>
          <a:solidFill>
            <a:schemeClr val="tx2">
              <a:lumMod val="20000"/>
              <a:lumOff val="80000"/>
            </a:schemeClr>
          </a:solidFill>
        </p:spPr>
        <p:txBody>
          <a:bodyPr anchor="ctr">
            <a:normAutofit/>
          </a:bodyPr>
          <a:lstStyle/>
          <a:p>
            <a:pPr algn="ctr"/>
            <a:r>
              <a:rPr lang="fr-FR" sz="1800" b="1" dirty="0">
                <a:solidFill>
                  <a:schemeClr val="tx2"/>
                </a:solidFill>
                <a:latin typeface="+mn-lt"/>
                <a:cs typeface="+mn-cs"/>
              </a:rPr>
              <a:t>Remboursement anticipé, </a:t>
            </a:r>
            <a:br>
              <a:rPr lang="fr-FR" sz="1800" b="1" dirty="0">
                <a:solidFill>
                  <a:schemeClr val="tx2"/>
                </a:solidFill>
                <a:latin typeface="+mn-lt"/>
                <a:cs typeface="+mn-cs"/>
              </a:rPr>
            </a:br>
            <a:r>
              <a:rPr lang="fr-FR" sz="1800" b="1" dirty="0">
                <a:solidFill>
                  <a:schemeClr val="tx2"/>
                </a:solidFill>
                <a:latin typeface="+mn-lt"/>
                <a:cs typeface="+mn-cs"/>
              </a:rPr>
              <a:t>entre l’année 4 et l’année 7</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dirty="0"/>
              <a:t>Les modalités de remboursement en ASV</a:t>
            </a:r>
          </a:p>
        </p:txBody>
      </p:sp>
      <p:pic>
        <p:nvPicPr>
          <p:cNvPr id="13" name="Image 12">
            <a:extLst>
              <a:ext uri="{FF2B5EF4-FFF2-40B4-BE49-F238E27FC236}">
                <a16:creationId xmlns:a16="http://schemas.microsoft.com/office/drawing/2014/main" id="{1C2164EE-C7A1-072C-E6F4-AB986465763E}"/>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5" name="Ellipse 14">
            <a:extLst>
              <a:ext uri="{FF2B5EF4-FFF2-40B4-BE49-F238E27FC236}">
                <a16:creationId xmlns:a16="http://schemas.microsoft.com/office/drawing/2014/main" id="{C162C3D1-18B1-C9F1-1728-F446895B25DC}"/>
              </a:ext>
            </a:extLst>
          </p:cNvPr>
          <p:cNvSpPr/>
          <p:nvPr/>
        </p:nvSpPr>
        <p:spPr>
          <a:xfrm>
            <a:off x="1020513" y="1046223"/>
            <a:ext cx="360000" cy="3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t>1</a:t>
            </a:r>
          </a:p>
        </p:txBody>
      </p:sp>
      <p:sp>
        <p:nvSpPr>
          <p:cNvPr id="18" name="Espace réservé du texte 1">
            <a:extLst>
              <a:ext uri="{FF2B5EF4-FFF2-40B4-BE49-F238E27FC236}">
                <a16:creationId xmlns:a16="http://schemas.microsoft.com/office/drawing/2014/main" id="{771738D3-1AA4-E8DA-321F-4E357A64EE95}"/>
              </a:ext>
            </a:extLst>
          </p:cNvPr>
          <p:cNvSpPr txBox="1">
            <a:spLocks/>
          </p:cNvSpPr>
          <p:nvPr/>
        </p:nvSpPr>
        <p:spPr>
          <a:xfrm>
            <a:off x="6763740" y="1097296"/>
            <a:ext cx="4418401" cy="669231"/>
          </a:xfrm>
          <a:prstGeom prst="rect">
            <a:avLst/>
          </a:prstGeom>
          <a:solidFill>
            <a:schemeClr val="accent4">
              <a:lumMod val="40000"/>
              <a:lumOff val="60000"/>
            </a:schemeClr>
          </a:solidFill>
        </p:spPr>
        <p:txBody>
          <a:bodyPr vert="horz" lIns="0" tIns="0" rIns="0" bIns="0" rtlCol="0" anchor="ctr">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800" b="1" dirty="0">
                <a:solidFill>
                  <a:schemeClr val="accent1"/>
                </a:solidFill>
                <a:latin typeface="+mn-lt"/>
                <a:cs typeface="+mn-cs"/>
              </a:rPr>
              <a:t>Remboursement in fine, </a:t>
            </a:r>
            <a:br>
              <a:rPr lang="fr-FR" sz="1800" b="1" dirty="0">
                <a:solidFill>
                  <a:schemeClr val="accent1"/>
                </a:solidFill>
                <a:latin typeface="+mn-lt"/>
                <a:cs typeface="+mn-cs"/>
              </a:rPr>
            </a:br>
            <a:r>
              <a:rPr lang="fr-FR" sz="1800" b="1" dirty="0">
                <a:solidFill>
                  <a:schemeClr val="accent1"/>
                </a:solidFill>
                <a:latin typeface="+mn-lt"/>
                <a:cs typeface="+mn-cs"/>
              </a:rPr>
              <a:t>à l’échéance en année 8</a:t>
            </a:r>
          </a:p>
        </p:txBody>
      </p:sp>
      <p:sp>
        <p:nvSpPr>
          <p:cNvPr id="19" name="Ellipse 18">
            <a:extLst>
              <a:ext uri="{FF2B5EF4-FFF2-40B4-BE49-F238E27FC236}">
                <a16:creationId xmlns:a16="http://schemas.microsoft.com/office/drawing/2014/main" id="{F43F76F7-3DB3-E30A-518F-D6E1CB8974DA}"/>
              </a:ext>
            </a:extLst>
          </p:cNvPr>
          <p:cNvSpPr/>
          <p:nvPr/>
        </p:nvSpPr>
        <p:spPr>
          <a:xfrm>
            <a:off x="6583740" y="1046223"/>
            <a:ext cx="360000" cy="3600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t>2</a:t>
            </a:r>
          </a:p>
        </p:txBody>
      </p:sp>
      <p:sp>
        <p:nvSpPr>
          <p:cNvPr id="20" name="ZoneTexte 19">
            <a:extLst>
              <a:ext uri="{FF2B5EF4-FFF2-40B4-BE49-F238E27FC236}">
                <a16:creationId xmlns:a16="http://schemas.microsoft.com/office/drawing/2014/main" id="{F76B5F09-EA6B-758A-076C-5A8E0FAF96D8}"/>
              </a:ext>
            </a:extLst>
          </p:cNvPr>
          <p:cNvSpPr txBox="1"/>
          <p:nvPr/>
        </p:nvSpPr>
        <p:spPr>
          <a:xfrm>
            <a:off x="1200513" y="1734866"/>
            <a:ext cx="4418401" cy="2400657"/>
          </a:xfrm>
          <a:prstGeom prst="rect">
            <a:avLst/>
          </a:prstGeom>
          <a:noFill/>
        </p:spPr>
        <p:txBody>
          <a:bodyPr wrap="square" rtlCol="0">
            <a:spAutoFit/>
          </a:bodyPr>
          <a:lstStyle/>
          <a:p>
            <a:r>
              <a:rPr lang="fr-FR" sz="1200" dirty="0"/>
              <a:t>De l’année 4 à l’année 7, l’Emetteur a la possibilité de rembourser de façon anticipée l’emprunt.</a:t>
            </a:r>
            <a:endParaRPr lang="fr-FR" sz="1200" dirty="0">
              <a:highlight>
                <a:srgbClr val="00FF00"/>
              </a:highlight>
            </a:endParaRPr>
          </a:p>
          <a:p>
            <a:br>
              <a:rPr lang="fr-FR" sz="1200" dirty="0"/>
            </a:br>
            <a:r>
              <a:rPr lang="fr-FR" sz="1200" b="1" dirty="0"/>
              <a:t>Le client reçoit à la Date de Remboursement Anticipé (RA) correspondante, </a:t>
            </a:r>
            <a:r>
              <a:rPr lang="fr-FR" sz="1200" dirty="0"/>
              <a:t>sur le support réceptacle, conformément au contrat (cf. FIS): </a:t>
            </a:r>
          </a:p>
          <a:p>
            <a:endParaRPr lang="fr-FR" sz="1200" dirty="0"/>
          </a:p>
          <a:p>
            <a:pPr marL="171450" indent="-171450">
              <a:buFont typeface="Arial" panose="020B0604020202020204" pitchFamily="34" charset="0"/>
              <a:buChar char="•"/>
            </a:pPr>
            <a:r>
              <a:rPr lang="fr-FR" sz="1400" b="1" dirty="0">
                <a:solidFill>
                  <a:schemeClr val="tx2"/>
                </a:solidFill>
              </a:rPr>
              <a:t>Capital initial </a:t>
            </a:r>
          </a:p>
          <a:p>
            <a:pPr marL="171450" indent="-171450">
              <a:buFont typeface="Arial" panose="020B0604020202020204" pitchFamily="34" charset="0"/>
              <a:buChar char="•"/>
            </a:pPr>
            <a:r>
              <a:rPr lang="fr-FR" sz="1400" b="1" dirty="0">
                <a:solidFill>
                  <a:schemeClr val="tx2"/>
                </a:solidFill>
              </a:rPr>
              <a:t>majoré d’un gain </a:t>
            </a:r>
            <a:r>
              <a:rPr lang="fr-FR" sz="1400" dirty="0">
                <a:solidFill>
                  <a:schemeClr val="tx2"/>
                </a:solidFill>
              </a:rPr>
              <a:t>de </a:t>
            </a:r>
            <a:r>
              <a:rPr lang="fr-FR" sz="1400" b="1" dirty="0">
                <a:solidFill>
                  <a:schemeClr val="tx2"/>
                </a:solidFill>
              </a:rPr>
              <a:t>4,00%</a:t>
            </a:r>
            <a:r>
              <a:rPr lang="fr-FR" sz="1400" dirty="0">
                <a:solidFill>
                  <a:schemeClr val="tx2"/>
                </a:solidFill>
              </a:rPr>
              <a:t> par année écoulée depuis la Date d’Emission</a:t>
            </a:r>
          </a:p>
          <a:p>
            <a:endParaRPr lang="fr-FR" sz="1200" dirty="0"/>
          </a:p>
          <a:p>
            <a:endParaRPr lang="fr-FR" sz="1200" dirty="0"/>
          </a:p>
        </p:txBody>
      </p:sp>
      <p:sp>
        <p:nvSpPr>
          <p:cNvPr id="22" name="ZoneTexte 21">
            <a:extLst>
              <a:ext uri="{FF2B5EF4-FFF2-40B4-BE49-F238E27FC236}">
                <a16:creationId xmlns:a16="http://schemas.microsoft.com/office/drawing/2014/main" id="{179AF69B-3BDC-7BAA-7FC0-1F22152DD99B}"/>
              </a:ext>
            </a:extLst>
          </p:cNvPr>
          <p:cNvSpPr txBox="1"/>
          <p:nvPr/>
        </p:nvSpPr>
        <p:spPr>
          <a:xfrm>
            <a:off x="6763740" y="1734866"/>
            <a:ext cx="4517285" cy="2154436"/>
          </a:xfrm>
          <a:prstGeom prst="rect">
            <a:avLst/>
          </a:prstGeom>
          <a:noFill/>
        </p:spPr>
        <p:txBody>
          <a:bodyPr wrap="square" rtlCol="0">
            <a:spAutoFit/>
          </a:bodyPr>
          <a:lstStyle/>
          <a:p>
            <a:r>
              <a:rPr lang="fr-FR" sz="1200" dirty="0"/>
              <a:t>En l’absence de remboursement anticipé décidé par l’Emetteur, l’emprunt est remboursé à l’échéance de la 8</a:t>
            </a:r>
            <a:r>
              <a:rPr lang="fr-FR" sz="1200" baseline="30000" dirty="0"/>
              <a:t>ème</a:t>
            </a:r>
            <a:r>
              <a:rPr lang="fr-FR" sz="1200" dirty="0"/>
              <a:t> année. </a:t>
            </a:r>
          </a:p>
          <a:p>
            <a:br>
              <a:rPr lang="fr-FR" sz="1200" dirty="0"/>
            </a:br>
            <a:r>
              <a:rPr lang="fr-FR" sz="1200" b="1" dirty="0"/>
              <a:t>Dans ce cas, le client reçoit, à la Date d’Échéance, le 26 février 2032</a:t>
            </a:r>
            <a:r>
              <a:rPr lang="fr-FR" sz="1200" dirty="0"/>
              <a:t>, sur le support réceptacle, conformément au contrat (cf. FIS): </a:t>
            </a:r>
          </a:p>
          <a:p>
            <a:endParaRPr lang="fr-FR" sz="1200" dirty="0"/>
          </a:p>
          <a:p>
            <a:pPr marL="171450" indent="-171450">
              <a:buFont typeface="Arial" panose="020B0604020202020204" pitchFamily="34" charset="0"/>
              <a:buChar char="•"/>
            </a:pPr>
            <a:r>
              <a:rPr lang="fr-FR" sz="1400" b="1" dirty="0">
                <a:solidFill>
                  <a:schemeClr val="tx2"/>
                </a:solidFill>
              </a:rPr>
              <a:t>Capital initial </a:t>
            </a:r>
          </a:p>
          <a:p>
            <a:pPr marL="171450" indent="-171450">
              <a:buFont typeface="Arial" panose="020B0604020202020204" pitchFamily="34" charset="0"/>
              <a:buChar char="•"/>
            </a:pPr>
            <a:r>
              <a:rPr lang="fr-FR" sz="1200" b="1" dirty="0">
                <a:solidFill>
                  <a:schemeClr val="tx2"/>
                </a:solidFill>
              </a:rPr>
              <a:t>majoré d’un gain total de 32%, correspondant à 4,00% par année écoulée</a:t>
            </a:r>
          </a:p>
          <a:p>
            <a:endParaRPr lang="fr-FR" sz="1200" dirty="0"/>
          </a:p>
        </p:txBody>
      </p:sp>
      <p:sp>
        <p:nvSpPr>
          <p:cNvPr id="6" name="Rectangle 5">
            <a:extLst>
              <a:ext uri="{FF2B5EF4-FFF2-40B4-BE49-F238E27FC236}">
                <a16:creationId xmlns:a16="http://schemas.microsoft.com/office/drawing/2014/main" id="{A7B433FF-9423-B9D7-CA84-1A61AC6CEB85}"/>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7" name="ZoneTexte 6">
            <a:extLst>
              <a:ext uri="{FF2B5EF4-FFF2-40B4-BE49-F238E27FC236}">
                <a16:creationId xmlns:a16="http://schemas.microsoft.com/office/drawing/2014/main" id="{57ABF353-3BF0-EC52-B44E-63AAFCBF9A7B}"/>
              </a:ext>
            </a:extLst>
          </p:cNvPr>
          <p:cNvSpPr txBox="1"/>
          <p:nvPr/>
        </p:nvSpPr>
        <p:spPr>
          <a:xfrm>
            <a:off x="1099458" y="6135188"/>
            <a:ext cx="10613403" cy="707886"/>
          </a:xfrm>
          <a:prstGeom prst="rect">
            <a:avLst/>
          </a:prstGeom>
          <a:solidFill>
            <a:schemeClr val="bg1"/>
          </a:solidFill>
        </p:spPr>
        <p:txBody>
          <a:bodyPr wrap="square" rtlCol="0">
            <a:spAutoFit/>
          </a:bodyPr>
          <a:lstStyle/>
          <a:p>
            <a:r>
              <a:rPr lang="fr-FR" sz="800" i="1" dirty="0"/>
              <a:t>*TRA brut : Taux de Rendement Actuariel brut, hors prélèvements sociaux et fiscaux et hors frais liés au contrat support (versements, arbitrages ou garanties de prévoyance). </a:t>
            </a:r>
          </a:p>
          <a:p>
            <a:r>
              <a:rPr lang="fr-FR" sz="800" i="1" dirty="0"/>
              <a:t>** TRA net : Taux de Rendement Actuariel net : calculé net de frais de gestion sur encours dans le cadre d’un contrat d’assurance vie ou de capitalisation, en prenant comme hypothèses des taux de frais de gestion de 0,60%, 0,80% et 1,00 % par an, et calculé hors prélèvements fiscaux et sociaux, hors frais sur versements, d’arbitrage et le cas échéant des frais liés aux garanties de prévoyance du contrat d’assurance vie ou de capitalisation.</a:t>
            </a:r>
          </a:p>
          <a:p>
            <a:r>
              <a:rPr lang="fr-FR" sz="800" i="1" dirty="0"/>
              <a:t>***Les montants de remboursement indiqués sont calculés sur la base de la valeur nominale, hors frais de gestion sur encours et de droits de garde pour les comptes-titres ordinaires et le cas échéant ceux liés aux versements / aux arbitrages ou aux garanties de prévoyance, notamment dans le cadre d’un contrat d’assurance-vie ou de capitalisation et hors fiscalité et prélèvements sociaux applicables. </a:t>
            </a:r>
          </a:p>
        </p:txBody>
      </p:sp>
      <p:graphicFrame>
        <p:nvGraphicFramePr>
          <p:cNvPr id="5" name="Tableau 4">
            <a:extLst>
              <a:ext uri="{FF2B5EF4-FFF2-40B4-BE49-F238E27FC236}">
                <a16:creationId xmlns:a16="http://schemas.microsoft.com/office/drawing/2014/main" id="{3E2FDC80-4399-46CD-B425-3604B70D9E67}"/>
              </a:ext>
            </a:extLst>
          </p:cNvPr>
          <p:cNvGraphicFramePr>
            <a:graphicFrameLocks noGrp="1"/>
          </p:cNvGraphicFramePr>
          <p:nvPr>
            <p:extLst>
              <p:ext uri="{D42A27DB-BD31-4B8C-83A1-F6EECF244321}">
                <p14:modId xmlns:p14="http://schemas.microsoft.com/office/powerpoint/2010/main" val="1532406871"/>
              </p:ext>
            </p:extLst>
          </p:nvPr>
        </p:nvGraphicFramePr>
        <p:xfrm>
          <a:off x="1360078" y="4169304"/>
          <a:ext cx="9471843" cy="1965960"/>
        </p:xfrm>
        <a:graphic>
          <a:graphicData uri="http://schemas.openxmlformats.org/drawingml/2006/table">
            <a:tbl>
              <a:tblPr firstRow="1" bandRow="1">
                <a:tableStyleId>{5C22544A-7EE6-4342-B048-85BDC9FD1C3A}</a:tableStyleId>
              </a:tblPr>
              <a:tblGrid>
                <a:gridCol w="976140">
                  <a:extLst>
                    <a:ext uri="{9D8B030D-6E8A-4147-A177-3AD203B41FA5}">
                      <a16:colId xmlns:a16="http://schemas.microsoft.com/office/drawing/2014/main" val="3025014615"/>
                    </a:ext>
                  </a:extLst>
                </a:gridCol>
                <a:gridCol w="1184235">
                  <a:extLst>
                    <a:ext uri="{9D8B030D-6E8A-4147-A177-3AD203B41FA5}">
                      <a16:colId xmlns:a16="http://schemas.microsoft.com/office/drawing/2014/main" val="684241220"/>
                    </a:ext>
                  </a:extLst>
                </a:gridCol>
                <a:gridCol w="2497188">
                  <a:extLst>
                    <a:ext uri="{9D8B030D-6E8A-4147-A177-3AD203B41FA5}">
                      <a16:colId xmlns:a16="http://schemas.microsoft.com/office/drawing/2014/main" val="3099328992"/>
                    </a:ext>
                  </a:extLst>
                </a:gridCol>
                <a:gridCol w="1604760">
                  <a:extLst>
                    <a:ext uri="{9D8B030D-6E8A-4147-A177-3AD203B41FA5}">
                      <a16:colId xmlns:a16="http://schemas.microsoft.com/office/drawing/2014/main" val="1513023211"/>
                    </a:ext>
                  </a:extLst>
                </a:gridCol>
                <a:gridCol w="1604760">
                  <a:extLst>
                    <a:ext uri="{9D8B030D-6E8A-4147-A177-3AD203B41FA5}">
                      <a16:colId xmlns:a16="http://schemas.microsoft.com/office/drawing/2014/main" val="2022039440"/>
                    </a:ext>
                  </a:extLst>
                </a:gridCol>
                <a:gridCol w="1604760">
                  <a:extLst>
                    <a:ext uri="{9D8B030D-6E8A-4147-A177-3AD203B41FA5}">
                      <a16:colId xmlns:a16="http://schemas.microsoft.com/office/drawing/2014/main" val="924357715"/>
                    </a:ext>
                  </a:extLst>
                </a:gridCol>
              </a:tblGrid>
              <a:tr h="547903">
                <a:tc>
                  <a:txBody>
                    <a:bodyPr/>
                    <a:lstStyle/>
                    <a:p>
                      <a:r>
                        <a:rPr lang="fr-FR" sz="1100" dirty="0"/>
                        <a:t>Année de RA</a:t>
                      </a:r>
                    </a:p>
                  </a:txBody>
                  <a:tcPr>
                    <a:solidFill>
                      <a:schemeClr val="tx2"/>
                    </a:solidFill>
                  </a:tcPr>
                </a:tc>
                <a:tc>
                  <a:txBody>
                    <a:bodyPr/>
                    <a:lstStyle/>
                    <a:p>
                      <a:r>
                        <a:rPr lang="fr-FR" sz="1100" dirty="0"/>
                        <a:t>Date</a:t>
                      </a:r>
                    </a:p>
                  </a:txBody>
                  <a:tcPr>
                    <a:solidFill>
                      <a:schemeClr val="tx2"/>
                    </a:solidFill>
                  </a:tcPr>
                </a:tc>
                <a:tc>
                  <a:txBody>
                    <a:bodyPr/>
                    <a:lstStyle/>
                    <a:p>
                      <a:r>
                        <a:rPr lang="fr-FR" sz="1100" dirty="0"/>
                        <a:t>Niveau de remboursement</a:t>
                      </a:r>
                    </a:p>
                  </a:txBody>
                  <a:tcPr>
                    <a:solidFill>
                      <a:schemeClr val="tx2"/>
                    </a:solidFill>
                  </a:tcPr>
                </a:tc>
                <a:tc>
                  <a:txBody>
                    <a:bodyPr/>
                    <a:lstStyle/>
                    <a:p>
                      <a:r>
                        <a:rPr lang="fr-FR" sz="1100" dirty="0"/>
                        <a:t>TRA brut*</a:t>
                      </a:r>
                    </a:p>
                  </a:txBody>
                  <a:tcPr>
                    <a:solidFill>
                      <a:schemeClr val="tx2"/>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mn-lt"/>
                          <a:ea typeface="+mn-ea"/>
                          <a:cs typeface="+mn-cs"/>
                        </a:rPr>
                        <a:t>TRA net**</a:t>
                      </a:r>
                      <a:br>
                        <a:rPr kumimoji="0" lang="fr-FR" sz="1100" b="1" i="0" u="none" strike="noStrike" kern="1200" cap="none" spc="0" normalizeH="0" baseline="0" noProof="0" dirty="0">
                          <a:ln>
                            <a:noFill/>
                          </a:ln>
                          <a:solidFill>
                            <a:srgbClr val="FFFFFF"/>
                          </a:solidFill>
                          <a:effectLst/>
                          <a:uLnTx/>
                          <a:uFillTx/>
                          <a:latin typeface="+mn-lt"/>
                          <a:ea typeface="+mn-ea"/>
                          <a:cs typeface="+mn-cs"/>
                        </a:rPr>
                      </a:br>
                      <a:r>
                        <a:rPr kumimoji="0" lang="fr-FR" sz="1100" b="1" i="0" u="none" strike="noStrike" kern="1200" cap="none" spc="0" normalizeH="0" baseline="0" noProof="0" dirty="0">
                          <a:ln>
                            <a:noFill/>
                          </a:ln>
                          <a:solidFill>
                            <a:srgbClr val="FFFFFF"/>
                          </a:solidFill>
                          <a:effectLst/>
                          <a:uLnTx/>
                          <a:uFillTx/>
                          <a:latin typeface="+mn-lt"/>
                          <a:ea typeface="+mn-ea"/>
                          <a:cs typeface="+mn-cs"/>
                        </a:rPr>
                        <a:t>0.8% </a:t>
                      </a:r>
                      <a:r>
                        <a:rPr kumimoji="0" lang="fr-FR" sz="1100" b="0" i="0" u="none" strike="noStrike" kern="1200" cap="none" spc="0" normalizeH="0" baseline="0" noProof="0" dirty="0">
                          <a:ln>
                            <a:noFill/>
                          </a:ln>
                          <a:solidFill>
                            <a:srgbClr val="FFFFFF"/>
                          </a:solidFill>
                          <a:effectLst/>
                          <a:uLnTx/>
                          <a:uFillTx/>
                          <a:latin typeface="+mn-lt"/>
                          <a:ea typeface="+mn-ea"/>
                          <a:cs typeface="+mn-cs"/>
                        </a:rPr>
                        <a:t>frais de gestion</a:t>
                      </a:r>
                    </a:p>
                  </a:txBody>
                  <a:tcPr>
                    <a:solidFill>
                      <a:schemeClr val="tx2"/>
                    </a:solidFill>
                  </a:tcPr>
                </a:tc>
                <a:tc>
                  <a:txBody>
                    <a:bodyPr/>
                    <a:lstStyle/>
                    <a:p>
                      <a:r>
                        <a:rPr lang="fr-FR" sz="1100" dirty="0"/>
                        <a:t>Montant brut perçu pour 100€ souscrits***</a:t>
                      </a:r>
                    </a:p>
                  </a:txBody>
                  <a:tcPr>
                    <a:solidFill>
                      <a:schemeClr val="tx2"/>
                    </a:solidFill>
                  </a:tcPr>
                </a:tc>
                <a:extLst>
                  <a:ext uri="{0D108BD9-81ED-4DB2-BD59-A6C34878D82A}">
                    <a16:rowId xmlns:a16="http://schemas.microsoft.com/office/drawing/2014/main" val="1256894710"/>
                  </a:ext>
                </a:extLst>
              </a:tr>
              <a:tr h="252878">
                <a:tc>
                  <a:txBody>
                    <a:bodyPr/>
                    <a:lstStyle/>
                    <a:p>
                      <a:r>
                        <a:rPr lang="fr-FR" sz="1200" dirty="0"/>
                        <a:t>4</a:t>
                      </a:r>
                    </a:p>
                  </a:txBody>
                  <a:tcPr/>
                </a:tc>
                <a:tc>
                  <a:txBody>
                    <a:bodyPr/>
                    <a:lstStyle/>
                    <a:p>
                      <a:r>
                        <a:rPr lang="fr-FR" sz="1200" dirty="0"/>
                        <a:t>28/02/28</a:t>
                      </a:r>
                    </a:p>
                  </a:txBody>
                  <a:tcPr/>
                </a:tc>
                <a:tc>
                  <a:txBody>
                    <a:bodyPr/>
                    <a:lstStyle/>
                    <a:p>
                      <a:r>
                        <a:rPr lang="fr-FR" sz="1200" dirty="0"/>
                        <a:t>116,00% du Capital Initial</a:t>
                      </a:r>
                    </a:p>
                  </a:txBody>
                  <a:tcPr/>
                </a:tc>
                <a:tc>
                  <a:txBody>
                    <a:bodyPr/>
                    <a:lstStyle/>
                    <a:p>
                      <a:r>
                        <a:rPr lang="fr-FR" sz="1200" dirty="0"/>
                        <a:t>3,77%</a:t>
                      </a:r>
                    </a:p>
                  </a:txBody>
                  <a:tcPr/>
                </a:tc>
                <a:tc>
                  <a:txBody>
                    <a:bodyPr/>
                    <a:lstStyle/>
                    <a:p>
                      <a:r>
                        <a:rPr lang="fr-FR" sz="1200" dirty="0"/>
                        <a:t>2,94%</a:t>
                      </a:r>
                    </a:p>
                  </a:txBody>
                  <a:tcPr/>
                </a:tc>
                <a:tc>
                  <a:txBody>
                    <a:bodyPr/>
                    <a:lstStyle/>
                    <a:p>
                      <a:r>
                        <a:rPr lang="fr-FR" sz="1200" dirty="0"/>
                        <a:t>116€</a:t>
                      </a:r>
                    </a:p>
                  </a:txBody>
                  <a:tcPr/>
                </a:tc>
                <a:extLst>
                  <a:ext uri="{0D108BD9-81ED-4DB2-BD59-A6C34878D82A}">
                    <a16:rowId xmlns:a16="http://schemas.microsoft.com/office/drawing/2014/main" val="1221563249"/>
                  </a:ext>
                </a:extLst>
              </a:tr>
              <a:tr h="252878">
                <a:tc>
                  <a:txBody>
                    <a:bodyPr/>
                    <a:lstStyle/>
                    <a:p>
                      <a:r>
                        <a:rPr lang="fr-FR" sz="1200" dirty="0"/>
                        <a:t>5</a:t>
                      </a:r>
                    </a:p>
                  </a:txBody>
                  <a:tcPr/>
                </a:tc>
                <a:tc>
                  <a:txBody>
                    <a:bodyPr/>
                    <a:lstStyle/>
                    <a:p>
                      <a:r>
                        <a:rPr lang="fr-FR" sz="1200" dirty="0"/>
                        <a:t>26/02/29</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a:t>120,00% du Capital Initial</a:t>
                      </a:r>
                    </a:p>
                  </a:txBody>
                  <a:tcPr/>
                </a:tc>
                <a:tc>
                  <a:txBody>
                    <a:bodyPr/>
                    <a:lstStyle/>
                    <a:p>
                      <a:r>
                        <a:rPr lang="fr-FR" sz="1200" dirty="0"/>
                        <a:t>3,71%</a:t>
                      </a:r>
                    </a:p>
                  </a:txBody>
                  <a:tcPr/>
                </a:tc>
                <a:tc>
                  <a:txBody>
                    <a:bodyPr/>
                    <a:lstStyle/>
                    <a:p>
                      <a:r>
                        <a:rPr lang="fr-FR" sz="1200" dirty="0"/>
                        <a:t>2,88%</a:t>
                      </a:r>
                    </a:p>
                  </a:txBody>
                  <a:tcPr/>
                </a:tc>
                <a:tc>
                  <a:txBody>
                    <a:bodyPr/>
                    <a:lstStyle/>
                    <a:p>
                      <a:r>
                        <a:rPr lang="fr-FR" sz="1200" dirty="0"/>
                        <a:t>120€</a:t>
                      </a:r>
                    </a:p>
                  </a:txBody>
                  <a:tcPr/>
                </a:tc>
                <a:extLst>
                  <a:ext uri="{0D108BD9-81ED-4DB2-BD59-A6C34878D82A}">
                    <a16:rowId xmlns:a16="http://schemas.microsoft.com/office/drawing/2014/main" val="1150630701"/>
                  </a:ext>
                </a:extLst>
              </a:tr>
              <a:tr h="252878">
                <a:tc>
                  <a:txBody>
                    <a:bodyPr/>
                    <a:lstStyle/>
                    <a:p>
                      <a:r>
                        <a:rPr lang="fr-FR" sz="1200" dirty="0"/>
                        <a:t>6</a:t>
                      </a:r>
                    </a:p>
                  </a:txBody>
                  <a:tcPr/>
                </a:tc>
                <a:tc>
                  <a:txBody>
                    <a:bodyPr/>
                    <a:lstStyle/>
                    <a:p>
                      <a:r>
                        <a:rPr lang="fr-FR" sz="1200" dirty="0"/>
                        <a:t>26/02/30</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a:t>124,00% du Capital Initial</a:t>
                      </a:r>
                    </a:p>
                  </a:txBody>
                  <a:tcPr/>
                </a:tc>
                <a:tc>
                  <a:txBody>
                    <a:bodyPr/>
                    <a:lstStyle/>
                    <a:p>
                      <a:r>
                        <a:rPr lang="fr-FR" sz="1200" dirty="0"/>
                        <a:t>3,65%</a:t>
                      </a:r>
                    </a:p>
                  </a:txBody>
                  <a:tcPr/>
                </a:tc>
                <a:tc>
                  <a:txBody>
                    <a:bodyPr/>
                    <a:lstStyle/>
                    <a:p>
                      <a:r>
                        <a:rPr lang="fr-FR" sz="1200" dirty="0"/>
                        <a:t>2,82%</a:t>
                      </a:r>
                    </a:p>
                  </a:txBody>
                  <a:tcPr/>
                </a:tc>
                <a:tc>
                  <a:txBody>
                    <a:bodyPr/>
                    <a:lstStyle/>
                    <a:p>
                      <a:r>
                        <a:rPr lang="fr-FR" sz="1200" dirty="0"/>
                        <a:t>124€</a:t>
                      </a:r>
                    </a:p>
                  </a:txBody>
                  <a:tcPr/>
                </a:tc>
                <a:extLst>
                  <a:ext uri="{0D108BD9-81ED-4DB2-BD59-A6C34878D82A}">
                    <a16:rowId xmlns:a16="http://schemas.microsoft.com/office/drawing/2014/main" val="4173950208"/>
                  </a:ext>
                </a:extLst>
              </a:tr>
              <a:tr h="252878">
                <a:tc>
                  <a:txBody>
                    <a:bodyPr/>
                    <a:lstStyle/>
                    <a:p>
                      <a:r>
                        <a:rPr lang="fr-FR" sz="1200" dirty="0"/>
                        <a:t>7</a:t>
                      </a:r>
                    </a:p>
                  </a:txBody>
                  <a:tcPr/>
                </a:tc>
                <a:tc>
                  <a:txBody>
                    <a:bodyPr/>
                    <a:lstStyle/>
                    <a:p>
                      <a:r>
                        <a:rPr lang="fr-FR" sz="1200" dirty="0"/>
                        <a:t>26/02/31</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a:t>128,00% du Capital Initial</a:t>
                      </a:r>
                    </a:p>
                  </a:txBody>
                  <a:tcPr/>
                </a:tc>
                <a:tc>
                  <a:txBody>
                    <a:bodyPr/>
                    <a:lstStyle/>
                    <a:p>
                      <a:r>
                        <a:rPr lang="fr-FR" sz="1200" dirty="0"/>
                        <a:t>3,59%</a:t>
                      </a:r>
                    </a:p>
                  </a:txBody>
                  <a:tcPr/>
                </a:tc>
                <a:tc>
                  <a:txBody>
                    <a:bodyPr/>
                    <a:lstStyle/>
                    <a:p>
                      <a:r>
                        <a:rPr lang="fr-FR" sz="1200" dirty="0"/>
                        <a:t>2,76%</a:t>
                      </a:r>
                    </a:p>
                  </a:txBody>
                  <a:tcPr/>
                </a:tc>
                <a:tc>
                  <a:txBody>
                    <a:bodyPr/>
                    <a:lstStyle/>
                    <a:p>
                      <a:r>
                        <a:rPr lang="fr-FR" sz="1200" dirty="0"/>
                        <a:t>128€</a:t>
                      </a:r>
                    </a:p>
                  </a:txBody>
                  <a:tcPr/>
                </a:tc>
                <a:extLst>
                  <a:ext uri="{0D108BD9-81ED-4DB2-BD59-A6C34878D82A}">
                    <a16:rowId xmlns:a16="http://schemas.microsoft.com/office/drawing/2014/main" val="2473153557"/>
                  </a:ext>
                </a:extLst>
              </a:tr>
              <a:tr h="252878">
                <a:tc>
                  <a:txBody>
                    <a:bodyPr/>
                    <a:lstStyle/>
                    <a:p>
                      <a:r>
                        <a:rPr lang="fr-FR" sz="1200" dirty="0"/>
                        <a:t>8</a:t>
                      </a:r>
                    </a:p>
                  </a:txBody>
                  <a:tcPr/>
                </a:tc>
                <a:tc>
                  <a:txBody>
                    <a:bodyPr/>
                    <a:lstStyle/>
                    <a:p>
                      <a:r>
                        <a:rPr lang="fr-FR" sz="1200" dirty="0"/>
                        <a:t>26/02/32</a:t>
                      </a:r>
                    </a:p>
                  </a:txBody>
                  <a:tcPr/>
                </a:tc>
                <a:tc>
                  <a:txBody>
                    <a:bodyPr/>
                    <a:lstStyle/>
                    <a:p>
                      <a:r>
                        <a:rPr lang="fr-FR" sz="1200" dirty="0"/>
                        <a:t>132,00% du Capital Initial</a:t>
                      </a:r>
                    </a:p>
                  </a:txBody>
                  <a:tcPr/>
                </a:tc>
                <a:tc>
                  <a:txBody>
                    <a:bodyPr/>
                    <a:lstStyle/>
                    <a:p>
                      <a:r>
                        <a:rPr lang="fr-FR" sz="1200" dirty="0"/>
                        <a:t>3,53%</a:t>
                      </a:r>
                    </a:p>
                  </a:txBody>
                  <a:tcPr/>
                </a:tc>
                <a:tc>
                  <a:txBody>
                    <a:bodyPr/>
                    <a:lstStyle/>
                    <a:p>
                      <a:r>
                        <a:rPr lang="fr-FR" sz="1200" dirty="0"/>
                        <a:t>2,70%</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dirty="0"/>
                        <a:t>132€</a:t>
                      </a:r>
                    </a:p>
                  </a:txBody>
                  <a:tcPr/>
                </a:tc>
                <a:extLst>
                  <a:ext uri="{0D108BD9-81ED-4DB2-BD59-A6C34878D82A}">
                    <a16:rowId xmlns:a16="http://schemas.microsoft.com/office/drawing/2014/main" val="4164544287"/>
                  </a:ext>
                </a:extLst>
              </a:tr>
            </a:tbl>
          </a:graphicData>
        </a:graphic>
      </p:graphicFrame>
      <p:sp>
        <p:nvSpPr>
          <p:cNvPr id="8" name="Bulle narrative : rectangle 7">
            <a:extLst>
              <a:ext uri="{FF2B5EF4-FFF2-40B4-BE49-F238E27FC236}">
                <a16:creationId xmlns:a16="http://schemas.microsoft.com/office/drawing/2014/main" id="{4BA4B591-9775-B7BB-E806-60CB7AC0B748}"/>
              </a:ext>
            </a:extLst>
          </p:cNvPr>
          <p:cNvSpPr/>
          <p:nvPr/>
        </p:nvSpPr>
        <p:spPr>
          <a:xfrm>
            <a:off x="1380513" y="3800092"/>
            <a:ext cx="9457393" cy="228596"/>
          </a:xfrm>
          <a:prstGeom prst="wedgeRectCallout">
            <a:avLst>
              <a:gd name="adj1" fmla="val 29476"/>
              <a:gd name="adj2" fmla="val 10971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i="1" dirty="0">
                <a:solidFill>
                  <a:schemeClr val="accent1"/>
                </a:solidFill>
              </a:rPr>
              <a:t>Exemple</a:t>
            </a:r>
            <a:r>
              <a:rPr lang="fr-FR" sz="1400" dirty="0">
                <a:solidFill>
                  <a:schemeClr val="accent1"/>
                </a:solidFill>
              </a:rPr>
              <a:t> en cas de souscription d’un contrat </a:t>
            </a:r>
            <a:r>
              <a:rPr lang="fr-FR" sz="1400" dirty="0" err="1">
                <a:solidFill>
                  <a:schemeClr val="accent1"/>
                </a:solidFill>
              </a:rPr>
              <a:t>Millevie</a:t>
            </a:r>
            <a:r>
              <a:rPr lang="fr-FR" sz="1400" dirty="0">
                <a:solidFill>
                  <a:schemeClr val="accent1"/>
                </a:solidFill>
              </a:rPr>
              <a:t> Essentielle 2 (0,8% frais de gestion)</a:t>
            </a:r>
          </a:p>
        </p:txBody>
      </p:sp>
    </p:spTree>
    <p:extLst>
      <p:ext uri="{BB962C8B-B14F-4D97-AF65-F5344CB8AC3E}">
        <p14:creationId xmlns:p14="http://schemas.microsoft.com/office/powerpoint/2010/main" val="361888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Questions clients et argumentaires (1/4)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31025" y="938165"/>
            <a:ext cx="11003883" cy="5539978"/>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a:solidFill>
                  <a:schemeClr val="accent1"/>
                </a:solidFill>
              </a:rPr>
              <a:t>Pourquoi investir dans l’emprunt Février 2032 Remboursable par anticipation ?</a:t>
            </a:r>
            <a:br>
              <a:rPr lang="fr-FR" sz="1600" b="1" dirty="0">
                <a:solidFill>
                  <a:schemeClr val="accent1"/>
                </a:solidFill>
              </a:rPr>
            </a:br>
            <a:r>
              <a:rPr lang="fr-FR" sz="1600" dirty="0"/>
              <a:t>Il est important de diversifier son épargne avec des contrats d'épargne financière (ASV, CTO) pour se constituer une épargne moyen long terme et ainsi préparer ses projets (retraite, étude des enfants,…). L'emprunt s'inscrit dans cette démarche en vous permettant de bénéficier d'un taux de 4,00% connu et garanti pendant toute la durée de l'emprunt. De plus, l'emprunt offre une garantie de restitution du capital à l’échéance, sauf en cas de défaillance de l’Emetteur. </a:t>
            </a:r>
          </a:p>
          <a:p>
            <a:pPr marL="285750" indent="-285750">
              <a:buFont typeface="Wingdings" panose="05000000000000000000" pitchFamily="2" charset="2"/>
              <a:buChar char="Ø"/>
            </a:pPr>
            <a:endParaRPr lang="fr-FR" sz="1600"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1" dirty="0">
                <a:solidFill>
                  <a:schemeClr val="accent1"/>
                </a:solidFill>
              </a:rPr>
              <a:t>Pourquoi un emprunt Natixis et pas BPCE ; Natixis ne présente-t-il pas un risque plus important ? </a:t>
            </a:r>
            <a:br>
              <a:rPr lang="fr-FR" sz="1600" b="1" dirty="0">
                <a:solidFill>
                  <a:schemeClr val="accent1"/>
                </a:solidFill>
              </a:rPr>
            </a:br>
            <a:r>
              <a:rPr lang="fr-FR" sz="1600" dirty="0"/>
              <a:t>Pour le compte du Groupe BPCE, Natixis est l’émetteur des obligations remboursables par anticipation. Natixis est filiale à 100% du Groupe BPCE et bénéficie de la même qualité de signature que BPCE.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fr-FR" sz="1600" b="1" dirty="0">
              <a:solidFill>
                <a:schemeClr val="accent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1" dirty="0">
                <a:solidFill>
                  <a:schemeClr val="accent1"/>
                </a:solidFill>
              </a:rPr>
              <a:t>Mon client était détenteur d’actions Natixis sur lesquelles il a subi une perte en capital, prend-il le même risque en souscrivant l’emprunt remboursable par anticipation ? </a:t>
            </a:r>
            <a:r>
              <a:rPr lang="fr-FR" sz="1600" dirty="0"/>
              <a:t>Non, il y a une différence fondamentale entre détenir une action et détenir une obligation (l’emprunt février 2032 remboursable par anticipation). Une action est un titre de propriété qui permet de détenir une part du capital d’une entreprise. Sa valeur fluctue en fonction des bénéfices attendus et du sentiment général des investisseurs sur les marchés actions. Il n’y a donc aucune garantie sur le capital investi à aucun moment. En revanche, la valeur à échéance d’une obligation émise par Natixis repose sur sa capacité à rembourser sa dette à terme et non sur les bénéfices attendus. Sauf en cas de défaillance de Natixis, le capital investi sera donc remboursé à l’investisseur. La capacité de remboursement de Natixis, filiale à 100% du Groupe BPCE, est la même que celle de BPCE. L’Emprunt Février 2032 remboursable par anticipation émise par Natixis bénéficie de la même qualité de signature que BPCE (2ème Groupe bancaire français).</a:t>
            </a:r>
          </a:p>
          <a:p>
            <a:r>
              <a:rPr lang="fr-FR" sz="1800" dirty="0">
                <a:effectLst/>
                <a:latin typeface="Calibri" panose="020F0502020204030204" pitchFamily="34" charset="0"/>
                <a:ea typeface="Calibri" panose="020F0502020204030204" pitchFamily="34" charset="0"/>
              </a:rPr>
              <a:t> </a:t>
            </a:r>
            <a:endParaRPr lang="fr-FR" sz="1600" dirty="0"/>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076" y="908444"/>
            <a:ext cx="914400" cy="914400"/>
          </a:xfrm>
          <a:prstGeom prst="rect">
            <a:avLst/>
          </a:prstGeom>
        </p:spPr>
      </p:pic>
      <p:sp>
        <p:nvSpPr>
          <p:cNvPr id="9" name="Rectangle 8">
            <a:extLst>
              <a:ext uri="{FF2B5EF4-FFF2-40B4-BE49-F238E27FC236}">
                <a16:creationId xmlns:a16="http://schemas.microsoft.com/office/drawing/2014/main" id="{AD5EB792-F099-2BB6-181C-8AB654A1FEB6}"/>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97074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Questions clients et argumentaires (2/4)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31025" y="805675"/>
            <a:ext cx="11104077" cy="57861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1" dirty="0">
                <a:solidFill>
                  <a:schemeClr val="accent1"/>
                </a:solidFill>
              </a:rPr>
              <a:t>Que se passe-t-il si la notation du Groupe BPCE baisse en cours de vie de l’obligation ? </a:t>
            </a:r>
            <a:br>
              <a:rPr lang="fr-FR" sz="1600" b="1" dirty="0">
                <a:solidFill>
                  <a:schemeClr val="accent1"/>
                </a:solidFill>
              </a:rPr>
            </a:br>
            <a:r>
              <a:rPr lang="fr-FR" sz="1600" dirty="0"/>
              <a:t>Cela a pour conséquence une éventuelle baisse de la valorisation du produit sur le marché et uniquement en cas de revente avant l’échéance ; pas d’impact si le client conserve le titre jusqu’à l’échéance.  </a:t>
            </a:r>
          </a:p>
          <a:p>
            <a:endParaRPr lang="fr-FR" sz="1600" dirty="0"/>
          </a:p>
          <a:p>
            <a:pPr marL="285750" indent="-285750">
              <a:buFont typeface="Wingdings" panose="05000000000000000000" pitchFamily="2" charset="2"/>
              <a:buChar char="Ø"/>
            </a:pPr>
            <a:r>
              <a:rPr lang="fr-FR" sz="1600" b="1" dirty="0">
                <a:solidFill>
                  <a:schemeClr val="accent1"/>
                </a:solidFill>
              </a:rPr>
              <a:t>Qu’est-ce que l’option de remboursement anticipé apporte par rapport à une obligation sans cette option ? </a:t>
            </a:r>
            <a:br>
              <a:rPr lang="fr-FR" sz="1600" dirty="0"/>
            </a:br>
            <a:r>
              <a:rPr lang="fr-FR" sz="1600" dirty="0"/>
              <a:t>L’option de remboursement anticipé permet un surcroît de rémunération et donc une meilleure rentabilité.</a:t>
            </a:r>
            <a:endParaRPr lang="fr-FR" sz="1600" b="1" dirty="0">
              <a:solidFill>
                <a:schemeClr val="accent1"/>
              </a:solidFill>
            </a:endParaRPr>
          </a:p>
          <a:p>
            <a:endParaRPr lang="fr-FR" sz="1600" b="1" dirty="0">
              <a:solidFill>
                <a:schemeClr val="accent1"/>
              </a:solidFill>
            </a:endParaRPr>
          </a:p>
          <a:p>
            <a:pPr marL="285750" indent="-285750">
              <a:buFont typeface="Wingdings" panose="05000000000000000000" pitchFamily="2" charset="2"/>
              <a:buChar char="Ø"/>
            </a:pPr>
            <a:r>
              <a:rPr lang="fr-FR" sz="1600" b="1" dirty="0">
                <a:solidFill>
                  <a:schemeClr val="accent1"/>
                </a:solidFill>
              </a:rPr>
              <a:t>Combien vais-je toucher en cas d’exercice de l’option de remboursement au gré de l’Emetteur ? </a:t>
            </a:r>
            <a:br>
              <a:rPr lang="fr-FR" sz="1600" dirty="0"/>
            </a:br>
            <a:r>
              <a:rPr lang="fr-FR" sz="1600" dirty="0"/>
              <a:t>Ce tableau présente le montant brut* perçu par le client selon le montant initial souscrit et l’année de remboursement. </a:t>
            </a:r>
            <a:br>
              <a:rPr lang="fr-FR" sz="1600" dirty="0"/>
            </a:br>
            <a:br>
              <a:rPr lang="fr-FR" sz="1600" dirty="0"/>
            </a:br>
            <a:r>
              <a:rPr lang="fr-FR" sz="1400" dirty="0"/>
              <a:t>Par exemple, pour un client qui aurait investi 100€ et dans l’hypothèse d’un remboursement anticipé en 2030, le client touchera : </a:t>
            </a:r>
          </a:p>
          <a:p>
            <a:pPr marL="742950" lvl="1" indent="-285750">
              <a:buFont typeface="Arial" panose="020B0604020202020204" pitchFamily="34" charset="0"/>
              <a:buChar char="•"/>
              <a:defRPr/>
            </a:pPr>
            <a:r>
              <a:rPr lang="fr-FR" sz="1400" b="1" dirty="0"/>
              <a:t>Son montant investi </a:t>
            </a:r>
            <a:r>
              <a:rPr lang="fr-FR" sz="1400" dirty="0"/>
              <a:t>: 100€</a:t>
            </a:r>
          </a:p>
          <a:p>
            <a:pPr marL="742950" lvl="1" indent="-285750">
              <a:buFont typeface="Arial" panose="020B0604020202020204" pitchFamily="34" charset="0"/>
              <a:buChar char="•"/>
              <a:defRPr/>
            </a:pPr>
            <a:r>
              <a:rPr lang="fr-FR" sz="1400" b="1" dirty="0"/>
              <a:t>Et un gain </a:t>
            </a:r>
            <a:r>
              <a:rPr lang="fr-FR" sz="1400" dirty="0"/>
              <a:t>de </a:t>
            </a:r>
            <a:r>
              <a:rPr lang="fr-FR" sz="1400" b="1" dirty="0"/>
              <a:t>24 € </a:t>
            </a:r>
            <a:r>
              <a:rPr lang="fr-FR" sz="1400" dirty="0"/>
              <a:t>correspondant à :  </a:t>
            </a:r>
            <a:br>
              <a:rPr lang="fr-FR" sz="1400" dirty="0"/>
            </a:br>
            <a:r>
              <a:rPr lang="fr-FR" sz="1400" dirty="0"/>
              <a:t>6 (2030 étant la 6ème année du produit) x 4,00% x 100€ = 24€</a:t>
            </a: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r>
              <a:rPr lang="fr-FR" sz="1400" i="1" dirty="0"/>
              <a:t>*hors frais de gestion, de versements, arbitrages, garanties de prévoyance, fiscalité et prélèvements sociaux</a:t>
            </a:r>
            <a:endParaRPr lang="fr-FR" sz="1600" dirty="0"/>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980" y="925070"/>
            <a:ext cx="914400" cy="914400"/>
          </a:xfrm>
          <a:prstGeom prst="rect">
            <a:avLst/>
          </a:prstGeom>
        </p:spPr>
      </p:pic>
      <p:sp>
        <p:nvSpPr>
          <p:cNvPr id="9" name="Rectangle 8">
            <a:extLst>
              <a:ext uri="{FF2B5EF4-FFF2-40B4-BE49-F238E27FC236}">
                <a16:creationId xmlns:a16="http://schemas.microsoft.com/office/drawing/2014/main" id="{577B5EF6-C3C2-5919-6726-04F7852286D9}"/>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graphicFrame>
        <p:nvGraphicFramePr>
          <p:cNvPr id="13" name="Tableau 12">
            <a:extLst>
              <a:ext uri="{FF2B5EF4-FFF2-40B4-BE49-F238E27FC236}">
                <a16:creationId xmlns:a16="http://schemas.microsoft.com/office/drawing/2014/main" id="{5A969CB8-065F-E146-8A07-1A7E9DAD68F7}"/>
              </a:ext>
            </a:extLst>
          </p:cNvPr>
          <p:cNvGraphicFramePr>
            <a:graphicFrameLocks noGrp="1"/>
          </p:cNvGraphicFramePr>
          <p:nvPr>
            <p:extLst>
              <p:ext uri="{D42A27DB-BD31-4B8C-83A1-F6EECF244321}">
                <p14:modId xmlns:p14="http://schemas.microsoft.com/office/powerpoint/2010/main" val="1360896675"/>
              </p:ext>
            </p:extLst>
          </p:nvPr>
        </p:nvGraphicFramePr>
        <p:xfrm>
          <a:off x="1412545" y="4441381"/>
          <a:ext cx="4748525" cy="1823787"/>
        </p:xfrm>
        <a:graphic>
          <a:graphicData uri="http://schemas.openxmlformats.org/drawingml/2006/table">
            <a:tbl>
              <a:tblPr firstRow="1" bandRow="1">
                <a:tableStyleId>{5C22544A-7EE6-4342-B048-85BDC9FD1C3A}</a:tableStyleId>
              </a:tblPr>
              <a:tblGrid>
                <a:gridCol w="1216942">
                  <a:extLst>
                    <a:ext uri="{9D8B030D-6E8A-4147-A177-3AD203B41FA5}">
                      <a16:colId xmlns:a16="http://schemas.microsoft.com/office/drawing/2014/main" val="2745071651"/>
                    </a:ext>
                  </a:extLst>
                </a:gridCol>
                <a:gridCol w="1157321">
                  <a:extLst>
                    <a:ext uri="{9D8B030D-6E8A-4147-A177-3AD203B41FA5}">
                      <a16:colId xmlns:a16="http://schemas.microsoft.com/office/drawing/2014/main" val="3904523546"/>
                    </a:ext>
                  </a:extLst>
                </a:gridCol>
                <a:gridCol w="1187131">
                  <a:extLst>
                    <a:ext uri="{9D8B030D-6E8A-4147-A177-3AD203B41FA5}">
                      <a16:colId xmlns:a16="http://schemas.microsoft.com/office/drawing/2014/main" val="3488514968"/>
                    </a:ext>
                  </a:extLst>
                </a:gridCol>
                <a:gridCol w="1187131">
                  <a:extLst>
                    <a:ext uri="{9D8B030D-6E8A-4147-A177-3AD203B41FA5}">
                      <a16:colId xmlns:a16="http://schemas.microsoft.com/office/drawing/2014/main" val="876768105"/>
                    </a:ext>
                  </a:extLst>
                </a:gridCol>
              </a:tblGrid>
              <a:tr h="260541">
                <a:tc rowSpan="2">
                  <a:txBody>
                    <a:bodyPr/>
                    <a:lstStyle/>
                    <a:p>
                      <a:r>
                        <a:rPr lang="fr-FR" sz="1000" dirty="0">
                          <a:latin typeface="+mj-lt"/>
                        </a:rPr>
                        <a:t>Année de remboursement</a:t>
                      </a:r>
                    </a:p>
                  </a:txBody>
                  <a:tcPr/>
                </a:tc>
                <a:tc gridSpan="3">
                  <a:txBody>
                    <a:bodyPr/>
                    <a:lstStyle/>
                    <a:p>
                      <a:pPr algn="ctr"/>
                      <a:r>
                        <a:rPr lang="fr-FR" sz="1000" dirty="0">
                          <a:latin typeface="+mj-lt"/>
                        </a:rPr>
                        <a:t>Montant souscrit</a:t>
                      </a:r>
                    </a:p>
                  </a:txBody>
                  <a:tcPr anchor="ctr"/>
                </a:tc>
                <a:tc hMerge="1">
                  <a:txBody>
                    <a:bodyPr/>
                    <a:lstStyle/>
                    <a:p>
                      <a:endParaRPr lang="fr-FR" sz="1600" dirty="0">
                        <a:latin typeface="+mj-lt"/>
                      </a:endParaRPr>
                    </a:p>
                  </a:txBody>
                  <a:tcPr/>
                </a:tc>
                <a:tc hMerge="1">
                  <a:txBody>
                    <a:bodyPr/>
                    <a:lstStyle/>
                    <a:p>
                      <a:endParaRPr lang="fr-FR" sz="1600" dirty="0">
                        <a:latin typeface="+mj-lt"/>
                      </a:endParaRPr>
                    </a:p>
                  </a:txBody>
                  <a:tcPr/>
                </a:tc>
                <a:extLst>
                  <a:ext uri="{0D108BD9-81ED-4DB2-BD59-A6C34878D82A}">
                    <a16:rowId xmlns:a16="http://schemas.microsoft.com/office/drawing/2014/main" val="2055467131"/>
                  </a:ext>
                </a:extLst>
              </a:tr>
              <a:tr h="260541">
                <a:tc vMerge="1">
                  <a:txBody>
                    <a:bodyPr/>
                    <a:lstStyle/>
                    <a:p>
                      <a:r>
                        <a:rPr lang="fr-FR" sz="1600" dirty="0">
                          <a:latin typeface="+mj-lt"/>
                        </a:rPr>
                        <a:t>4</a:t>
                      </a:r>
                    </a:p>
                  </a:txBody>
                  <a:tcPr/>
                </a:tc>
                <a:tc>
                  <a:txBody>
                    <a:bodyPr/>
                    <a:lstStyle/>
                    <a:p>
                      <a:pPr algn="ctr"/>
                      <a:r>
                        <a:rPr lang="fr-FR" sz="1000" b="1" dirty="0">
                          <a:solidFill>
                            <a:schemeClr val="bg1"/>
                          </a:solidFill>
                          <a:latin typeface="+mj-lt"/>
                        </a:rPr>
                        <a:t>100€</a:t>
                      </a:r>
                    </a:p>
                  </a:txBody>
                  <a:tcPr>
                    <a:solidFill>
                      <a:schemeClr val="accent1"/>
                    </a:solidFill>
                  </a:tcPr>
                </a:tc>
                <a:tc>
                  <a:txBody>
                    <a:bodyPr/>
                    <a:lstStyle/>
                    <a:p>
                      <a:pPr algn="ctr"/>
                      <a:r>
                        <a:rPr lang="fr-FR" sz="1000" b="1" dirty="0">
                          <a:solidFill>
                            <a:schemeClr val="bg1"/>
                          </a:solidFill>
                          <a:latin typeface="+mj-lt"/>
                        </a:rPr>
                        <a:t>5 000€</a:t>
                      </a:r>
                    </a:p>
                  </a:txBody>
                  <a:tcPr>
                    <a:solidFill>
                      <a:schemeClr val="accent1"/>
                    </a:solidFill>
                  </a:tcPr>
                </a:tc>
                <a:tc>
                  <a:txBody>
                    <a:bodyPr/>
                    <a:lstStyle/>
                    <a:p>
                      <a:pPr algn="ctr"/>
                      <a:r>
                        <a:rPr lang="fr-FR" sz="1000" b="1" dirty="0">
                          <a:solidFill>
                            <a:schemeClr val="bg1"/>
                          </a:solidFill>
                          <a:latin typeface="+mj-lt"/>
                        </a:rPr>
                        <a:t>7 500€</a:t>
                      </a:r>
                    </a:p>
                  </a:txBody>
                  <a:tcPr>
                    <a:solidFill>
                      <a:schemeClr val="accent1"/>
                    </a:solidFill>
                  </a:tcPr>
                </a:tc>
                <a:extLst>
                  <a:ext uri="{0D108BD9-81ED-4DB2-BD59-A6C34878D82A}">
                    <a16:rowId xmlns:a16="http://schemas.microsoft.com/office/drawing/2014/main" val="2061276148"/>
                  </a:ext>
                </a:extLst>
              </a:tr>
              <a:tr h="260541">
                <a:tc>
                  <a:txBody>
                    <a:bodyPr/>
                    <a:lstStyle/>
                    <a:p>
                      <a:r>
                        <a:rPr lang="fr-FR" sz="1000" dirty="0">
                          <a:latin typeface="+mj-lt"/>
                        </a:rPr>
                        <a:t>2028</a:t>
                      </a:r>
                    </a:p>
                  </a:txBody>
                  <a:tcPr/>
                </a:tc>
                <a:tc>
                  <a:txBody>
                    <a:bodyPr/>
                    <a:lstStyle/>
                    <a:p>
                      <a:pPr algn="ctr"/>
                      <a:r>
                        <a:rPr lang="fr-FR" sz="1000" dirty="0">
                          <a:latin typeface="+mj-lt"/>
                        </a:rPr>
                        <a:t>116€</a:t>
                      </a:r>
                    </a:p>
                  </a:txBody>
                  <a:tcPr/>
                </a:tc>
                <a:tc>
                  <a:txBody>
                    <a:bodyPr/>
                    <a:lstStyle/>
                    <a:p>
                      <a:pPr marL="0" algn="ctr" defTabSz="1219170" rtl="0" eaLnBrk="1" fontAlgn="b" latinLnBrk="0" hangingPunct="1"/>
                      <a:r>
                        <a:rPr lang="fr-FR" sz="1000" kern="1200" dirty="0">
                          <a:solidFill>
                            <a:schemeClr val="dk1"/>
                          </a:solidFill>
                          <a:latin typeface="+mj-lt"/>
                          <a:ea typeface="+mn-ea"/>
                          <a:cs typeface="+mn-cs"/>
                        </a:rPr>
                        <a:t>5 800€</a:t>
                      </a:r>
                    </a:p>
                  </a:txBody>
                  <a:tcPr marL="6350" marR="6350" marT="6350" marB="0" anchor="ctr"/>
                </a:tc>
                <a:tc>
                  <a:txBody>
                    <a:bodyPr/>
                    <a:lstStyle/>
                    <a:p>
                      <a:pPr marL="0" algn="ctr" defTabSz="1219170" rtl="0" eaLnBrk="1" fontAlgn="b" latinLnBrk="0" hangingPunct="1"/>
                      <a:r>
                        <a:rPr lang="fr-FR" sz="1000" kern="1200" dirty="0">
                          <a:solidFill>
                            <a:schemeClr val="dk1"/>
                          </a:solidFill>
                          <a:latin typeface="+mj-lt"/>
                          <a:ea typeface="+mn-ea"/>
                          <a:cs typeface="+mn-cs"/>
                        </a:rPr>
                        <a:t>8 700€</a:t>
                      </a:r>
                    </a:p>
                  </a:txBody>
                  <a:tcPr marL="6350" marR="6350" marT="6350" marB="0" anchor="ctr"/>
                </a:tc>
                <a:extLst>
                  <a:ext uri="{0D108BD9-81ED-4DB2-BD59-A6C34878D82A}">
                    <a16:rowId xmlns:a16="http://schemas.microsoft.com/office/drawing/2014/main" val="769129923"/>
                  </a:ext>
                </a:extLst>
              </a:tr>
              <a:tr h="260541">
                <a:tc>
                  <a:txBody>
                    <a:bodyPr/>
                    <a:lstStyle/>
                    <a:p>
                      <a:r>
                        <a:rPr lang="fr-FR" sz="1000" dirty="0">
                          <a:latin typeface="+mj-lt"/>
                        </a:rPr>
                        <a:t>2029</a:t>
                      </a:r>
                    </a:p>
                  </a:txBody>
                  <a:tcPr/>
                </a:tc>
                <a:tc>
                  <a:txBody>
                    <a:bodyPr/>
                    <a:lstStyle/>
                    <a:p>
                      <a:pPr algn="ctr"/>
                      <a:r>
                        <a:rPr lang="fr-FR" sz="1000" kern="1200" dirty="0">
                          <a:solidFill>
                            <a:schemeClr val="dk1"/>
                          </a:solidFill>
                          <a:latin typeface="+mn-lt"/>
                          <a:ea typeface="+mn-ea"/>
                          <a:cs typeface="+mn-cs"/>
                        </a:rPr>
                        <a:t>1</a:t>
                      </a:r>
                      <a:r>
                        <a:rPr lang="fr-FR" sz="1000" dirty="0">
                          <a:latin typeface="+mj-lt"/>
                        </a:rPr>
                        <a:t>20</a:t>
                      </a:r>
                      <a:r>
                        <a:rPr lang="fr-FR" sz="1000" kern="1200" dirty="0">
                          <a:solidFill>
                            <a:schemeClr val="dk1"/>
                          </a:solidFill>
                          <a:latin typeface="+mn-lt"/>
                          <a:ea typeface="+mn-ea"/>
                          <a:cs typeface="+mn-cs"/>
                        </a:rPr>
                        <a:t>€</a:t>
                      </a:r>
                      <a:endParaRPr lang="fr-FR" sz="1000" dirty="0">
                        <a:latin typeface="+mj-lt"/>
                      </a:endParaRPr>
                    </a:p>
                  </a:txBody>
                  <a:tcPr/>
                </a:tc>
                <a:tc>
                  <a:txBody>
                    <a:bodyPr/>
                    <a:lstStyle/>
                    <a:p>
                      <a:pPr marL="0" algn="ctr" defTabSz="1219170" rtl="0" eaLnBrk="1" fontAlgn="b" latinLnBrk="0" hangingPunct="1"/>
                      <a:r>
                        <a:rPr lang="fr-FR" sz="1000" kern="1200" dirty="0">
                          <a:solidFill>
                            <a:schemeClr val="dk1"/>
                          </a:solidFill>
                          <a:latin typeface="+mj-lt"/>
                          <a:ea typeface="+mn-ea"/>
                          <a:cs typeface="+mn-cs"/>
                        </a:rPr>
                        <a:t>6 000€</a:t>
                      </a:r>
                    </a:p>
                  </a:txBody>
                  <a:tcPr marL="6350" marR="6350" marT="6350" marB="0" anchor="ctr"/>
                </a:tc>
                <a:tc>
                  <a:txBody>
                    <a:bodyPr/>
                    <a:lstStyle/>
                    <a:p>
                      <a:pPr marL="0" algn="ctr" defTabSz="1219170" rtl="0" eaLnBrk="1" fontAlgn="b" latinLnBrk="0" hangingPunct="1"/>
                      <a:r>
                        <a:rPr lang="fr-FR" sz="1000" kern="1200" dirty="0">
                          <a:solidFill>
                            <a:schemeClr val="dk1"/>
                          </a:solidFill>
                          <a:latin typeface="+mj-lt"/>
                          <a:ea typeface="+mn-ea"/>
                          <a:cs typeface="+mn-cs"/>
                        </a:rPr>
                        <a:t>9 000€</a:t>
                      </a:r>
                    </a:p>
                  </a:txBody>
                  <a:tcPr marL="6350" marR="6350" marT="6350" marB="0" anchor="ctr"/>
                </a:tc>
                <a:extLst>
                  <a:ext uri="{0D108BD9-81ED-4DB2-BD59-A6C34878D82A}">
                    <a16:rowId xmlns:a16="http://schemas.microsoft.com/office/drawing/2014/main" val="1846168746"/>
                  </a:ext>
                </a:extLst>
              </a:tr>
              <a:tr h="260541">
                <a:tc>
                  <a:txBody>
                    <a:bodyPr/>
                    <a:lstStyle/>
                    <a:p>
                      <a:r>
                        <a:rPr lang="fr-FR" sz="1000" dirty="0">
                          <a:latin typeface="+mj-lt"/>
                        </a:rPr>
                        <a:t>2030</a:t>
                      </a:r>
                    </a:p>
                  </a:txBody>
                  <a:tcPr/>
                </a:tc>
                <a:tc>
                  <a:txBody>
                    <a:bodyPr/>
                    <a:lstStyle/>
                    <a:p>
                      <a:pPr algn="ctr"/>
                      <a:r>
                        <a:rPr lang="fr-FR" sz="1000" kern="1200" dirty="0">
                          <a:solidFill>
                            <a:schemeClr val="dk1"/>
                          </a:solidFill>
                          <a:latin typeface="+mn-lt"/>
                          <a:ea typeface="+mn-ea"/>
                          <a:cs typeface="+mn-cs"/>
                        </a:rPr>
                        <a:t>124€</a:t>
                      </a:r>
                      <a:endParaRPr lang="fr-FR" sz="1000" dirty="0">
                        <a:latin typeface="+mj-lt"/>
                      </a:endParaRPr>
                    </a:p>
                  </a:txBody>
                  <a:tcPr/>
                </a:tc>
                <a:tc>
                  <a:txBody>
                    <a:bodyPr/>
                    <a:lstStyle/>
                    <a:p>
                      <a:pPr marL="0" algn="ctr" defTabSz="1219170" rtl="0" eaLnBrk="1" fontAlgn="b" latinLnBrk="0" hangingPunct="1"/>
                      <a:r>
                        <a:rPr lang="fr-FR" sz="1000" kern="1200" dirty="0">
                          <a:solidFill>
                            <a:schemeClr val="dk1"/>
                          </a:solidFill>
                          <a:latin typeface="+mj-lt"/>
                          <a:ea typeface="+mn-ea"/>
                          <a:cs typeface="+mn-cs"/>
                        </a:rPr>
                        <a:t>6 200€</a:t>
                      </a:r>
                    </a:p>
                  </a:txBody>
                  <a:tcPr marL="6350" marR="6350" marT="6350" marB="0" anchor="ctr"/>
                </a:tc>
                <a:tc>
                  <a:txBody>
                    <a:bodyPr/>
                    <a:lstStyle/>
                    <a:p>
                      <a:pPr marL="0" algn="ctr" defTabSz="1219170" rtl="0" eaLnBrk="1" fontAlgn="b" latinLnBrk="0" hangingPunct="1"/>
                      <a:r>
                        <a:rPr lang="fr-FR" sz="1000" kern="1200" dirty="0">
                          <a:solidFill>
                            <a:schemeClr val="dk1"/>
                          </a:solidFill>
                          <a:latin typeface="+mj-lt"/>
                          <a:ea typeface="+mn-ea"/>
                          <a:cs typeface="+mn-cs"/>
                        </a:rPr>
                        <a:t>9 300€</a:t>
                      </a:r>
                    </a:p>
                  </a:txBody>
                  <a:tcPr marL="6350" marR="6350" marT="6350" marB="0" anchor="ctr"/>
                </a:tc>
                <a:extLst>
                  <a:ext uri="{0D108BD9-81ED-4DB2-BD59-A6C34878D82A}">
                    <a16:rowId xmlns:a16="http://schemas.microsoft.com/office/drawing/2014/main" val="282504286"/>
                  </a:ext>
                </a:extLst>
              </a:tr>
              <a:tr h="260541">
                <a:tc>
                  <a:txBody>
                    <a:bodyPr/>
                    <a:lstStyle/>
                    <a:p>
                      <a:r>
                        <a:rPr lang="fr-FR" sz="1000" dirty="0">
                          <a:latin typeface="+mj-lt"/>
                        </a:rPr>
                        <a:t>2031</a:t>
                      </a:r>
                    </a:p>
                  </a:txBody>
                  <a:tcPr/>
                </a:tc>
                <a:tc>
                  <a:txBody>
                    <a:bodyPr/>
                    <a:lstStyle/>
                    <a:p>
                      <a:pPr algn="ctr"/>
                      <a:r>
                        <a:rPr lang="fr-FR" sz="1000" kern="1200" dirty="0">
                          <a:solidFill>
                            <a:schemeClr val="dk1"/>
                          </a:solidFill>
                          <a:latin typeface="+mn-lt"/>
                          <a:ea typeface="+mn-ea"/>
                          <a:cs typeface="+mn-cs"/>
                        </a:rPr>
                        <a:t>128€</a:t>
                      </a:r>
                      <a:endParaRPr lang="fr-FR" sz="1000" dirty="0">
                        <a:latin typeface="+mj-lt"/>
                      </a:endParaRPr>
                    </a:p>
                  </a:txBody>
                  <a:tcPr/>
                </a:tc>
                <a:tc>
                  <a:txBody>
                    <a:bodyPr/>
                    <a:lstStyle/>
                    <a:p>
                      <a:pPr marL="0" algn="ctr" defTabSz="1219170" rtl="0" eaLnBrk="1" fontAlgn="b" latinLnBrk="0" hangingPunct="1"/>
                      <a:r>
                        <a:rPr lang="fr-FR" sz="1000" kern="1200" dirty="0">
                          <a:solidFill>
                            <a:schemeClr val="dk1"/>
                          </a:solidFill>
                          <a:latin typeface="+mj-lt"/>
                          <a:ea typeface="+mn-ea"/>
                          <a:cs typeface="+mn-cs"/>
                        </a:rPr>
                        <a:t>6 400€</a:t>
                      </a:r>
                    </a:p>
                  </a:txBody>
                  <a:tcPr marL="6350" marR="6350" marT="6350" marB="0" anchor="ctr"/>
                </a:tc>
                <a:tc>
                  <a:txBody>
                    <a:bodyPr/>
                    <a:lstStyle/>
                    <a:p>
                      <a:pPr marL="0" algn="ctr" defTabSz="1219170" rtl="0" eaLnBrk="1" fontAlgn="b" latinLnBrk="0" hangingPunct="1"/>
                      <a:r>
                        <a:rPr lang="fr-FR" sz="1000" kern="1200" dirty="0">
                          <a:solidFill>
                            <a:schemeClr val="dk1"/>
                          </a:solidFill>
                          <a:latin typeface="+mj-lt"/>
                          <a:ea typeface="+mn-ea"/>
                          <a:cs typeface="+mn-cs"/>
                        </a:rPr>
                        <a:t>9 600€</a:t>
                      </a:r>
                    </a:p>
                  </a:txBody>
                  <a:tcPr marL="6350" marR="6350" marT="6350" marB="0" anchor="ctr"/>
                </a:tc>
                <a:extLst>
                  <a:ext uri="{0D108BD9-81ED-4DB2-BD59-A6C34878D82A}">
                    <a16:rowId xmlns:a16="http://schemas.microsoft.com/office/drawing/2014/main" val="692434001"/>
                  </a:ext>
                </a:extLst>
              </a:tr>
              <a:tr h="260541">
                <a:tc>
                  <a:txBody>
                    <a:bodyPr/>
                    <a:lstStyle/>
                    <a:p>
                      <a:r>
                        <a:rPr lang="fr-FR" sz="1000" dirty="0">
                          <a:latin typeface="+mj-lt"/>
                        </a:rPr>
                        <a:t>2032</a:t>
                      </a:r>
                    </a:p>
                  </a:txBody>
                  <a:tcPr/>
                </a:tc>
                <a:tc>
                  <a:txBody>
                    <a:bodyPr/>
                    <a:lstStyle/>
                    <a:p>
                      <a:pPr algn="ctr"/>
                      <a:r>
                        <a:rPr lang="fr-FR" sz="1000" kern="1200" dirty="0">
                          <a:solidFill>
                            <a:schemeClr val="dk1"/>
                          </a:solidFill>
                          <a:latin typeface="+mn-lt"/>
                          <a:ea typeface="+mn-ea"/>
                          <a:cs typeface="+mn-cs"/>
                        </a:rPr>
                        <a:t>132€</a:t>
                      </a:r>
                      <a:endParaRPr lang="fr-FR" sz="1000" dirty="0">
                        <a:latin typeface="+mj-lt"/>
                      </a:endParaRPr>
                    </a:p>
                  </a:txBody>
                  <a:tcPr/>
                </a:tc>
                <a:tc>
                  <a:txBody>
                    <a:bodyPr/>
                    <a:lstStyle/>
                    <a:p>
                      <a:pPr marL="0" algn="ctr" defTabSz="1219170" rtl="0" eaLnBrk="1" fontAlgn="b" latinLnBrk="0" hangingPunct="1"/>
                      <a:r>
                        <a:rPr lang="fr-FR" sz="1000" kern="1200" dirty="0">
                          <a:solidFill>
                            <a:schemeClr val="dk1"/>
                          </a:solidFill>
                          <a:latin typeface="+mj-lt"/>
                          <a:ea typeface="+mn-ea"/>
                          <a:cs typeface="+mn-cs"/>
                        </a:rPr>
                        <a:t>6 600€</a:t>
                      </a:r>
                    </a:p>
                  </a:txBody>
                  <a:tcPr marL="6350" marR="6350" marT="6350" marB="0" anchor="ctr"/>
                </a:tc>
                <a:tc>
                  <a:txBody>
                    <a:bodyPr/>
                    <a:lstStyle/>
                    <a:p>
                      <a:pPr marL="0" algn="ctr" defTabSz="1219170" rtl="0" eaLnBrk="1" fontAlgn="b" latinLnBrk="0" hangingPunct="1"/>
                      <a:r>
                        <a:rPr lang="fr-FR" sz="1000" kern="1200" dirty="0">
                          <a:solidFill>
                            <a:schemeClr val="dk1"/>
                          </a:solidFill>
                          <a:latin typeface="+mj-lt"/>
                          <a:ea typeface="+mn-ea"/>
                          <a:cs typeface="+mn-cs"/>
                        </a:rPr>
                        <a:t>9 900€</a:t>
                      </a:r>
                    </a:p>
                  </a:txBody>
                  <a:tcPr marL="6350" marR="6350" marT="6350" marB="0" anchor="ctr"/>
                </a:tc>
                <a:extLst>
                  <a:ext uri="{0D108BD9-81ED-4DB2-BD59-A6C34878D82A}">
                    <a16:rowId xmlns:a16="http://schemas.microsoft.com/office/drawing/2014/main" val="2113352745"/>
                  </a:ext>
                </a:extLst>
              </a:tr>
            </a:tbl>
          </a:graphicData>
        </a:graphic>
      </p:graphicFrame>
    </p:spTree>
    <p:extLst>
      <p:ext uri="{BB962C8B-B14F-4D97-AF65-F5344CB8AC3E}">
        <p14:creationId xmlns:p14="http://schemas.microsoft.com/office/powerpoint/2010/main" val="392678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Questions clients et argumentaires (3/4)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31025" y="929177"/>
            <a:ext cx="11104077" cy="4770537"/>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a:solidFill>
                  <a:schemeClr val="accent1"/>
                </a:solidFill>
              </a:rPr>
              <a:t>Sur quelle base l’Emetteur décide-t-il d’exercer une option de remboursement ? </a:t>
            </a:r>
            <a:br>
              <a:rPr lang="fr-FR" sz="1600" dirty="0"/>
            </a:br>
            <a:r>
              <a:rPr lang="fr-FR" sz="1600" dirty="0"/>
              <a:t>Le choix de l’Emetteur de rembourser par anticipation l’emprunt dépendra des conditions de marché (niveaux des taux d’intérêt et de leur volatilité) aux dates de remboursement anticipé.    </a:t>
            </a:r>
          </a:p>
          <a:p>
            <a:pPr marL="285750" indent="-285750">
              <a:buFont typeface="Wingdings" panose="05000000000000000000" pitchFamily="2" charset="2"/>
              <a:buChar char="Ø"/>
            </a:pPr>
            <a:endParaRPr lang="fr-FR" sz="1600" b="1" dirty="0">
              <a:solidFill>
                <a:schemeClr val="accent1"/>
              </a:solidFill>
            </a:endParaRPr>
          </a:p>
          <a:p>
            <a:pPr marL="285750" indent="-285750">
              <a:buFont typeface="Wingdings" panose="05000000000000000000" pitchFamily="2" charset="2"/>
              <a:buChar char="Ø"/>
            </a:pPr>
            <a:r>
              <a:rPr lang="fr-FR" sz="1600" b="1" dirty="0">
                <a:solidFill>
                  <a:schemeClr val="accent1"/>
                </a:solidFill>
              </a:rPr>
              <a:t>Je ne connais pas à l’avance la durée de détention. Comment suis-je prévenu et que se passe-t-il après ? </a:t>
            </a:r>
            <a:br>
              <a:rPr lang="fr-FR" sz="1600" dirty="0"/>
            </a:br>
            <a:r>
              <a:rPr lang="fr-FR" sz="1600" dirty="0"/>
              <a:t>L'Émetteur a la possibilité de rembourser par anticipation l’obligation, chaque année à partir de la 4e année, aux dates de remboursement prévues*. En cas d’activation du remboursement anticipé, vous en serez averti au plus tôt 10 jours ouvrés avant la date de remboursement anticipé. La communication se fera par mail et dans votre espace assurance et par compte-rendu d’opérations pour le CTO. </a:t>
            </a:r>
          </a:p>
          <a:p>
            <a:r>
              <a:rPr lang="fr-FR" sz="1600" dirty="0"/>
              <a:t>     * </a:t>
            </a:r>
            <a:r>
              <a:rPr lang="fr-FR" sz="1100" i="1" dirty="0"/>
              <a:t>Dates prévues : 28/02/2028, 26/02/2029, 26/02/2030, 26/02/2031, 26/02/2032</a:t>
            </a:r>
            <a:br>
              <a:rPr lang="fr-FR" sz="1600" dirty="0"/>
            </a:br>
            <a:endParaRPr lang="fr-FR" sz="1600" b="1" dirty="0">
              <a:solidFill>
                <a:schemeClr val="accent1"/>
              </a:solidFill>
            </a:endParaRPr>
          </a:p>
          <a:p>
            <a:pPr marL="285750" lvl="0" indent="-285750">
              <a:buFont typeface="Wingdings" panose="05000000000000000000" pitchFamily="2" charset="2"/>
              <a:buChar char="Ø"/>
              <a:defRPr/>
            </a:pPr>
            <a:r>
              <a:rPr lang="fr-FR" sz="1600" b="1" dirty="0">
                <a:solidFill>
                  <a:schemeClr val="accent1"/>
                </a:solidFill>
              </a:rPr>
              <a:t>Puis-je vendre l’Emprunt Février 2032 Remboursable par anticipation avant l’échéance du 26 février 2032 et à quelles conditions ? </a:t>
            </a:r>
            <a:br>
              <a:rPr lang="fr-FR" sz="1600" b="1" dirty="0">
                <a:solidFill>
                  <a:schemeClr val="accent1"/>
                </a:solidFill>
              </a:rPr>
            </a:br>
            <a:r>
              <a:rPr lang="fr-FR" sz="1600" dirty="0"/>
              <a:t>La durée de placement est de 8 ans. Il n’est pas recommandé de vendre le produit avant cette échéance. Si nécessaire, il vous est possible de le vendre avant l’échéance mais vous pourrez supporter une perte partielle ou totale de votre investissement selon la valeur de marché de l’obligation. Celle-ci sera fonction des conditions de marché prévalant au moment de la vente. Elle intègrera la fraction des intérêts courus pendant votre période de détention. La vente avant l’échéance peut également avoir pour conséquence la perception de frais (cf. grille tarifaire)</a:t>
            </a:r>
          </a:p>
          <a:p>
            <a:pPr marL="285750" lvl="0" indent="-285750">
              <a:buFont typeface="Wingdings" panose="05000000000000000000" pitchFamily="2" charset="2"/>
              <a:buChar char="Ø"/>
              <a:defRPr/>
            </a:pPr>
            <a:endParaRPr lang="fr-FR" sz="1600" dirty="0">
              <a:highlight>
                <a:srgbClr val="FFFF00"/>
              </a:highlight>
            </a:endParaRPr>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6898" y="996988"/>
            <a:ext cx="914400" cy="914400"/>
          </a:xfrm>
          <a:prstGeom prst="rect">
            <a:avLst/>
          </a:prstGeom>
        </p:spPr>
      </p:pic>
      <p:sp>
        <p:nvSpPr>
          <p:cNvPr id="9" name="Rectangle 8">
            <a:extLst>
              <a:ext uri="{FF2B5EF4-FFF2-40B4-BE49-F238E27FC236}">
                <a16:creationId xmlns:a16="http://schemas.microsoft.com/office/drawing/2014/main" id="{577B5EF6-C3C2-5919-6726-04F7852286D9}"/>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212375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Questions clients et argumentaires (4/4)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31025" y="755857"/>
            <a:ext cx="11104077" cy="6794168"/>
          </a:xfrm>
          <a:prstGeom prst="rect">
            <a:avLst/>
          </a:prstGeom>
          <a:noFill/>
        </p:spPr>
        <p:txBody>
          <a:bodyPr wrap="square" rtlCol="0">
            <a:spAutoFit/>
          </a:bodyPr>
          <a:lstStyle/>
          <a:p>
            <a:endParaRPr lang="fr-FR" sz="1600" dirty="0"/>
          </a:p>
          <a:p>
            <a:pPr marL="285750" indent="-285750">
              <a:buFont typeface="Wingdings" panose="05000000000000000000" pitchFamily="2" charset="2"/>
              <a:buChar char="Ø"/>
            </a:pPr>
            <a:r>
              <a:rPr lang="fr-FR" sz="1600" b="1" dirty="0">
                <a:solidFill>
                  <a:schemeClr val="accent1"/>
                </a:solidFill>
              </a:rPr>
              <a:t>Que se passe-t-il en cas de décès ? </a:t>
            </a:r>
            <a:br>
              <a:rPr lang="fr-FR" sz="1600" b="1" dirty="0">
                <a:solidFill>
                  <a:schemeClr val="accent1"/>
                </a:solidFill>
              </a:rPr>
            </a:br>
            <a:endParaRPr lang="fr-FR" sz="1000" b="1" dirty="0">
              <a:solidFill>
                <a:schemeClr val="accent1"/>
              </a:solidFill>
            </a:endParaRPr>
          </a:p>
          <a:p>
            <a:r>
              <a:rPr lang="fr-FR" sz="1600" u="sng" dirty="0">
                <a:solidFill>
                  <a:schemeClr val="tx2"/>
                </a:solidFill>
              </a:rPr>
              <a:t>ASV</a:t>
            </a:r>
          </a:p>
          <a:p>
            <a:endParaRPr lang="fr-FR" sz="1600" b="1" dirty="0">
              <a:solidFill>
                <a:schemeClr val="accent1"/>
              </a:solidFill>
            </a:endParaRPr>
          </a:p>
          <a:p>
            <a:endParaRPr lang="fr-FR" sz="1600" b="1" dirty="0">
              <a:solidFill>
                <a:schemeClr val="accent1"/>
              </a:solidFill>
            </a:endParaRPr>
          </a:p>
          <a:p>
            <a:endParaRPr lang="fr-FR" sz="1600" b="1" dirty="0">
              <a:solidFill>
                <a:schemeClr val="accent1"/>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100" dirty="0">
              <a:highlight>
                <a:srgbClr val="FF00FF"/>
              </a:highlight>
            </a:endParaRPr>
          </a:p>
          <a:p>
            <a:r>
              <a:rPr lang="fr-FR" sz="1100" dirty="0">
                <a:hlinkClick r:id="rId3"/>
              </a:rPr>
              <a:t>Fiscalité ASV en cas de décès</a:t>
            </a:r>
            <a:r>
              <a:rPr lang="fr-FR" sz="1100" dirty="0"/>
              <a:t> </a:t>
            </a:r>
            <a:r>
              <a:rPr lang="fr-FR" sz="1100" dirty="0">
                <a:highlight>
                  <a:srgbClr val="00FF00"/>
                </a:highlight>
              </a:rPr>
              <a:t> </a:t>
            </a:r>
          </a:p>
          <a:p>
            <a:endParaRPr lang="fr-FR" sz="1100" u="sng" dirty="0"/>
          </a:p>
          <a:p>
            <a:r>
              <a:rPr lang="fr-FR" sz="1600" u="sng" dirty="0">
                <a:solidFill>
                  <a:schemeClr val="tx2"/>
                </a:solidFill>
              </a:rPr>
              <a:t>CTO</a:t>
            </a:r>
          </a:p>
          <a:p>
            <a:endParaRPr lang="fr-FR" sz="700" u="sng" dirty="0">
              <a:solidFill>
                <a:schemeClr val="tx2"/>
              </a:solidFill>
            </a:endParaRPr>
          </a:p>
          <a:p>
            <a:r>
              <a:rPr lang="fr-FR" sz="1200" dirty="0">
                <a:latin typeface="+mj-lt"/>
              </a:rPr>
              <a:t>En cas de décès de son titulaire, le compte-titre ordinaire (CTO) est bloqué, mais les titres ne sont pas pour autant vendus. Le cours des titres continue d’évoluer à la hausse ou à la baisse et les dividendes et coupons continuent d’être perçus.</a:t>
            </a:r>
            <a:br>
              <a:rPr lang="fr-FR" sz="1200" dirty="0">
                <a:latin typeface="+mj-lt"/>
              </a:rPr>
            </a:br>
            <a:r>
              <a:rPr lang="fr-FR" sz="1200" dirty="0">
                <a:latin typeface="+mj-lt"/>
              </a:rPr>
              <a:t>Simplement, aucune action ne peut être effectuée jusqu’à l’envoi par le notaire de l’acte de dévolution successorale qui permet d’identifier les héritiers. </a:t>
            </a:r>
          </a:p>
          <a:p>
            <a:endParaRPr lang="fr-FR" sz="1600" u="sng" dirty="0">
              <a:solidFill>
                <a:schemeClr val="tx2"/>
              </a:solidFill>
            </a:endParaRPr>
          </a:p>
          <a:p>
            <a:endParaRPr lang="fr-FR" sz="1600" b="1" dirty="0">
              <a:solidFill>
                <a:schemeClr val="accent1"/>
              </a:solidFill>
              <a:highlight>
                <a:srgbClr val="00FFFF"/>
              </a:highlight>
            </a:endParaRPr>
          </a:p>
          <a:p>
            <a:endParaRPr lang="fr-FR" sz="1600" b="1" dirty="0">
              <a:solidFill>
                <a:schemeClr val="accent1"/>
              </a:solidFill>
              <a:highlight>
                <a:srgbClr val="00FFFF"/>
              </a:highlight>
            </a:endParaRPr>
          </a:p>
          <a:p>
            <a:pPr marL="285750" indent="-285750">
              <a:buFont typeface="Wingdings" panose="05000000000000000000" pitchFamily="2" charset="2"/>
              <a:buChar char="Ø"/>
            </a:pPr>
            <a:endParaRPr lang="fr-FR" sz="1600" b="1" dirty="0">
              <a:solidFill>
                <a:schemeClr val="accent1"/>
              </a:solidFill>
            </a:endParaRPr>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592" y="1064609"/>
            <a:ext cx="914400" cy="914400"/>
          </a:xfrm>
          <a:prstGeom prst="rect">
            <a:avLst/>
          </a:prstGeom>
        </p:spPr>
      </p:pic>
      <p:sp>
        <p:nvSpPr>
          <p:cNvPr id="4" name="Rectangle 3">
            <a:extLst>
              <a:ext uri="{FF2B5EF4-FFF2-40B4-BE49-F238E27FC236}">
                <a16:creationId xmlns:a16="http://schemas.microsoft.com/office/drawing/2014/main" id="{91BB4D5B-EAFE-5CAB-950E-F093B2E3431F}"/>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0" name="Rectangle 3">
            <a:extLst>
              <a:ext uri="{FF2B5EF4-FFF2-40B4-BE49-F238E27FC236}">
                <a16:creationId xmlns:a16="http://schemas.microsoft.com/office/drawing/2014/main" id="{4B000F87-1FB9-0E7D-00E0-BB1EC3313233}"/>
              </a:ext>
            </a:extLst>
          </p:cNvPr>
          <p:cNvSpPr>
            <a:spLocks noChangeArrowheads="1"/>
          </p:cNvSpPr>
          <p:nvPr/>
        </p:nvSpPr>
        <p:spPr bwMode="auto">
          <a:xfrm>
            <a:off x="0" y="1606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Tableau 5">
            <a:extLst>
              <a:ext uri="{FF2B5EF4-FFF2-40B4-BE49-F238E27FC236}">
                <a16:creationId xmlns:a16="http://schemas.microsoft.com/office/drawing/2014/main" id="{C1EC1B28-1DED-23FA-FE98-2A52B2A24307}"/>
              </a:ext>
            </a:extLst>
          </p:cNvPr>
          <p:cNvGraphicFramePr>
            <a:graphicFrameLocks noGrp="1"/>
          </p:cNvGraphicFramePr>
          <p:nvPr>
            <p:extLst>
              <p:ext uri="{D42A27DB-BD31-4B8C-83A1-F6EECF244321}">
                <p14:modId xmlns:p14="http://schemas.microsoft.com/office/powerpoint/2010/main" val="3137344467"/>
              </p:ext>
            </p:extLst>
          </p:nvPr>
        </p:nvGraphicFramePr>
        <p:xfrm>
          <a:off x="993203" y="1718235"/>
          <a:ext cx="10685646" cy="3053282"/>
        </p:xfrm>
        <a:graphic>
          <a:graphicData uri="http://schemas.openxmlformats.org/drawingml/2006/table">
            <a:tbl>
              <a:tblPr firstRow="1" bandRow="1">
                <a:tableStyleId>{5C22544A-7EE6-4342-B048-85BDC9FD1C3A}</a:tableStyleId>
              </a:tblPr>
              <a:tblGrid>
                <a:gridCol w="4645597">
                  <a:extLst>
                    <a:ext uri="{9D8B030D-6E8A-4147-A177-3AD203B41FA5}">
                      <a16:colId xmlns:a16="http://schemas.microsoft.com/office/drawing/2014/main" val="3944935212"/>
                    </a:ext>
                  </a:extLst>
                </a:gridCol>
                <a:gridCol w="6040049">
                  <a:extLst>
                    <a:ext uri="{9D8B030D-6E8A-4147-A177-3AD203B41FA5}">
                      <a16:colId xmlns:a16="http://schemas.microsoft.com/office/drawing/2014/main" val="1558059078"/>
                    </a:ext>
                  </a:extLst>
                </a:gridCol>
              </a:tblGrid>
              <a:tr h="281896">
                <a:tc>
                  <a:txBody>
                    <a:bodyPr/>
                    <a:lstStyle/>
                    <a:p>
                      <a:r>
                        <a:rPr lang="fr-FR" sz="1400" dirty="0">
                          <a:solidFill>
                            <a:schemeClr val="accent1"/>
                          </a:solidFill>
                        </a:rPr>
                        <a:t>BPCE Vie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fr-FR" sz="1400" dirty="0">
                          <a:solidFill>
                            <a:schemeClr val="accent1"/>
                          </a:solidFill>
                        </a:rPr>
                        <a:t>CNP Assurances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10160541"/>
                  </a:ext>
                </a:extLst>
              </a:tr>
              <a:tr h="2748482">
                <a:tc>
                  <a:txBody>
                    <a:bodyPr/>
                    <a:lstStyle/>
                    <a:p>
                      <a:r>
                        <a:rPr lang="fr-FR" sz="900" kern="1200" dirty="0">
                          <a:solidFill>
                            <a:schemeClr val="dk1"/>
                          </a:solidFill>
                          <a:latin typeface="+mn-lt"/>
                          <a:ea typeface="+mn-ea"/>
                          <a:cs typeface="+mn-cs"/>
                        </a:rPr>
                        <a:t>Le décès avant la date de remboursement anticipée décidée par l’Emetteur ou l’échéance finale entraîne le désinvestissement du support et le dénouement du contrat d’assurance vie, sauf modalité d’adhésion spécifique (ex. démembrée, conjointe).</a:t>
                      </a:r>
                    </a:p>
                    <a:p>
                      <a:endParaRPr lang="fr-FR" sz="900" kern="1200" dirty="0">
                        <a:solidFill>
                          <a:schemeClr val="dk1"/>
                        </a:solidFill>
                        <a:latin typeface="+mn-lt"/>
                        <a:ea typeface="+mn-ea"/>
                        <a:cs typeface="+mn-cs"/>
                      </a:endParaRPr>
                    </a:p>
                    <a:p>
                      <a:r>
                        <a:rPr lang="fr-FR" sz="900" kern="1200" dirty="0">
                          <a:solidFill>
                            <a:schemeClr val="dk1"/>
                          </a:solidFill>
                          <a:latin typeface="+mn-lt"/>
                          <a:ea typeface="+mn-ea"/>
                          <a:cs typeface="+mn-cs"/>
                        </a:rPr>
                        <a:t>Le désinvestissement du support financier s’effectuera à un prix qui dépendra des conditions de marché ce jour-là avec un risque de perte en capital et intérêts pour l’adhérent / souscripteur. </a:t>
                      </a:r>
                    </a:p>
                    <a:p>
                      <a:endParaRPr lang="fr-FR" sz="900" dirty="0"/>
                    </a:p>
                    <a:p>
                      <a:pPr marL="0" marR="0" lvl="0" indent="0" algn="l" defTabSz="1219170" rtl="0" eaLnBrk="1" fontAlgn="auto" latinLnBrk="0" hangingPunct="1">
                        <a:lnSpc>
                          <a:spcPct val="100000"/>
                        </a:lnSpc>
                        <a:spcBef>
                          <a:spcPts val="0"/>
                        </a:spcBef>
                        <a:spcAft>
                          <a:spcPts val="0"/>
                        </a:spcAft>
                        <a:buClrTx/>
                        <a:buSzTx/>
                        <a:buFontTx/>
                        <a:buNone/>
                        <a:tabLst/>
                        <a:defRPr/>
                      </a:pPr>
                      <a:r>
                        <a:rPr lang="fr-FR" sz="900" kern="1200" dirty="0">
                          <a:solidFill>
                            <a:schemeClr val="dk1"/>
                          </a:solidFill>
                          <a:latin typeface="+mn-lt"/>
                          <a:ea typeface="+mn-ea"/>
                          <a:cs typeface="+mn-cs"/>
                        </a:rPr>
                        <a:t>Il n’y a pas de règle spécifique à l’emprunt pour la valorisation de l’épargne du client, c’est la VL (valeur liquidative) de référence, dont les coupons, à la date du décès qui sera utilisée pour cette valorisation.</a:t>
                      </a:r>
                      <a:r>
                        <a:rPr lang="fr-FR" sz="900" kern="1200" dirty="0">
                          <a:solidFill>
                            <a:schemeClr val="dk1"/>
                          </a:solidFill>
                          <a:highlight>
                            <a:srgbClr val="FFFF00"/>
                          </a:highlight>
                          <a:latin typeface="+mn-lt"/>
                          <a:ea typeface="+mn-ea"/>
                          <a:cs typeface="+mn-cs"/>
                        </a:rPr>
                        <a:t> </a:t>
                      </a:r>
                      <a:br>
                        <a:rPr lang="fr-FR" sz="900" kern="1200" dirty="0">
                          <a:solidFill>
                            <a:schemeClr val="dk1"/>
                          </a:solidFill>
                          <a:latin typeface="+mn-lt"/>
                          <a:ea typeface="+mn-ea"/>
                          <a:cs typeface="+mn-cs"/>
                        </a:rPr>
                      </a:br>
                      <a:br>
                        <a:rPr lang="fr-FR" sz="900" kern="1200" dirty="0">
                          <a:solidFill>
                            <a:schemeClr val="dk1"/>
                          </a:solidFill>
                          <a:latin typeface="+mn-lt"/>
                          <a:ea typeface="+mn-ea"/>
                          <a:cs typeface="+mn-cs"/>
                        </a:rPr>
                      </a:br>
                      <a:r>
                        <a:rPr lang="fr-FR" sz="900" kern="1200" dirty="0">
                          <a:solidFill>
                            <a:schemeClr val="dk1"/>
                          </a:solidFill>
                          <a:latin typeface="+mn-lt"/>
                          <a:ea typeface="+mn-ea"/>
                          <a:cs typeface="+mn-cs"/>
                        </a:rPr>
                        <a:t>Vous bénéficiez en plus d’une protection financière* (garantie plancher) en cas de décès qui garantit aux bénéficiaires du contrat d’assurance vie de percevoir au minimum le cumul des versements et du montant transféré le cas échéant, nets de frais à l’entrée et sur versements, diminué des versements rachetés bruts de fiscalité. </a:t>
                      </a:r>
                    </a:p>
                    <a:p>
                      <a:endParaRPr lang="fr-FR" sz="1000" kern="1200" dirty="0">
                        <a:solidFill>
                          <a:schemeClr val="dk1"/>
                        </a:solidFill>
                        <a:latin typeface="+mn-l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fr-FR" sz="800" i="1" kern="1200" dirty="0">
                          <a:solidFill>
                            <a:schemeClr val="dk1"/>
                          </a:solidFill>
                          <a:latin typeface="+mn-lt"/>
                          <a:ea typeface="+mn-ea"/>
                          <a:cs typeface="+mn-cs"/>
                        </a:rPr>
                        <a:t>* Voir les conditions, limites et exclusions des engagements contractuels en vigueur.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r-FR" sz="900" kern="1200" dirty="0">
                          <a:solidFill>
                            <a:schemeClr val="dk1"/>
                          </a:solidFill>
                          <a:latin typeface="+mn-lt"/>
                          <a:ea typeface="+mn-ea"/>
                          <a:cs typeface="+mn-cs"/>
                        </a:rPr>
                        <a:t>Le décès avant l’échéance entraîne le désinvestissement du support et le dénouement du contrat d’assurance vie. </a:t>
                      </a:r>
                      <a:br>
                        <a:rPr lang="fr-FR" sz="900" kern="1200" dirty="0">
                          <a:solidFill>
                            <a:schemeClr val="dk1"/>
                          </a:solidFill>
                          <a:latin typeface="+mn-lt"/>
                          <a:ea typeface="+mn-ea"/>
                          <a:cs typeface="+mn-cs"/>
                        </a:rPr>
                      </a:br>
                      <a:br>
                        <a:rPr lang="fr-FR" sz="900" kern="1200" dirty="0">
                          <a:solidFill>
                            <a:schemeClr val="dk1"/>
                          </a:solidFill>
                          <a:latin typeface="+mn-lt"/>
                          <a:ea typeface="+mn-ea"/>
                          <a:cs typeface="+mn-cs"/>
                        </a:rPr>
                      </a:br>
                      <a:r>
                        <a:rPr lang="fr-FR" sz="900" kern="1200" dirty="0">
                          <a:solidFill>
                            <a:schemeClr val="dk1"/>
                          </a:solidFill>
                          <a:latin typeface="+mn-lt"/>
                          <a:ea typeface="+mn-ea"/>
                          <a:cs typeface="+mn-cs"/>
                        </a:rPr>
                        <a:t>Le désinvestissement du support financier s’effectuera à un prix qui dépendra des conditions de marché ce jour-là ne permettant plus à l’adhérent/souscripteur de bénéficier de la garantie de remboursement du capital augmenté de la performance prévue à l’échéance (taux d’intérêt de l’emprunt net de frais applicable au contrat d’assurance vie). </a:t>
                      </a:r>
                      <a:br>
                        <a:rPr lang="fr-FR" sz="900" kern="1200" dirty="0">
                          <a:solidFill>
                            <a:schemeClr val="dk1"/>
                          </a:solidFill>
                          <a:latin typeface="+mn-lt"/>
                          <a:ea typeface="+mn-ea"/>
                          <a:cs typeface="+mn-cs"/>
                        </a:rPr>
                      </a:br>
                      <a:br>
                        <a:rPr lang="fr-FR" sz="900" kern="1200" dirty="0">
                          <a:solidFill>
                            <a:schemeClr val="dk1"/>
                          </a:solidFill>
                          <a:latin typeface="+mn-lt"/>
                          <a:ea typeface="+mn-ea"/>
                          <a:cs typeface="+mn-cs"/>
                        </a:rPr>
                      </a:br>
                      <a:r>
                        <a:rPr lang="fr-FR" sz="900" kern="1200" dirty="0">
                          <a:solidFill>
                            <a:schemeClr val="dk1"/>
                          </a:solidFill>
                          <a:latin typeface="+mn-lt"/>
                          <a:ea typeface="+mn-ea"/>
                          <a:cs typeface="+mn-cs"/>
                        </a:rPr>
                        <a:t>Il n’y a pas de règle spécifique à l’emprunt pour la valorisation de l’épargne du client, c’est la VL (valeur liquidative) de référence, dont les coupons, à la date du décès qui sera utilisée pour cette valorisation.</a:t>
                      </a:r>
                      <a:r>
                        <a:rPr lang="fr-FR" sz="900" kern="1200" dirty="0">
                          <a:solidFill>
                            <a:schemeClr val="dk1"/>
                          </a:solidFill>
                          <a:highlight>
                            <a:srgbClr val="FFFF00"/>
                          </a:highlight>
                          <a:latin typeface="+mn-lt"/>
                          <a:ea typeface="+mn-ea"/>
                          <a:cs typeface="+mn-cs"/>
                        </a:rPr>
                        <a:t> </a:t>
                      </a:r>
                      <a:br>
                        <a:rPr lang="fr-FR" sz="900" kern="1200" dirty="0">
                          <a:solidFill>
                            <a:schemeClr val="dk1"/>
                          </a:solidFill>
                          <a:latin typeface="+mn-lt"/>
                          <a:ea typeface="+mn-ea"/>
                          <a:cs typeface="+mn-cs"/>
                        </a:rPr>
                      </a:br>
                      <a:br>
                        <a:rPr lang="fr-FR" sz="900" kern="1200" dirty="0">
                          <a:solidFill>
                            <a:schemeClr val="dk1"/>
                          </a:solidFill>
                          <a:latin typeface="+mn-lt"/>
                          <a:ea typeface="+mn-ea"/>
                          <a:cs typeface="+mn-cs"/>
                        </a:rPr>
                      </a:br>
                      <a:endParaRPr lang="fr-FR" sz="1000" i="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70080190"/>
                  </a:ext>
                </a:extLst>
              </a:tr>
            </a:tbl>
          </a:graphicData>
        </a:graphic>
      </p:graphicFrame>
      <p:pic>
        <p:nvPicPr>
          <p:cNvPr id="2" name="Image 1">
            <a:extLst>
              <a:ext uri="{FF2B5EF4-FFF2-40B4-BE49-F238E27FC236}">
                <a16:creationId xmlns:a16="http://schemas.microsoft.com/office/drawing/2014/main" id="{8BBB05FB-668E-90EE-804E-CC93DCDAA375}"/>
              </a:ext>
            </a:extLst>
          </p:cNvPr>
          <p:cNvPicPr>
            <a:picLocks noChangeAspect="1"/>
          </p:cNvPicPr>
          <p:nvPr/>
        </p:nvPicPr>
        <p:blipFill>
          <a:blip r:embed="rId6"/>
          <a:stretch>
            <a:fillRect/>
          </a:stretch>
        </p:blipFill>
        <p:spPr>
          <a:xfrm>
            <a:off x="11414708" y="135506"/>
            <a:ext cx="596307" cy="596307"/>
          </a:xfrm>
          <a:prstGeom prst="rect">
            <a:avLst/>
          </a:prstGeom>
        </p:spPr>
      </p:pic>
      <p:pic>
        <p:nvPicPr>
          <p:cNvPr id="11" name="Graphique 10" descr="Écran tactile contour">
            <a:extLst>
              <a:ext uri="{FF2B5EF4-FFF2-40B4-BE49-F238E27FC236}">
                <a16:creationId xmlns:a16="http://schemas.microsoft.com/office/drawing/2014/main" id="{D0661378-8533-B6A9-4CD5-D40E216352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53332" y="5042713"/>
            <a:ext cx="417473" cy="417473"/>
          </a:xfrm>
          <a:prstGeom prst="rect">
            <a:avLst/>
          </a:prstGeom>
        </p:spPr>
      </p:pic>
    </p:spTree>
    <p:extLst>
      <p:ext uri="{BB962C8B-B14F-4D97-AF65-F5344CB8AC3E}">
        <p14:creationId xmlns:p14="http://schemas.microsoft.com/office/powerpoint/2010/main" val="4147174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Points d’attention sur l’émission</a:t>
            </a:r>
          </a:p>
        </p:txBody>
      </p:sp>
      <p:sp>
        <p:nvSpPr>
          <p:cNvPr id="12" name="ZoneTexte 11">
            <a:extLst>
              <a:ext uri="{FF2B5EF4-FFF2-40B4-BE49-F238E27FC236}">
                <a16:creationId xmlns:a16="http://schemas.microsoft.com/office/drawing/2014/main" id="{1C17E419-B0AA-9163-3D37-6AC01355F036}"/>
              </a:ext>
            </a:extLst>
          </p:cNvPr>
          <p:cNvSpPr txBox="1"/>
          <p:nvPr/>
        </p:nvSpPr>
        <p:spPr>
          <a:xfrm>
            <a:off x="6096000" y="1897049"/>
            <a:ext cx="6032247" cy="2852063"/>
          </a:xfrm>
          <a:prstGeom prst="rect">
            <a:avLst/>
          </a:prstGeom>
          <a:noFill/>
        </p:spPr>
        <p:txBody>
          <a:bodyPr wrap="square" rtlCol="0">
            <a:spAutoFit/>
          </a:bodyPr>
          <a:lstStyle/>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lang="fr-FR" sz="1400" b="1" dirty="0">
                <a:latin typeface="+mj-lt"/>
                <a:cs typeface="Calibri"/>
              </a:rPr>
              <a:t>La VAD sera possible, </a:t>
            </a:r>
            <a:r>
              <a:rPr lang="fr-FR" sz="1400" dirty="0">
                <a:latin typeface="+mj-lt"/>
                <a:cs typeface="Calibri"/>
              </a:rPr>
              <a:t>pour les contrats Assurance Vie (BPCE Vie, CNP Assurances) et Capi (BPCE Vie).</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srgbClr val="000000"/>
                </a:solidFill>
                <a:effectLst/>
                <a:uLnTx/>
                <a:uFillTx/>
                <a:latin typeface="+mj-lt"/>
                <a:ea typeface="+mn-ea"/>
                <a:cs typeface="Arial"/>
              </a:rPr>
              <a:t>Qu’il s’agisse de signature électronique ou non, la date de demande d’investissement correspond à la date de signature du client. Par conséquent, l</a:t>
            </a:r>
            <a:r>
              <a:rPr kumimoji="0" lang="fr-FR" sz="1400" b="1" i="0" u="none" strike="noStrike" kern="1200" cap="none" spc="0" normalizeH="0" baseline="0" noProof="0" dirty="0">
                <a:ln>
                  <a:noFill/>
                </a:ln>
                <a:solidFill>
                  <a:srgbClr val="000000"/>
                </a:solidFill>
                <a:effectLst/>
                <a:uLnTx/>
                <a:uFillTx/>
                <a:latin typeface="+mj-lt"/>
                <a:ea typeface="+mn-ea"/>
                <a:cs typeface="Arial"/>
              </a:rPr>
              <a:t>a signature doit avoir lieu durant la période de commercialisation </a:t>
            </a:r>
            <a:r>
              <a:rPr kumimoji="0" lang="fr-FR" sz="1400" b="0" i="0" u="none" strike="noStrike" kern="1200" cap="none" spc="0" normalizeH="0" baseline="0" noProof="0" dirty="0">
                <a:ln>
                  <a:noFill/>
                </a:ln>
                <a:solidFill>
                  <a:srgbClr val="000000"/>
                </a:solidFill>
                <a:effectLst/>
                <a:uLnTx/>
                <a:uFillTx/>
                <a:latin typeface="+mj-lt"/>
                <a:ea typeface="+mn-ea"/>
                <a:cs typeface="Arial"/>
              </a:rPr>
              <a:t>pour que l’investissement soit pris en compte.</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000000"/>
                </a:solidFill>
                <a:effectLst/>
                <a:uLnTx/>
                <a:uFillTx/>
                <a:latin typeface="+mj-lt"/>
                <a:ea typeface="+mn-ea"/>
                <a:cs typeface="Arial"/>
              </a:rPr>
              <a:t>Dans le cadre de la VAD, il est fortement recommandé :</a:t>
            </a:r>
          </a:p>
          <a:p>
            <a:pPr marL="742950" marR="0" lvl="1" indent="-285750" algn="l" defTabSz="914400" rtl="0" eaLnBrk="1" fontAlgn="auto" latinLnBrk="0" hangingPunct="1">
              <a:spcAft>
                <a:spcPts val="800"/>
              </a:spcAft>
              <a:buClrTx/>
              <a:buSzTx/>
              <a:buFont typeface="Wingdings" panose="05000000000000000000" pitchFamily="2" charset="2"/>
              <a:buChar char="ü"/>
              <a:tabLst/>
              <a:defRPr/>
            </a:pPr>
            <a:r>
              <a:rPr kumimoji="0" lang="fr-FR" sz="1200" b="1" i="0" u="sng" strike="noStrike" kern="1200" cap="none" spc="0" normalizeH="0" baseline="0" noProof="0" dirty="0">
                <a:ln>
                  <a:noFill/>
                </a:ln>
                <a:solidFill>
                  <a:srgbClr val="000000"/>
                </a:solidFill>
                <a:effectLst/>
                <a:uLnTx/>
                <a:uFillTx/>
                <a:latin typeface="+mj-lt"/>
                <a:ea typeface="+mn-ea"/>
                <a:cs typeface="+mn-cs"/>
              </a:rPr>
              <a:t>d’inciter les clients à signer avant la date de fin de commercialisation</a:t>
            </a:r>
            <a:r>
              <a:rPr kumimoji="0" lang="fr-FR" sz="1200" b="0" i="0" u="none" strike="noStrike" kern="1200" cap="none" spc="0" normalizeH="0" baseline="0" noProof="0" dirty="0">
                <a:ln>
                  <a:noFill/>
                </a:ln>
                <a:solidFill>
                  <a:srgbClr val="000000"/>
                </a:solidFill>
                <a:effectLst/>
                <a:uLnTx/>
                <a:uFillTx/>
                <a:latin typeface="+mj-lt"/>
                <a:ea typeface="+mn-ea"/>
                <a:cs typeface="+mn-cs"/>
              </a:rPr>
              <a:t> </a:t>
            </a:r>
          </a:p>
          <a:p>
            <a:pPr marL="742950" marR="0" lvl="1" indent="-285750" algn="l" defTabSz="914400" rtl="0" eaLnBrk="1" fontAlgn="auto" latinLnBrk="0" hangingPunct="1">
              <a:spcAft>
                <a:spcPts val="800"/>
              </a:spcAft>
              <a:buClrTx/>
              <a:buSzTx/>
              <a:buFont typeface="Wingdings" panose="05000000000000000000" pitchFamily="2" charset="2"/>
              <a:buChar char="ü"/>
              <a:tabLst/>
              <a:defRPr/>
            </a:pPr>
            <a:r>
              <a:rPr kumimoji="0" lang="fr-FR" sz="1200" b="1" i="0" u="sng" strike="noStrike" kern="1200" cap="none" spc="0" normalizeH="0" baseline="0" noProof="0" dirty="0">
                <a:ln>
                  <a:noFill/>
                </a:ln>
                <a:solidFill>
                  <a:srgbClr val="000000"/>
                </a:solidFill>
                <a:effectLst/>
                <a:uLnTx/>
                <a:uFillTx/>
                <a:latin typeface="+mj-lt"/>
                <a:ea typeface="+mn-ea"/>
                <a:cs typeface="+mn-cs"/>
              </a:rPr>
              <a:t>de ne pas utiliser la signature manuscrite</a:t>
            </a:r>
            <a:r>
              <a:rPr kumimoji="0" lang="fr-FR" sz="1200" b="0" i="0" u="none" strike="noStrike" kern="1200" cap="none" spc="0" normalizeH="0" baseline="0" noProof="0" dirty="0">
                <a:ln>
                  <a:noFill/>
                </a:ln>
                <a:solidFill>
                  <a:srgbClr val="000000"/>
                </a:solidFill>
                <a:effectLst/>
                <a:uLnTx/>
                <a:uFillTx/>
                <a:latin typeface="+mj-lt"/>
                <a:ea typeface="+mn-ea"/>
                <a:cs typeface="+mn-cs"/>
              </a:rPr>
              <a:t> sur les documents prévus pour une signature électronique.</a:t>
            </a:r>
            <a:endParaRPr lang="fr-FR" sz="1200" dirty="0">
              <a:solidFill>
                <a:srgbClr val="000000"/>
              </a:solidFill>
              <a:latin typeface="+mj-lt"/>
              <a:cs typeface="Arial"/>
            </a:endParaRPr>
          </a:p>
          <a:p>
            <a:pPr marL="266700" indent="-266700">
              <a:spcAft>
                <a:spcPts val="600"/>
              </a:spcAft>
              <a:buFont typeface="Arial" panose="020B0604020202020204" pitchFamily="34" charset="0"/>
              <a:buChar char="•"/>
              <a:defRPr/>
            </a:pPr>
            <a:endParaRPr kumimoji="0" lang="fr-FR" sz="1200" b="1" i="0" u="sng" strike="noStrike" kern="1200" cap="none" spc="0" normalizeH="0" baseline="0" noProof="0" dirty="0">
              <a:ln>
                <a:noFill/>
              </a:ln>
              <a:solidFill>
                <a:srgbClr val="000000"/>
              </a:solidFill>
              <a:effectLst/>
              <a:uLnTx/>
              <a:uFillTx/>
              <a:latin typeface="+mj-lt"/>
              <a:ea typeface="+mn-ea"/>
              <a:cs typeface="+mn-cs"/>
            </a:endParaRPr>
          </a:p>
        </p:txBody>
      </p:sp>
      <p:sp>
        <p:nvSpPr>
          <p:cNvPr id="2" name="ZoneTexte 1">
            <a:extLst>
              <a:ext uri="{FF2B5EF4-FFF2-40B4-BE49-F238E27FC236}">
                <a16:creationId xmlns:a16="http://schemas.microsoft.com/office/drawing/2014/main" id="{0B70116D-B830-9951-3D8F-F2313692DBB0}"/>
              </a:ext>
            </a:extLst>
          </p:cNvPr>
          <p:cNvSpPr txBox="1"/>
          <p:nvPr/>
        </p:nvSpPr>
        <p:spPr>
          <a:xfrm>
            <a:off x="461494" y="1897049"/>
            <a:ext cx="4897315" cy="2800767"/>
          </a:xfrm>
          <a:prstGeom prst="rect">
            <a:avLst/>
          </a:prstGeom>
          <a:noFill/>
        </p:spPr>
        <p:txBody>
          <a:bodyPr wrap="square" lIns="91440" tIns="45720" rIns="91440" bIns="45720" rtlCol="0" anchor="t">
            <a:spAutoFit/>
          </a:bodyPr>
          <a:lstStyle/>
          <a:p>
            <a:pPr marL="171450" lvl="1" indent="-171450" defTabSz="1219170">
              <a:buFont typeface="Arial" panose="020B0604020202020204" pitchFamily="34" charset="0"/>
              <a:buChar char="•"/>
              <a:defRPr/>
            </a:pPr>
            <a:r>
              <a:rPr lang="fr-FR" sz="1600" b="1" dirty="0">
                <a:latin typeface="+mj-lt"/>
                <a:cs typeface="Calibri"/>
                <a:sym typeface="Arial"/>
              </a:rPr>
              <a:t>Pas de VAD possible </a:t>
            </a:r>
            <a:r>
              <a:rPr lang="fr-FR" sz="1600" dirty="0">
                <a:latin typeface="+mj-lt"/>
                <a:cs typeface="Calibri"/>
                <a:sym typeface="Arial"/>
              </a:rPr>
              <a:t>pour cet emprunt.  </a:t>
            </a:r>
          </a:p>
          <a:p>
            <a:pPr marL="0" lvl="1" defTabSz="1219170">
              <a:defRPr/>
            </a:pPr>
            <a:r>
              <a:rPr lang="fr-FR" sz="1600" b="1" dirty="0">
                <a:highlight>
                  <a:srgbClr val="FFFF00"/>
                </a:highlight>
                <a:latin typeface="+mj-lt"/>
                <a:cs typeface="Calibri"/>
                <a:sym typeface="Arial"/>
              </a:rPr>
              <a:t> </a:t>
            </a:r>
          </a:p>
          <a:p>
            <a:pPr marL="171450" lvl="1" indent="-171450" defTabSz="1219170">
              <a:buFont typeface="Arial" panose="020B0604020202020204" pitchFamily="34" charset="0"/>
              <a:buChar char="•"/>
              <a:defRPr/>
            </a:pPr>
            <a:r>
              <a:rPr lang="fr-FR" sz="1600" b="1" dirty="0">
                <a:latin typeface="+mj-lt"/>
                <a:cs typeface="Calibri"/>
                <a:sym typeface="Arial"/>
              </a:rPr>
              <a:t>Le </a:t>
            </a:r>
            <a:r>
              <a:rPr lang="fr-FR" sz="1600" b="1" u="sng" dirty="0">
                <a:latin typeface="+mj-lt"/>
                <a:cs typeface="Calibri"/>
                <a:sym typeface="Arial"/>
              </a:rPr>
              <a:t>bulletin de souscription </a:t>
            </a:r>
            <a:r>
              <a:rPr lang="fr-FR" sz="1600" b="1" dirty="0">
                <a:latin typeface="+mj-lt"/>
                <a:cs typeface="Calibri"/>
                <a:sym typeface="Arial"/>
              </a:rPr>
              <a:t>doit être impérativement </a:t>
            </a:r>
            <a:r>
              <a:rPr lang="fr-FR" sz="1600" b="1" u="sng" dirty="0">
                <a:latin typeface="+mj-lt"/>
                <a:cs typeface="Calibri"/>
                <a:sym typeface="Arial"/>
              </a:rPr>
              <a:t>daté et signé du client</a:t>
            </a:r>
            <a:endParaRPr lang="fr-FR" sz="1600" b="1" u="sng" dirty="0">
              <a:latin typeface="+mj-lt"/>
              <a:cs typeface="Calibri"/>
            </a:endParaRPr>
          </a:p>
          <a:p>
            <a:pPr marL="0" lvl="1" defTabSz="1219170">
              <a:defRPr/>
            </a:pPr>
            <a:endParaRPr lang="fr-FR" sz="1600" b="1" u="sng" dirty="0">
              <a:highlight>
                <a:srgbClr val="FFFF00"/>
              </a:highlight>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600" b="1" u="sng" dirty="0">
                <a:latin typeface="+mj-lt"/>
                <a:cs typeface="Calibri"/>
                <a:sym typeface="Arial"/>
              </a:rPr>
              <a:t>Rappel des règles de démarchage </a:t>
            </a:r>
          </a:p>
          <a:p>
            <a:pPr marL="171450" lvl="1" indent="-171450" defTabSz="1219170">
              <a:buFont typeface="Arial" panose="020B0604020202020204" pitchFamily="34" charset="0"/>
              <a:buChar char="•"/>
              <a:defRPr/>
            </a:pPr>
            <a:endParaRPr lang="fr-FR" sz="1600" dirty="0">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600" b="1" u="sng" dirty="0">
                <a:latin typeface="+mj-lt"/>
                <a:cs typeface="Calibri"/>
                <a:sym typeface="Arial"/>
              </a:rPr>
              <a:t>Contexte de l’ordre </a:t>
            </a:r>
            <a:r>
              <a:rPr lang="fr-FR" sz="1600" b="1" dirty="0">
                <a:latin typeface="+mj-lt"/>
                <a:cs typeface="Calibri"/>
                <a:sym typeface="Arial"/>
              </a:rPr>
              <a:t>: les ordres ne peuvent être que « conseillés » et par conséquent,  cochés à « C » dans Platine </a:t>
            </a:r>
            <a:r>
              <a:rPr lang="fr-FR" sz="1600" dirty="0">
                <a:latin typeface="+mj-lt"/>
                <a:cs typeface="Calibri"/>
                <a:sym typeface="Arial"/>
              </a:rPr>
              <a:t>(aucun ordre ne peut être à l’initiative du client) </a:t>
            </a:r>
            <a:endParaRPr lang="fr-FR" sz="1600" dirty="0">
              <a:latin typeface="+mj-lt"/>
              <a:cs typeface="Calibri" panose="020F0502020204030204" pitchFamily="34" charset="0"/>
            </a:endParaRPr>
          </a:p>
        </p:txBody>
      </p:sp>
      <p:sp>
        <p:nvSpPr>
          <p:cNvPr id="9" name="Rectangle 8">
            <a:extLst>
              <a:ext uri="{FF2B5EF4-FFF2-40B4-BE49-F238E27FC236}">
                <a16:creationId xmlns:a16="http://schemas.microsoft.com/office/drawing/2014/main" id="{59A91CB0-0948-125D-55F6-CF1C23441A21}"/>
              </a:ext>
            </a:extLst>
          </p:cNvPr>
          <p:cNvSpPr/>
          <p:nvPr/>
        </p:nvSpPr>
        <p:spPr>
          <a:xfrm>
            <a:off x="4384601" y="663082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1" name="ZoneTexte 10">
            <a:extLst>
              <a:ext uri="{FF2B5EF4-FFF2-40B4-BE49-F238E27FC236}">
                <a16:creationId xmlns:a16="http://schemas.microsoft.com/office/drawing/2014/main" id="{2A95A116-1D78-E2F0-4E8C-D8CBD02FFF2C}"/>
              </a:ext>
            </a:extLst>
          </p:cNvPr>
          <p:cNvSpPr txBox="1"/>
          <p:nvPr/>
        </p:nvSpPr>
        <p:spPr>
          <a:xfrm>
            <a:off x="978196" y="1348764"/>
            <a:ext cx="3501921" cy="369332"/>
          </a:xfrm>
          <a:prstGeom prst="rect">
            <a:avLst/>
          </a:prstGeom>
          <a:noFill/>
        </p:spPr>
        <p:txBody>
          <a:bodyPr wrap="none" rtlCol="0">
            <a:spAutoFit/>
          </a:bodyPr>
          <a:lstStyle/>
          <a:p>
            <a:r>
              <a:rPr lang="fr-FR" b="1" dirty="0">
                <a:solidFill>
                  <a:schemeClr val="tx2"/>
                </a:solidFill>
              </a:rPr>
              <a:t>Compte-titres ordinaire (CTO) </a:t>
            </a:r>
          </a:p>
        </p:txBody>
      </p:sp>
      <p:sp>
        <p:nvSpPr>
          <p:cNvPr id="15" name="ZoneTexte 14">
            <a:extLst>
              <a:ext uri="{FF2B5EF4-FFF2-40B4-BE49-F238E27FC236}">
                <a16:creationId xmlns:a16="http://schemas.microsoft.com/office/drawing/2014/main" id="{2E13699D-370B-F22C-BAEC-BFC8B4D2C7B0}"/>
              </a:ext>
            </a:extLst>
          </p:cNvPr>
          <p:cNvSpPr txBox="1"/>
          <p:nvPr/>
        </p:nvSpPr>
        <p:spPr>
          <a:xfrm>
            <a:off x="7785445" y="1348603"/>
            <a:ext cx="2454518" cy="369332"/>
          </a:xfrm>
          <a:prstGeom prst="rect">
            <a:avLst/>
          </a:prstGeom>
          <a:noFill/>
        </p:spPr>
        <p:txBody>
          <a:bodyPr wrap="none" rtlCol="0">
            <a:spAutoFit/>
          </a:bodyPr>
          <a:lstStyle/>
          <a:p>
            <a:r>
              <a:rPr lang="fr-FR" b="1" dirty="0">
                <a:solidFill>
                  <a:schemeClr val="tx2"/>
                </a:solidFill>
              </a:rPr>
              <a:t>Assurance-vie (ASV)</a:t>
            </a:r>
          </a:p>
        </p:txBody>
      </p:sp>
      <p:cxnSp>
        <p:nvCxnSpPr>
          <p:cNvPr id="18" name="Connecteur droit 17">
            <a:extLst>
              <a:ext uri="{FF2B5EF4-FFF2-40B4-BE49-F238E27FC236}">
                <a16:creationId xmlns:a16="http://schemas.microsoft.com/office/drawing/2014/main" id="{ABD1C156-DDDE-CD55-58B0-8509ABC26C32}"/>
              </a:ext>
            </a:extLst>
          </p:cNvPr>
          <p:cNvCxnSpPr>
            <a:cxnSpLocks/>
          </p:cNvCxnSpPr>
          <p:nvPr/>
        </p:nvCxnSpPr>
        <p:spPr>
          <a:xfrm>
            <a:off x="1167557" y="1717935"/>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3B7B3588-9BD3-D1EC-DD6F-2D3859C6EA64}"/>
              </a:ext>
            </a:extLst>
          </p:cNvPr>
          <p:cNvCxnSpPr>
            <a:cxnSpLocks/>
          </p:cNvCxnSpPr>
          <p:nvPr/>
        </p:nvCxnSpPr>
        <p:spPr>
          <a:xfrm>
            <a:off x="7507186" y="1717935"/>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55E2E873-C5A7-4F33-2355-38E9AF41A8CC}"/>
              </a:ext>
            </a:extLst>
          </p:cNvPr>
          <p:cNvPicPr>
            <a:picLocks noChangeAspect="1"/>
          </p:cNvPicPr>
          <p:nvPr/>
        </p:nvPicPr>
        <p:blipFill>
          <a:blip r:embed="rId3"/>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789884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1200513" y="100956"/>
            <a:ext cx="8847138" cy="685800"/>
          </a:xfrm>
        </p:spPr>
        <p:txBody>
          <a:bodyPr/>
          <a:lstStyle/>
          <a:p>
            <a:r>
              <a:rPr lang="fr-FR" altLang="fr-FR" sz="2400" dirty="0"/>
              <a:t>PARTICULARITES DU CTO : </a:t>
            </a:r>
            <a:br>
              <a:rPr lang="fr-FR" altLang="fr-FR" sz="2400" dirty="0"/>
            </a:br>
            <a:r>
              <a:rPr lang="fr-FR" altLang="fr-FR" sz="2400" dirty="0"/>
              <a:t>RAPPEL DES REGLES RELATIVES AU DEMARCHAGE </a:t>
            </a:r>
            <a:br>
              <a:rPr lang="fr-FR" altLang="fr-FR" sz="2400" dirty="0"/>
            </a:br>
            <a:r>
              <a:rPr lang="fr-FR" altLang="fr-FR" sz="2400" dirty="0"/>
              <a:t>Personnes physiques &amp; personnes morales éligibles</a:t>
            </a:r>
            <a:br>
              <a:rPr lang="fr-FR" altLang="fr-FR" sz="2400" dirty="0"/>
            </a:br>
            <a:endParaRPr lang="fr-FR" altLang="fr-FR" sz="2400"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250865" y="157823"/>
            <a:ext cx="719390" cy="719390"/>
          </a:xfrm>
          <a:prstGeom prst="rect">
            <a:avLst/>
          </a:prstGeom>
        </p:spPr>
      </p:pic>
      <p:sp>
        <p:nvSpPr>
          <p:cNvPr id="4" name="ZoneTexte 3">
            <a:extLst>
              <a:ext uri="{FF2B5EF4-FFF2-40B4-BE49-F238E27FC236}">
                <a16:creationId xmlns:a16="http://schemas.microsoft.com/office/drawing/2014/main" id="{B8459B84-7001-4BA6-80E5-B24469B2D47F}"/>
              </a:ext>
            </a:extLst>
          </p:cNvPr>
          <p:cNvSpPr txBox="1"/>
          <p:nvPr/>
        </p:nvSpPr>
        <p:spPr>
          <a:xfrm>
            <a:off x="6459330" y="1596480"/>
            <a:ext cx="5365247" cy="1461939"/>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Times New Roman" panose="02020603050405020304" pitchFamily="18" charset="0"/>
                <a:cs typeface="Calibri"/>
              </a:rPr>
              <a:t>Cette règle relative au démarchage a été traduite opérationnellement sur le bulletin (BS intégrant la partie démarchage) : </a:t>
            </a:r>
            <a:endParaRPr kumimoji="0" lang="fr-FR" sz="1200" b="0" i="0" u="none" strike="noStrike" kern="1200" cap="none" spc="0" normalizeH="0" baseline="0" noProof="0">
              <a:ln>
                <a:noFill/>
              </a:ln>
              <a:solidFill>
                <a:srgbClr val="000000"/>
              </a:solidFill>
              <a:effectLst/>
              <a:uLnTx/>
              <a:uFillTx/>
              <a:latin typeface="Arial"/>
              <a:ea typeface="Times New Roman" panose="02020603050405020304" pitchFamily="18" charset="0"/>
              <a:cs typeface="Calibri" panose="020F050202020403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En cas de démarchage</a:t>
            </a: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 : </a:t>
            </a:r>
            <a:r>
              <a:rPr kumimoji="0" lang="fr-FR" sz="1200" b="0" i="0" u="none" strike="noStrike" kern="1200" cap="none" spc="0" normalizeH="0" baseline="0" noProof="0">
                <a:ln>
                  <a:noFill/>
                </a:ln>
                <a:solidFill>
                  <a:srgbClr val="0070C0"/>
                </a:solidFill>
                <a:effectLst/>
                <a:uLnTx/>
                <a:uFillTx/>
                <a:latin typeface="Arial"/>
                <a:ea typeface="Calibri" panose="020F0502020204030204" pitchFamily="34" charset="0"/>
                <a:cs typeface="Calibri"/>
              </a:rPr>
              <a:t>la case relative au démarchage doit être cochée</a:t>
            </a:r>
            <a:endPar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J = date de rencontre avec le conseiller (client)</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J+2 = date de fin du délai de réflexion, et si ce jour est un dimanche ou jour férié, il faut rajouter 1 jour, + rajouter 1 jour pour la date de signature du bulletin de souscription </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p:txBody>
      </p:sp>
      <p:graphicFrame>
        <p:nvGraphicFramePr>
          <p:cNvPr id="11" name="Tableau 10">
            <a:extLst>
              <a:ext uri="{FF2B5EF4-FFF2-40B4-BE49-F238E27FC236}">
                <a16:creationId xmlns:a16="http://schemas.microsoft.com/office/drawing/2014/main" id="{0170F5F0-149C-16EA-787D-046716A0A3BA}"/>
              </a:ext>
            </a:extLst>
          </p:cNvPr>
          <p:cNvGraphicFramePr>
            <a:graphicFrameLocks noGrp="1"/>
          </p:cNvGraphicFramePr>
          <p:nvPr>
            <p:extLst>
              <p:ext uri="{D42A27DB-BD31-4B8C-83A1-F6EECF244321}">
                <p14:modId xmlns:p14="http://schemas.microsoft.com/office/powerpoint/2010/main" val="3130706439"/>
              </p:ext>
            </p:extLst>
          </p:nvPr>
        </p:nvGraphicFramePr>
        <p:xfrm>
          <a:off x="6509498" y="3043770"/>
          <a:ext cx="4071719" cy="2592692"/>
        </p:xfrm>
        <a:graphic>
          <a:graphicData uri="http://schemas.openxmlformats.org/drawingml/2006/table">
            <a:tbl>
              <a:tblPr/>
              <a:tblGrid>
                <a:gridCol w="2026720">
                  <a:extLst>
                    <a:ext uri="{9D8B030D-6E8A-4147-A177-3AD203B41FA5}">
                      <a16:colId xmlns:a16="http://schemas.microsoft.com/office/drawing/2014/main" val="2556150612"/>
                    </a:ext>
                  </a:extLst>
                </a:gridCol>
                <a:gridCol w="2044999">
                  <a:extLst>
                    <a:ext uri="{9D8B030D-6E8A-4147-A177-3AD203B41FA5}">
                      <a16:colId xmlns:a16="http://schemas.microsoft.com/office/drawing/2014/main" val="1053183951"/>
                    </a:ext>
                  </a:extLst>
                </a:gridCol>
              </a:tblGrid>
              <a:tr h="864230">
                <a:tc>
                  <a:txBody>
                    <a:bodyPr/>
                    <a:lstStyle/>
                    <a:p>
                      <a:pPr algn="ctr" fontAlgn="ctr"/>
                      <a:r>
                        <a:rPr lang="fr-FR" sz="1100" b="1" i="0" u="none" strike="noStrike">
                          <a:solidFill>
                            <a:srgbClr val="FFFFFF"/>
                          </a:solidFill>
                          <a:effectLst/>
                          <a:latin typeface="Calibri"/>
                        </a:rPr>
                        <a:t>Date de rencontre clients = Date de signature du récépissé de démarchage</a:t>
                      </a:r>
                      <a:br>
                        <a:rPr lang="fr-FR" sz="1100" b="1" i="0" u="none" strike="noStrike">
                          <a:solidFill>
                            <a:srgbClr val="FFFFFF"/>
                          </a:solidFill>
                          <a:effectLst/>
                          <a:latin typeface="Calibri"/>
                        </a:rPr>
                      </a:br>
                      <a:r>
                        <a:rPr lang="fr-FR" sz="1100" b="1" i="0" u="none" strike="noStrike">
                          <a:solidFill>
                            <a:srgbClr val="FFFFFF"/>
                          </a:solidFill>
                          <a:effectLst/>
                          <a:latin typeface="Calibri"/>
                        </a:rPr>
                        <a:t>(J)</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r-FR" sz="1100" b="1" i="0" u="none" strike="noStrike">
                          <a:solidFill>
                            <a:srgbClr val="FFFFFF"/>
                          </a:solidFill>
                          <a:effectLst/>
                          <a:latin typeface="Calibri"/>
                        </a:rPr>
                        <a:t>Date de signature du bulletin de souscription = Date de saisie dans Platine</a:t>
                      </a:r>
                      <a:br>
                        <a:rPr lang="fr-FR" sz="1100" b="1" i="0" u="none" strike="noStrike">
                          <a:solidFill>
                            <a:srgbClr val="FFFFFF"/>
                          </a:solidFill>
                          <a:effectLst/>
                          <a:latin typeface="Calibri"/>
                        </a:rPr>
                      </a:br>
                      <a:r>
                        <a:rPr lang="fr-FR" sz="1100" b="1" i="0" u="none" strike="noStrike">
                          <a:solidFill>
                            <a:srgbClr val="FFFFFF"/>
                          </a:solidFill>
                          <a:effectLst/>
                          <a:latin typeface="Calibri"/>
                        </a:rPr>
                        <a:t>(J+3 en général)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198562530"/>
                  </a:ext>
                </a:extLst>
              </a:tr>
              <a:tr h="288077">
                <a:tc>
                  <a:txBody>
                    <a:bodyPr/>
                    <a:lstStyle/>
                    <a:p>
                      <a:pPr algn="ctr" fontAlgn="b"/>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0748638"/>
                  </a:ext>
                </a:extLst>
              </a:tr>
              <a:tr h="288077">
                <a:tc>
                  <a:txBody>
                    <a:bodyPr/>
                    <a:lstStyle/>
                    <a:p>
                      <a:pPr algn="ctr" fontAlgn="b"/>
                      <a:r>
                        <a:rPr lang="fr-FR" sz="1100" b="0" i="0" u="none" strike="noStrike">
                          <a:solidFill>
                            <a:srgbClr val="000000"/>
                          </a:solidFill>
                          <a:effectLst/>
                          <a:latin typeface="Calibri"/>
                        </a:rPr>
                        <a:t>Mardi </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8993041"/>
                  </a:ext>
                </a:extLst>
              </a:tr>
              <a:tr h="288077">
                <a:tc>
                  <a:txBody>
                    <a:bodyPr/>
                    <a:lstStyle/>
                    <a:p>
                      <a:pPr algn="ctr" fontAlgn="b"/>
                      <a:r>
                        <a:rPr lang="fr-FR" sz="1100" b="0" i="0" u="none" strike="noStrike">
                          <a:solidFill>
                            <a:srgbClr val="000000"/>
                          </a:solidFill>
                          <a:effectLst/>
                          <a:latin typeface="Calibri"/>
                        </a:rPr>
                        <a:t>Mercredi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16451"/>
                  </a:ext>
                </a:extLst>
              </a:tr>
              <a:tr h="288077">
                <a:tc>
                  <a:txBody>
                    <a:bodyPr/>
                    <a:lstStyle/>
                    <a:p>
                      <a:pPr algn="ctr" fontAlgn="b"/>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1935"/>
                  </a:ext>
                </a:extLst>
              </a:tr>
              <a:tr h="288077">
                <a:tc>
                  <a:txBody>
                    <a:bodyPr/>
                    <a:lstStyle/>
                    <a:p>
                      <a:pPr algn="ctr" fontAlgn="b"/>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r>
                        <a:rPr lang="fr-FR" sz="1100" b="0" i="0" u="none" strike="noStrike">
                          <a:solidFill>
                            <a:srgbClr val="000000"/>
                          </a:solidFill>
                          <a:effectLst/>
                          <a:latin typeface="Calibri"/>
                        </a:rPr>
                        <a:t>Mardi</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842190"/>
                  </a:ext>
                </a:extLst>
              </a:tr>
              <a:tr h="288077">
                <a:tc>
                  <a:txBody>
                    <a:bodyPr/>
                    <a:lstStyle/>
                    <a:p>
                      <a:pPr algn="ctr" fontAlgn="b"/>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000000"/>
                          </a:solidFill>
                          <a:effectLst/>
                          <a:latin typeface="Calibri"/>
                        </a:rPr>
                        <a:t>Mardi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650099"/>
                  </a:ext>
                </a:extLst>
              </a:tr>
            </a:tbl>
          </a:graphicData>
        </a:graphic>
      </p:graphicFrame>
      <p:sp>
        <p:nvSpPr>
          <p:cNvPr id="2" name="ZoneTexte 1">
            <a:extLst>
              <a:ext uri="{FF2B5EF4-FFF2-40B4-BE49-F238E27FC236}">
                <a16:creationId xmlns:a16="http://schemas.microsoft.com/office/drawing/2014/main" id="{A6DF277B-DD76-7691-7BF7-B0112785C382}"/>
              </a:ext>
            </a:extLst>
          </p:cNvPr>
          <p:cNvSpPr txBox="1"/>
          <p:nvPr/>
        </p:nvSpPr>
        <p:spPr>
          <a:xfrm>
            <a:off x="6417004" y="5683582"/>
            <a:ext cx="58904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a:rPr>
              <a:t>En cas d’absence de démarchage</a:t>
            </a:r>
            <a:r>
              <a:rPr kumimoji="0" lang="fr-FR" sz="12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a:rPr>
              <a:t> : </a:t>
            </a:r>
            <a:r>
              <a:rPr kumimoji="0" lang="fr-FR" sz="1200" b="0" i="0" u="none" strike="noStrike" kern="1200" cap="none" spc="0" normalizeH="0" baseline="0" noProof="0" dirty="0">
                <a:ln>
                  <a:noFill/>
                </a:ln>
                <a:solidFill>
                  <a:srgbClr val="0070C0"/>
                </a:solidFill>
                <a:effectLst/>
                <a:uLnTx/>
                <a:uFillTx/>
                <a:latin typeface="Arial"/>
                <a:ea typeface="Calibri" panose="020F0502020204030204" pitchFamily="34" charset="0"/>
                <a:cs typeface="Calibri"/>
              </a:rPr>
              <a:t>la case relative à l’absence de démarchage doit être cochée</a:t>
            </a:r>
            <a:endParaRPr kumimoji="0" lang="fr-FR" sz="1200" b="0" i="0" u="none" strike="noStrike" kern="1200" cap="none" spc="0" normalizeH="0" baseline="0" noProof="0" dirty="0">
              <a:ln>
                <a:noFill/>
              </a:ln>
              <a:solidFill>
                <a:srgbClr val="000000"/>
              </a:solidFill>
              <a:effectLst/>
              <a:uLnTx/>
              <a:uFillTx/>
              <a:latin typeface="Arial"/>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a:rPr>
              <a:t>Date de la rencontre = date de signature du bulletin de souscription  </a:t>
            </a:r>
            <a:endParaRPr kumimoji="0" lang="fr-FR" sz="1200" b="0" i="0" u="none" strike="noStrike" kern="1200" cap="none" spc="0" normalizeH="0" baseline="0" noProof="0" dirty="0">
              <a:ln>
                <a:noFill/>
              </a:ln>
              <a:solidFill>
                <a:srgbClr val="000000"/>
              </a:solidFill>
              <a:effectLst/>
              <a:uLnTx/>
              <a:uFillTx/>
              <a:latin typeface="Arial"/>
              <a:ea typeface="+mn-ea"/>
              <a:cs typeface="Calibri"/>
            </a:endParaRPr>
          </a:p>
        </p:txBody>
      </p:sp>
      <p:sp>
        <p:nvSpPr>
          <p:cNvPr id="8" name="ZoneTexte 7">
            <a:extLst>
              <a:ext uri="{FF2B5EF4-FFF2-40B4-BE49-F238E27FC236}">
                <a16:creationId xmlns:a16="http://schemas.microsoft.com/office/drawing/2014/main" id="{0FAA3102-08CD-A50F-B080-566612201B31}"/>
              </a:ext>
            </a:extLst>
          </p:cNvPr>
          <p:cNvSpPr txBox="1"/>
          <p:nvPr/>
        </p:nvSpPr>
        <p:spPr>
          <a:xfrm>
            <a:off x="6509498" y="1221695"/>
            <a:ext cx="46060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1" i="0" u="none" strike="noStrike" kern="1200" cap="none" spc="0" normalizeH="0" baseline="0" noProof="0">
                <a:ln>
                  <a:noFill/>
                </a:ln>
                <a:solidFill>
                  <a:srgbClr val="B34A8C"/>
                </a:solidFill>
                <a:effectLst/>
                <a:uLnTx/>
                <a:uFillTx/>
                <a:latin typeface="Arial"/>
                <a:ea typeface="+mn-ea"/>
                <a:cs typeface="+mn-cs"/>
              </a:rPr>
              <a:t>Déclinaison opérationnelle et exemples</a:t>
            </a:r>
            <a:endParaRPr kumimoji="0" lang="fr-FR" sz="1800" b="1" i="0" u="none" strike="noStrike" kern="1200" cap="none" spc="0" normalizeH="0" baseline="0" noProof="0">
              <a:ln>
                <a:noFill/>
              </a:ln>
              <a:solidFill>
                <a:srgbClr val="B34A8C"/>
              </a:solidFill>
              <a:effectLst/>
              <a:uLnTx/>
              <a:uFillTx/>
              <a:latin typeface="Arial"/>
              <a:ea typeface="+mn-ea"/>
              <a:cs typeface="+mn-cs"/>
            </a:endParaRPr>
          </a:p>
        </p:txBody>
      </p:sp>
      <p:pic>
        <p:nvPicPr>
          <p:cNvPr id="19" name="Graphique 18" descr="Cône de signalisation avec un remplissage uni">
            <a:extLst>
              <a:ext uri="{FF2B5EF4-FFF2-40B4-BE49-F238E27FC236}">
                <a16:creationId xmlns:a16="http://schemas.microsoft.com/office/drawing/2014/main" id="{B5C73006-9169-51A5-A782-8DC2B9B508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627" y="1643449"/>
            <a:ext cx="638140" cy="684000"/>
          </a:xfrm>
          <a:prstGeom prst="rect">
            <a:avLst/>
          </a:prstGeom>
        </p:spPr>
      </p:pic>
      <p:sp>
        <p:nvSpPr>
          <p:cNvPr id="20" name="Rectangle 19">
            <a:extLst>
              <a:ext uri="{FF2B5EF4-FFF2-40B4-BE49-F238E27FC236}">
                <a16:creationId xmlns:a16="http://schemas.microsoft.com/office/drawing/2014/main" id="{50D23544-C506-C903-8225-B393BE943C2F}"/>
              </a:ext>
            </a:extLst>
          </p:cNvPr>
          <p:cNvSpPr/>
          <p:nvPr/>
        </p:nvSpPr>
        <p:spPr>
          <a:xfrm>
            <a:off x="904935" y="1330427"/>
            <a:ext cx="4895488" cy="1704277"/>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ZoneTexte 21">
            <a:extLst>
              <a:ext uri="{FF2B5EF4-FFF2-40B4-BE49-F238E27FC236}">
                <a16:creationId xmlns:a16="http://schemas.microsoft.com/office/drawing/2014/main" id="{B6BA2ED9-DDF6-C951-54B2-1EDE631062A9}"/>
              </a:ext>
            </a:extLst>
          </p:cNvPr>
          <p:cNvSpPr txBox="1"/>
          <p:nvPr/>
        </p:nvSpPr>
        <p:spPr>
          <a:xfrm>
            <a:off x="1085215" y="1434269"/>
            <a:ext cx="4296459" cy="1422441"/>
          </a:xfrm>
          <a:prstGeom prst="rect">
            <a:avLst/>
          </a:prstGeom>
          <a:noFill/>
        </p:spPr>
        <p:txBody>
          <a:bodyPr wrap="square">
            <a:spAutoFit/>
          </a:bodyPr>
          <a:lstStyle/>
          <a:p>
            <a:pPr marL="0" marR="0" lvl="0" indent="0" algn="just"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200" b="1" i="0" u="sng" strike="noStrike" kern="1200" cap="none" spc="0" normalizeH="0" baseline="0" noProof="0">
                <a:ln>
                  <a:noFill/>
                </a:ln>
                <a:solidFill>
                  <a:srgbClr val="B34A8C"/>
                </a:solidFill>
                <a:effectLst/>
                <a:uLnTx/>
                <a:uFillTx/>
                <a:latin typeface="Arial"/>
                <a:ea typeface="+mn-ea"/>
                <a:cs typeface="Arial"/>
              </a:rPr>
              <a:t>POUR RAPPEL</a:t>
            </a:r>
            <a:r>
              <a:rPr kumimoji="0" lang="fr-FR" sz="1200" b="1" i="0" u="none" strike="noStrike" kern="1200" cap="none" spc="0" normalizeH="0" baseline="0" noProof="0">
                <a:ln>
                  <a:noFill/>
                </a:ln>
                <a:solidFill>
                  <a:srgbClr val="B34A8C"/>
                </a:solidFill>
                <a:effectLst/>
                <a:uLnTx/>
                <a:uFillTx/>
                <a:latin typeface="Arial"/>
                <a:ea typeface="+mn-ea"/>
                <a:cs typeface="Arial"/>
              </a:rPr>
              <a:t> : </a:t>
            </a:r>
            <a:r>
              <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la règle ne s’applique qu’aux clients qui n’ont jamais souscrit à un emprunt ou assimilé (titre de créance) </a:t>
            </a:r>
            <a:endPar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panose="02020603050405020304" pitchFamily="18" charset="0"/>
            </a:endParaRPr>
          </a:p>
          <a:p>
            <a:pPr marL="354965" marR="0" lvl="0" indent="-354965" algn="just" defTabSz="1219170" rtl="0" eaLnBrk="1" fontAlgn="auto" latinLnBrk="0" hangingPunct="1">
              <a:lnSpc>
                <a:spcPct val="90000"/>
              </a:lnSpc>
              <a:spcBef>
                <a:spcPts val="1333"/>
              </a:spcBef>
              <a:spcAft>
                <a:spcPts val="0"/>
              </a:spcAft>
              <a:buClr>
                <a:srgbClr val="B34A8C"/>
              </a:buClr>
              <a:buSzTx/>
              <a:buFont typeface="Symbol" panose="05050102010706020507" pitchFamily="18" charset="2"/>
              <a:buChar char="Þ"/>
              <a:tabLst/>
              <a:defRPr/>
            </a:pPr>
            <a:r>
              <a:rPr kumimoji="0" lang="fr-FR" sz="1200" b="0"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le Conseiller doit impérativement vérifier si le client a souscrit à l’emprunt précédent ou s’il détient en portefeuille un titre de créance avant de cocher la case « démarchage » du Bulletin de Souscription. </a:t>
            </a:r>
            <a:endParaRPr kumimoji="0" lang="fr-FR" sz="1200" b="0" i="0" u="sng"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24" name="ZoneTexte 23">
            <a:extLst>
              <a:ext uri="{FF2B5EF4-FFF2-40B4-BE49-F238E27FC236}">
                <a16:creationId xmlns:a16="http://schemas.microsoft.com/office/drawing/2014/main" id="{D6BC6B3B-E062-F6A3-5E84-FB2993F43CE0}"/>
              </a:ext>
            </a:extLst>
          </p:cNvPr>
          <p:cNvSpPr txBox="1"/>
          <p:nvPr/>
        </p:nvSpPr>
        <p:spPr>
          <a:xfrm>
            <a:off x="626839" y="3306844"/>
            <a:ext cx="5173584" cy="2611484"/>
          </a:xfrm>
          <a:prstGeom prst="rect">
            <a:avLst/>
          </a:prstGeom>
          <a:noFill/>
        </p:spPr>
        <p:txBody>
          <a:bodyPr wrap="square">
            <a:spAutoFit/>
          </a:bodyPr>
          <a:lstStyle/>
          <a:p>
            <a:pPr marL="354013" marR="0" lvl="0" indent="-179388" algn="just"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Char char="ʘ"/>
              <a:tabLst/>
              <a:defRPr/>
            </a:pPr>
            <a:r>
              <a:rPr kumimoji="0" lang="fr-FR" sz="1300" b="0" i="0" u="sng" strike="noStrike" kern="1200" cap="none" spc="0" normalizeH="0" baseline="0" noProof="0">
                <a:ln>
                  <a:noFill/>
                </a:ln>
                <a:solidFill>
                  <a:srgbClr val="000000"/>
                </a:solidFill>
                <a:effectLst/>
                <a:uLnTx/>
                <a:uFillTx/>
                <a:latin typeface="Arial"/>
                <a:ea typeface="+mn-ea"/>
                <a:cs typeface="Arial"/>
              </a:rPr>
              <a:t>Champ d’application </a:t>
            </a:r>
            <a:r>
              <a:rPr kumimoji="0" lang="fr-FR" sz="1300" b="0" i="0" u="none" strike="noStrike" kern="1200" cap="none" spc="0" normalizeH="0" baseline="0" noProof="0">
                <a:ln>
                  <a:noFill/>
                </a:ln>
                <a:solidFill>
                  <a:srgbClr val="000000"/>
                </a:solidFill>
                <a:effectLst/>
                <a:uLnTx/>
                <a:uFillTx/>
                <a:latin typeface="Arial"/>
                <a:ea typeface="+mn-ea"/>
                <a:cs typeface="Arial"/>
              </a:rPr>
              <a:t>:</a:t>
            </a:r>
          </a:p>
          <a:p>
            <a:pPr marL="622300" marR="0" lvl="1" indent="-261938" algn="just" defTabSz="1219170" rtl="0" eaLnBrk="1" fontAlgn="auto" latinLnBrk="0" hangingPunct="1">
              <a:lnSpc>
                <a:spcPct val="90000"/>
              </a:lnSpc>
              <a:spcBef>
                <a:spcPts val="667"/>
              </a:spcBef>
              <a:spcAft>
                <a:spcPts val="0"/>
              </a:spcAft>
              <a:buClr>
                <a:srgbClr val="581D74"/>
              </a:buClr>
              <a:buSzTx/>
              <a:buFont typeface="Symbol" panose="05050102010706020507" pitchFamily="18" charset="2"/>
              <a:buChar char=""/>
              <a:tabLst/>
              <a:defRPr/>
            </a:pPr>
            <a:r>
              <a:rPr kumimoji="0" lang="fr-FR" sz="1300" b="0" i="0" u="none" strike="noStrike" kern="1200" cap="none" spc="0" normalizeH="0" baseline="0" noProof="0">
                <a:ln>
                  <a:noFill/>
                </a:ln>
                <a:solidFill>
                  <a:srgbClr val="000000"/>
                </a:solidFill>
                <a:effectLst/>
                <a:uLnTx/>
                <a:uFillTx/>
                <a:latin typeface="Arial"/>
                <a:ea typeface="+mn-ea"/>
                <a:cs typeface="Arial"/>
              </a:rPr>
              <a:t>Toutes </a:t>
            </a:r>
            <a:r>
              <a:rPr kumimoji="0" lang="fr-FR" sz="1300" b="1" i="0" u="none" strike="noStrike" kern="1200" cap="none" spc="0" normalizeH="0" baseline="0" noProof="0">
                <a:ln>
                  <a:noFill/>
                </a:ln>
                <a:solidFill>
                  <a:srgbClr val="000000"/>
                </a:solidFill>
                <a:effectLst/>
                <a:uLnTx/>
                <a:uFillTx/>
                <a:latin typeface="Arial"/>
                <a:ea typeface="+mn-ea"/>
                <a:cs typeface="Arial"/>
              </a:rPr>
              <a:t>les personnes physiques</a:t>
            </a:r>
          </a:p>
          <a:p>
            <a:pPr marL="622300" marR="0" lvl="1" indent="-261938" algn="just" defTabSz="1219170" rtl="0" eaLnBrk="1" fontAlgn="auto" latinLnBrk="0" hangingPunct="1">
              <a:lnSpc>
                <a:spcPct val="90000"/>
              </a:lnSpc>
              <a:spcBef>
                <a:spcPts val="667"/>
              </a:spcBef>
              <a:spcAft>
                <a:spcPts val="0"/>
              </a:spcAft>
              <a:buClr>
                <a:srgbClr val="581D74"/>
              </a:buClr>
              <a:buSzTx/>
              <a:buFont typeface="Symbol" panose="05050102010706020507" pitchFamily="18" charset="2"/>
              <a:buChar char=""/>
              <a:tabLst/>
              <a:defRPr/>
            </a:pPr>
            <a:r>
              <a:rPr kumimoji="0" lang="fr-FR" sz="1300" b="1" i="0" u="none" strike="noStrike" kern="1200" cap="none" spc="0" normalizeH="0" baseline="0" noProof="0">
                <a:ln>
                  <a:noFill/>
                </a:ln>
                <a:solidFill>
                  <a:srgbClr val="000000"/>
                </a:solidFill>
                <a:effectLst/>
                <a:uLnTx/>
                <a:uFillTx/>
                <a:latin typeface="Arial"/>
                <a:ea typeface="+mn-ea"/>
                <a:cs typeface="Arial"/>
              </a:rPr>
              <a:t>Les personnes morales répondant </a:t>
            </a:r>
            <a:r>
              <a:rPr kumimoji="0" lang="fr-FR" sz="1300" b="0" i="0" u="none" strike="noStrike" kern="1200" cap="none" spc="0" normalizeH="0" baseline="0" noProof="0">
                <a:ln>
                  <a:noFill/>
                </a:ln>
                <a:solidFill>
                  <a:srgbClr val="000000"/>
                </a:solidFill>
                <a:effectLst/>
                <a:uLnTx/>
                <a:uFillTx/>
                <a:latin typeface="Arial"/>
                <a:ea typeface="+mn-ea"/>
                <a:cs typeface="Arial"/>
              </a:rPr>
              <a:t>aux critères suivants :</a:t>
            </a: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Avoir moins de 5 millions d'euros pour le total de bilan,</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ou avoir un CA inférieur à 5 millions d'euros ou à défaut pour le montant des recettes,</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ou avoir moins de 5 millions d'euros pour le montant des actifs gérés, </a:t>
            </a:r>
            <a:endParaRPr kumimoji="0" lang="fr-FR" sz="1300" b="0" i="0" u="none" strike="noStrike" kern="1200" cap="none" spc="0" normalizeH="0" baseline="0" noProof="0">
              <a:ln>
                <a:noFill/>
              </a:ln>
              <a:solidFill>
                <a:srgbClr val="000000"/>
              </a:solidFill>
              <a:effectLst/>
              <a:uLnTx/>
              <a:uFillTx/>
              <a:latin typeface="Arial"/>
              <a:ea typeface="Calibri" panose="020F0502020204030204" pitchFamily="34" charset="0"/>
              <a:cs typeface="Arial" panose="020B0604020202020204" pitchFamily="34" charset="0"/>
            </a:endParaRPr>
          </a:p>
          <a:p>
            <a:pPr marL="1079500" marR="0" lvl="1" indent="-184150" algn="just" defTabSz="1219170" rtl="0" eaLnBrk="1" fontAlgn="auto" latinLnBrk="0" hangingPunct="1">
              <a:lnSpc>
                <a:spcPct val="90000"/>
              </a:lnSpc>
              <a:spcBef>
                <a:spcPts val="667"/>
              </a:spcBef>
              <a:spcAft>
                <a:spcPts val="0"/>
              </a:spcAft>
              <a:buClr>
                <a:srgbClr val="581D74"/>
              </a:buClr>
              <a:buSzTx/>
              <a:buFont typeface="Arial" panose="020B0604020202020204" pitchFamily="34" charset="0"/>
              <a:buChar char="-"/>
              <a:tabLst/>
              <a:defRPr/>
            </a:pPr>
            <a:r>
              <a:rPr kumimoji="0" lang="fr-FR" sz="13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et moins de 50 personnes pour les effectifs annuels moyen</a:t>
            </a:r>
            <a:endParaRPr kumimoji="0" lang="fr-FR"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94A824A1-A422-BA8F-1A8D-72D51EECC3EB}"/>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504272636"/>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a:xfrm>
            <a:off x="1206105" y="197117"/>
            <a:ext cx="10272131" cy="576000"/>
          </a:xfrm>
        </p:spPr>
        <p:txBody>
          <a:bodyPr/>
          <a:lstStyle/>
          <a:p>
            <a:r>
              <a:rPr lang="fr-FR" sz="2800" b="1" dirty="0">
                <a:latin typeface="+mj-lt"/>
              </a:rPr>
              <a:t>Supports de communication à destination des clients</a:t>
            </a:r>
          </a:p>
        </p:txBody>
      </p:sp>
      <p:sp>
        <p:nvSpPr>
          <p:cNvPr id="4" name="ZoneTexte 3">
            <a:extLst>
              <a:ext uri="{FF2B5EF4-FFF2-40B4-BE49-F238E27FC236}">
                <a16:creationId xmlns:a16="http://schemas.microsoft.com/office/drawing/2014/main" id="{49E00D29-CD4F-4429-937D-9D197D03BE30}"/>
              </a:ext>
            </a:extLst>
          </p:cNvPr>
          <p:cNvSpPr txBox="1"/>
          <p:nvPr/>
        </p:nvSpPr>
        <p:spPr>
          <a:xfrm>
            <a:off x="5759568" y="1371585"/>
            <a:ext cx="32834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FFFF"/>
                </a:solidFill>
                <a:effectLst/>
                <a:uLnTx/>
                <a:uFillTx/>
                <a:latin typeface="Arial"/>
                <a:ea typeface="+mn-ea"/>
                <a:cs typeface="+mn-cs"/>
              </a:rPr>
              <a:t>A DESTINATION DES CLIENTS</a:t>
            </a:r>
          </a:p>
        </p:txBody>
      </p:sp>
      <p:sp>
        <p:nvSpPr>
          <p:cNvPr id="11" name="Rectangle 10">
            <a:extLst>
              <a:ext uri="{FF2B5EF4-FFF2-40B4-BE49-F238E27FC236}">
                <a16:creationId xmlns:a16="http://schemas.microsoft.com/office/drawing/2014/main" id="{87B02982-2AA8-5F5D-A754-A0FE64AFFBA1}"/>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3" name="ZoneTexte 12">
            <a:extLst>
              <a:ext uri="{FF2B5EF4-FFF2-40B4-BE49-F238E27FC236}">
                <a16:creationId xmlns:a16="http://schemas.microsoft.com/office/drawing/2014/main" id="{5DED4E04-BEA5-9F30-245D-CCD78A938861}"/>
              </a:ext>
            </a:extLst>
          </p:cNvPr>
          <p:cNvSpPr txBox="1"/>
          <p:nvPr/>
        </p:nvSpPr>
        <p:spPr>
          <a:xfrm>
            <a:off x="1624878" y="966181"/>
            <a:ext cx="2454583" cy="369332"/>
          </a:xfrm>
          <a:prstGeom prst="rect">
            <a:avLst/>
          </a:prstGeom>
          <a:noFill/>
        </p:spPr>
        <p:txBody>
          <a:bodyPr wrap="none" rtlCol="0">
            <a:spAutoFit/>
          </a:bodyPr>
          <a:lstStyle/>
          <a:p>
            <a:r>
              <a:rPr lang="fr-FR" b="1" dirty="0">
                <a:solidFill>
                  <a:schemeClr val="bg2">
                    <a:lumMod val="50000"/>
                  </a:schemeClr>
                </a:solidFill>
              </a:rPr>
              <a:t>Commun  CTO / ASV</a:t>
            </a:r>
          </a:p>
        </p:txBody>
      </p:sp>
      <p:sp>
        <p:nvSpPr>
          <p:cNvPr id="20" name="ZoneTexte 19">
            <a:extLst>
              <a:ext uri="{FF2B5EF4-FFF2-40B4-BE49-F238E27FC236}">
                <a16:creationId xmlns:a16="http://schemas.microsoft.com/office/drawing/2014/main" id="{4F833F6E-7104-A342-8A37-3F493D351BF9}"/>
              </a:ext>
            </a:extLst>
          </p:cNvPr>
          <p:cNvSpPr txBox="1"/>
          <p:nvPr/>
        </p:nvSpPr>
        <p:spPr>
          <a:xfrm>
            <a:off x="685800" y="1371585"/>
            <a:ext cx="4000500" cy="4484733"/>
          </a:xfrm>
          <a:prstGeom prst="rect">
            <a:avLst/>
          </a:prstGeom>
          <a:noFill/>
          <a:ln w="28575">
            <a:solidFill>
              <a:srgbClr val="605487"/>
            </a:solidFill>
          </a:ln>
        </p:spPr>
        <p:txBody>
          <a:bodyPr wrap="square" rtlCol="0">
            <a:noAutofit/>
          </a:bodyPr>
          <a:lstStyle/>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endParaRPr lang="fr-FR" sz="600" dirty="0">
              <a:latin typeface="+mj-lt"/>
            </a:endParaRPr>
          </a:p>
          <a:p>
            <a:pPr marR="0" algn="l" rtl="0" eaLnBrk="1" fontAlgn="auto" latinLnBrk="0" hangingPunct="1">
              <a:spcBef>
                <a:spcPts val="600"/>
              </a:spcBef>
              <a:spcAft>
                <a:spcPts val="0"/>
              </a:spcAft>
              <a:buClr>
                <a:srgbClr val="B34A8C"/>
              </a:buClr>
              <a:buSzPts val="1050"/>
            </a:pPr>
            <a:r>
              <a:rPr lang="fr-FR" sz="1600" b="1" dirty="0">
                <a:latin typeface="+mj-lt"/>
              </a:rPr>
              <a:t>Obligatoirement</a:t>
            </a:r>
          </a:p>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r>
              <a:rPr lang="fr-FR" sz="1600" dirty="0">
                <a:latin typeface="+mj-lt"/>
              </a:rPr>
              <a:t>Synthèse épargne (LEA) </a:t>
            </a:r>
            <a:r>
              <a:rPr lang="fr-FR" sz="1600" i="0" u="none" strike="noStrike" kern="1200" spc="0" baseline="0" dirty="0">
                <a:ln>
                  <a:noFill/>
                </a:ln>
                <a:solidFill>
                  <a:srgbClr val="000000"/>
                </a:solidFill>
                <a:effectLst/>
                <a:latin typeface="+mj-lt"/>
              </a:rPr>
              <a:t>ou proposition d’investissement (O2S) ou, pour le </a:t>
            </a:r>
            <a:r>
              <a:rPr lang="fr-FR" sz="1600" dirty="0">
                <a:latin typeface="+mj-lt"/>
              </a:rPr>
              <a:t>CTO, la synthèse placement PM (ECPM) datée et signée du client</a:t>
            </a:r>
            <a:endParaRPr lang="fr-FR" sz="1000" dirty="0">
              <a:latin typeface="+mj-lt"/>
            </a:endParaRPr>
          </a:p>
          <a:p>
            <a:pPr marL="285750" indent="-285750">
              <a:spcBef>
                <a:spcPts val="600"/>
              </a:spcBef>
              <a:buClr>
                <a:srgbClr val="B34A8C"/>
              </a:buClr>
              <a:buSzPts val="1050"/>
              <a:buFont typeface="Wingdings" panose="05000000000000000000" pitchFamily="2" charset="2"/>
              <a:buChar char="ü"/>
            </a:pPr>
            <a:r>
              <a:rPr lang="fr-FR" sz="1600" dirty="0">
                <a:latin typeface="+mj-lt"/>
              </a:rPr>
              <a:t>QCF/QR/QFD</a:t>
            </a:r>
          </a:p>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r>
              <a:rPr lang="fr-FR" sz="1600" dirty="0">
                <a:latin typeface="+mj-lt"/>
              </a:rPr>
              <a:t>Brochure commerciale</a:t>
            </a:r>
            <a:endParaRPr lang="fr-FR" sz="1000" dirty="0">
              <a:latin typeface="+mj-lt"/>
            </a:endParaRPr>
          </a:p>
          <a:p>
            <a:pPr marL="285750" indent="-285750">
              <a:spcBef>
                <a:spcPts val="600"/>
              </a:spcBef>
              <a:buClr>
                <a:srgbClr val="B34A8C"/>
              </a:buClr>
              <a:buSzPts val="1050"/>
              <a:buFont typeface="Wingdings" panose="05000000000000000000" pitchFamily="2" charset="2"/>
              <a:buChar char="ü"/>
            </a:pPr>
            <a:r>
              <a:rPr lang="fr-FR" sz="1600" dirty="0">
                <a:latin typeface="+mj-lt"/>
              </a:rPr>
              <a:t>Document d’Informations Clés (DIC) du support financier</a:t>
            </a:r>
          </a:p>
          <a:p>
            <a:pPr>
              <a:spcBef>
                <a:spcPts val="600"/>
              </a:spcBef>
              <a:buClr>
                <a:srgbClr val="B34A8C"/>
              </a:buClr>
              <a:buSzPts val="1050"/>
            </a:pPr>
            <a:r>
              <a:rPr lang="fr-FR" sz="1600" b="1" dirty="0">
                <a:latin typeface="+mj-lt"/>
              </a:rPr>
              <a:t> </a:t>
            </a:r>
          </a:p>
          <a:p>
            <a:pPr>
              <a:spcBef>
                <a:spcPts val="600"/>
              </a:spcBef>
              <a:buClr>
                <a:srgbClr val="B34A8C"/>
              </a:buClr>
              <a:buSzPts val="1050"/>
            </a:pPr>
            <a:r>
              <a:rPr lang="fr-FR" sz="1600" b="1" dirty="0">
                <a:latin typeface="+mj-lt"/>
              </a:rPr>
              <a:t>Sur demande du client</a:t>
            </a:r>
          </a:p>
          <a:p>
            <a:pPr marL="285750" indent="-285750">
              <a:spcBef>
                <a:spcPts val="600"/>
              </a:spcBef>
              <a:buClr>
                <a:srgbClr val="B34A8C"/>
              </a:buClr>
              <a:buSzPts val="1050"/>
              <a:buFont typeface="Wingdings" panose="05000000000000000000" pitchFamily="2" charset="2"/>
              <a:buChar char="ü"/>
            </a:pPr>
            <a:r>
              <a:rPr lang="fr-FR" sz="1600" dirty="0">
                <a:latin typeface="+mj-lt"/>
              </a:rPr>
              <a:t>Prospectus du programme et ses suppléments ainsi que les conditions définitives disponibles sur le site de l’Emetteur.</a:t>
            </a:r>
          </a:p>
          <a:p>
            <a:pPr marL="285750" indent="-285750">
              <a:buFont typeface="Wingdings" panose="05000000000000000000" pitchFamily="2" charset="2"/>
              <a:buChar char="ü"/>
            </a:pPr>
            <a:endParaRPr lang="fr-FR" sz="1600" dirty="0">
              <a:latin typeface="+mj-lt"/>
            </a:endParaRPr>
          </a:p>
        </p:txBody>
      </p:sp>
      <p:sp>
        <p:nvSpPr>
          <p:cNvPr id="22" name="ZoneTexte 21">
            <a:extLst>
              <a:ext uri="{FF2B5EF4-FFF2-40B4-BE49-F238E27FC236}">
                <a16:creationId xmlns:a16="http://schemas.microsoft.com/office/drawing/2014/main" id="{144F7A02-C810-D8FC-D5D8-26273FCB0A6F}"/>
              </a:ext>
            </a:extLst>
          </p:cNvPr>
          <p:cNvSpPr txBox="1"/>
          <p:nvPr/>
        </p:nvSpPr>
        <p:spPr>
          <a:xfrm>
            <a:off x="4821112" y="1630599"/>
            <a:ext cx="6168226" cy="1873058"/>
          </a:xfrm>
          <a:prstGeom prst="rect">
            <a:avLst/>
          </a:prstGeom>
          <a:noFill/>
          <a:ln w="28575">
            <a:solidFill>
              <a:schemeClr val="tx2"/>
            </a:solidFill>
          </a:ln>
        </p:spPr>
        <p:txBody>
          <a:bodyPr wrap="square" rtlCol="0">
            <a:noAutofit/>
          </a:bodyPr>
          <a:lstStyle/>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endParaRPr lang="fr-FR" sz="600" dirty="0">
              <a:latin typeface="+mj-lt"/>
            </a:endParaRPr>
          </a:p>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r>
              <a:rPr lang="fr-FR" sz="1600" dirty="0">
                <a:latin typeface="+mj-lt"/>
              </a:rPr>
              <a:t>Bulletin de souscription papier daté et signé du client </a:t>
            </a:r>
          </a:p>
          <a:p>
            <a:pPr marL="285750" indent="-285750">
              <a:spcBef>
                <a:spcPts val="600"/>
              </a:spcBef>
              <a:buClr>
                <a:srgbClr val="B34A8C"/>
              </a:buClr>
              <a:buSzPts val="1050"/>
              <a:buFont typeface="Wingdings" panose="05000000000000000000" pitchFamily="2" charset="2"/>
              <a:buChar char="ü"/>
            </a:pPr>
            <a:r>
              <a:rPr lang="fr-FR" sz="1600" dirty="0">
                <a:latin typeface="+mj-lt"/>
              </a:rPr>
              <a:t>Attestation plus de 80 ans, le cas échéant, signée du client</a:t>
            </a:r>
          </a:p>
          <a:p>
            <a:pPr marL="285750" indent="-285750">
              <a:spcBef>
                <a:spcPts val="600"/>
              </a:spcBef>
              <a:buClr>
                <a:srgbClr val="B34A8C"/>
              </a:buClr>
              <a:buSzPts val="1050"/>
              <a:buFont typeface="Wingdings" panose="05000000000000000000" pitchFamily="2" charset="2"/>
              <a:buChar char="ü"/>
            </a:pPr>
            <a:r>
              <a:rPr lang="fr-FR" sz="1600" dirty="0">
                <a:latin typeface="+mj-lt"/>
              </a:rPr>
              <a:t>Post souscription : l’avis opéré issu de Platine émis le jour du règlement/livraison (26 février 2024). Il est déposé dans le portail bancaire du client ou envoyé par la poste (choix client).</a:t>
            </a:r>
          </a:p>
        </p:txBody>
      </p:sp>
      <p:sp>
        <p:nvSpPr>
          <p:cNvPr id="23" name="ZoneTexte 22">
            <a:extLst>
              <a:ext uri="{FF2B5EF4-FFF2-40B4-BE49-F238E27FC236}">
                <a16:creationId xmlns:a16="http://schemas.microsoft.com/office/drawing/2014/main" id="{DCD87F97-C619-9EEE-8924-8A70F63C19BB}"/>
              </a:ext>
            </a:extLst>
          </p:cNvPr>
          <p:cNvSpPr txBox="1"/>
          <p:nvPr/>
        </p:nvSpPr>
        <p:spPr>
          <a:xfrm>
            <a:off x="4800115" y="1238050"/>
            <a:ext cx="667812" cy="369332"/>
          </a:xfrm>
          <a:prstGeom prst="rect">
            <a:avLst/>
          </a:prstGeom>
          <a:noFill/>
        </p:spPr>
        <p:txBody>
          <a:bodyPr wrap="none" rtlCol="0">
            <a:spAutoFit/>
          </a:bodyPr>
          <a:lstStyle/>
          <a:p>
            <a:r>
              <a:rPr lang="fr-FR" b="1" dirty="0">
                <a:solidFill>
                  <a:schemeClr val="tx2"/>
                </a:solidFill>
              </a:rPr>
              <a:t>CTO</a:t>
            </a:r>
          </a:p>
        </p:txBody>
      </p:sp>
      <p:sp>
        <p:nvSpPr>
          <p:cNvPr id="24" name="ZoneTexte 23">
            <a:extLst>
              <a:ext uri="{FF2B5EF4-FFF2-40B4-BE49-F238E27FC236}">
                <a16:creationId xmlns:a16="http://schemas.microsoft.com/office/drawing/2014/main" id="{9729C0B2-AF13-27AB-0FED-713FBA07901D}"/>
              </a:ext>
            </a:extLst>
          </p:cNvPr>
          <p:cNvSpPr txBox="1"/>
          <p:nvPr/>
        </p:nvSpPr>
        <p:spPr>
          <a:xfrm>
            <a:off x="4821112" y="3932451"/>
            <a:ext cx="6168226" cy="1928008"/>
          </a:xfrm>
          <a:prstGeom prst="rect">
            <a:avLst/>
          </a:prstGeom>
          <a:noFill/>
          <a:ln w="28575">
            <a:solidFill>
              <a:schemeClr val="accent4">
                <a:lumMod val="40000"/>
                <a:lumOff val="60000"/>
              </a:schemeClr>
            </a:solidFill>
          </a:ln>
        </p:spPr>
        <p:txBody>
          <a:bodyPr wrap="square" rtlCol="0" anchor="ctr">
            <a:noAutofit/>
          </a:bodyPr>
          <a:lstStyle/>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endParaRPr lang="fr-FR" sz="600" dirty="0">
              <a:latin typeface="+mj-lt"/>
            </a:endParaRPr>
          </a:p>
          <a:p>
            <a:pPr marL="285750" marR="0" indent="-285750" algn="l" rtl="0" eaLnBrk="1" fontAlgn="auto" latinLnBrk="0" hangingPunct="1">
              <a:spcBef>
                <a:spcPts val="600"/>
              </a:spcBef>
              <a:spcAft>
                <a:spcPts val="0"/>
              </a:spcAft>
              <a:buClr>
                <a:srgbClr val="B34A8C"/>
              </a:buClr>
              <a:buSzPts val="1050"/>
              <a:buFont typeface="Wingdings" panose="05000000000000000000" pitchFamily="2" charset="2"/>
              <a:buChar char="ü"/>
            </a:pPr>
            <a:r>
              <a:rPr lang="fr-FR" sz="1600" dirty="0">
                <a:latin typeface="+mj-lt"/>
              </a:rPr>
              <a:t>Fiche d’Information Spécifique (FIS) pour BPCE Vie et CNP Assurances</a:t>
            </a:r>
          </a:p>
          <a:p>
            <a:pPr marL="285750" indent="-285750">
              <a:spcBef>
                <a:spcPts val="600"/>
              </a:spcBef>
              <a:buClr>
                <a:srgbClr val="B34A8C"/>
              </a:buClr>
              <a:buSzPts val="1050"/>
              <a:buFont typeface="Wingdings" panose="05000000000000000000" pitchFamily="2" charset="2"/>
              <a:buChar char="ü"/>
            </a:pPr>
            <a:r>
              <a:rPr lang="fr-FR" sz="1600" dirty="0">
                <a:latin typeface="+mj-lt"/>
              </a:rPr>
              <a:t>Attestation plus de 80 ans, le cas échéant, signée du client</a:t>
            </a:r>
          </a:p>
          <a:p>
            <a:pPr marL="285750" indent="-285750">
              <a:spcBef>
                <a:spcPts val="600"/>
              </a:spcBef>
              <a:buClr>
                <a:srgbClr val="B34A8C"/>
              </a:buClr>
              <a:buSzPts val="1050"/>
              <a:buFont typeface="Wingdings" panose="05000000000000000000" pitchFamily="2" charset="2"/>
              <a:buChar char="ü"/>
            </a:pPr>
            <a:r>
              <a:rPr lang="fr-FR" sz="1600" dirty="0">
                <a:latin typeface="+mj-lt"/>
              </a:rPr>
              <a:t>Liasse contractuelle : accès aux documents </a:t>
            </a:r>
            <a:r>
              <a:rPr lang="fr-FR" sz="1600" dirty="0" err="1">
                <a:latin typeface="+mj-lt"/>
              </a:rPr>
              <a:t>pré-contractuels</a:t>
            </a:r>
            <a:r>
              <a:rPr lang="fr-FR" sz="1600" dirty="0">
                <a:latin typeface="+mj-lt"/>
              </a:rPr>
              <a:t> </a:t>
            </a:r>
          </a:p>
          <a:p>
            <a:pPr marL="742950" lvl="1" indent="-285750">
              <a:spcBef>
                <a:spcPts val="600"/>
              </a:spcBef>
              <a:buClr>
                <a:srgbClr val="B34A8C"/>
              </a:buClr>
              <a:buSzPts val="1050"/>
              <a:buFont typeface="Wingdings" panose="05000000000000000000" pitchFamily="2" charset="2"/>
              <a:buChar char="ü"/>
            </a:pPr>
            <a:r>
              <a:rPr lang="fr-FR" sz="1200" dirty="0">
                <a:latin typeface="+mj-lt"/>
              </a:rPr>
              <a:t>BPCE vie : </a:t>
            </a:r>
            <a:r>
              <a:rPr lang="fr-FR" sz="1200" dirty="0" err="1">
                <a:hlinkClick r:id="rId2"/>
              </a:rPr>
              <a:t>Priips</a:t>
            </a:r>
            <a:r>
              <a:rPr lang="fr-FR" sz="1200" dirty="0">
                <a:hlinkClick r:id="rId2"/>
              </a:rPr>
              <a:t> (groupebpce.com)</a:t>
            </a:r>
            <a:endParaRPr lang="fr-FR" sz="1200" dirty="0"/>
          </a:p>
          <a:p>
            <a:pPr marL="742950" lvl="1" indent="-285750">
              <a:spcBef>
                <a:spcPts val="600"/>
              </a:spcBef>
              <a:buClr>
                <a:srgbClr val="B34A8C"/>
              </a:buClr>
              <a:buSzPts val="1050"/>
              <a:buFont typeface="Wingdings" panose="05000000000000000000" pitchFamily="2" charset="2"/>
              <a:buChar char="ü"/>
            </a:pPr>
            <a:r>
              <a:rPr lang="fr-FR" sz="1200" dirty="0">
                <a:latin typeface="+mj-lt"/>
              </a:rPr>
              <a:t>CNP assurances : </a:t>
            </a:r>
            <a:r>
              <a:rPr lang="fr-FR" sz="1200" dirty="0">
                <a:hlinkClick r:id="rId3"/>
              </a:rPr>
              <a:t>CNP Assurances</a:t>
            </a:r>
            <a:endParaRPr lang="fr-FR" sz="1600" dirty="0">
              <a:latin typeface="+mj-lt"/>
            </a:endParaRPr>
          </a:p>
        </p:txBody>
      </p:sp>
      <p:sp>
        <p:nvSpPr>
          <p:cNvPr id="25" name="ZoneTexte 24">
            <a:extLst>
              <a:ext uri="{FF2B5EF4-FFF2-40B4-BE49-F238E27FC236}">
                <a16:creationId xmlns:a16="http://schemas.microsoft.com/office/drawing/2014/main" id="{4E2FFF2F-8633-B83F-3D95-A9F9B5A93D64}"/>
              </a:ext>
            </a:extLst>
          </p:cNvPr>
          <p:cNvSpPr txBox="1"/>
          <p:nvPr/>
        </p:nvSpPr>
        <p:spPr>
          <a:xfrm>
            <a:off x="4800115" y="3584535"/>
            <a:ext cx="659155" cy="369332"/>
          </a:xfrm>
          <a:prstGeom prst="rect">
            <a:avLst/>
          </a:prstGeom>
          <a:noFill/>
        </p:spPr>
        <p:txBody>
          <a:bodyPr wrap="none" rtlCol="0">
            <a:spAutoFit/>
          </a:bodyPr>
          <a:lstStyle/>
          <a:p>
            <a:r>
              <a:rPr lang="fr-FR" b="1" dirty="0">
                <a:solidFill>
                  <a:schemeClr val="accent4">
                    <a:lumMod val="60000"/>
                    <a:lumOff val="40000"/>
                  </a:schemeClr>
                </a:solidFill>
              </a:rPr>
              <a:t>ASV</a:t>
            </a:r>
          </a:p>
        </p:txBody>
      </p:sp>
      <p:pic>
        <p:nvPicPr>
          <p:cNvPr id="29" name="Graphique 28" descr="Écran tactile contour">
            <a:extLst>
              <a:ext uri="{FF2B5EF4-FFF2-40B4-BE49-F238E27FC236}">
                <a16:creationId xmlns:a16="http://schemas.microsoft.com/office/drawing/2014/main" id="{B292D6ED-7EDD-D321-1630-1179F65AF0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25501" y="797307"/>
            <a:ext cx="417473" cy="417473"/>
          </a:xfrm>
          <a:prstGeom prst="rect">
            <a:avLst/>
          </a:prstGeom>
        </p:spPr>
      </p:pic>
      <p:sp>
        <p:nvSpPr>
          <p:cNvPr id="2" name="ZoneTexte 1">
            <a:extLst>
              <a:ext uri="{FF2B5EF4-FFF2-40B4-BE49-F238E27FC236}">
                <a16:creationId xmlns:a16="http://schemas.microsoft.com/office/drawing/2014/main" id="{1CC8A26E-F425-5FCD-F240-DCA058D76799}"/>
              </a:ext>
            </a:extLst>
          </p:cNvPr>
          <p:cNvSpPr txBox="1"/>
          <p:nvPr/>
        </p:nvSpPr>
        <p:spPr>
          <a:xfrm>
            <a:off x="8960881" y="775295"/>
            <a:ext cx="2288645"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dirty="0">
                <a:ln>
                  <a:noFill/>
                </a:ln>
                <a:solidFill>
                  <a:srgbClr val="000000"/>
                </a:solidFill>
                <a:effectLst/>
                <a:uLnTx/>
                <a:uFillTx/>
                <a:latin typeface="Arial"/>
                <a:ea typeface="+mn-ea"/>
                <a:cs typeface="+mn-cs"/>
              </a:rPr>
              <a:t>Disponible sous </a:t>
            </a:r>
            <a:r>
              <a:rPr kumimoji="0" lang="fr-FR" sz="1400" b="0" i="1" u="none" strike="noStrike" kern="1200" cap="none" spc="0" normalizeH="0" baseline="0" noProof="0" dirty="0">
                <a:ln>
                  <a:noFill/>
                </a:ln>
                <a:solidFill>
                  <a:srgbClr val="B34A8C"/>
                </a:solidFill>
                <a:effectLst/>
                <a:uLnTx/>
                <a:uFillTx/>
                <a:latin typeface="Arial"/>
                <a:ea typeface="+mn-ea"/>
                <a:cs typeface="+mn-cs"/>
                <a:hlinkClick r:id="rId6"/>
              </a:rPr>
              <a:t>DEFI</a:t>
            </a:r>
            <a:endParaRPr kumimoji="0" lang="fr-FR" sz="1400" b="0" i="0" u="none" strike="noStrike" kern="1200" cap="none" spc="0" normalizeH="0" baseline="0" noProof="0" dirty="0">
              <a:ln>
                <a:noFill/>
              </a:ln>
              <a:solidFill>
                <a:srgbClr val="B34A8C"/>
              </a:solidFill>
              <a:effectLst/>
              <a:uLnTx/>
              <a:uFillTx/>
              <a:latin typeface="Arial"/>
              <a:ea typeface="+mn-ea"/>
              <a:cs typeface="Arial"/>
            </a:endParaRPr>
          </a:p>
        </p:txBody>
      </p:sp>
      <p:pic>
        <p:nvPicPr>
          <p:cNvPr id="5" name="Image 4">
            <a:extLst>
              <a:ext uri="{FF2B5EF4-FFF2-40B4-BE49-F238E27FC236}">
                <a16:creationId xmlns:a16="http://schemas.microsoft.com/office/drawing/2014/main" id="{3AAA490E-7B4B-7C63-8540-84CB558847B1}"/>
              </a:ext>
            </a:extLst>
          </p:cNvPr>
          <p:cNvPicPr>
            <a:picLocks noChangeAspect="1"/>
          </p:cNvPicPr>
          <p:nvPr/>
        </p:nvPicPr>
        <p:blipFill>
          <a:blip r:embed="rId7"/>
          <a:stretch>
            <a:fillRect/>
          </a:stretch>
        </p:blipFill>
        <p:spPr>
          <a:xfrm>
            <a:off x="11393424" y="57871"/>
            <a:ext cx="548158" cy="548158"/>
          </a:xfrm>
          <a:prstGeom prst="rect">
            <a:avLst/>
          </a:prstGeom>
        </p:spPr>
      </p:pic>
    </p:spTree>
    <p:extLst>
      <p:ext uri="{BB962C8B-B14F-4D97-AF65-F5344CB8AC3E}">
        <p14:creationId xmlns:p14="http://schemas.microsoft.com/office/powerpoint/2010/main" val="1312437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dirty="0"/>
              <a:t>Etapes clés du parcours conseil et souscription</a:t>
            </a:r>
          </a:p>
        </p:txBody>
      </p:sp>
      <p:sp>
        <p:nvSpPr>
          <p:cNvPr id="14" name="Rectangle 13">
            <a:extLst>
              <a:ext uri="{FF2B5EF4-FFF2-40B4-BE49-F238E27FC236}">
                <a16:creationId xmlns:a16="http://schemas.microsoft.com/office/drawing/2014/main" id="{C0B250FC-C3BB-8CFC-EC82-87B7D9B802DF}"/>
              </a:ext>
            </a:extLst>
          </p:cNvPr>
          <p:cNvSpPr/>
          <p:nvPr/>
        </p:nvSpPr>
        <p:spPr>
          <a:xfrm>
            <a:off x="100794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81D74"/>
                </a:solidFill>
                <a:effectLst/>
                <a:uLnTx/>
                <a:uFillTx/>
                <a:latin typeface="Arial"/>
                <a:ea typeface="+mn-ea"/>
                <a:cs typeface="+mn-cs"/>
              </a:rPr>
              <a:t>Parcours conseil</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11" name="Rectangle 10">
            <a:extLst>
              <a:ext uri="{FF2B5EF4-FFF2-40B4-BE49-F238E27FC236}">
                <a16:creationId xmlns:a16="http://schemas.microsoft.com/office/drawing/2014/main" id="{21BB1275-1266-7AAC-5477-2E93225E3709}"/>
              </a:ext>
            </a:extLst>
          </p:cNvPr>
          <p:cNvSpPr/>
          <p:nvPr/>
        </p:nvSpPr>
        <p:spPr>
          <a:xfrm>
            <a:off x="620102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81D74"/>
                </a:solidFill>
                <a:effectLst/>
                <a:uLnTx/>
                <a:uFillTx/>
                <a:latin typeface="Arial"/>
                <a:ea typeface="+mn-ea"/>
                <a:cs typeface="+mn-cs"/>
              </a:rPr>
              <a:t>Parcours souscription</a:t>
            </a:r>
          </a:p>
        </p:txBody>
      </p:sp>
      <p:pic>
        <p:nvPicPr>
          <p:cNvPr id="26" name="Graphique 25" descr="Flèches de chevron contour">
            <a:extLst>
              <a:ext uri="{FF2B5EF4-FFF2-40B4-BE49-F238E27FC236}">
                <a16:creationId xmlns:a16="http://schemas.microsoft.com/office/drawing/2014/main" id="{E9A5E5AD-5FAA-645B-1528-4E012FFD5E9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66095"/>
          <a:stretch/>
        </p:blipFill>
        <p:spPr>
          <a:xfrm>
            <a:off x="5950479" y="1328762"/>
            <a:ext cx="231522" cy="682859"/>
          </a:xfrm>
          <a:prstGeom prst="rect">
            <a:avLst/>
          </a:prstGeom>
        </p:spPr>
      </p:pic>
      <p:graphicFrame>
        <p:nvGraphicFramePr>
          <p:cNvPr id="28" name="Tableau 9">
            <a:extLst>
              <a:ext uri="{FF2B5EF4-FFF2-40B4-BE49-F238E27FC236}">
                <a16:creationId xmlns:a16="http://schemas.microsoft.com/office/drawing/2014/main" id="{92A73303-B596-7206-D73B-FB9E96641815}"/>
              </a:ext>
            </a:extLst>
          </p:cNvPr>
          <p:cNvGraphicFramePr>
            <a:graphicFrameLocks/>
          </p:cNvGraphicFramePr>
          <p:nvPr>
            <p:extLst>
              <p:ext uri="{D42A27DB-BD31-4B8C-83A1-F6EECF244321}">
                <p14:modId xmlns:p14="http://schemas.microsoft.com/office/powerpoint/2010/main" val="397802122"/>
              </p:ext>
            </p:extLst>
          </p:nvPr>
        </p:nvGraphicFramePr>
        <p:xfrm>
          <a:off x="6836734" y="2231322"/>
          <a:ext cx="4290811" cy="1920240"/>
        </p:xfrm>
        <a:graphic>
          <a:graphicData uri="http://schemas.openxmlformats.org/drawingml/2006/table">
            <a:tbl>
              <a:tblPr firstRow="1" bandRow="1">
                <a:tableStyleId>{5C22544A-7EE6-4342-B048-85BDC9FD1C3A}</a:tableStyleId>
              </a:tblPr>
              <a:tblGrid>
                <a:gridCol w="4290811">
                  <a:extLst>
                    <a:ext uri="{9D8B030D-6E8A-4147-A177-3AD203B41FA5}">
                      <a16:colId xmlns:a16="http://schemas.microsoft.com/office/drawing/2014/main" val="1122932173"/>
                    </a:ext>
                  </a:extLst>
                </a:gridCol>
              </a:tblGrid>
              <a:tr h="808446">
                <a:tc>
                  <a:txBody>
                    <a:bodyPr/>
                    <a:lstStyle/>
                    <a:p>
                      <a:pPr marL="171450" indent="-171450">
                        <a:buFont typeface="Arial" panose="020B0604020202020204" pitchFamily="34" charset="0"/>
                        <a:buChar char="•"/>
                      </a:pPr>
                      <a:r>
                        <a:rPr lang="fr-FR" sz="1200" b="1" kern="1200" dirty="0">
                          <a:solidFill>
                            <a:schemeClr val="tx1"/>
                          </a:solidFill>
                          <a:latin typeface="+mn-lt"/>
                          <a:ea typeface="+mn-ea"/>
                          <a:cs typeface="+mn-cs"/>
                        </a:rPr>
                        <a:t>Modèle de bulletin de souscription rempli</a:t>
                      </a:r>
                    </a:p>
                    <a:p>
                      <a:pPr marL="171450" indent="-171450">
                        <a:buFont typeface="Arial" panose="020B0604020202020204" pitchFamily="34" charset="0"/>
                        <a:buChar char="•"/>
                      </a:pPr>
                      <a:endParaRPr lang="fr-FR" sz="1200" b="1" kern="1200" dirty="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noProof="0" dirty="0">
                          <a:solidFill>
                            <a:schemeClr val="tx1"/>
                          </a:solidFill>
                          <a:latin typeface="+mn-lt"/>
                          <a:ea typeface="+mn-ea"/>
                          <a:cs typeface="+mn-cs"/>
                        </a:rPr>
                        <a:t>Parcours PP</a:t>
                      </a:r>
                      <a:r>
                        <a:rPr lang="fr-FR" sz="1200" b="0" kern="1200" noProof="0" dirty="0">
                          <a:solidFill>
                            <a:schemeClr val="tx1"/>
                          </a:solidFill>
                          <a:latin typeface="+mn-lt"/>
                          <a:ea typeface="+mn-ea"/>
                          <a:cs typeface="+mn-cs"/>
                        </a:rPr>
                        <a:t> de souscription avec </a:t>
                      </a:r>
                      <a:r>
                        <a:rPr lang="fr-FR" sz="1200" b="0" kern="1200" dirty="0">
                          <a:solidFill>
                            <a:schemeClr val="tx1"/>
                          </a:solidFill>
                          <a:latin typeface="+mn-lt"/>
                          <a:ea typeface="+mn-ea"/>
                          <a:cs typeface="+mn-cs"/>
                        </a:rPr>
                        <a:t>prestation Topaze Conseiller « saisie/contrôles » </a:t>
                      </a:r>
                    </a:p>
                    <a:p>
                      <a:pPr marL="171450" indent="-171450">
                        <a:buFont typeface="Arial" panose="020B0604020202020204" pitchFamily="34" charset="0"/>
                        <a:buChar char="•"/>
                      </a:pPr>
                      <a:endParaRPr lang="fr-FR" sz="1200" b="1" kern="1200" dirty="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kern="1200" dirty="0">
                          <a:solidFill>
                            <a:schemeClr val="tx1"/>
                          </a:solidFill>
                          <a:latin typeface="+mn-lt"/>
                          <a:ea typeface="+mn-ea"/>
                          <a:cs typeface="+mn-cs"/>
                        </a:rPr>
                        <a:t>Parcours de souscription pour tous les autres cas</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200" b="0" kern="1200" dirty="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dirty="0">
                          <a:solidFill>
                            <a:schemeClr val="tx1"/>
                          </a:solidFill>
                          <a:latin typeface="+mn-lt"/>
                          <a:ea typeface="+mn-ea"/>
                          <a:cs typeface="+mn-cs"/>
                        </a:rPr>
                        <a:t>Saisie de la demande d’arbitrage dans l’outil </a:t>
                      </a:r>
                      <a:r>
                        <a:rPr lang="fr-FR" sz="1200" b="1" kern="1200" dirty="0" err="1">
                          <a:solidFill>
                            <a:schemeClr val="tx1"/>
                          </a:solidFill>
                          <a:latin typeface="+mn-lt"/>
                          <a:ea typeface="+mn-ea"/>
                          <a:cs typeface="+mn-cs"/>
                        </a:rPr>
                        <a:t>WebAssur</a:t>
                      </a:r>
                      <a:endParaRPr lang="fr-FR" sz="1200" b="0" kern="1200" dirty="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200" b="0" kern="1200" dirty="0">
                        <a:solidFill>
                          <a:schemeClr val="tx1"/>
                        </a:solidFill>
                        <a:latin typeface="+mn-lt"/>
                        <a:ea typeface="+mn-ea"/>
                        <a:cs typeface="+mn-cs"/>
                      </a:endParaRPr>
                    </a:p>
                  </a:txBody>
                  <a:tcPr anchor="ctr">
                    <a:solidFill>
                      <a:schemeClr val="bg1"/>
                    </a:solidFill>
                  </a:tcPr>
                </a:tc>
                <a:extLst>
                  <a:ext uri="{0D108BD9-81ED-4DB2-BD59-A6C34878D82A}">
                    <a16:rowId xmlns:a16="http://schemas.microsoft.com/office/drawing/2014/main" val="259030707"/>
                  </a:ext>
                </a:extLst>
              </a:tr>
            </a:tbl>
          </a:graphicData>
        </a:graphic>
      </p:graphicFrame>
      <p:cxnSp>
        <p:nvCxnSpPr>
          <p:cNvPr id="40" name="Connecteur droit 39">
            <a:extLst>
              <a:ext uri="{FF2B5EF4-FFF2-40B4-BE49-F238E27FC236}">
                <a16:creationId xmlns:a16="http://schemas.microsoft.com/office/drawing/2014/main" id="{EC333F7B-D38E-77DE-F212-A4827F12C199}"/>
              </a:ext>
            </a:extLst>
          </p:cNvPr>
          <p:cNvCxnSpPr>
            <a:cxnSpLocks/>
          </p:cNvCxnSpPr>
          <p:nvPr/>
        </p:nvCxnSpPr>
        <p:spPr>
          <a:xfrm>
            <a:off x="1996896" y="1899850"/>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14AEA407-A7AB-BE7C-A63E-57E8CBE77C19}"/>
              </a:ext>
            </a:extLst>
          </p:cNvPr>
          <p:cNvCxnSpPr>
            <a:cxnSpLocks/>
          </p:cNvCxnSpPr>
          <p:nvPr/>
        </p:nvCxnSpPr>
        <p:spPr>
          <a:xfrm>
            <a:off x="7199761" y="1899850"/>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3" name="Graphique 42" descr="Salle de conseil contour">
            <a:extLst>
              <a:ext uri="{FF2B5EF4-FFF2-40B4-BE49-F238E27FC236}">
                <a16:creationId xmlns:a16="http://schemas.microsoft.com/office/drawing/2014/main" id="{94D38361-8FD3-9C0F-9402-03E92A5814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5682" y="1232043"/>
            <a:ext cx="682859" cy="682859"/>
          </a:xfrm>
          <a:prstGeom prst="rect">
            <a:avLst/>
          </a:prstGeom>
        </p:spPr>
      </p:pic>
      <p:pic>
        <p:nvPicPr>
          <p:cNvPr id="45" name="Graphique 44" descr="Contrat contour">
            <a:extLst>
              <a:ext uri="{FF2B5EF4-FFF2-40B4-BE49-F238E27FC236}">
                <a16:creationId xmlns:a16="http://schemas.microsoft.com/office/drawing/2014/main" id="{4D514816-B39A-C120-98C7-E8264F89B4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78503" y="1402171"/>
            <a:ext cx="485824" cy="485824"/>
          </a:xfrm>
          <a:prstGeom prst="rect">
            <a:avLst/>
          </a:prstGeom>
        </p:spPr>
      </p:pic>
      <p:pic>
        <p:nvPicPr>
          <p:cNvPr id="2" name="Image 1" descr="Une image contenant texte, clipart&#10;&#10;Description générée automatiquement">
            <a:extLst>
              <a:ext uri="{FF2B5EF4-FFF2-40B4-BE49-F238E27FC236}">
                <a16:creationId xmlns:a16="http://schemas.microsoft.com/office/drawing/2014/main" id="{79BDD7C9-520E-EDCA-E602-F1A23509D051}"/>
              </a:ext>
            </a:extLst>
          </p:cNvPr>
          <p:cNvPicPr>
            <a:picLocks noChangeAspect="1"/>
          </p:cNvPicPr>
          <p:nvPr/>
        </p:nvPicPr>
        <p:blipFill>
          <a:blip r:embed="rId8"/>
          <a:stretch>
            <a:fillRect/>
          </a:stretch>
        </p:blipFill>
        <p:spPr>
          <a:xfrm>
            <a:off x="11417952" y="98902"/>
            <a:ext cx="721028" cy="721028"/>
          </a:xfrm>
          <a:prstGeom prst="rect">
            <a:avLst/>
          </a:prstGeom>
        </p:spPr>
      </p:pic>
      <p:sp>
        <p:nvSpPr>
          <p:cNvPr id="3" name="ZoneTexte 2">
            <a:extLst>
              <a:ext uri="{FF2B5EF4-FFF2-40B4-BE49-F238E27FC236}">
                <a16:creationId xmlns:a16="http://schemas.microsoft.com/office/drawing/2014/main" id="{977FF4B8-1C75-9C11-95A9-B3578015C312}"/>
              </a:ext>
            </a:extLst>
          </p:cNvPr>
          <p:cNvSpPr txBox="1"/>
          <p:nvPr/>
        </p:nvSpPr>
        <p:spPr>
          <a:xfrm>
            <a:off x="1112087" y="2099320"/>
            <a:ext cx="4983913" cy="4893647"/>
          </a:xfrm>
          <a:prstGeom prst="rect">
            <a:avLst/>
          </a:prstGeom>
          <a:noFill/>
        </p:spPr>
        <p:txBody>
          <a:bodyPr wrap="square" rtlCol="0">
            <a:spAutoFit/>
          </a:bodyPr>
          <a:lstStyle/>
          <a:p>
            <a:pPr marL="173736" indent="-173736" fontAlgn="ctr">
              <a:buSzPts val="1200"/>
              <a:buFont typeface="Arial" panose="020B0604020202020204" pitchFamily="34" charset="0"/>
              <a:buChar char="•"/>
            </a:pPr>
            <a:r>
              <a:rPr lang="fr-FR" sz="1200" b="1" dirty="0">
                <a:solidFill>
                  <a:srgbClr val="000000"/>
                </a:solidFill>
                <a:latin typeface="Arial" panose="020B0604020202020204" pitchFamily="34" charset="0"/>
              </a:rPr>
              <a:t>Zoom sur l’ensemble des étapes du parcours</a:t>
            </a:r>
          </a:p>
          <a:p>
            <a:pPr fontAlgn="ctr">
              <a:buSzPts val="1200"/>
            </a:pPr>
            <a:endParaRPr lang="fr-FR" sz="1200" b="1" dirty="0">
              <a:solidFill>
                <a:srgbClr val="000000"/>
              </a:solidFill>
              <a:latin typeface="Arial" panose="020B0604020202020204" pitchFamily="34" charset="0"/>
            </a:endParaRPr>
          </a:p>
          <a:p>
            <a:pPr marL="173736" indent="-173736" algn="l" rtl="0" eaLnBrk="1" fontAlgn="ctr" latinLnBrk="0" hangingPunct="1">
              <a:spcBef>
                <a:spcPts val="0"/>
              </a:spcBef>
              <a:spcAft>
                <a:spcPts val="0"/>
              </a:spcAft>
              <a:buClrTx/>
              <a:buSzPts val="1200"/>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Parcours LEA </a:t>
            </a:r>
            <a:r>
              <a:rPr lang="fr-FR" sz="1200" b="0" i="0" u="none" strike="noStrike" kern="1200" dirty="0">
                <a:solidFill>
                  <a:srgbClr val="000000"/>
                </a:solidFill>
                <a:effectLst/>
                <a:latin typeface="Arial" panose="020B0604020202020204" pitchFamily="34" charset="0"/>
              </a:rPr>
              <a:t>: </a:t>
            </a:r>
            <a:endParaRPr lang="fr-FR" sz="1200" b="0" i="0" u="none" strike="noStrike" dirty="0">
              <a:effectLst/>
              <a:latin typeface="Arial" panose="020B0604020202020204" pitchFamily="34" charset="0"/>
            </a:endParaRPr>
          </a:p>
          <a:p>
            <a:pPr marL="889254" indent="-285750" algn="l" rtl="0" eaLnBrk="1" fontAlgn="ctr" latinLnBrk="0" hangingPunct="1">
              <a:spcBef>
                <a:spcPts val="0"/>
              </a:spcBef>
              <a:spcAft>
                <a:spcPts val="0"/>
              </a:spcAft>
              <a:buFont typeface="Arial" panose="020B0604020202020204" pitchFamily="34" charset="0"/>
              <a:buChar char="•"/>
            </a:pPr>
            <a:r>
              <a:rPr lang="fr-FR" sz="1200" b="0" i="0" u="none" strike="noStrike" kern="1200" dirty="0">
                <a:solidFill>
                  <a:srgbClr val="000000"/>
                </a:solidFill>
                <a:effectLst/>
                <a:latin typeface="Arial" panose="020B0604020202020204" pitchFamily="34" charset="0"/>
              </a:rPr>
              <a:t>Zoom sur l’ensemble des étapes du parcours</a:t>
            </a:r>
            <a:endParaRPr lang="fr-FR" sz="1200" b="0" i="0" u="none" strike="noStrike" dirty="0">
              <a:effectLst/>
              <a:latin typeface="Arial" panose="020B0604020202020204" pitchFamily="34" charset="0"/>
            </a:endParaRPr>
          </a:p>
          <a:p>
            <a:pPr marL="889254" indent="-285750" algn="l" rtl="0" eaLnBrk="1" fontAlgn="ctr" latinLnBrk="0" hangingPunct="1">
              <a:spcBef>
                <a:spcPts val="0"/>
              </a:spcBef>
              <a:spcAft>
                <a:spcPts val="0"/>
              </a:spcAft>
              <a:buFont typeface="Arial" panose="020B0604020202020204" pitchFamily="34" charset="0"/>
              <a:buChar char="•"/>
            </a:pPr>
            <a:r>
              <a:rPr lang="fr-FR" sz="1200" b="0" i="0" u="none" strike="noStrike" kern="1200" dirty="0">
                <a:solidFill>
                  <a:srgbClr val="000000"/>
                </a:solidFill>
                <a:effectLst/>
                <a:latin typeface="Arial" panose="020B0604020202020204" pitchFamily="34" charset="0"/>
              </a:rPr>
              <a:t>Souscription d’un CTO avec de l’Emprunt</a:t>
            </a:r>
          </a:p>
          <a:p>
            <a:pPr marL="603504" algn="l" rtl="0" eaLnBrk="1" fontAlgn="ctr" latinLnBrk="0" hangingPunct="1">
              <a:spcBef>
                <a:spcPts val="0"/>
              </a:spcBef>
              <a:spcAft>
                <a:spcPts val="0"/>
              </a:spcAft>
            </a:pPr>
            <a:endParaRPr lang="fr-FR" sz="12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Parcours 0199PM </a:t>
            </a:r>
            <a:r>
              <a:rPr lang="fr-FR" sz="1200" b="0" i="0" u="none" strike="noStrike" kern="1200" dirty="0">
                <a:solidFill>
                  <a:srgbClr val="000000"/>
                </a:solidFill>
                <a:effectLst/>
                <a:latin typeface="Arial" panose="020B0604020202020204" pitchFamily="34" charset="0"/>
              </a:rPr>
              <a:t>: Proposition d’Emprunt  au sein d’un CTO pour les personnes morales  </a:t>
            </a:r>
          </a:p>
          <a:p>
            <a:pPr algn="l" rtl="0" eaLnBrk="1" fontAlgn="ctr" latinLnBrk="0" hangingPunct="1">
              <a:spcBef>
                <a:spcPts val="0"/>
              </a:spcBef>
              <a:spcAft>
                <a:spcPts val="0"/>
              </a:spcAft>
            </a:pPr>
            <a:endParaRPr lang="fr-FR" sz="1200" b="0" i="0" u="none" strike="noStrike" dirty="0">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Cas particuliers </a:t>
            </a:r>
            <a:r>
              <a:rPr lang="fr-FR" sz="1200" b="0" i="0" u="none" strike="noStrike" kern="1200" dirty="0">
                <a:solidFill>
                  <a:srgbClr val="000000"/>
                </a:solidFill>
                <a:effectLst/>
                <a:latin typeface="Arial" panose="020B0604020202020204" pitchFamily="34" charset="0"/>
              </a:rPr>
              <a:t>: Clients en GSM - Clients surexposés</a:t>
            </a:r>
          </a:p>
          <a:p>
            <a:pPr algn="l" rtl="0" eaLnBrk="1" fontAlgn="ctr" latinLnBrk="0" hangingPunct="1">
              <a:spcBef>
                <a:spcPts val="0"/>
              </a:spcBef>
              <a:spcAft>
                <a:spcPts val="0"/>
              </a:spcAft>
            </a:pPr>
            <a:endParaRPr lang="fr-FR" sz="12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Souscription d’un contrat d’ASV </a:t>
            </a:r>
            <a:r>
              <a:rPr lang="fr-FR" sz="1200" b="1" i="0" u="none" strike="noStrike" kern="1200" dirty="0" err="1">
                <a:solidFill>
                  <a:srgbClr val="000000"/>
                </a:solidFill>
                <a:effectLst/>
                <a:latin typeface="Arial" panose="020B0604020202020204" pitchFamily="34" charset="0"/>
              </a:rPr>
              <a:t>Millevie</a:t>
            </a:r>
            <a:r>
              <a:rPr lang="fr-FR" sz="1200" b="1" i="0" u="none" strike="noStrike" kern="1200" dirty="0">
                <a:solidFill>
                  <a:srgbClr val="000000"/>
                </a:solidFill>
                <a:effectLst/>
                <a:latin typeface="Arial" panose="020B0604020202020204" pitchFamily="34" charset="0"/>
              </a:rPr>
              <a:t> Essentielle 2 avec de l’Emprunt  </a:t>
            </a:r>
          </a:p>
          <a:p>
            <a:pPr algn="l" rtl="0" eaLnBrk="1" fontAlgn="ctr" latinLnBrk="0" hangingPunct="1">
              <a:spcBef>
                <a:spcPts val="0"/>
              </a:spcBef>
              <a:spcAft>
                <a:spcPts val="0"/>
              </a:spcAft>
            </a:pPr>
            <a:endParaRPr lang="fr-FR" sz="1200" b="0" i="0" u="none" strike="noStrike" dirty="0">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Versement complémentaire </a:t>
            </a:r>
            <a:r>
              <a:rPr lang="fr-FR" sz="1200" b="0" i="0" u="none" strike="noStrike" kern="1200" dirty="0">
                <a:solidFill>
                  <a:srgbClr val="000000"/>
                </a:solidFill>
                <a:effectLst/>
                <a:latin typeface="Arial" panose="020B0604020202020204" pitchFamily="34" charset="0"/>
              </a:rPr>
              <a:t>sur un contrat d’ASV </a:t>
            </a:r>
            <a:r>
              <a:rPr lang="fr-FR" sz="1200" b="0" i="0" u="none" strike="noStrike" kern="1200" dirty="0" err="1">
                <a:solidFill>
                  <a:srgbClr val="000000"/>
                </a:solidFill>
                <a:effectLst/>
                <a:latin typeface="Arial" panose="020B0604020202020204" pitchFamily="34" charset="0"/>
              </a:rPr>
              <a:t>Millevie</a:t>
            </a:r>
            <a:r>
              <a:rPr lang="fr-FR" sz="1200" b="0" i="0" u="none" strike="noStrike" kern="1200" dirty="0">
                <a:solidFill>
                  <a:srgbClr val="000000"/>
                </a:solidFill>
                <a:effectLst/>
                <a:latin typeface="Arial" panose="020B0604020202020204" pitchFamily="34" charset="0"/>
              </a:rPr>
              <a:t> Essentielle 2 existant</a:t>
            </a:r>
          </a:p>
          <a:p>
            <a:pPr marR="0" algn="l" rtl="0" eaLnBrk="1" fontAlgn="auto" latinLnBrk="0" hangingPunct="1">
              <a:spcBef>
                <a:spcPts val="0"/>
              </a:spcBef>
              <a:spcAft>
                <a:spcPts val="0"/>
              </a:spcAft>
            </a:pPr>
            <a:endParaRPr lang="fr-FR" sz="1200" b="0" i="0" u="none" strike="noStrike" dirty="0">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Arbitrage</a:t>
            </a:r>
            <a:r>
              <a:rPr lang="fr-FR" sz="1200" b="0" i="0" u="none" strike="noStrike" kern="1200" dirty="0">
                <a:solidFill>
                  <a:srgbClr val="000000"/>
                </a:solidFill>
                <a:effectLst/>
                <a:latin typeface="Arial" panose="020B0604020202020204" pitchFamily="34" charset="0"/>
              </a:rPr>
              <a:t> sur un contrat Nuances 3D</a:t>
            </a:r>
          </a:p>
          <a:p>
            <a:pPr marR="0" algn="l" rtl="0" eaLnBrk="1" fontAlgn="auto" latinLnBrk="0" hangingPunct="1">
              <a:spcBef>
                <a:spcPts val="0"/>
              </a:spcBef>
              <a:spcAft>
                <a:spcPts val="0"/>
              </a:spcAft>
            </a:pPr>
            <a:endParaRPr lang="fr-FR" sz="1200" b="0" i="0" u="none" strike="noStrike" dirty="0">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Versement</a:t>
            </a:r>
            <a:r>
              <a:rPr lang="fr-FR" sz="1200" b="0" i="0" u="none" strike="noStrike" kern="1200" dirty="0">
                <a:solidFill>
                  <a:srgbClr val="000000"/>
                </a:solidFill>
                <a:effectLst/>
                <a:latin typeface="Arial" panose="020B0604020202020204" pitchFamily="34" charset="0"/>
              </a:rPr>
              <a:t> sur un contrat Nuances 3D</a:t>
            </a:r>
          </a:p>
          <a:p>
            <a:pPr marR="0" algn="l" rtl="0" eaLnBrk="1" fontAlgn="auto" latinLnBrk="0" hangingPunct="1">
              <a:spcBef>
                <a:spcPts val="0"/>
              </a:spcBef>
              <a:spcAft>
                <a:spcPts val="0"/>
              </a:spcAft>
            </a:pPr>
            <a:endParaRPr lang="fr-FR" sz="1200" b="0" i="0" u="none" strike="noStrike" dirty="0">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dirty="0">
                <a:solidFill>
                  <a:srgbClr val="000000"/>
                </a:solidFill>
                <a:effectLst/>
                <a:latin typeface="Arial" panose="020B0604020202020204" pitchFamily="34" charset="0"/>
              </a:rPr>
              <a:t>Souscription</a:t>
            </a:r>
            <a:r>
              <a:rPr lang="fr-FR" sz="1200" b="0" i="0" u="none" strike="noStrike" kern="1200" dirty="0">
                <a:solidFill>
                  <a:srgbClr val="000000"/>
                </a:solidFill>
                <a:effectLst/>
                <a:latin typeface="Arial" panose="020B0604020202020204" pitchFamily="34" charset="0"/>
              </a:rPr>
              <a:t> d’un contrat d’assurance vie </a:t>
            </a:r>
            <a:r>
              <a:rPr lang="fr-FR" sz="1200" b="0" i="0" u="none" strike="noStrike" kern="1200" dirty="0" err="1">
                <a:solidFill>
                  <a:srgbClr val="000000"/>
                </a:solidFill>
                <a:effectLst/>
                <a:latin typeface="Arial" panose="020B0604020202020204" pitchFamily="34" charset="0"/>
              </a:rPr>
              <a:t>Millevie</a:t>
            </a:r>
            <a:r>
              <a:rPr lang="fr-FR" sz="1200" b="0" i="0" u="none" strike="noStrike" kern="1200" dirty="0">
                <a:solidFill>
                  <a:srgbClr val="000000"/>
                </a:solidFill>
                <a:effectLst/>
                <a:latin typeface="Arial" panose="020B0604020202020204" pitchFamily="34" charset="0"/>
              </a:rPr>
              <a:t> Premium 2 avec une Orientation de Gestion et une cohabitation sur l’Emprunt BPCE</a:t>
            </a:r>
            <a:endParaRPr lang="fr-FR" sz="1200" b="0" i="0" u="none" strike="noStrike" dirty="0">
              <a:effectLst/>
              <a:latin typeface="Arial" panose="020B0604020202020204" pitchFamily="34" charset="0"/>
            </a:endParaRPr>
          </a:p>
          <a:p>
            <a:pPr marL="285750" indent="-285750">
              <a:buFont typeface="Arial" panose="020B0604020202020204" pitchFamily="34" charset="0"/>
              <a:buChar char="•"/>
            </a:pPr>
            <a:endParaRPr lang="fr-FR" sz="1200" dirty="0"/>
          </a:p>
        </p:txBody>
      </p:sp>
      <p:sp>
        <p:nvSpPr>
          <p:cNvPr id="4" name="Bulle narrative : rectangle 3">
            <a:extLst>
              <a:ext uri="{FF2B5EF4-FFF2-40B4-BE49-F238E27FC236}">
                <a16:creationId xmlns:a16="http://schemas.microsoft.com/office/drawing/2014/main" id="{5CD373E7-43D0-2DCF-9779-CECCC419C4A5}"/>
              </a:ext>
            </a:extLst>
          </p:cNvPr>
          <p:cNvSpPr/>
          <p:nvPr/>
        </p:nvSpPr>
        <p:spPr>
          <a:xfrm>
            <a:off x="6836734" y="5328273"/>
            <a:ext cx="3198296" cy="962764"/>
          </a:xfrm>
          <a:prstGeom prst="wedgeRectCallout">
            <a:avLst>
              <a:gd name="adj1" fmla="val -62697"/>
              <a:gd name="adj2" fmla="val -12020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highlight>
                <a:srgbClr val="00FF00"/>
              </a:highlight>
            </a:endParaRPr>
          </a:p>
        </p:txBody>
      </p:sp>
      <p:sp>
        <p:nvSpPr>
          <p:cNvPr id="10" name="Rectangle 4">
            <a:extLst>
              <a:ext uri="{FF2B5EF4-FFF2-40B4-BE49-F238E27FC236}">
                <a16:creationId xmlns:a16="http://schemas.microsoft.com/office/drawing/2014/main" id="{3AB99C2F-A3F6-B82A-F736-F4A4B6DCE00E}"/>
              </a:ext>
            </a:extLst>
          </p:cNvPr>
          <p:cNvSpPr>
            <a:spLocks noChangeArrowheads="1"/>
          </p:cNvSpPr>
          <p:nvPr/>
        </p:nvSpPr>
        <p:spPr bwMode="auto">
          <a:xfrm>
            <a:off x="7436213" y="5460281"/>
            <a:ext cx="24322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PARCOURS EMPRUNT : Conseil et Souscription (</a:t>
            </a:r>
            <a:r>
              <a:rPr kumimoji="0" lang="fr-FR" altLang="fr-FR" sz="1400" b="0" i="0" u="none" strike="noStrike" cap="none" normalizeH="0" baseline="0" dirty="0" err="1">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EspaceDefi</a:t>
            </a:r>
            <a:r>
              <a:rPr kumimoji="0" lang="fr-FR" altLang="fr-FR" sz="1400" b="0" i="0" u="none" strike="noStrike" cap="none" normalizeH="0" baseline="0" dirty="0">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a:t>
            </a:r>
            <a:endParaRPr kumimoji="0" lang="fr-FR" altLang="fr-FR" sz="1400" b="0" i="0" u="none" strike="noStrike" cap="none" normalizeH="0" baseline="0" dirty="0">
              <a:ln>
                <a:noFill/>
              </a:ln>
              <a:solidFill>
                <a:srgbClr val="C00000"/>
              </a:solidFill>
              <a:effectLst/>
              <a:latin typeface="Arial" panose="020B0604020202020204" pitchFamily="34" charset="0"/>
            </a:endParaRPr>
          </a:p>
        </p:txBody>
      </p:sp>
      <p:pic>
        <p:nvPicPr>
          <p:cNvPr id="15" name="Graphique 14" descr="Écran tactile contour">
            <a:extLst>
              <a:ext uri="{FF2B5EF4-FFF2-40B4-BE49-F238E27FC236}">
                <a16:creationId xmlns:a16="http://schemas.microsoft.com/office/drawing/2014/main" id="{7C9DDAC5-C9EA-55A2-4266-1ABA70BA5D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80783" y="5529238"/>
            <a:ext cx="577014" cy="577014"/>
          </a:xfrm>
          <a:prstGeom prst="rect">
            <a:avLst/>
          </a:prstGeom>
        </p:spPr>
      </p:pic>
    </p:spTree>
    <p:extLst>
      <p:ext uri="{BB962C8B-B14F-4D97-AF65-F5344CB8AC3E}">
        <p14:creationId xmlns:p14="http://schemas.microsoft.com/office/powerpoint/2010/main" val="1198470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dirty="0"/>
              <a:t>Liste contrats ASV éligibles</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pic>
        <p:nvPicPr>
          <p:cNvPr id="8" name="Image 7" descr="Une image contenant texte, clipart&#10;&#10;Description générée automatiquement">
            <a:extLst>
              <a:ext uri="{FF2B5EF4-FFF2-40B4-BE49-F238E27FC236}">
                <a16:creationId xmlns:a16="http://schemas.microsoft.com/office/drawing/2014/main" id="{D739837C-63C4-89AA-BA79-8B460BD279F9}"/>
              </a:ext>
            </a:extLst>
          </p:cNvPr>
          <p:cNvPicPr>
            <a:picLocks noChangeAspect="1"/>
          </p:cNvPicPr>
          <p:nvPr/>
        </p:nvPicPr>
        <p:blipFill>
          <a:blip r:embed="rId2"/>
          <a:stretch>
            <a:fillRect/>
          </a:stretch>
        </p:blipFill>
        <p:spPr>
          <a:xfrm>
            <a:off x="11417952" y="98902"/>
            <a:ext cx="721028" cy="721028"/>
          </a:xfrm>
          <a:prstGeom prst="rect">
            <a:avLst/>
          </a:prstGeom>
        </p:spPr>
      </p:pic>
      <p:graphicFrame>
        <p:nvGraphicFramePr>
          <p:cNvPr id="10" name="Tableau 9">
            <a:extLst>
              <a:ext uri="{FF2B5EF4-FFF2-40B4-BE49-F238E27FC236}">
                <a16:creationId xmlns:a16="http://schemas.microsoft.com/office/drawing/2014/main" id="{312D5038-9776-236D-6B7F-7D780FB71635}"/>
              </a:ext>
            </a:extLst>
          </p:cNvPr>
          <p:cNvGraphicFramePr>
            <a:graphicFrameLocks noGrp="1"/>
          </p:cNvGraphicFramePr>
          <p:nvPr>
            <p:extLst>
              <p:ext uri="{D42A27DB-BD31-4B8C-83A1-F6EECF244321}">
                <p14:modId xmlns:p14="http://schemas.microsoft.com/office/powerpoint/2010/main" val="2881588079"/>
              </p:ext>
            </p:extLst>
          </p:nvPr>
        </p:nvGraphicFramePr>
        <p:xfrm>
          <a:off x="1064454" y="1370437"/>
          <a:ext cx="4205946" cy="2795720"/>
        </p:xfrm>
        <a:graphic>
          <a:graphicData uri="http://schemas.openxmlformats.org/drawingml/2006/table">
            <a:tbl>
              <a:tblPr firstRow="1" bandRow="1">
                <a:tableStyleId>{5C22544A-7EE6-4342-B048-85BDC9FD1C3A}</a:tableStyleId>
              </a:tblPr>
              <a:tblGrid>
                <a:gridCol w="4205946">
                  <a:extLst>
                    <a:ext uri="{9D8B030D-6E8A-4147-A177-3AD203B41FA5}">
                      <a16:colId xmlns:a16="http://schemas.microsoft.com/office/drawing/2014/main" val="2258209931"/>
                    </a:ext>
                  </a:extLst>
                </a:gridCol>
              </a:tblGrid>
              <a:tr h="294275">
                <a:tc>
                  <a:txBody>
                    <a:bodyPr/>
                    <a:lstStyle/>
                    <a:p>
                      <a:pPr algn="ctr"/>
                      <a:r>
                        <a:rPr lang="fr-FR" sz="1600" dirty="0">
                          <a:solidFill>
                            <a:schemeClr val="accent1"/>
                          </a:solidFill>
                        </a:rPr>
                        <a:t>BPCE Vie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2460440">
                <a:tc>
                  <a:txBody>
                    <a:bodyPr/>
                    <a:lstStyle/>
                    <a:p>
                      <a:pPr marL="285750" indent="-285750">
                        <a:lnSpc>
                          <a:spcPct val="150000"/>
                        </a:lnSpc>
                        <a:buFont typeface="Arial" panose="020B0604020202020204" pitchFamily="34" charset="0"/>
                        <a:buChar char="•"/>
                      </a:pPr>
                      <a:r>
                        <a:rPr lang="fr-FR" sz="1400" dirty="0" err="1"/>
                        <a:t>Millevie</a:t>
                      </a:r>
                      <a:r>
                        <a:rPr lang="fr-FR" sz="1400" dirty="0"/>
                        <a:t> Initiale 1 et 2</a:t>
                      </a:r>
                    </a:p>
                    <a:p>
                      <a:pPr marL="285750" indent="-285750">
                        <a:lnSpc>
                          <a:spcPct val="150000"/>
                        </a:lnSpc>
                        <a:buFont typeface="Arial" panose="020B0604020202020204" pitchFamily="34" charset="0"/>
                        <a:buChar char="•"/>
                      </a:pPr>
                      <a:r>
                        <a:rPr lang="fr-FR" sz="1400" dirty="0" err="1"/>
                        <a:t>Millevie</a:t>
                      </a:r>
                      <a:r>
                        <a:rPr lang="fr-FR" sz="1400" dirty="0"/>
                        <a:t> Essentielle 1 et 2</a:t>
                      </a:r>
                    </a:p>
                    <a:p>
                      <a:pPr marL="285750" indent="-285750">
                        <a:lnSpc>
                          <a:spcPct val="150000"/>
                        </a:lnSpc>
                        <a:buFont typeface="Arial" panose="020B0604020202020204" pitchFamily="34" charset="0"/>
                        <a:buChar char="•"/>
                      </a:pPr>
                      <a:r>
                        <a:rPr lang="fr-FR" sz="1400" dirty="0" err="1"/>
                        <a:t>Millevie</a:t>
                      </a:r>
                      <a:r>
                        <a:rPr lang="fr-FR" sz="1400" dirty="0"/>
                        <a:t> Premium 1 et 2</a:t>
                      </a:r>
                    </a:p>
                    <a:p>
                      <a:pPr marL="285750" marR="0" lvl="0"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sz="1400" dirty="0" err="1"/>
                        <a:t>Millevie</a:t>
                      </a:r>
                      <a:r>
                        <a:rPr lang="fr-FR" sz="1400" dirty="0"/>
                        <a:t> Capi 1 et 2</a:t>
                      </a:r>
                    </a:p>
                    <a:p>
                      <a:pPr marL="285750" indent="-285750">
                        <a:lnSpc>
                          <a:spcPct val="150000"/>
                        </a:lnSpc>
                        <a:buFont typeface="Arial" panose="020B0604020202020204" pitchFamily="34" charset="0"/>
                        <a:buChar char="•"/>
                      </a:pPr>
                      <a:r>
                        <a:rPr lang="fr-FR" sz="1400" dirty="0" err="1"/>
                        <a:t>Millevie</a:t>
                      </a:r>
                      <a:r>
                        <a:rPr lang="fr-FR" sz="1400" dirty="0"/>
                        <a:t> Infinie 1 et 2</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graphicFrame>
        <p:nvGraphicFramePr>
          <p:cNvPr id="11" name="Tableau 10">
            <a:extLst>
              <a:ext uri="{FF2B5EF4-FFF2-40B4-BE49-F238E27FC236}">
                <a16:creationId xmlns:a16="http://schemas.microsoft.com/office/drawing/2014/main" id="{B65F33C9-1181-B61C-7C32-E1C3B2FFCA32}"/>
              </a:ext>
            </a:extLst>
          </p:cNvPr>
          <p:cNvGraphicFramePr>
            <a:graphicFrameLocks noGrp="1"/>
          </p:cNvGraphicFramePr>
          <p:nvPr/>
        </p:nvGraphicFramePr>
        <p:xfrm>
          <a:off x="6437462" y="1370437"/>
          <a:ext cx="3233333" cy="3093720"/>
        </p:xfrm>
        <a:graphic>
          <a:graphicData uri="http://schemas.openxmlformats.org/drawingml/2006/table">
            <a:tbl>
              <a:tblPr firstRow="1" bandRow="1">
                <a:tableStyleId>{5C22544A-7EE6-4342-B048-85BDC9FD1C3A}</a:tableStyleId>
              </a:tblPr>
              <a:tblGrid>
                <a:gridCol w="3233333">
                  <a:extLst>
                    <a:ext uri="{9D8B030D-6E8A-4147-A177-3AD203B41FA5}">
                      <a16:colId xmlns:a16="http://schemas.microsoft.com/office/drawing/2014/main" val="2258209931"/>
                    </a:ext>
                  </a:extLst>
                </a:gridCol>
              </a:tblGrid>
              <a:tr h="371018">
                <a:tc>
                  <a:txBody>
                    <a:bodyPr/>
                    <a:lstStyle/>
                    <a:p>
                      <a:pPr algn="ctr"/>
                      <a:r>
                        <a:rPr lang="fr-FR" sz="1600" dirty="0">
                          <a:solidFill>
                            <a:schemeClr val="accent1"/>
                          </a:solidFill>
                        </a:rPr>
                        <a:t>CNP Assurances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2722702">
                <a:tc>
                  <a:txBody>
                    <a:bodyPr/>
                    <a:lstStyle/>
                    <a:p>
                      <a:pPr marL="285750" lvl="0" indent="-285750" algn="l" defTabSz="1219170" rtl="0" eaLnBrk="1" latinLnBrk="0" hangingPunct="1">
                        <a:lnSpc>
                          <a:spcPct val="150000"/>
                        </a:lnSpc>
                        <a:buFont typeface="Arial" panose="020B0604020202020204" pitchFamily="34" charset="0"/>
                        <a:buChar char="•"/>
                      </a:pPr>
                      <a:r>
                        <a:rPr lang="fr-FR" sz="1400" kern="1200" dirty="0">
                          <a:solidFill>
                            <a:schemeClr val="dk1"/>
                          </a:solidFill>
                          <a:latin typeface="+mn-lt"/>
                          <a:ea typeface="+mn-ea"/>
                          <a:cs typeface="+mn-cs"/>
                        </a:rPr>
                        <a:t>Nuances Grenadine </a:t>
                      </a:r>
                    </a:p>
                    <a:p>
                      <a:pPr marL="285750" lvl="0" indent="-285750" algn="l" defTabSz="1219170" rtl="0" eaLnBrk="1" latinLnBrk="0" hangingPunct="1">
                        <a:lnSpc>
                          <a:spcPct val="150000"/>
                        </a:lnSpc>
                        <a:buFont typeface="Arial" panose="020B0604020202020204" pitchFamily="34" charset="0"/>
                        <a:buChar char="•"/>
                      </a:pPr>
                      <a:r>
                        <a:rPr lang="fr-FR" sz="1400" kern="1200" dirty="0">
                          <a:solidFill>
                            <a:schemeClr val="dk1"/>
                          </a:solidFill>
                          <a:latin typeface="+mn-lt"/>
                          <a:ea typeface="+mn-ea"/>
                          <a:cs typeface="+mn-cs"/>
                        </a:rPr>
                        <a:t>Nuances Capi</a:t>
                      </a:r>
                    </a:p>
                    <a:p>
                      <a:pPr marL="285750" lvl="0" indent="-285750" algn="l" defTabSz="1219170" rtl="0" eaLnBrk="1" latinLnBrk="0" hangingPunct="1">
                        <a:lnSpc>
                          <a:spcPct val="150000"/>
                        </a:lnSpc>
                        <a:buFont typeface="Arial" panose="020B0604020202020204" pitchFamily="34" charset="0"/>
                        <a:buChar char="•"/>
                      </a:pPr>
                      <a:r>
                        <a:rPr lang="fr-FR" sz="1400" kern="1200" dirty="0">
                          <a:solidFill>
                            <a:schemeClr val="dk1"/>
                          </a:solidFill>
                          <a:latin typeface="+mn-lt"/>
                          <a:ea typeface="+mn-ea"/>
                          <a:cs typeface="+mn-cs"/>
                        </a:rPr>
                        <a:t>Nuances 3D </a:t>
                      </a:r>
                    </a:p>
                    <a:p>
                      <a:pPr marL="285750" lvl="0" indent="-285750" algn="l" defTabSz="1219170" rtl="0" eaLnBrk="1" latinLnBrk="0" hangingPunct="1">
                        <a:lnSpc>
                          <a:spcPct val="150000"/>
                        </a:lnSpc>
                        <a:buFont typeface="Arial" panose="020B0604020202020204" pitchFamily="34" charset="0"/>
                        <a:buChar char="•"/>
                      </a:pPr>
                      <a:r>
                        <a:rPr lang="fr-FR" sz="1400" kern="1200" dirty="0">
                          <a:solidFill>
                            <a:schemeClr val="dk1"/>
                          </a:solidFill>
                          <a:latin typeface="+mn-lt"/>
                          <a:ea typeface="+mn-ea"/>
                          <a:cs typeface="+mn-cs"/>
                        </a:rPr>
                        <a:t>Nuances Plus </a:t>
                      </a:r>
                    </a:p>
                    <a:p>
                      <a:pPr marL="285750" lvl="0" indent="-285750" algn="l" defTabSz="1219170" rtl="0" eaLnBrk="1" latinLnBrk="0" hangingPunct="1">
                        <a:lnSpc>
                          <a:spcPct val="150000"/>
                        </a:lnSpc>
                        <a:buFont typeface="Arial" panose="020B0604020202020204" pitchFamily="34" charset="0"/>
                        <a:buChar char="•"/>
                      </a:pPr>
                      <a:r>
                        <a:rPr lang="fr-FR" sz="1400" kern="1200" dirty="0">
                          <a:solidFill>
                            <a:schemeClr val="dk1"/>
                          </a:solidFill>
                          <a:latin typeface="+mn-lt"/>
                          <a:ea typeface="+mn-ea"/>
                          <a:cs typeface="+mn-cs"/>
                        </a:rPr>
                        <a:t>Nuances Privilège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spTree>
    <p:extLst>
      <p:ext uri="{BB962C8B-B14F-4D97-AF65-F5344CB8AC3E}">
        <p14:creationId xmlns:p14="http://schemas.microsoft.com/office/powerpoint/2010/main" val="712312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dirty="0"/>
              <a:t>Fiscalité du CTO et de l’ASV</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4" name="Rectangle 3">
            <a:extLst>
              <a:ext uri="{FF2B5EF4-FFF2-40B4-BE49-F238E27FC236}">
                <a16:creationId xmlns:a16="http://schemas.microsoft.com/office/drawing/2014/main" id="{48397B0F-9BCC-83F8-13AB-9B592DE593E1}"/>
              </a:ext>
            </a:extLst>
          </p:cNvPr>
          <p:cNvSpPr/>
          <p:nvPr/>
        </p:nvSpPr>
        <p:spPr>
          <a:xfrm>
            <a:off x="100794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81D74"/>
                </a:solidFill>
                <a:effectLst/>
                <a:uLnTx/>
                <a:uFillTx/>
                <a:latin typeface="Arial"/>
                <a:ea typeface="+mn-ea"/>
                <a:cs typeface="+mn-cs"/>
              </a:rPr>
              <a:t>CTO</a:t>
            </a:r>
          </a:p>
        </p:txBody>
      </p:sp>
      <p:sp>
        <p:nvSpPr>
          <p:cNvPr id="8" name="Rectangle 7">
            <a:extLst>
              <a:ext uri="{FF2B5EF4-FFF2-40B4-BE49-F238E27FC236}">
                <a16:creationId xmlns:a16="http://schemas.microsoft.com/office/drawing/2014/main" id="{3FF55685-434C-61D2-25CE-9C2CF3FFB3EA}"/>
              </a:ext>
            </a:extLst>
          </p:cNvPr>
          <p:cNvSpPr/>
          <p:nvPr/>
        </p:nvSpPr>
        <p:spPr>
          <a:xfrm>
            <a:off x="620102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581D74"/>
                </a:solidFill>
                <a:effectLst/>
                <a:uLnTx/>
                <a:uFillTx/>
                <a:latin typeface="Arial"/>
                <a:ea typeface="+mn-ea"/>
                <a:cs typeface="+mn-cs"/>
              </a:rPr>
              <a:t>ASV</a:t>
            </a:r>
          </a:p>
        </p:txBody>
      </p:sp>
      <p:cxnSp>
        <p:nvCxnSpPr>
          <p:cNvPr id="9" name="Connecteur droit 8">
            <a:extLst>
              <a:ext uri="{FF2B5EF4-FFF2-40B4-BE49-F238E27FC236}">
                <a16:creationId xmlns:a16="http://schemas.microsoft.com/office/drawing/2014/main" id="{ABFFB68D-9F0C-F76D-0783-7D9189FD0C1E}"/>
              </a:ext>
            </a:extLst>
          </p:cNvPr>
          <p:cNvCxnSpPr>
            <a:cxnSpLocks/>
          </p:cNvCxnSpPr>
          <p:nvPr/>
        </p:nvCxnSpPr>
        <p:spPr>
          <a:xfrm>
            <a:off x="1996896" y="1899850"/>
            <a:ext cx="301103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B8F7FB5B-E303-106A-DC4F-A9E2ACF2A9E9}"/>
              </a:ext>
            </a:extLst>
          </p:cNvPr>
          <p:cNvCxnSpPr>
            <a:cxnSpLocks/>
          </p:cNvCxnSpPr>
          <p:nvPr/>
        </p:nvCxnSpPr>
        <p:spPr>
          <a:xfrm>
            <a:off x="7199761" y="1899850"/>
            <a:ext cx="301103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Graphique 11" descr="Écran tactile contour">
            <a:extLst>
              <a:ext uri="{FF2B5EF4-FFF2-40B4-BE49-F238E27FC236}">
                <a16:creationId xmlns:a16="http://schemas.microsoft.com/office/drawing/2014/main" id="{412F0257-D207-3FFE-073E-410B910C89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25196" y="2419758"/>
            <a:ext cx="417473" cy="417473"/>
          </a:xfrm>
          <a:prstGeom prst="rect">
            <a:avLst/>
          </a:prstGeom>
        </p:spPr>
      </p:pic>
      <p:sp>
        <p:nvSpPr>
          <p:cNvPr id="13" name="ZoneTexte 12">
            <a:extLst>
              <a:ext uri="{FF2B5EF4-FFF2-40B4-BE49-F238E27FC236}">
                <a16:creationId xmlns:a16="http://schemas.microsoft.com/office/drawing/2014/main" id="{89FC429C-32F4-07E7-AF9B-277136FCB690}"/>
              </a:ext>
            </a:extLst>
          </p:cNvPr>
          <p:cNvSpPr txBox="1"/>
          <p:nvPr/>
        </p:nvSpPr>
        <p:spPr>
          <a:xfrm>
            <a:off x="2442669" y="2419758"/>
            <a:ext cx="2288645"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dirty="0">
                <a:ln>
                  <a:noFill/>
                </a:ln>
                <a:solidFill>
                  <a:srgbClr val="000000"/>
                </a:solidFill>
                <a:effectLst/>
                <a:uLnTx/>
                <a:uFillTx/>
                <a:latin typeface="Arial"/>
                <a:ea typeface="+mn-ea"/>
                <a:cs typeface="+mn-cs"/>
              </a:rPr>
              <a:t>Disponible sous </a:t>
            </a:r>
            <a:r>
              <a:rPr kumimoji="0" lang="fr-FR" sz="1400" b="0" i="1" u="sng" strike="noStrike" kern="1200" cap="none" spc="0" normalizeH="0" baseline="0" noProof="0" dirty="0">
                <a:ln>
                  <a:noFill/>
                </a:ln>
                <a:solidFill>
                  <a:srgbClr val="B34A8C"/>
                </a:solidFill>
                <a:effectLst/>
                <a:uLnTx/>
                <a:uFillTx/>
                <a:latin typeface="Arial"/>
                <a:ea typeface="+mn-ea"/>
                <a:cs typeface="+mn-cs"/>
                <a:hlinkClick r:id="rId4"/>
              </a:rPr>
              <a:t>DEFI</a:t>
            </a:r>
            <a:endParaRPr kumimoji="0" lang="fr-FR" sz="1400" b="0" i="1" u="sng" strike="noStrike" kern="1200" cap="none" spc="0" normalizeH="0" baseline="0" noProof="0" dirty="0">
              <a:ln>
                <a:noFill/>
              </a:ln>
              <a:solidFill>
                <a:srgbClr val="B34A8C"/>
              </a:solidFill>
              <a:effectLst/>
              <a:uLnTx/>
              <a:uFillTx/>
              <a:latin typeface="Arial"/>
              <a:ea typeface="+mn-ea"/>
              <a:cs typeface="Arial"/>
            </a:endParaRPr>
          </a:p>
        </p:txBody>
      </p:sp>
      <p:pic>
        <p:nvPicPr>
          <p:cNvPr id="14" name="Graphique 13" descr="Écran tactile contour">
            <a:extLst>
              <a:ext uri="{FF2B5EF4-FFF2-40B4-BE49-F238E27FC236}">
                <a16:creationId xmlns:a16="http://schemas.microsoft.com/office/drawing/2014/main" id="{2F4749FD-A23D-F45C-CAEA-3C3E143893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8617" y="2379469"/>
            <a:ext cx="417473" cy="417473"/>
          </a:xfrm>
          <a:prstGeom prst="rect">
            <a:avLst/>
          </a:prstGeom>
        </p:spPr>
      </p:pic>
      <p:sp>
        <p:nvSpPr>
          <p:cNvPr id="15" name="ZoneTexte 14">
            <a:extLst>
              <a:ext uri="{FF2B5EF4-FFF2-40B4-BE49-F238E27FC236}">
                <a16:creationId xmlns:a16="http://schemas.microsoft.com/office/drawing/2014/main" id="{6F6E8DA3-6F86-51E5-CA04-A1D44EF0E219}"/>
              </a:ext>
            </a:extLst>
          </p:cNvPr>
          <p:cNvSpPr txBox="1"/>
          <p:nvPr/>
        </p:nvSpPr>
        <p:spPr>
          <a:xfrm>
            <a:off x="7596090" y="2379469"/>
            <a:ext cx="2945389"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dirty="0">
                <a:ln>
                  <a:noFill/>
                </a:ln>
                <a:solidFill>
                  <a:srgbClr val="000000"/>
                </a:solidFill>
                <a:effectLst/>
                <a:uLnTx/>
                <a:uFillTx/>
                <a:latin typeface="Arial"/>
                <a:ea typeface="+mn-ea"/>
                <a:cs typeface="+mn-cs"/>
              </a:rPr>
              <a:t>Disponible sous </a:t>
            </a:r>
            <a:r>
              <a:rPr lang="fr-FR" sz="1400" i="1" u="sng" dirty="0">
                <a:solidFill>
                  <a:srgbClr val="B34A8C"/>
                </a:solidFill>
                <a:latin typeface="Arial"/>
                <a:hlinkClick r:id="rId5"/>
              </a:rPr>
              <a:t>Indispensable</a:t>
            </a:r>
            <a:endParaRPr kumimoji="0" lang="fr-FR" sz="1400" b="0" i="1" u="sng" strike="noStrike" kern="1200" cap="none" spc="0" normalizeH="0" baseline="0" noProof="0" dirty="0">
              <a:ln>
                <a:noFill/>
              </a:ln>
              <a:solidFill>
                <a:srgbClr val="B34A8C"/>
              </a:solidFill>
              <a:effectLst/>
              <a:uLnTx/>
              <a:uFillTx/>
              <a:latin typeface="Arial"/>
              <a:ea typeface="+mn-ea"/>
              <a:cs typeface="Arial"/>
            </a:endParaRPr>
          </a:p>
        </p:txBody>
      </p:sp>
      <p:pic>
        <p:nvPicPr>
          <p:cNvPr id="3" name="Image 2">
            <a:extLst>
              <a:ext uri="{FF2B5EF4-FFF2-40B4-BE49-F238E27FC236}">
                <a16:creationId xmlns:a16="http://schemas.microsoft.com/office/drawing/2014/main" id="{F88373C5-D9D2-382F-FE66-28F78644C741}"/>
              </a:ext>
            </a:extLst>
          </p:cNvPr>
          <p:cNvPicPr>
            <a:picLocks noChangeAspect="1"/>
          </p:cNvPicPr>
          <p:nvPr/>
        </p:nvPicPr>
        <p:blipFill>
          <a:blip r:embed="rId6"/>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2033271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Planning prévisionnel</a:t>
            </a:r>
          </a:p>
        </p:txBody>
      </p:sp>
      <p:cxnSp>
        <p:nvCxnSpPr>
          <p:cNvPr id="4" name="Straight Connector 3">
            <a:extLst>
              <a:ext uri="{FF2B5EF4-FFF2-40B4-BE49-F238E27FC236}">
                <a16:creationId xmlns:a16="http://schemas.microsoft.com/office/drawing/2014/main" id="{4D0954BE-38DA-FCDE-59DC-8B5C4730761D}"/>
              </a:ext>
            </a:extLst>
          </p:cNvPr>
          <p:cNvCxnSpPr>
            <a:cxnSpLocks/>
          </p:cNvCxnSpPr>
          <p:nvPr/>
        </p:nvCxnSpPr>
        <p:spPr>
          <a:xfrm flipV="1">
            <a:off x="338667" y="3845781"/>
            <a:ext cx="11713125" cy="17589"/>
          </a:xfrm>
          <a:prstGeom prst="line">
            <a:avLst/>
          </a:prstGeom>
          <a:ln w="571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Oval 12">
            <a:extLst>
              <a:ext uri="{FF2B5EF4-FFF2-40B4-BE49-F238E27FC236}">
                <a16:creationId xmlns:a16="http://schemas.microsoft.com/office/drawing/2014/main" id="{7EA9BF2B-BE20-C3F0-6A7B-11E911499B80}"/>
              </a:ext>
            </a:extLst>
          </p:cNvPr>
          <p:cNvSpPr/>
          <p:nvPr/>
        </p:nvSpPr>
        <p:spPr>
          <a:xfrm>
            <a:off x="923308" y="3786324"/>
            <a:ext cx="162000" cy="16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8">
            <a:extLst>
              <a:ext uri="{FF2B5EF4-FFF2-40B4-BE49-F238E27FC236}">
                <a16:creationId xmlns:a16="http://schemas.microsoft.com/office/drawing/2014/main" id="{44ED1398-DE33-07EC-D757-955769CB4340}"/>
              </a:ext>
            </a:extLst>
          </p:cNvPr>
          <p:cNvSpPr/>
          <p:nvPr/>
        </p:nvSpPr>
        <p:spPr>
          <a:xfrm>
            <a:off x="4555477" y="3795075"/>
            <a:ext cx="162000" cy="16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ZoneTexte 13">
            <a:extLst>
              <a:ext uri="{FF2B5EF4-FFF2-40B4-BE49-F238E27FC236}">
                <a16:creationId xmlns:a16="http://schemas.microsoft.com/office/drawing/2014/main" id="{56FD68C1-68C7-656C-ED8F-E21900ABF76C}"/>
              </a:ext>
            </a:extLst>
          </p:cNvPr>
          <p:cNvSpPr txBox="1"/>
          <p:nvPr/>
        </p:nvSpPr>
        <p:spPr>
          <a:xfrm>
            <a:off x="4255308" y="1920505"/>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9176B4"/>
                </a:solidFill>
                <a:effectLst/>
                <a:uLnTx/>
                <a:uFillTx/>
                <a:latin typeface="Arial"/>
                <a:ea typeface="+mn-ea"/>
                <a:cs typeface="+mn-cs"/>
              </a:rPr>
              <a:t>9 janvier</a:t>
            </a: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dirty="0">
                <a:solidFill>
                  <a:srgbClr val="9176B4"/>
                </a:solidFill>
                <a:latin typeface="Arial"/>
              </a:rPr>
              <a:t>9h</a:t>
            </a:r>
            <a:endParaRPr kumimoji="0" lang="fr-FR" sz="1600" i="0" u="none" strike="noStrike" kern="1200" cap="none" spc="0" normalizeH="0" baseline="0" noProof="0" dirty="0">
              <a:ln>
                <a:noFill/>
              </a:ln>
              <a:solidFill>
                <a:srgbClr val="581D7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581D74"/>
              </a:solidFill>
              <a:effectLst/>
              <a:uLnTx/>
              <a:uFillTx/>
              <a:latin typeface="Arial"/>
              <a:ea typeface="+mn-ea"/>
              <a:cs typeface="+mn-cs"/>
            </a:endParaRPr>
          </a:p>
        </p:txBody>
      </p:sp>
      <p:sp>
        <p:nvSpPr>
          <p:cNvPr id="16" name="Flèche : droite 15">
            <a:extLst>
              <a:ext uri="{FF2B5EF4-FFF2-40B4-BE49-F238E27FC236}">
                <a16:creationId xmlns:a16="http://schemas.microsoft.com/office/drawing/2014/main" id="{9BC50C96-5F74-7854-98AF-3C9A099956FC}"/>
              </a:ext>
            </a:extLst>
          </p:cNvPr>
          <p:cNvSpPr/>
          <p:nvPr/>
        </p:nvSpPr>
        <p:spPr>
          <a:xfrm>
            <a:off x="4646815" y="3926951"/>
            <a:ext cx="3963865" cy="78482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FFFF"/>
                </a:solidFill>
                <a:effectLst/>
                <a:uLnTx/>
                <a:uFillTx/>
                <a:latin typeface="Arial" panose="020B0604020202020204"/>
                <a:ea typeface="+mn-ea"/>
                <a:cs typeface="+mn-cs"/>
              </a:rPr>
              <a:t>Période de souscription </a:t>
            </a:r>
          </a:p>
        </p:txBody>
      </p:sp>
      <p:sp>
        <p:nvSpPr>
          <p:cNvPr id="17" name="ZoneTexte 16">
            <a:extLst>
              <a:ext uri="{FF2B5EF4-FFF2-40B4-BE49-F238E27FC236}">
                <a16:creationId xmlns:a16="http://schemas.microsoft.com/office/drawing/2014/main" id="{573B4F57-7083-2E27-E16D-A0818E84F4E6}"/>
              </a:ext>
            </a:extLst>
          </p:cNvPr>
          <p:cNvSpPr txBox="1"/>
          <p:nvPr/>
        </p:nvSpPr>
        <p:spPr>
          <a:xfrm>
            <a:off x="-293315" y="1920505"/>
            <a:ext cx="2985541" cy="83099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accent6">
                    <a:lumMod val="75000"/>
                  </a:schemeClr>
                </a:solidFill>
                <a:effectLst/>
                <a:uLnTx/>
                <a:uFillTx/>
                <a:latin typeface="Arial"/>
                <a:ea typeface="+mn-ea"/>
                <a:cs typeface="+mn-cs"/>
              </a:rPr>
              <a:t>Fin novembre</a:t>
            </a: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accent6">
                  <a:lumMod val="75000"/>
                </a:schemeClr>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accent6">
                  <a:lumMod val="75000"/>
                </a:schemeClr>
              </a:solidFill>
              <a:effectLst/>
              <a:uLnTx/>
              <a:uFillTx/>
              <a:latin typeface="Arial"/>
              <a:ea typeface="+mn-ea"/>
              <a:cs typeface="+mn-cs"/>
            </a:endParaRPr>
          </a:p>
        </p:txBody>
      </p:sp>
      <p:sp>
        <p:nvSpPr>
          <p:cNvPr id="30" name="Oval 18">
            <a:extLst>
              <a:ext uri="{FF2B5EF4-FFF2-40B4-BE49-F238E27FC236}">
                <a16:creationId xmlns:a16="http://schemas.microsoft.com/office/drawing/2014/main" id="{85DD99CC-D79A-ADC8-02D2-0BB9E1CAC485}"/>
              </a:ext>
            </a:extLst>
          </p:cNvPr>
          <p:cNvSpPr/>
          <p:nvPr/>
        </p:nvSpPr>
        <p:spPr>
          <a:xfrm>
            <a:off x="3161285" y="3789470"/>
            <a:ext cx="146995" cy="1475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ZoneTexte 30">
            <a:extLst>
              <a:ext uri="{FF2B5EF4-FFF2-40B4-BE49-F238E27FC236}">
                <a16:creationId xmlns:a16="http://schemas.microsoft.com/office/drawing/2014/main" id="{AAEB39D6-FF36-BB6C-594C-AAC976CC0000}"/>
              </a:ext>
            </a:extLst>
          </p:cNvPr>
          <p:cNvSpPr txBox="1"/>
          <p:nvPr/>
        </p:nvSpPr>
        <p:spPr>
          <a:xfrm>
            <a:off x="2285315" y="3100623"/>
            <a:ext cx="1888702" cy="43088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dirty="0">
                <a:ln>
                  <a:noFill/>
                </a:ln>
                <a:solidFill>
                  <a:schemeClr val="accent6">
                    <a:lumMod val="75000"/>
                  </a:schemeClr>
                </a:solidFill>
                <a:effectLst/>
                <a:uLnTx/>
                <a:uFillTx/>
                <a:latin typeface="Arial"/>
                <a:ea typeface="+mn-ea"/>
                <a:cs typeface="+mn-cs"/>
              </a:rPr>
              <a:t>Envoi de la documentation finale pour mise en marché</a:t>
            </a:r>
          </a:p>
        </p:txBody>
      </p:sp>
      <p:sp>
        <p:nvSpPr>
          <p:cNvPr id="38" name="ZoneTexte 37">
            <a:extLst>
              <a:ext uri="{FF2B5EF4-FFF2-40B4-BE49-F238E27FC236}">
                <a16:creationId xmlns:a16="http://schemas.microsoft.com/office/drawing/2014/main" id="{C1905D31-73E2-2747-7AA5-40B7B68F39AA}"/>
              </a:ext>
            </a:extLst>
          </p:cNvPr>
          <p:cNvSpPr txBox="1"/>
          <p:nvPr/>
        </p:nvSpPr>
        <p:spPr>
          <a:xfrm>
            <a:off x="130205" y="3118930"/>
            <a:ext cx="2018742"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dirty="0">
                <a:ln>
                  <a:noFill/>
                </a:ln>
                <a:solidFill>
                  <a:schemeClr val="accent6">
                    <a:lumMod val="75000"/>
                  </a:schemeClr>
                </a:solidFill>
                <a:effectLst/>
                <a:uLnTx/>
                <a:uFillTx/>
                <a:latin typeface="Arial"/>
                <a:ea typeface="+mn-ea"/>
                <a:cs typeface="+mn-cs"/>
              </a:rPr>
              <a:t>Envoi de la documentation </a:t>
            </a:r>
            <a:r>
              <a:rPr kumimoji="0" lang="fr-FR" sz="1100" i="1" u="none" strike="noStrike" kern="1200" cap="none" spc="0" normalizeH="0" baseline="0" noProof="0" dirty="0">
                <a:ln>
                  <a:noFill/>
                </a:ln>
                <a:solidFill>
                  <a:schemeClr val="accent6">
                    <a:lumMod val="75000"/>
                  </a:schemeClr>
                </a:solidFill>
                <a:effectLst/>
                <a:uLnTx/>
                <a:uFillTx/>
                <a:latin typeface="Arial"/>
                <a:ea typeface="+mn-ea"/>
                <a:cs typeface="+mn-cs"/>
              </a:rPr>
              <a:t>Draft</a:t>
            </a:r>
            <a:r>
              <a:rPr kumimoji="0" lang="fr-FR" sz="1100" i="0" u="none" strike="noStrike" kern="1200" cap="none" spc="0" normalizeH="0" baseline="0" noProof="0" dirty="0">
                <a:ln>
                  <a:noFill/>
                </a:ln>
                <a:solidFill>
                  <a:schemeClr val="accent6">
                    <a:lumMod val="75000"/>
                  </a:schemeClr>
                </a:solidFill>
                <a:effectLst/>
                <a:uLnTx/>
                <a:uFillTx/>
                <a:latin typeface="Arial"/>
                <a:ea typeface="+mn-ea"/>
                <a:cs typeface="+mn-cs"/>
              </a:rPr>
              <a:t> pour préparation de la mise en marché </a:t>
            </a:r>
            <a:endParaRPr kumimoji="0" lang="fr-FR" sz="1100" i="1" u="none" strike="noStrike" kern="1200" cap="none" spc="0" normalizeH="0" baseline="0" noProof="0" dirty="0">
              <a:ln>
                <a:noFill/>
              </a:ln>
              <a:solidFill>
                <a:schemeClr val="accent6">
                  <a:lumMod val="75000"/>
                </a:schemeClr>
              </a:solidFill>
              <a:effectLst/>
              <a:uLnTx/>
              <a:uFillTx/>
              <a:latin typeface="Arial"/>
              <a:ea typeface="+mn-ea"/>
              <a:cs typeface="+mn-cs"/>
            </a:endParaRPr>
          </a:p>
        </p:txBody>
      </p:sp>
      <p:sp>
        <p:nvSpPr>
          <p:cNvPr id="42" name="ZoneTexte 41">
            <a:extLst>
              <a:ext uri="{FF2B5EF4-FFF2-40B4-BE49-F238E27FC236}">
                <a16:creationId xmlns:a16="http://schemas.microsoft.com/office/drawing/2014/main" id="{3196E4D4-1563-4DD3-E826-A4ABF410FB73}"/>
              </a:ext>
            </a:extLst>
          </p:cNvPr>
          <p:cNvSpPr txBox="1"/>
          <p:nvPr/>
        </p:nvSpPr>
        <p:spPr>
          <a:xfrm>
            <a:off x="4107472" y="3096312"/>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9176B4"/>
                </a:solidFill>
                <a:effectLst/>
                <a:uLnTx/>
                <a:uFillTx/>
                <a:latin typeface="Arial"/>
                <a:ea typeface="+mn-ea"/>
                <a:cs typeface="+mn-cs"/>
              </a:rPr>
              <a:t>Début de la période de souscription</a:t>
            </a:r>
            <a:endParaRPr kumimoji="0" lang="fr-FR" sz="1100" b="0" i="1" u="none" strike="noStrike" kern="1200" cap="none" spc="0" normalizeH="0" baseline="0" noProof="0">
              <a:ln>
                <a:noFill/>
              </a:ln>
              <a:solidFill>
                <a:srgbClr val="9176B4"/>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CD6CE612-D014-2126-82BA-72F9F7EB1C7F}"/>
              </a:ext>
            </a:extLst>
          </p:cNvPr>
          <p:cNvSpPr txBox="1"/>
          <p:nvPr/>
        </p:nvSpPr>
        <p:spPr>
          <a:xfrm>
            <a:off x="2269968" y="1920505"/>
            <a:ext cx="1789020" cy="584775"/>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chemeClr val="accent6">
                    <a:lumMod val="75000"/>
                  </a:schemeClr>
                </a:solidFill>
                <a:latin typeface="Arial"/>
              </a:rPr>
              <a:t>8</a:t>
            </a:r>
            <a:r>
              <a:rPr kumimoji="0" lang="fr-FR" sz="1600" b="1" i="0" u="none" strike="noStrike" kern="1200" cap="none" spc="0" normalizeH="0" baseline="0" noProof="0" dirty="0">
                <a:ln>
                  <a:noFill/>
                </a:ln>
                <a:solidFill>
                  <a:schemeClr val="accent6">
                    <a:lumMod val="75000"/>
                  </a:schemeClr>
                </a:solidFill>
                <a:effectLst/>
                <a:uLnTx/>
                <a:uFillTx/>
                <a:latin typeface="Arial"/>
                <a:ea typeface="+mn-ea"/>
                <a:cs typeface="+mn-cs"/>
              </a:rPr>
              <a:t> janvier</a:t>
            </a: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accent6">
                  <a:lumMod val="75000"/>
                </a:schemeClr>
              </a:solidFill>
              <a:effectLst/>
              <a:uLnTx/>
              <a:uFillTx/>
              <a:latin typeface="Arial"/>
              <a:ea typeface="+mn-ea"/>
              <a:cs typeface="+mn-cs"/>
            </a:endParaRPr>
          </a:p>
        </p:txBody>
      </p:sp>
      <p:sp>
        <p:nvSpPr>
          <p:cNvPr id="46" name="Oval 18">
            <a:extLst>
              <a:ext uri="{FF2B5EF4-FFF2-40B4-BE49-F238E27FC236}">
                <a16:creationId xmlns:a16="http://schemas.microsoft.com/office/drawing/2014/main" id="{CAE0D94E-F137-9900-062F-D0F8239D4318}"/>
              </a:ext>
            </a:extLst>
          </p:cNvPr>
          <p:cNvSpPr/>
          <p:nvPr/>
        </p:nvSpPr>
        <p:spPr>
          <a:xfrm>
            <a:off x="9859476" y="3781549"/>
            <a:ext cx="162000" cy="16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ZoneTexte 49">
            <a:extLst>
              <a:ext uri="{FF2B5EF4-FFF2-40B4-BE49-F238E27FC236}">
                <a16:creationId xmlns:a16="http://schemas.microsoft.com/office/drawing/2014/main" id="{7798CA36-3539-AEAC-E5CF-728F24D787EC}"/>
              </a:ext>
            </a:extLst>
          </p:cNvPr>
          <p:cNvSpPr txBox="1"/>
          <p:nvPr/>
        </p:nvSpPr>
        <p:spPr>
          <a:xfrm>
            <a:off x="7320491" y="1832730"/>
            <a:ext cx="2256378" cy="1384995"/>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rgbClr val="9176B4"/>
                </a:solidFill>
                <a:latin typeface="Arial"/>
              </a:rPr>
              <a:t>15 février</a:t>
            </a:r>
            <a:endParaRPr kumimoji="0" lang="fr-FR" sz="1600" b="1" i="0" u="none" strike="noStrike" kern="1200" cap="none" spc="0" normalizeH="0" baseline="0" noProof="0" dirty="0">
              <a:ln>
                <a:noFill/>
              </a:ln>
              <a:solidFill>
                <a:srgbClr val="9176B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dirty="0">
                <a:solidFill>
                  <a:srgbClr val="9176B4"/>
                </a:solidFill>
                <a:latin typeface="Arial"/>
              </a:rPr>
              <a:t>18h30</a:t>
            </a:r>
          </a:p>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rgbClr val="9176B4"/>
                </a:solidFill>
                <a:effectLst/>
                <a:uLnTx/>
                <a:uFillTx/>
                <a:latin typeface="Arial"/>
                <a:ea typeface="+mn-ea"/>
                <a:cs typeface="+mn-cs"/>
              </a:rPr>
              <a:t>(17h00 si</a:t>
            </a:r>
          </a:p>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rgbClr val="9176B4"/>
                </a:solidFill>
                <a:effectLst/>
                <a:uLnTx/>
                <a:uFillTx/>
                <a:latin typeface="Arial"/>
                <a:ea typeface="+mn-ea"/>
                <a:cs typeface="+mn-cs"/>
              </a:rPr>
              <a:t>Souscription en CTO </a:t>
            </a: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200" dirty="0">
                <a:solidFill>
                  <a:srgbClr val="9176B4"/>
                </a:solidFill>
                <a:latin typeface="Arial"/>
              </a:rPr>
              <a:t>et Établissement Topaze)</a:t>
            </a:r>
            <a:endParaRPr kumimoji="0" lang="fr-FR" sz="1200" i="0" u="none" strike="noStrike" kern="1200" cap="none" spc="0" normalizeH="0" baseline="0" noProof="0" dirty="0">
              <a:ln>
                <a:noFill/>
              </a:ln>
              <a:solidFill>
                <a:srgbClr val="581D7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581D74"/>
              </a:solidFill>
              <a:effectLst/>
              <a:uLnTx/>
              <a:uFillTx/>
              <a:latin typeface="Arial"/>
              <a:ea typeface="+mn-ea"/>
              <a:cs typeface="+mn-cs"/>
            </a:endParaRPr>
          </a:p>
        </p:txBody>
      </p:sp>
      <p:sp>
        <p:nvSpPr>
          <p:cNvPr id="51" name="ZoneTexte 50">
            <a:extLst>
              <a:ext uri="{FF2B5EF4-FFF2-40B4-BE49-F238E27FC236}">
                <a16:creationId xmlns:a16="http://schemas.microsoft.com/office/drawing/2014/main" id="{32928087-32FC-00A5-3E26-4FC72562B27D}"/>
              </a:ext>
            </a:extLst>
          </p:cNvPr>
          <p:cNvSpPr txBox="1"/>
          <p:nvPr/>
        </p:nvSpPr>
        <p:spPr>
          <a:xfrm>
            <a:off x="7841727" y="3124798"/>
            <a:ext cx="1291409" cy="43088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9176B4"/>
                </a:solidFill>
                <a:effectLst/>
                <a:uLnTx/>
                <a:uFillTx/>
                <a:latin typeface="Arial"/>
                <a:ea typeface="+mn-ea"/>
                <a:cs typeface="+mn-cs"/>
              </a:rPr>
              <a:t>Fin de la période de souscription</a:t>
            </a:r>
            <a:endParaRPr kumimoji="0" lang="fr-FR" sz="1100" b="0" i="1" u="none" strike="noStrike" kern="1200" cap="none" spc="0" normalizeH="0" baseline="0" noProof="0" dirty="0">
              <a:ln>
                <a:noFill/>
              </a:ln>
              <a:solidFill>
                <a:srgbClr val="9176B4"/>
              </a:solidFill>
              <a:effectLst/>
              <a:uLnTx/>
              <a:uFillTx/>
              <a:latin typeface="Arial"/>
              <a:ea typeface="+mn-ea"/>
              <a:cs typeface="+mn-cs"/>
            </a:endParaRPr>
          </a:p>
        </p:txBody>
      </p:sp>
      <p:sp>
        <p:nvSpPr>
          <p:cNvPr id="52" name="Oval 18">
            <a:extLst>
              <a:ext uri="{FF2B5EF4-FFF2-40B4-BE49-F238E27FC236}">
                <a16:creationId xmlns:a16="http://schemas.microsoft.com/office/drawing/2014/main" id="{4075FE20-C5B6-16CB-4EC7-460E433931AD}"/>
              </a:ext>
            </a:extLst>
          </p:cNvPr>
          <p:cNvSpPr/>
          <p:nvPr/>
        </p:nvSpPr>
        <p:spPr>
          <a:xfrm>
            <a:off x="8448680" y="3789470"/>
            <a:ext cx="162000" cy="16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ZoneTexte 52">
            <a:extLst>
              <a:ext uri="{FF2B5EF4-FFF2-40B4-BE49-F238E27FC236}">
                <a16:creationId xmlns:a16="http://schemas.microsoft.com/office/drawing/2014/main" id="{7FA2ED83-6B36-996B-BB68-95477101BD3E}"/>
              </a:ext>
            </a:extLst>
          </p:cNvPr>
          <p:cNvSpPr txBox="1"/>
          <p:nvPr/>
        </p:nvSpPr>
        <p:spPr>
          <a:xfrm>
            <a:off x="9411382" y="1850445"/>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chemeClr val="tx2"/>
                </a:solidFill>
                <a:latin typeface="Arial"/>
              </a:rPr>
              <a:t>21 février</a:t>
            </a:r>
            <a:endParaRPr kumimoji="0" lang="fr-FR" sz="1600" b="1" i="0" u="none" strike="noStrike" kern="1200" cap="none" spc="0" normalizeH="0" baseline="0" noProof="0" dirty="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i="0" u="none" strike="noStrike" kern="1200" cap="none" spc="0" normalizeH="0" baseline="0" noProof="0" dirty="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tx2"/>
              </a:solidFill>
              <a:effectLst/>
              <a:uLnTx/>
              <a:uFillTx/>
              <a:latin typeface="Arial"/>
              <a:ea typeface="+mn-ea"/>
              <a:cs typeface="+mn-cs"/>
            </a:endParaRPr>
          </a:p>
        </p:txBody>
      </p:sp>
      <p:sp>
        <p:nvSpPr>
          <p:cNvPr id="54" name="ZoneTexte 53">
            <a:extLst>
              <a:ext uri="{FF2B5EF4-FFF2-40B4-BE49-F238E27FC236}">
                <a16:creationId xmlns:a16="http://schemas.microsoft.com/office/drawing/2014/main" id="{9A252EB8-C571-EB77-87DA-153E32AB37F3}"/>
              </a:ext>
            </a:extLst>
          </p:cNvPr>
          <p:cNvSpPr txBox="1"/>
          <p:nvPr/>
        </p:nvSpPr>
        <p:spPr>
          <a:xfrm>
            <a:off x="9378403" y="3127778"/>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dirty="0">
                <a:ln>
                  <a:noFill/>
                </a:ln>
                <a:solidFill>
                  <a:schemeClr val="tx2"/>
                </a:solidFill>
                <a:effectLst/>
                <a:uLnTx/>
                <a:uFillTx/>
                <a:latin typeface="Arial"/>
                <a:ea typeface="+mn-ea"/>
                <a:cs typeface="+mn-cs"/>
              </a:rPr>
              <a:t>Déclaration de collecte au marché</a:t>
            </a:r>
            <a:endParaRPr kumimoji="0" lang="fr-FR" sz="1100" i="1" u="none" strike="noStrike" kern="1200" cap="none" spc="0" normalizeH="0" baseline="0" noProof="0" dirty="0">
              <a:ln>
                <a:noFill/>
              </a:ln>
              <a:solidFill>
                <a:schemeClr val="tx2"/>
              </a:solidFill>
              <a:effectLst/>
              <a:uLnTx/>
              <a:uFillTx/>
              <a:latin typeface="Arial"/>
              <a:ea typeface="+mn-ea"/>
              <a:cs typeface="+mn-cs"/>
            </a:endParaRPr>
          </a:p>
        </p:txBody>
      </p:sp>
      <p:sp>
        <p:nvSpPr>
          <p:cNvPr id="57" name="ZoneTexte 56">
            <a:extLst>
              <a:ext uri="{FF2B5EF4-FFF2-40B4-BE49-F238E27FC236}">
                <a16:creationId xmlns:a16="http://schemas.microsoft.com/office/drawing/2014/main" id="{BE1596FD-339F-3B09-FAB8-1694A760169B}"/>
              </a:ext>
            </a:extLst>
          </p:cNvPr>
          <p:cNvSpPr txBox="1"/>
          <p:nvPr/>
        </p:nvSpPr>
        <p:spPr>
          <a:xfrm>
            <a:off x="10674011" y="1872046"/>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chemeClr val="tx2"/>
                </a:solidFill>
                <a:latin typeface="Arial"/>
              </a:rPr>
              <a:t>26 février</a:t>
            </a:r>
            <a:endParaRPr kumimoji="0" lang="fr-FR" sz="1600" b="1" i="0" u="none" strike="noStrike" kern="1200" cap="none" spc="0" normalizeH="0" baseline="0" noProof="0" dirty="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i="0" u="none" strike="noStrike" kern="1200" cap="none" spc="0" normalizeH="0" baseline="0" noProof="0" dirty="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tx2"/>
              </a:solidFill>
              <a:effectLst/>
              <a:uLnTx/>
              <a:uFillTx/>
              <a:latin typeface="Arial"/>
              <a:ea typeface="+mn-ea"/>
              <a:cs typeface="+mn-cs"/>
            </a:endParaRPr>
          </a:p>
        </p:txBody>
      </p:sp>
      <p:sp>
        <p:nvSpPr>
          <p:cNvPr id="58" name="ZoneTexte 57">
            <a:extLst>
              <a:ext uri="{FF2B5EF4-FFF2-40B4-BE49-F238E27FC236}">
                <a16:creationId xmlns:a16="http://schemas.microsoft.com/office/drawing/2014/main" id="{CF0924E5-CFFA-4A2E-DCE8-0DB4D05A8674}"/>
              </a:ext>
            </a:extLst>
          </p:cNvPr>
          <p:cNvSpPr txBox="1"/>
          <p:nvPr/>
        </p:nvSpPr>
        <p:spPr>
          <a:xfrm>
            <a:off x="10657657" y="3149379"/>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dirty="0">
                <a:ln>
                  <a:noFill/>
                </a:ln>
                <a:solidFill>
                  <a:schemeClr val="tx2"/>
                </a:solidFill>
                <a:effectLst/>
                <a:uLnTx/>
                <a:uFillTx/>
                <a:latin typeface="Arial"/>
                <a:ea typeface="+mn-ea"/>
                <a:cs typeface="+mn-cs"/>
              </a:rPr>
              <a:t>Règlement-livraison des obligations</a:t>
            </a:r>
            <a:endParaRPr kumimoji="0" lang="fr-FR" sz="1100" i="1" u="none" strike="noStrike" kern="1200" cap="none" spc="0" normalizeH="0" baseline="0" noProof="0" dirty="0">
              <a:ln>
                <a:noFill/>
              </a:ln>
              <a:solidFill>
                <a:schemeClr val="tx2"/>
              </a:solidFill>
              <a:effectLst/>
              <a:uLnTx/>
              <a:uFillTx/>
              <a:latin typeface="Arial"/>
              <a:ea typeface="+mn-ea"/>
              <a:cs typeface="+mn-cs"/>
            </a:endParaRPr>
          </a:p>
        </p:txBody>
      </p:sp>
      <p:sp>
        <p:nvSpPr>
          <p:cNvPr id="59" name="Oval 18">
            <a:extLst>
              <a:ext uri="{FF2B5EF4-FFF2-40B4-BE49-F238E27FC236}">
                <a16:creationId xmlns:a16="http://schemas.microsoft.com/office/drawing/2014/main" id="{C414B12F-7BB3-9B73-F10B-73B3DA4833AC}"/>
              </a:ext>
            </a:extLst>
          </p:cNvPr>
          <p:cNvSpPr/>
          <p:nvPr/>
        </p:nvSpPr>
        <p:spPr>
          <a:xfrm>
            <a:off x="11203775" y="3768392"/>
            <a:ext cx="162000" cy="16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F9E85374-7804-E2CA-7C68-87ACCE6552E1}"/>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987385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0AE8A2-76D9-35C2-2871-33797CBD0191}"/>
              </a:ext>
            </a:extLst>
          </p:cNvPr>
          <p:cNvSpPr>
            <a:spLocks noGrp="1"/>
          </p:cNvSpPr>
          <p:nvPr>
            <p:ph type="body" sz="quarter" idx="11"/>
          </p:nvPr>
        </p:nvSpPr>
        <p:spPr/>
        <p:txBody>
          <a:bodyPr/>
          <a:lstStyle/>
          <a:p>
            <a:r>
              <a:rPr lang="fr-FR" dirty="0"/>
              <a:t>Les essentiels pour le conseiller</a:t>
            </a:r>
          </a:p>
        </p:txBody>
      </p:sp>
      <p:sp>
        <p:nvSpPr>
          <p:cNvPr id="3" name="Espace réservé du texte 2">
            <a:extLst>
              <a:ext uri="{FF2B5EF4-FFF2-40B4-BE49-F238E27FC236}">
                <a16:creationId xmlns:a16="http://schemas.microsoft.com/office/drawing/2014/main" id="{A9613F9F-39DF-E972-F079-26EDC072588E}"/>
              </a:ext>
            </a:extLst>
          </p:cNvPr>
          <p:cNvSpPr>
            <a:spLocks noGrp="1"/>
          </p:cNvSpPr>
          <p:nvPr>
            <p:ph type="body" sz="quarter" idx="13"/>
          </p:nvPr>
        </p:nvSpPr>
        <p:spPr/>
        <p:txBody>
          <a:bodyPr/>
          <a:lstStyle/>
          <a:p>
            <a:r>
              <a:rPr lang="fr-FR" b="1" dirty="0"/>
              <a:t>Les compléments pour les établissements</a:t>
            </a:r>
            <a:endParaRPr lang="fr-FR" b="1" dirty="0">
              <a:highlight>
                <a:srgbClr val="00FFFF"/>
              </a:highlight>
            </a:endParaRPr>
          </a:p>
        </p:txBody>
      </p:sp>
      <p:sp>
        <p:nvSpPr>
          <p:cNvPr id="8" name="Espace réservé du texte 7">
            <a:extLst>
              <a:ext uri="{FF2B5EF4-FFF2-40B4-BE49-F238E27FC236}">
                <a16:creationId xmlns:a16="http://schemas.microsoft.com/office/drawing/2014/main" id="{BCECF370-B8E7-3C49-485F-4A86D5EED28D}"/>
              </a:ext>
            </a:extLst>
          </p:cNvPr>
          <p:cNvSpPr>
            <a:spLocks noGrp="1"/>
          </p:cNvSpPr>
          <p:nvPr>
            <p:ph type="body" sz="quarter" idx="10"/>
          </p:nvPr>
        </p:nvSpPr>
        <p:spPr/>
        <p:txBody>
          <a:bodyPr/>
          <a:lstStyle/>
          <a:p>
            <a:endParaRPr lang="fr-FR"/>
          </a:p>
        </p:txBody>
      </p:sp>
      <p:sp>
        <p:nvSpPr>
          <p:cNvPr id="9" name="Espace réservé du texte 8">
            <a:extLst>
              <a:ext uri="{FF2B5EF4-FFF2-40B4-BE49-F238E27FC236}">
                <a16:creationId xmlns:a16="http://schemas.microsoft.com/office/drawing/2014/main" id="{D8FC148D-240D-661D-FD2E-EF1CEE28793A}"/>
              </a:ext>
            </a:extLst>
          </p:cNvPr>
          <p:cNvSpPr>
            <a:spLocks noGrp="1"/>
          </p:cNvSpPr>
          <p:nvPr>
            <p:ph type="body" sz="quarter" idx="12"/>
          </p:nvPr>
        </p:nvSpPr>
        <p:spPr/>
        <p:txBody>
          <a:bodyPr/>
          <a:lstStyle/>
          <a:p>
            <a:endParaRPr lang="fr-FR"/>
          </a:p>
        </p:txBody>
      </p:sp>
      <p:pic>
        <p:nvPicPr>
          <p:cNvPr id="16" name="Image 15">
            <a:extLst>
              <a:ext uri="{FF2B5EF4-FFF2-40B4-BE49-F238E27FC236}">
                <a16:creationId xmlns:a16="http://schemas.microsoft.com/office/drawing/2014/main" id="{0D9B5329-15FC-0C82-6530-7B6A568B8490}"/>
              </a:ext>
            </a:extLst>
          </p:cNvPr>
          <p:cNvPicPr>
            <a:picLocks noChangeAspect="1"/>
          </p:cNvPicPr>
          <p:nvPr/>
        </p:nvPicPr>
        <p:blipFill>
          <a:blip r:embed="rId2"/>
          <a:stretch>
            <a:fillRect/>
          </a:stretch>
        </p:blipFill>
        <p:spPr>
          <a:xfrm>
            <a:off x="11414708" y="135506"/>
            <a:ext cx="596307" cy="596307"/>
          </a:xfrm>
          <a:prstGeom prst="rect">
            <a:avLst/>
          </a:prstGeom>
        </p:spPr>
      </p:pic>
      <p:sp>
        <p:nvSpPr>
          <p:cNvPr id="10" name="Rectangle 9">
            <a:extLst>
              <a:ext uri="{FF2B5EF4-FFF2-40B4-BE49-F238E27FC236}">
                <a16:creationId xmlns:a16="http://schemas.microsoft.com/office/drawing/2014/main" id="{E6C50982-C647-4318-7D88-4E9C56C19CB1}"/>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9675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Intérêts du produit pour les établissements</a:t>
            </a:r>
            <a:br>
              <a:rPr lang="fr-FR" dirty="0"/>
            </a:br>
            <a:r>
              <a:rPr lang="fr-FR" dirty="0"/>
              <a:t>et redescente de la liquidité </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4" name="Image 3">
            <a:extLst>
              <a:ext uri="{FF2B5EF4-FFF2-40B4-BE49-F238E27FC236}">
                <a16:creationId xmlns:a16="http://schemas.microsoft.com/office/drawing/2014/main" id="{2D4C4AB9-ACAF-E019-3405-DEBAD04240E0}"/>
              </a:ext>
            </a:extLst>
          </p:cNvPr>
          <p:cNvPicPr>
            <a:picLocks noChangeAspect="1"/>
          </p:cNvPicPr>
          <p:nvPr/>
        </p:nvPicPr>
        <p:blipFill rotWithShape="1">
          <a:blip r:embed="rId4"/>
          <a:srcRect t="14284" b="12333"/>
          <a:stretch/>
        </p:blipFill>
        <p:spPr>
          <a:xfrm>
            <a:off x="6096000" y="2178590"/>
            <a:ext cx="5306387" cy="4247148"/>
          </a:xfrm>
          <a:prstGeom prst="rect">
            <a:avLst/>
          </a:prstGeom>
        </p:spPr>
      </p:pic>
      <p:sp>
        <p:nvSpPr>
          <p:cNvPr id="5" name="ZoneTexte 4">
            <a:extLst>
              <a:ext uri="{FF2B5EF4-FFF2-40B4-BE49-F238E27FC236}">
                <a16:creationId xmlns:a16="http://schemas.microsoft.com/office/drawing/2014/main" id="{69B779B6-EE46-4838-B579-A3AA0DBBCBAC}"/>
              </a:ext>
            </a:extLst>
          </p:cNvPr>
          <p:cNvSpPr txBox="1"/>
          <p:nvPr/>
        </p:nvSpPr>
        <p:spPr>
          <a:xfrm>
            <a:off x="6230532" y="1439926"/>
            <a:ext cx="5049669" cy="738664"/>
          </a:xfrm>
          <a:prstGeom prst="rect">
            <a:avLst/>
          </a:prstGeom>
          <a:noFill/>
        </p:spPr>
        <p:txBody>
          <a:bodyPr wrap="square" rtlCol="0">
            <a:spAutoFit/>
          </a:bodyPr>
          <a:lstStyle/>
          <a:p>
            <a:r>
              <a:rPr lang="fr-FR" sz="1400" dirty="0">
                <a:solidFill>
                  <a:schemeClr val="accent1"/>
                </a:solidFill>
              </a:rPr>
              <a:t>A la date d’émission, </a:t>
            </a:r>
            <a:r>
              <a:rPr lang="fr-FR" sz="1400" b="1" dirty="0">
                <a:solidFill>
                  <a:schemeClr val="accent1"/>
                </a:solidFill>
              </a:rPr>
              <a:t>Natixis émet l’obligation</a:t>
            </a:r>
            <a:r>
              <a:rPr lang="fr-FR" sz="1400" dirty="0">
                <a:solidFill>
                  <a:schemeClr val="accent1"/>
                </a:solidFill>
              </a:rPr>
              <a:t>. Elle joue ensuite le </a:t>
            </a:r>
            <a:r>
              <a:rPr lang="fr-FR" sz="1400" b="1" dirty="0">
                <a:solidFill>
                  <a:schemeClr val="accent1"/>
                </a:solidFill>
              </a:rPr>
              <a:t>rôle d’agent placeur </a:t>
            </a:r>
            <a:r>
              <a:rPr lang="fr-FR" sz="1400" dirty="0">
                <a:solidFill>
                  <a:schemeClr val="accent1"/>
                </a:solidFill>
              </a:rPr>
              <a:t>et </a:t>
            </a:r>
            <a:r>
              <a:rPr lang="fr-FR" sz="1400" b="1" dirty="0">
                <a:solidFill>
                  <a:schemeClr val="accent1"/>
                </a:solidFill>
              </a:rPr>
              <a:t>reverse la liquidité </a:t>
            </a:r>
            <a:r>
              <a:rPr lang="fr-FR" sz="1400" dirty="0">
                <a:solidFill>
                  <a:schemeClr val="accent1"/>
                </a:solidFill>
              </a:rPr>
              <a:t>(sous forme de prêt) aux établissements. </a:t>
            </a:r>
          </a:p>
        </p:txBody>
      </p:sp>
      <p:sp>
        <p:nvSpPr>
          <p:cNvPr id="6" name="ZoneTexte 5">
            <a:extLst>
              <a:ext uri="{FF2B5EF4-FFF2-40B4-BE49-F238E27FC236}">
                <a16:creationId xmlns:a16="http://schemas.microsoft.com/office/drawing/2014/main" id="{1E64E9D0-13FD-18D8-259C-383E26A7517C}"/>
              </a:ext>
            </a:extLst>
          </p:cNvPr>
          <p:cNvSpPr txBox="1"/>
          <p:nvPr/>
        </p:nvSpPr>
        <p:spPr>
          <a:xfrm>
            <a:off x="490127" y="1535027"/>
            <a:ext cx="4871582" cy="4247147"/>
          </a:xfrm>
          <a:prstGeom prst="rect">
            <a:avLst/>
          </a:prstGeom>
          <a:noFill/>
          <a:ln w="38100">
            <a:solidFill>
              <a:schemeClr val="accent1"/>
            </a:solidFill>
          </a:ln>
        </p:spPr>
        <p:txBody>
          <a:bodyPr wrap="square" rtlCol="0">
            <a:noAutofit/>
          </a:bodyPr>
          <a:lstStyle/>
          <a:p>
            <a:r>
              <a:rPr lang="fr-FR" b="1" dirty="0">
                <a:solidFill>
                  <a:schemeClr val="accent1"/>
                </a:solidFill>
              </a:rPr>
              <a:t>Intérêts pour les établissements </a:t>
            </a:r>
          </a:p>
          <a:p>
            <a:endParaRPr lang="fr-FR" sz="1000" b="1" dirty="0"/>
          </a:p>
          <a:p>
            <a:pPr marL="285750" indent="-285750">
              <a:buFont typeface="Courier New" panose="02070309020205020404" pitchFamily="49" charset="0"/>
              <a:buChar char="o"/>
            </a:pPr>
            <a:r>
              <a:rPr lang="fr-FR" sz="1300" b="1" dirty="0"/>
              <a:t>Enjeux financiers </a:t>
            </a:r>
            <a:r>
              <a:rPr lang="fr-FR" sz="1300" dirty="0"/>
              <a:t>:</a:t>
            </a:r>
          </a:p>
          <a:p>
            <a:pPr marL="742950" lvl="1" indent="-285750">
              <a:buFont typeface="Wingdings" panose="05000000000000000000" pitchFamily="2" charset="2"/>
              <a:buChar char="Ø"/>
            </a:pPr>
            <a:r>
              <a:rPr lang="fr-FR" sz="1300" dirty="0"/>
              <a:t>Produit </a:t>
            </a:r>
            <a:r>
              <a:rPr lang="fr-FR" sz="1300" dirty="0" err="1"/>
              <a:t>bilantiarisable</a:t>
            </a:r>
            <a:r>
              <a:rPr lang="fr-FR" sz="1300" dirty="0"/>
              <a:t>, 100% de la liquidité redescendue dans le bilan des établissements  </a:t>
            </a:r>
          </a:p>
          <a:p>
            <a:pPr marL="742950" lvl="1" indent="-285750">
              <a:buFont typeface="Wingdings" panose="05000000000000000000" pitchFamily="2" charset="2"/>
              <a:buChar char="Ø"/>
            </a:pPr>
            <a:r>
              <a:rPr lang="fr-FR" sz="1300" dirty="0"/>
              <a:t>Produit de diversification</a:t>
            </a:r>
          </a:p>
          <a:p>
            <a:pPr marL="742950" lvl="1" indent="-285750">
              <a:buFont typeface="Wingdings" panose="05000000000000000000" pitchFamily="2" charset="2"/>
              <a:buChar char="Ø"/>
            </a:pPr>
            <a:r>
              <a:rPr lang="fr-FR" sz="1300" b="1" dirty="0"/>
              <a:t>Perception d’une commission de distribution </a:t>
            </a:r>
            <a:r>
              <a:rPr lang="fr-FR" sz="1300" dirty="0"/>
              <a:t>payée par l’Emetteur, selon le pourcentage de collecte réalisée dans le réseau :</a:t>
            </a:r>
          </a:p>
          <a:p>
            <a:pPr marL="1200150" lvl="2" indent="-285750">
              <a:buFont typeface="Arial" panose="020B0604020202020204" pitchFamily="34" charset="0"/>
              <a:buChar char="•"/>
            </a:pPr>
            <a:r>
              <a:rPr lang="fr-FR" sz="1300" b="1" dirty="0"/>
              <a:t>1% </a:t>
            </a:r>
            <a:r>
              <a:rPr lang="fr-FR" sz="1300" dirty="0"/>
              <a:t>au-delà de 80% des appétences initiales</a:t>
            </a:r>
          </a:p>
          <a:p>
            <a:pPr marL="1200150" lvl="2" indent="-285750">
              <a:buFont typeface="Arial" panose="020B0604020202020204" pitchFamily="34" charset="0"/>
              <a:buChar char="•"/>
            </a:pPr>
            <a:r>
              <a:rPr lang="fr-FR" sz="1300" b="1" dirty="0"/>
              <a:t>0,8%</a:t>
            </a:r>
            <a:r>
              <a:rPr lang="fr-FR" sz="1300" dirty="0"/>
              <a:t> entre 60 et 80% d’appétences initiales</a:t>
            </a:r>
          </a:p>
          <a:p>
            <a:pPr marL="1200150" lvl="2" indent="-285750">
              <a:buFont typeface="Arial" panose="020B0604020202020204" pitchFamily="34" charset="0"/>
              <a:buChar char="•"/>
            </a:pPr>
            <a:r>
              <a:rPr lang="fr-FR" sz="1300" b="1" dirty="0"/>
              <a:t>0,6%</a:t>
            </a:r>
            <a:r>
              <a:rPr lang="fr-FR" sz="1300" dirty="0"/>
              <a:t> en-deçà de 60% d’appétences initiales</a:t>
            </a:r>
          </a:p>
          <a:p>
            <a:pPr marL="742950" lvl="1" indent="-285750">
              <a:buFont typeface="Wingdings" panose="05000000000000000000" pitchFamily="2" charset="2"/>
              <a:buChar char="Ø"/>
            </a:pPr>
            <a:r>
              <a:rPr lang="fr-FR" sz="1300" b="1" dirty="0"/>
              <a:t>Abaissement du coût de refinancement </a:t>
            </a:r>
            <a:r>
              <a:rPr lang="fr-FR" sz="1300" dirty="0"/>
              <a:t>par rapport à un emprunt non remboursable par anticipation</a:t>
            </a:r>
          </a:p>
          <a:p>
            <a:pPr marL="742950" lvl="1" indent="-285750">
              <a:buFont typeface="Wingdings" panose="05000000000000000000" pitchFamily="2" charset="2"/>
              <a:buChar char="Ø"/>
            </a:pPr>
            <a:r>
              <a:rPr lang="fr-FR" sz="1300" b="1" dirty="0"/>
              <a:t>Pas de prise ferme</a:t>
            </a:r>
          </a:p>
          <a:p>
            <a:pPr marL="285750" indent="-285750">
              <a:buFont typeface="Courier New" panose="02070309020205020404" pitchFamily="49" charset="0"/>
              <a:buChar char="o"/>
            </a:pPr>
            <a:endParaRPr lang="fr-FR" sz="1300" dirty="0">
              <a:highlight>
                <a:srgbClr val="FFFF00"/>
              </a:highlight>
            </a:endParaRPr>
          </a:p>
          <a:p>
            <a:pPr marL="285750" indent="-285750">
              <a:buFont typeface="Courier New" panose="02070309020205020404" pitchFamily="49" charset="0"/>
              <a:buChar char="o"/>
            </a:pPr>
            <a:r>
              <a:rPr lang="fr-FR" sz="1300" b="1" dirty="0"/>
              <a:t>Enjeux commerciaux </a:t>
            </a:r>
            <a:r>
              <a:rPr lang="fr-FR" sz="1300" dirty="0"/>
              <a:t>: gagner des parts de marché en épargne financière </a:t>
            </a:r>
          </a:p>
          <a:p>
            <a:endParaRPr lang="fr-FR" sz="1300" dirty="0">
              <a:highlight>
                <a:srgbClr val="FFFF00"/>
              </a:highlight>
            </a:endParaRPr>
          </a:p>
        </p:txBody>
      </p:sp>
      <p:sp>
        <p:nvSpPr>
          <p:cNvPr id="10" name="ZoneTexte 9">
            <a:extLst>
              <a:ext uri="{FF2B5EF4-FFF2-40B4-BE49-F238E27FC236}">
                <a16:creationId xmlns:a16="http://schemas.microsoft.com/office/drawing/2014/main" id="{F7D93A5E-17A8-DE26-FC66-AEE9D896D691}"/>
              </a:ext>
            </a:extLst>
          </p:cNvPr>
          <p:cNvSpPr txBox="1"/>
          <p:nvPr/>
        </p:nvSpPr>
        <p:spPr>
          <a:xfrm>
            <a:off x="561805" y="2867890"/>
            <a:ext cx="455616" cy="1750291"/>
          </a:xfrm>
          <a:prstGeom prst="rect">
            <a:avLst/>
          </a:prstGeom>
          <a:solidFill>
            <a:schemeClr val="tx2"/>
          </a:solidFill>
          <a:ln>
            <a:solidFill>
              <a:schemeClr val="tx2"/>
            </a:solidFill>
          </a:ln>
        </p:spPr>
        <p:txBody>
          <a:bodyPr wrap="square" rtlCol="0" anchor="ctr">
            <a:noAutofit/>
          </a:bodyPr>
          <a:lstStyle/>
          <a:p>
            <a:pPr algn="ctr"/>
            <a:r>
              <a:rPr lang="fr-FR" sz="900" b="1" dirty="0">
                <a:solidFill>
                  <a:schemeClr val="bg1"/>
                </a:solidFill>
              </a:rPr>
              <a:t>NEW</a:t>
            </a:r>
          </a:p>
        </p:txBody>
      </p:sp>
    </p:spTree>
    <p:extLst>
      <p:ext uri="{BB962C8B-B14F-4D97-AF65-F5344CB8AC3E}">
        <p14:creationId xmlns:p14="http://schemas.microsoft.com/office/powerpoint/2010/main" val="166353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2">
            <a:extLst>
              <a:ext uri="{FF2B5EF4-FFF2-40B4-BE49-F238E27FC236}">
                <a16:creationId xmlns:a16="http://schemas.microsoft.com/office/drawing/2014/main" id="{A3B22E87-858E-AAD6-A677-7368F4C3ECFC}"/>
              </a:ext>
            </a:extLst>
          </p:cNvPr>
          <p:cNvSpPr>
            <a:spLocks noGrp="1"/>
          </p:cNvSpPr>
          <p:nvPr>
            <p:ph type="body" sz="quarter" idx="12"/>
          </p:nvPr>
        </p:nvSpPr>
        <p:spPr>
          <a:xfrm>
            <a:off x="1247283" y="813652"/>
            <a:ext cx="8173808" cy="428840"/>
          </a:xfrm>
        </p:spPr>
        <p:txBody>
          <a:bodyPr vert="horz" lIns="0" tIns="0" rIns="0" bIns="0" rtlCol="0" anchor="t">
            <a:normAutofit/>
          </a:bodyPr>
          <a:lstStyle/>
          <a:p>
            <a:r>
              <a:rPr lang="fr-FR" sz="2000">
                <a:latin typeface="Montserrat SemiBold"/>
                <a:cs typeface="Arial"/>
              </a:rPr>
              <a:t>Personnes physiques &amp; Personnes morales</a:t>
            </a:r>
            <a:endParaRPr lang="fr-FR"/>
          </a:p>
        </p:txBody>
      </p:sp>
      <p:sp>
        <p:nvSpPr>
          <p:cNvPr id="7" name="Rectangle 6">
            <a:extLst>
              <a:ext uri="{FF2B5EF4-FFF2-40B4-BE49-F238E27FC236}">
                <a16:creationId xmlns:a16="http://schemas.microsoft.com/office/drawing/2014/main" id="{93C75366-3521-ABF9-074B-B25972615CA3}"/>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0F43354F-4350-415F-EE21-C79097F86D53}"/>
              </a:ext>
            </a:extLst>
          </p:cNvPr>
          <p:cNvSpPr txBox="1"/>
          <p:nvPr/>
        </p:nvSpPr>
        <p:spPr>
          <a:xfrm>
            <a:off x="1123599" y="325610"/>
            <a:ext cx="9455796" cy="424732"/>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0000"/>
                </a:solidFill>
                <a:effectLst/>
                <a:uLnTx/>
                <a:uFillTx/>
                <a:latin typeface="Montserrat" panose="00000500000000000000" pitchFamily="2" charset="0"/>
                <a:ea typeface="Arial Narrow" panose="020B0606020202030204" pitchFamily="34" charset="0"/>
                <a:cs typeface="Arial" panose="020B0604020202020204" pitchFamily="34" charset="0"/>
                <a:sym typeface="Arial"/>
              </a:rPr>
              <a:t>Appétences définitives</a:t>
            </a:r>
            <a:endParaRPr kumimoji="0" lang="fr-FR" sz="2400" b="1" i="0" u="none" strike="noStrike" kern="0" cap="none"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5" name="Image 4">
            <a:extLst>
              <a:ext uri="{FF2B5EF4-FFF2-40B4-BE49-F238E27FC236}">
                <a16:creationId xmlns:a16="http://schemas.microsoft.com/office/drawing/2014/main" id="{C3B913B1-5C68-6C87-EA1E-51CF91CF31D6}"/>
              </a:ext>
            </a:extLst>
          </p:cNvPr>
          <p:cNvPicPr>
            <a:picLocks noChangeAspect="1"/>
          </p:cNvPicPr>
          <p:nvPr/>
        </p:nvPicPr>
        <p:blipFill>
          <a:blip r:embed="rId3"/>
          <a:stretch>
            <a:fillRect/>
          </a:stretch>
        </p:blipFill>
        <p:spPr>
          <a:xfrm>
            <a:off x="11393424" y="57871"/>
            <a:ext cx="548158" cy="548158"/>
          </a:xfrm>
          <a:prstGeom prst="rect">
            <a:avLst/>
          </a:prstGeom>
        </p:spPr>
      </p:pic>
      <p:graphicFrame>
        <p:nvGraphicFramePr>
          <p:cNvPr id="4" name="Table 3">
            <a:extLst>
              <a:ext uri="{FF2B5EF4-FFF2-40B4-BE49-F238E27FC236}">
                <a16:creationId xmlns:a16="http://schemas.microsoft.com/office/drawing/2014/main" id="{5DA27D38-8E1F-158A-B9E5-068D422AF8B3}"/>
              </a:ext>
            </a:extLst>
          </p:cNvPr>
          <p:cNvGraphicFramePr>
            <a:graphicFrameLocks noGrp="1"/>
          </p:cNvGraphicFramePr>
          <p:nvPr>
            <p:extLst>
              <p:ext uri="{D42A27DB-BD31-4B8C-83A1-F6EECF244321}">
                <p14:modId xmlns:p14="http://schemas.microsoft.com/office/powerpoint/2010/main" val="4203789494"/>
              </p:ext>
            </p:extLst>
          </p:nvPr>
        </p:nvGraphicFramePr>
        <p:xfrm>
          <a:off x="1704975" y="1238250"/>
          <a:ext cx="9217127" cy="5268287"/>
        </p:xfrm>
        <a:graphic>
          <a:graphicData uri="http://schemas.openxmlformats.org/drawingml/2006/table">
            <a:tbl>
              <a:tblPr firstRow="1" firstCol="1" bandRow="1">
                <a:tableStyleId>{5C22544A-7EE6-4342-B048-85BDC9FD1C3A}</a:tableStyleId>
              </a:tblPr>
              <a:tblGrid>
                <a:gridCol w="2031463">
                  <a:extLst>
                    <a:ext uri="{9D8B030D-6E8A-4147-A177-3AD203B41FA5}">
                      <a16:colId xmlns:a16="http://schemas.microsoft.com/office/drawing/2014/main" val="1866154422"/>
                    </a:ext>
                  </a:extLst>
                </a:gridCol>
                <a:gridCol w="1124858">
                  <a:extLst>
                    <a:ext uri="{9D8B030D-6E8A-4147-A177-3AD203B41FA5}">
                      <a16:colId xmlns:a16="http://schemas.microsoft.com/office/drawing/2014/main" val="124135688"/>
                    </a:ext>
                  </a:extLst>
                </a:gridCol>
                <a:gridCol w="1024125">
                  <a:extLst>
                    <a:ext uri="{9D8B030D-6E8A-4147-A177-3AD203B41FA5}">
                      <a16:colId xmlns:a16="http://schemas.microsoft.com/office/drawing/2014/main" val="2487691732"/>
                    </a:ext>
                  </a:extLst>
                </a:gridCol>
                <a:gridCol w="1024125">
                  <a:extLst>
                    <a:ext uri="{9D8B030D-6E8A-4147-A177-3AD203B41FA5}">
                      <a16:colId xmlns:a16="http://schemas.microsoft.com/office/drawing/2014/main" val="1821441172"/>
                    </a:ext>
                  </a:extLst>
                </a:gridCol>
                <a:gridCol w="1194533">
                  <a:extLst>
                    <a:ext uri="{9D8B030D-6E8A-4147-A177-3AD203B41FA5}">
                      <a16:colId xmlns:a16="http://schemas.microsoft.com/office/drawing/2014/main" val="270337529"/>
                    </a:ext>
                  </a:extLst>
                </a:gridCol>
                <a:gridCol w="433993">
                  <a:extLst>
                    <a:ext uri="{9D8B030D-6E8A-4147-A177-3AD203B41FA5}">
                      <a16:colId xmlns:a16="http://schemas.microsoft.com/office/drawing/2014/main" val="1843801712"/>
                    </a:ext>
                  </a:extLst>
                </a:gridCol>
                <a:gridCol w="1192015">
                  <a:extLst>
                    <a:ext uri="{9D8B030D-6E8A-4147-A177-3AD203B41FA5}">
                      <a16:colId xmlns:a16="http://schemas.microsoft.com/office/drawing/2014/main" val="447588903"/>
                    </a:ext>
                  </a:extLst>
                </a:gridCol>
                <a:gridCol w="1192015">
                  <a:extLst>
                    <a:ext uri="{9D8B030D-6E8A-4147-A177-3AD203B41FA5}">
                      <a16:colId xmlns:a16="http://schemas.microsoft.com/office/drawing/2014/main" val="3647979743"/>
                    </a:ext>
                  </a:extLst>
                </a:gridCol>
              </a:tblGrid>
              <a:tr h="388803">
                <a:tc rowSpan="2">
                  <a:txBody>
                    <a:bodyPr/>
                    <a:lstStyle/>
                    <a:p>
                      <a:pPr algn="ctr"/>
                      <a:r>
                        <a:rPr lang="en-US" sz="900" b="1">
                          <a:solidFill>
                            <a:srgbClr val="FFFFFF"/>
                          </a:solidFill>
                          <a:effectLst/>
                          <a:latin typeface="Calibri" panose="020F0502020204030204" pitchFamily="34" charset="0"/>
                          <a:ea typeface="Calibri" panose="020F0502020204030204" pitchFamily="34" charset="0"/>
                        </a:rPr>
                        <a:t>Emprunt Février 2032 remboursable par anticipation</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gridSpan="2">
                  <a:txBody>
                    <a:bodyPr/>
                    <a:lstStyle/>
                    <a:p>
                      <a:pPr algn="ctr"/>
                      <a:r>
                        <a:rPr lang="en-US" sz="900" b="1">
                          <a:solidFill>
                            <a:srgbClr val="FFFFFF"/>
                          </a:solidFill>
                          <a:effectLst/>
                          <a:latin typeface="Calibri" panose="020F0502020204030204" pitchFamily="34" charset="0"/>
                          <a:ea typeface="Calibri" panose="020F0502020204030204" pitchFamily="34" charset="0"/>
                        </a:rPr>
                        <a:t>BDD</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hMerge="1">
                  <a:txBody>
                    <a:bodyPr/>
                    <a:lstStyle/>
                    <a:p>
                      <a:endParaRPr lang="en-US"/>
                    </a:p>
                  </a:txBody>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BDR</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rowSpan="2" gridSpan="2">
                  <a:txBody>
                    <a:bodyPr/>
                    <a:lstStyle/>
                    <a:p>
                      <a:pPr algn="ctr"/>
                      <a:r>
                        <a:rPr lang="en-US" sz="900" b="1">
                          <a:solidFill>
                            <a:srgbClr val="FFFFFF"/>
                          </a:solidFill>
                          <a:effectLst/>
                          <a:latin typeface="Calibri" panose="020F0502020204030204" pitchFamily="34" charset="0"/>
                          <a:ea typeface="Calibri" panose="020F0502020204030204" pitchFamily="34" charset="0"/>
                        </a:rPr>
                        <a:t>Total</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rowSpan="2" hMerge="1">
                  <a:txBody>
                    <a:bodyPr/>
                    <a:lstStyle/>
                    <a:p>
                      <a:endParaRPr lang="en-US"/>
                    </a:p>
                  </a:txBody>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C00000"/>
                    </a:solidFill>
                  </a:tcPr>
                </a:tc>
                <a:extLst>
                  <a:ext uri="{0D108BD9-81ED-4DB2-BD59-A6C34878D82A}">
                    <a16:rowId xmlns:a16="http://schemas.microsoft.com/office/drawing/2014/main" val="3800357740"/>
                  </a:ext>
                </a:extLst>
              </a:tr>
              <a:tr h="243002">
                <a:tc vMerge="1">
                  <a:txBody>
                    <a:bodyPr/>
                    <a:lstStyle/>
                    <a:p>
                      <a:endParaRPr lang="en-US"/>
                    </a:p>
                  </a:txBody>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ASV</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CTO</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CTO</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gridSpan="2" vMerge="1">
                  <a:txBody>
                    <a:bodyPr/>
                    <a:lstStyle/>
                    <a:p>
                      <a:endParaRPr lang="en-US"/>
                    </a:p>
                  </a:txBody>
                  <a:tcPr/>
                </a:tc>
                <a:tc hMerge="1" vMerge="1">
                  <a:txBody>
                    <a:bodyPr/>
                    <a:lstStyle/>
                    <a:p>
                      <a:endParaRPr lang="en-US"/>
                    </a:p>
                  </a:txBody>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dont CTO</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a:r>
                        <a:rPr lang="en-US" sz="900" b="1">
                          <a:solidFill>
                            <a:srgbClr val="FFFFFF"/>
                          </a:solidFill>
                          <a:effectLst/>
                          <a:latin typeface="Calibri" panose="020F0502020204030204" pitchFamily="34" charset="0"/>
                          <a:ea typeface="Calibri" panose="020F0502020204030204" pitchFamily="34" charset="0"/>
                        </a:rPr>
                        <a:t>Dont ASV</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C00000"/>
                    </a:solidFill>
                  </a:tcPr>
                </a:tc>
                <a:extLst>
                  <a:ext uri="{0D108BD9-81ED-4DB2-BD59-A6C34878D82A}">
                    <a16:rowId xmlns:a16="http://schemas.microsoft.com/office/drawing/2014/main" val="980286389"/>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Aquitaine Poitou Charentes</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05274853"/>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Auvergne Limousin</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9050447"/>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Bourgogne Franche Comté</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101 000 000 €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1596773"/>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Bretagne Pays de Loire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122 000 000 €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3 000 000 €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125 000 000 €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7%</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3 000 000 €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122 000 000 €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5187240"/>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Côte d'Azur</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6060602"/>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Grand Est Europe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4 000 000 €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109 000 000 €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9 000 000 €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6479217"/>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Hauts De France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160 000 000 €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2 500 000 €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162 500 000 €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9%</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2 500 000 €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160 000 000 €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508032"/>
                  </a:ext>
                </a:extLst>
              </a:tr>
              <a:tr h="369364">
                <a:tc>
                  <a:txBody>
                    <a:bodyPr/>
                    <a:lstStyle/>
                    <a:p>
                      <a:r>
                        <a:rPr lang="en-US" sz="900">
                          <a:solidFill>
                            <a:srgbClr val="595959"/>
                          </a:solidFill>
                          <a:effectLst/>
                          <a:latin typeface="Calibri" panose="020F0502020204030204" pitchFamily="34" charset="0"/>
                          <a:ea typeface="Calibri" panose="020F0502020204030204" pitchFamily="34" charset="0"/>
                        </a:rPr>
                        <a:t>Ile De France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220 000 000 €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13%</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2039662"/>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Languedoc Roussillon</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7%</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4003617"/>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Loire Centre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81 000 000 €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55536118"/>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Loire Drome Ardèche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75 960 000 €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40 000 €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76 000 000 €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4%</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40 000 €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75 960 000 €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671202"/>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Midi Pyrénées</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101 000 000 €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76844713"/>
                  </a:ext>
                </a:extLst>
              </a:tr>
              <a:tr h="369364">
                <a:tc>
                  <a:txBody>
                    <a:bodyPr/>
                    <a:lstStyle/>
                    <a:p>
                      <a:r>
                        <a:rPr lang="en-US" sz="900">
                          <a:solidFill>
                            <a:srgbClr val="595959"/>
                          </a:solidFill>
                          <a:effectLst/>
                          <a:latin typeface="Calibri" panose="020F0502020204030204" pitchFamily="34" charset="0"/>
                          <a:ea typeface="Calibri" panose="020F0502020204030204" pitchFamily="34" charset="0"/>
                        </a:rPr>
                        <a:t>Normandie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90 000 000 €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5313013"/>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Provence Alpes Corse</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99 000 000 €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105 000 000 €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6 000 000 €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99 000 000 €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2286345"/>
                  </a:ext>
                </a:extLst>
              </a:tr>
              <a:tr h="369364">
                <a:tc>
                  <a:txBody>
                    <a:bodyPr/>
                    <a:lstStyle/>
                    <a:p>
                      <a:r>
                        <a:rPr lang="en-US" sz="900">
                          <a:solidFill>
                            <a:srgbClr val="595959"/>
                          </a:solidFill>
                          <a:effectLst/>
                          <a:latin typeface="Calibri" panose="020F0502020204030204" pitchFamily="34" charset="0"/>
                          <a:ea typeface="Calibri" panose="020F0502020204030204" pitchFamily="34" charset="0"/>
                        </a:rPr>
                        <a:t>Rhône Alpes</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168 000 000 €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5 000 000 €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7 000 000 €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180 000 000 €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10%</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12 000 000 €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168 000 000 €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76006036"/>
                  </a:ext>
                </a:extLst>
              </a:tr>
              <a:tr h="243002">
                <a:tc>
                  <a:txBody>
                    <a:bodyPr/>
                    <a:lstStyle/>
                    <a:p>
                      <a:r>
                        <a:rPr lang="en-US" sz="900">
                          <a:solidFill>
                            <a:srgbClr val="595959"/>
                          </a:solidFill>
                          <a:effectLst/>
                          <a:latin typeface="Calibri" panose="020F0502020204030204" pitchFamily="34" charset="0"/>
                          <a:ea typeface="Calibri" panose="020F0502020204030204" pitchFamily="34" charset="0"/>
                        </a:rPr>
                        <a:t>BCP</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900">
                          <a:solidFill>
                            <a:srgbClr val="595959"/>
                          </a:solidFill>
                          <a:effectLst/>
                          <a:latin typeface="Calibri" panose="020F0502020204030204" pitchFamily="34" charset="0"/>
                          <a:ea typeface="Calibri" panose="020F0502020204030204" pitchFamily="34" charset="0"/>
                        </a:rPr>
                        <a:t>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b="1">
                          <a:solidFill>
                            <a:srgbClr val="595959"/>
                          </a:solidFill>
                          <a:effectLst/>
                          <a:latin typeface="Calibri" panose="020F0502020204030204" pitchFamily="34" charset="0"/>
                          <a:ea typeface="Calibri" panose="020F0502020204030204" pitchFamily="34" charset="0"/>
                        </a:rPr>
                        <a:t>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1%</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r>
                        <a:rPr lang="en-US" sz="900">
                          <a:solidFill>
                            <a:srgbClr val="595959"/>
                          </a:solidFill>
                          <a:effectLst/>
                          <a:latin typeface="Calibri" panose="020F0502020204030204" pitchFamily="34" charset="0"/>
                          <a:ea typeface="Calibri" panose="020F0502020204030204" pitchFamily="34" charset="0"/>
                        </a:rPr>
                        <a:t>20 000 000 €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8864992"/>
                  </a:ext>
                </a:extLst>
              </a:tr>
              <a:tr h="369364">
                <a:tc>
                  <a:txBody>
                    <a:bodyPr/>
                    <a:lstStyle/>
                    <a:p>
                      <a:r>
                        <a:rPr lang="en-US" sz="900" b="1">
                          <a:solidFill>
                            <a:srgbClr val="FFFFFF"/>
                          </a:solidFill>
                          <a:effectLst/>
                          <a:latin typeface="Calibri" panose="020F0502020204030204" pitchFamily="34" charset="0"/>
                          <a:ea typeface="Calibri" panose="020F0502020204030204" pitchFamily="34" charset="0"/>
                        </a:rPr>
                        <a:t>Total</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1 704 960 000 €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27 040 000 €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18 500 000 €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1 750 500 000 €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100%</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45 540 000 €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r"/>
                      <a:r>
                        <a:rPr lang="en-US" sz="900" b="1">
                          <a:solidFill>
                            <a:srgbClr val="FFFFFF"/>
                          </a:solidFill>
                          <a:effectLst/>
                          <a:latin typeface="Calibri" panose="020F0502020204030204" pitchFamily="34" charset="0"/>
                          <a:ea typeface="Calibri" panose="020F0502020204030204" pitchFamily="34" charset="0"/>
                        </a:rPr>
                        <a:t>1 704 960 000 €</a:t>
                      </a:r>
                      <a:endParaRPr lang="en-US"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2073845687"/>
                  </a:ext>
                </a:extLst>
              </a:tr>
            </a:tbl>
          </a:graphicData>
        </a:graphic>
      </p:graphicFrame>
    </p:spTree>
    <p:extLst>
      <p:ext uri="{BB962C8B-B14F-4D97-AF65-F5344CB8AC3E}">
        <p14:creationId xmlns:p14="http://schemas.microsoft.com/office/powerpoint/2010/main" val="150655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79540E-0DE8-E9CF-6FA1-1D2DEDCCFA26}"/>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5" name="ZoneTexte 4">
            <a:extLst>
              <a:ext uri="{FF2B5EF4-FFF2-40B4-BE49-F238E27FC236}">
                <a16:creationId xmlns:a16="http://schemas.microsoft.com/office/drawing/2014/main" id="{E4EEADE0-047E-252E-4F88-064B7F2B49A3}"/>
              </a:ext>
            </a:extLst>
          </p:cNvPr>
          <p:cNvSpPr txBox="1"/>
          <p:nvPr/>
        </p:nvSpPr>
        <p:spPr>
          <a:xfrm>
            <a:off x="1123599" y="325610"/>
            <a:ext cx="9455796" cy="480131"/>
          </a:xfrm>
          <a:prstGeom prst="rect">
            <a:avLst/>
          </a:prstGeom>
          <a:noFill/>
        </p:spPr>
        <p:txBody>
          <a:bodyPr wrap="square" rtlCol="0">
            <a:spAutoFit/>
          </a:bodyPr>
          <a:lstStyle/>
          <a:p>
            <a:pPr lvl="0" defTabSz="1214484">
              <a:lnSpc>
                <a:spcPct val="90000"/>
              </a:lnSpc>
              <a:defRPr/>
            </a:pPr>
            <a:r>
              <a:rPr lang="fr-FR" sz="2800" b="1" kern="0" dirty="0">
                <a:solidFill>
                  <a:srgbClr val="000000"/>
                </a:solidFill>
                <a:latin typeface="Montserrat" panose="00000500000000000000" pitchFamily="2" charset="0"/>
                <a:ea typeface="Arial Narrow" panose="020B0606020202030204" pitchFamily="34" charset="0"/>
                <a:cs typeface="Arial" panose="020B0604020202020204" pitchFamily="34" charset="0"/>
                <a:sym typeface="Arial"/>
              </a:rPr>
              <a:t>Gestion des appétences et s</a:t>
            </a:r>
            <a:r>
              <a:rPr kumimoji="0" lang="fr-FR" sz="2800" b="1" i="0" u="none" strike="noStrike" kern="0" cap="none" spc="0" normalizeH="0" baseline="0" noProof="0" dirty="0" err="1">
                <a:ln>
                  <a:noFill/>
                </a:ln>
                <a:solidFill>
                  <a:srgbClr val="000000"/>
                </a:solidFill>
                <a:effectLst/>
                <a:uLnTx/>
                <a:uFillTx/>
                <a:latin typeface="Montserrat" panose="00000500000000000000" pitchFamily="2" charset="0"/>
                <a:ea typeface="Arial Narrow" panose="020B0606020202030204" pitchFamily="34" charset="0"/>
                <a:cs typeface="Arial" panose="020B0604020202020204" pitchFamily="34" charset="0"/>
                <a:sym typeface="Arial"/>
              </a:rPr>
              <a:t>uivi</a:t>
            </a:r>
            <a:r>
              <a:rPr kumimoji="0" lang="fr-FR" sz="2800" b="1" i="0" u="none" strike="noStrike" kern="0" cap="none" spc="0" normalizeH="0" baseline="0" noProof="0" dirty="0">
                <a:ln>
                  <a:noFill/>
                </a:ln>
                <a:solidFill>
                  <a:srgbClr val="000000"/>
                </a:solidFill>
                <a:effectLst/>
                <a:uLnTx/>
                <a:uFillTx/>
                <a:latin typeface="Montserrat" panose="00000500000000000000" pitchFamily="2" charset="0"/>
                <a:ea typeface="Arial Narrow" panose="020B0606020202030204" pitchFamily="34" charset="0"/>
                <a:cs typeface="Arial" panose="020B0604020202020204" pitchFamily="34" charset="0"/>
                <a:sym typeface="Arial"/>
              </a:rPr>
              <a:t> de collecte</a:t>
            </a:r>
            <a:endParaRPr kumimoji="0" lang="fr-FR" sz="2800" b="1" i="0" u="none" strike="noStrike" kern="0" cap="none"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4" name="Image 3">
            <a:extLst>
              <a:ext uri="{FF2B5EF4-FFF2-40B4-BE49-F238E27FC236}">
                <a16:creationId xmlns:a16="http://schemas.microsoft.com/office/drawing/2014/main" id="{D6AC8714-EEAB-44CA-54C6-15F5A615EA0F}"/>
              </a:ext>
            </a:extLst>
          </p:cNvPr>
          <p:cNvPicPr>
            <a:picLocks noChangeAspect="1"/>
          </p:cNvPicPr>
          <p:nvPr/>
        </p:nvPicPr>
        <p:blipFill>
          <a:blip r:embed="rId3"/>
          <a:stretch>
            <a:fillRect/>
          </a:stretch>
        </p:blipFill>
        <p:spPr>
          <a:xfrm>
            <a:off x="11078444" y="229407"/>
            <a:ext cx="738664" cy="738664"/>
          </a:xfrm>
          <a:prstGeom prst="rect">
            <a:avLst/>
          </a:prstGeom>
        </p:spPr>
      </p:pic>
      <p:sp>
        <p:nvSpPr>
          <p:cNvPr id="7" name="ZoneTexte 6">
            <a:extLst>
              <a:ext uri="{FF2B5EF4-FFF2-40B4-BE49-F238E27FC236}">
                <a16:creationId xmlns:a16="http://schemas.microsoft.com/office/drawing/2014/main" id="{8AFE74F2-7E64-B88F-1596-70B808B288D8}"/>
              </a:ext>
            </a:extLst>
          </p:cNvPr>
          <p:cNvSpPr txBox="1"/>
          <p:nvPr/>
        </p:nvSpPr>
        <p:spPr>
          <a:xfrm>
            <a:off x="577889" y="1256627"/>
            <a:ext cx="11239219" cy="4524315"/>
          </a:xfrm>
          <a:prstGeom prst="rect">
            <a:avLst/>
          </a:prstGeom>
          <a:noFill/>
        </p:spPr>
        <p:txBody>
          <a:bodyPr wrap="square" rtlCol="0">
            <a:spAutoFit/>
          </a:bodyPr>
          <a:lstStyle/>
          <a:p>
            <a:pPr>
              <a:defRPr/>
            </a:pPr>
            <a:r>
              <a:rPr lang="fr-FR" sz="1400" b="1" dirty="0">
                <a:solidFill>
                  <a:srgbClr val="581D74"/>
                </a:solidFill>
                <a:latin typeface="Arial"/>
              </a:rPr>
              <a:t>Principe : Pas de prise ferme, pas de colle pour les établissements ni pour les assureurs </a:t>
            </a:r>
          </a:p>
          <a:p>
            <a:endParaRPr lang="fr-FR" sz="1000" dirty="0">
              <a:highlight>
                <a:srgbClr val="00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Arial"/>
              <a:ea typeface="+mn-ea"/>
              <a:cs typeface="+mn-cs"/>
            </a:endParaRPr>
          </a:p>
          <a:p>
            <a:r>
              <a:rPr lang="fr-FR" sz="1400" b="1" dirty="0">
                <a:solidFill>
                  <a:schemeClr val="accent1"/>
                </a:solidFill>
              </a:rPr>
              <a:t>Le processus de suivi de la collecte </a:t>
            </a:r>
            <a:r>
              <a:rPr lang="fr-FR" sz="1400" dirty="0">
                <a:solidFill>
                  <a:schemeClr val="accent1"/>
                </a:solidFill>
              </a:rPr>
              <a:t>est similaire à celui réalisé pour les emprunts non remboursables par anticipation : </a:t>
            </a:r>
          </a:p>
          <a:p>
            <a:endParaRPr lang="fr-FR" sz="1000" dirty="0"/>
          </a:p>
          <a:p>
            <a:r>
              <a:rPr lang="fr-FR" sz="1400" dirty="0"/>
              <a:t>Suivi quotidien :</a:t>
            </a:r>
          </a:p>
          <a:p>
            <a:pPr marL="285750" indent="-285750">
              <a:buFont typeface="Wingdings" panose="05000000000000000000" pitchFamily="2" charset="2"/>
              <a:buChar char="Ø"/>
            </a:pPr>
            <a:r>
              <a:rPr lang="fr-FR" sz="1400" dirty="0" err="1"/>
              <a:t>Reporting</a:t>
            </a:r>
            <a:r>
              <a:rPr lang="fr-FR" sz="1400" dirty="0"/>
              <a:t> ASV mis à disposition des établissements présentant la collecte réalisée jusqu’au niveau du contrat via </a:t>
            </a:r>
            <a:r>
              <a:rPr lang="fr-FR" sz="1400" dirty="0" err="1"/>
              <a:t>Ecustat</a:t>
            </a:r>
            <a:endParaRPr lang="fr-FR" sz="1400" dirty="0"/>
          </a:p>
          <a:p>
            <a:pPr marL="285750" indent="-285750">
              <a:buFont typeface="Wingdings" panose="05000000000000000000" pitchFamily="2" charset="2"/>
              <a:buChar char="Ø"/>
            </a:pPr>
            <a:r>
              <a:rPr lang="fr-FR" sz="1400" dirty="0" err="1"/>
              <a:t>Reporting</a:t>
            </a:r>
            <a:r>
              <a:rPr lang="fr-FR" sz="1400" dirty="0"/>
              <a:t> CTO mis à disposition des établissements présentant la collecte réalisée jusqu’au niveau agence</a:t>
            </a:r>
          </a:p>
          <a:p>
            <a:pPr marL="285750" indent="-285750">
              <a:buFont typeface="Wingdings" panose="05000000000000000000" pitchFamily="2" charset="2"/>
              <a:buChar char="Ø"/>
            </a:pPr>
            <a:r>
              <a:rPr lang="fr-FR" sz="1400" dirty="0"/>
              <a:t>Pour les PM : </a:t>
            </a:r>
            <a:r>
              <a:rPr lang="fr-FR" sz="1400" dirty="0" err="1"/>
              <a:t>reporting</a:t>
            </a:r>
            <a:r>
              <a:rPr lang="fr-FR" sz="1400" dirty="0"/>
              <a:t> CTO présentant la collecte par segmentation marché</a:t>
            </a:r>
          </a:p>
          <a:p>
            <a:endParaRPr lang="fr-FR" sz="1400" dirty="0"/>
          </a:p>
          <a:p>
            <a:r>
              <a:rPr lang="fr-FR" sz="1400" dirty="0"/>
              <a:t>Vue globale de la collecte par rapport aux appétences (maille Etablissement) envoyée par mail par les Directions de Développement BPCE. </a:t>
            </a:r>
          </a:p>
          <a:p>
            <a:endParaRPr lang="fr-FR" sz="1400" dirty="0"/>
          </a:p>
          <a:p>
            <a:r>
              <a:rPr lang="fr-FR" sz="1400" b="1" dirty="0">
                <a:solidFill>
                  <a:schemeClr val="accent1"/>
                </a:solidFill>
              </a:rPr>
              <a:t>Principes de pilotage : </a:t>
            </a:r>
          </a:p>
          <a:p>
            <a:pPr marL="285750" lvl="1" indent="-285750">
              <a:buFont typeface="Arial" panose="020B0604020202020204" pitchFamily="34" charset="0"/>
              <a:buChar char="•"/>
            </a:pPr>
            <a:r>
              <a:rPr lang="fr-FR" sz="1400" dirty="0"/>
              <a:t>Possibilité laissée aux établissements de collecter librement jusqu’à 120% de ses propres appétences définitives</a:t>
            </a:r>
          </a:p>
          <a:p>
            <a:pPr marL="285750" lvl="1" indent="-285750">
              <a:buFont typeface="Arial" panose="020B0604020202020204" pitchFamily="34" charset="0"/>
              <a:buChar char="•"/>
            </a:pPr>
            <a:r>
              <a:rPr lang="fr-FR" sz="1400" dirty="0"/>
              <a:t>Information donnée aux Mandataires des établissements à 120% (information avec demande d’arrêter la commercialisation)</a:t>
            </a:r>
          </a:p>
          <a:p>
            <a:pPr marL="285750" lvl="1" indent="-285750">
              <a:buFont typeface="Arial" panose="020B0604020202020204" pitchFamily="34" charset="0"/>
              <a:buChar char="•"/>
            </a:pPr>
            <a:r>
              <a:rPr lang="fr-FR" sz="1400" dirty="0"/>
              <a:t>En fonction du rythme de la collecte et des éventuelles hétérogénéités entre établissements, un pilotage plus collectif pourra être mis en place</a:t>
            </a:r>
          </a:p>
          <a:p>
            <a:pPr marL="285750" lvl="1" indent="-285750">
              <a:buFont typeface="Arial" panose="020B0604020202020204" pitchFamily="34" charset="0"/>
              <a:buChar char="•"/>
            </a:pPr>
            <a:r>
              <a:rPr lang="fr-FR" sz="1400" dirty="0"/>
              <a:t>Retrait de l’Emprunt dans les outils conseil pour tous les établissements si le niveau de collecte cumulée CE + BP dépasse 120% des appétences cumulées</a:t>
            </a:r>
          </a:p>
          <a:p>
            <a:pPr marL="285750" lvl="1" indent="-285750">
              <a:buFont typeface="Arial" panose="020B0604020202020204" pitchFamily="34" charset="0"/>
              <a:buChar char="•"/>
            </a:pPr>
            <a:r>
              <a:rPr lang="fr-FR" sz="1400" dirty="0"/>
              <a:t>Retrait de l’Emprunt des outils de souscription quelques jours plus tard</a:t>
            </a:r>
          </a:p>
          <a:p>
            <a:endParaRPr lang="fr-FR" sz="1400" dirty="0"/>
          </a:p>
        </p:txBody>
      </p:sp>
    </p:spTree>
    <p:extLst>
      <p:ext uri="{BB962C8B-B14F-4D97-AF65-F5344CB8AC3E}">
        <p14:creationId xmlns:p14="http://schemas.microsoft.com/office/powerpoint/2010/main" val="948960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8735B19-4527-923D-35F7-6B2EDB925A8A}"/>
              </a:ext>
            </a:extLst>
          </p:cNvPr>
          <p:cNvPicPr>
            <a:picLocks noChangeAspect="1"/>
          </p:cNvPicPr>
          <p:nvPr/>
        </p:nvPicPr>
        <p:blipFill>
          <a:blip r:embed="rId3"/>
          <a:stretch>
            <a:fillRect/>
          </a:stretch>
        </p:blipFill>
        <p:spPr>
          <a:xfrm>
            <a:off x="11078444" y="229407"/>
            <a:ext cx="738664" cy="738664"/>
          </a:xfrm>
          <a:prstGeom prst="rect">
            <a:avLst/>
          </a:prstGeom>
        </p:spPr>
      </p:pic>
      <p:sp>
        <p:nvSpPr>
          <p:cNvPr id="4" name="ZoneTexte 3">
            <a:extLst>
              <a:ext uri="{FF2B5EF4-FFF2-40B4-BE49-F238E27FC236}">
                <a16:creationId xmlns:a16="http://schemas.microsoft.com/office/drawing/2014/main" id="{BD10FEDD-113D-B61B-2196-30B1F5C916DA}"/>
              </a:ext>
            </a:extLst>
          </p:cNvPr>
          <p:cNvSpPr txBox="1"/>
          <p:nvPr/>
        </p:nvSpPr>
        <p:spPr>
          <a:xfrm>
            <a:off x="493588" y="5018355"/>
            <a:ext cx="11320103" cy="1384995"/>
          </a:xfrm>
          <a:prstGeom prst="rect">
            <a:avLst/>
          </a:prstGeom>
          <a:solidFill>
            <a:schemeClr val="bg1"/>
          </a:solidFill>
          <a:ln w="25400" cmpd="dbl">
            <a:solidFill>
              <a:schemeClr val="tx2"/>
            </a:solidFill>
            <a:prstDash val="sysDot"/>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Un assureur ne peut fermer les accès à un établissement que pour l’ensemble des contrats d’assurance concernés et pour tous les actes de gestion (souscription, versement complémentaire et arbitrage).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Un établissement par l’intermédiaire des directions de développement doit demander la fermeture de l’outil à tous les assureurs concernés car les contingents ne sont pas identifiés par assureur mais pour toute l’enveloppe en assurance-vie.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Pour la commercialisation en CTO, les établissements doivent s’adresser directement auprès de leurs interlocuteurs des directions de développement chez BPA. </a:t>
            </a:r>
          </a:p>
        </p:txBody>
      </p:sp>
      <p:sp>
        <p:nvSpPr>
          <p:cNvPr id="5" name="ZoneTexte 4">
            <a:extLst>
              <a:ext uri="{FF2B5EF4-FFF2-40B4-BE49-F238E27FC236}">
                <a16:creationId xmlns:a16="http://schemas.microsoft.com/office/drawing/2014/main" id="{1A1FF622-7056-10D7-6EBE-FF53323494F7}"/>
              </a:ext>
            </a:extLst>
          </p:cNvPr>
          <p:cNvSpPr txBox="1"/>
          <p:nvPr/>
        </p:nvSpPr>
        <p:spPr>
          <a:xfrm>
            <a:off x="541847" y="1147147"/>
            <a:ext cx="1120482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Un établissement peut être amené à décider </a:t>
            </a:r>
            <a:r>
              <a:rPr kumimoji="0" lang="fr-FR" sz="1400" b="1" i="0" u="none" strike="noStrike" kern="1200" cap="none" spc="0" normalizeH="0" baseline="0" noProof="0" dirty="0">
                <a:ln>
                  <a:noFill/>
                </a:ln>
                <a:solidFill>
                  <a:srgbClr val="B34A8C"/>
                </a:solidFill>
                <a:effectLst/>
                <a:uLnTx/>
                <a:uFillTx/>
                <a:latin typeface="Arial"/>
                <a:ea typeface="+mn-ea"/>
                <a:cs typeface="+mn-cs"/>
              </a:rPr>
              <a:t>d’arrêter la vente de manière anticipée </a:t>
            </a:r>
            <a:r>
              <a:rPr kumimoji="0" lang="fr-FR" sz="1400" b="0" i="0" u="none" strike="noStrike" kern="1200" cap="none" spc="0" normalizeH="0" baseline="0" noProof="0" dirty="0">
                <a:ln>
                  <a:noFill/>
                </a:ln>
                <a:solidFill>
                  <a:srgbClr val="000000"/>
                </a:solidFill>
                <a:effectLst/>
                <a:uLnTx/>
                <a:uFillTx/>
                <a:latin typeface="Arial"/>
                <a:ea typeface="+mn-ea"/>
                <a:cs typeface="+mn-cs"/>
              </a:rPr>
              <a:t>au cours de la période de commercialisation. Sur demande mail des </a:t>
            </a:r>
            <a:r>
              <a:rPr lang="fr-FR" sz="1400" dirty="0">
                <a:solidFill>
                  <a:srgbClr val="000000"/>
                </a:solidFill>
                <a:latin typeface="Arial"/>
              </a:rPr>
              <a:t>établissements auprès du Développement CE, qui</a:t>
            </a:r>
            <a:r>
              <a:rPr kumimoji="0" lang="fr-FR" sz="1400" b="0" i="0" u="none" strike="noStrike" kern="1200" cap="none" spc="0" normalizeH="0" baseline="0" noProof="0" dirty="0">
                <a:ln>
                  <a:noFill/>
                </a:ln>
                <a:solidFill>
                  <a:srgbClr val="000000"/>
                </a:solidFill>
                <a:effectLst/>
                <a:uLnTx/>
                <a:uFillTx/>
                <a:latin typeface="Arial"/>
                <a:ea typeface="+mn-ea"/>
                <a:cs typeface="+mn-cs"/>
              </a:rPr>
              <a:t> réalisera les diligences nécessaires à </a:t>
            </a:r>
            <a:r>
              <a:rPr kumimoji="0" lang="fr-FR" sz="1400" b="1" i="0" u="none" strike="noStrike" kern="1200" cap="none" spc="0" normalizeH="0" baseline="0" noProof="0" dirty="0">
                <a:ln>
                  <a:noFill/>
                </a:ln>
                <a:solidFill>
                  <a:srgbClr val="B34A8C"/>
                </a:solidFill>
                <a:effectLst/>
                <a:uLnTx/>
                <a:uFillTx/>
                <a:latin typeface="Arial"/>
                <a:ea typeface="+mn-ea"/>
                <a:cs typeface="+mn-cs"/>
              </a:rPr>
              <a:t>la fermeture dans les outils conseils </a:t>
            </a:r>
            <a:r>
              <a:rPr kumimoji="0" lang="fr-FR" sz="1400" b="0" i="0" u="none" strike="noStrike" kern="1200" cap="none" spc="0" normalizeH="0" baseline="0" noProof="0" dirty="0">
                <a:ln>
                  <a:noFill/>
                </a:ln>
                <a:solidFill>
                  <a:srgbClr val="000000"/>
                </a:solidFill>
                <a:effectLst/>
                <a:uLnTx/>
                <a:uFillTx/>
                <a:latin typeface="Arial"/>
                <a:ea typeface="+mn-ea"/>
                <a:cs typeface="+mn-cs"/>
              </a:rPr>
              <a:t>(LEA, O2S et 0199PM) ainsi que </a:t>
            </a:r>
            <a:r>
              <a:rPr kumimoji="0" lang="fr-FR" sz="1400" b="1" i="0" u="none" strike="noStrike" kern="1200" cap="none" spc="0" normalizeH="0" baseline="0" noProof="0" dirty="0">
                <a:ln>
                  <a:noFill/>
                </a:ln>
                <a:solidFill>
                  <a:srgbClr val="B34A8C"/>
                </a:solidFill>
                <a:effectLst/>
                <a:uLnTx/>
                <a:uFillTx/>
                <a:latin typeface="Arial"/>
                <a:ea typeface="+mn-ea"/>
                <a:cs typeface="+mn-cs"/>
              </a:rPr>
              <a:t>la fermeture dans les outils de souscriptions des partenaires ASV et/ou Euro Titres</a:t>
            </a:r>
            <a:r>
              <a:rPr kumimoji="0" lang="fr-FR" sz="1400" b="0" i="0" u="none" strike="noStrike" kern="1200" cap="none" spc="0" normalizeH="0" baseline="0" noProof="0" dirty="0">
                <a:ln>
                  <a:noFill/>
                </a:ln>
                <a:solidFill>
                  <a:srgbClr val="000000"/>
                </a:solidFill>
                <a:effectLst/>
                <a:uLnTx/>
                <a:uFillTx/>
                <a:latin typeface="Arial"/>
                <a:ea typeface="+mn-ea"/>
                <a:cs typeface="+mn-cs"/>
              </a:rPr>
              <a:t>. </a:t>
            </a:r>
          </a:p>
        </p:txBody>
      </p:sp>
      <p:graphicFrame>
        <p:nvGraphicFramePr>
          <p:cNvPr id="6" name="Tableau 5">
            <a:extLst>
              <a:ext uri="{FF2B5EF4-FFF2-40B4-BE49-F238E27FC236}">
                <a16:creationId xmlns:a16="http://schemas.microsoft.com/office/drawing/2014/main" id="{E9414694-3292-4ED0-EE87-5DE091419169}"/>
              </a:ext>
            </a:extLst>
          </p:cNvPr>
          <p:cNvGraphicFramePr>
            <a:graphicFrameLocks noGrp="1"/>
          </p:cNvGraphicFramePr>
          <p:nvPr>
            <p:extLst>
              <p:ext uri="{D42A27DB-BD31-4B8C-83A1-F6EECF244321}">
                <p14:modId xmlns:p14="http://schemas.microsoft.com/office/powerpoint/2010/main" val="3629440660"/>
              </p:ext>
            </p:extLst>
          </p:nvPr>
        </p:nvGraphicFramePr>
        <p:xfrm>
          <a:off x="460076" y="1996439"/>
          <a:ext cx="11271848" cy="2491339"/>
        </p:xfrm>
        <a:graphic>
          <a:graphicData uri="http://schemas.openxmlformats.org/drawingml/2006/table">
            <a:tbl>
              <a:tblPr firstRow="1" bandRow="1">
                <a:tableStyleId>{5C22544A-7EE6-4342-B048-85BDC9FD1C3A}</a:tableStyleId>
              </a:tblPr>
              <a:tblGrid>
                <a:gridCol w="1610264">
                  <a:extLst>
                    <a:ext uri="{9D8B030D-6E8A-4147-A177-3AD203B41FA5}">
                      <a16:colId xmlns:a16="http://schemas.microsoft.com/office/drawing/2014/main" val="1251510939"/>
                    </a:ext>
                  </a:extLst>
                </a:gridCol>
                <a:gridCol w="1610264">
                  <a:extLst>
                    <a:ext uri="{9D8B030D-6E8A-4147-A177-3AD203B41FA5}">
                      <a16:colId xmlns:a16="http://schemas.microsoft.com/office/drawing/2014/main" val="690253301"/>
                    </a:ext>
                  </a:extLst>
                </a:gridCol>
                <a:gridCol w="1610264">
                  <a:extLst>
                    <a:ext uri="{9D8B030D-6E8A-4147-A177-3AD203B41FA5}">
                      <a16:colId xmlns:a16="http://schemas.microsoft.com/office/drawing/2014/main" val="1226300265"/>
                    </a:ext>
                  </a:extLst>
                </a:gridCol>
                <a:gridCol w="1610264">
                  <a:extLst>
                    <a:ext uri="{9D8B030D-6E8A-4147-A177-3AD203B41FA5}">
                      <a16:colId xmlns:a16="http://schemas.microsoft.com/office/drawing/2014/main" val="472737576"/>
                    </a:ext>
                  </a:extLst>
                </a:gridCol>
                <a:gridCol w="1610264">
                  <a:extLst>
                    <a:ext uri="{9D8B030D-6E8A-4147-A177-3AD203B41FA5}">
                      <a16:colId xmlns:a16="http://schemas.microsoft.com/office/drawing/2014/main" val="1952223664"/>
                    </a:ext>
                  </a:extLst>
                </a:gridCol>
                <a:gridCol w="1610264">
                  <a:extLst>
                    <a:ext uri="{9D8B030D-6E8A-4147-A177-3AD203B41FA5}">
                      <a16:colId xmlns:a16="http://schemas.microsoft.com/office/drawing/2014/main" val="3752628473"/>
                    </a:ext>
                  </a:extLst>
                </a:gridCol>
                <a:gridCol w="1610264">
                  <a:extLst>
                    <a:ext uri="{9D8B030D-6E8A-4147-A177-3AD203B41FA5}">
                      <a16:colId xmlns:a16="http://schemas.microsoft.com/office/drawing/2014/main" val="860406786"/>
                    </a:ext>
                  </a:extLst>
                </a:gridCol>
              </a:tblGrid>
              <a:tr h="408416">
                <a:tc rowSpan="2">
                  <a:txBody>
                    <a:bodyPr/>
                    <a:lstStyle/>
                    <a:p>
                      <a:pPr algn="ctr"/>
                      <a:r>
                        <a:rPr lang="fr-FR" sz="1200" dirty="0"/>
                        <a:t>J = date demande </a:t>
                      </a:r>
                      <a:br>
                        <a:rPr lang="fr-FR" sz="1200" dirty="0"/>
                      </a:br>
                      <a:r>
                        <a:rPr lang="fr-FR" sz="1200" dirty="0"/>
                        <a:t>J+N = date de la fermeture effective</a:t>
                      </a:r>
                    </a:p>
                  </a:txBody>
                  <a:tcPr/>
                </a:tc>
                <a:tc gridSpan="3">
                  <a:txBody>
                    <a:bodyPr/>
                    <a:lstStyle/>
                    <a:p>
                      <a:pPr algn="ctr"/>
                      <a:r>
                        <a:rPr lang="fr-FR" sz="1400" dirty="0"/>
                        <a:t>Outils Conseil</a:t>
                      </a:r>
                    </a:p>
                  </a:txBody>
                  <a:tcPr/>
                </a:tc>
                <a:tc hMerge="1">
                  <a:txBody>
                    <a:bodyPr/>
                    <a:lstStyle/>
                    <a:p>
                      <a:endParaRPr lang="fr-FR" sz="1000" dirty="0"/>
                    </a:p>
                  </a:txBody>
                  <a:tcPr/>
                </a:tc>
                <a:tc hMerge="1">
                  <a:txBody>
                    <a:bodyPr/>
                    <a:lstStyle/>
                    <a:p>
                      <a:endParaRPr lang="fr-FR" sz="1000" dirty="0"/>
                    </a:p>
                  </a:txBody>
                  <a:tcPr/>
                </a:tc>
                <a:tc gridSpan="3">
                  <a:txBody>
                    <a:bodyPr/>
                    <a:lstStyle/>
                    <a:p>
                      <a:pPr algn="ctr"/>
                      <a:r>
                        <a:rPr lang="fr-FR" sz="1400" b="1" kern="1200" dirty="0">
                          <a:solidFill>
                            <a:schemeClr val="lt1"/>
                          </a:solidFill>
                          <a:latin typeface="+mn-lt"/>
                          <a:ea typeface="+mn-ea"/>
                          <a:cs typeface="+mn-cs"/>
                        </a:rPr>
                        <a:t>Outils Souscription </a:t>
                      </a:r>
                    </a:p>
                  </a:txBody>
                  <a:tcPr/>
                </a:tc>
                <a:tc hMerge="1">
                  <a:txBody>
                    <a:bodyPr/>
                    <a:lstStyle/>
                    <a:p>
                      <a:endParaRPr lang="fr-FR" sz="1000" dirty="0"/>
                    </a:p>
                  </a:txBody>
                  <a:tcPr/>
                </a:tc>
                <a:tc hMerge="1">
                  <a:txBody>
                    <a:bodyPr/>
                    <a:lstStyle/>
                    <a:p>
                      <a:pPr algn="ctr"/>
                      <a:endParaRPr lang="fr-FR" sz="1400" b="1" kern="1200" dirty="0">
                        <a:solidFill>
                          <a:schemeClr val="lt1"/>
                        </a:solidFill>
                        <a:latin typeface="+mn-lt"/>
                        <a:ea typeface="+mn-ea"/>
                        <a:cs typeface="+mn-cs"/>
                      </a:endParaRPr>
                    </a:p>
                  </a:txBody>
                  <a:tcPr/>
                </a:tc>
                <a:extLst>
                  <a:ext uri="{0D108BD9-81ED-4DB2-BD59-A6C34878D82A}">
                    <a16:rowId xmlns:a16="http://schemas.microsoft.com/office/drawing/2014/main" val="2568934767"/>
                  </a:ext>
                </a:extLst>
              </a:tr>
              <a:tr h="694308">
                <a:tc vMerge="1">
                  <a:txBody>
                    <a:bodyPr/>
                    <a:lstStyle/>
                    <a:p>
                      <a:endParaRPr lang="fr-FR" sz="1000" dirty="0"/>
                    </a:p>
                  </a:txBody>
                  <a:tcPr/>
                </a:tc>
                <a:tc>
                  <a:txBody>
                    <a:bodyPr/>
                    <a:lstStyle/>
                    <a:p>
                      <a:pPr algn="ctr"/>
                      <a:r>
                        <a:rPr lang="fr-FR" sz="1400" b="1" dirty="0">
                          <a:solidFill>
                            <a:schemeClr val="accent1"/>
                          </a:solidFill>
                        </a:rPr>
                        <a:t>LEA</a:t>
                      </a:r>
                    </a:p>
                  </a:txBody>
                  <a:tcPr/>
                </a:tc>
                <a:tc>
                  <a:txBody>
                    <a:bodyPr/>
                    <a:lstStyle/>
                    <a:p>
                      <a:pPr algn="ctr"/>
                      <a:r>
                        <a:rPr lang="fr-FR" sz="1400" b="1" dirty="0">
                          <a:solidFill>
                            <a:schemeClr val="accent1"/>
                          </a:solidFill>
                        </a:rPr>
                        <a:t>O2S</a:t>
                      </a:r>
                    </a:p>
                  </a:txBody>
                  <a:tcPr/>
                </a:tc>
                <a:tc>
                  <a:txBody>
                    <a:bodyPr/>
                    <a:lstStyle/>
                    <a:p>
                      <a:pPr algn="ctr"/>
                      <a:r>
                        <a:rPr lang="fr-FR" sz="1400" b="1" dirty="0">
                          <a:solidFill>
                            <a:schemeClr val="accent1"/>
                          </a:solidFill>
                        </a:rPr>
                        <a:t>0199PM</a:t>
                      </a:r>
                    </a:p>
                  </a:txBody>
                  <a:tcPr/>
                </a:tc>
                <a:tc>
                  <a:txBody>
                    <a:bodyPr/>
                    <a:lstStyle/>
                    <a:p>
                      <a:r>
                        <a:rPr lang="fr-FR" sz="1400" b="1" kern="1200" dirty="0">
                          <a:solidFill>
                            <a:schemeClr val="accent1"/>
                          </a:solidFill>
                          <a:latin typeface="+mn-lt"/>
                          <a:ea typeface="+mn-ea"/>
                          <a:cs typeface="+mn-cs"/>
                        </a:rPr>
                        <a:t>Euro Titres Platine</a:t>
                      </a:r>
                    </a:p>
                  </a:txBody>
                  <a:tcPr/>
                </a:tc>
                <a:tc>
                  <a:txBody>
                    <a:bodyPr/>
                    <a:lstStyle/>
                    <a:p>
                      <a:r>
                        <a:rPr lang="fr-FR" sz="1400" b="1" kern="1200" dirty="0">
                          <a:solidFill>
                            <a:schemeClr val="accent1"/>
                          </a:solidFill>
                          <a:latin typeface="+mn-lt"/>
                          <a:ea typeface="+mn-ea"/>
                          <a:cs typeface="+mn-cs"/>
                        </a:rPr>
                        <a:t>BPCE Vie</a:t>
                      </a:r>
                    </a:p>
                  </a:txBody>
                  <a:tcPr/>
                </a:tc>
                <a:tc>
                  <a:txBody>
                    <a:bodyPr/>
                    <a:lstStyle/>
                    <a:p>
                      <a:r>
                        <a:rPr lang="fr-FR" sz="1400" b="1" kern="1200" dirty="0">
                          <a:solidFill>
                            <a:schemeClr val="accent1"/>
                          </a:solidFill>
                          <a:latin typeface="+mn-lt"/>
                          <a:ea typeface="+mn-ea"/>
                          <a:cs typeface="+mn-cs"/>
                        </a:rPr>
                        <a:t>CNP Assurances</a:t>
                      </a:r>
                    </a:p>
                  </a:txBody>
                  <a:tcPr/>
                </a:tc>
                <a:extLst>
                  <a:ext uri="{0D108BD9-81ED-4DB2-BD59-A6C34878D82A}">
                    <a16:rowId xmlns:a16="http://schemas.microsoft.com/office/drawing/2014/main" val="532705646"/>
                  </a:ext>
                </a:extLst>
              </a:tr>
              <a:tr h="326733">
                <a:tc>
                  <a:txBody>
                    <a:bodyPr/>
                    <a:lstStyle/>
                    <a:p>
                      <a:r>
                        <a:rPr lang="fr-FR" sz="1000" dirty="0"/>
                        <a:t>CTO</a:t>
                      </a:r>
                    </a:p>
                  </a:txBody>
                  <a:tcPr/>
                </a:tc>
                <a:tc rowSpan="3">
                  <a:txBody>
                    <a:bodyPr/>
                    <a:lstStyle/>
                    <a:p>
                      <a:pPr marL="171450" indent="-171450">
                        <a:buFont typeface="Arial" panose="020B0604020202020204" pitchFamily="34" charset="0"/>
                        <a:buChar char="•"/>
                      </a:pPr>
                      <a:r>
                        <a:rPr lang="fr-FR" sz="1000" dirty="0"/>
                        <a:t>J+1 si demande faite du lundi au jeudi 12h</a:t>
                      </a:r>
                    </a:p>
                    <a:p>
                      <a:pPr marL="171450" indent="-171450">
                        <a:buFont typeface="Arial" panose="020B0604020202020204" pitchFamily="34" charset="0"/>
                        <a:buChar char="•"/>
                      </a:pPr>
                      <a:r>
                        <a:rPr lang="fr-FR" sz="1000" dirty="0"/>
                        <a:t>J+5 si demande faite jeudi après 12h</a:t>
                      </a:r>
                    </a:p>
                    <a:p>
                      <a:pPr marL="171450" indent="-171450">
                        <a:buFont typeface="Arial" panose="020B0604020202020204" pitchFamily="34" charset="0"/>
                        <a:buChar char="•"/>
                      </a:pPr>
                      <a:r>
                        <a:rPr lang="fr-FR" sz="1000" dirty="0"/>
                        <a:t>J+4 si demande faite vendredi</a:t>
                      </a:r>
                    </a:p>
                  </a:txBody>
                  <a:tcPr/>
                </a:tc>
                <a:tc rowSpan="3">
                  <a:txBody>
                    <a:bodyPr/>
                    <a:lstStyle/>
                    <a:p>
                      <a:r>
                        <a:rPr lang="fr-FR" sz="1000" dirty="0"/>
                        <a:t>J+1</a:t>
                      </a:r>
                    </a:p>
                  </a:txBody>
                  <a:tcPr/>
                </a:tc>
                <a:tc rowSpan="3">
                  <a:txBody>
                    <a:bodyPr/>
                    <a:lstStyle/>
                    <a:p>
                      <a:r>
                        <a:rPr lang="fr-FR" sz="1000" dirty="0"/>
                        <a:t>J+1</a:t>
                      </a:r>
                    </a:p>
                  </a:txBody>
                  <a:tcPr/>
                </a:tc>
                <a:tc>
                  <a:txBody>
                    <a:bodyPr/>
                    <a:lstStyle/>
                    <a:p>
                      <a:r>
                        <a:rPr lang="fr-FR" sz="1000" dirty="0"/>
                        <a:t>J+1</a:t>
                      </a:r>
                    </a:p>
                  </a:txBody>
                  <a:tcPr/>
                </a:tc>
                <a:tc>
                  <a:txBody>
                    <a:bodyPr/>
                    <a:lstStyle/>
                    <a:p>
                      <a:endParaRPr lang="fr-FR" sz="1000" dirty="0"/>
                    </a:p>
                  </a:txBody>
                  <a:tcPr/>
                </a:tc>
                <a:tc>
                  <a:txBody>
                    <a:bodyPr/>
                    <a:lstStyle/>
                    <a:p>
                      <a:endParaRPr lang="fr-FR" sz="1000" dirty="0"/>
                    </a:p>
                  </a:txBody>
                  <a:tcPr/>
                </a:tc>
                <a:extLst>
                  <a:ext uri="{0D108BD9-81ED-4DB2-BD59-A6C34878D82A}">
                    <a16:rowId xmlns:a16="http://schemas.microsoft.com/office/drawing/2014/main" val="3447040021"/>
                  </a:ext>
                </a:extLst>
              </a:tr>
              <a:tr h="735149">
                <a:tc>
                  <a:txBody>
                    <a:bodyPr/>
                    <a:lstStyle/>
                    <a:p>
                      <a:r>
                        <a:rPr lang="fr-FR" sz="1000" dirty="0"/>
                        <a:t>ASV BPCE Vie</a:t>
                      </a:r>
                    </a:p>
                  </a:txBody>
                  <a:tcPr/>
                </a:tc>
                <a:tc vMerge="1">
                  <a:txBody>
                    <a:bodyPr/>
                    <a:lstStyle/>
                    <a:p>
                      <a:endParaRPr lang="fr-FR" sz="1000" dirty="0"/>
                    </a:p>
                  </a:txBody>
                  <a:tcPr/>
                </a:tc>
                <a:tc vMerge="1">
                  <a:txBody>
                    <a:bodyPr/>
                    <a:lstStyle/>
                    <a:p>
                      <a:endParaRPr lang="fr-FR" sz="1000" dirty="0"/>
                    </a:p>
                  </a:txBody>
                  <a:tcPr/>
                </a:tc>
                <a:tc vMerge="1">
                  <a:txBody>
                    <a:bodyPr/>
                    <a:lstStyle/>
                    <a:p>
                      <a:endParaRPr lang="fr-FR" sz="1000" dirty="0"/>
                    </a:p>
                  </a:txBody>
                  <a:tcPr/>
                </a:tc>
                <a:tc>
                  <a:txBody>
                    <a:bodyPr/>
                    <a:lstStyle/>
                    <a:p>
                      <a:endParaRPr lang="fr-FR" sz="1000" dirty="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000" dirty="0"/>
                        <a:t>J+1 si demande faite avant 12h</a:t>
                      </a:r>
                    </a:p>
                    <a:p>
                      <a:endParaRPr lang="fr-FR" sz="1000" dirty="0"/>
                    </a:p>
                  </a:txBody>
                  <a:tcPr/>
                </a:tc>
                <a:tc>
                  <a:txBody>
                    <a:bodyPr/>
                    <a:lstStyle/>
                    <a:p>
                      <a:endParaRPr lang="fr-FR" sz="1000" dirty="0"/>
                    </a:p>
                  </a:txBody>
                  <a:tcPr/>
                </a:tc>
                <a:extLst>
                  <a:ext uri="{0D108BD9-81ED-4DB2-BD59-A6C34878D82A}">
                    <a16:rowId xmlns:a16="http://schemas.microsoft.com/office/drawing/2014/main" val="5523615"/>
                  </a:ext>
                </a:extLst>
              </a:tr>
              <a:tr h="326733">
                <a:tc>
                  <a:txBody>
                    <a:bodyPr/>
                    <a:lstStyle/>
                    <a:p>
                      <a:r>
                        <a:rPr lang="fr-FR" sz="1000" dirty="0"/>
                        <a:t>ASV CNP Assurances</a:t>
                      </a:r>
                    </a:p>
                  </a:txBody>
                  <a:tcPr/>
                </a:tc>
                <a:tc vMerge="1">
                  <a:txBody>
                    <a:bodyPr/>
                    <a:lstStyle/>
                    <a:p>
                      <a:pPr marL="171450" indent="-171450">
                        <a:buFont typeface="Arial" panose="020B0604020202020204" pitchFamily="34" charset="0"/>
                        <a:buChar char="•"/>
                      </a:pPr>
                      <a:endParaRPr lang="fr-FR" sz="1000" dirty="0"/>
                    </a:p>
                  </a:txBody>
                  <a:tcPr/>
                </a:tc>
                <a:tc vMerge="1">
                  <a:txBody>
                    <a:bodyPr/>
                    <a:lstStyle/>
                    <a:p>
                      <a:endParaRPr lang="fr-FR" sz="1000" dirty="0"/>
                    </a:p>
                  </a:txBody>
                  <a:tcPr/>
                </a:tc>
                <a:tc vMerge="1">
                  <a:txBody>
                    <a:bodyPr/>
                    <a:lstStyle/>
                    <a:p>
                      <a:endParaRPr lang="fr-FR" sz="1000" dirty="0"/>
                    </a:p>
                  </a:txBody>
                  <a:tcPr/>
                </a:tc>
                <a:tc>
                  <a:txBody>
                    <a:bodyPr/>
                    <a:lstStyle/>
                    <a:p>
                      <a:endParaRPr lang="fr-FR" sz="1000" dirty="0"/>
                    </a:p>
                  </a:txBody>
                  <a:tcPr/>
                </a:tc>
                <a:tc>
                  <a:txBody>
                    <a:bodyPr/>
                    <a:lstStyle/>
                    <a:p>
                      <a:endParaRPr lang="fr-FR" sz="1000" dirty="0"/>
                    </a:p>
                  </a:txBody>
                  <a:tcPr/>
                </a:tc>
                <a:tc>
                  <a:txBody>
                    <a:bodyPr/>
                    <a:lstStyle/>
                    <a:p>
                      <a:r>
                        <a:rPr lang="fr-FR" sz="1000" dirty="0"/>
                        <a:t>J+1</a:t>
                      </a:r>
                    </a:p>
                  </a:txBody>
                  <a:tcPr/>
                </a:tc>
                <a:extLst>
                  <a:ext uri="{0D108BD9-81ED-4DB2-BD59-A6C34878D82A}">
                    <a16:rowId xmlns:a16="http://schemas.microsoft.com/office/drawing/2014/main" val="323741844"/>
                  </a:ext>
                </a:extLst>
              </a:tr>
            </a:tbl>
          </a:graphicData>
        </a:graphic>
      </p:graphicFrame>
      <p:pic>
        <p:nvPicPr>
          <p:cNvPr id="7" name="Graphique 6" descr="Cône de signalisation avec un remplissage uni">
            <a:extLst>
              <a:ext uri="{FF2B5EF4-FFF2-40B4-BE49-F238E27FC236}">
                <a16:creationId xmlns:a16="http://schemas.microsoft.com/office/drawing/2014/main" id="{FECA626C-079F-46E5-EABF-2DAC896A31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92730" y="5018355"/>
            <a:ext cx="620961" cy="620961"/>
          </a:xfrm>
          <a:prstGeom prst="rect">
            <a:avLst/>
          </a:prstGeom>
        </p:spPr>
      </p:pic>
      <p:sp>
        <p:nvSpPr>
          <p:cNvPr id="3" name="Rectangle 2">
            <a:extLst>
              <a:ext uri="{FF2B5EF4-FFF2-40B4-BE49-F238E27FC236}">
                <a16:creationId xmlns:a16="http://schemas.microsoft.com/office/drawing/2014/main" id="{E0047720-F8A9-646F-5988-CC91B7D415CB}"/>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8" name="ZoneTexte 7">
            <a:extLst>
              <a:ext uri="{FF2B5EF4-FFF2-40B4-BE49-F238E27FC236}">
                <a16:creationId xmlns:a16="http://schemas.microsoft.com/office/drawing/2014/main" id="{1F17DB8D-B802-694B-382B-F357306D7582}"/>
              </a:ext>
            </a:extLst>
          </p:cNvPr>
          <p:cNvSpPr txBox="1"/>
          <p:nvPr/>
        </p:nvSpPr>
        <p:spPr>
          <a:xfrm>
            <a:off x="1123599" y="325610"/>
            <a:ext cx="9455796" cy="424732"/>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0000"/>
                </a:solidFill>
                <a:effectLst/>
                <a:uLnTx/>
                <a:uFillTx/>
                <a:latin typeface="Montserrat" panose="00000500000000000000" pitchFamily="2" charset="0"/>
                <a:ea typeface="Arial Narrow" panose="020B0606020202030204" pitchFamily="34" charset="0"/>
                <a:cs typeface="Arial" panose="020B0604020202020204" pitchFamily="34" charset="0"/>
                <a:sym typeface="Arial"/>
              </a:rPr>
              <a:t>Process de fermeture des outils </a:t>
            </a:r>
            <a:endParaRPr kumimoji="0" lang="fr-FR" sz="2400" b="1" i="0" u="none" strike="noStrike" kern="0" cap="none"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Tree>
    <p:extLst>
      <p:ext uri="{BB962C8B-B14F-4D97-AF65-F5344CB8AC3E}">
        <p14:creationId xmlns:p14="http://schemas.microsoft.com/office/powerpoint/2010/main" val="4109157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513" y="232073"/>
            <a:ext cx="10272131" cy="576000"/>
          </a:xfrm>
        </p:spPr>
        <p:txBody>
          <a:bodyPr/>
          <a:lstStyle/>
          <a:p>
            <a:r>
              <a:rPr lang="fr-FR" dirty="0">
                <a:latin typeface="Montserrat ExtraBold"/>
                <a:cs typeface="Arial"/>
              </a:rPr>
              <a:t>Risques identifiés </a:t>
            </a:r>
            <a:endParaRPr lang="fr-FR" dirty="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1" name="Rectangle 10">
            <a:extLst>
              <a:ext uri="{FF2B5EF4-FFF2-40B4-BE49-F238E27FC236}">
                <a16:creationId xmlns:a16="http://schemas.microsoft.com/office/drawing/2014/main" id="{06D23EBF-99CB-AB47-1FD8-EA74EB670A8E}"/>
              </a:ext>
            </a:extLst>
          </p:cNvPr>
          <p:cNvSpPr/>
          <p:nvPr/>
        </p:nvSpPr>
        <p:spPr>
          <a:xfrm>
            <a:off x="4384601" y="6611779"/>
            <a:ext cx="5139548"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1B3D0679-895B-4E01-9F7A-CC220967E373}"/>
              </a:ext>
            </a:extLst>
          </p:cNvPr>
          <p:cNvSpPr txBox="1"/>
          <p:nvPr/>
        </p:nvSpPr>
        <p:spPr>
          <a:xfrm>
            <a:off x="257696" y="893352"/>
            <a:ext cx="10945296" cy="5478423"/>
          </a:xfrm>
          <a:prstGeom prst="rect">
            <a:avLst/>
          </a:prstGeom>
          <a:noFill/>
        </p:spPr>
        <p:txBody>
          <a:bodyPr wrap="square" rtlCol="0">
            <a:spAutoFit/>
          </a:bodyPr>
          <a:lstStyle/>
          <a:p>
            <a:r>
              <a:rPr lang="fr-FR" sz="1600" dirty="0">
                <a:solidFill>
                  <a:schemeClr val="accent1"/>
                </a:solidFill>
              </a:rPr>
              <a:t>L’obligation Emprunt Février 2032 Remboursable par anticipation est notamment exposée aux risques suivants :</a:t>
            </a:r>
          </a:p>
          <a:p>
            <a:endParaRPr lang="fr-FR" sz="1400" dirty="0"/>
          </a:p>
          <a:p>
            <a:pPr marL="171450" indent="-171450">
              <a:buFont typeface="Arial" panose="020B0604020202020204" pitchFamily="34" charset="0"/>
              <a:buChar char="•"/>
            </a:pPr>
            <a:r>
              <a:rPr lang="fr-FR" sz="1400" b="1" dirty="0">
                <a:solidFill>
                  <a:schemeClr val="accent1"/>
                </a:solidFill>
              </a:rPr>
              <a:t>Risque de perte en capital </a:t>
            </a:r>
            <a:r>
              <a:rPr lang="fr-FR" sz="1400" dirty="0"/>
              <a:t>: en cas de cession des obligations avant l’échéance, le prix de cession desdits titres pourra être inférieur à son prix de commercialisation. L’investisseur prend donc un risque de perte en capital non mesurable a priori. Dans le pire des scénarios, les investisseurs pourraient perdre tout ou partie de leur investissement.  </a:t>
            </a:r>
          </a:p>
          <a:p>
            <a:pPr marL="171450" indent="-171450">
              <a:buFont typeface="Arial" panose="020B0604020202020204" pitchFamily="34" charset="0"/>
              <a:buChar char="•"/>
            </a:pPr>
            <a:endParaRPr lang="fr-FR" sz="1400" dirty="0"/>
          </a:p>
          <a:p>
            <a:pPr marL="171450" indent="-171450">
              <a:buFont typeface="Arial" panose="020B0604020202020204" pitchFamily="34" charset="0"/>
              <a:buChar char="•"/>
            </a:pPr>
            <a:r>
              <a:rPr lang="fr-FR" sz="1400" b="1" dirty="0">
                <a:solidFill>
                  <a:schemeClr val="accent1"/>
                </a:solidFill>
              </a:rPr>
              <a:t>Risques liés à l’éventuelle ouverture d’une procédure de résolution ou de faillite </a:t>
            </a:r>
            <a:r>
              <a:rPr lang="fr-FR" sz="1400" dirty="0"/>
              <a:t>: en cas d’ouverture d’une procédure de résolution au niveau de l’Emetteur et/ou du Groupe BPCE ou en cas de faillite de l’Emetteur, les investisseurs pourraient perdre tout ou partie de leur investissement initial et/ou ne pas recevoir la rémunération initialement prévue. </a:t>
            </a:r>
          </a:p>
          <a:p>
            <a:pPr marL="171450" indent="-171450">
              <a:buFont typeface="Arial" panose="020B0604020202020204" pitchFamily="34" charset="0"/>
              <a:buChar char="•"/>
            </a:pPr>
            <a:endParaRPr lang="fr-FR" sz="1400" dirty="0"/>
          </a:p>
          <a:p>
            <a:pPr marL="171450" indent="-171450">
              <a:buFont typeface="Arial" panose="020B0604020202020204" pitchFamily="34" charset="0"/>
              <a:buChar char="•"/>
            </a:pPr>
            <a:r>
              <a:rPr lang="fr-FR" sz="1400" b="1" dirty="0">
                <a:solidFill>
                  <a:schemeClr val="accent1"/>
                </a:solidFill>
              </a:rPr>
              <a:t>Risque de volatilité, risque de liquidité </a:t>
            </a:r>
            <a:r>
              <a:rPr lang="fr-FR" sz="1400" dirty="0"/>
              <a:t>: une forte volatilité des cours ou une faible liquidité pourrait avoir un impact négatif sur le prix de cession des obligations. En cas de cession des obligations avant l’échéance, le prix de cession pourrait être inférieur à ce qu’un investisseur pourrait attendre compte tenu de la valorisation desdites obligations. En l’absence de liquidité, les investisseurs pourraient être en mesure de les céder. </a:t>
            </a:r>
          </a:p>
          <a:p>
            <a:pPr marL="171450" indent="-171450">
              <a:buFont typeface="Arial" panose="020B0604020202020204" pitchFamily="34" charset="0"/>
              <a:buChar char="•"/>
            </a:pPr>
            <a:endParaRPr lang="fr-FR" sz="1400" dirty="0"/>
          </a:p>
          <a:p>
            <a:pPr marL="171450" indent="-171450">
              <a:buFont typeface="Arial" panose="020B0604020202020204" pitchFamily="34" charset="0"/>
              <a:buChar char="•"/>
            </a:pPr>
            <a:r>
              <a:rPr lang="fr-FR" sz="1400" b="1" dirty="0">
                <a:solidFill>
                  <a:schemeClr val="accent1"/>
                </a:solidFill>
              </a:rPr>
              <a:t>Risques liés à la variation des taux d’intérêt </a:t>
            </a:r>
            <a:r>
              <a:rPr lang="fr-FR" sz="1400" dirty="0"/>
              <a:t>: La valeur des obligations dont les coupons et/ou les montants de remboursement sont fixes et à plus forte raison les obligations à coupon zéro est susceptible d’être affectée en cas de hausse des taux d’intérêt. La valeur de marché des obligations diminuerait alors jusqu’à ce que le rendement de ces obligations soit approximativement égal au taux d’intérêt de marché. L’impact des variations de taux est plus important lorsque la variation affecte les taux d’intérêt correspondant à la maturité des obligations concernées que lorsqu’elle affecte les taux d’intérêt à plus court terme. </a:t>
            </a:r>
          </a:p>
          <a:p>
            <a:pPr marL="171450" indent="-171450">
              <a:buFont typeface="Arial" panose="020B0604020202020204" pitchFamily="34" charset="0"/>
              <a:buChar char="•"/>
            </a:pPr>
            <a:endParaRPr lang="fr-FR" sz="1400" dirty="0"/>
          </a:p>
          <a:p>
            <a:pPr marL="171450" indent="-171450">
              <a:buFont typeface="Arial" panose="020B0604020202020204" pitchFamily="34" charset="0"/>
              <a:buChar char="•"/>
            </a:pPr>
            <a:r>
              <a:rPr lang="fr-FR" sz="1400" b="1" dirty="0">
                <a:solidFill>
                  <a:schemeClr val="accent1"/>
                </a:solidFill>
              </a:rPr>
              <a:t>Remboursement Anticipé sur décision de l’Emetteur :</a:t>
            </a:r>
            <a:r>
              <a:rPr lang="fr-FR" sz="1400" dirty="0"/>
              <a:t>  Les conditions de marché prévalant au moment du remboursement anticipé des obligations pourraient ne pas être similaires à celles qui prévalaient au moment où les porteurs ont investi dans les obligations. Les porteurs pourraient donc se trouver dans l’incapacité de réinvestir le montant de remboursement anticipé dans des instruments ayant une maturité initiale égale à celles des obligations à un taux de rendement comparable. </a:t>
            </a:r>
          </a:p>
        </p:txBody>
      </p:sp>
    </p:spTree>
    <p:extLst>
      <p:ext uri="{BB962C8B-B14F-4D97-AF65-F5344CB8AC3E}">
        <p14:creationId xmlns:p14="http://schemas.microsoft.com/office/powerpoint/2010/main" val="4023103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dirty="0"/>
              <a:t>Conflits d’intérêts potentiels</a:t>
            </a:r>
            <a:r>
              <a:rPr lang="fr-FR" sz="3200" dirty="0"/>
              <a:t>  </a:t>
            </a:r>
            <a:endParaRPr lang="fr-FR" altLang="fr-FR" dirty="0"/>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sp>
        <p:nvSpPr>
          <p:cNvPr id="3" name="Rectangle 2">
            <a:extLst>
              <a:ext uri="{FF2B5EF4-FFF2-40B4-BE49-F238E27FC236}">
                <a16:creationId xmlns:a16="http://schemas.microsoft.com/office/drawing/2014/main" id="{60D5A1EC-AB75-43EC-A8A9-BA931B66C28A}"/>
              </a:ext>
            </a:extLst>
          </p:cNvPr>
          <p:cNvSpPr/>
          <p:nvPr/>
        </p:nvSpPr>
        <p:spPr>
          <a:xfrm>
            <a:off x="9066998" y="6487427"/>
            <a:ext cx="616017"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60DE67B0-8DEB-CA2A-38AB-F2E58BDDF55E}"/>
              </a:ext>
            </a:extLst>
          </p:cNvPr>
          <p:cNvSpPr/>
          <p:nvPr/>
        </p:nvSpPr>
        <p:spPr>
          <a:xfrm>
            <a:off x="378086" y="6665706"/>
            <a:ext cx="2472152"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a:t>
            </a:r>
          </a:p>
        </p:txBody>
      </p:sp>
      <p:sp>
        <p:nvSpPr>
          <p:cNvPr id="2" name="ZoneTexte 1">
            <a:extLst>
              <a:ext uri="{FF2B5EF4-FFF2-40B4-BE49-F238E27FC236}">
                <a16:creationId xmlns:a16="http://schemas.microsoft.com/office/drawing/2014/main" id="{CE7768ED-F7C3-E3CD-3AA7-083AABC74CB5}"/>
              </a:ext>
            </a:extLst>
          </p:cNvPr>
          <p:cNvSpPr txBox="1"/>
          <p:nvPr/>
        </p:nvSpPr>
        <p:spPr>
          <a:xfrm>
            <a:off x="282634" y="1034674"/>
            <a:ext cx="11263744"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81D74"/>
                </a:solidFill>
                <a:effectLst/>
                <a:uLnTx/>
                <a:uFillTx/>
                <a:latin typeface="Arial"/>
                <a:ea typeface="+mn-ea"/>
                <a:cs typeface="+mn-cs"/>
              </a:rPr>
              <a:t>L’existence de </a:t>
            </a:r>
            <a:r>
              <a:rPr kumimoji="0" lang="fr-FR" sz="1600" b="1" i="0" u="none" strike="noStrike" kern="1200" cap="none" spc="0" normalizeH="0" baseline="0" noProof="0" dirty="0">
                <a:ln>
                  <a:noFill/>
                </a:ln>
                <a:solidFill>
                  <a:srgbClr val="581D74"/>
                </a:solidFill>
                <a:effectLst/>
                <a:uLnTx/>
                <a:uFillTx/>
                <a:latin typeface="Arial"/>
                <a:ea typeface="+mn-ea"/>
                <a:cs typeface="+mn-cs"/>
              </a:rPr>
              <a:t>liens capitalistiques entre les entités composant le Groupe BPCE et l’Emetteur Natixis </a:t>
            </a:r>
            <a:r>
              <a:rPr kumimoji="0" lang="fr-FR" sz="1600" b="0" i="0" u="none" strike="noStrike" kern="1200" cap="none" spc="0" normalizeH="0" baseline="0" noProof="0" dirty="0">
                <a:ln>
                  <a:noFill/>
                </a:ln>
                <a:solidFill>
                  <a:srgbClr val="581D74"/>
                </a:solidFill>
                <a:effectLst/>
                <a:uLnTx/>
                <a:uFillTx/>
                <a:latin typeface="Arial"/>
                <a:ea typeface="+mn-ea"/>
                <a:cs typeface="+mn-cs"/>
              </a:rPr>
              <a:t>pourraient faire émerger de potentiels conflits d’intérêts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dirty="0">
                <a:ln>
                  <a:noFill/>
                </a:ln>
                <a:solidFill>
                  <a:srgbClr val="000000"/>
                </a:solidFill>
                <a:effectLst/>
                <a:uLnTx/>
                <a:uFillTx/>
                <a:latin typeface="Arial"/>
                <a:ea typeface="+mn-ea"/>
                <a:cs typeface="+mn-cs"/>
              </a:rPr>
              <a:t>Au niveau des établissements</a:t>
            </a:r>
            <a:r>
              <a:rPr kumimoji="0" lang="fr-FR" sz="1600" b="0" i="0" u="none" strike="noStrike" kern="1200" cap="none" spc="0" normalizeH="0" baseline="0" noProof="0" dirty="0">
                <a:ln>
                  <a:noFill/>
                </a:ln>
                <a:solidFill>
                  <a:srgbClr val="000000"/>
                </a:solidFill>
                <a:effectLst/>
                <a:uLnTx/>
                <a:uFillTx/>
                <a:latin typeface="Arial"/>
                <a:ea typeface="+mn-ea"/>
                <a:cs typeface="+mn-cs"/>
              </a:rPr>
              <a:t> : </a:t>
            </a:r>
            <a:br>
              <a:rPr kumimoji="0" lang="fr-FR" sz="1600" b="0" i="0" u="none" strike="noStrike" kern="1200" cap="none" spc="0" normalizeH="0" baseline="0" noProof="0" dirty="0">
                <a:ln>
                  <a:noFill/>
                </a:ln>
                <a:solidFill>
                  <a:srgbClr val="000000"/>
                </a:solidFill>
                <a:effectLst/>
                <a:uLnTx/>
                <a:uFillTx/>
                <a:latin typeface="Arial"/>
                <a:ea typeface="+mn-ea"/>
                <a:cs typeface="+mn-cs"/>
              </a:rPr>
            </a:br>
            <a:r>
              <a:rPr kumimoji="0" lang="fr-FR" sz="1600" b="0" i="0" u="none" strike="noStrike" kern="1200" cap="none" spc="0" normalizeH="0" baseline="0" noProof="0" dirty="0">
                <a:ln>
                  <a:noFill/>
                </a:ln>
                <a:solidFill>
                  <a:srgbClr val="000000"/>
                </a:solidFill>
                <a:effectLst/>
                <a:uLnTx/>
                <a:uFillTx/>
                <a:latin typeface="Arial"/>
                <a:ea typeface="+mn-ea"/>
                <a:cs typeface="+mn-cs"/>
              </a:rPr>
              <a:t>Les Caisses d’Epargne, distributeurs de ce produit, sont actionnaires de BPCE SA dont l’Emetteur, Natixis, est une filiale. En relation avec ce produit, elles peuvent percevoir une rémunération ou tout avantage non monétaire pouvant également être attribué dans le cadre de la distribution de ce produit.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dirty="0">
                <a:ln>
                  <a:noFill/>
                </a:ln>
                <a:solidFill>
                  <a:srgbClr val="000000"/>
                </a:solidFill>
                <a:effectLst/>
                <a:uLnTx/>
                <a:uFillTx/>
                <a:latin typeface="Arial"/>
                <a:ea typeface="+mn-ea"/>
                <a:cs typeface="+mn-cs"/>
              </a:rPr>
              <a:t>Au niveau des assureurs</a:t>
            </a:r>
            <a:r>
              <a:rPr kumimoji="0" lang="fr-FR" sz="1600" b="0" i="0" u="none" strike="noStrike" kern="1200" cap="none" spc="0" normalizeH="0" baseline="0" noProof="0" dirty="0">
                <a:ln>
                  <a:noFill/>
                </a:ln>
                <a:solidFill>
                  <a:srgbClr val="000000"/>
                </a:solidFill>
                <a:effectLst/>
                <a:uLnTx/>
                <a:uFillTx/>
                <a:latin typeface="Arial"/>
                <a:ea typeface="+mn-ea"/>
                <a:cs typeface="+mn-cs"/>
              </a:rPr>
              <a:t> : </a:t>
            </a:r>
            <a:br>
              <a:rPr kumimoji="0" lang="fr-FR" sz="1600" b="0" i="0" u="none" strike="noStrike" kern="1200" cap="none" spc="0" normalizeH="0" baseline="0" noProof="0" dirty="0">
                <a:ln>
                  <a:noFill/>
                </a:ln>
                <a:solidFill>
                  <a:srgbClr val="000000"/>
                </a:solidFill>
                <a:effectLst/>
                <a:uLnTx/>
                <a:uFillTx/>
                <a:latin typeface="Arial"/>
                <a:ea typeface="+mn-ea"/>
                <a:cs typeface="+mn-cs"/>
              </a:rPr>
            </a:br>
            <a:r>
              <a:rPr kumimoji="0" lang="fr-FR" sz="1600" b="0" i="0" u="none" strike="noStrike" kern="1200" cap="none" spc="0" normalizeH="0" baseline="0" noProof="0" dirty="0">
                <a:ln>
                  <a:noFill/>
                </a:ln>
                <a:solidFill>
                  <a:srgbClr val="000000"/>
                </a:solidFill>
                <a:effectLst/>
                <a:uLnTx/>
                <a:uFillTx/>
                <a:latin typeface="Arial"/>
                <a:ea typeface="+mn-ea"/>
                <a:cs typeface="+mn-cs"/>
              </a:rPr>
              <a:t>BPCE Vie, qui référence ce produit, est une filiale de BPCE Assurances, elle-même filiale de BPCE S.A.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dirty="0">
                <a:ln>
                  <a:noFill/>
                </a:ln>
                <a:solidFill>
                  <a:srgbClr val="000000"/>
                </a:solidFill>
                <a:effectLst/>
                <a:uLnTx/>
                <a:uFillTx/>
                <a:latin typeface="Arial"/>
                <a:ea typeface="+mn-ea"/>
                <a:cs typeface="+mn-cs"/>
              </a:rPr>
              <a:t>Au niveau de la détermination de la valeur </a:t>
            </a:r>
            <a:r>
              <a:rPr kumimoji="0" lang="fr-FR" sz="1600" b="0" i="0" u="none" strike="noStrike" kern="1200" cap="none" spc="0" normalizeH="0" baseline="0" noProof="0" dirty="0">
                <a:ln>
                  <a:noFill/>
                </a:ln>
                <a:solidFill>
                  <a:srgbClr val="000000"/>
                </a:solidFill>
                <a:effectLst/>
                <a:uLnTx/>
                <a:uFillTx/>
                <a:latin typeface="Arial"/>
                <a:ea typeface="+mn-ea"/>
                <a:cs typeface="+mn-cs"/>
              </a:rPr>
              <a:t>du produit Emprunt Février 2032 Remboursable par anticipation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Cas de demande de rachat, d’arbitrage ou de dénouement du contrat avant l’échéance du support ; Natixis et BPCE Vie pourraient décider d’acquérir ce support financier.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Cas où Natixis serait à la fois Emetteur et agent de calcul. </a:t>
            </a:r>
            <a:br>
              <a:rPr kumimoji="0" lang="fr-FR" sz="1600" b="0" i="0" u="none" strike="noStrike" kern="1200" cap="none" spc="0" normalizeH="0" baseline="0" noProof="0" dirty="0">
                <a:ln>
                  <a:noFill/>
                </a:ln>
                <a:solidFill>
                  <a:srgbClr val="000000"/>
                </a:solidFill>
                <a:effectLst/>
                <a:uLnTx/>
                <a:uFillTx/>
                <a:latin typeface="Arial"/>
                <a:ea typeface="+mn-ea"/>
                <a:cs typeface="+mn-cs"/>
              </a:rPr>
            </a:br>
            <a:endParaRPr kumimoji="0" lang="fr-FR"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ZoneTexte 3">
            <a:extLst>
              <a:ext uri="{FF2B5EF4-FFF2-40B4-BE49-F238E27FC236}">
                <a16:creationId xmlns:a16="http://schemas.microsoft.com/office/drawing/2014/main" id="{D67CD95A-C837-6154-E540-DB4E15E6BDE2}"/>
              </a:ext>
            </a:extLst>
          </p:cNvPr>
          <p:cNvSpPr txBox="1"/>
          <p:nvPr/>
        </p:nvSpPr>
        <p:spPr>
          <a:xfrm>
            <a:off x="282634" y="5376372"/>
            <a:ext cx="11612958" cy="830997"/>
          </a:xfrm>
          <a:prstGeom prst="rect">
            <a:avLst/>
          </a:prstGeom>
          <a:noFill/>
          <a:ln w="28575">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	Conformément à la réglementation, l’Emetteur, les assureurs ainsi que les distributeurs prennent toutes les mesures appropriées pour détecter et traiter les situations de conflits d’intérêts. Pour chacune de ces entités, une politique interne de prévention et de gestion des conflits d’intérêts veille au respect de la primauté des intérêts des clients. </a:t>
            </a:r>
          </a:p>
        </p:txBody>
      </p:sp>
      <p:pic>
        <p:nvPicPr>
          <p:cNvPr id="6" name="Image 5">
            <a:extLst>
              <a:ext uri="{FF2B5EF4-FFF2-40B4-BE49-F238E27FC236}">
                <a16:creationId xmlns:a16="http://schemas.microsoft.com/office/drawing/2014/main" id="{AD6F8EE7-1468-30ED-AE46-0B7A137984F4}"/>
              </a:ext>
            </a:extLst>
          </p:cNvPr>
          <p:cNvPicPr>
            <a:picLocks noChangeAspect="1"/>
          </p:cNvPicPr>
          <p:nvPr/>
        </p:nvPicPr>
        <p:blipFill>
          <a:blip r:embed="rId3"/>
          <a:stretch>
            <a:fillRect/>
          </a:stretch>
        </p:blipFill>
        <p:spPr>
          <a:xfrm>
            <a:off x="11297594" y="146747"/>
            <a:ext cx="721028" cy="721028"/>
          </a:xfrm>
          <a:prstGeom prst="rect">
            <a:avLst/>
          </a:prstGeom>
        </p:spPr>
      </p:pic>
    </p:spTree>
    <p:extLst>
      <p:ext uri="{BB962C8B-B14F-4D97-AF65-F5344CB8AC3E}">
        <p14:creationId xmlns:p14="http://schemas.microsoft.com/office/powerpoint/2010/main" val="2475063925"/>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sz="2000" dirty="0"/>
              <a:t>Processus d’informations liés à la publication du montant </a:t>
            </a:r>
            <a:br>
              <a:rPr lang="fr-FR" sz="2000" dirty="0"/>
            </a:br>
            <a:r>
              <a:rPr lang="fr-FR" sz="2000" dirty="0"/>
              <a:t>de l’émission et à un supplément lié à un événement significatif</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3" name="Rectangle : coins arrondis 2">
            <a:extLst>
              <a:ext uri="{FF2B5EF4-FFF2-40B4-BE49-F238E27FC236}">
                <a16:creationId xmlns:a16="http://schemas.microsoft.com/office/drawing/2014/main" id="{8F7DFB45-0388-CE7E-9649-7CBFDB1AFDD8}"/>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sp>
        <p:nvSpPr>
          <p:cNvPr id="5" name="Rectangle 4">
            <a:extLst>
              <a:ext uri="{FF2B5EF4-FFF2-40B4-BE49-F238E27FC236}">
                <a16:creationId xmlns:a16="http://schemas.microsoft.com/office/drawing/2014/main" id="{2E678BD2-D863-F8A0-EE53-0A02C82CDDFF}"/>
              </a:ext>
            </a:extLst>
          </p:cNvPr>
          <p:cNvSpPr/>
          <p:nvPr/>
        </p:nvSpPr>
        <p:spPr>
          <a:xfrm>
            <a:off x="603650" y="1174960"/>
            <a:ext cx="4902610" cy="449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581D74"/>
                </a:solidFill>
                <a:effectLst/>
                <a:uLnTx/>
                <a:uFillTx/>
                <a:latin typeface="Arial"/>
                <a:ea typeface="+mn-ea"/>
                <a:cs typeface="+mn-cs"/>
              </a:rPr>
              <a:t>Publication du montant de l’émission</a:t>
            </a:r>
          </a:p>
        </p:txBody>
      </p:sp>
      <p:sp>
        <p:nvSpPr>
          <p:cNvPr id="6" name="Rectangle 5">
            <a:extLst>
              <a:ext uri="{FF2B5EF4-FFF2-40B4-BE49-F238E27FC236}">
                <a16:creationId xmlns:a16="http://schemas.microsoft.com/office/drawing/2014/main" id="{3965F776-CE63-7008-D1BF-790EB3F91DFF}"/>
              </a:ext>
            </a:extLst>
          </p:cNvPr>
          <p:cNvSpPr/>
          <p:nvPr/>
        </p:nvSpPr>
        <p:spPr>
          <a:xfrm>
            <a:off x="6569987" y="1174960"/>
            <a:ext cx="4902610" cy="449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581D74"/>
                </a:solidFill>
                <a:effectLst/>
                <a:uLnTx/>
                <a:uFillTx/>
                <a:latin typeface="Arial"/>
                <a:ea typeface="+mn-ea"/>
                <a:cs typeface="+mn-cs"/>
              </a:rPr>
              <a:t>Publication d’un supplément par l’Emetteur en cas d’événement significatif</a:t>
            </a:r>
          </a:p>
        </p:txBody>
      </p:sp>
      <p:sp>
        <p:nvSpPr>
          <p:cNvPr id="7" name="TextBox 5">
            <a:extLst>
              <a:ext uri="{FF2B5EF4-FFF2-40B4-BE49-F238E27FC236}">
                <a16:creationId xmlns:a16="http://schemas.microsoft.com/office/drawing/2014/main" id="{245F88C5-CE4B-CBC5-EE40-2D5800C163BA}"/>
              </a:ext>
            </a:extLst>
          </p:cNvPr>
          <p:cNvSpPr txBox="1"/>
          <p:nvPr/>
        </p:nvSpPr>
        <p:spPr>
          <a:xfrm>
            <a:off x="324056" y="1702894"/>
            <a:ext cx="5510737" cy="5339923"/>
          </a:xfrm>
          <a:prstGeom prst="rect">
            <a:avLst/>
          </a:prstGeom>
          <a:noFill/>
        </p:spPr>
        <p:txBody>
          <a:bodyPr wrap="square" rtlCol="0">
            <a:spAutoFit/>
          </a:bodyPr>
          <a:lstStyle/>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Arial"/>
                <a:ea typeface="+mn-ea"/>
                <a:cs typeface="Arial"/>
                <a:sym typeface="Arial"/>
              </a:rPr>
              <a:t>Fait générateur : </a:t>
            </a:r>
            <a:r>
              <a:rPr kumimoji="0" lang="fr-FR" sz="1400" b="0" i="0" u="none" strike="noStrike" kern="1200" cap="none" spc="0" normalizeH="0" baseline="0" noProof="0" dirty="0">
                <a:ln>
                  <a:noFill/>
                </a:ln>
                <a:solidFill>
                  <a:srgbClr val="000000"/>
                </a:solidFill>
                <a:effectLst/>
                <a:uLnTx/>
                <a:uFillTx/>
                <a:latin typeface="Arial"/>
                <a:ea typeface="+mn-ea"/>
                <a:cs typeface="Arial"/>
                <a:sym typeface="Arial"/>
              </a:rPr>
              <a:t>post période de commercialisation, </a:t>
            </a:r>
            <a:r>
              <a:rPr kumimoji="0" lang="fr-FR" sz="1400" b="1" i="0" u="none" strike="noStrike" kern="1200" cap="none" spc="0" normalizeH="0" baseline="0" noProof="0" dirty="0">
                <a:ln>
                  <a:noFill/>
                </a:ln>
                <a:solidFill>
                  <a:srgbClr val="000000"/>
                </a:solidFill>
                <a:effectLst/>
                <a:uLnTx/>
                <a:uFillTx/>
                <a:latin typeface="Arial"/>
                <a:ea typeface="+mn-ea"/>
                <a:cs typeface="Arial"/>
                <a:sym typeface="Arial"/>
              </a:rPr>
              <a:t>publication par l’émetteur du </a:t>
            </a:r>
            <a:r>
              <a:rPr kumimoji="0" lang="fr-FR" sz="1400" b="1" i="0" u="none" strike="noStrike" kern="1200" cap="none" spc="0" normalizeH="0" baseline="0" noProof="0" dirty="0">
                <a:ln>
                  <a:noFill/>
                </a:ln>
                <a:solidFill>
                  <a:srgbClr val="000000"/>
                </a:solidFill>
                <a:effectLst/>
                <a:uLnTx/>
                <a:uFillTx/>
                <a:latin typeface="Arial"/>
                <a:ea typeface="+mn-ea"/>
                <a:cs typeface="Arial"/>
              </a:rPr>
              <a:t>montant collecté sur le site internet </a:t>
            </a:r>
            <a:r>
              <a:rPr kumimoji="0" lang="fr-FR" sz="1100" b="1" i="0" u="none" strike="noStrike" kern="1200" cap="none" spc="0" normalizeH="0" baseline="0" noProof="0" dirty="0">
                <a:ln>
                  <a:noFill/>
                </a:ln>
                <a:solidFill>
                  <a:srgbClr val="0070C0"/>
                </a:solidFill>
                <a:effectLst/>
                <a:uLnTx/>
                <a:uFillTx/>
                <a:latin typeface="Arial"/>
                <a:ea typeface="+mn-ea"/>
                <a:cs typeface="Arial"/>
                <a:hlinkClick r:id="rId4">
                  <a:extLst>
                    <a:ext uri="{A12FA001-AC4F-418D-AE19-62706E023703}">
                      <ahyp:hlinkClr xmlns:ahyp="http://schemas.microsoft.com/office/drawing/2018/hyperlinkcolor" val="tx"/>
                    </a:ext>
                  </a:extLst>
                </a:hlinkClick>
              </a:rPr>
              <a:t>https://cib.natixis.com/home/pims/prospectus#/prospectusPublic</a:t>
            </a:r>
            <a:r>
              <a:rPr kumimoji="0" lang="fr-FR" sz="1100" b="1" i="0" u="none" strike="noStrike" kern="1200" cap="none" spc="0" normalizeH="0" baseline="0" noProof="0" dirty="0">
                <a:ln>
                  <a:noFill/>
                </a:ln>
                <a:solidFill>
                  <a:srgbClr val="0070C0"/>
                </a:solidFill>
                <a:effectLst/>
                <a:uLnTx/>
                <a:uFillTx/>
                <a:latin typeface="Arial"/>
                <a:ea typeface="+mn-ea"/>
                <a:cs typeface="Arial"/>
              </a:rPr>
              <a:t> </a:t>
            </a:r>
            <a:r>
              <a:rPr lang="fr-FR" sz="1100" dirty="0">
                <a:solidFill>
                  <a:srgbClr val="000000"/>
                </a:solidFill>
                <a:latin typeface="Arial"/>
                <a:cs typeface="Arial"/>
              </a:rPr>
              <a:t> et sur </a:t>
            </a:r>
            <a:r>
              <a:rPr kumimoji="0" lang="fr-FR" sz="1100" b="1" i="0" u="none" strike="noStrike" kern="1200" cap="none" spc="0" normalizeH="0" baseline="0" noProof="0" dirty="0">
                <a:ln>
                  <a:noFill/>
                </a:ln>
                <a:solidFill>
                  <a:srgbClr val="0070C0"/>
                </a:solidFill>
                <a:effectLst/>
                <a:uLnTx/>
                <a:uFillTx/>
                <a:latin typeface="Arial"/>
                <a:ea typeface="+mn-ea"/>
                <a:cs typeface="Arial"/>
                <a:hlinkClick r:id="rId5">
                  <a:extLst>
                    <a:ext uri="{A12FA001-AC4F-418D-AE19-62706E023703}">
                      <ahyp:hlinkClr xmlns:ahyp="http://schemas.microsoft.com/office/drawing/2018/hyperlinkcolor" val="tx"/>
                    </a:ext>
                  </a:extLst>
                </a:hlinkClick>
              </a:rPr>
              <a:t>www.ce.natixis.com</a:t>
            </a:r>
            <a:endParaRPr kumimoji="0" lang="fr-FR" sz="1100" b="0" i="0" u="none" strike="noStrike" kern="1200" cap="none" spc="0" normalizeH="0" baseline="0" noProof="0" dirty="0">
              <a:ln>
                <a:noFill/>
              </a:ln>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dirty="0">
              <a:solidFill>
                <a:srgbClr val="000000"/>
              </a:solidFill>
              <a:latin typeface="Arial"/>
              <a:cs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Arial"/>
                <a:ea typeface="+mn-ea"/>
                <a:cs typeface="Arial"/>
              </a:rPr>
              <a:t>Quand ? </a:t>
            </a:r>
            <a:r>
              <a:rPr kumimoji="0" lang="fr-FR" sz="1400" b="0" i="0" u="none" strike="noStrike" kern="1200" cap="none" spc="0" normalizeH="0" baseline="0" noProof="0" dirty="0">
                <a:ln>
                  <a:noFill/>
                </a:ln>
                <a:solidFill>
                  <a:srgbClr val="000000"/>
                </a:solidFill>
                <a:effectLst/>
                <a:uLnTx/>
                <a:uFillTx/>
                <a:latin typeface="Arial"/>
                <a:ea typeface="+mn-ea"/>
                <a:cs typeface="Arial"/>
              </a:rPr>
              <a:t>au plus tard deux jours ouvrés avant la date d’émission (= date de règlement/livraison). </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dirty="0">
              <a:solidFill>
                <a:srgbClr val="000000"/>
              </a:solidFill>
              <a:latin typeface="Arial"/>
              <a:cs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Arial"/>
                <a:ea typeface="+mn-ea"/>
                <a:cs typeface="Arial"/>
              </a:rPr>
              <a:t>Conséquences ? </a:t>
            </a:r>
            <a:r>
              <a:rPr kumimoji="0" lang="fr-FR" sz="1400" b="0" i="0" u="none" strike="noStrike" kern="1200" cap="none" spc="0" normalizeH="0" baseline="0" noProof="0" dirty="0">
                <a:ln>
                  <a:noFill/>
                </a:ln>
                <a:solidFill>
                  <a:srgbClr val="000000"/>
                </a:solidFill>
                <a:effectLst/>
                <a:uLnTx/>
                <a:uFillTx/>
                <a:latin typeface="Arial"/>
                <a:ea typeface="+mn-ea"/>
                <a:cs typeface="Arial"/>
              </a:rPr>
              <a:t>La publication de la notice de taille finale de l’émission donne lieu à </a:t>
            </a:r>
            <a:r>
              <a:rPr kumimoji="0" lang="fr-FR" sz="1400" b="1" i="0" u="none" strike="noStrike" kern="1200" cap="none" spc="0" normalizeH="0" baseline="0" noProof="0" dirty="0">
                <a:ln>
                  <a:noFill/>
                </a:ln>
                <a:solidFill>
                  <a:srgbClr val="000000"/>
                </a:solidFill>
                <a:effectLst/>
                <a:uLnTx/>
                <a:uFillTx/>
                <a:latin typeface="Arial"/>
                <a:ea typeface="+mn-ea"/>
                <a:cs typeface="Arial"/>
              </a:rPr>
              <a:t>l’ouverture d’un droit de rétractation de 48 heures </a:t>
            </a:r>
            <a:r>
              <a:rPr kumimoji="0" lang="fr-FR" sz="1400" i="0" u="none" strike="noStrike" kern="1200" cap="none" spc="0" normalizeH="0" baseline="0" noProof="0" dirty="0">
                <a:ln>
                  <a:noFill/>
                </a:ln>
                <a:solidFill>
                  <a:srgbClr val="000000"/>
                </a:solidFill>
                <a:effectLst/>
                <a:uLnTx/>
                <a:uFillTx/>
                <a:latin typeface="Arial"/>
                <a:ea typeface="+mn-ea"/>
                <a:cs typeface="Arial"/>
              </a:rPr>
              <a:t>pour les porteurs.</a:t>
            </a:r>
            <a:endParaRPr kumimoji="0" lang="fr-FR" sz="140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200" b="1" dirty="0">
              <a:solidFill>
                <a:srgbClr val="000000"/>
              </a:solidFill>
              <a:latin typeface="Arial"/>
              <a:cs typeface="Arial"/>
              <a:sym typeface="Arial"/>
            </a:endParaRPr>
          </a:p>
          <a:p>
            <a:pPr marL="656463" lvl="1" indent="-199263" algn="just">
              <a:buClr>
                <a:srgbClr val="B24388"/>
              </a:buClr>
              <a:buFont typeface="Wingdings" panose="05000000000000000000" pitchFamily="2" charset="2"/>
              <a:buChar char="§"/>
              <a:defRPr/>
            </a:pPr>
            <a:r>
              <a:rPr kumimoji="0" lang="fr-FR" sz="1200" b="1" i="0" u="none" strike="noStrike" kern="1200" cap="none" spc="0" normalizeH="0" baseline="0" noProof="0" dirty="0">
                <a:ln>
                  <a:noFill/>
                </a:ln>
                <a:solidFill>
                  <a:srgbClr val="000000"/>
                </a:solidFill>
                <a:effectLst/>
                <a:uLnTx/>
                <a:uFillTx/>
                <a:latin typeface="Arial"/>
                <a:ea typeface="+mn-ea"/>
                <a:cs typeface="Arial"/>
                <a:sym typeface="Arial"/>
              </a:rPr>
              <a:t>Public concerné</a:t>
            </a:r>
            <a:r>
              <a:rPr kumimoji="0" lang="fr-FR" sz="1200" b="0" i="0" u="none" strike="noStrike" kern="1200" cap="none" spc="0" normalizeH="0" baseline="0" noProof="0" dirty="0">
                <a:ln>
                  <a:noFill/>
                </a:ln>
                <a:solidFill>
                  <a:srgbClr val="000000"/>
                </a:solidFill>
                <a:effectLst/>
                <a:uLnTx/>
                <a:uFillTx/>
                <a:latin typeface="Arial"/>
                <a:ea typeface="+mn-ea"/>
                <a:cs typeface="Arial"/>
                <a:sym typeface="Arial"/>
              </a:rPr>
              <a:t> : droit uniquement accordé aux clients qui ont souscrit </a:t>
            </a:r>
            <a:r>
              <a:rPr kumimoji="0" lang="fr-FR" sz="1200" b="1" i="0" u="none" strike="noStrike" kern="1200" cap="none" spc="0" normalizeH="0" baseline="0" noProof="0" dirty="0">
                <a:ln>
                  <a:noFill/>
                </a:ln>
                <a:solidFill>
                  <a:srgbClr val="000000"/>
                </a:solidFill>
                <a:effectLst/>
                <a:uLnTx/>
                <a:uFillTx/>
                <a:latin typeface="Arial"/>
                <a:ea typeface="+mn-ea"/>
                <a:cs typeface="Arial"/>
                <a:sym typeface="Arial"/>
              </a:rPr>
              <a:t>dans le cadre exclusif du CTO.</a:t>
            </a:r>
          </a:p>
          <a:p>
            <a:pPr lvl="1" algn="just">
              <a:buClr>
                <a:srgbClr val="B24388"/>
              </a:buClr>
              <a:defRPr/>
            </a:pPr>
            <a:endParaRPr kumimoji="0" lang="fr-FR" sz="1000" b="1" i="0" u="none" strike="noStrike" kern="1200" cap="none" spc="0" normalizeH="0" baseline="0" noProof="0" dirty="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
              <a:defRPr/>
            </a:pPr>
            <a:r>
              <a:rPr kumimoji="0" lang="fr-FR" sz="1200" b="1" i="0" u="none" strike="noStrike" kern="1200" cap="none" spc="0" normalizeH="0" baseline="0" noProof="0" dirty="0">
                <a:ln>
                  <a:noFill/>
                </a:ln>
                <a:solidFill>
                  <a:srgbClr val="000000"/>
                </a:solidFill>
                <a:effectLst/>
                <a:uLnTx/>
                <a:uFillTx/>
                <a:latin typeface="Arial"/>
                <a:ea typeface="+mn-ea"/>
                <a:cs typeface="Arial"/>
                <a:sym typeface="Arial"/>
              </a:rPr>
              <a:t>Modalités : </a:t>
            </a:r>
          </a:p>
          <a:p>
            <a:pPr marL="1113663" lvl="2" indent="-199263" algn="just">
              <a:buClr>
                <a:srgbClr val="B24388"/>
              </a:buClr>
              <a:buFont typeface="Wingdings" panose="05000000000000000000" pitchFamily="2" charset="2"/>
              <a:buChar char="§"/>
              <a:defRPr/>
            </a:pPr>
            <a:r>
              <a:rPr kumimoji="0" lang="fr-FR" sz="1100" b="1" i="0" u="none" strike="noStrike" kern="1200" cap="none" spc="0" normalizeH="0" baseline="0" noProof="0" dirty="0">
                <a:ln>
                  <a:noFill/>
                </a:ln>
                <a:solidFill>
                  <a:srgbClr val="000000"/>
                </a:solidFill>
                <a:effectLst/>
                <a:uLnTx/>
                <a:uFillTx/>
                <a:latin typeface="Arial"/>
                <a:ea typeface="+mn-ea"/>
                <a:cs typeface="Arial"/>
                <a:sym typeface="Arial"/>
              </a:rPr>
              <a:t>L’</a:t>
            </a:r>
            <a:r>
              <a:rPr lang="fr-FR" sz="1100" b="1" dirty="0">
                <a:solidFill>
                  <a:srgbClr val="000000"/>
                </a:solidFill>
                <a:latin typeface="Arial"/>
                <a:cs typeface="Arial"/>
                <a:sym typeface="Arial"/>
              </a:rPr>
              <a:t>i</a:t>
            </a:r>
            <a:r>
              <a:rPr kumimoji="0" lang="fr-FR" sz="1100" b="1" i="0" u="none" strike="noStrike" kern="1200" cap="none" spc="0" normalizeH="0" baseline="0" noProof="0" dirty="0" err="1">
                <a:ln>
                  <a:noFill/>
                </a:ln>
                <a:solidFill>
                  <a:srgbClr val="000000"/>
                </a:solidFill>
                <a:effectLst/>
                <a:uLnTx/>
                <a:uFillTx/>
                <a:latin typeface="Arial"/>
                <a:ea typeface="+mn-ea"/>
                <a:cs typeface="Arial"/>
                <a:sym typeface="Arial"/>
              </a:rPr>
              <a:t>nformation</a:t>
            </a:r>
            <a:r>
              <a:rPr kumimoji="0" lang="fr-FR" sz="1100" b="1" i="0" u="none" strike="noStrike" kern="1200" cap="none" spc="0" normalizeH="0" baseline="0" noProof="0" dirty="0">
                <a:ln>
                  <a:noFill/>
                </a:ln>
                <a:solidFill>
                  <a:srgbClr val="000000"/>
                </a:solidFill>
                <a:effectLst/>
                <a:uLnTx/>
                <a:uFillTx/>
                <a:latin typeface="Arial"/>
                <a:ea typeface="+mn-ea"/>
                <a:cs typeface="Arial"/>
                <a:sym typeface="Arial"/>
              </a:rPr>
              <a:t> du droit de rétractation est communiquée au préalable </a:t>
            </a:r>
            <a:r>
              <a:rPr kumimoji="0" lang="fr-FR" sz="1100" b="0" i="0" u="none" strike="noStrike" kern="1200" cap="none" spc="0" normalizeH="0" baseline="0" noProof="0" dirty="0">
                <a:ln>
                  <a:noFill/>
                </a:ln>
                <a:solidFill>
                  <a:srgbClr val="000000"/>
                </a:solidFill>
                <a:effectLst/>
                <a:uLnTx/>
                <a:uFillTx/>
                <a:latin typeface="Arial"/>
                <a:ea typeface="+mn-ea"/>
                <a:cs typeface="Arial"/>
                <a:sym typeface="Arial"/>
              </a:rPr>
              <a:t>dans le bulletin de souscription et la brochure commerciale en CTO. </a:t>
            </a:r>
          </a:p>
          <a:p>
            <a:pPr lvl="2" algn="just">
              <a:buClr>
                <a:srgbClr val="B24388"/>
              </a:buClr>
              <a:defRPr/>
            </a:pPr>
            <a:endParaRPr kumimoji="0" lang="fr-FR" sz="400" b="0" i="0" u="none" strike="noStrike" kern="1200" cap="none" spc="0" normalizeH="0" baseline="0" noProof="0" dirty="0">
              <a:ln>
                <a:noFill/>
              </a:ln>
              <a:solidFill>
                <a:srgbClr val="000000"/>
              </a:solidFill>
              <a:effectLst/>
              <a:uLnTx/>
              <a:uFillTx/>
              <a:latin typeface="Arial"/>
              <a:ea typeface="+mn-ea"/>
              <a:cs typeface="Arial"/>
            </a:endParaRPr>
          </a:p>
          <a:p>
            <a:pPr marL="1113663" lvl="2" indent="-199263" algn="just">
              <a:buClr>
                <a:srgbClr val="B24388"/>
              </a:buClr>
              <a:buFont typeface="Wingdings" panose="05000000000000000000" pitchFamily="2" charset="2"/>
              <a:buChar char="§"/>
              <a:defRPr/>
            </a:pPr>
            <a:r>
              <a:rPr kumimoji="0" lang="fr-FR" sz="1100" b="1" i="0" u="none" strike="noStrike" kern="1200" cap="none" spc="0" normalizeH="0" baseline="0" noProof="0" dirty="0">
                <a:ln>
                  <a:noFill/>
                </a:ln>
                <a:solidFill>
                  <a:srgbClr val="000000"/>
                </a:solidFill>
                <a:effectLst/>
                <a:uLnTx/>
                <a:uFillTx/>
                <a:latin typeface="Arial"/>
                <a:ea typeface="+mn-ea"/>
                <a:cs typeface="Arial"/>
                <a:sym typeface="Arial"/>
              </a:rPr>
              <a:t>A posteriori, </a:t>
            </a:r>
            <a:r>
              <a:rPr kumimoji="0" lang="fr-FR" sz="1100" i="0" u="none" strike="noStrike" kern="1200" cap="none" spc="0" normalizeH="0" baseline="0" noProof="0" dirty="0">
                <a:ln>
                  <a:noFill/>
                </a:ln>
                <a:solidFill>
                  <a:srgbClr val="000000"/>
                </a:solidFill>
                <a:effectLst/>
                <a:uLnTx/>
                <a:uFillTx/>
                <a:latin typeface="Arial"/>
                <a:ea typeface="+mn-ea"/>
                <a:cs typeface="Arial"/>
                <a:sym typeface="Arial"/>
              </a:rPr>
              <a:t>il n’y a </a:t>
            </a:r>
            <a:r>
              <a:rPr kumimoji="0" lang="fr-FR" sz="1100" b="1" i="0" u="none" strike="noStrike" kern="1200" cap="none" spc="0" normalizeH="0" baseline="0" noProof="0" dirty="0">
                <a:ln>
                  <a:noFill/>
                </a:ln>
                <a:solidFill>
                  <a:srgbClr val="000000"/>
                </a:solidFill>
                <a:effectLst/>
                <a:uLnTx/>
                <a:uFillTx/>
                <a:latin typeface="Arial"/>
                <a:ea typeface="+mn-ea"/>
                <a:cs typeface="Arial"/>
                <a:sym typeface="Arial"/>
              </a:rPr>
              <a:t>pas </a:t>
            </a:r>
            <a:r>
              <a:rPr kumimoji="0" lang="fr-FR" sz="1100" b="1" i="0" u="none" strike="noStrike" kern="1200" cap="none" spc="0" normalizeH="0" baseline="0" noProof="0" dirty="0">
                <a:ln>
                  <a:noFill/>
                </a:ln>
                <a:solidFill>
                  <a:srgbClr val="000000"/>
                </a:solidFill>
                <a:effectLst/>
                <a:uLnTx/>
                <a:uFillTx/>
                <a:latin typeface="Arial"/>
                <a:ea typeface="+mn-ea"/>
                <a:cs typeface="Arial"/>
              </a:rPr>
              <a:t>d’information adressée individuellement à chaque souscripteur</a:t>
            </a:r>
            <a:r>
              <a:rPr lang="fr-FR" sz="1100" b="1" dirty="0">
                <a:solidFill>
                  <a:srgbClr val="000000"/>
                </a:solidFill>
                <a:latin typeface="Arial"/>
                <a:cs typeface="Arial"/>
              </a:rPr>
              <a:t>. </a:t>
            </a:r>
          </a:p>
          <a:p>
            <a:pPr marL="1113663" lvl="2" indent="-199263" algn="just">
              <a:buClr>
                <a:srgbClr val="B24388"/>
              </a:buClr>
              <a:buFont typeface="Wingdings" panose="05000000000000000000" pitchFamily="2" charset="2"/>
              <a:buChar char="§"/>
              <a:defRPr/>
            </a:pPr>
            <a:endParaRPr lang="fr-FR" sz="500" b="1" dirty="0">
              <a:solidFill>
                <a:srgbClr val="000000"/>
              </a:solidFill>
              <a:latin typeface="Arial"/>
              <a:cs typeface="Arial"/>
            </a:endParaRPr>
          </a:p>
          <a:p>
            <a:pPr marL="1113663" lvl="2" indent="-199263" algn="just">
              <a:buClr>
                <a:srgbClr val="B24388"/>
              </a:buClr>
              <a:buFont typeface="Wingdings" panose="05000000000000000000" pitchFamily="2" charset="2"/>
              <a:buChar char="§"/>
              <a:defRPr/>
            </a:pPr>
            <a:r>
              <a:rPr lang="fr-FR" sz="1100" dirty="0">
                <a:solidFill>
                  <a:srgbClr val="000000"/>
                </a:solidFill>
                <a:latin typeface="Arial"/>
                <a:cs typeface="Arial"/>
              </a:rPr>
              <a:t>La</a:t>
            </a:r>
            <a:r>
              <a:rPr lang="fr-FR" sz="1100" b="1" dirty="0">
                <a:solidFill>
                  <a:srgbClr val="000000"/>
                </a:solidFill>
                <a:latin typeface="Arial"/>
                <a:cs typeface="Arial"/>
              </a:rPr>
              <a:t> </a:t>
            </a:r>
            <a:r>
              <a:rPr kumimoji="0" lang="fr-FR" sz="1100" i="0" u="none" strike="noStrike" kern="1200" cap="none" spc="0" normalizeH="0" baseline="0" noProof="0" dirty="0">
                <a:ln>
                  <a:noFill/>
                </a:ln>
                <a:solidFill>
                  <a:srgbClr val="000000"/>
                </a:solidFill>
                <a:effectLst/>
                <a:uLnTx/>
                <a:uFillTx/>
                <a:latin typeface="Arial"/>
                <a:ea typeface="+mn-ea"/>
                <a:cs typeface="Arial"/>
                <a:sym typeface="Arial"/>
              </a:rPr>
              <a:t>prise </a:t>
            </a:r>
            <a:r>
              <a:rPr kumimoji="0" lang="fr-FR" sz="1100" b="0" i="0" u="none" strike="noStrike" kern="1200" cap="none" spc="0" normalizeH="0" baseline="0" noProof="0" dirty="0">
                <a:ln>
                  <a:noFill/>
                </a:ln>
                <a:solidFill>
                  <a:srgbClr val="000000"/>
                </a:solidFill>
                <a:effectLst/>
                <a:uLnTx/>
                <a:uFillTx/>
                <a:latin typeface="Arial"/>
                <a:ea typeface="+mn-ea"/>
                <a:cs typeface="Arial"/>
                <a:sym typeface="Arial"/>
              </a:rPr>
              <a:t>en compte des éventuelles demandes de rétractation se fait dans le cadre du </a:t>
            </a:r>
            <a:r>
              <a:rPr kumimoji="0" lang="fr-FR" sz="1100" b="1" i="0" u="none" strike="noStrike" kern="1200" cap="none" spc="0" normalizeH="0" baseline="0" noProof="0" dirty="0">
                <a:ln>
                  <a:noFill/>
                </a:ln>
                <a:solidFill>
                  <a:srgbClr val="000000"/>
                </a:solidFill>
                <a:effectLst/>
                <a:uLnTx/>
                <a:uFillTx/>
                <a:latin typeface="Arial"/>
                <a:ea typeface="+mn-ea"/>
                <a:cs typeface="Arial"/>
                <a:sym typeface="Arial"/>
              </a:rPr>
              <a:t>dispositif de gestion usuelle des régularisations </a:t>
            </a:r>
            <a:r>
              <a:rPr kumimoji="0" lang="fr-FR" sz="1100" b="0" i="0" u="none" strike="noStrike" kern="1200" cap="none" spc="0" normalizeH="0" baseline="0" noProof="0" dirty="0">
                <a:ln>
                  <a:noFill/>
                </a:ln>
                <a:solidFill>
                  <a:srgbClr val="000000"/>
                </a:solidFill>
                <a:effectLst/>
                <a:uLnTx/>
                <a:uFillTx/>
                <a:latin typeface="Arial"/>
                <a:ea typeface="+mn-ea"/>
                <a:cs typeface="Arial"/>
                <a:sym typeface="Arial"/>
              </a:rPr>
              <a:t>partagé avec les établissements.</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p:txBody>
      </p:sp>
      <p:cxnSp>
        <p:nvCxnSpPr>
          <p:cNvPr id="9" name="Connecteur droit 8">
            <a:extLst>
              <a:ext uri="{FF2B5EF4-FFF2-40B4-BE49-F238E27FC236}">
                <a16:creationId xmlns:a16="http://schemas.microsoft.com/office/drawing/2014/main" id="{16B72963-D5BD-5BE4-5EEF-EF62CAC733E4}"/>
              </a:ext>
            </a:extLst>
          </p:cNvPr>
          <p:cNvCxnSpPr>
            <a:cxnSpLocks/>
          </p:cNvCxnSpPr>
          <p:nvPr/>
        </p:nvCxnSpPr>
        <p:spPr>
          <a:xfrm flipV="1">
            <a:off x="6140335" y="1378587"/>
            <a:ext cx="0" cy="510114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5">
            <a:extLst>
              <a:ext uri="{FF2B5EF4-FFF2-40B4-BE49-F238E27FC236}">
                <a16:creationId xmlns:a16="http://schemas.microsoft.com/office/drawing/2014/main" id="{414E78B2-1F2F-7AED-80A6-AC37CB864B5F}"/>
              </a:ext>
            </a:extLst>
          </p:cNvPr>
          <p:cNvSpPr txBox="1"/>
          <p:nvPr/>
        </p:nvSpPr>
        <p:spPr>
          <a:xfrm>
            <a:off x="6336026" y="1702894"/>
            <a:ext cx="5511600" cy="5940088"/>
          </a:xfrm>
          <a:prstGeom prst="rect">
            <a:avLst/>
          </a:prstGeom>
          <a:noFill/>
        </p:spPr>
        <p:txBody>
          <a:bodyPr wrap="square" rtlCol="0">
            <a:spAutoFit/>
          </a:bodyPr>
          <a:lstStyle/>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dirty="0">
                <a:ln>
                  <a:noFill/>
                </a:ln>
                <a:solidFill>
                  <a:srgbClr val="000000"/>
                </a:solidFill>
                <a:effectLst/>
                <a:uLnTx/>
                <a:uFillTx/>
                <a:latin typeface="Arial"/>
                <a:ea typeface="+mn-ea"/>
                <a:cs typeface="Arial"/>
                <a:sym typeface="Arial"/>
              </a:rPr>
              <a:t>Fait générateur : </a:t>
            </a:r>
            <a:r>
              <a:rPr lang="fr-FR" sz="1400" dirty="0">
                <a:solidFill>
                  <a:srgbClr val="000000"/>
                </a:solidFill>
                <a:latin typeface="Arial"/>
                <a:cs typeface="Arial"/>
                <a:sym typeface="Arial"/>
              </a:rPr>
              <a:t>publication par l’Emetteur</a:t>
            </a:r>
            <a:r>
              <a:rPr kumimoji="0" lang="fr-FR" sz="1400" b="0" i="0" u="none" strike="noStrike" kern="1200" cap="none" spc="0" normalizeH="0" baseline="0" noProof="0" dirty="0">
                <a:ln>
                  <a:noFill/>
                </a:ln>
                <a:solidFill>
                  <a:srgbClr val="000000"/>
                </a:solidFill>
                <a:effectLst/>
                <a:uLnTx/>
                <a:uFillTx/>
                <a:latin typeface="Arial"/>
                <a:ea typeface="+mn-ea"/>
                <a:cs typeface="Arial"/>
                <a:sym typeface="Arial"/>
              </a:rPr>
              <a:t> d’un supplément portant une information significative </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dirty="0">
              <a:solidFill>
                <a:srgbClr val="000000"/>
              </a:solidFill>
              <a:latin typeface="Arial"/>
              <a:cs typeface="Arial"/>
              <a:sym typeface="Arial"/>
            </a:endParaRPr>
          </a:p>
          <a:p>
            <a:pPr marL="199263" indent="-199263">
              <a:buClr>
                <a:srgbClr val="B24388"/>
              </a:buClr>
              <a:buFont typeface="Wingdings" panose="05000000000000000000" pitchFamily="2" charset="2"/>
              <a:buChar char="§"/>
              <a:defRPr/>
            </a:pPr>
            <a:r>
              <a:rPr kumimoji="0" lang="fr-FR" sz="1400" b="1" i="0" u="none" strike="noStrike" kern="1200" cap="none" spc="0" normalizeH="0" baseline="0" noProof="0" dirty="0">
                <a:ln>
                  <a:noFill/>
                </a:ln>
                <a:solidFill>
                  <a:srgbClr val="000000"/>
                </a:solidFill>
                <a:effectLst/>
                <a:uLnTx/>
                <a:uFillTx/>
                <a:latin typeface="Arial"/>
                <a:ea typeface="+mn-ea"/>
                <a:cs typeface="Arial"/>
              </a:rPr>
              <a:t>Conséquences ? </a:t>
            </a:r>
          </a:p>
          <a:p>
            <a:pPr>
              <a:buClr>
                <a:srgbClr val="B24388"/>
              </a:buClr>
              <a:defRPr/>
            </a:pPr>
            <a:endParaRPr lang="fr-FR" sz="900" b="1" dirty="0">
              <a:solidFill>
                <a:srgbClr val="000000"/>
              </a:solidFill>
              <a:latin typeface="Arial"/>
              <a:cs typeface="Arial"/>
            </a:endParaRPr>
          </a:p>
          <a:p>
            <a:pPr>
              <a:buClr>
                <a:srgbClr val="B24388"/>
              </a:buClr>
              <a:defRPr/>
            </a:pPr>
            <a:r>
              <a:rPr kumimoji="0" lang="fr-FR" sz="1400" b="1" i="0" u="none" strike="noStrike" kern="1200" cap="none" spc="0" normalizeH="0" baseline="0" noProof="0" dirty="0">
                <a:ln>
                  <a:noFill/>
                </a:ln>
                <a:solidFill>
                  <a:schemeClr val="accent1"/>
                </a:solidFill>
                <a:effectLst/>
                <a:uLnTx/>
                <a:uFillTx/>
                <a:latin typeface="Arial"/>
                <a:ea typeface="+mn-ea"/>
                <a:cs typeface="Arial"/>
              </a:rPr>
              <a:t>1. </a:t>
            </a:r>
            <a:r>
              <a:rPr kumimoji="0" lang="fr-FR" sz="1400" b="0" i="0" u="none" strike="noStrike" kern="1200" cap="none" spc="0" normalizeH="0" baseline="0" noProof="0" dirty="0">
                <a:ln>
                  <a:noFill/>
                </a:ln>
                <a:solidFill>
                  <a:srgbClr val="000000"/>
                </a:solidFill>
                <a:effectLst/>
                <a:uLnTx/>
                <a:uFillTx/>
                <a:latin typeface="Arial"/>
                <a:ea typeface="+mn-ea"/>
                <a:cs typeface="Arial"/>
              </a:rPr>
              <a:t>La publication du supplément donne lieu à une </a:t>
            </a:r>
            <a:r>
              <a:rPr kumimoji="0" lang="fr-FR" sz="1400" b="1" i="0" u="none" strike="noStrike" kern="1200" cap="none" spc="0" normalizeH="0" baseline="0" noProof="0" dirty="0">
                <a:ln>
                  <a:noFill/>
                </a:ln>
                <a:solidFill>
                  <a:srgbClr val="000000"/>
                </a:solidFill>
                <a:effectLst/>
                <a:uLnTx/>
                <a:uFillTx/>
                <a:latin typeface="Arial"/>
                <a:ea typeface="+mn-ea"/>
                <a:cs typeface="Arial"/>
              </a:rPr>
              <a:t>information à tous les clients ayant un accès Web et/ou mobile </a:t>
            </a:r>
            <a:r>
              <a:rPr kumimoji="0" lang="fr-FR" sz="1400" b="0" i="0" u="none" strike="noStrike" kern="1200" cap="none" spc="0" normalizeH="0" baseline="0" noProof="0" dirty="0">
                <a:ln>
                  <a:noFill/>
                </a:ln>
                <a:solidFill>
                  <a:srgbClr val="000000"/>
                </a:solidFill>
                <a:effectLst/>
                <a:uLnTx/>
                <a:uFillTx/>
                <a:latin typeface="Arial"/>
                <a:ea typeface="+mn-ea"/>
                <a:cs typeface="Arial"/>
              </a:rPr>
              <a:t>et à </a:t>
            </a:r>
            <a:r>
              <a:rPr kumimoji="0" lang="fr-FR" sz="1400" b="1" i="0" u="none" strike="noStrike" kern="1200" cap="none" spc="0" normalizeH="0" baseline="0" noProof="0" dirty="0">
                <a:ln>
                  <a:noFill/>
                </a:ln>
                <a:solidFill>
                  <a:srgbClr val="000000"/>
                </a:solidFill>
                <a:effectLst/>
                <a:uLnTx/>
                <a:uFillTx/>
                <a:latin typeface="Arial"/>
                <a:ea typeface="+mn-ea"/>
                <a:cs typeface="Arial"/>
              </a:rPr>
              <a:t>l’ouverture d’un droit de rétractation </a:t>
            </a:r>
            <a:r>
              <a:rPr kumimoji="0" lang="fr-FR" sz="1400" i="0" u="none" strike="noStrike" kern="1200" cap="none" spc="0" normalizeH="0" baseline="0" noProof="0" dirty="0">
                <a:ln>
                  <a:noFill/>
                </a:ln>
                <a:solidFill>
                  <a:srgbClr val="000000"/>
                </a:solidFill>
                <a:effectLst/>
                <a:uLnTx/>
                <a:uFillTx/>
                <a:latin typeface="Arial"/>
                <a:ea typeface="+mn-ea"/>
                <a:cs typeface="Arial"/>
              </a:rPr>
              <a:t>pour certains clients. </a:t>
            </a:r>
            <a:endParaRPr kumimoji="0" lang="fr-FR" sz="140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Ø"/>
              <a:defRPr/>
            </a:pPr>
            <a:r>
              <a:rPr kumimoji="0" lang="fr-FR" sz="1200" b="1" i="0" u="none" strike="noStrike" kern="1200" cap="none" spc="0" normalizeH="0" baseline="0" noProof="0" dirty="0">
                <a:ln>
                  <a:noFill/>
                </a:ln>
                <a:solidFill>
                  <a:srgbClr val="000000"/>
                </a:solidFill>
                <a:effectLst/>
                <a:uLnTx/>
                <a:uFillTx/>
                <a:latin typeface="Arial"/>
                <a:ea typeface="+mn-ea"/>
                <a:cs typeface="Arial"/>
                <a:sym typeface="Arial"/>
              </a:rPr>
              <a:t>Droit de rétractation de 48h accordé aux clients qui ont souscrit dans le cadre exclusif du CTO</a:t>
            </a:r>
            <a:r>
              <a:rPr kumimoji="0" lang="fr-FR" sz="1200" i="0" u="none" strike="noStrike" kern="1200" cap="none" spc="0" normalizeH="0" baseline="0" noProof="0" dirty="0">
                <a:ln>
                  <a:noFill/>
                </a:ln>
                <a:solidFill>
                  <a:srgbClr val="000000"/>
                </a:solidFill>
                <a:effectLst/>
                <a:uLnTx/>
                <a:uFillTx/>
                <a:latin typeface="Arial"/>
                <a:ea typeface="+mn-ea"/>
                <a:cs typeface="Arial"/>
                <a:sym typeface="Arial"/>
              </a:rPr>
              <a:t> (mention précisée dans la communication faite aux clients). </a:t>
            </a:r>
          </a:p>
          <a:p>
            <a:pPr marL="656463" lvl="1" indent="-199263" algn="just">
              <a:buClr>
                <a:srgbClr val="B24388"/>
              </a:buClr>
              <a:buFont typeface="Wingdings" panose="05000000000000000000" pitchFamily="2" charset="2"/>
              <a:buChar char="Ø"/>
              <a:defRPr/>
            </a:pPr>
            <a:endParaRPr lang="fr-FR" sz="900" dirty="0">
              <a:solidFill>
                <a:srgbClr val="000000"/>
              </a:solidFill>
              <a:latin typeface="Arial"/>
              <a:cs typeface="Arial"/>
              <a:sym typeface="Arial"/>
            </a:endParaRPr>
          </a:p>
          <a:p>
            <a:pPr marL="656463" lvl="1" indent="-199263" algn="just">
              <a:buClr>
                <a:srgbClr val="B24388"/>
              </a:buClr>
              <a:buFont typeface="Wingdings" panose="05000000000000000000" pitchFamily="2" charset="2"/>
              <a:buChar char="Ø"/>
              <a:defRPr/>
            </a:pPr>
            <a:r>
              <a:rPr lang="fr-FR" sz="1200" b="1" dirty="0">
                <a:solidFill>
                  <a:srgbClr val="000000"/>
                </a:solidFill>
                <a:latin typeface="Arial"/>
                <a:cs typeface="Arial"/>
                <a:sym typeface="Arial"/>
              </a:rPr>
              <a:t>Modèle des textes </a:t>
            </a:r>
            <a:r>
              <a:rPr lang="fr-FR" sz="1200" dirty="0">
                <a:solidFill>
                  <a:srgbClr val="000000"/>
                </a:solidFill>
                <a:latin typeface="Arial"/>
                <a:cs typeface="Arial"/>
                <a:sym typeface="Arial"/>
              </a:rPr>
              <a:t>(Native Ad et Page de News) </a:t>
            </a:r>
            <a:r>
              <a:rPr lang="fr-FR" sz="1200" b="1" dirty="0">
                <a:solidFill>
                  <a:srgbClr val="000000"/>
                </a:solidFill>
                <a:latin typeface="Arial"/>
                <a:cs typeface="Arial"/>
                <a:sym typeface="Arial"/>
              </a:rPr>
              <a:t>disponible en page suivante. </a:t>
            </a:r>
            <a:endParaRPr kumimoji="0" lang="fr-FR" sz="1200" b="1" i="0" u="none" strike="noStrike" kern="1200" cap="none" spc="0" normalizeH="0" baseline="0" noProof="0" dirty="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
              <a:defRPr/>
            </a:pPr>
            <a:endParaRPr kumimoji="0" lang="fr-FR" sz="900" b="1" i="0" u="none" strike="noStrike" kern="1200" cap="none" spc="0" normalizeH="0" baseline="0" noProof="0" dirty="0">
              <a:ln>
                <a:noFill/>
              </a:ln>
              <a:solidFill>
                <a:srgbClr val="000000"/>
              </a:solidFill>
              <a:effectLst/>
              <a:uLnTx/>
              <a:uFillTx/>
              <a:latin typeface="Arial"/>
              <a:ea typeface="+mn-ea"/>
              <a:cs typeface="Arial"/>
              <a:sym typeface="Arial"/>
            </a:endParaRPr>
          </a:p>
          <a:p>
            <a:pPr marR="0" lvl="0" algn="l" defTabSz="914400" rtl="0" eaLnBrk="1" fontAlgn="auto" latinLnBrk="0" hangingPunct="1">
              <a:lnSpc>
                <a:spcPct val="100000"/>
              </a:lnSpc>
              <a:spcBef>
                <a:spcPts val="0"/>
              </a:spcBef>
              <a:spcAft>
                <a:spcPts val="0"/>
              </a:spcAft>
              <a:buClr>
                <a:srgbClr val="B24388"/>
              </a:buClr>
              <a:buSzTx/>
              <a:tabLst/>
              <a:defRPr/>
            </a:pPr>
            <a:r>
              <a:rPr lang="fr-FR" sz="1400" b="1" dirty="0">
                <a:solidFill>
                  <a:schemeClr val="accent1"/>
                </a:solidFill>
                <a:latin typeface="Arial"/>
                <a:cs typeface="Arial"/>
                <a:sym typeface="Arial"/>
              </a:rPr>
              <a:t>2. </a:t>
            </a:r>
            <a:r>
              <a:rPr lang="fr-FR" sz="1400" b="1" dirty="0">
                <a:solidFill>
                  <a:srgbClr val="000000"/>
                </a:solidFill>
                <a:latin typeface="Arial"/>
                <a:cs typeface="Arial"/>
                <a:sym typeface="Arial"/>
              </a:rPr>
              <a:t>En vertu du principe de l’équité </a:t>
            </a:r>
            <a:r>
              <a:rPr kumimoji="0" lang="fr-FR" sz="1400" b="1" i="0" u="none" strike="noStrike" kern="1200" cap="none" spc="0" normalizeH="0" baseline="0" noProof="0" dirty="0">
                <a:ln>
                  <a:noFill/>
                </a:ln>
                <a:solidFill>
                  <a:srgbClr val="000000"/>
                </a:solidFill>
                <a:effectLst/>
                <a:uLnTx/>
                <a:uFillTx/>
                <a:latin typeface="Arial"/>
                <a:ea typeface="+mn-ea"/>
                <a:cs typeface="Arial"/>
                <a:sym typeface="Arial"/>
              </a:rPr>
              <a:t>de traitement entre les porteurs de titres en CTO et les « assurés-porteurs des unités de compte » </a:t>
            </a:r>
            <a:r>
              <a:rPr kumimoji="0" lang="fr-FR" sz="1400" b="0" i="0" u="none" strike="noStrike" kern="1200" cap="none" spc="0" normalizeH="0" baseline="0" noProof="0" dirty="0">
                <a:ln>
                  <a:noFill/>
                </a:ln>
                <a:solidFill>
                  <a:srgbClr val="000000"/>
                </a:solidFill>
                <a:effectLst/>
                <a:uLnTx/>
                <a:uFillTx/>
                <a:latin typeface="Arial"/>
                <a:ea typeface="+mn-ea"/>
                <a:cs typeface="Arial"/>
                <a:sym typeface="Arial"/>
              </a:rPr>
              <a:t>(décision interne et non juridique)</a:t>
            </a:r>
            <a:r>
              <a:rPr lang="fr-FR" sz="1400" dirty="0">
                <a:solidFill>
                  <a:srgbClr val="000000"/>
                </a:solidFill>
                <a:latin typeface="Arial"/>
                <a:cs typeface="Arial"/>
                <a:sym typeface="Arial"/>
              </a:rPr>
              <a:t> : </a:t>
            </a:r>
          </a:p>
          <a:p>
            <a:pPr marR="0" lvl="0" algn="l" defTabSz="914400" rtl="0" eaLnBrk="1" fontAlgn="auto" latinLnBrk="0" hangingPunct="1">
              <a:lnSpc>
                <a:spcPct val="100000"/>
              </a:lnSpc>
              <a:spcBef>
                <a:spcPts val="0"/>
              </a:spcBef>
              <a:spcAft>
                <a:spcPts val="0"/>
              </a:spcAft>
              <a:buClr>
                <a:srgbClr val="B24388"/>
              </a:buClr>
              <a:buSzTx/>
              <a:tabLst/>
              <a:defRPr/>
            </a:pPr>
            <a:endParaRPr kumimoji="0" lang="fr-FR" sz="700" b="0" i="0" u="none" strike="noStrike" kern="1200" cap="none" spc="0" normalizeH="0" baseline="0" noProof="0" dirty="0">
              <a:ln>
                <a:noFill/>
              </a:ln>
              <a:solidFill>
                <a:srgbClr val="000000"/>
              </a:solidFill>
              <a:effectLst/>
              <a:uLnTx/>
              <a:uFillTx/>
              <a:latin typeface="Arial"/>
              <a:ea typeface="+mn-ea"/>
              <a:cs typeface="Arial"/>
              <a:sym typeface="Arial"/>
            </a:endParaRPr>
          </a:p>
          <a:p>
            <a:pPr marL="742950" lvl="1" indent="-285750" algn="just">
              <a:buClr>
                <a:srgbClr val="B24388"/>
              </a:buClr>
              <a:buFont typeface="Wingdings" panose="05000000000000000000" pitchFamily="2" charset="2"/>
              <a:buChar char="Ø"/>
              <a:defRPr/>
            </a:pPr>
            <a:r>
              <a:rPr lang="fr-FR" sz="1200" dirty="0">
                <a:solidFill>
                  <a:srgbClr val="000000"/>
                </a:solidFill>
                <a:latin typeface="Arial"/>
                <a:cs typeface="Arial"/>
                <a:sym typeface="Arial"/>
              </a:rPr>
              <a:t>Communication au Réseau mentionnant que la </a:t>
            </a:r>
            <a:r>
              <a:rPr lang="fr-FR" sz="1200" b="1" dirty="0">
                <a:solidFill>
                  <a:srgbClr val="000000"/>
                </a:solidFill>
                <a:latin typeface="Arial"/>
                <a:cs typeface="Arial"/>
                <a:sym typeface="Arial"/>
              </a:rPr>
              <a:t>gestion des éventuelles demandes de rétractation de la part des clients en ASV </a:t>
            </a:r>
            <a:r>
              <a:rPr lang="fr-FR" sz="1200" dirty="0">
                <a:solidFill>
                  <a:srgbClr val="000000"/>
                </a:solidFill>
                <a:latin typeface="Arial"/>
                <a:cs typeface="Arial"/>
                <a:sym typeface="Arial"/>
              </a:rPr>
              <a:t>(versement libre ou arbitrage sur une UC représentative de l’Emprunt) sera </a:t>
            </a:r>
            <a:r>
              <a:rPr lang="fr-FR" sz="1200" b="1" dirty="0">
                <a:solidFill>
                  <a:srgbClr val="000000"/>
                </a:solidFill>
                <a:latin typeface="Arial"/>
                <a:cs typeface="Arial"/>
                <a:sym typeface="Arial"/>
              </a:rPr>
              <a:t>faite au cas par cas </a:t>
            </a:r>
            <a:r>
              <a:rPr lang="fr-FR" sz="1200" dirty="0">
                <a:solidFill>
                  <a:srgbClr val="000000"/>
                </a:solidFill>
                <a:latin typeface="Arial"/>
                <a:cs typeface="Arial"/>
                <a:sym typeface="Arial"/>
              </a:rPr>
              <a:t>: en cas d’accord de l’établissement distributeur et de l’assureur, la rétractation pourra être accordée. </a:t>
            </a: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85375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vert="horz" lIns="0" tIns="45720" rIns="0" bIns="45720" rtlCol="0" anchor="t" anchorCtr="0">
            <a:noAutofit/>
          </a:bodyPr>
          <a:lstStyle/>
          <a:p>
            <a:r>
              <a:rPr lang="fr-FR" sz="2000" dirty="0"/>
              <a:t>Textes diffusés sur les sites internet et applications mobiles, en cas de </a:t>
            </a:r>
            <a:br>
              <a:rPr lang="fr-FR" sz="2000" dirty="0"/>
            </a:br>
            <a:r>
              <a:rPr lang="fr-FR" sz="2000" dirty="0"/>
              <a:t>publication d’un supplément par l’Emetteur lié à un événement significatif</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4" name="Rectangle 1">
            <a:extLst>
              <a:ext uri="{FF2B5EF4-FFF2-40B4-BE49-F238E27FC236}">
                <a16:creationId xmlns:a16="http://schemas.microsoft.com/office/drawing/2014/main" id="{7D44AE31-3C26-5DD6-E965-97251054334F}"/>
              </a:ext>
            </a:extLst>
          </p:cNvPr>
          <p:cNvSpPr>
            <a:spLocks noChangeArrowheads="1"/>
          </p:cNvSpPr>
          <p:nvPr/>
        </p:nvSpPr>
        <p:spPr bwMode="auto">
          <a:xfrm rot="10800000" flipV="1">
            <a:off x="492637" y="1336121"/>
            <a:ext cx="10509504"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581D74"/>
                </a:solidFill>
                <a:effectLst/>
                <a:uLnTx/>
                <a:uFillTx/>
                <a:latin typeface="Arial"/>
                <a:ea typeface="Times New Roman" panose="02020603050405020304" pitchFamily="18" charset="0"/>
                <a:cs typeface="Calibri" panose="020F0502020204030204" pitchFamily="34" charset="0"/>
              </a:rPr>
              <a:t>Texte Native Ad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Le Prospectus de Base</a:t>
            </a:r>
            <a:r>
              <a:rPr lang="fr-FR" altLang="fr-FR" sz="1400" dirty="0">
                <a:solidFill>
                  <a:srgbClr val="444444"/>
                </a:solidFill>
                <a:latin typeface="Arial"/>
                <a:ea typeface="Calibri" panose="020F0502020204030204" pitchFamily="34" charset="0"/>
              </a:rPr>
              <a:t> </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de l’Emprunt Février 2032 Remboursable par anticipation a été modifié d'un Supplément approuvé par l'AMF le XXX.</a:t>
            </a:r>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r>
              <a:rPr lang="fr-FR" sz="1400" u="sng" dirty="0">
                <a:solidFill>
                  <a:srgbClr val="0000FF"/>
                </a:solidFill>
                <a:effectLst/>
                <a:latin typeface="+mj-lt"/>
                <a:ea typeface="Calibri" panose="020F0502020204030204" pitchFamily="34" charset="0"/>
                <a:hlinkClick r:id="rId3"/>
              </a:rPr>
              <a:t>https://cib.natixis.com/home/pims/prospectus#/prospectusPublic/</a:t>
            </a:r>
            <a:br>
              <a:rPr lang="fr-FR" sz="1400" u="sng" dirty="0">
                <a:solidFill>
                  <a:srgbClr val="0000FF"/>
                </a:solidFill>
                <a:effectLst/>
                <a:highlight>
                  <a:srgbClr val="FFFF00"/>
                </a:highlight>
                <a:latin typeface="+mj-lt"/>
                <a:ea typeface="Calibri" panose="020F0502020204030204" pitchFamily="34" charset="0"/>
              </a:rPr>
            </a:br>
            <a:endParaRPr lang="pt-BR" sz="1000"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581D74"/>
              </a:solidFill>
              <a:effectLst/>
              <a:uLnTx/>
              <a:uFillTx/>
              <a:latin typeface="Arial"/>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581D74"/>
                </a:solidFill>
                <a:effectLst/>
                <a:uLnTx/>
                <a:uFillTx/>
                <a:latin typeface="Arial"/>
                <a:ea typeface="+mn-ea"/>
                <a:cs typeface="Calibri" panose="020F0502020204030204" pitchFamily="34" charset="0"/>
              </a:rPr>
              <a:t>Texte sur la page de news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L'émission de l'Emprunt Février 2032 Remboursable par anticipation, auquel vous avez souscrit, s'inscrit dans le programme cadre d'émissions d'obligations de Natixis dont les modalités figurent au sein du Prospectus de Base, en date du 9 juin 2023.</a:t>
            </a:r>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endPar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endParaRPr>
          </a:p>
          <a:p>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Le Prospectus de Base a fait l'objet d'un Supplément approuvé par l'AMF le XXX sous le numéro XXX, lequel est disponible depuis cette date sur le site internet de l'Émetteur </a:t>
            </a:r>
            <a:r>
              <a:rPr lang="fr-FR" altLang="fr-FR" sz="1400" dirty="0">
                <a:solidFill>
                  <a:srgbClr val="444444"/>
                </a:solidFill>
                <a:latin typeface="Arial"/>
                <a:ea typeface="Calibri" panose="020F0502020204030204" pitchFamily="34" charset="0"/>
              </a:rPr>
              <a:t>(</a:t>
            </a:r>
            <a:r>
              <a:rPr lang="fr-FR" sz="1400" u="sng" dirty="0">
                <a:solidFill>
                  <a:srgbClr val="0000FF"/>
                </a:solidFill>
                <a:effectLst/>
                <a:latin typeface="+mj-lt"/>
                <a:ea typeface="Calibri" panose="020F0502020204030204" pitchFamily="34" charset="0"/>
                <a:hlinkClick r:id="rId4"/>
              </a:rPr>
              <a:t>https://cib.natixis.com/home/pims/prospectus#/prospectusPublic/</a:t>
            </a:r>
            <a:r>
              <a:rPr lang="fr-FR" sz="1400" u="sng" dirty="0">
                <a:solidFill>
                  <a:srgbClr val="0000FF"/>
                </a:solidFill>
                <a:effectLst/>
                <a:latin typeface="+mj-lt"/>
                <a:ea typeface="Calibri" panose="020F0502020204030204" pitchFamily="34" charset="0"/>
              </a:rPr>
              <a:t>)</a:t>
            </a:r>
            <a:br>
              <a:rPr lang="fr-FR" sz="1400" u="sng" dirty="0">
                <a:solidFill>
                  <a:srgbClr val="0000FF"/>
                </a:solidFill>
                <a:effectLst/>
                <a:latin typeface="+mj-lt"/>
                <a:ea typeface="Calibri" panose="020F0502020204030204" pitchFamily="34" charset="0"/>
              </a:rPr>
            </a:b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à son siège social, sans frais (Natixis – Direction Financière, 7, promenade Germaine Sablon, 75013 Paris, France), et sur le site internet de l'AMF (</a:t>
            </a:r>
            <a:r>
              <a:rPr kumimoji="0" lang="fr-FR" altLang="fr-FR" sz="1400" b="0" i="0" u="none" strike="noStrike" kern="1200" cap="none" spc="0" normalizeH="0" baseline="0" noProof="0" dirty="0">
                <a:ln>
                  <a:noFill/>
                </a:ln>
                <a:solidFill>
                  <a:srgbClr val="581D74"/>
                </a:solidFill>
                <a:effectLst/>
                <a:uLnTx/>
                <a:uFillTx/>
                <a:latin typeface="Arial"/>
                <a:ea typeface="Calibri" panose="020F0502020204030204" pitchFamily="34" charset="0"/>
                <a:cs typeface="+mn-cs"/>
                <a:hlinkClick r:id="rId5"/>
              </a:rPr>
              <a:t>www.amf-france.org</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a:t>
            </a:r>
          </a:p>
          <a:p>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Dans le cadre d'un Compte Titres Ordinaires, vous disposez d'un droit de rétractation qui peut être exercé à compter de la date de la présente communication, jusqu’au XXX.</a:t>
            </a:r>
            <a:endParaRPr kumimoji="0" lang="fr-FR" altLang="fr-FR" sz="2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Image 4">
            <a:extLst>
              <a:ext uri="{FF2B5EF4-FFF2-40B4-BE49-F238E27FC236}">
                <a16:creationId xmlns:a16="http://schemas.microsoft.com/office/drawing/2014/main" id="{3E76986B-FFB7-C6C2-D81A-012C8DF8DB02}"/>
              </a:ext>
            </a:extLst>
          </p:cNvPr>
          <p:cNvPicPr>
            <a:picLocks noChangeAspect="1"/>
          </p:cNvPicPr>
          <p:nvPr/>
        </p:nvPicPr>
        <p:blipFill>
          <a:blip r:embed="rId6"/>
          <a:stretch>
            <a:fillRect/>
          </a:stretch>
        </p:blipFill>
        <p:spPr>
          <a:xfrm>
            <a:off x="11414708" y="988259"/>
            <a:ext cx="596307" cy="596307"/>
          </a:xfrm>
          <a:prstGeom prst="rect">
            <a:avLst/>
          </a:prstGeom>
        </p:spPr>
      </p:pic>
    </p:spTree>
    <p:extLst>
      <p:ext uri="{BB962C8B-B14F-4D97-AF65-F5344CB8AC3E}">
        <p14:creationId xmlns:p14="http://schemas.microsoft.com/office/powerpoint/2010/main" val="3350864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dirty="0"/>
              <a:t>Processus remboursement anticipé (RA)</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6" name="ZoneTexte 5">
            <a:extLst>
              <a:ext uri="{FF2B5EF4-FFF2-40B4-BE49-F238E27FC236}">
                <a16:creationId xmlns:a16="http://schemas.microsoft.com/office/drawing/2014/main" id="{A00DC2CD-BF12-BB6D-9E25-CD546F8AF26E}"/>
              </a:ext>
            </a:extLst>
          </p:cNvPr>
          <p:cNvSpPr txBox="1"/>
          <p:nvPr/>
        </p:nvSpPr>
        <p:spPr>
          <a:xfrm>
            <a:off x="565949" y="1098506"/>
            <a:ext cx="1016361" cy="442992"/>
          </a:xfrm>
          <a:prstGeom prst="rect">
            <a:avLst/>
          </a:prstGeom>
          <a:solidFill>
            <a:schemeClr val="accent4">
              <a:lumMod val="20000"/>
              <a:lumOff val="80000"/>
            </a:schemeClr>
          </a:solidFill>
        </p:spPr>
        <p:txBody>
          <a:bodyPr wrap="square" rtlCol="0">
            <a:noAutofit/>
          </a:bodyPr>
          <a:lstStyle/>
          <a:p>
            <a:pPr algn="ctr"/>
            <a:r>
              <a:rPr lang="fr-FR" b="1" dirty="0">
                <a:solidFill>
                  <a:schemeClr val="accent1"/>
                </a:solidFill>
              </a:rPr>
              <a:t>J-20</a:t>
            </a:r>
          </a:p>
        </p:txBody>
      </p:sp>
      <p:sp>
        <p:nvSpPr>
          <p:cNvPr id="10" name="ZoneTexte 9">
            <a:extLst>
              <a:ext uri="{FF2B5EF4-FFF2-40B4-BE49-F238E27FC236}">
                <a16:creationId xmlns:a16="http://schemas.microsoft.com/office/drawing/2014/main" id="{E12676F0-6C5A-F9AD-2697-76CB5CD11C41}"/>
              </a:ext>
            </a:extLst>
          </p:cNvPr>
          <p:cNvSpPr txBox="1"/>
          <p:nvPr/>
        </p:nvSpPr>
        <p:spPr>
          <a:xfrm>
            <a:off x="565949" y="1649051"/>
            <a:ext cx="1016361" cy="576895"/>
          </a:xfrm>
          <a:prstGeom prst="rect">
            <a:avLst/>
          </a:prstGeom>
          <a:solidFill>
            <a:schemeClr val="accent4">
              <a:lumMod val="40000"/>
              <a:lumOff val="60000"/>
            </a:schemeClr>
          </a:solidFill>
        </p:spPr>
        <p:txBody>
          <a:bodyPr wrap="square" rtlCol="0" anchor="ctr">
            <a:noAutofit/>
          </a:bodyPr>
          <a:lstStyle/>
          <a:p>
            <a:pPr algn="ctr"/>
            <a:r>
              <a:rPr lang="fr-FR" b="1" dirty="0">
                <a:solidFill>
                  <a:schemeClr val="accent1"/>
                </a:solidFill>
              </a:rPr>
              <a:t>J-10</a:t>
            </a:r>
          </a:p>
        </p:txBody>
      </p:sp>
      <p:sp>
        <p:nvSpPr>
          <p:cNvPr id="15" name="ZoneTexte 14">
            <a:extLst>
              <a:ext uri="{FF2B5EF4-FFF2-40B4-BE49-F238E27FC236}">
                <a16:creationId xmlns:a16="http://schemas.microsoft.com/office/drawing/2014/main" id="{5310E5B2-E70E-9935-2069-7E838588A08E}"/>
              </a:ext>
            </a:extLst>
          </p:cNvPr>
          <p:cNvSpPr txBox="1"/>
          <p:nvPr/>
        </p:nvSpPr>
        <p:spPr>
          <a:xfrm>
            <a:off x="1585037" y="1098506"/>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dirty="0">
                <a:solidFill>
                  <a:schemeClr val="accent1"/>
                </a:solidFill>
              </a:rPr>
              <a:t>Natixis communique une information concernant la possibilité d’un Remboursement Anticipé (RA)</a:t>
            </a:r>
          </a:p>
          <a:p>
            <a:pPr marL="171450" indent="-171450">
              <a:buFont typeface="Arial" panose="020B0604020202020204" pitchFamily="34" charset="0"/>
              <a:buChar char="•"/>
            </a:pPr>
            <a:r>
              <a:rPr lang="fr-FR" sz="1200" dirty="0">
                <a:solidFill>
                  <a:schemeClr val="accent1"/>
                </a:solidFill>
              </a:rPr>
              <a:t>Natixis créé un kit d’échéance prévisionnel, envoyé à Euro Titres, aux assureurs et mis à disposition dans DEFI</a:t>
            </a:r>
          </a:p>
        </p:txBody>
      </p:sp>
      <p:sp>
        <p:nvSpPr>
          <p:cNvPr id="16" name="ZoneTexte 15">
            <a:extLst>
              <a:ext uri="{FF2B5EF4-FFF2-40B4-BE49-F238E27FC236}">
                <a16:creationId xmlns:a16="http://schemas.microsoft.com/office/drawing/2014/main" id="{507514F0-7B66-504A-0946-DBBDC0E7C37F}"/>
              </a:ext>
            </a:extLst>
          </p:cNvPr>
          <p:cNvSpPr txBox="1"/>
          <p:nvPr/>
        </p:nvSpPr>
        <p:spPr>
          <a:xfrm>
            <a:off x="1585038" y="1665331"/>
            <a:ext cx="9361636" cy="646331"/>
          </a:xfrm>
          <a:prstGeom prst="rect">
            <a:avLst/>
          </a:prstGeom>
          <a:noFill/>
        </p:spPr>
        <p:txBody>
          <a:bodyPr wrap="square" rtlCol="0">
            <a:spAutoFit/>
          </a:bodyPr>
          <a:lstStyle/>
          <a:p>
            <a:pPr marL="171450" indent="-171450">
              <a:buFont typeface="Arial" panose="020B0604020202020204" pitchFamily="34" charset="0"/>
              <a:buChar char="•"/>
            </a:pPr>
            <a:r>
              <a:rPr lang="fr-FR" sz="1200" dirty="0">
                <a:solidFill>
                  <a:schemeClr val="accent1"/>
                </a:solidFill>
              </a:rPr>
              <a:t>Natixis communique sa décision irrévocable sur le RA et la met à disposition sur son site Emetteur</a:t>
            </a:r>
          </a:p>
          <a:p>
            <a:pPr marL="171450" indent="-171450">
              <a:buFont typeface="Arial" panose="020B0604020202020204" pitchFamily="34" charset="0"/>
              <a:buChar char="•"/>
            </a:pPr>
            <a:r>
              <a:rPr lang="fr-FR" sz="1200" dirty="0">
                <a:solidFill>
                  <a:schemeClr val="accent1"/>
                </a:solidFill>
              </a:rPr>
              <a:t>Natixis adapte son kit d’échéance définitif, envoyé à Euro Titres, aux assureurs et mis à </a:t>
            </a:r>
            <a:r>
              <a:rPr lang="fr-FR" sz="1200">
                <a:solidFill>
                  <a:schemeClr val="accent1"/>
                </a:solidFill>
              </a:rPr>
              <a:t>disposition dans </a:t>
            </a:r>
            <a:r>
              <a:rPr lang="fr-FR" sz="1200" dirty="0">
                <a:solidFill>
                  <a:schemeClr val="accent1"/>
                </a:solidFill>
              </a:rPr>
              <a:t>DEFI</a:t>
            </a:r>
          </a:p>
          <a:p>
            <a:pPr marL="171450" indent="-171450">
              <a:buFont typeface="Arial" panose="020B0604020202020204" pitchFamily="34" charset="0"/>
              <a:buChar char="•"/>
            </a:pPr>
            <a:r>
              <a:rPr lang="fr-FR" sz="1200" dirty="0">
                <a:solidFill>
                  <a:schemeClr val="accent1"/>
                </a:solidFill>
              </a:rPr>
              <a:t>Natixis informe le marché via </a:t>
            </a:r>
            <a:r>
              <a:rPr lang="fr-FR" sz="1200" dirty="0" err="1">
                <a:solidFill>
                  <a:schemeClr val="accent1"/>
                </a:solidFill>
              </a:rPr>
              <a:t>Euroclear</a:t>
            </a:r>
            <a:r>
              <a:rPr lang="fr-FR" sz="1200" dirty="0">
                <a:solidFill>
                  <a:schemeClr val="accent1"/>
                </a:solidFill>
              </a:rPr>
              <a:t> France</a:t>
            </a:r>
          </a:p>
        </p:txBody>
      </p:sp>
      <p:sp>
        <p:nvSpPr>
          <p:cNvPr id="17" name="ZoneTexte 16">
            <a:extLst>
              <a:ext uri="{FF2B5EF4-FFF2-40B4-BE49-F238E27FC236}">
                <a16:creationId xmlns:a16="http://schemas.microsoft.com/office/drawing/2014/main" id="{355579C8-F2C0-4E11-9715-F3D7DA5852D1}"/>
              </a:ext>
            </a:extLst>
          </p:cNvPr>
          <p:cNvSpPr txBox="1"/>
          <p:nvPr/>
        </p:nvSpPr>
        <p:spPr>
          <a:xfrm>
            <a:off x="565948" y="2416822"/>
            <a:ext cx="1016361" cy="369332"/>
          </a:xfrm>
          <a:prstGeom prst="rect">
            <a:avLst/>
          </a:prstGeom>
          <a:solidFill>
            <a:schemeClr val="accent4">
              <a:lumMod val="60000"/>
              <a:lumOff val="40000"/>
            </a:schemeClr>
          </a:solidFill>
        </p:spPr>
        <p:txBody>
          <a:bodyPr wrap="square" rtlCol="0">
            <a:spAutoFit/>
          </a:bodyPr>
          <a:lstStyle/>
          <a:p>
            <a:pPr algn="ctr"/>
            <a:r>
              <a:rPr lang="fr-FR" b="1" dirty="0">
                <a:solidFill>
                  <a:schemeClr val="accent1"/>
                </a:solidFill>
              </a:rPr>
              <a:t>J</a:t>
            </a:r>
          </a:p>
        </p:txBody>
      </p:sp>
      <p:sp>
        <p:nvSpPr>
          <p:cNvPr id="18" name="ZoneTexte 17">
            <a:extLst>
              <a:ext uri="{FF2B5EF4-FFF2-40B4-BE49-F238E27FC236}">
                <a16:creationId xmlns:a16="http://schemas.microsoft.com/office/drawing/2014/main" id="{F01EFF79-C600-5CA9-E201-D05477A96077}"/>
              </a:ext>
            </a:extLst>
          </p:cNvPr>
          <p:cNvSpPr txBox="1"/>
          <p:nvPr/>
        </p:nvSpPr>
        <p:spPr>
          <a:xfrm>
            <a:off x="1582309" y="2460890"/>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dirty="0">
                <a:solidFill>
                  <a:schemeClr val="accent1"/>
                </a:solidFill>
              </a:rPr>
              <a:t>Effet du RA : le client en CTO reçoit la somme sur son compte ; en ASV, il y a rachat de son UC et repositionnement sur une autre UC</a:t>
            </a:r>
            <a:br>
              <a:rPr lang="fr-FR" sz="1200" dirty="0">
                <a:solidFill>
                  <a:schemeClr val="accent1"/>
                </a:solidFill>
              </a:rPr>
            </a:br>
            <a:endParaRPr lang="fr-FR" sz="1200" dirty="0">
              <a:solidFill>
                <a:schemeClr val="accent1"/>
              </a:solidFill>
            </a:endParaRPr>
          </a:p>
        </p:txBody>
      </p:sp>
      <p:cxnSp>
        <p:nvCxnSpPr>
          <p:cNvPr id="20" name="Connecteur droit avec flèche 19">
            <a:extLst>
              <a:ext uri="{FF2B5EF4-FFF2-40B4-BE49-F238E27FC236}">
                <a16:creationId xmlns:a16="http://schemas.microsoft.com/office/drawing/2014/main" id="{4E767244-2D97-54BB-82E1-7D4B1173C065}"/>
              </a:ext>
            </a:extLst>
          </p:cNvPr>
          <p:cNvCxnSpPr>
            <a:cxnSpLocks/>
          </p:cNvCxnSpPr>
          <p:nvPr/>
        </p:nvCxnSpPr>
        <p:spPr>
          <a:xfrm>
            <a:off x="1455089" y="1251634"/>
            <a:ext cx="0" cy="137269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3225EE4A-2F2F-73F9-8300-450E843B03FB}"/>
              </a:ext>
            </a:extLst>
          </p:cNvPr>
          <p:cNvSpPr txBox="1"/>
          <p:nvPr/>
        </p:nvSpPr>
        <p:spPr>
          <a:xfrm>
            <a:off x="8480104" y="2975525"/>
            <a:ext cx="1411605" cy="369332"/>
          </a:xfrm>
          <a:prstGeom prst="rect">
            <a:avLst/>
          </a:prstGeom>
          <a:noFill/>
        </p:spPr>
        <p:txBody>
          <a:bodyPr wrap="none" rtlCol="0">
            <a:spAutoFit/>
          </a:bodyPr>
          <a:lstStyle/>
          <a:p>
            <a:r>
              <a:rPr lang="fr-FR" b="1" dirty="0">
                <a:solidFill>
                  <a:schemeClr val="accent1"/>
                </a:solidFill>
              </a:rPr>
              <a:t>Focus CTO</a:t>
            </a:r>
          </a:p>
        </p:txBody>
      </p:sp>
      <p:sp>
        <p:nvSpPr>
          <p:cNvPr id="23" name="ZoneTexte 22">
            <a:extLst>
              <a:ext uri="{FF2B5EF4-FFF2-40B4-BE49-F238E27FC236}">
                <a16:creationId xmlns:a16="http://schemas.microsoft.com/office/drawing/2014/main" id="{1E4F9B34-37F8-1549-70CE-B66C9CF653AA}"/>
              </a:ext>
            </a:extLst>
          </p:cNvPr>
          <p:cNvSpPr txBox="1"/>
          <p:nvPr/>
        </p:nvSpPr>
        <p:spPr>
          <a:xfrm>
            <a:off x="1343595" y="2974988"/>
            <a:ext cx="1394356" cy="369332"/>
          </a:xfrm>
          <a:prstGeom prst="rect">
            <a:avLst/>
          </a:prstGeom>
          <a:noFill/>
        </p:spPr>
        <p:txBody>
          <a:bodyPr wrap="none" rtlCol="0">
            <a:spAutoFit/>
          </a:bodyPr>
          <a:lstStyle/>
          <a:p>
            <a:r>
              <a:rPr lang="fr-FR" b="1" dirty="0">
                <a:solidFill>
                  <a:schemeClr val="accent1"/>
                </a:solidFill>
              </a:rPr>
              <a:t>Focus ASV</a:t>
            </a:r>
          </a:p>
        </p:txBody>
      </p:sp>
      <p:cxnSp>
        <p:nvCxnSpPr>
          <p:cNvPr id="28" name="Connecteur droit 27">
            <a:extLst>
              <a:ext uri="{FF2B5EF4-FFF2-40B4-BE49-F238E27FC236}">
                <a16:creationId xmlns:a16="http://schemas.microsoft.com/office/drawing/2014/main" id="{C7F92525-7BC2-953D-0D17-9A05D4D74958}"/>
              </a:ext>
            </a:extLst>
          </p:cNvPr>
          <p:cNvCxnSpPr>
            <a:cxnSpLocks/>
          </p:cNvCxnSpPr>
          <p:nvPr/>
        </p:nvCxnSpPr>
        <p:spPr>
          <a:xfrm>
            <a:off x="1328693" y="3341669"/>
            <a:ext cx="16061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4A9BF4E2-FB28-AA16-3828-DA0A97E81D90}"/>
              </a:ext>
            </a:extLst>
          </p:cNvPr>
          <p:cNvCxnSpPr>
            <a:cxnSpLocks/>
          </p:cNvCxnSpPr>
          <p:nvPr/>
        </p:nvCxnSpPr>
        <p:spPr>
          <a:xfrm>
            <a:off x="8382825" y="3341669"/>
            <a:ext cx="16061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0932B9BE-03E3-7DCD-4ED1-9039E56D3F20}"/>
              </a:ext>
            </a:extLst>
          </p:cNvPr>
          <p:cNvCxnSpPr>
            <a:cxnSpLocks/>
          </p:cNvCxnSpPr>
          <p:nvPr/>
        </p:nvCxnSpPr>
        <p:spPr>
          <a:xfrm flipV="1">
            <a:off x="6246806" y="3321753"/>
            <a:ext cx="0" cy="312735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BBCFE5AC-E649-7C44-5866-D1CC4594FC6D}"/>
              </a:ext>
            </a:extLst>
          </p:cNvPr>
          <p:cNvSpPr txBox="1"/>
          <p:nvPr/>
        </p:nvSpPr>
        <p:spPr>
          <a:xfrm>
            <a:off x="486516" y="5174715"/>
            <a:ext cx="5609481" cy="1815882"/>
          </a:xfrm>
          <a:prstGeom prst="rect">
            <a:avLst/>
          </a:prstGeom>
          <a:noFill/>
        </p:spPr>
        <p:txBody>
          <a:bodyPr wrap="square" rtlCol="0">
            <a:spAutoFit/>
          </a:bodyPr>
          <a:lstStyle/>
          <a:p>
            <a:r>
              <a:rPr lang="fr-FR" sz="1200" b="1" u="sng" dirty="0"/>
              <a:t>Process CNP Assurances : </a:t>
            </a:r>
          </a:p>
          <a:p>
            <a:endParaRPr lang="fr-FR" sz="800" b="1" u="sng" dirty="0"/>
          </a:p>
          <a:p>
            <a:pPr marL="285750" indent="-285750">
              <a:buFont typeface="Arial" panose="020B0604020202020204" pitchFamily="34" charset="0"/>
              <a:buChar char="•"/>
            </a:pPr>
            <a:r>
              <a:rPr lang="fr-FR" sz="1000" dirty="0"/>
              <a:t>Entre J-20 et J-10 : </a:t>
            </a:r>
            <a:r>
              <a:rPr lang="fr-FR" sz="1000" b="1" dirty="0"/>
              <a:t>comptage du nombre de contrats concernés </a:t>
            </a:r>
            <a:r>
              <a:rPr lang="fr-FR" sz="1000" dirty="0"/>
              <a:t>(maille établissement) et insertion de ce comptage dans le kit d’échéance </a:t>
            </a:r>
          </a:p>
          <a:p>
            <a:endParaRPr lang="fr-FR" sz="700" dirty="0"/>
          </a:p>
          <a:p>
            <a:pPr marL="285750" indent="-285750">
              <a:buFont typeface="Arial" panose="020B0604020202020204" pitchFamily="34" charset="0"/>
              <a:buChar char="•"/>
            </a:pPr>
            <a:r>
              <a:rPr lang="fr-FR" sz="1000" dirty="0"/>
              <a:t>Env. J-10 : </a:t>
            </a:r>
            <a:r>
              <a:rPr lang="fr-FR" sz="1000" b="1" dirty="0"/>
              <a:t>Listing des clients concernés </a:t>
            </a:r>
          </a:p>
          <a:p>
            <a:endParaRPr lang="fr-FR" sz="700" b="1" dirty="0"/>
          </a:p>
          <a:p>
            <a:pPr marL="285750" indent="-285750">
              <a:buFont typeface="Arial" panose="020B0604020202020204" pitchFamily="34" charset="0"/>
              <a:buChar char="•"/>
            </a:pPr>
            <a:r>
              <a:rPr lang="fr-FR" sz="1000" dirty="0"/>
              <a:t>Post J : </a:t>
            </a:r>
            <a:r>
              <a:rPr lang="fr-FR" sz="1000" b="1" dirty="0"/>
              <a:t>Notification aux clients </a:t>
            </a:r>
            <a:r>
              <a:rPr lang="fr-FR" sz="1000" dirty="0"/>
              <a:t>pour informer que le montant a été versé sur le support retenu</a:t>
            </a:r>
          </a:p>
          <a:p>
            <a:endParaRPr lang="fr-FR" sz="1200" dirty="0">
              <a:highlight>
                <a:srgbClr val="00FF00"/>
              </a:highlight>
            </a:endParaRPr>
          </a:p>
          <a:p>
            <a:endParaRPr lang="fr-FR" sz="1200" b="1" dirty="0"/>
          </a:p>
        </p:txBody>
      </p:sp>
      <p:sp>
        <p:nvSpPr>
          <p:cNvPr id="5" name="ZoneTexte 4">
            <a:extLst>
              <a:ext uri="{FF2B5EF4-FFF2-40B4-BE49-F238E27FC236}">
                <a16:creationId xmlns:a16="http://schemas.microsoft.com/office/drawing/2014/main" id="{3F8DEF66-7C32-7669-90E7-55AE89241294}"/>
              </a:ext>
            </a:extLst>
          </p:cNvPr>
          <p:cNvSpPr txBox="1"/>
          <p:nvPr/>
        </p:nvSpPr>
        <p:spPr>
          <a:xfrm>
            <a:off x="6265856" y="3795442"/>
            <a:ext cx="5271716" cy="1661993"/>
          </a:xfrm>
          <a:prstGeom prst="rect">
            <a:avLst/>
          </a:prstGeom>
          <a:noFill/>
        </p:spPr>
        <p:txBody>
          <a:bodyPr wrap="square" rtlCol="0">
            <a:spAutoFit/>
          </a:bodyPr>
          <a:lstStyle/>
          <a:p>
            <a:pPr marL="285750" indent="-285750">
              <a:buFont typeface="Arial" panose="020B0604020202020204" pitchFamily="34" charset="0"/>
              <a:buChar char="•"/>
            </a:pPr>
            <a:r>
              <a:rPr lang="fr-FR" sz="1200" dirty="0"/>
              <a:t>Le plus tôt possible – jusqu’à une semaine avant la date de remboursement :  </a:t>
            </a:r>
            <a:r>
              <a:rPr lang="fr-FR" sz="1200" b="1" dirty="0"/>
              <a:t>communication de Natixis entraînant la création d’un ADI (Avis d’information) vers la clientèle concernée</a:t>
            </a:r>
          </a:p>
          <a:p>
            <a:endParaRPr lang="fr-FR" sz="1200" dirty="0"/>
          </a:p>
          <a:p>
            <a:pPr marL="285750" indent="-285750">
              <a:buFont typeface="Arial" panose="020B0604020202020204" pitchFamily="34" charset="0"/>
              <a:buChar char="•"/>
            </a:pPr>
            <a:r>
              <a:rPr lang="fr-FR" sz="1200" b="1" dirty="0"/>
              <a:t>La veille de l’échéance : le traitement du remboursement est validé.</a:t>
            </a:r>
            <a:r>
              <a:rPr lang="fr-FR" sz="1200" dirty="0"/>
              <a:t> Il permettra la sortie des titres des portefeuilles clients contre règlement.</a:t>
            </a:r>
          </a:p>
          <a:p>
            <a:endParaRPr lang="fr-FR" dirty="0"/>
          </a:p>
        </p:txBody>
      </p:sp>
      <p:sp>
        <p:nvSpPr>
          <p:cNvPr id="3" name="ZoneTexte 2">
            <a:extLst>
              <a:ext uri="{FF2B5EF4-FFF2-40B4-BE49-F238E27FC236}">
                <a16:creationId xmlns:a16="http://schemas.microsoft.com/office/drawing/2014/main" id="{E053574E-2CFB-0914-E7B1-90A1B5C7E07B}"/>
              </a:ext>
            </a:extLst>
          </p:cNvPr>
          <p:cNvSpPr txBox="1"/>
          <p:nvPr/>
        </p:nvSpPr>
        <p:spPr>
          <a:xfrm>
            <a:off x="486517" y="3413132"/>
            <a:ext cx="5760289" cy="1692771"/>
          </a:xfrm>
          <a:prstGeom prst="rect">
            <a:avLst/>
          </a:prstGeom>
          <a:noFill/>
        </p:spPr>
        <p:txBody>
          <a:bodyPr wrap="square" rtlCol="0">
            <a:spAutoFit/>
          </a:bodyPr>
          <a:lstStyle/>
          <a:p>
            <a:r>
              <a:rPr lang="fr-FR" sz="1200" b="1" u="sng" dirty="0"/>
              <a:t>Process BPCE Vie</a:t>
            </a:r>
          </a:p>
          <a:p>
            <a:endParaRPr lang="fr-FR" sz="800" b="1" u="sng" dirty="0"/>
          </a:p>
          <a:p>
            <a:pPr marL="285750" indent="-285750">
              <a:buFont typeface="Arial" panose="020B0604020202020204" pitchFamily="34" charset="0"/>
              <a:buChar char="•"/>
            </a:pPr>
            <a:r>
              <a:rPr lang="fr-FR" sz="1000" dirty="0"/>
              <a:t>J-20 : comptage pour intégration dans le Kit d’échéance et production d’un listing client pour réalisation future du courrier d'information client.</a:t>
            </a:r>
          </a:p>
          <a:p>
            <a:endParaRPr lang="fr-FR" sz="700" dirty="0"/>
          </a:p>
          <a:p>
            <a:pPr marL="285750" indent="-285750">
              <a:buFont typeface="Arial" panose="020B0604020202020204" pitchFamily="34" charset="0"/>
              <a:buChar char="•"/>
            </a:pPr>
            <a:r>
              <a:rPr lang="fr-FR" sz="1000" dirty="0"/>
              <a:t>Date de confirmation du RA par Natixis via mail à BPCE Vie : production du courrier d'information client qui annonce l'échéance et indique qu'à cette date, la valeur de rachat de cet investissement sera automatiquement orientée vers un support financier. </a:t>
            </a:r>
          </a:p>
          <a:p>
            <a:pPr marL="285750" indent="-285750">
              <a:buFont typeface="Arial" panose="020B0604020202020204" pitchFamily="34" charset="0"/>
              <a:buChar char="•"/>
            </a:pPr>
            <a:endParaRPr lang="fr-FR" sz="700" b="1" dirty="0"/>
          </a:p>
          <a:p>
            <a:pPr marL="285750" indent="-285750">
              <a:buFont typeface="Arial" panose="020B0604020202020204" pitchFamily="34" charset="0"/>
              <a:buChar char="•"/>
            </a:pPr>
            <a:r>
              <a:rPr lang="fr-FR" sz="1000" dirty="0"/>
              <a:t>Quelques jours après l’échéance, des notifications (pop-in sur l’espace assurance et mail) sont envoyées aux clients (selon le processus usuel pour les échéances de FAF). </a:t>
            </a:r>
          </a:p>
        </p:txBody>
      </p:sp>
    </p:spTree>
    <p:extLst>
      <p:ext uri="{BB962C8B-B14F-4D97-AF65-F5344CB8AC3E}">
        <p14:creationId xmlns:p14="http://schemas.microsoft.com/office/powerpoint/2010/main" val="25593894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Communauté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Custom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munauté BPCE" id="{20EF33CF-83C6-4830-9C7A-BD034EFF2C07}" vid="{1EEB06DC-3E3D-4492-B6D6-4600D08E35FB}"/>
    </a:ext>
  </a:extLst>
</a:theme>
</file>

<file path=ppt/theme/theme3.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1FE3160E-238D-4CE2-A57F-9738528E2CC3}" vid="{39D068A1-10D8-45A9-B855-7FD32DB05787}"/>
    </a:ext>
  </a:extLst>
</a:theme>
</file>

<file path=ppt/theme/theme4.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2-SEF-communaute.potx" id="{8E41FBF8-B95D-42BC-8A6A-B6F04D82293C}" vid="{5C63A41B-389E-4706-B830-AD9E83F38A7A}"/>
    </a:ext>
  </a:extLst>
</a:theme>
</file>

<file path=ppt/theme/theme5.xml><?xml version="1.0" encoding="utf-8"?>
<a:theme xmlns:a="http://schemas.openxmlformats.org/drawingml/2006/main" name="4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6.xml><?xml version="1.0" encoding="utf-8"?>
<a:theme xmlns:a="http://schemas.openxmlformats.org/drawingml/2006/main" name="5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1ed61e74-c06d-4224-bb6c-0fd69f7413c1">
      <UserInfo>
        <DisplayName>PICAULT Vincent</DisplayName>
        <AccountId>67</AccountId>
        <AccountType/>
      </UserInfo>
      <UserInfo>
        <DisplayName>TOUZELLIER Tristan</DisplayName>
        <AccountId>68</AccountId>
        <AccountType/>
      </UserInfo>
    </SharedWithUsers>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A574E9B-A453-4B5B-AF16-B0BDAA0729FF}">
  <ds:schemaRefs>
    <ds:schemaRef ds:uri="http://schemas.microsoft.com/sharepoint/v3/contenttype/forms"/>
  </ds:schemaRefs>
</ds:datastoreItem>
</file>

<file path=customXml/itemProps2.xml><?xml version="1.0" encoding="utf-8"?>
<ds:datastoreItem xmlns:ds="http://schemas.openxmlformats.org/officeDocument/2006/customXml" ds:itemID="{4C471420-B883-43A1-992C-6A4153BF8EC4}">
  <ds:schemaRefs>
    <ds:schemaRef ds:uri="Microsoft.SharePoint.Taxonomy.ContentTypeSync"/>
  </ds:schemaRefs>
</ds:datastoreItem>
</file>

<file path=customXml/itemProps3.xml><?xml version="1.0" encoding="utf-8"?>
<ds:datastoreItem xmlns:ds="http://schemas.openxmlformats.org/officeDocument/2006/customXml" ds:itemID="{CCF45C92-F33E-41E3-A50C-B86B44A36E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F7D86EE-2320-4064-B496-4B5D40D26610}">
  <ds:schemaRefs>
    <ds:schemaRef ds:uri="9a7f554b-cbb6-456d-933d-de15d4d7be7c"/>
    <ds:schemaRef ds:uri="http://schemas.openxmlformats.org/package/2006/metadata/core-properties"/>
    <ds:schemaRef ds:uri="http://www.w3.org/XML/1998/namespace"/>
    <ds:schemaRef ds:uri="a425c614-9041-469b-9b10-44b9423a1a82"/>
    <ds:schemaRef ds:uri="http://purl.org/dc/dcmitype/"/>
    <ds:schemaRef ds:uri="http://purl.org/dc/terms/"/>
    <ds:schemaRef ds:uri="http://schemas.microsoft.com/office/2006/documentManagement/types"/>
    <ds:schemaRef ds:uri="http://schemas.microsoft.com/office/infopath/2007/PartnerControls"/>
    <ds:schemaRef ds:uri="http://schemas.microsoft.com/office/2006/metadata/properties"/>
    <ds:schemaRef ds:uri="http://purl.org/dc/elements/1.1/"/>
    <ds:schemaRef ds:uri="1ed61e74-c06d-4224-bb6c-0fd69f7413c1"/>
    <ds:schemaRef ds:uri="5494620f-8162-49cc-a181-d2d69a6fbaa8"/>
  </ds:schemaRefs>
</ds:datastoreItem>
</file>

<file path=docProps/app.xml><?xml version="1.0" encoding="utf-8"?>
<Properties xmlns="http://schemas.openxmlformats.org/officeDocument/2006/extended-properties" xmlns:vt="http://schemas.openxmlformats.org/officeDocument/2006/docPropsVTypes">
  <Template/>
  <TotalTime>21925</TotalTime>
  <Words>7131</Words>
  <Application>Microsoft Office PowerPoint</Application>
  <PresentationFormat>Grand écran</PresentationFormat>
  <Paragraphs>810</Paragraphs>
  <Slides>30</Slides>
  <Notes>20</Notes>
  <HiddenSlides>0</HiddenSlides>
  <MMClips>0</MMClips>
  <ScaleCrop>false</ScaleCrop>
  <HeadingPairs>
    <vt:vector size="8" baseType="variant">
      <vt:variant>
        <vt:lpstr>Polices utilisées</vt:lpstr>
      </vt:variant>
      <vt:variant>
        <vt:i4>13</vt:i4>
      </vt:variant>
      <vt:variant>
        <vt:lpstr>Thème</vt:lpstr>
      </vt:variant>
      <vt:variant>
        <vt:i4>6</vt:i4>
      </vt:variant>
      <vt:variant>
        <vt:lpstr>Serveurs OLE incorporés</vt:lpstr>
      </vt:variant>
      <vt:variant>
        <vt:i4>1</vt:i4>
      </vt:variant>
      <vt:variant>
        <vt:lpstr>Titres des diapositives</vt:lpstr>
      </vt:variant>
      <vt:variant>
        <vt:i4>30</vt:i4>
      </vt:variant>
    </vt:vector>
  </HeadingPairs>
  <TitlesOfParts>
    <vt:vector size="50" baseType="lpstr">
      <vt:lpstr>Arial</vt:lpstr>
      <vt:lpstr>Arial Black</vt:lpstr>
      <vt:lpstr>Arial Narrow</vt:lpstr>
      <vt:lpstr>Cabin Condensed</vt:lpstr>
      <vt:lpstr>Calibri</vt:lpstr>
      <vt:lpstr>Cambria Math</vt:lpstr>
      <vt:lpstr>Courier New</vt:lpstr>
      <vt:lpstr>Montserrat</vt:lpstr>
      <vt:lpstr>Montserrat ExtraBold</vt:lpstr>
      <vt:lpstr>Montserrat SemiBold</vt:lpstr>
      <vt:lpstr>Symbol</vt:lpstr>
      <vt:lpstr>Verdana</vt:lpstr>
      <vt:lpstr>Wingdings</vt:lpstr>
      <vt:lpstr>Conception personnalisée</vt:lpstr>
      <vt:lpstr>Communauté BPCE</vt:lpstr>
      <vt:lpstr>Conception personnalisée</vt:lpstr>
      <vt:lpstr>3_Conception personnalisée</vt:lpstr>
      <vt:lpstr>4_Conception personnalisée</vt:lpstr>
      <vt:lpstr>5_Conception personnalisée</vt:lpstr>
      <vt:lpstr>Diapositive think-cell</vt:lpstr>
      <vt:lpstr> Emprunt Février 2032 Remboursable par anticipation  Kit Conseiller *   Éligible aux Compte-Titres Ordinaires (CTO), Contrats d’Assurance Vie, et Contrats de Capitalisation (ASV)</vt:lpstr>
      <vt:lpstr>Présentation PowerPoint</vt:lpstr>
      <vt:lpstr>Grands principes et nouveautés </vt:lpstr>
      <vt:lpstr>Pourquoi un emprunt Natixis remboursable  par anticipation ? </vt:lpstr>
      <vt:lpstr>Les essentiels</vt:lpstr>
      <vt:lpstr>Les modalités de commercialisation</vt:lpstr>
      <vt:lpstr>Précisions sur la restriction de commercialisation  auprès des dirigeants et assimilés des entités du Groupe </vt:lpstr>
      <vt:lpstr>Les modalités de remboursement en CTO</vt:lpstr>
      <vt:lpstr>Les modalités de remboursement en ASV</vt:lpstr>
      <vt:lpstr>Questions clients et argumentaires (1/4)</vt:lpstr>
      <vt:lpstr>Questions clients et argumentaires (2/4)</vt:lpstr>
      <vt:lpstr>Questions clients et argumentaires (3/4)</vt:lpstr>
      <vt:lpstr>Questions clients et argumentaires (4/4)</vt:lpstr>
      <vt:lpstr>Points d’attention sur l’émission</vt:lpstr>
      <vt:lpstr>PARTICULARITES DU CTO :  RAPPEL DES REGLES RELATIVES AU DEMARCHAGE  Personnes physiques &amp; personnes morales éligibles </vt:lpstr>
      <vt:lpstr>Supports de communication à destination des clients</vt:lpstr>
      <vt:lpstr>Etapes clés du parcours conseil et souscription</vt:lpstr>
      <vt:lpstr>Liste contrats ASV éligibles</vt:lpstr>
      <vt:lpstr>Fiscalité du CTO et de l’ASV</vt:lpstr>
      <vt:lpstr>Planning prévisionnel</vt:lpstr>
      <vt:lpstr>Présentation PowerPoint</vt:lpstr>
      <vt:lpstr>Intérêts du produit pour les établissements et redescente de la liquidité </vt:lpstr>
      <vt:lpstr>Présentation PowerPoint</vt:lpstr>
      <vt:lpstr>Présentation PowerPoint</vt:lpstr>
      <vt:lpstr>Présentation PowerPoint</vt:lpstr>
      <vt:lpstr>Risques identifiés </vt:lpstr>
      <vt:lpstr>Conflits d’intérêts potentiels  </vt:lpstr>
      <vt:lpstr>Processus d’informations liés à la publication du montant  de l’émission et à un supplément lié à un événement significatif</vt:lpstr>
      <vt:lpstr>Textes diffusés sur les sites internet et applications mobiles, en cas de  publication d’un supplément par l’Emetteur lié à un événement significatif</vt:lpstr>
      <vt:lpstr>Processus remboursement anticipé (RA)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Emprunt BPCE juillet 2028 éligible ASV</dc:title>
  <dc:creator>AUDREY.ADNOT@bpce.fr</dc:creator>
  <cp:lastModifiedBy>LOSSER Fabien [CEGEE]</cp:lastModifiedBy>
  <cp:revision>71</cp:revision>
  <cp:lastPrinted>2023-08-08T14:51:37Z</cp:lastPrinted>
  <dcterms:created xsi:type="dcterms:W3CDTF">2020-11-17T15:30:59Z</dcterms:created>
  <dcterms:modified xsi:type="dcterms:W3CDTF">2024-01-05T17:06:33Z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2023-01-25T16:32:17Z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y fmtid="{D5CDD505-2E9C-101B-9397-08002B2CF9AE}" pid="10" name="CevanopMarkets">
    <vt:lpwstr/>
  </property>
  <property fmtid="{D5CDD505-2E9C-101B-9397-08002B2CF9AE}" pid="11" name="CevanopProductsSubFamilies">
    <vt:lpwstr/>
  </property>
</Properties>
</file>