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7"/>
  </p:notesMasterIdLst>
  <p:handoutMasterIdLst>
    <p:handoutMasterId r:id="rId8"/>
  </p:handoutMasterIdLst>
  <p:sldIdLst>
    <p:sldId id="308" r:id="rId5"/>
    <p:sldId id="2147376614" r:id="rId6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2DA72B-B29B-0E91-BB31-59BAD05141EF}" name="LAPLANE OLIVIA" initials="LO" userId="S::Olivia.LAPLANE@bpce.fr::2af87025-7c6d-4f0b-94ec-4d479ecd1f4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PLANE OLIVIA" initials="LO" lastIdx="5" clrIdx="0">
    <p:extLst>
      <p:ext uri="{19B8F6BF-5375-455C-9EA6-DF929625EA0E}">
        <p15:presenceInfo xmlns:p15="http://schemas.microsoft.com/office/powerpoint/2012/main" userId="S::Olivia.LAPLANE@bpce.fr::2af87025-7c6d-4f0b-94ec-4d479ecd1f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D1D"/>
    <a:srgbClr val="FBC7C7"/>
    <a:srgbClr val="B1B7BC"/>
    <a:srgbClr val="769561"/>
    <a:srgbClr val="000000"/>
    <a:srgbClr val="00A193"/>
    <a:srgbClr val="9176B4"/>
    <a:srgbClr val="ED7D31"/>
    <a:srgbClr val="4472C4"/>
    <a:srgbClr val="00A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9" autoAdjust="0"/>
    <p:restoredTop sz="94796" autoAdjust="0"/>
  </p:normalViewPr>
  <p:slideViewPr>
    <p:cSldViewPr snapToGrid="0">
      <p:cViewPr varScale="1">
        <p:scale>
          <a:sx n="110" d="100"/>
          <a:sy n="110" d="100"/>
        </p:scale>
        <p:origin x="510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20/07/2023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20/07/2023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81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20 juillet 2023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20 juillet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13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20 juillet 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20 juillet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33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20 juillet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20 juillet 2023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28086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9789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6034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92355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44094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12999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Actualités et chiffres clés - CCBP mars 2019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87C1ACF-C013-401D-9223-1799C1AD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981" y="700199"/>
            <a:ext cx="10778444" cy="405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61C3D-048B-4716-8158-10823E789A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980" y="1523979"/>
            <a:ext cx="10778443" cy="445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568"/>
            </a:lvl2pPr>
            <a:lvl3pPr>
              <a:spcBef>
                <a:spcPts val="1683"/>
              </a:spcBef>
              <a:buClr>
                <a:schemeClr val="tx2"/>
              </a:buClr>
              <a:defRPr/>
            </a:lvl3pPr>
            <a:lvl4pPr>
              <a:spcBef>
                <a:spcPts val="1457"/>
              </a:spcBef>
              <a:defRPr/>
            </a:lvl4pPr>
            <a:lvl5pPr>
              <a:spcBef>
                <a:spcPts val="1457"/>
              </a:spcBef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1451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20 juillet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Audio filière santé du marché des pros – xx/xx/2023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C6D9DC07-D1DD-454C-9915-EA344C8A06D1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407" y="6368009"/>
            <a:ext cx="780498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33" r:id="rId23"/>
    <p:sldLayoutId id="2147483734" r:id="rId24"/>
    <p:sldLayoutId id="2147483743" r:id="rId2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Lamia.rabehi@wtwco.com" TargetMode="External"/><Relationship Id="rId2" Type="http://schemas.openxmlformats.org/officeDocument/2006/relationships/hyperlink" Target="mailto:carla.girardi@wtwco.com" TargetMode="Externa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2.png"/><Relationship Id="rId5" Type="http://schemas.openxmlformats.org/officeDocument/2006/relationships/hyperlink" Target="mailto:magalie.manteau@wtwco.com" TargetMode="External"/><Relationship Id="rId4" Type="http://schemas.openxmlformats.org/officeDocument/2006/relationships/hyperlink" Target="mailto:mourad.benrahalia@wtwc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9E5945-562A-4F86-8939-9137C0B5A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/>
          <a:lstStyle/>
          <a:p>
            <a:r>
              <a:rPr lang="fr-FR" sz="4800" dirty="0"/>
              <a:t>RC pro médicale </a:t>
            </a:r>
            <a:br>
              <a:rPr lang="fr-FR" sz="4800" dirty="0"/>
            </a:br>
            <a:r>
              <a:rPr lang="fr-FR" sz="4800" dirty="0"/>
              <a:t>en partenariat avec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F5B5E614-58A6-4AF6-85EC-90C4D3B10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/>
          <a:lstStyle/>
          <a:p>
            <a:r>
              <a:rPr lang="fr-FR" dirty="0"/>
              <a:t>Interlocuteurs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31044F-DF51-400A-95A2-6A90D290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/>
          <a:p>
            <a:r>
              <a:rPr lang="fr-FR" dirty="0"/>
              <a:t>juillet 2023</a:t>
            </a:r>
          </a:p>
        </p:txBody>
      </p:sp>
      <p:pic>
        <p:nvPicPr>
          <p:cNvPr id="6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893FF4F3-1C17-4615-89D5-AA09D4D167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526" y="2067580"/>
            <a:ext cx="1975490" cy="6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06F5400-7EA7-4A4B-838E-7E9F2961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4972B38-CA35-4E43-A369-EBBC1CB0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981" y="465064"/>
            <a:ext cx="10778444" cy="405000"/>
          </a:xfrm>
        </p:spPr>
        <p:txBody>
          <a:bodyPr/>
          <a:lstStyle/>
          <a:p>
            <a:r>
              <a:rPr lang="fr-FR" dirty="0"/>
              <a:t>VOS CONTACTS WTW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4BDD0C-F05C-4CE7-B3F3-D0750C2F4888}"/>
              </a:ext>
            </a:extLst>
          </p:cNvPr>
          <p:cNvSpPr txBox="1"/>
          <p:nvPr/>
        </p:nvSpPr>
        <p:spPr>
          <a:xfrm>
            <a:off x="214414" y="6540391"/>
            <a:ext cx="1767951" cy="194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7">
                <a:solidFill>
                  <a:schemeClr val="bg1">
                    <a:lumMod val="65000"/>
                  </a:schemeClr>
                </a:solidFill>
              </a:rPr>
              <a:t>Document interne – A ne pas diffuser</a:t>
            </a:r>
          </a:p>
        </p:txBody>
      </p:sp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635999DB-DC3B-4DB9-9DBC-61C1169B294B}"/>
              </a:ext>
            </a:extLst>
          </p:cNvPr>
          <p:cNvSpPr txBox="1">
            <a:spLocks/>
          </p:cNvSpPr>
          <p:nvPr/>
        </p:nvSpPr>
        <p:spPr>
          <a:xfrm>
            <a:off x="1328829" y="1126623"/>
            <a:ext cx="4767171" cy="4162319"/>
          </a:xfrm>
          <a:prstGeom prst="rect">
            <a:avLst/>
          </a:prstGeom>
        </p:spPr>
        <p:txBody>
          <a:bodyPr/>
          <a:lstStyle>
            <a:lvl1pPr marL="0" indent="0" algn="l" defTabSz="680465" rtl="0" eaLnBrk="1" latinLnBrk="0" hangingPunct="1">
              <a:lnSpc>
                <a:spcPct val="95000"/>
              </a:lnSpc>
              <a:spcBef>
                <a:spcPts val="504"/>
              </a:spcBef>
              <a:buFont typeface="Arial" panose="020B0604020202020204" pitchFamily="34" charset="0"/>
              <a:buNone/>
              <a:defRPr sz="1345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0465" rtl="0" eaLnBrk="1" latinLnBrk="0" hangingPunct="1">
              <a:lnSpc>
                <a:spcPct val="95000"/>
              </a:lnSpc>
              <a:spcBef>
                <a:spcPts val="1093"/>
              </a:spcBef>
              <a:buFont typeface="Arial" panose="020B0604020202020204" pitchFamily="34" charset="0"/>
              <a:buNone/>
              <a:defRPr lang="fr-FR" sz="11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1288" indent="-151288" algn="l" defTabSz="680465" rtl="0" eaLnBrk="1" latinLnBrk="0" hangingPunct="1">
              <a:lnSpc>
                <a:spcPct val="95000"/>
              </a:lnSpc>
              <a:spcBef>
                <a:spcPts val="1262"/>
              </a:spcBef>
              <a:buClr>
                <a:schemeClr val="tx2"/>
              </a:buClr>
              <a:buFont typeface="Arial" panose="020B0604020202020204" pitchFamily="34" charset="0"/>
              <a:buChar char="■"/>
              <a:defRPr lang="fr-FR" sz="11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2060" indent="-90773" algn="l" defTabSz="680465" rtl="0" eaLnBrk="1" latinLnBrk="0" hangingPunct="1">
              <a:lnSpc>
                <a:spcPct val="95000"/>
              </a:lnSpc>
              <a:spcBef>
                <a:spcPts val="1093"/>
              </a:spcBef>
              <a:buFont typeface="Arial" panose="020B0604020202020204" pitchFamily="34" charset="0"/>
              <a:buChar char="•"/>
              <a:defRPr lang="fr-FR" sz="10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6676" indent="-144101" algn="l" defTabSz="680465" rtl="0" eaLnBrk="1" latinLnBrk="0" hangingPunct="1">
              <a:lnSpc>
                <a:spcPct val="95000"/>
              </a:lnSpc>
              <a:spcBef>
                <a:spcPts val="1093"/>
              </a:spcBef>
              <a:buFont typeface="Calibri" panose="020F0502020204030204" pitchFamily="34" charset="0"/>
              <a:buChar char="‐"/>
              <a:defRPr sz="10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1281" indent="-170116" algn="l" defTabSz="680465" rtl="0" eaLnBrk="1" latinLnBrk="0" hangingPunct="1">
              <a:lnSpc>
                <a:spcPct val="90000"/>
              </a:lnSpc>
              <a:spcBef>
                <a:spcPts val="373"/>
              </a:spcBef>
              <a:buFont typeface="Arial" panose="020B0604020202020204" pitchFamily="34" charset="0"/>
              <a:buChar char="•"/>
              <a:defRPr sz="1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11513" indent="-170116" algn="l" defTabSz="680465" rtl="0" eaLnBrk="1" latinLnBrk="0" hangingPunct="1">
              <a:lnSpc>
                <a:spcPct val="90000"/>
              </a:lnSpc>
              <a:spcBef>
                <a:spcPts val="373"/>
              </a:spcBef>
              <a:buFont typeface="Arial" panose="020B0604020202020204" pitchFamily="34" charset="0"/>
              <a:buChar char="•"/>
              <a:defRPr sz="1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51747" indent="-170116" algn="l" defTabSz="680465" rtl="0" eaLnBrk="1" latinLnBrk="0" hangingPunct="1">
              <a:lnSpc>
                <a:spcPct val="90000"/>
              </a:lnSpc>
              <a:spcBef>
                <a:spcPts val="373"/>
              </a:spcBef>
              <a:buFont typeface="Arial" panose="020B0604020202020204" pitchFamily="34" charset="0"/>
              <a:buChar char="•"/>
              <a:defRPr sz="1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91978" indent="-170116" algn="l" defTabSz="680465" rtl="0" eaLnBrk="1" latinLnBrk="0" hangingPunct="1">
              <a:lnSpc>
                <a:spcPct val="90000"/>
              </a:lnSpc>
              <a:spcBef>
                <a:spcPts val="373"/>
              </a:spcBef>
              <a:buFont typeface="Arial" panose="020B0604020202020204" pitchFamily="34" charset="0"/>
              <a:buChar char="•"/>
              <a:defRPr sz="13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fr-FR" sz="1793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400" dirty="0">
                <a:solidFill>
                  <a:schemeClr val="tx1"/>
                </a:solidFill>
              </a:rPr>
              <a:t>Interlocuteurs Pôle Médical</a:t>
            </a:r>
          </a:p>
          <a:p>
            <a:pPr>
              <a:spcBef>
                <a:spcPts val="0"/>
              </a:spcBef>
            </a:pPr>
            <a:endParaRPr lang="fr-FR" sz="1793" u="sng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400" u="sng" dirty="0">
                <a:solidFill>
                  <a:schemeClr val="tx1"/>
                </a:solidFill>
              </a:rPr>
              <a:t>fr.purplercmed@wtwco.com</a:t>
            </a:r>
          </a:p>
          <a:p>
            <a:pPr>
              <a:spcBef>
                <a:spcPts val="0"/>
              </a:spcBef>
            </a:pPr>
            <a:endParaRPr lang="fr-FR" sz="1467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dirty="0">
                <a:solidFill>
                  <a:schemeClr val="tx1"/>
                </a:solidFill>
              </a:rPr>
              <a:t>Carla Girardi </a:t>
            </a:r>
            <a:r>
              <a:rPr lang="fr-FR" sz="1467" b="0" dirty="0">
                <a:solidFill>
                  <a:schemeClr val="tx1"/>
                </a:solidFill>
              </a:rPr>
              <a:t>– Directrice Pôle Médical WTW</a:t>
            </a:r>
            <a:br>
              <a:rPr lang="fr-FR" sz="1467" b="0" dirty="0">
                <a:solidFill>
                  <a:schemeClr val="tx1"/>
                </a:solidFill>
              </a:rPr>
            </a:br>
            <a:r>
              <a:rPr lang="fr-FR" sz="1467" b="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carla.girardi@wtwco.com</a:t>
            </a:r>
            <a:endParaRPr lang="fr-FR" sz="1467" b="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b="0" dirty="0">
                <a:solidFill>
                  <a:schemeClr val="tx1"/>
                </a:solidFill>
              </a:rPr>
              <a:t>M 06 58 52 92 02</a:t>
            </a:r>
          </a:p>
          <a:p>
            <a:pPr>
              <a:spcBef>
                <a:spcPts val="0"/>
              </a:spcBef>
            </a:pPr>
            <a:r>
              <a:rPr lang="fr-FR" sz="1467" b="0" dirty="0">
                <a:solidFill>
                  <a:schemeClr val="tx1"/>
                </a:solidFill>
              </a:rPr>
              <a:t>F  1 41 43 62 05</a:t>
            </a:r>
          </a:p>
          <a:p>
            <a:pPr>
              <a:spcBef>
                <a:spcPts val="0"/>
              </a:spcBef>
            </a:pPr>
            <a:endParaRPr lang="fr-FR" sz="1467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dirty="0">
                <a:solidFill>
                  <a:schemeClr val="tx1"/>
                </a:solidFill>
              </a:rPr>
              <a:t>Lamia Rabehi </a:t>
            </a:r>
            <a:r>
              <a:rPr lang="fr-FR" sz="1467" b="0" dirty="0">
                <a:solidFill>
                  <a:schemeClr val="tx1"/>
                </a:solidFill>
              </a:rPr>
              <a:t>– Assistante Production Pôle Médical</a:t>
            </a:r>
          </a:p>
          <a:p>
            <a:pPr>
              <a:spcBef>
                <a:spcPts val="0"/>
              </a:spcBef>
            </a:pPr>
            <a:r>
              <a:rPr lang="fr-FR" sz="1467" b="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Lamia.rabehi@wtwco.com</a:t>
            </a:r>
            <a:endParaRPr lang="fr-FR" sz="1467" b="0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b="0" dirty="0">
                <a:solidFill>
                  <a:schemeClr val="tx1"/>
                </a:solidFill>
              </a:rPr>
              <a:t>F 01 41 43 56 41</a:t>
            </a:r>
          </a:p>
          <a:p>
            <a:pPr>
              <a:spcBef>
                <a:spcPts val="0"/>
              </a:spcBef>
            </a:pPr>
            <a:endParaRPr lang="fr-FR" sz="1467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dirty="0">
                <a:solidFill>
                  <a:schemeClr val="tx1"/>
                </a:solidFill>
              </a:rPr>
              <a:t>Mourad </a:t>
            </a:r>
            <a:r>
              <a:rPr lang="fr-FR" sz="1467" dirty="0" err="1">
                <a:solidFill>
                  <a:schemeClr val="tx1"/>
                </a:solidFill>
              </a:rPr>
              <a:t>Benrahalia</a:t>
            </a:r>
            <a:r>
              <a:rPr lang="fr-FR" sz="1467" dirty="0">
                <a:solidFill>
                  <a:schemeClr val="tx1"/>
                </a:solidFill>
              </a:rPr>
              <a:t> </a:t>
            </a:r>
            <a:r>
              <a:rPr lang="fr-FR" sz="1467" b="0" dirty="0">
                <a:solidFill>
                  <a:schemeClr val="tx1"/>
                </a:solidFill>
              </a:rPr>
              <a:t>-</a:t>
            </a:r>
            <a:r>
              <a:rPr lang="fr-FR" sz="1467" dirty="0">
                <a:solidFill>
                  <a:schemeClr val="tx1"/>
                </a:solidFill>
              </a:rPr>
              <a:t> </a:t>
            </a:r>
            <a:r>
              <a:rPr lang="fr-FR" sz="1467" b="0" dirty="0">
                <a:solidFill>
                  <a:schemeClr val="tx1"/>
                </a:solidFill>
              </a:rPr>
              <a:t>Technico commercial</a:t>
            </a:r>
          </a:p>
          <a:p>
            <a:pPr>
              <a:spcBef>
                <a:spcPts val="0"/>
              </a:spcBef>
            </a:pPr>
            <a:r>
              <a:rPr lang="fr-FR" sz="1467" b="0" u="sng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mourad.benrahalia@wtwco.com</a:t>
            </a:r>
            <a:endParaRPr lang="fr-FR" sz="1467" b="0" u="sng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b="0" dirty="0">
                <a:solidFill>
                  <a:schemeClr val="tx1"/>
                </a:solidFill>
              </a:rPr>
              <a:t>F 01 58 84 19 07 </a:t>
            </a:r>
          </a:p>
          <a:p>
            <a:pPr>
              <a:spcBef>
                <a:spcPts val="0"/>
              </a:spcBef>
            </a:pPr>
            <a:endParaRPr lang="fr-FR" sz="1867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fr-FR" sz="1867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fr-FR" sz="1793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A874CD64-16C7-4A5D-B4CC-472E0E5E0E97}"/>
              </a:ext>
            </a:extLst>
          </p:cNvPr>
          <p:cNvSpPr txBox="1">
            <a:spLocks/>
          </p:cNvSpPr>
          <p:nvPr/>
        </p:nvSpPr>
        <p:spPr>
          <a:xfrm>
            <a:off x="6678310" y="1126623"/>
            <a:ext cx="4184861" cy="385423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fr-FR" sz="2133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2400" dirty="0">
                <a:solidFill>
                  <a:schemeClr val="tx1"/>
                </a:solidFill>
              </a:rPr>
              <a:t>Interlocuteur partenariat</a:t>
            </a:r>
          </a:p>
          <a:p>
            <a:pPr>
              <a:spcBef>
                <a:spcPts val="0"/>
              </a:spcBef>
            </a:pPr>
            <a:endParaRPr lang="fr-FR" sz="2133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dirty="0">
                <a:solidFill>
                  <a:schemeClr val="tx1"/>
                </a:solidFill>
              </a:rPr>
              <a:t>Magalie Manteau </a:t>
            </a:r>
            <a:r>
              <a:rPr lang="fr-FR" sz="1467" b="0" dirty="0">
                <a:solidFill>
                  <a:schemeClr val="tx1"/>
                </a:solidFill>
              </a:rPr>
              <a:t>– Responsable Grands Comptes et Coordinatrice du déploiement</a:t>
            </a:r>
          </a:p>
          <a:p>
            <a:pPr>
              <a:spcBef>
                <a:spcPts val="0"/>
              </a:spcBef>
            </a:pPr>
            <a:r>
              <a:rPr lang="fr-FR" sz="1467" b="0" u="sng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magalie.manteau@wtwco.com</a:t>
            </a:r>
            <a:endParaRPr lang="fr-FR" sz="1467" b="0" u="sng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fr-FR" sz="1467" b="0" dirty="0">
                <a:solidFill>
                  <a:schemeClr val="tx1"/>
                </a:solidFill>
              </a:rPr>
              <a:t>M 06 07 38 01 57</a:t>
            </a:r>
          </a:p>
          <a:p>
            <a:pPr>
              <a:spcBef>
                <a:spcPts val="0"/>
              </a:spcBef>
            </a:pPr>
            <a:endParaRPr lang="fr-FR" sz="2133" b="0" dirty="0">
              <a:solidFill>
                <a:schemeClr val="tx1"/>
              </a:solidFill>
            </a:endParaRP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133" b="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spcBef>
                <a:spcPts val="0"/>
              </a:spcBef>
            </a:pPr>
            <a:endParaRPr lang="fr-FR" sz="2133" b="0" dirty="0">
              <a:solidFill>
                <a:schemeClr val="tx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BEC6A-030F-E3D6-6395-82331429DE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3432" y="6116652"/>
            <a:ext cx="1372609" cy="60829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7D4B79-1FBF-317A-99B2-72FAFB6CAE47}"/>
              </a:ext>
            </a:extLst>
          </p:cNvPr>
          <p:cNvSpPr txBox="1"/>
          <p:nvPr/>
        </p:nvSpPr>
        <p:spPr>
          <a:xfrm>
            <a:off x="959667" y="5712733"/>
            <a:ext cx="10583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  <a:sym typeface="Wingdings" panose="05000000000000000000" pitchFamily="2" charset="2"/>
              </a:rPr>
              <a:t>Le Pôle Santé est disponible pour toutes interrogations ou pour organiser une  présentation de l’expertise RC Médicale aux commerciaux de la Caisse si nécessaire</a:t>
            </a:r>
            <a:endParaRPr lang="fr-F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65031"/>
      </p:ext>
    </p:extLst>
  </p:cSld>
  <p:clrMapOvr>
    <a:masterClrMapping/>
  </p:clrMapOvr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1" id="{5730AD22-A6B7-4ABC-BD71-BC0B675D9407}" vid="{6C96ADA7-4EBD-4CF3-8138-ED65DB2E9799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F063ED5DFB0459A557595B005E4F4" ma:contentTypeVersion="0" ma:contentTypeDescription="Crée un document." ma:contentTypeScope="" ma:versionID="45366bb114911dd96d992504bcec3c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497D74-6CA1-4A8F-A502-C396DB992F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AC90AA7-21F7-42AA-BD4D-BD483A6F4E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36B839-AF6E-4CA5-89BE-AFD1E4CA41D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e472442-3975-4e44-b82f-87cbd467496b"/>
    <ds:schemaRef ds:uri="http://purl.org/dc/elements/1.1/"/>
    <ds:schemaRef ds:uri="http://schemas.microsoft.com/office/2006/metadata/properties"/>
    <ds:schemaRef ds:uri="4f3f4769-ea3d-49cb-8318-7c03df0f6b1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CE_Masque Santé  2021</Template>
  <TotalTime>721</TotalTime>
  <Words>147</Words>
  <Application>Microsoft Office PowerPoint</Application>
  <PresentationFormat>Grand écran</PresentationFormat>
  <Paragraphs>32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Wingdings</vt:lpstr>
      <vt:lpstr>Wingdings 2</vt:lpstr>
      <vt:lpstr>Caisse d'Epargne</vt:lpstr>
      <vt:lpstr>RC pro médicale  en partenariat avec</vt:lpstr>
      <vt:lpstr>VOS CONTACTS WTW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Professionnels de santé</dc:title>
  <dc:creator>LAPLANE OLIVIA</dc:creator>
  <cp:lastModifiedBy>LE RESTE STEPHANIE</cp:lastModifiedBy>
  <cp:revision>19</cp:revision>
  <cp:lastPrinted>2022-11-17T08:14:16Z</cp:lastPrinted>
  <dcterms:created xsi:type="dcterms:W3CDTF">2022-01-12T09:42:57Z</dcterms:created>
  <dcterms:modified xsi:type="dcterms:W3CDTF">2023-07-20T09:59:01Z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0x0101007DDF063ED5DFB0459A557595B005E4F4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2023-01-13T10:00:44Z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