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710" r:id="rId6"/>
  </p:sldMasterIdLst>
  <p:notesMasterIdLst>
    <p:notesMasterId r:id="rId42"/>
  </p:notesMasterIdLst>
  <p:sldIdLst>
    <p:sldId id="268" r:id="rId7"/>
    <p:sldId id="269" r:id="rId8"/>
    <p:sldId id="573" r:id="rId9"/>
    <p:sldId id="612" r:id="rId10"/>
    <p:sldId id="603" r:id="rId11"/>
    <p:sldId id="617" r:id="rId12"/>
    <p:sldId id="303" r:id="rId13"/>
    <p:sldId id="618" r:id="rId14"/>
    <p:sldId id="607" r:id="rId15"/>
    <p:sldId id="576" r:id="rId16"/>
    <p:sldId id="615" r:id="rId17"/>
    <p:sldId id="578" r:id="rId18"/>
    <p:sldId id="608" r:id="rId19"/>
    <p:sldId id="609" r:id="rId20"/>
    <p:sldId id="611" r:id="rId21"/>
    <p:sldId id="619" r:id="rId22"/>
    <p:sldId id="338" r:id="rId23"/>
    <p:sldId id="352" r:id="rId24"/>
    <p:sldId id="355" r:id="rId25"/>
    <p:sldId id="356" r:id="rId26"/>
    <p:sldId id="384" r:id="rId27"/>
    <p:sldId id="346" r:id="rId28"/>
    <p:sldId id="386" r:id="rId29"/>
    <p:sldId id="620" r:id="rId30"/>
    <p:sldId id="367" r:id="rId31"/>
    <p:sldId id="369" r:id="rId32"/>
    <p:sldId id="372" r:id="rId33"/>
    <p:sldId id="385" r:id="rId34"/>
    <p:sldId id="376" r:id="rId35"/>
    <p:sldId id="621" r:id="rId36"/>
    <p:sldId id="584" r:id="rId37"/>
    <p:sldId id="616" r:id="rId38"/>
    <p:sldId id="610" r:id="rId39"/>
    <p:sldId id="622" r:id="rId40"/>
    <p:sldId id="600" r:id="rId41"/>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3EAB36"/>
    <a:srgbClr val="005FAB"/>
    <a:srgbClr val="0057A6"/>
    <a:srgbClr val="558C0E"/>
    <a:srgbClr val="2010D3"/>
    <a:srgbClr val="1D9DD9"/>
    <a:srgbClr val="FFD817"/>
    <a:srgbClr val="E60B15"/>
    <a:srgbClr val="1EA3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098" autoAdjust="0"/>
    <p:restoredTop sz="96265" autoAdjust="0"/>
  </p:normalViewPr>
  <p:slideViewPr>
    <p:cSldViewPr snapToGrid="0">
      <p:cViewPr varScale="1">
        <p:scale>
          <a:sx n="102" d="100"/>
          <a:sy n="102" d="100"/>
        </p:scale>
        <p:origin x="126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9462ADFC-EDD7-4E36-BDAC-EB5A83F7D702}" type="datetimeFigureOut">
              <a:rPr lang="fr-FR" smtClean="0"/>
              <a:t>26/05/2023</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71EB6E3E-140C-411A-87D3-856606D25FE1}" type="slidenum">
              <a:rPr lang="fr-FR" smtClean="0"/>
              <a:t>‹N°›</a:t>
            </a:fld>
            <a:endParaRPr lang="fr-FR"/>
          </a:p>
        </p:txBody>
      </p:sp>
    </p:spTree>
    <p:extLst>
      <p:ext uri="{BB962C8B-B14F-4D97-AF65-F5344CB8AC3E}">
        <p14:creationId xmlns:p14="http://schemas.microsoft.com/office/powerpoint/2010/main" val="4170822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EA46EC-0FFC-4818-A18C-E8FAEC96FACA}"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657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3345426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40" name="Image 39">
            <a:extLst>
              <a:ext uri="{FF2B5EF4-FFF2-40B4-BE49-F238E27FC236}">
                <a16:creationId xmlns:a16="http://schemas.microsoft.com/office/drawing/2014/main" id="{E74869F0-E1A0-4B70-8416-041E59133416}"/>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dirty="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8D3C3431-C37F-401F-92B6-271D71CFCEEF}"/>
              </a:ext>
            </a:extLst>
          </p:cNvPr>
          <p:cNvSpPr txBox="1"/>
          <p:nvPr userDrawn="1"/>
        </p:nvSpPr>
        <p:spPr>
          <a:xfrm>
            <a:off x="3988845" y="6520594"/>
            <a:ext cx="4808787" cy="276999"/>
          </a:xfrm>
          <a:prstGeom prst="rect">
            <a:avLst/>
          </a:prstGeom>
          <a:noFill/>
        </p:spPr>
        <p:txBody>
          <a:bodyPr wrap="square" rtlCol="0">
            <a:spAutoFit/>
          </a:bodyPr>
          <a:lstStyle/>
          <a:p>
            <a:pPr algn="ctr"/>
            <a:r>
              <a:rPr lang="fr-FR" sz="1200" dirty="0">
                <a:solidFill>
                  <a:schemeClr val="bg1">
                    <a:lumMod val="50000"/>
                  </a:schemeClr>
                </a:solidFill>
                <a:latin typeface="Calibri" panose="020F0502020204030204" pitchFamily="34" charset="0"/>
                <a:cs typeface="Calibri" panose="020F0502020204030204" pitchFamily="34" charset="0"/>
              </a:rPr>
              <a:t>L’HEBDO PRO – Offre RC Pro médicale by WTW - Semaine </a:t>
            </a:r>
            <a:r>
              <a:rPr lang="fr-FR" sz="1200" dirty="0" err="1">
                <a:solidFill>
                  <a:schemeClr val="bg1">
                    <a:lumMod val="50000"/>
                  </a:schemeClr>
                </a:solidFill>
                <a:latin typeface="Calibri" panose="020F0502020204030204" pitchFamily="34" charset="0"/>
                <a:cs typeface="Calibri" panose="020F0502020204030204" pitchFamily="34" charset="0"/>
              </a:rPr>
              <a:t>Sxx</a:t>
            </a:r>
            <a:r>
              <a:rPr lang="fr-FR" sz="1200" dirty="0">
                <a:solidFill>
                  <a:schemeClr val="bg1">
                    <a:lumMod val="50000"/>
                  </a:schemeClr>
                </a:solidFill>
                <a:latin typeface="Calibri" panose="020F0502020204030204" pitchFamily="34" charset="0"/>
                <a:cs typeface="Calibri" panose="020F0502020204030204" pitchFamily="34" charset="0"/>
              </a:rPr>
              <a:t> 2023</a:t>
            </a:r>
            <a:endParaRPr lang="fr-FR" sz="1200" dirty="0">
              <a:solidFill>
                <a:schemeClr val="bg1">
                  <a:lumMod val="50000"/>
                </a:schemeClr>
              </a:solidFill>
            </a:endParaRP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11" name="ZoneTexte 10">
            <a:extLst>
              <a:ext uri="{FF2B5EF4-FFF2-40B4-BE49-F238E27FC236}">
                <a16:creationId xmlns:a16="http://schemas.microsoft.com/office/drawing/2014/main" id="{36C53B53-61F0-4B1A-9109-24F3DE38B1F3}"/>
              </a:ext>
            </a:extLst>
          </p:cNvPr>
          <p:cNvSpPr txBox="1"/>
          <p:nvPr userDrawn="1"/>
        </p:nvSpPr>
        <p:spPr>
          <a:xfrm>
            <a:off x="3988845" y="6520594"/>
            <a:ext cx="4808787" cy="276999"/>
          </a:xfrm>
          <a:prstGeom prst="rect">
            <a:avLst/>
          </a:prstGeom>
          <a:noFill/>
        </p:spPr>
        <p:txBody>
          <a:bodyPr wrap="square" rtlCol="0">
            <a:spAutoFit/>
          </a:bodyPr>
          <a:lstStyle/>
          <a:p>
            <a:pPr algn="ctr"/>
            <a:r>
              <a:rPr lang="fr-FR" sz="1200" dirty="0">
                <a:solidFill>
                  <a:schemeClr val="bg1">
                    <a:lumMod val="50000"/>
                  </a:schemeClr>
                </a:solidFill>
                <a:latin typeface="Calibri" panose="020F0502020204030204" pitchFamily="34" charset="0"/>
                <a:cs typeface="Calibri" panose="020F0502020204030204" pitchFamily="34" charset="0"/>
              </a:rPr>
              <a:t>L’HEBDO PRO – Offre RC Pro médicale by WTW - Semaine S21 2023</a:t>
            </a:r>
            <a:endParaRPr lang="fr-FR" sz="1200" dirty="0">
              <a:solidFill>
                <a:schemeClr val="bg1">
                  <a:lumMod val="50000"/>
                </a:schemeClr>
              </a:solidFill>
            </a:endParaRPr>
          </a:p>
        </p:txBody>
      </p:sp>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pic>
        <p:nvPicPr>
          <p:cNvPr id="10" name="Image 9">
            <a:extLst>
              <a:ext uri="{FF2B5EF4-FFF2-40B4-BE49-F238E27FC236}">
                <a16:creationId xmlns:a16="http://schemas.microsoft.com/office/drawing/2014/main" id="{6B40D612-077C-47F4-8972-64506457B2B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08783" y="68517"/>
            <a:ext cx="883217" cy="883217"/>
          </a:xfrm>
          <a:prstGeom prst="rect">
            <a:avLst/>
          </a:prstGeom>
        </p:spPr>
      </p:pic>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reso climat vierg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62D93B1D-DC01-4893-A595-B9340BCAA29B}"/>
              </a:ext>
            </a:extLst>
          </p:cNvPr>
          <p:cNvSpPr txBox="1"/>
          <p:nvPr userDrawn="1"/>
        </p:nvSpPr>
        <p:spPr>
          <a:xfrm>
            <a:off x="3988845" y="6520594"/>
            <a:ext cx="4808787" cy="276999"/>
          </a:xfrm>
          <a:prstGeom prst="rect">
            <a:avLst/>
          </a:prstGeom>
          <a:noFill/>
        </p:spPr>
        <p:txBody>
          <a:bodyPr wrap="square" rtlCol="0">
            <a:spAutoFit/>
          </a:bodyPr>
          <a:lstStyle/>
          <a:p>
            <a:pPr algn="ctr"/>
            <a:r>
              <a:rPr lang="fr-FR" sz="1200" dirty="0">
                <a:solidFill>
                  <a:schemeClr val="bg1">
                    <a:lumMod val="50000"/>
                  </a:schemeClr>
                </a:solidFill>
                <a:latin typeface="Calibri" panose="020F0502020204030204" pitchFamily="34" charset="0"/>
                <a:cs typeface="Calibri" panose="020F0502020204030204" pitchFamily="34" charset="0"/>
              </a:rPr>
              <a:t>L’HEBDO PRO – Lancement du partenariat by WTW - Semaine S21 2023</a:t>
            </a:r>
            <a:endParaRPr lang="fr-FR" sz="1200" dirty="0">
              <a:solidFill>
                <a:schemeClr val="bg1">
                  <a:lumMod val="50000"/>
                </a:schemeClr>
              </a:solidFill>
            </a:endParaRPr>
          </a:p>
        </p:txBody>
      </p:sp>
      <p:pic>
        <p:nvPicPr>
          <p:cNvPr id="9" name="Image 8">
            <a:extLst>
              <a:ext uri="{FF2B5EF4-FFF2-40B4-BE49-F238E27FC236}">
                <a16:creationId xmlns:a16="http://schemas.microsoft.com/office/drawing/2014/main" id="{48A78AEF-1694-4C9B-B3E4-D69BEA27DFD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3008" y="7557"/>
            <a:ext cx="883217" cy="883217"/>
          </a:xfrm>
          <a:prstGeom prst="rect">
            <a:avLst/>
          </a:prstGeom>
        </p:spPr>
      </p:pic>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Fin Corporat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79376" y="2164081"/>
            <a:ext cx="6033248" cy="2495054"/>
          </a:xfrm>
          <a:prstGeom prst="rect">
            <a:avLst/>
          </a:prstGeom>
        </p:spPr>
      </p:pic>
    </p:spTree>
    <p:extLst>
      <p:ext uri="{BB962C8B-B14F-4D97-AF65-F5344CB8AC3E}">
        <p14:creationId xmlns:p14="http://schemas.microsoft.com/office/powerpoint/2010/main" val="28039539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a:t>Direction</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1411497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SOMMAIRE">
    <p:spTree>
      <p:nvGrpSpPr>
        <p:cNvPr id="1" name=""/>
        <p:cNvGrpSpPr/>
        <p:nvPr/>
      </p:nvGrpSpPr>
      <p:grpSpPr>
        <a:xfrm>
          <a:off x="0" y="0"/>
          <a:ext cx="0" cy="0"/>
          <a:chOff x="0" y="0"/>
          <a:chExt cx="0" cy="0"/>
        </a:xfrm>
      </p:grpSpPr>
      <p:pic>
        <p:nvPicPr>
          <p:cNvPr id="40" name="Image 39">
            <a:extLst>
              <a:ext uri="{FF2B5EF4-FFF2-40B4-BE49-F238E27FC236}">
                <a16:creationId xmlns:a16="http://schemas.microsoft.com/office/drawing/2014/main" id="{E74869F0-E1A0-4B70-8416-041E59133416}"/>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a:t>Première partie</a:t>
            </a:r>
          </a:p>
          <a:p>
            <a:pPr lvl="0"/>
            <a:r>
              <a:rPr lang="fr-FR"/>
              <a:t>Deuxième partie</a:t>
            </a:r>
          </a:p>
          <a:p>
            <a:pPr lvl="0"/>
            <a:r>
              <a:rPr lang="fr-FR"/>
              <a:t>Troisième partie</a:t>
            </a:r>
          </a:p>
          <a:p>
            <a:pPr lvl="0"/>
            <a:r>
              <a:rPr lang="fr-FR"/>
              <a:t>Quatrième partie</a:t>
            </a:r>
          </a:p>
          <a:p>
            <a:pPr lvl="0"/>
            <a:endParaRPr lang="fr-FR"/>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886351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Première idée</a:t>
            </a:r>
          </a:p>
          <a:p>
            <a:pPr lvl="0"/>
            <a:r>
              <a:rPr lang="fr-FR"/>
              <a:t>Deuxième idée </a:t>
            </a:r>
          </a:p>
          <a:p>
            <a:pPr lvl="0"/>
            <a:r>
              <a:rPr lang="fr-FR"/>
              <a:t>Troisième idée </a:t>
            </a:r>
          </a:p>
          <a:p>
            <a:pPr lvl="0"/>
            <a:r>
              <a:rPr lang="fr-FR"/>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1414800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Modifier le texte</a:t>
            </a:r>
          </a:p>
          <a:p>
            <a:pPr lvl="1"/>
            <a:r>
              <a:rPr lang="fr-FR"/>
              <a:t>Deuxième niveau </a:t>
            </a:r>
          </a:p>
          <a:p>
            <a:pPr lvl="2"/>
            <a:r>
              <a:rPr lang="fr-FR"/>
              <a:t>Troisième niveau </a:t>
            </a:r>
          </a:p>
          <a:p>
            <a:pPr lvl="3"/>
            <a:r>
              <a:rPr lang="fr-FR"/>
              <a:t>Quatrième niveau </a:t>
            </a:r>
          </a:p>
          <a:p>
            <a:pPr lvl="4"/>
            <a:r>
              <a:rPr lang="fr-FR"/>
              <a:t>Cinquième niveau </a:t>
            </a:r>
          </a:p>
          <a:p>
            <a:pPr lvl="2"/>
            <a:endParaRPr lang="fr-FR"/>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a:t>N</a:t>
            </a:r>
          </a:p>
        </p:txBody>
      </p:sp>
    </p:spTree>
    <p:extLst>
      <p:ext uri="{BB962C8B-B14F-4D97-AF65-F5344CB8AC3E}">
        <p14:creationId xmlns:p14="http://schemas.microsoft.com/office/powerpoint/2010/main" val="1515649178"/>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a:t>Insérez ici une image</a:t>
            </a:r>
          </a:p>
          <a:p>
            <a:endParaRPr lang="fr-FR"/>
          </a:p>
          <a:p>
            <a:endParaRPr lang="fr-FR"/>
          </a:p>
          <a:p>
            <a:endParaRPr lang="fr-FR"/>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Modifier le texte</a:t>
            </a:r>
          </a:p>
          <a:p>
            <a:pPr lvl="1"/>
            <a:r>
              <a:rPr lang="fr-FR"/>
              <a:t>Deuxième niveau </a:t>
            </a:r>
          </a:p>
          <a:p>
            <a:pPr lvl="2"/>
            <a:r>
              <a:rPr lang="fr-FR"/>
              <a:t>Troisième niveau </a:t>
            </a:r>
          </a:p>
          <a:p>
            <a:pPr lvl="3"/>
            <a:r>
              <a:rPr lang="fr-FR"/>
              <a:t>Quatrième niveau </a:t>
            </a:r>
          </a:p>
          <a:p>
            <a:pPr lvl="4"/>
            <a:r>
              <a:rPr lang="fr-FR"/>
              <a:t>Cinquième niveau </a:t>
            </a:r>
          </a:p>
          <a:p>
            <a:pPr lvl="2"/>
            <a:endParaRPr lang="fr-FR"/>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a:t>Titre de la slide</a:t>
            </a:r>
          </a:p>
        </p:txBody>
      </p:sp>
    </p:spTree>
    <p:extLst>
      <p:ext uri="{BB962C8B-B14F-4D97-AF65-F5344CB8AC3E}">
        <p14:creationId xmlns:p14="http://schemas.microsoft.com/office/powerpoint/2010/main" val="3267804007"/>
      </p:ext>
    </p:extLst>
  </p:cSld>
  <p:clrMapOvr>
    <a:masterClrMapping/>
  </p:clrMapOvr>
  <p:extLst>
    <p:ext uri="{DCECCB84-F9BA-43D5-87BE-67443E8EF086}">
      <p15:sldGuideLst xmlns:p15="http://schemas.microsoft.com/office/powerpoint/2012/main">
        <p15:guide id="1" orient="horz" pos="3906">
          <p15:clr>
            <a:srgbClr val="FBAE40"/>
          </p15:clr>
        </p15:guide>
        <p15:guide id="2" pos="737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a:t>Titre de la slide</a:t>
            </a:r>
          </a:p>
        </p:txBody>
      </p:sp>
    </p:spTree>
    <p:extLst>
      <p:ext uri="{BB962C8B-B14F-4D97-AF65-F5344CB8AC3E}">
        <p14:creationId xmlns:p14="http://schemas.microsoft.com/office/powerpoint/2010/main" val="3826136305"/>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6601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a:t>Direction</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8402249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40" name="Image 39">
            <a:extLst>
              <a:ext uri="{FF2B5EF4-FFF2-40B4-BE49-F238E27FC236}">
                <a16:creationId xmlns:a16="http://schemas.microsoft.com/office/drawing/2014/main" id="{E74869F0-E1A0-4B70-8416-041E59133416}"/>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a:t>Première partie</a:t>
            </a:r>
          </a:p>
          <a:p>
            <a:pPr lvl="0"/>
            <a:r>
              <a:rPr lang="fr-FR"/>
              <a:t>Deuxième partie</a:t>
            </a:r>
          </a:p>
          <a:p>
            <a:pPr lvl="0"/>
            <a:r>
              <a:rPr lang="fr-FR"/>
              <a:t>Troisième partie</a:t>
            </a:r>
          </a:p>
          <a:p>
            <a:pPr lvl="0"/>
            <a:r>
              <a:rPr lang="fr-FR"/>
              <a:t>Quatrième partie</a:t>
            </a:r>
          </a:p>
          <a:p>
            <a:pPr lvl="0"/>
            <a:endParaRPr lang="fr-FR"/>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8223022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Première idée</a:t>
            </a:r>
          </a:p>
          <a:p>
            <a:pPr lvl="0"/>
            <a:r>
              <a:rPr lang="fr-FR"/>
              <a:t>Deuxième idée </a:t>
            </a:r>
          </a:p>
          <a:p>
            <a:pPr lvl="0"/>
            <a:r>
              <a:rPr lang="fr-FR"/>
              <a:t>Troisième idée </a:t>
            </a:r>
          </a:p>
          <a:p>
            <a:pPr lvl="0"/>
            <a:r>
              <a:rPr lang="fr-FR"/>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52663708"/>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Modifier le texte</a:t>
            </a:r>
          </a:p>
          <a:p>
            <a:pPr lvl="1"/>
            <a:r>
              <a:rPr lang="fr-FR"/>
              <a:t>Deuxième niveau </a:t>
            </a:r>
          </a:p>
          <a:p>
            <a:pPr lvl="2"/>
            <a:r>
              <a:rPr lang="fr-FR"/>
              <a:t>Troisième niveau </a:t>
            </a:r>
          </a:p>
          <a:p>
            <a:pPr lvl="3"/>
            <a:r>
              <a:rPr lang="fr-FR"/>
              <a:t>Quatrième niveau </a:t>
            </a:r>
          </a:p>
          <a:p>
            <a:pPr lvl="4"/>
            <a:r>
              <a:rPr lang="fr-FR"/>
              <a:t>Cinquième niveau </a:t>
            </a:r>
          </a:p>
          <a:p>
            <a:pPr lvl="2"/>
            <a:endParaRPr lang="fr-FR"/>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a:t>N</a:t>
            </a:r>
          </a:p>
        </p:txBody>
      </p:sp>
    </p:spTree>
    <p:extLst>
      <p:ext uri="{BB962C8B-B14F-4D97-AF65-F5344CB8AC3E}">
        <p14:creationId xmlns:p14="http://schemas.microsoft.com/office/powerpoint/2010/main" val="587257917"/>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a:t>Insérez ici une image</a:t>
            </a:r>
          </a:p>
          <a:p>
            <a:endParaRPr lang="fr-FR"/>
          </a:p>
          <a:p>
            <a:endParaRPr lang="fr-FR"/>
          </a:p>
          <a:p>
            <a:endParaRPr lang="fr-FR"/>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Modifier le texte</a:t>
            </a:r>
          </a:p>
          <a:p>
            <a:pPr lvl="1"/>
            <a:r>
              <a:rPr lang="fr-FR"/>
              <a:t>Deuxième niveau </a:t>
            </a:r>
          </a:p>
          <a:p>
            <a:pPr lvl="2"/>
            <a:r>
              <a:rPr lang="fr-FR"/>
              <a:t>Troisième niveau </a:t>
            </a:r>
          </a:p>
          <a:p>
            <a:pPr lvl="3"/>
            <a:r>
              <a:rPr lang="fr-FR"/>
              <a:t>Quatrième niveau </a:t>
            </a:r>
          </a:p>
          <a:p>
            <a:pPr lvl="4"/>
            <a:r>
              <a:rPr lang="fr-FR"/>
              <a:t>Cinquième niveau </a:t>
            </a:r>
          </a:p>
          <a:p>
            <a:pPr lvl="2"/>
            <a:endParaRPr lang="fr-FR"/>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a:t>Titre de la slide</a:t>
            </a:r>
          </a:p>
        </p:txBody>
      </p:sp>
    </p:spTree>
    <p:extLst>
      <p:ext uri="{BB962C8B-B14F-4D97-AF65-F5344CB8AC3E}">
        <p14:creationId xmlns:p14="http://schemas.microsoft.com/office/powerpoint/2010/main" val="2144007768"/>
      </p:ext>
    </p:extLst>
  </p:cSld>
  <p:clrMapOvr>
    <a:masterClrMapping/>
  </p:clrMapOvr>
  <p:extLst>
    <p:ext uri="{DCECCB84-F9BA-43D5-87BE-67443E8EF086}">
      <p15:sldGuideLst xmlns:p15="http://schemas.microsoft.com/office/powerpoint/2012/main">
        <p15:guide id="1" orient="horz" pos="3906">
          <p15:clr>
            <a:srgbClr val="FBAE40"/>
          </p15:clr>
        </p15:guide>
        <p15:guide id="2" pos="737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a:t>Titre de la slide</a:t>
            </a:r>
          </a:p>
        </p:txBody>
      </p:sp>
    </p:spTree>
    <p:extLst>
      <p:ext uri="{BB962C8B-B14F-4D97-AF65-F5344CB8AC3E}">
        <p14:creationId xmlns:p14="http://schemas.microsoft.com/office/powerpoint/2010/main" val="3509284187"/>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04799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 id="2147483708" r:id="rId8"/>
    <p:sldLayoutId id="2147483701" r:id="rId9"/>
    <p:sldLayoutId id="2147483702" r:id="rId10"/>
    <p:sldLayoutId id="2147483703" r:id="rId11"/>
    <p:sldLayoutId id="2147483704" r:id="rId12"/>
    <p:sldLayoutId id="2147483705" r:id="rId13"/>
    <p:sldLayoutId id="2147483706" r:id="rId14"/>
    <p:sldLayoutId id="2147483707" r:id="rId15"/>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1164208015"/>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p15:clr>
            <a:srgbClr val="F26B43"/>
          </p15:clr>
        </p15:guide>
        <p15:guide id="2" pos="325">
          <p15:clr>
            <a:srgbClr val="F26B43"/>
          </p15:clr>
        </p15:guide>
        <p15:guide id="3" pos="438">
          <p15:clr>
            <a:srgbClr val="F26B43"/>
          </p15:clr>
        </p15:guide>
        <p15:guide id="4" pos="506">
          <p15:clr>
            <a:srgbClr val="F26B43"/>
          </p15:clr>
        </p15:guide>
        <p15:guide id="5" orient="horz" pos="935">
          <p15:clr>
            <a:srgbClr val="F26B43"/>
          </p15:clr>
        </p15:guide>
        <p15:guide id="6" orient="horz" pos="3929">
          <p15:clr>
            <a:srgbClr val="F26B43"/>
          </p15:clr>
        </p15:guide>
        <p15:guide id="7" orient="horz" pos="4110">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7.png"/><Relationship Id="rId1" Type="http://schemas.openxmlformats.org/officeDocument/2006/relationships/slideLayout" Target="../slideLayouts/slideLayout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2.xml"/><Relationship Id="rId4" Type="http://schemas.microsoft.com/office/2007/relationships/hdphoto" Target="../media/hdphoto5.wdp"/></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14.jpeg"/><Relationship Id="rId7" Type="http://schemas.openxmlformats.org/officeDocument/2006/relationships/image" Target="../media/image16.png"/><Relationship Id="rId2" Type="http://schemas.openxmlformats.org/officeDocument/2006/relationships/image" Target="../media/image13.jpeg"/><Relationship Id="rId1" Type="http://schemas.openxmlformats.org/officeDocument/2006/relationships/slideLayout" Target="../slideLayouts/slideLayout6.xml"/><Relationship Id="rId6" Type="http://schemas.microsoft.com/office/2007/relationships/hdphoto" Target="../media/hdphoto6.wdp"/><Relationship Id="rId5" Type="http://schemas.openxmlformats.org/officeDocument/2006/relationships/image" Target="../media/image15.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8.png"/><Relationship Id="rId4" Type="http://schemas.microsoft.com/office/2007/relationships/hdphoto" Target="../media/hdphoto5.wdp"/></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19.xml"/><Relationship Id="rId6" Type="http://schemas.microsoft.com/office/2007/relationships/hdphoto" Target="../media/hdphoto7.wdp"/><Relationship Id="rId5" Type="http://schemas.openxmlformats.org/officeDocument/2006/relationships/image" Target="../media/image16.png"/><Relationship Id="rId4" Type="http://schemas.microsoft.com/office/2007/relationships/hdphoto" Target="../media/hdphoto6.wdp"/></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17.xml"/><Relationship Id="rId6" Type="http://schemas.openxmlformats.org/officeDocument/2006/relationships/image" Target="../media/image17.jpeg"/><Relationship Id="rId5" Type="http://schemas.openxmlformats.org/officeDocument/2006/relationships/image" Target="../media/image8.png"/><Relationship Id="rId4" Type="http://schemas.microsoft.com/office/2007/relationships/hdphoto" Target="../media/hdphoto5.wdp"/></Relationships>
</file>

<file path=ppt/slides/_rels/slide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1.png"/><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1.png"/><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1.png"/><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1.png"/><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1.png"/><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19.png"/><Relationship Id="rId4" Type="http://schemas.openxmlformats.org/officeDocument/2006/relationships/hyperlink" Target="https://oora-ce.d.bbg/home"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8.png"/><Relationship Id="rId4" Type="http://schemas.microsoft.com/office/2007/relationships/hdphoto" Target="../media/hdphoto5.wdp"/></Relationships>
</file>

<file path=ppt/slides/_rels/slide1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1.png"/><Relationship Id="rId1" Type="http://schemas.openxmlformats.org/officeDocument/2006/relationships/slideLayout" Target="../slideLayouts/slideLayout19.xml"/><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1.png"/><Relationship Id="rId1" Type="http://schemas.openxmlformats.org/officeDocument/2006/relationships/slideLayout" Target="../slideLayouts/slideLayout19.xml"/><Relationship Id="rId4" Type="http://schemas.openxmlformats.org/officeDocument/2006/relationships/image" Target="../media/image9.jpeg"/></Relationships>
</file>

<file path=ppt/slides/_rels/slide1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1.png"/><Relationship Id="rId1" Type="http://schemas.openxmlformats.org/officeDocument/2006/relationships/slideLayout" Target="../slideLayouts/slideLayout19.xml"/><Relationship Id="rId5" Type="http://schemas.openxmlformats.org/officeDocument/2006/relationships/image" Target="../media/image24.jpeg"/><Relationship Id="rId4" Type="http://schemas.openxmlformats.org/officeDocument/2006/relationships/slide" Target="slide10.xml"/></Relationships>
</file>

<file path=ppt/slides/_rels/slide2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1.png"/><Relationship Id="rId1" Type="http://schemas.openxmlformats.org/officeDocument/2006/relationships/slideLayout" Target="../slideLayouts/slideLayout19.xml"/><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hyperlink" Target="https://oora-ce.d.bbg/home" TargetMode="External"/><Relationship Id="rId2" Type="http://schemas.openxmlformats.org/officeDocument/2006/relationships/image" Target="../media/image20.png"/><Relationship Id="rId1" Type="http://schemas.openxmlformats.org/officeDocument/2006/relationships/slideLayout" Target="../slideLayouts/slideLayout19.xml"/><Relationship Id="rId5" Type="http://schemas.openxmlformats.org/officeDocument/2006/relationships/image" Target="../media/image9.jpeg"/><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0.png"/><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0.png"/><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17.xml"/><Relationship Id="rId6" Type="http://schemas.openxmlformats.org/officeDocument/2006/relationships/image" Target="../media/image17.jpeg"/><Relationship Id="rId5" Type="http://schemas.openxmlformats.org/officeDocument/2006/relationships/image" Target="../media/image8.png"/><Relationship Id="rId4" Type="http://schemas.microsoft.com/office/2007/relationships/hdphoto" Target="../media/hdphoto5.wdp"/></Relationships>
</file>

<file path=ppt/slides/_rels/slide25.xml.rels><?xml version="1.0" encoding="UTF-8" standalone="yes"?>
<Relationships xmlns="http://schemas.openxmlformats.org/package/2006/relationships"><Relationship Id="rId8" Type="http://schemas.openxmlformats.org/officeDocument/2006/relationships/image" Target="../media/image29.png"/><Relationship Id="rId3" Type="http://schemas.microsoft.com/office/2007/relationships/hdphoto" Target="../media/hdphoto6.wdp"/><Relationship Id="rId7" Type="http://schemas.openxmlformats.org/officeDocument/2006/relationships/image" Target="../media/image28.png"/><Relationship Id="rId2" Type="http://schemas.openxmlformats.org/officeDocument/2006/relationships/image" Target="../media/image15.png"/><Relationship Id="rId1" Type="http://schemas.openxmlformats.org/officeDocument/2006/relationships/slideLayout" Target="../slideLayouts/slideLayout19.xml"/><Relationship Id="rId6" Type="http://schemas.openxmlformats.org/officeDocument/2006/relationships/image" Target="../media/image27.svg"/><Relationship Id="rId11" Type="http://schemas.openxmlformats.org/officeDocument/2006/relationships/image" Target="../media/image10.jpe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1.png"/><Relationship Id="rId1" Type="http://schemas.openxmlformats.org/officeDocument/2006/relationships/slideLayout" Target="../slideLayouts/slideLayout19.xml"/><Relationship Id="rId4" Type="http://schemas.openxmlformats.org/officeDocument/2006/relationships/image" Target="../media/image10.jpeg"/></Relationships>
</file>

<file path=ppt/slides/_rels/slide2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1.png"/><Relationship Id="rId1" Type="http://schemas.openxmlformats.org/officeDocument/2006/relationships/slideLayout" Target="../slideLayouts/slideLayout19.xml"/><Relationship Id="rId4" Type="http://schemas.openxmlformats.org/officeDocument/2006/relationships/image" Target="../media/image10.jpeg"/></Relationships>
</file>

<file path=ppt/slides/_rels/slide28.xml.rels><?xml version="1.0" encoding="UTF-8" standalone="yes"?>
<Relationships xmlns="http://schemas.openxmlformats.org/package/2006/relationships"><Relationship Id="rId3" Type="http://schemas.openxmlformats.org/officeDocument/2006/relationships/hyperlink" Target="https://oora-ce.d.bbg/home" TargetMode="External"/><Relationship Id="rId2" Type="http://schemas.openxmlformats.org/officeDocument/2006/relationships/image" Target="../media/image20.png"/><Relationship Id="rId1" Type="http://schemas.openxmlformats.org/officeDocument/2006/relationships/slideLayout" Target="../slideLayouts/slideLayout19.xml"/><Relationship Id="rId5" Type="http://schemas.openxmlformats.org/officeDocument/2006/relationships/image" Target="../media/image10.jpeg"/><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0.png"/><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17.xml"/><Relationship Id="rId6" Type="http://schemas.openxmlformats.org/officeDocument/2006/relationships/image" Target="../media/image17.jpeg"/><Relationship Id="rId5" Type="http://schemas.openxmlformats.org/officeDocument/2006/relationships/image" Target="../media/image8.png"/><Relationship Id="rId4" Type="http://schemas.microsoft.com/office/2007/relationships/hdphoto" Target="../media/hdphoto5.wdp"/></Relationships>
</file>

<file path=ppt/slides/_rels/slide31.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hyperlink" Target="https://oora-ce.d.bbg/home" TargetMode="External"/><Relationship Id="rId3" Type="http://schemas.openxmlformats.org/officeDocument/2006/relationships/image" Target="../media/image32.png"/><Relationship Id="rId7" Type="http://schemas.openxmlformats.org/officeDocument/2006/relationships/image" Target="../media/image36.svg"/><Relationship Id="rId12" Type="http://schemas.openxmlformats.org/officeDocument/2006/relationships/image" Target="../media/image40.png"/><Relationship Id="rId2" Type="http://schemas.openxmlformats.org/officeDocument/2006/relationships/image" Target="../media/image20.png"/><Relationship Id="rId1" Type="http://schemas.openxmlformats.org/officeDocument/2006/relationships/slideLayout" Target="../slideLayouts/slideLayout4.xml"/><Relationship Id="rId6" Type="http://schemas.openxmlformats.org/officeDocument/2006/relationships/image" Target="../media/image35.png"/><Relationship Id="rId11" Type="http://schemas.openxmlformats.org/officeDocument/2006/relationships/image" Target="../media/image39.svg"/><Relationship Id="rId5" Type="http://schemas.openxmlformats.org/officeDocument/2006/relationships/image" Target="../media/image34.png"/><Relationship Id="rId10" Type="http://schemas.openxmlformats.org/officeDocument/2006/relationships/image" Target="../media/image38.png"/><Relationship Id="rId4" Type="http://schemas.openxmlformats.org/officeDocument/2006/relationships/image" Target="../media/image33.png"/><Relationship Id="rId9" Type="http://schemas.openxmlformats.org/officeDocument/2006/relationships/image" Target="../media/image22.png"/><Relationship Id="rId14" Type="http://schemas.openxmlformats.org/officeDocument/2006/relationships/image" Target="../media/image19.png"/></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0.png"/><Relationship Id="rId1" Type="http://schemas.openxmlformats.org/officeDocument/2006/relationships/slideLayout" Target="../slideLayouts/slideLayout4.xml"/><Relationship Id="rId5" Type="http://schemas.openxmlformats.org/officeDocument/2006/relationships/image" Target="../media/image42.png"/><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0.png"/><Relationship Id="rId1" Type="http://schemas.openxmlformats.org/officeDocument/2006/relationships/slideLayout" Target="../slideLayouts/slideLayout4.xml"/><Relationship Id="rId4" Type="http://schemas.openxmlformats.org/officeDocument/2006/relationships/image" Target="../media/image43.png"/></Relationships>
</file>

<file path=ppt/slides/_rels/slide34.xml.rels><?xml version="1.0" encoding="UTF-8" standalone="yes"?>
<Relationships xmlns="http://schemas.openxmlformats.org/package/2006/relationships"><Relationship Id="rId3" Type="http://schemas.openxmlformats.org/officeDocument/2006/relationships/hyperlink" Target="http://commerciaux.celca.caisse-epargne.fr/download/1125/documents-commerciaux/30339/presentation-de-loffre-assurance-agri-viti-by-wtw.pptx" TargetMode="External"/><Relationship Id="rId2" Type="http://schemas.openxmlformats.org/officeDocument/2006/relationships/hyperlink" Target="http://commerciaux.celca.caisse-epargne.fr/download/1125/documents-commerciaux/30338/presentation-de-loffre-rc-pro-medicale-by-wtw.pptx" TargetMode="External"/><Relationship Id="rId1" Type="http://schemas.openxmlformats.org/officeDocument/2006/relationships/slideLayout" Target="../slideLayouts/slideLayout4.xml"/><Relationship Id="rId5" Type="http://schemas.openxmlformats.org/officeDocument/2006/relationships/hyperlink" Target="https://groupebpce.sharepoint.com/sites/CEGEE-MYDOCS/Documents%20partages/NI-A-0432.pdf" TargetMode="External"/><Relationship Id="rId4" Type="http://schemas.openxmlformats.org/officeDocument/2006/relationships/hyperlink" Target="http://commerciaux.celca.caisse-epargne.fr/download/1125/documents-commerciaux/30340/presentaiton-de-loffre-assurance-cyber-pro-wtw.pptx"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CC1AF9AB-AAFF-4382-B4E1-6C04CF3072F3}"/>
              </a:ext>
            </a:extLst>
          </p:cNvPr>
          <p:cNvSpPr>
            <a:spLocks noGrp="1"/>
          </p:cNvSpPr>
          <p:nvPr>
            <p:ph type="subTitle" idx="1"/>
          </p:nvPr>
        </p:nvSpPr>
        <p:spPr>
          <a:xfrm>
            <a:off x="2169055" y="4295474"/>
            <a:ext cx="7893700" cy="282887"/>
          </a:xfrm>
        </p:spPr>
        <p:txBody>
          <a:bodyPr/>
          <a:lstStyle/>
          <a:p>
            <a:r>
              <a:rPr lang="fr-FR" sz="2400" dirty="0">
                <a:solidFill>
                  <a:schemeClr val="bg1">
                    <a:lumMod val="50000"/>
                  </a:schemeClr>
                </a:solidFill>
              </a:rPr>
              <a:t>L’ESSENTIEL DE VOS INFOS MARCHÉ</a:t>
            </a:r>
          </a:p>
        </p:txBody>
      </p:sp>
      <p:sp>
        <p:nvSpPr>
          <p:cNvPr id="3" name="Espace réservé du texte 2">
            <a:extLst>
              <a:ext uri="{FF2B5EF4-FFF2-40B4-BE49-F238E27FC236}">
                <a16:creationId xmlns:a16="http://schemas.microsoft.com/office/drawing/2014/main" id="{A889D46D-81BD-4B0D-8959-EFD6B3C25377}"/>
              </a:ext>
            </a:extLst>
          </p:cNvPr>
          <p:cNvSpPr>
            <a:spLocks noGrp="1"/>
          </p:cNvSpPr>
          <p:nvPr>
            <p:ph type="body" sz="quarter" idx="10"/>
          </p:nvPr>
        </p:nvSpPr>
        <p:spPr/>
        <p:txBody>
          <a:bodyPr>
            <a:normAutofit fontScale="92500" lnSpcReduction="10000"/>
          </a:bodyPr>
          <a:lstStyle/>
          <a:p>
            <a:r>
              <a:rPr lang="fr-FR" dirty="0"/>
              <a:t>Date 26/05/2023    S20 2023</a:t>
            </a:r>
          </a:p>
        </p:txBody>
      </p:sp>
      <p:sp>
        <p:nvSpPr>
          <p:cNvPr id="4" name="Titre 3">
            <a:extLst>
              <a:ext uri="{FF2B5EF4-FFF2-40B4-BE49-F238E27FC236}">
                <a16:creationId xmlns:a16="http://schemas.microsoft.com/office/drawing/2014/main" id="{F3C8D92A-3695-4E4B-9C2F-E26E1F29E8FA}"/>
              </a:ext>
            </a:extLst>
          </p:cNvPr>
          <p:cNvSpPr>
            <a:spLocks noGrp="1"/>
          </p:cNvSpPr>
          <p:nvPr>
            <p:ph type="ctrTitle"/>
          </p:nvPr>
        </p:nvSpPr>
        <p:spPr/>
        <p:txBody>
          <a:bodyPr/>
          <a:lstStyle/>
          <a:p>
            <a:r>
              <a:rPr lang="fr-FR" dirty="0"/>
              <a:t>L’HEBDO</a:t>
            </a:r>
          </a:p>
        </p:txBody>
      </p:sp>
      <p:sp>
        <p:nvSpPr>
          <p:cNvPr id="5" name="Espace réservé du texte 4">
            <a:extLst>
              <a:ext uri="{FF2B5EF4-FFF2-40B4-BE49-F238E27FC236}">
                <a16:creationId xmlns:a16="http://schemas.microsoft.com/office/drawing/2014/main" id="{ECFE230B-79F5-4562-B6FA-303E1466E7C2}"/>
              </a:ext>
            </a:extLst>
          </p:cNvPr>
          <p:cNvSpPr>
            <a:spLocks noGrp="1"/>
          </p:cNvSpPr>
          <p:nvPr>
            <p:ph type="body" sz="quarter" idx="11"/>
          </p:nvPr>
        </p:nvSpPr>
        <p:spPr>
          <a:xfrm>
            <a:off x="1338956" y="147125"/>
            <a:ext cx="10686197" cy="303679"/>
          </a:xfrm>
        </p:spPr>
        <p:txBody>
          <a:bodyPr/>
          <a:lstStyle/>
          <a:p>
            <a:r>
              <a:rPr lang="fr-FR" dirty="0"/>
              <a:t>Direction du marché des Professionnels, Agriculture, Viticulture et Associations de Proximité</a:t>
            </a:r>
          </a:p>
        </p:txBody>
      </p:sp>
      <p:pic>
        <p:nvPicPr>
          <p:cNvPr id="8" name="Image 7">
            <a:extLst>
              <a:ext uri="{FF2B5EF4-FFF2-40B4-BE49-F238E27FC236}">
                <a16:creationId xmlns:a16="http://schemas.microsoft.com/office/drawing/2014/main" id="{C0AF53C6-EF25-404B-B9B9-9A5419E2E7A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509" b="94083" l="5317" r="95501">
                        <a14:foregroundMark x1="26585" y1="25148" x2="26585" y2="25148"/>
                        <a14:foregroundMark x1="6953" y1="31953" x2="6953" y2="31953"/>
                        <a14:foregroundMark x1="5521" y1="39645" x2="5521" y2="39645"/>
                        <a14:foregroundMark x1="12474" y1="87278" x2="12474" y2="87278"/>
                        <a14:foregroundMark x1="19223" y1="94083" x2="19223" y2="94083"/>
                        <a14:foregroundMark x1="21881" y1="64497" x2="21881" y2="64497"/>
                        <a14:foregroundMark x1="41922" y1="33432" x2="41922" y2="33432"/>
                        <a14:foregroundMark x1="68303" y1="34615" x2="68303" y2="34615"/>
                        <a14:foregroundMark x1="85276" y1="6509" x2="85276" y2="6509"/>
                        <a14:foregroundMark x1="95501" y1="70118" x2="95501" y2="70118"/>
                        <a14:foregroundMark x1="13497" y1="32249" x2="13497" y2="32249"/>
                      </a14:backgroundRemoval>
                    </a14:imgEffect>
                    <a14:imgEffect>
                      <a14:colorTemperature colorTemp="4700"/>
                    </a14:imgEffect>
                    <a14:imgEffect>
                      <a14:saturation sat="66000"/>
                    </a14:imgEffect>
                  </a14:imgLayer>
                </a14:imgProps>
              </a:ext>
            </a:extLst>
          </a:blip>
          <a:stretch>
            <a:fillRect/>
          </a:stretch>
        </p:blipFill>
        <p:spPr>
          <a:xfrm>
            <a:off x="5473694" y="1969433"/>
            <a:ext cx="1832798" cy="1266842"/>
          </a:xfrm>
          <a:prstGeom prst="rect">
            <a:avLst/>
          </a:prstGeom>
        </p:spPr>
      </p:pic>
      <p:pic>
        <p:nvPicPr>
          <p:cNvPr id="14" name="Image 13">
            <a:extLst>
              <a:ext uri="{FF2B5EF4-FFF2-40B4-BE49-F238E27FC236}">
                <a16:creationId xmlns:a16="http://schemas.microsoft.com/office/drawing/2014/main" id="{1BB9D90C-9A3F-4105-9E3E-D2E50A11E3EC}"/>
              </a:ext>
            </a:extLst>
          </p:cNvPr>
          <p:cNvPicPr>
            <a:picLocks noChangeAspect="1"/>
          </p:cNvPicPr>
          <p:nvPr/>
        </p:nvPicPr>
        <p:blipFill>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tretch>
            <a:fillRect/>
          </a:stretch>
        </p:blipFill>
        <p:spPr>
          <a:xfrm>
            <a:off x="10534810" y="354035"/>
            <a:ext cx="1825030" cy="1825030"/>
          </a:xfrm>
          <a:prstGeom prst="rect">
            <a:avLst/>
          </a:prstGeom>
        </p:spPr>
      </p:pic>
      <p:sp>
        <p:nvSpPr>
          <p:cNvPr id="6" name="Rectangle 5">
            <a:extLst>
              <a:ext uri="{FF2B5EF4-FFF2-40B4-BE49-F238E27FC236}">
                <a16:creationId xmlns:a16="http://schemas.microsoft.com/office/drawing/2014/main" id="{4A9348BD-003E-4660-24C6-24AB270CB86C}"/>
              </a:ext>
            </a:extLst>
          </p:cNvPr>
          <p:cNvSpPr/>
          <p:nvPr/>
        </p:nvSpPr>
        <p:spPr>
          <a:xfrm>
            <a:off x="3405880" y="6410793"/>
            <a:ext cx="5380240" cy="600164"/>
          </a:xfrm>
          <a:prstGeom prst="rect">
            <a:avLst/>
          </a:prstGeom>
        </p:spPr>
        <p:txBody>
          <a:bodyPr wrap="square">
            <a:spAutoFit/>
          </a:bodyPr>
          <a:lstStyle/>
          <a:p>
            <a:pPr algn="ctr"/>
            <a:endParaRPr lang="fr-FR" sz="1050" b="1" dirty="0">
              <a:solidFill>
                <a:srgbClr val="000000">
                  <a:lumMod val="75000"/>
                  <a:lumOff val="25000"/>
                </a:srgbClr>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algn="ctr">
              <a:defRPr/>
            </a:pPr>
            <a:r>
              <a:rPr lang="fr-FR" sz="1200" dirty="0">
                <a:latin typeface="Arial Black" panose="020B0A04020102020204" pitchFamily="34" charset="0"/>
                <a:sym typeface="Cabin Condensed"/>
              </a:rPr>
              <a:t>Lancement du Partenariat avec WTW</a:t>
            </a:r>
            <a:endParaRPr lang="fr-FR" sz="1000" b="1" dirty="0">
              <a:ln>
                <a:solidFill>
                  <a:prstClr val="white"/>
                </a:solidFill>
              </a:ln>
              <a:solidFill>
                <a:srgbClr val="0066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lvl="1" algn="ctr">
              <a:defRPr/>
            </a:pPr>
            <a:r>
              <a:rPr lang="fr-FR" sz="1000" b="1" dirty="0">
                <a:ln>
                  <a:solidFill>
                    <a:prstClr val="white"/>
                  </a:solidFill>
                </a:ln>
                <a:solidFill>
                  <a:srgbClr val="00B050"/>
                </a:solidFill>
                <a:latin typeface="Arial Black" panose="020B0A04020102020204" pitchFamily="34" charset="0"/>
                <a:cs typeface="Aharoni" panose="02010803020104030203" pitchFamily="2" charset="-79"/>
              </a:rPr>
              <a:t> </a:t>
            </a:r>
            <a:endParaRPr lang="fr-FR" sz="1000" dirty="0">
              <a:ln w="0"/>
              <a:solidFill>
                <a:srgbClr val="00B050"/>
              </a:solidFill>
              <a:latin typeface="Arial Black" panose="020B0A04020102020204" pitchFamily="34" charset="0"/>
              <a:cs typeface="Aharoni" panose="02010803020104030203" pitchFamily="2" charset="-79"/>
            </a:endParaRPr>
          </a:p>
        </p:txBody>
      </p:sp>
    </p:spTree>
    <p:extLst>
      <p:ext uri="{BB962C8B-B14F-4D97-AF65-F5344CB8AC3E}">
        <p14:creationId xmlns:p14="http://schemas.microsoft.com/office/powerpoint/2010/main" val="4018691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492DFAC-1091-4A05-B9EB-8A2EE60B2EF4}"/>
              </a:ext>
            </a:extLst>
          </p:cNvPr>
          <p:cNvSpPr/>
          <p:nvPr/>
        </p:nvSpPr>
        <p:spPr>
          <a:xfrm>
            <a:off x="1420664" y="503772"/>
            <a:ext cx="3958328" cy="584775"/>
          </a:xfrm>
          <a:prstGeom prst="rect">
            <a:avLst/>
          </a:prstGeom>
        </p:spPr>
        <p:txBody>
          <a:bodyPr wrap="none">
            <a:spAutoFit/>
          </a:bodyPr>
          <a:lstStyle/>
          <a:p>
            <a:r>
              <a:rPr lang="fr-FR" sz="3200" b="1" dirty="0">
                <a:solidFill>
                  <a:srgbClr val="C0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Votre actualité…</a:t>
            </a:r>
          </a:p>
        </p:txBody>
      </p:sp>
      <p:sp>
        <p:nvSpPr>
          <p:cNvPr id="17" name="Rectangle 16">
            <a:extLst>
              <a:ext uri="{FF2B5EF4-FFF2-40B4-BE49-F238E27FC236}">
                <a16:creationId xmlns:a16="http://schemas.microsoft.com/office/drawing/2014/main" id="{ECCB6C47-CF17-47D3-B7F7-D22C3B5FCD16}"/>
              </a:ext>
            </a:extLst>
          </p:cNvPr>
          <p:cNvSpPr/>
          <p:nvPr/>
        </p:nvSpPr>
        <p:spPr>
          <a:xfrm>
            <a:off x="739848" y="1641945"/>
            <a:ext cx="10939961" cy="1477328"/>
          </a:xfrm>
          <a:prstGeom prst="rect">
            <a:avLst/>
          </a:prstGeom>
        </p:spPr>
        <p:txBody>
          <a:bodyPr wrap="square">
            <a:spAutoFit/>
          </a:bodyPr>
          <a:lstStyle/>
          <a:p>
            <a:pPr algn="ctr"/>
            <a:endParaRPr lang="fr-FR" sz="3200" b="1" dirty="0">
              <a:solidFill>
                <a:schemeClr val="tx1">
                  <a:lumMod val="75000"/>
                  <a:lumOff val="25000"/>
                </a:schemeClr>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a:defRPr/>
            </a:pPr>
            <a:r>
              <a:rPr lang="fr-FR" sz="4000" dirty="0">
                <a:solidFill>
                  <a:schemeClr val="tx1">
                    <a:lumMod val="75000"/>
                    <a:lumOff val="25000"/>
                  </a:schemeClr>
                </a:solidFill>
                <a:latin typeface="Arial Black" panose="020B0A04020102020204" pitchFamily="34" charset="0"/>
                <a:sym typeface="Cabin Condensed"/>
              </a:rPr>
              <a:t>Lancement du partenariat avec   </a:t>
            </a:r>
            <a:r>
              <a:rPr lang="fr-FR" sz="4000" dirty="0">
                <a:solidFill>
                  <a:schemeClr val="bg1"/>
                </a:solidFill>
                <a:latin typeface="Arial Black" panose="020B0A04020102020204" pitchFamily="34" charset="0"/>
                <a:sym typeface="Cabin Condensed"/>
              </a:rPr>
              <a:t>,,,,,,,</a:t>
            </a:r>
            <a:endParaRPr lang="fr-FR" sz="2800" b="1" dirty="0">
              <a:ln>
                <a:solidFill>
                  <a:prstClr val="white"/>
                </a:solidFill>
              </a:ln>
              <a:solidFill>
                <a:schemeClr val="bg1"/>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algn="ctr"/>
            <a:r>
              <a:rPr lang="fr-FR" sz="1800" b="0" i="0" u="none" strike="noStrike" baseline="0" dirty="0">
                <a:latin typeface="TimesNewRomanPSMT"/>
              </a:rPr>
              <a:t>	Des solutions d’assurance non couvertes par BPCE IARD</a:t>
            </a:r>
            <a:endParaRPr lang="fr-FR" sz="2800" dirty="0">
              <a:ln w="0"/>
              <a:solidFill>
                <a:schemeClr val="tx1">
                  <a:lumMod val="75000"/>
                  <a:lumOff val="25000"/>
                </a:schemeClr>
              </a:solidFill>
              <a:latin typeface="Arial Black" panose="020B0A04020102020204" pitchFamily="34" charset="0"/>
              <a:cs typeface="Aharoni" panose="02010803020104030203" pitchFamily="2" charset="-79"/>
            </a:endParaRPr>
          </a:p>
        </p:txBody>
      </p:sp>
      <p:pic>
        <p:nvPicPr>
          <p:cNvPr id="7" name="Picture 2" descr="WTW : Une perspective qui vous anime | Risque, Courtage, RH, Avantages  sociaux - WTW">
            <a:extLst>
              <a:ext uri="{FF2B5EF4-FFF2-40B4-BE49-F238E27FC236}">
                <a16:creationId xmlns:a16="http://schemas.microsoft.com/office/drawing/2014/main" id="{15DE72A2-BB1E-4020-8FFC-46D652E2B4ED}"/>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3125" b="98438" l="3038" r="96709">
                        <a14:foregroundMark x1="5063" y1="28906" x2="9367" y2="65625"/>
                        <a14:foregroundMark x1="9367" y1="65625" x2="15949" y2="75781"/>
                        <a14:foregroundMark x1="3544" y1="28125" x2="3544" y2="28125"/>
                        <a14:foregroundMark x1="13924" y1="95313" x2="13924" y2="95313"/>
                        <a14:foregroundMark x1="84051" y1="84375" x2="84810" y2="84375"/>
                        <a14:foregroundMark x1="92658" y1="27344" x2="92658" y2="27344"/>
                        <a14:foregroundMark x1="31392" y1="95313" x2="31392" y2="95313"/>
                        <a14:foregroundMark x1="55190" y1="98438" x2="55190" y2="98438"/>
                        <a14:foregroundMark x1="96962" y1="26563" x2="96962" y2="26563"/>
                        <a14:foregroundMark x1="51899" y1="3125" x2="51899" y2="3125"/>
                      </a14:backgroundRemoval>
                    </a14:imgEffect>
                  </a14:imgLayer>
                </a14:imgProps>
              </a:ext>
              <a:ext uri="{28A0092B-C50C-407E-A947-70E740481C1C}">
                <a14:useLocalDpi xmlns:a14="http://schemas.microsoft.com/office/drawing/2010/main" val="0"/>
              </a:ext>
            </a:extLst>
          </a:blip>
          <a:srcRect/>
          <a:stretch>
            <a:fillRect/>
          </a:stretch>
        </p:blipFill>
        <p:spPr bwMode="auto">
          <a:xfrm>
            <a:off x="9846980" y="2222959"/>
            <a:ext cx="1605172" cy="52015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itre 3">
            <a:extLst>
              <a:ext uri="{FF2B5EF4-FFF2-40B4-BE49-F238E27FC236}">
                <a16:creationId xmlns:a16="http://schemas.microsoft.com/office/drawing/2014/main" id="{84EF9B73-DF12-B9D4-81B3-269C8702AF59}"/>
              </a:ext>
            </a:extLst>
          </p:cNvPr>
          <p:cNvSpPr txBox="1">
            <a:spLocks/>
          </p:cNvSpPr>
          <p:nvPr/>
        </p:nvSpPr>
        <p:spPr>
          <a:xfrm>
            <a:off x="1324311" y="1769883"/>
            <a:ext cx="10043681" cy="3908993"/>
          </a:xfrm>
          <a:prstGeom prst="rect">
            <a:avLst/>
          </a:prstGeom>
        </p:spPr>
        <p:txBody>
          <a:bodyPr>
            <a:normAutofit fontScale="97500"/>
          </a:bodyPr>
          <a:lst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a:lstStyle>
          <a:p>
            <a:pPr>
              <a:lnSpc>
                <a:spcPct val="150000"/>
              </a:lnSpc>
            </a:pPr>
            <a:endParaRPr lang="fr-FR" sz="1800" cap="all" dirty="0"/>
          </a:p>
        </p:txBody>
      </p:sp>
      <p:sp>
        <p:nvSpPr>
          <p:cNvPr id="4" name="ZoneTexte 3">
            <a:extLst>
              <a:ext uri="{FF2B5EF4-FFF2-40B4-BE49-F238E27FC236}">
                <a16:creationId xmlns:a16="http://schemas.microsoft.com/office/drawing/2014/main" id="{C5E49AFE-9522-84F8-9116-247CB3507D0D}"/>
              </a:ext>
            </a:extLst>
          </p:cNvPr>
          <p:cNvSpPr txBox="1"/>
          <p:nvPr/>
        </p:nvSpPr>
        <p:spPr>
          <a:xfrm>
            <a:off x="3037002" y="3672671"/>
            <a:ext cx="6117996" cy="2118529"/>
          </a:xfrm>
          <a:prstGeom prst="rect">
            <a:avLst/>
          </a:prstGeom>
          <a:noFill/>
        </p:spPr>
        <p:txBody>
          <a:bodyPr wrap="square">
            <a:spAutoFit/>
          </a:bodyPr>
          <a:lstStyle/>
          <a:p>
            <a:pPr marL="457200" indent="-457200">
              <a:lnSpc>
                <a:spcPct val="150000"/>
              </a:lnSpc>
              <a:buFont typeface="Wingdings" panose="05000000000000000000" pitchFamily="2" charset="2"/>
              <a:buChar char="§"/>
            </a:pPr>
            <a:r>
              <a:rPr lang="fr-FR" sz="1800" cap="all" dirty="0" err="1"/>
              <a:t>Rc</a:t>
            </a:r>
            <a:r>
              <a:rPr lang="fr-FR" sz="1800" cap="all" dirty="0"/>
              <a:t> Pro Médicale</a:t>
            </a:r>
          </a:p>
          <a:p>
            <a:pPr marL="457200" indent="-457200">
              <a:lnSpc>
                <a:spcPct val="150000"/>
              </a:lnSpc>
              <a:buFont typeface="Wingdings" panose="05000000000000000000" pitchFamily="2" charset="2"/>
              <a:buChar char="§"/>
            </a:pPr>
            <a:endParaRPr lang="fr-FR" sz="1800" cap="all" dirty="0"/>
          </a:p>
          <a:p>
            <a:pPr marL="457200" indent="-457200">
              <a:lnSpc>
                <a:spcPct val="150000"/>
              </a:lnSpc>
              <a:buFont typeface="Wingdings" panose="05000000000000000000" pitchFamily="2" charset="2"/>
              <a:buChar char="§"/>
            </a:pPr>
            <a:r>
              <a:rPr lang="fr-FR" sz="1800" cap="all" dirty="0"/>
              <a:t>Assurances agri/</a:t>
            </a:r>
            <a:r>
              <a:rPr lang="fr-FR" sz="1800" cap="all" dirty="0" err="1"/>
              <a:t>viti</a:t>
            </a:r>
            <a:endParaRPr lang="fr-FR" sz="1800" cap="all" dirty="0"/>
          </a:p>
          <a:p>
            <a:pPr marL="457200" indent="-457200">
              <a:lnSpc>
                <a:spcPct val="150000"/>
              </a:lnSpc>
              <a:buFont typeface="Wingdings" panose="05000000000000000000" pitchFamily="2" charset="2"/>
              <a:buChar char="§"/>
            </a:pPr>
            <a:endParaRPr lang="fr-FR" sz="1800" cap="all" dirty="0"/>
          </a:p>
          <a:p>
            <a:pPr marL="457200" indent="-457200">
              <a:lnSpc>
                <a:spcPct val="150000"/>
              </a:lnSpc>
              <a:buFont typeface="Wingdings" panose="05000000000000000000" pitchFamily="2" charset="2"/>
              <a:buChar char="§"/>
            </a:pPr>
            <a:r>
              <a:rPr lang="fr-FR" sz="1800" cap="all" dirty="0"/>
              <a:t>Assurance cyber pro</a:t>
            </a:r>
          </a:p>
        </p:txBody>
      </p:sp>
      <p:pic>
        <p:nvPicPr>
          <p:cNvPr id="5" name="Image 4">
            <a:extLst>
              <a:ext uri="{FF2B5EF4-FFF2-40B4-BE49-F238E27FC236}">
                <a16:creationId xmlns:a16="http://schemas.microsoft.com/office/drawing/2014/main" id="{29BEE7D3-A7AB-1374-1EFE-7482F1A12313}"/>
              </a:ext>
            </a:extLst>
          </p:cNvPr>
          <p:cNvPicPr>
            <a:picLocks noChangeAspect="1"/>
          </p:cNvPicPr>
          <p:nvPr/>
        </p:nvPicPr>
        <p:blipFill>
          <a:blip r:embed="rId4"/>
          <a:stretch>
            <a:fillRect/>
          </a:stretch>
        </p:blipFill>
        <p:spPr>
          <a:xfrm>
            <a:off x="2736964" y="3724379"/>
            <a:ext cx="600075" cy="552450"/>
          </a:xfrm>
          <a:prstGeom prst="rect">
            <a:avLst/>
          </a:prstGeom>
        </p:spPr>
      </p:pic>
      <p:pic>
        <p:nvPicPr>
          <p:cNvPr id="8" name="Picture 2" descr="123 Images – Parcourir 13,422 le catalogue de photos, vecteurs et vidéos |  Adobe Stock">
            <a:extLst>
              <a:ext uri="{FF2B5EF4-FFF2-40B4-BE49-F238E27FC236}">
                <a16:creationId xmlns:a16="http://schemas.microsoft.com/office/drawing/2014/main" id="{C55A3F0F-E8BA-D327-57FB-F26F702E373B}"/>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5347" t="11341" r="36204" b="13868"/>
          <a:stretch/>
        </p:blipFill>
        <p:spPr bwMode="auto">
          <a:xfrm>
            <a:off x="2821703" y="4571367"/>
            <a:ext cx="515336" cy="517720"/>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 name="Picture 2" descr="123 Images – Parcourir 13,422 le catalogue de photos, vecteurs et vidéos |  Adobe Stock">
            <a:extLst>
              <a:ext uri="{FF2B5EF4-FFF2-40B4-BE49-F238E27FC236}">
                <a16:creationId xmlns:a16="http://schemas.microsoft.com/office/drawing/2014/main" id="{458B3CCE-6F57-6AAE-DC87-61AFA99D2DF9}"/>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67959" t="10788" r="3592" b="12405"/>
          <a:stretch/>
        </p:blipFill>
        <p:spPr bwMode="auto">
          <a:xfrm>
            <a:off x="2811636" y="5338512"/>
            <a:ext cx="535469" cy="552450"/>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1532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CA6A260B-3C8B-46C0-908E-903BF66965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08783" y="68517"/>
            <a:ext cx="883217" cy="883217"/>
          </a:xfrm>
          <a:prstGeom prst="rect">
            <a:avLst/>
          </a:prstGeom>
        </p:spPr>
      </p:pic>
      <p:sp>
        <p:nvSpPr>
          <p:cNvPr id="18" name="Espace réservé du texte 1">
            <a:extLst>
              <a:ext uri="{FF2B5EF4-FFF2-40B4-BE49-F238E27FC236}">
                <a16:creationId xmlns:a16="http://schemas.microsoft.com/office/drawing/2014/main" id="{38A9F269-EAA7-40E5-BD94-446766526662}"/>
              </a:ext>
            </a:extLst>
          </p:cNvPr>
          <p:cNvSpPr>
            <a:spLocks noGrp="1"/>
          </p:cNvSpPr>
          <p:nvPr>
            <p:ph type="body" sz="quarter" idx="13"/>
          </p:nvPr>
        </p:nvSpPr>
        <p:spPr>
          <a:xfrm>
            <a:off x="3483429" y="1794747"/>
            <a:ext cx="7620201" cy="4023689"/>
          </a:xfrm>
        </p:spPr>
        <p:txBody>
          <a:bodyPr/>
          <a:lstStyle/>
          <a:p>
            <a:pPr>
              <a:buClrTx/>
              <a:buFont typeface="+mj-lt"/>
              <a:buAutoNum type="arabicPeriod"/>
            </a:pPr>
            <a:r>
              <a:rPr lang="fr-FR" sz="2400" dirty="0">
                <a:solidFill>
                  <a:schemeClr val="tx1"/>
                </a:solidFill>
              </a:rPr>
              <a:t>Contexte</a:t>
            </a:r>
          </a:p>
          <a:p>
            <a:pPr>
              <a:buClrTx/>
            </a:pPr>
            <a:r>
              <a:rPr lang="fr-FR" sz="2400" dirty="0"/>
              <a:t>Les offres</a:t>
            </a:r>
          </a:p>
          <a:p>
            <a:pPr>
              <a:buClrTx/>
            </a:pPr>
            <a:r>
              <a:rPr lang="fr-FR" sz="2400" dirty="0"/>
              <a:t>Schéma de distribution </a:t>
            </a:r>
            <a:endParaRPr lang="fr-FR" sz="2400" dirty="0">
              <a:solidFill>
                <a:srgbClr val="006600"/>
              </a:solidFill>
            </a:endParaRPr>
          </a:p>
        </p:txBody>
      </p:sp>
      <p:sp>
        <p:nvSpPr>
          <p:cNvPr id="19" name="Rectangle 18">
            <a:extLst>
              <a:ext uri="{FF2B5EF4-FFF2-40B4-BE49-F238E27FC236}">
                <a16:creationId xmlns:a16="http://schemas.microsoft.com/office/drawing/2014/main" id="{C905BF79-5F2A-4D97-B00E-B27F1AD96E6E}"/>
              </a:ext>
            </a:extLst>
          </p:cNvPr>
          <p:cNvSpPr/>
          <p:nvPr/>
        </p:nvSpPr>
        <p:spPr>
          <a:xfrm>
            <a:off x="3296295" y="1783880"/>
            <a:ext cx="7994468" cy="55555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23" name="Picture 6">
            <a:extLst>
              <a:ext uri="{FF2B5EF4-FFF2-40B4-BE49-F238E27FC236}">
                <a16:creationId xmlns:a16="http://schemas.microsoft.com/office/drawing/2014/main" id="{DDC09051-C232-460D-96CD-4C323B71C52C}"/>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5675481" y="2400230"/>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6">
            <a:extLst>
              <a:ext uri="{FF2B5EF4-FFF2-40B4-BE49-F238E27FC236}">
                <a16:creationId xmlns:a16="http://schemas.microsoft.com/office/drawing/2014/main" id="{3A11CD1D-F0D1-4865-9B37-FA4BF64BB144}"/>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293529" y="2884132"/>
            <a:ext cx="841037" cy="280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4564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492DFAC-1091-4A05-B9EB-8A2EE60B2EF4}"/>
              </a:ext>
            </a:extLst>
          </p:cNvPr>
          <p:cNvSpPr/>
          <p:nvPr/>
        </p:nvSpPr>
        <p:spPr>
          <a:xfrm>
            <a:off x="9964132" y="0"/>
            <a:ext cx="222786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rPr>
              <a:t>Contexte</a:t>
            </a:r>
          </a:p>
        </p:txBody>
      </p:sp>
      <p:sp>
        <p:nvSpPr>
          <p:cNvPr id="8" name="Espace réservé du contenu 5">
            <a:extLst>
              <a:ext uri="{FF2B5EF4-FFF2-40B4-BE49-F238E27FC236}">
                <a16:creationId xmlns:a16="http://schemas.microsoft.com/office/drawing/2014/main" id="{C6878E9F-FEDE-461C-A183-5FDDF6286ED4}"/>
              </a:ext>
            </a:extLst>
          </p:cNvPr>
          <p:cNvSpPr txBox="1">
            <a:spLocks/>
          </p:cNvSpPr>
          <p:nvPr/>
        </p:nvSpPr>
        <p:spPr>
          <a:xfrm>
            <a:off x="543343" y="1168179"/>
            <a:ext cx="11232039" cy="5318327"/>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867"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6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67"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4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1595" marR="109855" algn="just">
              <a:spcBef>
                <a:spcPts val="600"/>
              </a:spcBef>
              <a:spcAft>
                <a:spcPts val="0"/>
              </a:spcAft>
            </a:pPr>
            <a:r>
              <a:rPr lang="fr-FR" sz="1600" b="0" dirty="0">
                <a:solidFill>
                  <a:schemeClr val="tx1">
                    <a:lumMod val="75000"/>
                    <a:lumOff val="25000"/>
                  </a:schemeClr>
                </a:solidFill>
                <a:ea typeface="Times New Roman" panose="02020603050405020304" pitchFamily="18" charset="0"/>
              </a:rPr>
              <a:t>Les besoins assurantiels de nos clients Professionnels de Santé,  Agri-Viti et Professionnels au sens large sont très divers et souvent très spécifiques. Aussi, en dépit des efforts déployés par nos filiales et partenaires existants pour proposer une gamme la plus étendue possible, certains besoins restaient non-couverts au motif d’absence de solution à mettre en regard.</a:t>
            </a:r>
          </a:p>
          <a:p>
            <a:pPr marL="61595" marR="109855" algn="just">
              <a:spcAft>
                <a:spcPts val="0"/>
              </a:spcAft>
            </a:pPr>
            <a:r>
              <a:rPr lang="fr-FR" sz="1600" b="0" dirty="0">
                <a:solidFill>
                  <a:schemeClr val="tx1">
                    <a:lumMod val="75000"/>
                    <a:lumOff val="25000"/>
                  </a:schemeClr>
                </a:solidFill>
                <a:ea typeface="Times New Roman" panose="02020603050405020304" pitchFamily="18" charset="0"/>
              </a:rPr>
              <a:t>Voilà pourquoi BPCE a noué un partenariat en apport d’affaires avec le courtier </a:t>
            </a:r>
            <a:r>
              <a:rPr lang="fr-FR" sz="1600" dirty="0">
                <a:solidFill>
                  <a:srgbClr val="7030A0"/>
                </a:solidFill>
                <a:ea typeface="Times New Roman" panose="02020603050405020304" pitchFamily="18" charset="0"/>
              </a:rPr>
              <a:t>WTW</a:t>
            </a:r>
            <a:r>
              <a:rPr lang="fr-FR" sz="1600" b="0" dirty="0">
                <a:solidFill>
                  <a:schemeClr val="tx1">
                    <a:lumMod val="75000"/>
                    <a:lumOff val="25000"/>
                  </a:schemeClr>
                </a:solidFill>
                <a:ea typeface="Times New Roman" panose="02020603050405020304" pitchFamily="18" charset="0"/>
              </a:rPr>
              <a:t> (Willis Tower Watson), implantée dans le monde entier, avec une forte présence en France. Celui-ci va nous permettre de bénéficier de leur catalogue de contrats d’assurance pouvant ainsi satisfaire des besoins jusqu’à présent sans solution, tels que : </a:t>
            </a:r>
          </a:p>
        </p:txBody>
      </p:sp>
      <p:sp>
        <p:nvSpPr>
          <p:cNvPr id="2" name="ZoneTexte 1">
            <a:extLst>
              <a:ext uri="{FF2B5EF4-FFF2-40B4-BE49-F238E27FC236}">
                <a16:creationId xmlns:a16="http://schemas.microsoft.com/office/drawing/2014/main" id="{D3416BDA-D83A-4389-9560-04C0AEF37A27}"/>
              </a:ext>
            </a:extLst>
          </p:cNvPr>
          <p:cNvSpPr txBox="1"/>
          <p:nvPr/>
        </p:nvSpPr>
        <p:spPr>
          <a:xfrm>
            <a:off x="5501846" y="3738444"/>
            <a:ext cx="4600097" cy="1938992"/>
          </a:xfrm>
          <a:prstGeom prst="rect">
            <a:avLst/>
          </a:prstGeom>
          <a:noFill/>
        </p:spPr>
        <p:txBody>
          <a:bodyPr wrap="square" rtlCol="0">
            <a:spAutoFit/>
          </a:bodyPr>
          <a:lstStyle/>
          <a:p>
            <a:pPr marR="109855" lvl="0" algn="just"/>
            <a:r>
              <a:rPr lang="fr-FR" sz="1200" dirty="0">
                <a:solidFill>
                  <a:prstClr val="black">
                    <a:lumMod val="75000"/>
                    <a:lumOff val="25000"/>
                  </a:prstClr>
                </a:solidFill>
                <a:ea typeface="Times New Roman" panose="02020603050405020304" pitchFamily="18" charset="0"/>
              </a:rPr>
              <a:t>Offre déployée pour les </a:t>
            </a:r>
            <a:r>
              <a:rPr lang="fr-FR" sz="1200" u="sng" dirty="0">
                <a:solidFill>
                  <a:prstClr val="black">
                    <a:lumMod val="75000"/>
                    <a:lumOff val="25000"/>
                  </a:prstClr>
                </a:solidFill>
                <a:ea typeface="Times New Roman" panose="02020603050405020304" pitchFamily="18" charset="0"/>
              </a:rPr>
              <a:t>professionnels de santé non-couverts par le contrat Multirisques Pro de BPCE IARD</a:t>
            </a:r>
          </a:p>
          <a:p>
            <a:pPr marR="109855" lvl="0" algn="just"/>
            <a:endParaRPr lang="fr-FR" sz="2000" u="sng" dirty="0">
              <a:solidFill>
                <a:prstClr val="black">
                  <a:lumMod val="75000"/>
                  <a:lumOff val="25000"/>
                </a:prstClr>
              </a:solidFill>
              <a:ea typeface="Times New Roman" panose="02020603050405020304" pitchFamily="18" charset="0"/>
            </a:endParaRPr>
          </a:p>
          <a:p>
            <a:pPr marR="109855" lvl="0" algn="just"/>
            <a:r>
              <a:rPr lang="fr-FR" sz="1200" dirty="0">
                <a:solidFill>
                  <a:prstClr val="black">
                    <a:lumMod val="75000"/>
                    <a:lumOff val="25000"/>
                  </a:prstClr>
                </a:solidFill>
                <a:ea typeface="Times New Roman" panose="02020603050405020304" pitchFamily="18" charset="0"/>
              </a:rPr>
              <a:t>Offre dédiée aux </a:t>
            </a:r>
            <a:r>
              <a:rPr lang="fr-FR" sz="1200" u="sng" dirty="0">
                <a:solidFill>
                  <a:prstClr val="black">
                    <a:lumMod val="75000"/>
                    <a:lumOff val="25000"/>
                  </a:prstClr>
                </a:solidFill>
                <a:ea typeface="Times New Roman" panose="02020603050405020304" pitchFamily="18" charset="0"/>
              </a:rPr>
              <a:t>agriculteurs/viticulteurs</a:t>
            </a:r>
            <a:r>
              <a:rPr lang="fr-FR" sz="1200" dirty="0">
                <a:solidFill>
                  <a:prstClr val="black">
                    <a:lumMod val="75000"/>
                    <a:lumOff val="25000"/>
                  </a:prstClr>
                </a:solidFill>
                <a:ea typeface="Times New Roman" panose="02020603050405020304" pitchFamily="18" charset="0"/>
              </a:rPr>
              <a:t> avec une gamme complète d’assurance-dommage intégrant notamment la garantie Aléas climatiques</a:t>
            </a:r>
          </a:p>
          <a:p>
            <a:pPr marR="109855" lvl="0" algn="just"/>
            <a:endParaRPr lang="fr-FR" sz="1600" dirty="0">
              <a:solidFill>
                <a:prstClr val="black">
                  <a:lumMod val="75000"/>
                  <a:lumOff val="25000"/>
                </a:prstClr>
              </a:solidFill>
              <a:ea typeface="Times New Roman" panose="02020603050405020304" pitchFamily="18" charset="0"/>
            </a:endParaRPr>
          </a:p>
          <a:p>
            <a:pPr marR="109855" lvl="0" algn="just"/>
            <a:r>
              <a:rPr lang="fr-FR" sz="1200" dirty="0">
                <a:solidFill>
                  <a:prstClr val="black">
                    <a:lumMod val="75000"/>
                    <a:lumOff val="25000"/>
                  </a:prstClr>
                </a:solidFill>
                <a:ea typeface="Times New Roman" panose="02020603050405020304" pitchFamily="18" charset="0"/>
              </a:rPr>
              <a:t>Offre proposable à l’</a:t>
            </a:r>
            <a:r>
              <a:rPr lang="fr-FR" sz="1200" u="sng" dirty="0">
                <a:solidFill>
                  <a:prstClr val="black">
                    <a:lumMod val="75000"/>
                    <a:lumOff val="25000"/>
                  </a:prstClr>
                </a:solidFill>
                <a:ea typeface="Times New Roman" panose="02020603050405020304" pitchFamily="18" charset="0"/>
              </a:rPr>
              <a:t>ensemble du marché des professionnels</a:t>
            </a:r>
            <a:r>
              <a:rPr lang="fr-FR" sz="1200" dirty="0">
                <a:solidFill>
                  <a:prstClr val="black">
                    <a:lumMod val="75000"/>
                    <a:lumOff val="25000"/>
                  </a:prstClr>
                </a:solidFill>
                <a:ea typeface="Times New Roman" panose="02020603050405020304" pitchFamily="18" charset="0"/>
              </a:rPr>
              <a:t>, y compris les entrepreneurs individuels</a:t>
            </a:r>
          </a:p>
        </p:txBody>
      </p:sp>
      <p:sp>
        <p:nvSpPr>
          <p:cNvPr id="9" name="Titre 3">
            <a:extLst>
              <a:ext uri="{FF2B5EF4-FFF2-40B4-BE49-F238E27FC236}">
                <a16:creationId xmlns:a16="http://schemas.microsoft.com/office/drawing/2014/main" id="{214FC4B7-C63E-4126-BAFD-22091C2B8902}"/>
              </a:ext>
            </a:extLst>
          </p:cNvPr>
          <p:cNvSpPr txBox="1">
            <a:spLocks/>
          </p:cNvSpPr>
          <p:nvPr/>
        </p:nvSpPr>
        <p:spPr>
          <a:xfrm>
            <a:off x="544194" y="3559051"/>
            <a:ext cx="6145960" cy="2123105"/>
          </a:xfrm>
          <a:prstGeom prst="rect">
            <a:avLst/>
          </a:prstGeom>
        </p:spPr>
        <p:txBody>
          <a:bodyPr>
            <a:normAutofit fontScale="97500" lnSpcReduction="10000"/>
          </a:bodyPr>
          <a:lst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a:lstStyle>
          <a:p>
            <a:pPr marL="457200" indent="-457200">
              <a:lnSpc>
                <a:spcPct val="200000"/>
              </a:lnSpc>
              <a:buFont typeface="Wingdings" panose="05000000000000000000" pitchFamily="2" charset="2"/>
              <a:buChar char="§"/>
            </a:pPr>
            <a:r>
              <a:rPr lang="fr-FR" cap="all" dirty="0" err="1">
                <a:solidFill>
                  <a:schemeClr val="tx1"/>
                </a:solidFill>
              </a:rPr>
              <a:t>Rc</a:t>
            </a:r>
            <a:r>
              <a:rPr lang="fr-FR" cap="all" dirty="0">
                <a:solidFill>
                  <a:schemeClr val="tx1"/>
                </a:solidFill>
              </a:rPr>
              <a:t> Pro Médicale</a:t>
            </a:r>
          </a:p>
          <a:p>
            <a:pPr marL="457200" indent="-457200">
              <a:lnSpc>
                <a:spcPct val="200000"/>
              </a:lnSpc>
              <a:buFont typeface="Wingdings" panose="05000000000000000000" pitchFamily="2" charset="2"/>
              <a:buChar char="§"/>
            </a:pPr>
            <a:r>
              <a:rPr lang="fr-FR" cap="all" dirty="0"/>
              <a:t>Assurances agri/</a:t>
            </a:r>
            <a:r>
              <a:rPr lang="fr-FR" cap="all" dirty="0" err="1"/>
              <a:t>viti</a:t>
            </a:r>
            <a:endParaRPr lang="fr-FR" cap="all" dirty="0"/>
          </a:p>
          <a:p>
            <a:pPr marL="457200" indent="-457200">
              <a:lnSpc>
                <a:spcPct val="200000"/>
              </a:lnSpc>
              <a:buFont typeface="Wingdings" panose="05000000000000000000" pitchFamily="2" charset="2"/>
              <a:buChar char="§"/>
            </a:pPr>
            <a:r>
              <a:rPr lang="fr-FR" cap="all" dirty="0"/>
              <a:t>Assurance cyber pro</a:t>
            </a:r>
          </a:p>
          <a:p>
            <a:pPr marL="457200" indent="-457200">
              <a:lnSpc>
                <a:spcPct val="200000"/>
              </a:lnSpc>
              <a:buFont typeface="Wingdings" panose="05000000000000000000" pitchFamily="2" charset="2"/>
              <a:buChar char="§"/>
            </a:pPr>
            <a:endParaRPr lang="fr-FR" cap="all" dirty="0"/>
          </a:p>
        </p:txBody>
      </p:sp>
      <p:pic>
        <p:nvPicPr>
          <p:cNvPr id="10" name="Picture 2" descr="123 Images – Parcourir 13,422 le catalogue de photos, vecteurs et vidéos |  Adobe Stock">
            <a:extLst>
              <a:ext uri="{FF2B5EF4-FFF2-40B4-BE49-F238E27FC236}">
                <a16:creationId xmlns:a16="http://schemas.microsoft.com/office/drawing/2014/main" id="{41A4722E-4242-4EAE-A25F-1ADE9FC35827}"/>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946" t="10788" r="68605" b="12405"/>
          <a:stretch/>
        </p:blipFill>
        <p:spPr bwMode="auto">
          <a:xfrm>
            <a:off x="415767" y="3686190"/>
            <a:ext cx="555646" cy="573267"/>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1" name="Picture 2" descr="123 Images – Parcourir 13,422 le catalogue de photos, vecteurs et vidéos |  Adobe Stock">
            <a:extLst>
              <a:ext uri="{FF2B5EF4-FFF2-40B4-BE49-F238E27FC236}">
                <a16:creationId xmlns:a16="http://schemas.microsoft.com/office/drawing/2014/main" id="{CBE29C90-027A-483D-9305-CC63C365526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47" t="11341" r="36204" b="13868"/>
          <a:stretch/>
        </p:blipFill>
        <p:spPr bwMode="auto">
          <a:xfrm>
            <a:off x="415766" y="4409603"/>
            <a:ext cx="555647" cy="558218"/>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2" name="Picture 2" descr="123 Images – Parcourir 13,422 le catalogue de photos, vecteurs et vidéos |  Adobe Stock">
            <a:extLst>
              <a:ext uri="{FF2B5EF4-FFF2-40B4-BE49-F238E27FC236}">
                <a16:creationId xmlns:a16="http://schemas.microsoft.com/office/drawing/2014/main" id="{08002472-103C-4C7E-A38B-430154F015B7}"/>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7959" t="10788" r="3592" b="12405"/>
          <a:stretch/>
        </p:blipFill>
        <p:spPr bwMode="auto">
          <a:xfrm>
            <a:off x="416618" y="5063607"/>
            <a:ext cx="555646" cy="573267"/>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Flèche : droite 4">
            <a:extLst>
              <a:ext uri="{FF2B5EF4-FFF2-40B4-BE49-F238E27FC236}">
                <a16:creationId xmlns:a16="http://schemas.microsoft.com/office/drawing/2014/main" id="{187C7416-89F8-45A4-99C5-DC782F1A5BFD}"/>
              </a:ext>
            </a:extLst>
          </p:cNvPr>
          <p:cNvSpPr/>
          <p:nvPr/>
        </p:nvSpPr>
        <p:spPr>
          <a:xfrm>
            <a:off x="5024846" y="3816775"/>
            <a:ext cx="476149" cy="331080"/>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Flèche : droite 15">
            <a:extLst>
              <a:ext uri="{FF2B5EF4-FFF2-40B4-BE49-F238E27FC236}">
                <a16:creationId xmlns:a16="http://schemas.microsoft.com/office/drawing/2014/main" id="{B7AF3B07-6EDC-4F48-B5D7-FD6456F44D89}"/>
              </a:ext>
            </a:extLst>
          </p:cNvPr>
          <p:cNvSpPr/>
          <p:nvPr/>
        </p:nvSpPr>
        <p:spPr>
          <a:xfrm>
            <a:off x="5024846" y="4505365"/>
            <a:ext cx="476149" cy="331080"/>
          </a:xfrm>
          <a:prstGeom prst="rightArrow">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Flèche : droite 17">
            <a:extLst>
              <a:ext uri="{FF2B5EF4-FFF2-40B4-BE49-F238E27FC236}">
                <a16:creationId xmlns:a16="http://schemas.microsoft.com/office/drawing/2014/main" id="{8E6F3B2B-1CBF-444B-B53F-0995C965E221}"/>
              </a:ext>
            </a:extLst>
          </p:cNvPr>
          <p:cNvSpPr/>
          <p:nvPr/>
        </p:nvSpPr>
        <p:spPr>
          <a:xfrm>
            <a:off x="5024846" y="5194722"/>
            <a:ext cx="476149" cy="331080"/>
          </a:xfrm>
          <a:prstGeom prst="rightArrow">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566082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EC9C3D5-EA82-4C82-BD23-BFACBB71625B}"/>
              </a:ext>
            </a:extLst>
          </p:cNvPr>
          <p:cNvSpPr/>
          <p:nvPr/>
        </p:nvSpPr>
        <p:spPr>
          <a:xfrm>
            <a:off x="8193901" y="2458387"/>
            <a:ext cx="3482162" cy="377259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8D016535-FB49-414D-A886-E917C691B421}"/>
              </a:ext>
            </a:extLst>
          </p:cNvPr>
          <p:cNvSpPr/>
          <p:nvPr/>
        </p:nvSpPr>
        <p:spPr>
          <a:xfrm>
            <a:off x="3763183" y="2458387"/>
            <a:ext cx="4076672" cy="377259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4C2B5DB4-14BD-42B0-AF40-BE2C064688E1}"/>
              </a:ext>
            </a:extLst>
          </p:cNvPr>
          <p:cNvSpPr/>
          <p:nvPr/>
        </p:nvSpPr>
        <p:spPr>
          <a:xfrm>
            <a:off x="419725" y="2458387"/>
            <a:ext cx="2818150" cy="377259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Espace réservé du texte 2">
            <a:extLst>
              <a:ext uri="{FF2B5EF4-FFF2-40B4-BE49-F238E27FC236}">
                <a16:creationId xmlns:a16="http://schemas.microsoft.com/office/drawing/2014/main" id="{B8A1ABC3-1125-4CD1-8E44-7FDAB9253CAD}"/>
              </a:ext>
            </a:extLst>
          </p:cNvPr>
          <p:cNvSpPr>
            <a:spLocks noGrp="1"/>
          </p:cNvSpPr>
          <p:nvPr>
            <p:ph type="body" sz="quarter" idx="4294967295"/>
          </p:nvPr>
        </p:nvSpPr>
        <p:spPr>
          <a:xfrm>
            <a:off x="1211263" y="463550"/>
            <a:ext cx="10980737" cy="720725"/>
          </a:xfrm>
          <a:prstGeom prst="rect">
            <a:avLst/>
          </a:prstGeom>
        </p:spPr>
        <p:txBody>
          <a:bodyPr>
            <a:normAutofit/>
          </a:bodyPr>
          <a:lstStyle/>
          <a:p>
            <a:r>
              <a:rPr lang="fr-FR" sz="2400" dirty="0"/>
              <a:t>Partenariat                    /              </a:t>
            </a:r>
            <a:endParaRPr lang="fr-FR" sz="2400" dirty="0">
              <a:solidFill>
                <a:srgbClr val="006600"/>
              </a:solidFill>
            </a:endParaRPr>
          </a:p>
        </p:txBody>
      </p:sp>
      <p:sp>
        <p:nvSpPr>
          <p:cNvPr id="22" name="Espace réservé du contenu 1">
            <a:extLst>
              <a:ext uri="{FF2B5EF4-FFF2-40B4-BE49-F238E27FC236}">
                <a16:creationId xmlns:a16="http://schemas.microsoft.com/office/drawing/2014/main" id="{964F9BC7-18D9-4A18-8FEB-F61617A87CB9}"/>
              </a:ext>
            </a:extLst>
          </p:cNvPr>
          <p:cNvSpPr>
            <a:spLocks noGrp="1"/>
          </p:cNvSpPr>
          <p:nvPr>
            <p:ph idx="4294967295"/>
          </p:nvPr>
        </p:nvSpPr>
        <p:spPr>
          <a:xfrm>
            <a:off x="1004888" y="1439863"/>
            <a:ext cx="11187112" cy="493712"/>
          </a:xfrm>
          <a:prstGeom prst="rect">
            <a:avLst/>
          </a:prstGeom>
        </p:spPr>
        <p:txBody>
          <a:bodyPr/>
          <a:lstStyle/>
          <a:p>
            <a:pPr algn="just"/>
            <a:r>
              <a:rPr lang="fr-FR" sz="1800" u="sng" dirty="0"/>
              <a:t>Bénéfices attendus de ce partenariat</a:t>
            </a:r>
            <a:r>
              <a:rPr lang="fr-FR" sz="1800" dirty="0"/>
              <a:t> :</a:t>
            </a:r>
          </a:p>
          <a:p>
            <a:pPr marL="0" indent="0" algn="just">
              <a:buNone/>
            </a:pPr>
            <a:endParaRPr lang="fr-FR" sz="1800" dirty="0"/>
          </a:p>
        </p:txBody>
      </p:sp>
      <p:sp>
        <p:nvSpPr>
          <p:cNvPr id="23" name="Espace réservé du contenu 1">
            <a:extLst>
              <a:ext uri="{FF2B5EF4-FFF2-40B4-BE49-F238E27FC236}">
                <a16:creationId xmlns:a16="http://schemas.microsoft.com/office/drawing/2014/main" id="{4CB63960-5387-4FCC-868B-BBAC5DD222BE}"/>
              </a:ext>
            </a:extLst>
          </p:cNvPr>
          <p:cNvSpPr txBox="1">
            <a:spLocks/>
          </p:cNvSpPr>
          <p:nvPr/>
        </p:nvSpPr>
        <p:spPr>
          <a:xfrm>
            <a:off x="505059" y="2984395"/>
            <a:ext cx="2647482" cy="167762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800" b="1" dirty="0"/>
              <a:t>Bénéfices client </a:t>
            </a:r>
            <a:r>
              <a:rPr lang="fr-FR" sz="1800" dirty="0"/>
              <a:t>:</a:t>
            </a:r>
          </a:p>
          <a:p>
            <a:pPr lvl="0">
              <a:buFont typeface="Wingdings" panose="05000000000000000000" pitchFamily="2" charset="2"/>
              <a:buChar char="Ø"/>
            </a:pPr>
            <a:r>
              <a:rPr lang="fr-FR" dirty="0"/>
              <a:t>Accéder, via leur conseiller, aux solutions RC Pro médicales, aux solutions d’assurances Agri/Viti d’assureurs, aux solutions de Cyber assurance,  reconnus sur le marché </a:t>
            </a:r>
          </a:p>
          <a:p>
            <a:pPr marL="0" indent="0">
              <a:buFont typeface="Arial" panose="020B0604020202020204" pitchFamily="34" charset="0"/>
              <a:buNone/>
            </a:pPr>
            <a:endParaRPr lang="fr-FR" sz="1800" dirty="0"/>
          </a:p>
        </p:txBody>
      </p:sp>
      <p:sp>
        <p:nvSpPr>
          <p:cNvPr id="24" name="Espace réservé du contenu 1">
            <a:extLst>
              <a:ext uri="{FF2B5EF4-FFF2-40B4-BE49-F238E27FC236}">
                <a16:creationId xmlns:a16="http://schemas.microsoft.com/office/drawing/2014/main" id="{75A8AD90-93BC-4134-866D-52B2DCBE03FA}"/>
              </a:ext>
            </a:extLst>
          </p:cNvPr>
          <p:cNvSpPr txBox="1">
            <a:spLocks/>
          </p:cNvSpPr>
          <p:nvPr/>
        </p:nvSpPr>
        <p:spPr>
          <a:xfrm>
            <a:off x="3800785" y="3025179"/>
            <a:ext cx="4039070" cy="3313871"/>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800" b="1" dirty="0"/>
              <a:t>Bénéfices Conseiller </a:t>
            </a:r>
            <a:r>
              <a:rPr lang="fr-FR" sz="1800" dirty="0"/>
              <a:t>:</a:t>
            </a:r>
          </a:p>
          <a:p>
            <a:pPr lvl="0">
              <a:buFont typeface="Wingdings" panose="05000000000000000000" pitchFamily="2" charset="2"/>
              <a:buChar char="Ø"/>
            </a:pPr>
            <a:r>
              <a:rPr lang="fr-FR" dirty="0"/>
              <a:t>Equiper nos clients d’une solution d’assurance jusqu’alors non-proposable via les assureurs du Groupe</a:t>
            </a:r>
          </a:p>
          <a:p>
            <a:pPr lvl="0">
              <a:buFont typeface="Wingdings" panose="05000000000000000000" pitchFamily="2" charset="2"/>
              <a:buChar char="Ø"/>
            </a:pPr>
            <a:r>
              <a:rPr lang="fr-FR" dirty="0"/>
              <a:t>Être audible auprès des étudiants en médecine dès leur internat (l’équipement en assurance proposé durant leur internat est souvent reconduit au moment de leur installation)</a:t>
            </a:r>
          </a:p>
          <a:p>
            <a:pPr lvl="0">
              <a:buFont typeface="Wingdings" panose="05000000000000000000" pitchFamily="2" charset="2"/>
              <a:buChar char="Ø"/>
            </a:pPr>
            <a:r>
              <a:rPr lang="fr-FR" dirty="0"/>
              <a:t>Renforcer et fidéliser la relation avec nos clients</a:t>
            </a:r>
            <a:endParaRPr lang="fr-FR" sz="1800" dirty="0"/>
          </a:p>
        </p:txBody>
      </p:sp>
      <p:sp>
        <p:nvSpPr>
          <p:cNvPr id="25" name="Espace réservé du contenu 1">
            <a:extLst>
              <a:ext uri="{FF2B5EF4-FFF2-40B4-BE49-F238E27FC236}">
                <a16:creationId xmlns:a16="http://schemas.microsoft.com/office/drawing/2014/main" id="{6FCDC9F5-2B1A-41EA-9212-7E218303C30A}"/>
              </a:ext>
            </a:extLst>
          </p:cNvPr>
          <p:cNvSpPr txBox="1">
            <a:spLocks/>
          </p:cNvSpPr>
          <p:nvPr/>
        </p:nvSpPr>
        <p:spPr>
          <a:xfrm>
            <a:off x="8320181" y="2899554"/>
            <a:ext cx="3482162" cy="339871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800" b="1" dirty="0"/>
              <a:t>Bénéfices CEGEE </a:t>
            </a:r>
            <a:r>
              <a:rPr lang="fr-FR" sz="1800" dirty="0"/>
              <a:t>:</a:t>
            </a:r>
          </a:p>
          <a:p>
            <a:pPr lvl="0">
              <a:buFont typeface="Wingdings" panose="05000000000000000000" pitchFamily="2" charset="2"/>
              <a:buChar char="Ø"/>
            </a:pPr>
            <a:r>
              <a:rPr lang="fr-FR" dirty="0"/>
              <a:t>Prendre des parts de marché sur l’assurance</a:t>
            </a:r>
          </a:p>
          <a:p>
            <a:pPr lvl="0">
              <a:buFont typeface="Wingdings" panose="05000000000000000000" pitchFamily="2" charset="2"/>
              <a:buChar char="Ø"/>
            </a:pPr>
            <a:r>
              <a:rPr lang="fr-FR" dirty="0"/>
              <a:t>Générer un PNB additionnel via les commissions d’apport d’affaires à percevoir </a:t>
            </a:r>
          </a:p>
          <a:p>
            <a:pPr lvl="1">
              <a:buFont typeface="Wingdings" panose="05000000000000000000" pitchFamily="2" charset="2"/>
              <a:buChar char="§"/>
            </a:pPr>
            <a:r>
              <a:rPr lang="fr-FR" sz="1200" b="1" i="1" dirty="0">
                <a:effectLst>
                  <a:outerShdw blurRad="38100" dist="38100" dir="2700000" algn="tl">
                    <a:srgbClr val="000000">
                      <a:alpha val="43137"/>
                    </a:srgbClr>
                  </a:outerShdw>
                </a:effectLst>
              </a:rPr>
              <a:t>5% des montants des primes sur les contrats RC Médicale, </a:t>
            </a:r>
          </a:p>
          <a:p>
            <a:pPr lvl="1">
              <a:buFont typeface="Wingdings" panose="05000000000000000000" pitchFamily="2" charset="2"/>
              <a:buChar char="§"/>
            </a:pPr>
            <a:r>
              <a:rPr lang="fr-FR" sz="1200" b="1" i="1" dirty="0">
                <a:effectLst>
                  <a:outerShdw blurRad="38100" dist="38100" dir="2700000" algn="tl">
                    <a:srgbClr val="000000">
                      <a:alpha val="43137"/>
                    </a:srgbClr>
                  </a:outerShdw>
                </a:effectLst>
              </a:rPr>
              <a:t>3 à 4% des primes selon les contrats souscrits Agri/</a:t>
            </a:r>
            <a:r>
              <a:rPr lang="fr-FR" sz="1200" b="1" i="1" dirty="0" err="1">
                <a:effectLst>
                  <a:outerShdw blurRad="38100" dist="38100" dir="2700000" algn="tl">
                    <a:srgbClr val="000000">
                      <a:alpha val="43137"/>
                    </a:srgbClr>
                  </a:outerShdw>
                </a:effectLst>
              </a:rPr>
              <a:t>viti</a:t>
            </a:r>
            <a:endParaRPr lang="fr-FR" sz="1200" b="1" i="1" dirty="0">
              <a:effectLst>
                <a:outerShdw blurRad="38100" dist="38100" dir="2700000" algn="tl">
                  <a:srgbClr val="000000">
                    <a:alpha val="43137"/>
                  </a:srgbClr>
                </a:outerShdw>
              </a:effectLst>
            </a:endParaRPr>
          </a:p>
          <a:p>
            <a:pPr lvl="1">
              <a:buFont typeface="Wingdings" panose="05000000000000000000" pitchFamily="2" charset="2"/>
              <a:buChar char="§"/>
            </a:pPr>
            <a:r>
              <a:rPr lang="fr-FR" sz="1200" b="1" i="1" dirty="0">
                <a:effectLst>
                  <a:outerShdw blurRad="38100" dist="38100" dir="2700000" algn="tl">
                    <a:srgbClr val="000000">
                      <a:alpha val="43137"/>
                    </a:srgbClr>
                  </a:outerShdw>
                </a:effectLst>
              </a:rPr>
              <a:t>8% des primes sur les contrats Cyber assurance </a:t>
            </a:r>
          </a:p>
          <a:p>
            <a:pPr marL="468000" lvl="1" indent="0">
              <a:buNone/>
            </a:pPr>
            <a:r>
              <a:rPr lang="fr-FR" sz="1200" b="1" i="1" dirty="0">
                <a:effectLst>
                  <a:outerShdw blurRad="38100" dist="38100" dir="2700000" algn="tl">
                    <a:srgbClr val="000000">
                      <a:alpha val="43137"/>
                    </a:srgbClr>
                  </a:outerShdw>
                </a:effectLst>
              </a:rPr>
              <a:t>Souscrits via WTW,</a:t>
            </a:r>
            <a:endParaRPr lang="fr-FR" sz="1200" dirty="0"/>
          </a:p>
          <a:p>
            <a:pPr marL="0" indent="0">
              <a:buFont typeface="Arial" panose="020B0604020202020204" pitchFamily="34" charset="0"/>
              <a:buNone/>
            </a:pPr>
            <a:endParaRPr lang="fr-FR" sz="1800" dirty="0"/>
          </a:p>
        </p:txBody>
      </p:sp>
      <p:pic>
        <p:nvPicPr>
          <p:cNvPr id="26" name="Picture 2" descr="Le métier de médecin gériatre |Pôle emploi">
            <a:extLst>
              <a:ext uri="{FF2B5EF4-FFF2-40B4-BE49-F238E27FC236}">
                <a16:creationId xmlns:a16="http://schemas.microsoft.com/office/drawing/2014/main" id="{CA7BC509-4459-44A3-929C-A1FA867277F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4168" y="1938425"/>
            <a:ext cx="1435237" cy="88309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7" name="Picture 4" descr="A-t-on besoin d'un conseiller bancaire en 2020 ?">
            <a:extLst>
              <a:ext uri="{FF2B5EF4-FFF2-40B4-BE49-F238E27FC236}">
                <a16:creationId xmlns:a16="http://schemas.microsoft.com/office/drawing/2014/main" id="{660A7389-E7F5-4F7E-95F6-62063E2D8C8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7957" y="1917446"/>
            <a:ext cx="1544727" cy="88309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8" name="Image 27">
            <a:extLst>
              <a:ext uri="{FF2B5EF4-FFF2-40B4-BE49-F238E27FC236}">
                <a16:creationId xmlns:a16="http://schemas.microsoft.com/office/drawing/2014/main" id="{82DC9F32-5DA4-46AD-AFD6-EEEAFA78DD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91457" y="1933731"/>
            <a:ext cx="2687049" cy="883092"/>
          </a:xfrm>
          <a:prstGeom prst="rect">
            <a:avLst/>
          </a:prstGeom>
          <a:solidFill>
            <a:schemeClr val="bg1"/>
          </a:solidFill>
          <a:ln>
            <a:noFill/>
          </a:ln>
          <a:effectLst>
            <a:outerShdw blurRad="292100" dist="139700" dir="2700000" algn="tl" rotWithShape="0">
              <a:srgbClr val="333333">
                <a:alpha val="65000"/>
              </a:srgbClr>
            </a:outerShdw>
          </a:effectLst>
        </p:spPr>
      </p:pic>
      <p:pic>
        <p:nvPicPr>
          <p:cNvPr id="29" name="Picture 6">
            <a:extLst>
              <a:ext uri="{FF2B5EF4-FFF2-40B4-BE49-F238E27FC236}">
                <a16:creationId xmlns:a16="http://schemas.microsoft.com/office/drawing/2014/main" id="{847FD52D-FEF5-4189-A63B-AF6AEC3792BA}"/>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4753634" y="670523"/>
            <a:ext cx="985014" cy="328247"/>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8" descr="Actualités du Groupe BPCE : Banque Populaire Caisse d'Epargne Natixis - 22">
            <a:extLst>
              <a:ext uri="{FF2B5EF4-FFF2-40B4-BE49-F238E27FC236}">
                <a16:creationId xmlns:a16="http://schemas.microsoft.com/office/drawing/2014/main" id="{67F99104-FC74-4105-B393-628AE8BEB8E8}"/>
              </a:ext>
            </a:extLst>
          </p:cNvPr>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2803160" y="559734"/>
            <a:ext cx="1648919" cy="470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3135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CA6A260B-3C8B-46C0-908E-903BF66965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08783" y="68517"/>
            <a:ext cx="883217" cy="883217"/>
          </a:xfrm>
          <a:prstGeom prst="rect">
            <a:avLst/>
          </a:prstGeom>
        </p:spPr>
      </p:pic>
      <p:sp>
        <p:nvSpPr>
          <p:cNvPr id="18" name="Espace réservé du texte 1">
            <a:extLst>
              <a:ext uri="{FF2B5EF4-FFF2-40B4-BE49-F238E27FC236}">
                <a16:creationId xmlns:a16="http://schemas.microsoft.com/office/drawing/2014/main" id="{38A9F269-EAA7-40E5-BD94-446766526662}"/>
              </a:ext>
            </a:extLst>
          </p:cNvPr>
          <p:cNvSpPr>
            <a:spLocks noGrp="1"/>
          </p:cNvSpPr>
          <p:nvPr>
            <p:ph type="body" sz="quarter" idx="13"/>
          </p:nvPr>
        </p:nvSpPr>
        <p:spPr>
          <a:xfrm>
            <a:off x="3483429" y="1794747"/>
            <a:ext cx="7620201" cy="4023689"/>
          </a:xfrm>
        </p:spPr>
        <p:txBody>
          <a:bodyPr/>
          <a:lstStyle/>
          <a:p>
            <a:pPr>
              <a:buClrTx/>
              <a:buFont typeface="+mj-lt"/>
              <a:buAutoNum type="arabicPeriod"/>
            </a:pPr>
            <a:r>
              <a:rPr lang="fr-FR" sz="2400" dirty="0">
                <a:solidFill>
                  <a:schemeClr val="tx1"/>
                </a:solidFill>
              </a:rPr>
              <a:t>Contexte</a:t>
            </a:r>
          </a:p>
          <a:p>
            <a:pPr>
              <a:buClrTx/>
              <a:buFont typeface="+mj-lt"/>
              <a:buAutoNum type="arabicPeriod"/>
            </a:pPr>
            <a:endParaRPr lang="fr-FR" sz="2400" dirty="0">
              <a:solidFill>
                <a:schemeClr val="tx1"/>
              </a:solidFill>
            </a:endParaRPr>
          </a:p>
          <a:p>
            <a:pPr>
              <a:buClrTx/>
            </a:pPr>
            <a:r>
              <a:rPr lang="fr-FR" sz="2400" dirty="0"/>
              <a:t>Les offres</a:t>
            </a:r>
          </a:p>
          <a:p>
            <a:pPr marL="1371600" lvl="3" indent="0">
              <a:buClrTx/>
              <a:buNone/>
            </a:pPr>
            <a:r>
              <a:rPr lang="fr-FR" sz="2200" dirty="0"/>
              <a:t> RC PRO Médical</a:t>
            </a:r>
          </a:p>
          <a:p>
            <a:pPr marL="1371600" lvl="3" indent="0">
              <a:buClrTx/>
              <a:buNone/>
            </a:pPr>
            <a:r>
              <a:rPr lang="fr-FR" sz="2400" cap="all" dirty="0"/>
              <a:t> </a:t>
            </a:r>
            <a:r>
              <a:rPr lang="fr-FR" sz="2400" dirty="0"/>
              <a:t> Assurance </a:t>
            </a:r>
            <a:r>
              <a:rPr lang="fr-FR" sz="2400" cap="all" dirty="0"/>
              <a:t>agri/</a:t>
            </a:r>
            <a:r>
              <a:rPr lang="fr-FR" sz="2400" cap="all" dirty="0" err="1"/>
              <a:t>viti</a:t>
            </a:r>
            <a:endParaRPr lang="fr-FR" sz="2400" cap="all" dirty="0"/>
          </a:p>
          <a:p>
            <a:pPr marL="1371600" lvl="3" indent="0">
              <a:buClrTx/>
              <a:buNone/>
            </a:pPr>
            <a:r>
              <a:rPr lang="fr-FR" sz="2400" cap="all" dirty="0"/>
              <a:t> </a:t>
            </a:r>
            <a:r>
              <a:rPr lang="fr-FR" sz="2400" dirty="0"/>
              <a:t>Assurance </a:t>
            </a:r>
            <a:r>
              <a:rPr lang="fr-FR" sz="2400" cap="all" dirty="0"/>
              <a:t>cyber pro</a:t>
            </a:r>
          </a:p>
          <a:p>
            <a:pPr>
              <a:buClrTx/>
            </a:pPr>
            <a:endParaRPr lang="fr-FR" sz="2400" dirty="0"/>
          </a:p>
          <a:p>
            <a:pPr>
              <a:buClrTx/>
            </a:pPr>
            <a:r>
              <a:rPr lang="fr-FR" sz="2400" dirty="0"/>
              <a:t>Schéma de distribution </a:t>
            </a:r>
            <a:endParaRPr lang="fr-FR" sz="2400" dirty="0">
              <a:solidFill>
                <a:srgbClr val="006600"/>
              </a:solidFill>
            </a:endParaRPr>
          </a:p>
        </p:txBody>
      </p:sp>
      <p:sp>
        <p:nvSpPr>
          <p:cNvPr id="19" name="Rectangle 18">
            <a:extLst>
              <a:ext uri="{FF2B5EF4-FFF2-40B4-BE49-F238E27FC236}">
                <a16:creationId xmlns:a16="http://schemas.microsoft.com/office/drawing/2014/main" id="{C905BF79-5F2A-4D97-B00E-B27F1AD96E6E}"/>
              </a:ext>
            </a:extLst>
          </p:cNvPr>
          <p:cNvSpPr/>
          <p:nvPr/>
        </p:nvSpPr>
        <p:spPr>
          <a:xfrm>
            <a:off x="3229474" y="2729793"/>
            <a:ext cx="7994468" cy="55555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23" name="Picture 6">
            <a:extLst>
              <a:ext uri="{FF2B5EF4-FFF2-40B4-BE49-F238E27FC236}">
                <a16:creationId xmlns:a16="http://schemas.microsoft.com/office/drawing/2014/main" id="{DDC09051-C232-460D-96CD-4C323B71C52C}"/>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5675481" y="2894029"/>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B4197D2B-A538-C774-9BF1-8AD25BEC2AC3}"/>
              </a:ext>
            </a:extLst>
          </p:cNvPr>
          <p:cNvPicPr>
            <a:picLocks noChangeAspect="1"/>
          </p:cNvPicPr>
          <p:nvPr/>
        </p:nvPicPr>
        <p:blipFill>
          <a:blip r:embed="rId5"/>
          <a:stretch>
            <a:fillRect/>
          </a:stretch>
        </p:blipFill>
        <p:spPr>
          <a:xfrm>
            <a:off x="4392831" y="3429000"/>
            <a:ext cx="517647" cy="476564"/>
          </a:xfrm>
          <a:prstGeom prst="rect">
            <a:avLst/>
          </a:prstGeom>
        </p:spPr>
      </p:pic>
      <p:pic>
        <p:nvPicPr>
          <p:cNvPr id="3" name="Picture 2" descr="123 Images – Parcourir 13,422 le catalogue de photos, vecteurs et vidéos |  Adobe Stock">
            <a:extLst>
              <a:ext uri="{FF2B5EF4-FFF2-40B4-BE49-F238E27FC236}">
                <a16:creationId xmlns:a16="http://schemas.microsoft.com/office/drawing/2014/main" id="{31167EE7-A630-BE47-D0B3-4F9E38710F23}"/>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5347" t="11341" r="36204" b="13868"/>
          <a:stretch/>
        </p:blipFill>
        <p:spPr bwMode="auto">
          <a:xfrm>
            <a:off x="4512978" y="3822258"/>
            <a:ext cx="397500" cy="399339"/>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 name="Picture 2" descr="123 Images – Parcourir 13,422 le catalogue de photos, vecteurs et vidéos |  Adobe Stock">
            <a:extLst>
              <a:ext uri="{FF2B5EF4-FFF2-40B4-BE49-F238E27FC236}">
                <a16:creationId xmlns:a16="http://schemas.microsoft.com/office/drawing/2014/main" id="{1E98A7A5-FC08-D6A4-07D3-97A7FA626FAB}"/>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67959" t="10788" r="3592" b="12405"/>
          <a:stretch/>
        </p:blipFill>
        <p:spPr bwMode="auto">
          <a:xfrm>
            <a:off x="4512978" y="4257228"/>
            <a:ext cx="397500" cy="410106"/>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3235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81248826-06CE-13FC-62FC-5C71E731EE63}"/>
              </a:ext>
            </a:extLst>
          </p:cNvPr>
          <p:cNvSpPr/>
          <p:nvPr/>
        </p:nvSpPr>
        <p:spPr>
          <a:xfrm>
            <a:off x="315892" y="1279734"/>
            <a:ext cx="3980739" cy="234712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40" name="Rectangle 39">
            <a:extLst>
              <a:ext uri="{FF2B5EF4-FFF2-40B4-BE49-F238E27FC236}">
                <a16:creationId xmlns:a16="http://schemas.microsoft.com/office/drawing/2014/main" id="{57B46D22-B615-D23A-4B61-728072AEC103}"/>
              </a:ext>
            </a:extLst>
          </p:cNvPr>
          <p:cNvSpPr/>
          <p:nvPr/>
        </p:nvSpPr>
        <p:spPr>
          <a:xfrm>
            <a:off x="4419601" y="1279733"/>
            <a:ext cx="3142487" cy="234712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41" name="Rectangle 40">
            <a:extLst>
              <a:ext uri="{FF2B5EF4-FFF2-40B4-BE49-F238E27FC236}">
                <a16:creationId xmlns:a16="http://schemas.microsoft.com/office/drawing/2014/main" id="{6F3CA02C-9549-2CC5-D34E-2EA09625842E}"/>
              </a:ext>
            </a:extLst>
          </p:cNvPr>
          <p:cNvSpPr/>
          <p:nvPr/>
        </p:nvSpPr>
        <p:spPr>
          <a:xfrm>
            <a:off x="7691276" y="1279733"/>
            <a:ext cx="3980739" cy="234712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dirty="0"/>
              <a:t>Partenariat                    /</a:t>
            </a:r>
            <a:endParaRPr lang="fr-FR" sz="2400" dirty="0">
              <a:solidFill>
                <a:srgbClr val="006600"/>
              </a:solidFill>
            </a:endParaRPr>
          </a:p>
        </p:txBody>
      </p:sp>
      <p:pic>
        <p:nvPicPr>
          <p:cNvPr id="2" name="Picture 6">
            <a:extLst>
              <a:ext uri="{FF2B5EF4-FFF2-40B4-BE49-F238E27FC236}">
                <a16:creationId xmlns:a16="http://schemas.microsoft.com/office/drawing/2014/main" id="{7AE579EF-9E30-E1A8-4EFF-D84AEABAD73B}"/>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4753634" y="670523"/>
            <a:ext cx="985014" cy="32824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8" descr="Actualités du Groupe BPCE : Banque Populaire Caisse d'Epargne Natixis - 22">
            <a:extLst>
              <a:ext uri="{FF2B5EF4-FFF2-40B4-BE49-F238E27FC236}">
                <a16:creationId xmlns:a16="http://schemas.microsoft.com/office/drawing/2014/main" id="{B61CEEDD-4CD1-76FB-D72D-4EC4D22CE586}"/>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2803160" y="559734"/>
            <a:ext cx="1648919" cy="470568"/>
          </a:xfrm>
          <a:prstGeom prst="rect">
            <a:avLst/>
          </a:prstGeom>
          <a:noFill/>
          <a:extLst>
            <a:ext uri="{909E8E84-426E-40DD-AFC4-6F175D3DCCD1}">
              <a14:hiddenFill xmlns:a14="http://schemas.microsoft.com/office/drawing/2010/main">
                <a:solidFill>
                  <a:srgbClr val="FFFFFF"/>
                </a:solidFill>
              </a14:hiddenFill>
            </a:ext>
          </a:extLst>
        </p:spPr>
      </p:pic>
      <p:sp>
        <p:nvSpPr>
          <p:cNvPr id="6" name="Espace réservé du contenu 1">
            <a:extLst>
              <a:ext uri="{FF2B5EF4-FFF2-40B4-BE49-F238E27FC236}">
                <a16:creationId xmlns:a16="http://schemas.microsoft.com/office/drawing/2014/main" id="{4D65B2EC-AA45-7F1B-7C3F-A195FC347EF1}"/>
              </a:ext>
            </a:extLst>
          </p:cNvPr>
          <p:cNvSpPr>
            <a:spLocks noGrp="1"/>
          </p:cNvSpPr>
          <p:nvPr>
            <p:ph idx="17"/>
          </p:nvPr>
        </p:nvSpPr>
        <p:spPr>
          <a:xfrm>
            <a:off x="592569" y="1860960"/>
            <a:ext cx="3622816" cy="1677620"/>
          </a:xfrm>
        </p:spPr>
        <p:txBody>
          <a:bodyPr/>
          <a:lstStyle/>
          <a:p>
            <a:pPr algn="just"/>
            <a:r>
              <a:rPr lang="fr-FR" sz="1200" u="sng" dirty="0"/>
              <a:t>Objectif visé</a:t>
            </a:r>
            <a:r>
              <a:rPr lang="fr-FR" sz="1200" dirty="0"/>
              <a:t> :</a:t>
            </a:r>
          </a:p>
          <a:p>
            <a:pPr marL="0" indent="0" algn="just">
              <a:buNone/>
            </a:pPr>
            <a:r>
              <a:rPr lang="fr-FR" sz="1200" dirty="0"/>
              <a:t>Permettre à nos clients exerçant une profession médicale d’accéder à des solutions d’assurance RC Médicale, RC d’exploitation et protection juridique, négociées avec des assureurs reconnus dans les domaines de la santé (CNA, SHAM, MACSF, AXA, …) via un partenariat en indication d’affaires.</a:t>
            </a:r>
          </a:p>
          <a:p>
            <a:pPr marL="0" indent="0" algn="just">
              <a:buNone/>
            </a:pPr>
            <a:endParaRPr lang="fr-FR" sz="1200" dirty="0"/>
          </a:p>
        </p:txBody>
      </p:sp>
      <p:sp>
        <p:nvSpPr>
          <p:cNvPr id="8" name="Espace réservé du contenu 1">
            <a:extLst>
              <a:ext uri="{FF2B5EF4-FFF2-40B4-BE49-F238E27FC236}">
                <a16:creationId xmlns:a16="http://schemas.microsoft.com/office/drawing/2014/main" id="{8F9A93C6-93B3-0E8E-9C79-2C6DFB973F74}"/>
              </a:ext>
            </a:extLst>
          </p:cNvPr>
          <p:cNvSpPr txBox="1">
            <a:spLocks/>
          </p:cNvSpPr>
          <p:nvPr/>
        </p:nvSpPr>
        <p:spPr>
          <a:xfrm>
            <a:off x="570320" y="3876987"/>
            <a:ext cx="11186251" cy="2505525"/>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6000" marR="0" lvl="0" indent="-21600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r>
              <a:rPr kumimoji="0" lang="fr-FR" sz="1600" b="0" i="0" u="sng" strike="noStrike" kern="1200" cap="none" spc="0" normalizeH="0" baseline="0" noProof="0" dirty="0">
                <a:ln>
                  <a:noFill/>
                </a:ln>
                <a:solidFill>
                  <a:prstClr val="black">
                    <a:lumMod val="75000"/>
                    <a:lumOff val="25000"/>
                  </a:prstClr>
                </a:solidFill>
                <a:effectLst/>
                <a:uLnTx/>
                <a:uFillTx/>
                <a:latin typeface="Arial"/>
                <a:ea typeface="+mn-ea"/>
                <a:cs typeface="+mn-cs"/>
              </a:rPr>
              <a:t>Pourquoi un partenariat en indication d’affaires</a:t>
            </a:r>
            <a:r>
              <a:rPr kumimoji="0" lang="fr-FR" sz="1600" b="0"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p>
          <a:p>
            <a:pPr marL="684000" marR="0" lvl="1" indent="-21600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r>
              <a:rPr kumimoji="0" lang="fr-FR" sz="1600" b="0" i="0" u="none" strike="noStrike" kern="1200" cap="none" spc="0" normalizeH="0" baseline="0" noProof="0" dirty="0">
                <a:ln>
                  <a:noFill/>
                </a:ln>
                <a:solidFill>
                  <a:prstClr val="black">
                    <a:lumMod val="75000"/>
                    <a:lumOff val="25000"/>
                  </a:prstClr>
                </a:solidFill>
                <a:effectLst/>
                <a:uLnTx/>
                <a:uFillTx/>
                <a:latin typeface="Arial"/>
                <a:ea typeface="+mn-ea"/>
                <a:cs typeface="+mn-cs"/>
              </a:rPr>
              <a:t>Parce que proposer la RC médicale / </a:t>
            </a:r>
            <a:r>
              <a:rPr kumimoji="0" lang="fr-FR" sz="1600" b="0" i="0"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des solutions pour assurer l’activité de nos clients Agriculteurs / Viticulteurs </a:t>
            </a:r>
            <a:r>
              <a:rPr kumimoji="0" lang="fr-FR" sz="1600" b="0" i="0" u="none" strike="noStrike" kern="1200" cap="none" spc="0" normalizeH="0" baseline="0" noProof="0" dirty="0">
                <a:ln>
                  <a:noFill/>
                </a:ln>
                <a:solidFill>
                  <a:prstClr val="black">
                    <a:lumMod val="75000"/>
                    <a:lumOff val="25000"/>
                  </a:prstClr>
                </a:solidFill>
                <a:effectLst/>
                <a:uLnTx/>
                <a:uFillTx/>
                <a:latin typeface="Arial"/>
                <a:ea typeface="+mn-ea"/>
                <a:cs typeface="+mn-cs"/>
              </a:rPr>
              <a:t>/ des solutions Cyber Assurance requiert des compétences techniques élevées, non-disponibles auprès de nos assureurs du Groupe,</a:t>
            </a:r>
          </a:p>
          <a:p>
            <a:pPr marL="684000" marR="0" lvl="1" indent="-21600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r>
              <a:rPr kumimoji="0" lang="fr-FR" sz="1600" b="0" i="0" u="none" strike="noStrike" kern="1200" cap="none" spc="0" normalizeH="0" baseline="0" noProof="0" dirty="0">
                <a:ln>
                  <a:noFill/>
                </a:ln>
                <a:solidFill>
                  <a:prstClr val="black">
                    <a:lumMod val="75000"/>
                    <a:lumOff val="25000"/>
                  </a:prstClr>
                </a:solidFill>
                <a:effectLst/>
                <a:uLnTx/>
                <a:uFillTx/>
                <a:latin typeface="Arial"/>
                <a:ea typeface="+mn-ea"/>
                <a:cs typeface="+mn-cs"/>
              </a:rPr>
              <a:t>Afin de compléter les couvertures assurance du client avec des contrats utiles, jusqu’à présent non-proposés par BPCE IARD, et donc non-accessibles à nos clients,</a:t>
            </a:r>
          </a:p>
          <a:p>
            <a:pPr marL="684000" marR="0" lvl="1" indent="-21600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r>
              <a:rPr kumimoji="0" lang="fr-FR" sz="1600" b="0" i="0" u="none" strike="noStrike" kern="1200" cap="none" spc="0" normalizeH="0" baseline="0" noProof="0" dirty="0">
                <a:ln>
                  <a:noFill/>
                </a:ln>
                <a:solidFill>
                  <a:prstClr val="black">
                    <a:lumMod val="75000"/>
                    <a:lumOff val="25000"/>
                  </a:prstClr>
                </a:solidFill>
                <a:effectLst/>
                <a:uLnTx/>
                <a:uFillTx/>
                <a:latin typeface="Arial"/>
                <a:ea typeface="+mn-ea"/>
                <a:cs typeface="+mn-cs"/>
              </a:rPr>
              <a:t>Afin de bénéficier d’une expertise dans ces domaines avec l’un des principaux leaders du courtage en France,</a:t>
            </a:r>
          </a:p>
          <a:p>
            <a:pPr marL="684000" marR="0" lvl="1" indent="-21600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r>
              <a:rPr kumimoji="0" lang="fr-FR" sz="1600" b="0" i="0" u="none" strike="noStrike" kern="1200" cap="none" spc="0" normalizeH="0" baseline="0" noProof="0" dirty="0">
                <a:ln>
                  <a:noFill/>
                </a:ln>
                <a:solidFill>
                  <a:prstClr val="black">
                    <a:lumMod val="75000"/>
                    <a:lumOff val="25000"/>
                  </a:prstClr>
                </a:solidFill>
                <a:effectLst/>
                <a:uLnTx/>
                <a:uFillTx/>
                <a:latin typeface="Arial"/>
                <a:ea typeface="+mn-ea"/>
                <a:cs typeface="+mn-cs"/>
              </a:rPr>
              <a:t>Afin de déployer rapidement au moyen d’un dispositif opérationnel simple tout en maîtrisant les investissements</a:t>
            </a: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0" marR="0" lvl="0" indent="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endParaRPr kumimoji="0" lang="fr-FR" sz="16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pic>
        <p:nvPicPr>
          <p:cNvPr id="11" name="Image 10">
            <a:extLst>
              <a:ext uri="{FF2B5EF4-FFF2-40B4-BE49-F238E27FC236}">
                <a16:creationId xmlns:a16="http://schemas.microsoft.com/office/drawing/2014/main" id="{60808B08-5AB8-E4EE-892D-EE3900518235}"/>
              </a:ext>
            </a:extLst>
          </p:cNvPr>
          <p:cNvPicPr>
            <a:picLocks noChangeAspect="1"/>
          </p:cNvPicPr>
          <p:nvPr/>
        </p:nvPicPr>
        <p:blipFill rotWithShape="1">
          <a:blip r:embed="rId7"/>
          <a:srcRect t="73462"/>
          <a:stretch/>
        </p:blipFill>
        <p:spPr>
          <a:xfrm>
            <a:off x="8693378" y="1368709"/>
            <a:ext cx="2164461" cy="342899"/>
          </a:xfrm>
          <a:prstGeom prst="rect">
            <a:avLst/>
          </a:prstGeom>
        </p:spPr>
      </p:pic>
      <p:pic>
        <p:nvPicPr>
          <p:cNvPr id="16" name="Image 15">
            <a:extLst>
              <a:ext uri="{FF2B5EF4-FFF2-40B4-BE49-F238E27FC236}">
                <a16:creationId xmlns:a16="http://schemas.microsoft.com/office/drawing/2014/main" id="{CE978967-CC2D-0D29-FFB8-D7B885323658}"/>
              </a:ext>
            </a:extLst>
          </p:cNvPr>
          <p:cNvPicPr>
            <a:picLocks noChangeAspect="1"/>
          </p:cNvPicPr>
          <p:nvPr/>
        </p:nvPicPr>
        <p:blipFill rotWithShape="1">
          <a:blip r:embed="rId7"/>
          <a:srcRect t="38716" b="34746"/>
          <a:stretch/>
        </p:blipFill>
        <p:spPr>
          <a:xfrm>
            <a:off x="4874560" y="1416868"/>
            <a:ext cx="2164461" cy="342899"/>
          </a:xfrm>
          <a:prstGeom prst="rect">
            <a:avLst/>
          </a:prstGeom>
        </p:spPr>
      </p:pic>
      <p:pic>
        <p:nvPicPr>
          <p:cNvPr id="18" name="Image 17">
            <a:extLst>
              <a:ext uri="{FF2B5EF4-FFF2-40B4-BE49-F238E27FC236}">
                <a16:creationId xmlns:a16="http://schemas.microsoft.com/office/drawing/2014/main" id="{E9B31439-AE27-C24E-55A2-E89ABE62280A}"/>
              </a:ext>
            </a:extLst>
          </p:cNvPr>
          <p:cNvPicPr>
            <a:picLocks noChangeAspect="1"/>
          </p:cNvPicPr>
          <p:nvPr/>
        </p:nvPicPr>
        <p:blipFill rotWithShape="1">
          <a:blip r:embed="rId7"/>
          <a:srcRect r="1266" b="69540"/>
          <a:stretch/>
        </p:blipFill>
        <p:spPr>
          <a:xfrm>
            <a:off x="1335444" y="1368709"/>
            <a:ext cx="2137066" cy="393563"/>
          </a:xfrm>
          <a:prstGeom prst="rect">
            <a:avLst/>
          </a:prstGeom>
        </p:spPr>
      </p:pic>
      <p:sp>
        <p:nvSpPr>
          <p:cNvPr id="20" name="Espace réservé du contenu 1">
            <a:extLst>
              <a:ext uri="{FF2B5EF4-FFF2-40B4-BE49-F238E27FC236}">
                <a16:creationId xmlns:a16="http://schemas.microsoft.com/office/drawing/2014/main" id="{CD170E0D-FEF4-AA15-1A0C-CF0B4AB42C4C}"/>
              </a:ext>
            </a:extLst>
          </p:cNvPr>
          <p:cNvSpPr txBox="1">
            <a:spLocks/>
          </p:cNvSpPr>
          <p:nvPr/>
        </p:nvSpPr>
        <p:spPr>
          <a:xfrm>
            <a:off x="4452079" y="1860960"/>
            <a:ext cx="3009425" cy="167762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6000" marR="0" lvl="0" indent="-21600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r>
              <a:rPr kumimoji="0" lang="fr-FR" sz="1200" b="0" i="0" u="sng" strike="noStrike" kern="1200" cap="none" spc="0" normalizeH="0" baseline="0" noProof="0" dirty="0">
                <a:ln>
                  <a:noFill/>
                </a:ln>
                <a:solidFill>
                  <a:prstClr val="black">
                    <a:lumMod val="75000"/>
                    <a:lumOff val="25000"/>
                  </a:prstClr>
                </a:solidFill>
                <a:effectLst/>
                <a:uLnTx/>
                <a:uFillTx/>
                <a:latin typeface="Arial"/>
                <a:ea typeface="+mn-ea"/>
                <a:cs typeface="+mn-cs"/>
              </a:rPr>
              <a:t>Objectif visé</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p>
          <a:p>
            <a:pPr marL="0" marR="0" lvl="0" indent="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Permettre de donner accès, pour nos clients Agri/Viti, à des solutions d’assurances complètes, négociées avec des assureurs reconnus (Groupama, AXA, Generali, Chubb, Scor, </a:t>
            </a:r>
            <a:r>
              <a:rPr kumimoji="0" lang="fr-FR" sz="12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Swiss</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Re, …) via un partenariat en indication d’affaires.</a:t>
            </a:r>
          </a:p>
          <a:p>
            <a:pPr marL="0" marR="0" lvl="0" indent="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0" marR="0" lvl="0" indent="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36" name="Espace réservé du contenu 1">
            <a:extLst>
              <a:ext uri="{FF2B5EF4-FFF2-40B4-BE49-F238E27FC236}">
                <a16:creationId xmlns:a16="http://schemas.microsoft.com/office/drawing/2014/main" id="{16DEBAAF-6875-55D4-726A-B923724BB9B4}"/>
              </a:ext>
            </a:extLst>
          </p:cNvPr>
          <p:cNvSpPr txBox="1">
            <a:spLocks/>
          </p:cNvSpPr>
          <p:nvPr/>
        </p:nvSpPr>
        <p:spPr>
          <a:xfrm>
            <a:off x="7772400" y="1860960"/>
            <a:ext cx="4006419" cy="167762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6000" marR="0" lvl="0" indent="-21600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r>
              <a:rPr kumimoji="0" lang="fr-FR" sz="1200" b="0" i="0" u="sng" strike="noStrike" kern="1200" cap="none" spc="0" normalizeH="0" baseline="0" noProof="0">
                <a:ln>
                  <a:noFill/>
                </a:ln>
                <a:solidFill>
                  <a:prstClr val="black">
                    <a:lumMod val="75000"/>
                    <a:lumOff val="25000"/>
                  </a:prstClr>
                </a:solidFill>
                <a:effectLst/>
                <a:uLnTx/>
                <a:uFillTx/>
                <a:latin typeface="Arial"/>
                <a:ea typeface="+mn-ea"/>
                <a:cs typeface="+mn-cs"/>
              </a:rPr>
              <a:t>Objectif visé</a:t>
            </a:r>
            <a:r>
              <a:rPr kumimoji="0" lang="fr-FR" sz="1200" b="0" i="0" u="none" strike="noStrike" kern="1200" cap="none" spc="0" normalizeH="0" baseline="0" noProof="0">
                <a:ln>
                  <a:noFill/>
                </a:ln>
                <a:solidFill>
                  <a:prstClr val="black">
                    <a:lumMod val="75000"/>
                    <a:lumOff val="25000"/>
                  </a:prstClr>
                </a:solidFill>
                <a:effectLst/>
                <a:uLnTx/>
                <a:uFillTx/>
                <a:latin typeface="Arial"/>
                <a:ea typeface="+mn-ea"/>
                <a:cs typeface="+mn-cs"/>
              </a:rPr>
              <a:t> :</a:t>
            </a:r>
          </a:p>
          <a:p>
            <a:pPr marL="0" marR="0" lvl="0" indent="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kumimoji="0" lang="fr-FR" sz="1200" b="0" i="0" u="none" strike="noStrike" kern="1200" cap="none" spc="0" normalizeH="0" baseline="0" noProof="0">
                <a:ln>
                  <a:noFill/>
                </a:ln>
                <a:solidFill>
                  <a:prstClr val="black">
                    <a:lumMod val="75000"/>
                    <a:lumOff val="25000"/>
                  </a:prstClr>
                </a:solidFill>
                <a:effectLst/>
                <a:uLnTx/>
                <a:uFillTx/>
                <a:latin typeface="Arial"/>
                <a:ea typeface="+mn-ea"/>
                <a:cs typeface="+mn-cs"/>
              </a:rPr>
              <a:t>Permettre de donner accès, pour l’ensemble de nos clients du marché des Professionnels (</a:t>
            </a:r>
            <a:r>
              <a:rPr kumimoji="0" lang="fr-FR" sz="1100" b="0" i="1" u="none" strike="noStrike" kern="1200" cap="none" spc="0" normalizeH="0" baseline="0" noProof="0">
                <a:ln>
                  <a:noFill/>
                </a:ln>
                <a:solidFill>
                  <a:prstClr val="black">
                    <a:lumMod val="75000"/>
                    <a:lumOff val="25000"/>
                  </a:prstClr>
                </a:solidFill>
                <a:effectLst/>
                <a:uLnTx/>
                <a:uFillTx/>
                <a:latin typeface="Arial"/>
                <a:ea typeface="+mn-ea"/>
                <a:cs typeface="+mn-cs"/>
              </a:rPr>
              <a:t>y compris pour les entrepreneurs individuels</a:t>
            </a:r>
            <a:r>
              <a:rPr kumimoji="0" lang="fr-FR" sz="1200" b="0" i="0" u="none" strike="noStrike" kern="1200" cap="none" spc="0" normalizeH="0" baseline="0" noProof="0">
                <a:ln>
                  <a:noFill/>
                </a:ln>
                <a:solidFill>
                  <a:prstClr val="black">
                    <a:lumMod val="75000"/>
                    <a:lumOff val="25000"/>
                  </a:prstClr>
                </a:solidFill>
                <a:effectLst/>
                <a:uLnTx/>
                <a:uFillTx/>
                <a:latin typeface="Arial"/>
                <a:ea typeface="+mn-ea"/>
                <a:cs typeface="+mn-cs"/>
              </a:rPr>
              <a:t>), à des solutions de Cyber assurance, négociées avec des assureurs reconnus dans le domaine (</a:t>
            </a:r>
            <a:r>
              <a:rPr kumimoji="0" lang="fr-FR" sz="1100" b="0" i="0" u="none" strike="noStrike" kern="1200" cap="none" spc="0" normalizeH="0" baseline="0" noProof="0">
                <a:ln>
                  <a:noFill/>
                </a:ln>
                <a:solidFill>
                  <a:prstClr val="black">
                    <a:lumMod val="75000"/>
                    <a:lumOff val="25000"/>
                  </a:prstClr>
                </a:solidFill>
                <a:effectLst/>
                <a:uLnTx/>
                <a:uFillTx/>
                <a:latin typeface="Arial"/>
                <a:ea typeface="+mn-ea"/>
                <a:cs typeface="+mn-cs"/>
              </a:rPr>
              <a:t>Stoik, Dattak, AIG, Hiscox, AXA, </a:t>
            </a:r>
            <a:r>
              <a:rPr kumimoji="0" lang="fr-FR" sz="1200" b="0" i="0" u="none" strike="noStrike" kern="1200" cap="none" spc="0" normalizeH="0" baseline="0" noProof="0">
                <a:ln>
                  <a:noFill/>
                </a:ln>
                <a:solidFill>
                  <a:prstClr val="black">
                    <a:lumMod val="75000"/>
                    <a:lumOff val="25000"/>
                  </a:prstClr>
                </a:solidFill>
                <a:effectLst/>
                <a:uLnTx/>
                <a:uFillTx/>
                <a:latin typeface="Arial"/>
                <a:ea typeface="+mn-ea"/>
                <a:cs typeface="+mn-cs"/>
              </a:rPr>
              <a:t>, …), via un partenariat en indication d’affaires.</a:t>
            </a:r>
          </a:p>
          <a:p>
            <a:pPr marL="0" marR="0" lvl="0" indent="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endParaRPr kumimoji="0" lang="fr-FR" sz="1200" b="0" i="0" u="none" strike="noStrike" kern="1200" cap="none" spc="0" normalizeH="0" baseline="0" noProof="0">
              <a:ln>
                <a:noFill/>
              </a:ln>
              <a:solidFill>
                <a:prstClr val="black">
                  <a:lumMod val="75000"/>
                  <a:lumOff val="25000"/>
                </a:prstClr>
              </a:solidFill>
              <a:effectLst/>
              <a:uLnTx/>
              <a:uFillTx/>
              <a:latin typeface="Arial"/>
              <a:ea typeface="+mn-ea"/>
              <a:cs typeface="+mn-cs"/>
            </a:endParaRPr>
          </a:p>
          <a:p>
            <a:pPr marL="0" marR="0" lvl="0" indent="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Tree>
    <p:extLst>
      <p:ext uri="{BB962C8B-B14F-4D97-AF65-F5344CB8AC3E}">
        <p14:creationId xmlns:p14="http://schemas.microsoft.com/office/powerpoint/2010/main" val="21223608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CA6A260B-3C8B-46C0-908E-903BF66965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08783" y="68517"/>
            <a:ext cx="883217" cy="883217"/>
          </a:xfrm>
          <a:prstGeom prst="rect">
            <a:avLst/>
          </a:prstGeom>
        </p:spPr>
      </p:pic>
      <p:sp>
        <p:nvSpPr>
          <p:cNvPr id="18" name="Espace réservé du texte 1">
            <a:extLst>
              <a:ext uri="{FF2B5EF4-FFF2-40B4-BE49-F238E27FC236}">
                <a16:creationId xmlns:a16="http://schemas.microsoft.com/office/drawing/2014/main" id="{38A9F269-EAA7-40E5-BD94-446766526662}"/>
              </a:ext>
            </a:extLst>
          </p:cNvPr>
          <p:cNvSpPr>
            <a:spLocks noGrp="1"/>
          </p:cNvSpPr>
          <p:nvPr>
            <p:ph type="body" sz="quarter" idx="13"/>
          </p:nvPr>
        </p:nvSpPr>
        <p:spPr>
          <a:xfrm>
            <a:off x="3483429" y="1794747"/>
            <a:ext cx="7620201" cy="4023689"/>
          </a:xfrm>
        </p:spPr>
        <p:txBody>
          <a:bodyPr/>
          <a:lstStyle/>
          <a:p>
            <a:pPr>
              <a:buClrTx/>
              <a:buFont typeface="+mj-lt"/>
              <a:buAutoNum type="arabicPeriod"/>
            </a:pPr>
            <a:r>
              <a:rPr lang="fr-FR" sz="2400" dirty="0">
                <a:solidFill>
                  <a:schemeClr val="tx1"/>
                </a:solidFill>
              </a:rPr>
              <a:t>Contexte</a:t>
            </a:r>
          </a:p>
          <a:p>
            <a:pPr>
              <a:buClrTx/>
              <a:buFont typeface="+mj-lt"/>
              <a:buAutoNum type="arabicPeriod"/>
            </a:pPr>
            <a:endParaRPr lang="fr-FR" sz="2400" dirty="0">
              <a:solidFill>
                <a:schemeClr val="tx1"/>
              </a:solidFill>
            </a:endParaRPr>
          </a:p>
          <a:p>
            <a:pPr>
              <a:buClrTx/>
            </a:pPr>
            <a:r>
              <a:rPr lang="fr-FR" sz="2400" dirty="0"/>
              <a:t>Les offres</a:t>
            </a:r>
          </a:p>
          <a:p>
            <a:pPr marL="1371600" lvl="3" indent="0">
              <a:buClrTx/>
              <a:buNone/>
            </a:pPr>
            <a:r>
              <a:rPr lang="fr-FR" sz="2200" dirty="0"/>
              <a:t> RC PRO Médical</a:t>
            </a:r>
          </a:p>
          <a:p>
            <a:pPr marL="1371600" lvl="3" indent="0">
              <a:buClrTx/>
              <a:buNone/>
            </a:pPr>
            <a:r>
              <a:rPr lang="fr-FR" sz="2400" cap="all" dirty="0"/>
              <a:t> </a:t>
            </a:r>
            <a:r>
              <a:rPr lang="fr-FR" sz="2400" dirty="0"/>
              <a:t> Assurance </a:t>
            </a:r>
            <a:r>
              <a:rPr lang="fr-FR" sz="2400" cap="all" dirty="0"/>
              <a:t>agri/</a:t>
            </a:r>
            <a:r>
              <a:rPr lang="fr-FR" sz="2400" cap="all" dirty="0" err="1"/>
              <a:t>viti</a:t>
            </a:r>
            <a:endParaRPr lang="fr-FR" sz="2400" cap="all" dirty="0"/>
          </a:p>
          <a:p>
            <a:pPr marL="1371600" lvl="3" indent="0">
              <a:buClrTx/>
              <a:buNone/>
            </a:pPr>
            <a:r>
              <a:rPr lang="fr-FR" sz="2400" cap="all" dirty="0"/>
              <a:t> </a:t>
            </a:r>
            <a:r>
              <a:rPr lang="fr-FR" sz="2400" dirty="0"/>
              <a:t>Assurance </a:t>
            </a:r>
            <a:r>
              <a:rPr lang="fr-FR" sz="2400" cap="all" dirty="0"/>
              <a:t>cyber pro</a:t>
            </a:r>
          </a:p>
          <a:p>
            <a:pPr>
              <a:buClrTx/>
            </a:pPr>
            <a:endParaRPr lang="fr-FR" sz="2400" dirty="0"/>
          </a:p>
          <a:p>
            <a:pPr>
              <a:buClrTx/>
            </a:pPr>
            <a:r>
              <a:rPr lang="fr-FR" sz="2400" dirty="0"/>
              <a:t>Schéma de distribution </a:t>
            </a:r>
            <a:endParaRPr lang="fr-FR" sz="2400" dirty="0">
              <a:solidFill>
                <a:srgbClr val="006600"/>
              </a:solidFill>
            </a:endParaRPr>
          </a:p>
        </p:txBody>
      </p:sp>
      <p:sp>
        <p:nvSpPr>
          <p:cNvPr id="19" name="Rectangle 18">
            <a:extLst>
              <a:ext uri="{FF2B5EF4-FFF2-40B4-BE49-F238E27FC236}">
                <a16:creationId xmlns:a16="http://schemas.microsoft.com/office/drawing/2014/main" id="{C905BF79-5F2A-4D97-B00E-B27F1AD96E6E}"/>
              </a:ext>
            </a:extLst>
          </p:cNvPr>
          <p:cNvSpPr/>
          <p:nvPr/>
        </p:nvSpPr>
        <p:spPr>
          <a:xfrm>
            <a:off x="3314315" y="3305631"/>
            <a:ext cx="7994468" cy="516627"/>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23" name="Picture 6">
            <a:extLst>
              <a:ext uri="{FF2B5EF4-FFF2-40B4-BE49-F238E27FC236}">
                <a16:creationId xmlns:a16="http://schemas.microsoft.com/office/drawing/2014/main" id="{DDC09051-C232-460D-96CD-4C323B71C52C}"/>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5675481" y="2894029"/>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B4197D2B-A538-C774-9BF1-8AD25BEC2AC3}"/>
              </a:ext>
            </a:extLst>
          </p:cNvPr>
          <p:cNvPicPr>
            <a:picLocks noChangeAspect="1"/>
          </p:cNvPicPr>
          <p:nvPr/>
        </p:nvPicPr>
        <p:blipFill>
          <a:blip r:embed="rId5"/>
          <a:stretch>
            <a:fillRect/>
          </a:stretch>
        </p:blipFill>
        <p:spPr>
          <a:xfrm>
            <a:off x="4392831" y="3345694"/>
            <a:ext cx="517647" cy="476564"/>
          </a:xfrm>
          <a:prstGeom prst="rect">
            <a:avLst/>
          </a:prstGeom>
        </p:spPr>
      </p:pic>
      <p:pic>
        <p:nvPicPr>
          <p:cNvPr id="3" name="Picture 2" descr="123 Images – Parcourir 13,422 le catalogue de photos, vecteurs et vidéos |  Adobe Stock">
            <a:extLst>
              <a:ext uri="{FF2B5EF4-FFF2-40B4-BE49-F238E27FC236}">
                <a16:creationId xmlns:a16="http://schemas.microsoft.com/office/drawing/2014/main" id="{31167EE7-A630-BE47-D0B3-4F9E38710F23}"/>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5347" t="11341" r="36204" b="13868"/>
          <a:stretch/>
        </p:blipFill>
        <p:spPr bwMode="auto">
          <a:xfrm>
            <a:off x="4512978" y="3900123"/>
            <a:ext cx="397500" cy="399339"/>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 name="Picture 2" descr="123 Images – Parcourir 13,422 le catalogue de photos, vecteurs et vidéos |  Adobe Stock">
            <a:extLst>
              <a:ext uri="{FF2B5EF4-FFF2-40B4-BE49-F238E27FC236}">
                <a16:creationId xmlns:a16="http://schemas.microsoft.com/office/drawing/2014/main" id="{1E98A7A5-FC08-D6A4-07D3-97A7FA626FAB}"/>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67959" t="10788" r="3592" b="12405"/>
          <a:stretch/>
        </p:blipFill>
        <p:spPr bwMode="auto">
          <a:xfrm>
            <a:off x="4512978" y="4299462"/>
            <a:ext cx="397500" cy="410106"/>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72745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2">
            <a:extLst>
              <a:ext uri="{FF2B5EF4-FFF2-40B4-BE49-F238E27FC236}">
                <a16:creationId xmlns:a16="http://schemas.microsoft.com/office/drawing/2014/main" id="{E3F033DC-CC04-4133-B282-112EFDA9EB22}"/>
              </a:ext>
            </a:extLst>
          </p:cNvPr>
          <p:cNvSpPr>
            <a:spLocks noGrp="1"/>
          </p:cNvSpPr>
          <p:nvPr>
            <p:ph type="body" sz="quarter" idx="12"/>
          </p:nvPr>
        </p:nvSpPr>
        <p:spPr>
          <a:xfrm>
            <a:off x="695325" y="464147"/>
            <a:ext cx="10980738" cy="720000"/>
          </a:xfrm>
        </p:spPr>
        <p:txBody>
          <a:bodyPr>
            <a:normAutofit/>
          </a:bodyPr>
          <a:lstStyle/>
          <a:p>
            <a:r>
              <a:rPr lang="fr-FR" sz="2400" dirty="0"/>
              <a:t>L’offre RC Pro Médicale by </a:t>
            </a:r>
            <a:endParaRPr lang="fr-FR" sz="2400" dirty="0">
              <a:solidFill>
                <a:srgbClr val="006600"/>
              </a:solidFill>
            </a:endParaRPr>
          </a:p>
        </p:txBody>
      </p:sp>
      <p:sp>
        <p:nvSpPr>
          <p:cNvPr id="4" name="Espace réservé du contenu 1">
            <a:extLst>
              <a:ext uri="{FF2B5EF4-FFF2-40B4-BE49-F238E27FC236}">
                <a16:creationId xmlns:a16="http://schemas.microsoft.com/office/drawing/2014/main" id="{9E691A40-1881-4435-B40F-305CA0FCFCDF}"/>
              </a:ext>
            </a:extLst>
          </p:cNvPr>
          <p:cNvSpPr>
            <a:spLocks noGrp="1"/>
          </p:cNvSpPr>
          <p:nvPr>
            <p:ph idx="17"/>
          </p:nvPr>
        </p:nvSpPr>
        <p:spPr>
          <a:xfrm>
            <a:off x="570320" y="1275442"/>
            <a:ext cx="11186251" cy="392216"/>
          </a:xfrm>
        </p:spPr>
        <p:txBody>
          <a:bodyPr/>
          <a:lstStyle/>
          <a:p>
            <a:pPr marL="61595" marR="109855" algn="just"/>
            <a:r>
              <a:rPr lang="fr-FR" sz="1800" b="1" u="sng" dirty="0">
                <a:ea typeface="Times New Roman" panose="02020603050405020304" pitchFamily="18" charset="0"/>
              </a:rPr>
              <a:t>Fiche produit RC MEDICALE</a:t>
            </a:r>
            <a:r>
              <a:rPr lang="fr-FR" sz="1800" b="1" dirty="0">
                <a:ea typeface="Times New Roman" panose="02020603050405020304" pitchFamily="18" charset="0"/>
              </a:rPr>
              <a:t> :</a:t>
            </a:r>
          </a:p>
        </p:txBody>
      </p:sp>
      <p:sp>
        <p:nvSpPr>
          <p:cNvPr id="5" name="Rectangle: Rounded Corners 39">
            <a:extLst>
              <a:ext uri="{FF2B5EF4-FFF2-40B4-BE49-F238E27FC236}">
                <a16:creationId xmlns:a16="http://schemas.microsoft.com/office/drawing/2014/main" id="{0DA12FED-4A3B-4BC6-8BB9-7402DE6D08D2}"/>
              </a:ext>
            </a:extLst>
          </p:cNvPr>
          <p:cNvSpPr/>
          <p:nvPr/>
        </p:nvSpPr>
        <p:spPr>
          <a:xfrm>
            <a:off x="737607" y="4524623"/>
            <a:ext cx="7078336" cy="1806056"/>
          </a:xfrm>
          <a:prstGeom prst="roundRect">
            <a:avLst>
              <a:gd name="adj" fmla="val 0"/>
            </a:avLst>
          </a:prstGeom>
          <a:solidFill>
            <a:schemeClr val="accent4">
              <a:lumMod val="20000"/>
              <a:lumOff val="80000"/>
            </a:schemeClr>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48000" rtlCol="0" anchor="b"/>
          <a:lstStyle/>
          <a:p>
            <a:pPr marL="380972" marR="0" lvl="0" indent="-380972" algn="l" defTabSz="1219110" rtl="0" eaLnBrk="1" fontAlgn="ctr" latinLnBrk="0" hangingPunct="1">
              <a:lnSpc>
                <a:spcPct val="100000"/>
              </a:lnSpc>
              <a:spcBef>
                <a:spcPct val="0"/>
              </a:spcBef>
              <a:spcAft>
                <a:spcPct val="0"/>
              </a:spcAft>
              <a:buClrTx/>
              <a:buSzTx/>
              <a:buFont typeface="Arial" panose="020B0604020202020204" pitchFamily="34" charset="0"/>
              <a:buChar char="•"/>
              <a:tabLst/>
              <a:defRPr/>
            </a:pPr>
            <a:endParaRPr kumimoji="0" lang="fr-FR" sz="933" b="0" i="0" u="none" strike="noStrike" kern="1200" cap="none" spc="0" normalizeH="0" baseline="0" noProof="0" dirty="0">
              <a:ln>
                <a:noFill/>
              </a:ln>
              <a:solidFill>
                <a:srgbClr val="000000"/>
              </a:solidFill>
              <a:effectLst/>
              <a:uLnTx/>
              <a:uFillTx/>
              <a:latin typeface="Calibri"/>
              <a:ea typeface="+mn-ea"/>
              <a:cs typeface="+mn-cs"/>
            </a:endParaRPr>
          </a:p>
        </p:txBody>
      </p:sp>
      <p:sp>
        <p:nvSpPr>
          <p:cNvPr id="6" name="ZoneTexte 5">
            <a:extLst>
              <a:ext uri="{FF2B5EF4-FFF2-40B4-BE49-F238E27FC236}">
                <a16:creationId xmlns:a16="http://schemas.microsoft.com/office/drawing/2014/main" id="{C4CA838C-BBBC-4585-BF95-ECF9B23C9100}"/>
              </a:ext>
            </a:extLst>
          </p:cNvPr>
          <p:cNvSpPr txBox="1"/>
          <p:nvPr/>
        </p:nvSpPr>
        <p:spPr>
          <a:xfrm>
            <a:off x="912847" y="4246154"/>
            <a:ext cx="3325899" cy="225767"/>
          </a:xfrm>
          <a:prstGeom prst="rect">
            <a:avLst/>
          </a:prstGeom>
          <a:noFill/>
        </p:spPr>
        <p:txBody>
          <a:bodyPr wrap="square" lIns="0" tIns="0" rIns="0" bIns="0" rtlCol="0">
            <a:spAutoFit/>
          </a:bodyPr>
          <a:lstStyle/>
          <a:p>
            <a:pPr marL="0" marR="0" lvl="0" indent="0" algn="l" defTabSz="1219110" rtl="0" eaLnBrk="1" fontAlgn="base" latinLnBrk="0" hangingPunct="1">
              <a:lnSpc>
                <a:spcPct val="100000"/>
              </a:lnSpc>
              <a:spcBef>
                <a:spcPct val="0"/>
              </a:spcBef>
              <a:spcAft>
                <a:spcPct val="0"/>
              </a:spcAft>
              <a:buClrTx/>
              <a:buSzTx/>
              <a:buFontTx/>
              <a:buNone/>
              <a:tabLst/>
              <a:defRPr/>
            </a:pPr>
            <a:r>
              <a:rPr kumimoji="0" lang="fr-FR" sz="1467" b="1" i="0" u="none" strike="noStrike" kern="1200" cap="all" spc="0" normalizeH="0" baseline="0" noProof="0" dirty="0">
                <a:ln>
                  <a:noFill/>
                </a:ln>
                <a:solidFill>
                  <a:srgbClr val="3E454A"/>
                </a:solidFill>
                <a:effectLst/>
                <a:uLnTx/>
                <a:uFillTx/>
                <a:latin typeface="Arial Black" panose="020B0A04020102020204" pitchFamily="34" charset="0"/>
                <a:ea typeface="+mn-ea"/>
                <a:cs typeface="Arial" pitchFamily="34" charset="0"/>
              </a:rPr>
              <a:t>RISQUES COUVERTS</a:t>
            </a:r>
          </a:p>
        </p:txBody>
      </p:sp>
      <p:grpSp>
        <p:nvGrpSpPr>
          <p:cNvPr id="7" name="Group 73">
            <a:extLst>
              <a:ext uri="{FF2B5EF4-FFF2-40B4-BE49-F238E27FC236}">
                <a16:creationId xmlns:a16="http://schemas.microsoft.com/office/drawing/2014/main" id="{3CA9CCFA-16DF-4CD8-A86D-F7C0BDDE279A}"/>
              </a:ext>
            </a:extLst>
          </p:cNvPr>
          <p:cNvGrpSpPr>
            <a:grpSpLocks noChangeAspect="1"/>
          </p:cNvGrpSpPr>
          <p:nvPr/>
        </p:nvGrpSpPr>
        <p:grpSpPr bwMode="auto">
          <a:xfrm>
            <a:off x="335242" y="4191036"/>
            <a:ext cx="401731" cy="408537"/>
            <a:chOff x="6545" y="603"/>
            <a:chExt cx="413" cy="420"/>
          </a:xfrm>
          <a:solidFill>
            <a:schemeClr val="bg2"/>
          </a:solidFill>
        </p:grpSpPr>
        <p:sp>
          <p:nvSpPr>
            <p:cNvPr id="8" name="Freeform 74">
              <a:extLst>
                <a:ext uri="{FF2B5EF4-FFF2-40B4-BE49-F238E27FC236}">
                  <a16:creationId xmlns:a16="http://schemas.microsoft.com/office/drawing/2014/main" id="{ECE31100-EC93-483A-852D-50994211B635}"/>
                </a:ext>
              </a:extLst>
            </p:cNvPr>
            <p:cNvSpPr>
              <a:spLocks noEditPoints="1"/>
            </p:cNvSpPr>
            <p:nvPr/>
          </p:nvSpPr>
          <p:spPr bwMode="auto">
            <a:xfrm>
              <a:off x="6545" y="638"/>
              <a:ext cx="413" cy="233"/>
            </a:xfrm>
            <a:custGeom>
              <a:avLst/>
              <a:gdLst>
                <a:gd name="T0" fmla="*/ 272 w 279"/>
                <a:gd name="T1" fmla="*/ 156 h 157"/>
                <a:gd name="T2" fmla="*/ 266 w 279"/>
                <a:gd name="T3" fmla="*/ 152 h 157"/>
                <a:gd name="T4" fmla="*/ 266 w 279"/>
                <a:gd name="T5" fmla="*/ 152 h 157"/>
                <a:gd name="T6" fmla="*/ 242 w 279"/>
                <a:gd name="T7" fmla="*/ 132 h 157"/>
                <a:gd name="T8" fmla="*/ 217 w 279"/>
                <a:gd name="T9" fmla="*/ 152 h 157"/>
                <a:gd name="T10" fmla="*/ 212 w 279"/>
                <a:gd name="T11" fmla="*/ 156 h 157"/>
                <a:gd name="T12" fmla="*/ 206 w 279"/>
                <a:gd name="T13" fmla="*/ 153 h 157"/>
                <a:gd name="T14" fmla="*/ 176 w 279"/>
                <a:gd name="T15" fmla="*/ 132 h 157"/>
                <a:gd name="T16" fmla="*/ 145 w 279"/>
                <a:gd name="T17" fmla="*/ 153 h 157"/>
                <a:gd name="T18" fmla="*/ 139 w 279"/>
                <a:gd name="T19" fmla="*/ 156 h 157"/>
                <a:gd name="T20" fmla="*/ 134 w 279"/>
                <a:gd name="T21" fmla="*/ 152 h 157"/>
                <a:gd name="T22" fmla="*/ 104 w 279"/>
                <a:gd name="T23" fmla="*/ 132 h 157"/>
                <a:gd name="T24" fmla="*/ 73 w 279"/>
                <a:gd name="T25" fmla="*/ 152 h 157"/>
                <a:gd name="T26" fmla="*/ 67 w 279"/>
                <a:gd name="T27" fmla="*/ 156 h 157"/>
                <a:gd name="T28" fmla="*/ 62 w 279"/>
                <a:gd name="T29" fmla="*/ 151 h 157"/>
                <a:gd name="T30" fmla="*/ 37 w 279"/>
                <a:gd name="T31" fmla="*/ 132 h 157"/>
                <a:gd name="T32" fmla="*/ 19 w 279"/>
                <a:gd name="T33" fmla="*/ 139 h 157"/>
                <a:gd name="T34" fmla="*/ 14 w 279"/>
                <a:gd name="T35" fmla="*/ 150 h 157"/>
                <a:gd name="T36" fmla="*/ 8 w 279"/>
                <a:gd name="T37" fmla="*/ 156 h 157"/>
                <a:gd name="T38" fmla="*/ 2 w 279"/>
                <a:gd name="T39" fmla="*/ 151 h 157"/>
                <a:gd name="T40" fmla="*/ 41 w 279"/>
                <a:gd name="T41" fmla="*/ 42 h 157"/>
                <a:gd name="T42" fmla="*/ 140 w 279"/>
                <a:gd name="T43" fmla="*/ 0 h 157"/>
                <a:gd name="T44" fmla="*/ 238 w 279"/>
                <a:gd name="T45" fmla="*/ 42 h 157"/>
                <a:gd name="T46" fmla="*/ 278 w 279"/>
                <a:gd name="T47" fmla="*/ 151 h 157"/>
                <a:gd name="T48" fmla="*/ 272 w 279"/>
                <a:gd name="T49" fmla="*/ 156 h 157"/>
                <a:gd name="T50" fmla="*/ 272 w 279"/>
                <a:gd name="T51" fmla="*/ 156 h 157"/>
                <a:gd name="T52" fmla="*/ 104 w 279"/>
                <a:gd name="T53" fmla="*/ 120 h 157"/>
                <a:gd name="T54" fmla="*/ 141 w 279"/>
                <a:gd name="T55" fmla="*/ 139 h 157"/>
                <a:gd name="T56" fmla="*/ 176 w 279"/>
                <a:gd name="T57" fmla="*/ 120 h 157"/>
                <a:gd name="T58" fmla="*/ 211 w 279"/>
                <a:gd name="T59" fmla="*/ 138 h 157"/>
                <a:gd name="T60" fmla="*/ 242 w 279"/>
                <a:gd name="T61" fmla="*/ 120 h 157"/>
                <a:gd name="T62" fmla="*/ 265 w 279"/>
                <a:gd name="T63" fmla="*/ 129 h 157"/>
                <a:gd name="T64" fmla="*/ 229 w 279"/>
                <a:gd name="T65" fmla="*/ 50 h 157"/>
                <a:gd name="T66" fmla="*/ 140 w 279"/>
                <a:gd name="T67" fmla="*/ 12 h 157"/>
                <a:gd name="T68" fmla="*/ 50 w 279"/>
                <a:gd name="T69" fmla="*/ 50 h 157"/>
                <a:gd name="T70" fmla="*/ 14 w 279"/>
                <a:gd name="T71" fmla="*/ 127 h 157"/>
                <a:gd name="T72" fmla="*/ 37 w 279"/>
                <a:gd name="T73" fmla="*/ 120 h 157"/>
                <a:gd name="T74" fmla="*/ 69 w 279"/>
                <a:gd name="T75" fmla="*/ 135 h 157"/>
                <a:gd name="T76" fmla="*/ 104 w 279"/>
                <a:gd name="T77" fmla="*/ 12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9" h="157">
                  <a:moveTo>
                    <a:pt x="272" y="156"/>
                  </a:moveTo>
                  <a:cubicBezTo>
                    <a:pt x="269" y="156"/>
                    <a:pt x="266" y="155"/>
                    <a:pt x="266" y="152"/>
                  </a:cubicBezTo>
                  <a:cubicBezTo>
                    <a:pt x="266" y="152"/>
                    <a:pt x="266" y="152"/>
                    <a:pt x="266" y="152"/>
                  </a:cubicBezTo>
                  <a:cubicBezTo>
                    <a:pt x="266" y="151"/>
                    <a:pt x="261" y="132"/>
                    <a:pt x="242" y="132"/>
                  </a:cubicBezTo>
                  <a:cubicBezTo>
                    <a:pt x="223" y="132"/>
                    <a:pt x="218" y="151"/>
                    <a:pt x="217" y="152"/>
                  </a:cubicBezTo>
                  <a:cubicBezTo>
                    <a:pt x="217" y="154"/>
                    <a:pt x="215" y="156"/>
                    <a:pt x="212" y="156"/>
                  </a:cubicBezTo>
                  <a:cubicBezTo>
                    <a:pt x="210" y="157"/>
                    <a:pt x="207" y="155"/>
                    <a:pt x="206" y="153"/>
                  </a:cubicBezTo>
                  <a:cubicBezTo>
                    <a:pt x="206" y="153"/>
                    <a:pt x="196" y="132"/>
                    <a:pt x="176" y="132"/>
                  </a:cubicBezTo>
                  <a:cubicBezTo>
                    <a:pt x="156" y="132"/>
                    <a:pt x="145" y="153"/>
                    <a:pt x="145" y="153"/>
                  </a:cubicBezTo>
                  <a:cubicBezTo>
                    <a:pt x="144" y="155"/>
                    <a:pt x="141" y="157"/>
                    <a:pt x="139" y="156"/>
                  </a:cubicBezTo>
                  <a:cubicBezTo>
                    <a:pt x="137" y="156"/>
                    <a:pt x="134" y="154"/>
                    <a:pt x="134" y="152"/>
                  </a:cubicBezTo>
                  <a:cubicBezTo>
                    <a:pt x="134" y="151"/>
                    <a:pt x="128" y="132"/>
                    <a:pt x="104" y="132"/>
                  </a:cubicBezTo>
                  <a:cubicBezTo>
                    <a:pt x="79" y="132"/>
                    <a:pt x="74" y="151"/>
                    <a:pt x="73" y="152"/>
                  </a:cubicBezTo>
                  <a:cubicBezTo>
                    <a:pt x="73" y="155"/>
                    <a:pt x="70" y="157"/>
                    <a:pt x="67" y="156"/>
                  </a:cubicBezTo>
                  <a:cubicBezTo>
                    <a:pt x="64" y="156"/>
                    <a:pt x="62" y="154"/>
                    <a:pt x="62" y="151"/>
                  </a:cubicBezTo>
                  <a:cubicBezTo>
                    <a:pt x="62" y="149"/>
                    <a:pt x="61" y="132"/>
                    <a:pt x="37" y="132"/>
                  </a:cubicBezTo>
                  <a:cubicBezTo>
                    <a:pt x="29" y="132"/>
                    <a:pt x="23" y="135"/>
                    <a:pt x="19" y="139"/>
                  </a:cubicBezTo>
                  <a:cubicBezTo>
                    <a:pt x="14" y="144"/>
                    <a:pt x="14" y="150"/>
                    <a:pt x="14" y="150"/>
                  </a:cubicBezTo>
                  <a:cubicBezTo>
                    <a:pt x="14" y="154"/>
                    <a:pt x="11" y="156"/>
                    <a:pt x="8" y="156"/>
                  </a:cubicBezTo>
                  <a:cubicBezTo>
                    <a:pt x="5" y="157"/>
                    <a:pt x="2" y="154"/>
                    <a:pt x="2" y="151"/>
                  </a:cubicBezTo>
                  <a:cubicBezTo>
                    <a:pt x="0" y="110"/>
                    <a:pt x="14" y="70"/>
                    <a:pt x="41" y="42"/>
                  </a:cubicBezTo>
                  <a:cubicBezTo>
                    <a:pt x="67" y="15"/>
                    <a:pt x="102" y="0"/>
                    <a:pt x="140" y="0"/>
                  </a:cubicBezTo>
                  <a:cubicBezTo>
                    <a:pt x="177" y="0"/>
                    <a:pt x="212" y="15"/>
                    <a:pt x="238" y="42"/>
                  </a:cubicBezTo>
                  <a:cubicBezTo>
                    <a:pt x="265" y="70"/>
                    <a:pt x="279" y="110"/>
                    <a:pt x="278" y="151"/>
                  </a:cubicBezTo>
                  <a:cubicBezTo>
                    <a:pt x="278" y="154"/>
                    <a:pt x="275" y="156"/>
                    <a:pt x="272" y="156"/>
                  </a:cubicBezTo>
                  <a:cubicBezTo>
                    <a:pt x="272" y="156"/>
                    <a:pt x="272" y="156"/>
                    <a:pt x="272" y="156"/>
                  </a:cubicBezTo>
                  <a:close/>
                  <a:moveTo>
                    <a:pt x="104" y="120"/>
                  </a:moveTo>
                  <a:cubicBezTo>
                    <a:pt x="123" y="120"/>
                    <a:pt x="134" y="130"/>
                    <a:pt x="141" y="139"/>
                  </a:cubicBezTo>
                  <a:cubicBezTo>
                    <a:pt x="147" y="131"/>
                    <a:pt x="159" y="120"/>
                    <a:pt x="176" y="120"/>
                  </a:cubicBezTo>
                  <a:cubicBezTo>
                    <a:pt x="192" y="120"/>
                    <a:pt x="204" y="130"/>
                    <a:pt x="211" y="138"/>
                  </a:cubicBezTo>
                  <a:cubicBezTo>
                    <a:pt x="216" y="129"/>
                    <a:pt x="226" y="120"/>
                    <a:pt x="242" y="120"/>
                  </a:cubicBezTo>
                  <a:cubicBezTo>
                    <a:pt x="252" y="120"/>
                    <a:pt x="259" y="124"/>
                    <a:pt x="265" y="129"/>
                  </a:cubicBezTo>
                  <a:cubicBezTo>
                    <a:pt x="262" y="99"/>
                    <a:pt x="249" y="71"/>
                    <a:pt x="229" y="50"/>
                  </a:cubicBezTo>
                  <a:cubicBezTo>
                    <a:pt x="206" y="26"/>
                    <a:pt x="174" y="12"/>
                    <a:pt x="140" y="12"/>
                  </a:cubicBezTo>
                  <a:cubicBezTo>
                    <a:pt x="105" y="12"/>
                    <a:pt x="73" y="26"/>
                    <a:pt x="50" y="50"/>
                  </a:cubicBezTo>
                  <a:cubicBezTo>
                    <a:pt x="30" y="71"/>
                    <a:pt x="18" y="98"/>
                    <a:pt x="14" y="127"/>
                  </a:cubicBezTo>
                  <a:cubicBezTo>
                    <a:pt x="20" y="123"/>
                    <a:pt x="28" y="120"/>
                    <a:pt x="37" y="120"/>
                  </a:cubicBezTo>
                  <a:cubicBezTo>
                    <a:pt x="55" y="120"/>
                    <a:pt x="64" y="128"/>
                    <a:pt x="69" y="135"/>
                  </a:cubicBezTo>
                  <a:cubicBezTo>
                    <a:pt x="76" y="128"/>
                    <a:pt x="87" y="120"/>
                    <a:pt x="104" y="120"/>
                  </a:cubicBezTo>
                  <a:close/>
                </a:path>
              </a:pathLst>
            </a:custGeom>
            <a:grpFill/>
            <a:ln w="19050">
              <a:noFill/>
              <a:round/>
              <a:headEnd/>
              <a:tailEnd/>
            </a:ln>
          </p:spPr>
          <p:txBody>
            <a:bodyPr vert="horz" wrap="square" lIns="121892" tIns="60945" rIns="121892" bIns="60945" numCol="1" anchor="t" anchorCtr="0" compatLnSpc="1">
              <a:prstTxWarp prst="textNoShape">
                <a:avLst/>
              </a:prstTxWarp>
            </a:bodyPr>
            <a:lstStyle/>
            <a:p>
              <a:pPr marL="0" marR="0" lvl="0" indent="0" algn="l" defTabSz="1219140" rtl="0" eaLnBrk="1" fontAlgn="base" latinLnBrk="0" hangingPunct="1">
                <a:lnSpc>
                  <a:spcPct val="100000"/>
                </a:lnSpc>
                <a:spcBef>
                  <a:spcPct val="0"/>
                </a:spcBef>
                <a:spcAft>
                  <a:spcPct val="0"/>
                </a:spcAft>
                <a:buClrTx/>
                <a:buSzTx/>
                <a:buFontTx/>
                <a:buNone/>
                <a:tabLst/>
                <a:defRPr/>
              </a:pPr>
              <a:endParaRPr kumimoji="0" lang="en-AU" sz="24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9" name="Freeform 75">
              <a:extLst>
                <a:ext uri="{FF2B5EF4-FFF2-40B4-BE49-F238E27FC236}">
                  <a16:creationId xmlns:a16="http://schemas.microsoft.com/office/drawing/2014/main" id="{43657FCB-BDC8-4591-AE3C-32734400A8F7}"/>
                </a:ext>
              </a:extLst>
            </p:cNvPr>
            <p:cNvSpPr>
              <a:spLocks/>
            </p:cNvSpPr>
            <p:nvPr/>
          </p:nvSpPr>
          <p:spPr bwMode="auto">
            <a:xfrm>
              <a:off x="6743" y="603"/>
              <a:ext cx="18" cy="53"/>
            </a:xfrm>
            <a:custGeom>
              <a:avLst/>
              <a:gdLst>
                <a:gd name="T0" fmla="*/ 6 w 12"/>
                <a:gd name="T1" fmla="*/ 36 h 36"/>
                <a:gd name="T2" fmla="*/ 0 w 12"/>
                <a:gd name="T3" fmla="*/ 30 h 36"/>
                <a:gd name="T4" fmla="*/ 0 w 12"/>
                <a:gd name="T5" fmla="*/ 6 h 36"/>
                <a:gd name="T6" fmla="*/ 6 w 12"/>
                <a:gd name="T7" fmla="*/ 0 h 36"/>
                <a:gd name="T8" fmla="*/ 12 w 12"/>
                <a:gd name="T9" fmla="*/ 6 h 36"/>
                <a:gd name="T10" fmla="*/ 12 w 12"/>
                <a:gd name="T11" fmla="*/ 30 h 36"/>
                <a:gd name="T12" fmla="*/ 6 w 1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6" y="36"/>
                  </a:moveTo>
                  <a:cubicBezTo>
                    <a:pt x="2" y="36"/>
                    <a:pt x="0" y="34"/>
                    <a:pt x="0" y="30"/>
                  </a:cubicBezTo>
                  <a:cubicBezTo>
                    <a:pt x="0" y="6"/>
                    <a:pt x="0" y="6"/>
                    <a:pt x="0" y="6"/>
                  </a:cubicBezTo>
                  <a:cubicBezTo>
                    <a:pt x="0" y="3"/>
                    <a:pt x="2" y="0"/>
                    <a:pt x="6" y="0"/>
                  </a:cubicBezTo>
                  <a:cubicBezTo>
                    <a:pt x="9" y="0"/>
                    <a:pt x="12" y="3"/>
                    <a:pt x="12" y="6"/>
                  </a:cubicBezTo>
                  <a:cubicBezTo>
                    <a:pt x="12" y="30"/>
                    <a:pt x="12" y="30"/>
                    <a:pt x="12" y="30"/>
                  </a:cubicBezTo>
                  <a:cubicBezTo>
                    <a:pt x="12" y="34"/>
                    <a:pt x="9" y="36"/>
                    <a:pt x="6" y="36"/>
                  </a:cubicBezTo>
                  <a:close/>
                </a:path>
              </a:pathLst>
            </a:custGeom>
            <a:grpFill/>
            <a:ln w="19050">
              <a:noFill/>
              <a:round/>
              <a:headEnd/>
              <a:tailEnd/>
            </a:ln>
          </p:spPr>
          <p:txBody>
            <a:bodyPr vert="horz" wrap="square" lIns="121892" tIns="60945" rIns="121892" bIns="60945" numCol="1" anchor="t" anchorCtr="0" compatLnSpc="1">
              <a:prstTxWarp prst="textNoShape">
                <a:avLst/>
              </a:prstTxWarp>
            </a:bodyPr>
            <a:lstStyle/>
            <a:p>
              <a:pPr marL="0" marR="0" lvl="0" indent="0" algn="l" defTabSz="1219140" rtl="0" eaLnBrk="1" fontAlgn="base" latinLnBrk="0" hangingPunct="1">
                <a:lnSpc>
                  <a:spcPct val="100000"/>
                </a:lnSpc>
                <a:spcBef>
                  <a:spcPct val="0"/>
                </a:spcBef>
                <a:spcAft>
                  <a:spcPct val="0"/>
                </a:spcAft>
                <a:buClrTx/>
                <a:buSzTx/>
                <a:buFontTx/>
                <a:buNone/>
                <a:tabLst/>
                <a:defRPr/>
              </a:pPr>
              <a:endParaRPr kumimoji="0" lang="en-AU" sz="24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0" name="Freeform 76">
              <a:extLst>
                <a:ext uri="{FF2B5EF4-FFF2-40B4-BE49-F238E27FC236}">
                  <a16:creationId xmlns:a16="http://schemas.microsoft.com/office/drawing/2014/main" id="{894CAC61-FE65-4A8D-BC23-46A28396BE67}"/>
                </a:ext>
              </a:extLst>
            </p:cNvPr>
            <p:cNvSpPr>
              <a:spLocks/>
            </p:cNvSpPr>
            <p:nvPr/>
          </p:nvSpPr>
          <p:spPr bwMode="auto">
            <a:xfrm>
              <a:off x="6743" y="851"/>
              <a:ext cx="62" cy="172"/>
            </a:xfrm>
            <a:custGeom>
              <a:avLst/>
              <a:gdLst>
                <a:gd name="T0" fmla="*/ 21 w 42"/>
                <a:gd name="T1" fmla="*/ 116 h 116"/>
                <a:gd name="T2" fmla="*/ 0 w 42"/>
                <a:gd name="T3" fmla="*/ 96 h 116"/>
                <a:gd name="T4" fmla="*/ 0 w 42"/>
                <a:gd name="T5" fmla="*/ 6 h 116"/>
                <a:gd name="T6" fmla="*/ 6 w 42"/>
                <a:gd name="T7" fmla="*/ 0 h 116"/>
                <a:gd name="T8" fmla="*/ 12 w 42"/>
                <a:gd name="T9" fmla="*/ 6 h 116"/>
                <a:gd name="T10" fmla="*/ 12 w 42"/>
                <a:gd name="T11" fmla="*/ 96 h 116"/>
                <a:gd name="T12" fmla="*/ 21 w 42"/>
                <a:gd name="T13" fmla="*/ 104 h 116"/>
                <a:gd name="T14" fmla="*/ 30 w 42"/>
                <a:gd name="T15" fmla="*/ 96 h 116"/>
                <a:gd name="T16" fmla="*/ 36 w 42"/>
                <a:gd name="T17" fmla="*/ 90 h 116"/>
                <a:gd name="T18" fmla="*/ 42 w 42"/>
                <a:gd name="T19" fmla="*/ 96 h 116"/>
                <a:gd name="T20" fmla="*/ 21 w 42"/>
                <a:gd name="T21" fmla="*/ 1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116">
                  <a:moveTo>
                    <a:pt x="21" y="116"/>
                  </a:moveTo>
                  <a:cubicBezTo>
                    <a:pt x="10" y="116"/>
                    <a:pt x="0" y="109"/>
                    <a:pt x="0" y="96"/>
                  </a:cubicBezTo>
                  <a:cubicBezTo>
                    <a:pt x="0" y="6"/>
                    <a:pt x="0" y="6"/>
                    <a:pt x="0" y="6"/>
                  </a:cubicBezTo>
                  <a:cubicBezTo>
                    <a:pt x="0" y="3"/>
                    <a:pt x="2" y="0"/>
                    <a:pt x="6" y="0"/>
                  </a:cubicBezTo>
                  <a:cubicBezTo>
                    <a:pt x="9" y="0"/>
                    <a:pt x="12" y="3"/>
                    <a:pt x="12" y="6"/>
                  </a:cubicBezTo>
                  <a:cubicBezTo>
                    <a:pt x="12" y="96"/>
                    <a:pt x="12" y="96"/>
                    <a:pt x="12" y="96"/>
                  </a:cubicBezTo>
                  <a:cubicBezTo>
                    <a:pt x="12" y="104"/>
                    <a:pt x="20" y="104"/>
                    <a:pt x="21" y="104"/>
                  </a:cubicBezTo>
                  <a:cubicBezTo>
                    <a:pt x="22" y="104"/>
                    <a:pt x="30" y="104"/>
                    <a:pt x="30" y="96"/>
                  </a:cubicBezTo>
                  <a:cubicBezTo>
                    <a:pt x="30" y="93"/>
                    <a:pt x="32" y="90"/>
                    <a:pt x="36" y="90"/>
                  </a:cubicBezTo>
                  <a:cubicBezTo>
                    <a:pt x="39" y="90"/>
                    <a:pt x="42" y="93"/>
                    <a:pt x="42" y="96"/>
                  </a:cubicBezTo>
                  <a:cubicBezTo>
                    <a:pt x="42" y="109"/>
                    <a:pt x="31" y="116"/>
                    <a:pt x="21" y="116"/>
                  </a:cubicBezTo>
                  <a:close/>
                </a:path>
              </a:pathLst>
            </a:custGeom>
            <a:grpFill/>
            <a:ln w="19050">
              <a:noFill/>
              <a:round/>
              <a:headEnd/>
              <a:tailEnd/>
            </a:ln>
          </p:spPr>
          <p:txBody>
            <a:bodyPr vert="horz" wrap="square" lIns="121892" tIns="60945" rIns="121892" bIns="60945" numCol="1" anchor="t" anchorCtr="0" compatLnSpc="1">
              <a:prstTxWarp prst="textNoShape">
                <a:avLst/>
              </a:prstTxWarp>
            </a:bodyPr>
            <a:lstStyle/>
            <a:p>
              <a:pPr marL="0" marR="0" lvl="0" indent="0" algn="l" defTabSz="1219140" rtl="0" eaLnBrk="1" fontAlgn="base" latinLnBrk="0" hangingPunct="1">
                <a:lnSpc>
                  <a:spcPct val="100000"/>
                </a:lnSpc>
                <a:spcBef>
                  <a:spcPct val="0"/>
                </a:spcBef>
                <a:spcAft>
                  <a:spcPct val="0"/>
                </a:spcAft>
                <a:buClrTx/>
                <a:buSzTx/>
                <a:buFontTx/>
                <a:buNone/>
                <a:tabLst/>
                <a:defRPr/>
              </a:pPr>
              <a:endParaRPr kumimoji="0" lang="en-AU" sz="24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grpSp>
      <p:sp>
        <p:nvSpPr>
          <p:cNvPr id="11" name="Rectangle 10">
            <a:extLst>
              <a:ext uri="{FF2B5EF4-FFF2-40B4-BE49-F238E27FC236}">
                <a16:creationId xmlns:a16="http://schemas.microsoft.com/office/drawing/2014/main" id="{3190050B-0CE8-44F2-8D60-5C2C44F0A94F}"/>
              </a:ext>
            </a:extLst>
          </p:cNvPr>
          <p:cNvSpPr/>
          <p:nvPr/>
        </p:nvSpPr>
        <p:spPr>
          <a:xfrm>
            <a:off x="1280178" y="4723859"/>
            <a:ext cx="2946856" cy="625451"/>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7776"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white"/>
                </a:solidFill>
                <a:effectLst/>
                <a:uLnTx/>
                <a:uFillTx/>
                <a:latin typeface="Arial"/>
                <a:ea typeface="+mn-ea"/>
                <a:cs typeface="+mn-cs"/>
              </a:rPr>
              <a:t>RC Professionnelle</a:t>
            </a:r>
          </a:p>
        </p:txBody>
      </p:sp>
      <p:sp>
        <p:nvSpPr>
          <p:cNvPr id="12" name="Rectangle 11">
            <a:extLst>
              <a:ext uri="{FF2B5EF4-FFF2-40B4-BE49-F238E27FC236}">
                <a16:creationId xmlns:a16="http://schemas.microsoft.com/office/drawing/2014/main" id="{608678DE-3F82-4B8C-BB2C-50E6A35EC0B4}"/>
              </a:ext>
            </a:extLst>
          </p:cNvPr>
          <p:cNvSpPr/>
          <p:nvPr/>
        </p:nvSpPr>
        <p:spPr>
          <a:xfrm>
            <a:off x="1280178" y="5490169"/>
            <a:ext cx="2946856" cy="625451"/>
          </a:xfrm>
          <a:prstGeom prst="rect">
            <a:avLst/>
          </a:prstGeom>
          <a:solidFill>
            <a:schemeClr val="accent4"/>
          </a:solidFill>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1217776"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white"/>
                </a:solidFill>
                <a:effectLst/>
                <a:uLnTx/>
                <a:uFillTx/>
                <a:latin typeface="Arial"/>
                <a:ea typeface="+mn-ea"/>
                <a:cs typeface="+mn-cs"/>
              </a:rPr>
              <a:t>Gestion des plaintes</a:t>
            </a:r>
          </a:p>
        </p:txBody>
      </p:sp>
      <p:sp>
        <p:nvSpPr>
          <p:cNvPr id="13" name="Rectangle 12">
            <a:extLst>
              <a:ext uri="{FF2B5EF4-FFF2-40B4-BE49-F238E27FC236}">
                <a16:creationId xmlns:a16="http://schemas.microsoft.com/office/drawing/2014/main" id="{F719D7B2-8DA2-4406-A5DC-C4A703F2D3E1}"/>
              </a:ext>
            </a:extLst>
          </p:cNvPr>
          <p:cNvSpPr/>
          <p:nvPr/>
        </p:nvSpPr>
        <p:spPr>
          <a:xfrm>
            <a:off x="4367960" y="4723859"/>
            <a:ext cx="2946856" cy="625451"/>
          </a:xfrm>
          <a:prstGeom prst="rect">
            <a:avLst/>
          </a:prstGeom>
          <a:solidFill>
            <a:schemeClr val="accent4"/>
          </a:solidFill>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1217776"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white"/>
                </a:solidFill>
                <a:effectLst/>
                <a:uLnTx/>
                <a:uFillTx/>
                <a:latin typeface="Arial"/>
                <a:ea typeface="+mn-ea"/>
                <a:cs typeface="+mn-cs"/>
              </a:rPr>
              <a:t>Dommages subis par les patients et les tiers</a:t>
            </a:r>
          </a:p>
        </p:txBody>
      </p:sp>
      <p:sp>
        <p:nvSpPr>
          <p:cNvPr id="14" name="Rectangle 13">
            <a:extLst>
              <a:ext uri="{FF2B5EF4-FFF2-40B4-BE49-F238E27FC236}">
                <a16:creationId xmlns:a16="http://schemas.microsoft.com/office/drawing/2014/main" id="{8CBDDF2E-5D94-42D1-B915-3BB8B34D32BE}"/>
              </a:ext>
            </a:extLst>
          </p:cNvPr>
          <p:cNvSpPr/>
          <p:nvPr/>
        </p:nvSpPr>
        <p:spPr>
          <a:xfrm>
            <a:off x="4367960" y="5490169"/>
            <a:ext cx="2946856" cy="625451"/>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7776"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white"/>
                </a:solidFill>
                <a:effectLst/>
                <a:uLnTx/>
                <a:uFillTx/>
                <a:latin typeface="Arial"/>
                <a:ea typeface="+mn-ea"/>
                <a:cs typeface="+mn-cs"/>
              </a:rPr>
              <a:t>Accompagnement juridique</a:t>
            </a:r>
          </a:p>
        </p:txBody>
      </p:sp>
      <p:sp>
        <p:nvSpPr>
          <p:cNvPr id="15" name="ZoneTexte 43">
            <a:extLst>
              <a:ext uri="{FF2B5EF4-FFF2-40B4-BE49-F238E27FC236}">
                <a16:creationId xmlns:a16="http://schemas.microsoft.com/office/drawing/2014/main" id="{718E9ED9-E62D-4D8B-A99D-5E4BB4910766}"/>
              </a:ext>
            </a:extLst>
          </p:cNvPr>
          <p:cNvSpPr txBox="1"/>
          <p:nvPr/>
        </p:nvSpPr>
        <p:spPr>
          <a:xfrm>
            <a:off x="912847" y="1802770"/>
            <a:ext cx="3325899" cy="225767"/>
          </a:xfrm>
          <a:prstGeom prst="rect">
            <a:avLst/>
          </a:prstGeom>
          <a:noFill/>
        </p:spPr>
        <p:txBody>
          <a:bodyPr wrap="square" lIns="0" tIns="0" rIns="0" bIns="0" rtlCol="0">
            <a:spAutoFit/>
          </a:bodyPr>
          <a:lstStyle/>
          <a:p>
            <a:pPr marL="0" marR="0" lvl="0" indent="0" algn="l" defTabSz="1219110" rtl="0" eaLnBrk="1" fontAlgn="base" latinLnBrk="0" hangingPunct="1">
              <a:lnSpc>
                <a:spcPct val="100000"/>
              </a:lnSpc>
              <a:spcBef>
                <a:spcPct val="0"/>
              </a:spcBef>
              <a:spcAft>
                <a:spcPct val="0"/>
              </a:spcAft>
              <a:buClrTx/>
              <a:buSzTx/>
              <a:buFontTx/>
              <a:buNone/>
              <a:tabLst/>
              <a:defRPr/>
            </a:pPr>
            <a:r>
              <a:rPr kumimoji="0" lang="fr-FR" sz="1467" b="1" i="0" u="none" strike="noStrike" kern="1200" cap="all" spc="0" normalizeH="0" baseline="0" noProof="0" dirty="0">
                <a:ln>
                  <a:noFill/>
                </a:ln>
                <a:solidFill>
                  <a:srgbClr val="3E454A"/>
                </a:solidFill>
                <a:effectLst/>
                <a:uLnTx/>
                <a:uFillTx/>
                <a:latin typeface="Arial Black" panose="020B0A04020102020204" pitchFamily="34" charset="0"/>
                <a:ea typeface="+mn-ea"/>
                <a:cs typeface="Arial" pitchFamily="34" charset="0"/>
              </a:rPr>
              <a:t>Enjeux &amp; objectifs</a:t>
            </a:r>
          </a:p>
        </p:txBody>
      </p:sp>
      <p:sp>
        <p:nvSpPr>
          <p:cNvPr id="16" name="Rectangle 15">
            <a:extLst>
              <a:ext uri="{FF2B5EF4-FFF2-40B4-BE49-F238E27FC236}">
                <a16:creationId xmlns:a16="http://schemas.microsoft.com/office/drawing/2014/main" id="{00C2DBC2-E9EB-4054-B95A-41EC582D318B}"/>
              </a:ext>
            </a:extLst>
          </p:cNvPr>
          <p:cNvSpPr/>
          <p:nvPr/>
        </p:nvSpPr>
        <p:spPr>
          <a:xfrm>
            <a:off x="682238" y="2049055"/>
            <a:ext cx="7133705" cy="1806057"/>
          </a:xfrm>
          <a:prstGeom prst="rect">
            <a:avLst/>
          </a:prstGeom>
          <a:solidFill>
            <a:schemeClr val="accent4">
              <a:lumMod val="20000"/>
              <a:lumOff val="80000"/>
            </a:schemeClr>
          </a:solidFill>
          <a:ln>
            <a:solidFill>
              <a:schemeClr val="bg1">
                <a:lumMod val="75000"/>
              </a:schemeClr>
            </a:solidFill>
          </a:ln>
        </p:spPr>
        <p:txBody>
          <a:bodyPr wrap="square" anchor="ctr">
            <a:noAutofit/>
          </a:bodyPr>
          <a:lstStyle/>
          <a:p>
            <a:pPr marL="228594" marR="0" lvl="0" indent="-228594" algn="l" defTabSz="1623701"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r-FR" sz="1600" b="0" i="0" u="none" strike="noStrike" kern="1200" cap="none" spc="0" normalizeH="0" baseline="0" noProof="0" dirty="0">
                <a:ln>
                  <a:noFill/>
                </a:ln>
                <a:solidFill>
                  <a:srgbClr val="000000"/>
                </a:solidFill>
                <a:effectLst/>
                <a:uLnTx/>
                <a:uFillTx/>
                <a:latin typeface="Arial"/>
                <a:ea typeface="+mn-ea"/>
                <a:cs typeface="+mn-cs"/>
              </a:rPr>
              <a:t>Compléter les offres BPCE pour ses clients professionnels de santé</a:t>
            </a:r>
          </a:p>
          <a:p>
            <a:pPr marL="228594" marR="0" lvl="0" indent="-228594" algn="l" defTabSz="1625519"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r-FR" sz="1600" b="0" i="0" u="none" strike="noStrike" kern="1200" cap="none" spc="0" normalizeH="0" baseline="0" noProof="0" dirty="0">
                <a:ln>
                  <a:noFill/>
                </a:ln>
                <a:solidFill>
                  <a:srgbClr val="000000"/>
                </a:solidFill>
                <a:effectLst/>
                <a:uLnTx/>
                <a:uFillTx/>
                <a:latin typeface="Arial"/>
                <a:ea typeface="+mn-ea"/>
                <a:cs typeface="+mn-cs"/>
              </a:rPr>
              <a:t>Accompagner les professionnels de santé depuis leur installation et tout au long de leur vie professionnelle</a:t>
            </a:r>
          </a:p>
          <a:p>
            <a:pPr marL="228594" marR="0" lvl="0" indent="-228594" algn="l" defTabSz="1625519"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r-FR" sz="1600" b="0" i="0" u="none" strike="noStrike" kern="1200" cap="none" spc="0" normalizeH="0" baseline="0" noProof="0" dirty="0">
                <a:ln>
                  <a:noFill/>
                </a:ln>
                <a:solidFill>
                  <a:srgbClr val="000000"/>
                </a:solidFill>
                <a:effectLst/>
                <a:uLnTx/>
                <a:uFillTx/>
                <a:latin typeface="Arial"/>
                <a:ea typeface="+mn-ea"/>
                <a:cs typeface="+mn-cs"/>
              </a:rPr>
              <a:t>Mettre à disposition des solutions d’assurance au travers d’un parcours simple et rapide</a:t>
            </a:r>
          </a:p>
          <a:p>
            <a:pPr marL="228594" marR="0" lvl="0" indent="-228594" algn="l" defTabSz="1625519"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r-FR" sz="1600" b="0" i="0" u="none" strike="noStrike" kern="1200" cap="none" spc="0" normalizeH="0" baseline="0" noProof="0" dirty="0">
                <a:ln>
                  <a:noFill/>
                </a:ln>
                <a:solidFill>
                  <a:srgbClr val="000000"/>
                </a:solidFill>
                <a:effectLst/>
                <a:uLnTx/>
                <a:uFillTx/>
                <a:latin typeface="Arial"/>
                <a:ea typeface="+mn-ea"/>
                <a:cs typeface="+mn-cs"/>
              </a:rPr>
              <a:t>Atteindre un taux de transformation des leads de 50%</a:t>
            </a:r>
          </a:p>
        </p:txBody>
      </p:sp>
      <p:grpSp>
        <p:nvGrpSpPr>
          <p:cNvPr id="17" name="Group 124">
            <a:extLst>
              <a:ext uri="{FF2B5EF4-FFF2-40B4-BE49-F238E27FC236}">
                <a16:creationId xmlns:a16="http://schemas.microsoft.com/office/drawing/2014/main" id="{72BB4DC4-157A-451A-B399-566140D81443}"/>
              </a:ext>
            </a:extLst>
          </p:cNvPr>
          <p:cNvGrpSpPr>
            <a:grpSpLocks noChangeAspect="1"/>
          </p:cNvGrpSpPr>
          <p:nvPr/>
        </p:nvGrpSpPr>
        <p:grpSpPr bwMode="auto">
          <a:xfrm>
            <a:off x="335242" y="1764555"/>
            <a:ext cx="401731" cy="400788"/>
            <a:chOff x="346" y="2997"/>
            <a:chExt cx="428" cy="427"/>
          </a:xfrm>
          <a:solidFill>
            <a:schemeClr val="bg2"/>
          </a:solidFill>
        </p:grpSpPr>
        <p:sp>
          <p:nvSpPr>
            <p:cNvPr id="18" name="Freeform 125">
              <a:extLst>
                <a:ext uri="{FF2B5EF4-FFF2-40B4-BE49-F238E27FC236}">
                  <a16:creationId xmlns:a16="http://schemas.microsoft.com/office/drawing/2014/main" id="{681D235D-22C5-497D-B350-5BCA7B96B77C}"/>
                </a:ext>
              </a:extLst>
            </p:cNvPr>
            <p:cNvSpPr>
              <a:spLocks noEditPoints="1"/>
            </p:cNvSpPr>
            <p:nvPr/>
          </p:nvSpPr>
          <p:spPr bwMode="auto">
            <a:xfrm>
              <a:off x="346" y="3282"/>
              <a:ext cx="89" cy="142"/>
            </a:xfrm>
            <a:custGeom>
              <a:avLst/>
              <a:gdLst>
                <a:gd name="T0" fmla="*/ 54 w 60"/>
                <a:gd name="T1" fmla="*/ 96 h 96"/>
                <a:gd name="T2" fmla="*/ 6 w 60"/>
                <a:gd name="T3" fmla="*/ 96 h 96"/>
                <a:gd name="T4" fmla="*/ 0 w 60"/>
                <a:gd name="T5" fmla="*/ 90 h 96"/>
                <a:gd name="T6" fmla="*/ 0 w 60"/>
                <a:gd name="T7" fmla="*/ 6 h 96"/>
                <a:gd name="T8" fmla="*/ 6 w 60"/>
                <a:gd name="T9" fmla="*/ 0 h 96"/>
                <a:gd name="T10" fmla="*/ 54 w 60"/>
                <a:gd name="T11" fmla="*/ 0 h 96"/>
                <a:gd name="T12" fmla="*/ 60 w 60"/>
                <a:gd name="T13" fmla="*/ 6 h 96"/>
                <a:gd name="T14" fmla="*/ 60 w 60"/>
                <a:gd name="T15" fmla="*/ 90 h 96"/>
                <a:gd name="T16" fmla="*/ 54 w 60"/>
                <a:gd name="T17" fmla="*/ 96 h 96"/>
                <a:gd name="T18" fmla="*/ 12 w 60"/>
                <a:gd name="T19" fmla="*/ 84 h 96"/>
                <a:gd name="T20" fmla="*/ 48 w 60"/>
                <a:gd name="T21" fmla="*/ 84 h 96"/>
                <a:gd name="T22" fmla="*/ 48 w 60"/>
                <a:gd name="T23" fmla="*/ 12 h 96"/>
                <a:gd name="T24" fmla="*/ 12 w 60"/>
                <a:gd name="T25" fmla="*/ 12 h 96"/>
                <a:gd name="T26" fmla="*/ 12 w 60"/>
                <a:gd name="T27" fmla="*/ 8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96">
                  <a:moveTo>
                    <a:pt x="54" y="96"/>
                  </a:moveTo>
                  <a:cubicBezTo>
                    <a:pt x="6" y="96"/>
                    <a:pt x="6" y="96"/>
                    <a:pt x="6" y="96"/>
                  </a:cubicBezTo>
                  <a:cubicBezTo>
                    <a:pt x="3" y="96"/>
                    <a:pt x="0" y="94"/>
                    <a:pt x="0" y="90"/>
                  </a:cubicBezTo>
                  <a:cubicBezTo>
                    <a:pt x="0" y="6"/>
                    <a:pt x="0" y="6"/>
                    <a:pt x="0" y="6"/>
                  </a:cubicBezTo>
                  <a:cubicBezTo>
                    <a:pt x="0" y="3"/>
                    <a:pt x="3" y="0"/>
                    <a:pt x="6" y="0"/>
                  </a:cubicBezTo>
                  <a:cubicBezTo>
                    <a:pt x="54" y="0"/>
                    <a:pt x="54" y="0"/>
                    <a:pt x="54" y="0"/>
                  </a:cubicBezTo>
                  <a:cubicBezTo>
                    <a:pt x="58" y="0"/>
                    <a:pt x="60" y="3"/>
                    <a:pt x="60" y="6"/>
                  </a:cubicBezTo>
                  <a:cubicBezTo>
                    <a:pt x="60" y="90"/>
                    <a:pt x="60" y="90"/>
                    <a:pt x="60" y="90"/>
                  </a:cubicBezTo>
                  <a:cubicBezTo>
                    <a:pt x="60" y="94"/>
                    <a:pt x="58" y="96"/>
                    <a:pt x="54" y="96"/>
                  </a:cubicBezTo>
                  <a:close/>
                  <a:moveTo>
                    <a:pt x="12" y="84"/>
                  </a:moveTo>
                  <a:cubicBezTo>
                    <a:pt x="48" y="84"/>
                    <a:pt x="48" y="84"/>
                    <a:pt x="48" y="84"/>
                  </a:cubicBezTo>
                  <a:cubicBezTo>
                    <a:pt x="48" y="12"/>
                    <a:pt x="48" y="12"/>
                    <a:pt x="48" y="12"/>
                  </a:cubicBezTo>
                  <a:cubicBezTo>
                    <a:pt x="12" y="12"/>
                    <a:pt x="12" y="12"/>
                    <a:pt x="12" y="12"/>
                  </a:cubicBezTo>
                  <a:lnTo>
                    <a:pt x="12" y="84"/>
                  </a:lnTo>
                  <a:close/>
                </a:path>
              </a:pathLst>
            </a:custGeom>
            <a:grpFill/>
            <a:ln w="9525">
              <a:noFill/>
              <a:round/>
              <a:headEnd/>
              <a:tailEnd/>
            </a:ln>
          </p:spPr>
          <p:txBody>
            <a:bodyPr vert="horz" wrap="square" lIns="121892" tIns="60945" rIns="121892" bIns="609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3E454A"/>
                </a:solidFill>
                <a:effectLst/>
                <a:uLnTx/>
                <a:uFillTx/>
                <a:latin typeface="Arial" panose="020B0604020202020204"/>
                <a:ea typeface="+mn-ea"/>
                <a:cs typeface="+mn-cs"/>
              </a:endParaRPr>
            </a:p>
          </p:txBody>
        </p:sp>
        <p:sp>
          <p:nvSpPr>
            <p:cNvPr id="19" name="Freeform 126">
              <a:extLst>
                <a:ext uri="{FF2B5EF4-FFF2-40B4-BE49-F238E27FC236}">
                  <a16:creationId xmlns:a16="http://schemas.microsoft.com/office/drawing/2014/main" id="{1CA282B4-CF3D-4B48-9896-86BA79A017FB}"/>
                </a:ext>
              </a:extLst>
            </p:cNvPr>
            <p:cNvSpPr>
              <a:spLocks/>
            </p:cNvSpPr>
            <p:nvPr/>
          </p:nvSpPr>
          <p:spPr bwMode="auto">
            <a:xfrm>
              <a:off x="417" y="3335"/>
              <a:ext cx="320" cy="71"/>
            </a:xfrm>
            <a:custGeom>
              <a:avLst/>
              <a:gdLst>
                <a:gd name="T0" fmla="*/ 210 w 216"/>
                <a:gd name="T1" fmla="*/ 48 h 48"/>
                <a:gd name="T2" fmla="*/ 6 w 216"/>
                <a:gd name="T3" fmla="*/ 48 h 48"/>
                <a:gd name="T4" fmla="*/ 0 w 216"/>
                <a:gd name="T5" fmla="*/ 42 h 48"/>
                <a:gd name="T6" fmla="*/ 6 w 216"/>
                <a:gd name="T7" fmla="*/ 36 h 48"/>
                <a:gd name="T8" fmla="*/ 202 w 216"/>
                <a:gd name="T9" fmla="*/ 36 h 48"/>
                <a:gd name="T10" fmla="*/ 120 w 216"/>
                <a:gd name="T11" fmla="*/ 12 h 48"/>
                <a:gd name="T12" fmla="*/ 36 w 216"/>
                <a:gd name="T13" fmla="*/ 12 h 48"/>
                <a:gd name="T14" fmla="*/ 30 w 216"/>
                <a:gd name="T15" fmla="*/ 6 h 48"/>
                <a:gd name="T16" fmla="*/ 36 w 216"/>
                <a:gd name="T17" fmla="*/ 0 h 48"/>
                <a:gd name="T18" fmla="*/ 120 w 216"/>
                <a:gd name="T19" fmla="*/ 0 h 48"/>
                <a:gd name="T20" fmla="*/ 216 w 216"/>
                <a:gd name="T21" fmla="*/ 42 h 48"/>
                <a:gd name="T22" fmla="*/ 210 w 216"/>
                <a:gd name="T2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6" h="48">
                  <a:moveTo>
                    <a:pt x="210" y="48"/>
                  </a:moveTo>
                  <a:cubicBezTo>
                    <a:pt x="6" y="48"/>
                    <a:pt x="6" y="48"/>
                    <a:pt x="6" y="48"/>
                  </a:cubicBezTo>
                  <a:cubicBezTo>
                    <a:pt x="3" y="48"/>
                    <a:pt x="0" y="46"/>
                    <a:pt x="0" y="42"/>
                  </a:cubicBezTo>
                  <a:cubicBezTo>
                    <a:pt x="0" y="39"/>
                    <a:pt x="3" y="36"/>
                    <a:pt x="6" y="36"/>
                  </a:cubicBezTo>
                  <a:cubicBezTo>
                    <a:pt x="202" y="36"/>
                    <a:pt x="202" y="36"/>
                    <a:pt x="202" y="36"/>
                  </a:cubicBezTo>
                  <a:cubicBezTo>
                    <a:pt x="193" y="25"/>
                    <a:pt x="161" y="12"/>
                    <a:pt x="120" y="12"/>
                  </a:cubicBezTo>
                  <a:cubicBezTo>
                    <a:pt x="36" y="12"/>
                    <a:pt x="36" y="12"/>
                    <a:pt x="36" y="12"/>
                  </a:cubicBezTo>
                  <a:cubicBezTo>
                    <a:pt x="33" y="12"/>
                    <a:pt x="30" y="10"/>
                    <a:pt x="30" y="6"/>
                  </a:cubicBezTo>
                  <a:cubicBezTo>
                    <a:pt x="30" y="3"/>
                    <a:pt x="33" y="0"/>
                    <a:pt x="36" y="0"/>
                  </a:cubicBezTo>
                  <a:cubicBezTo>
                    <a:pt x="120" y="0"/>
                    <a:pt x="120" y="0"/>
                    <a:pt x="120" y="0"/>
                  </a:cubicBezTo>
                  <a:cubicBezTo>
                    <a:pt x="166" y="0"/>
                    <a:pt x="216" y="18"/>
                    <a:pt x="216" y="42"/>
                  </a:cubicBezTo>
                  <a:cubicBezTo>
                    <a:pt x="216" y="46"/>
                    <a:pt x="214" y="48"/>
                    <a:pt x="210" y="48"/>
                  </a:cubicBezTo>
                  <a:close/>
                </a:path>
              </a:pathLst>
            </a:custGeom>
            <a:grpFill/>
            <a:ln w="9525">
              <a:noFill/>
              <a:round/>
              <a:headEnd/>
              <a:tailEnd/>
            </a:ln>
          </p:spPr>
          <p:txBody>
            <a:bodyPr vert="horz" wrap="square" lIns="121892" tIns="60945" rIns="121892" bIns="609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3E454A"/>
                </a:solidFill>
                <a:effectLst/>
                <a:uLnTx/>
                <a:uFillTx/>
                <a:latin typeface="Arial" panose="020B0604020202020204"/>
                <a:ea typeface="+mn-ea"/>
                <a:cs typeface="+mn-cs"/>
              </a:endParaRPr>
            </a:p>
          </p:txBody>
        </p:sp>
        <p:sp>
          <p:nvSpPr>
            <p:cNvPr id="20" name="Freeform 127">
              <a:extLst>
                <a:ext uri="{FF2B5EF4-FFF2-40B4-BE49-F238E27FC236}">
                  <a16:creationId xmlns:a16="http://schemas.microsoft.com/office/drawing/2014/main" id="{230C12FD-B315-41F5-8BEC-0283DE88B063}"/>
                </a:ext>
              </a:extLst>
            </p:cNvPr>
            <p:cNvSpPr>
              <a:spLocks/>
            </p:cNvSpPr>
            <p:nvPr/>
          </p:nvSpPr>
          <p:spPr bwMode="auto">
            <a:xfrm>
              <a:off x="426" y="3300"/>
              <a:ext cx="141" cy="51"/>
            </a:xfrm>
            <a:custGeom>
              <a:avLst/>
              <a:gdLst>
                <a:gd name="T0" fmla="*/ 86 w 95"/>
                <a:gd name="T1" fmla="*/ 35 h 35"/>
                <a:gd name="T2" fmla="*/ 84 w 95"/>
                <a:gd name="T3" fmla="*/ 32 h 35"/>
                <a:gd name="T4" fmla="*/ 42 w 95"/>
                <a:gd name="T5" fmla="*/ 12 h 35"/>
                <a:gd name="T6" fmla="*/ 0 w 95"/>
                <a:gd name="T7" fmla="*/ 12 h 35"/>
                <a:gd name="T8" fmla="*/ 0 w 95"/>
                <a:gd name="T9" fmla="*/ 0 h 35"/>
                <a:gd name="T10" fmla="*/ 42 w 95"/>
                <a:gd name="T11" fmla="*/ 0 h 35"/>
                <a:gd name="T12" fmla="*/ 93 w 95"/>
                <a:gd name="T13" fmla="*/ 24 h 35"/>
                <a:gd name="T14" fmla="*/ 95 w 95"/>
                <a:gd name="T15" fmla="*/ 26 h 35"/>
                <a:gd name="T16" fmla="*/ 86 w 95"/>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35">
                  <a:moveTo>
                    <a:pt x="86" y="35"/>
                  </a:moveTo>
                  <a:cubicBezTo>
                    <a:pt x="85" y="34"/>
                    <a:pt x="85" y="33"/>
                    <a:pt x="84" y="32"/>
                  </a:cubicBezTo>
                  <a:cubicBezTo>
                    <a:pt x="77" y="25"/>
                    <a:pt x="65" y="12"/>
                    <a:pt x="42" y="12"/>
                  </a:cubicBezTo>
                  <a:cubicBezTo>
                    <a:pt x="0" y="12"/>
                    <a:pt x="0" y="12"/>
                    <a:pt x="0" y="12"/>
                  </a:cubicBezTo>
                  <a:cubicBezTo>
                    <a:pt x="0" y="0"/>
                    <a:pt x="0" y="0"/>
                    <a:pt x="0" y="0"/>
                  </a:cubicBezTo>
                  <a:cubicBezTo>
                    <a:pt x="42" y="0"/>
                    <a:pt x="42" y="0"/>
                    <a:pt x="42" y="0"/>
                  </a:cubicBezTo>
                  <a:cubicBezTo>
                    <a:pt x="70" y="0"/>
                    <a:pt x="85" y="16"/>
                    <a:pt x="93" y="24"/>
                  </a:cubicBezTo>
                  <a:cubicBezTo>
                    <a:pt x="93" y="25"/>
                    <a:pt x="94" y="26"/>
                    <a:pt x="95" y="26"/>
                  </a:cubicBezTo>
                  <a:lnTo>
                    <a:pt x="86" y="35"/>
                  </a:lnTo>
                  <a:close/>
                </a:path>
              </a:pathLst>
            </a:custGeom>
            <a:grpFill/>
            <a:ln w="9525">
              <a:noFill/>
              <a:round/>
              <a:headEnd/>
              <a:tailEnd/>
            </a:ln>
          </p:spPr>
          <p:txBody>
            <a:bodyPr vert="horz" wrap="square" lIns="121892" tIns="60945" rIns="121892" bIns="609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3E454A"/>
                </a:solidFill>
                <a:effectLst/>
                <a:uLnTx/>
                <a:uFillTx/>
                <a:latin typeface="Arial" panose="020B0604020202020204"/>
                <a:ea typeface="+mn-ea"/>
                <a:cs typeface="+mn-cs"/>
              </a:endParaRPr>
            </a:p>
          </p:txBody>
        </p:sp>
        <p:sp>
          <p:nvSpPr>
            <p:cNvPr id="21" name="Freeform 128">
              <a:extLst>
                <a:ext uri="{FF2B5EF4-FFF2-40B4-BE49-F238E27FC236}">
                  <a16:creationId xmlns:a16="http://schemas.microsoft.com/office/drawing/2014/main" id="{9E54ED2E-C149-435C-8E72-20EF21BBC3D3}"/>
                </a:ext>
              </a:extLst>
            </p:cNvPr>
            <p:cNvSpPr>
              <a:spLocks noEditPoints="1"/>
            </p:cNvSpPr>
            <p:nvPr/>
          </p:nvSpPr>
          <p:spPr bwMode="auto">
            <a:xfrm>
              <a:off x="559" y="3086"/>
              <a:ext cx="125" cy="125"/>
            </a:xfrm>
            <a:custGeom>
              <a:avLst/>
              <a:gdLst>
                <a:gd name="T0" fmla="*/ 42 w 84"/>
                <a:gd name="T1" fmla="*/ 84 h 84"/>
                <a:gd name="T2" fmla="*/ 0 w 84"/>
                <a:gd name="T3" fmla="*/ 42 h 84"/>
                <a:gd name="T4" fmla="*/ 42 w 84"/>
                <a:gd name="T5" fmla="*/ 0 h 84"/>
                <a:gd name="T6" fmla="*/ 84 w 84"/>
                <a:gd name="T7" fmla="*/ 42 h 84"/>
                <a:gd name="T8" fmla="*/ 42 w 84"/>
                <a:gd name="T9" fmla="*/ 84 h 84"/>
                <a:gd name="T10" fmla="*/ 42 w 84"/>
                <a:gd name="T11" fmla="*/ 12 h 84"/>
                <a:gd name="T12" fmla="*/ 12 w 84"/>
                <a:gd name="T13" fmla="*/ 42 h 84"/>
                <a:gd name="T14" fmla="*/ 42 w 84"/>
                <a:gd name="T15" fmla="*/ 72 h 84"/>
                <a:gd name="T16" fmla="*/ 72 w 84"/>
                <a:gd name="T17" fmla="*/ 42 h 84"/>
                <a:gd name="T18" fmla="*/ 42 w 84"/>
                <a:gd name="T19" fmla="*/ 1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4">
                  <a:moveTo>
                    <a:pt x="42" y="84"/>
                  </a:moveTo>
                  <a:cubicBezTo>
                    <a:pt x="19" y="84"/>
                    <a:pt x="0" y="66"/>
                    <a:pt x="0" y="42"/>
                  </a:cubicBezTo>
                  <a:cubicBezTo>
                    <a:pt x="0" y="19"/>
                    <a:pt x="19" y="0"/>
                    <a:pt x="42" y="0"/>
                  </a:cubicBezTo>
                  <a:cubicBezTo>
                    <a:pt x="66" y="0"/>
                    <a:pt x="84" y="19"/>
                    <a:pt x="84" y="42"/>
                  </a:cubicBezTo>
                  <a:cubicBezTo>
                    <a:pt x="84" y="66"/>
                    <a:pt x="66" y="84"/>
                    <a:pt x="42" y="84"/>
                  </a:cubicBezTo>
                  <a:close/>
                  <a:moveTo>
                    <a:pt x="42" y="12"/>
                  </a:moveTo>
                  <a:cubicBezTo>
                    <a:pt x="26" y="12"/>
                    <a:pt x="12" y="26"/>
                    <a:pt x="12" y="42"/>
                  </a:cubicBezTo>
                  <a:cubicBezTo>
                    <a:pt x="12" y="59"/>
                    <a:pt x="26" y="72"/>
                    <a:pt x="42" y="72"/>
                  </a:cubicBezTo>
                  <a:cubicBezTo>
                    <a:pt x="59" y="72"/>
                    <a:pt x="72" y="59"/>
                    <a:pt x="72" y="42"/>
                  </a:cubicBezTo>
                  <a:cubicBezTo>
                    <a:pt x="72" y="26"/>
                    <a:pt x="59" y="12"/>
                    <a:pt x="42" y="12"/>
                  </a:cubicBezTo>
                  <a:close/>
                </a:path>
              </a:pathLst>
            </a:custGeom>
            <a:grpFill/>
            <a:ln w="9525">
              <a:noFill/>
              <a:round/>
              <a:headEnd/>
              <a:tailEnd/>
            </a:ln>
          </p:spPr>
          <p:txBody>
            <a:bodyPr vert="horz" wrap="square" lIns="121892" tIns="60945" rIns="121892" bIns="609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3E454A"/>
                </a:solidFill>
                <a:effectLst/>
                <a:uLnTx/>
                <a:uFillTx/>
                <a:latin typeface="Arial" panose="020B0604020202020204"/>
                <a:ea typeface="+mn-ea"/>
                <a:cs typeface="+mn-cs"/>
              </a:endParaRPr>
            </a:p>
          </p:txBody>
        </p:sp>
        <p:sp>
          <p:nvSpPr>
            <p:cNvPr id="22" name="Freeform 129">
              <a:extLst>
                <a:ext uri="{FF2B5EF4-FFF2-40B4-BE49-F238E27FC236}">
                  <a16:creationId xmlns:a16="http://schemas.microsoft.com/office/drawing/2014/main" id="{3B2DCA31-AF43-46C1-BC44-E1A60B8C8F28}"/>
                </a:ext>
              </a:extLst>
            </p:cNvPr>
            <p:cNvSpPr>
              <a:spLocks noEditPoints="1"/>
            </p:cNvSpPr>
            <p:nvPr/>
          </p:nvSpPr>
          <p:spPr bwMode="auto">
            <a:xfrm>
              <a:off x="472" y="2997"/>
              <a:ext cx="302" cy="303"/>
            </a:xfrm>
            <a:custGeom>
              <a:avLst/>
              <a:gdLst>
                <a:gd name="T0" fmla="*/ 78 w 204"/>
                <a:gd name="T1" fmla="*/ 204 h 204"/>
                <a:gd name="T2" fmla="*/ 72 w 204"/>
                <a:gd name="T3" fmla="*/ 181 h 204"/>
                <a:gd name="T4" fmla="*/ 33 w 204"/>
                <a:gd name="T5" fmla="*/ 176 h 204"/>
                <a:gd name="T6" fmla="*/ 1 w 204"/>
                <a:gd name="T7" fmla="*/ 133 h 204"/>
                <a:gd name="T8" fmla="*/ 19 w 204"/>
                <a:gd name="T9" fmla="*/ 116 h 204"/>
                <a:gd name="T10" fmla="*/ 19 w 204"/>
                <a:gd name="T11" fmla="*/ 89 h 204"/>
                <a:gd name="T12" fmla="*/ 1 w 204"/>
                <a:gd name="T13" fmla="*/ 77 h 204"/>
                <a:gd name="T14" fmla="*/ 25 w 204"/>
                <a:gd name="T15" fmla="*/ 31 h 204"/>
                <a:gd name="T16" fmla="*/ 49 w 204"/>
                <a:gd name="T17" fmla="*/ 37 h 204"/>
                <a:gd name="T18" fmla="*/ 72 w 204"/>
                <a:gd name="T19" fmla="*/ 6 h 204"/>
                <a:gd name="T20" fmla="*/ 126 w 204"/>
                <a:gd name="T21" fmla="*/ 0 h 204"/>
                <a:gd name="T22" fmla="*/ 132 w 204"/>
                <a:gd name="T23" fmla="*/ 24 h 204"/>
                <a:gd name="T24" fmla="*/ 170 w 204"/>
                <a:gd name="T25" fmla="*/ 29 h 204"/>
                <a:gd name="T26" fmla="*/ 178 w 204"/>
                <a:gd name="T27" fmla="*/ 31 h 204"/>
                <a:gd name="T28" fmla="*/ 200 w 204"/>
                <a:gd name="T29" fmla="*/ 80 h 204"/>
                <a:gd name="T30" fmla="*/ 185 w 204"/>
                <a:gd name="T31" fmla="*/ 102 h 204"/>
                <a:gd name="T32" fmla="*/ 200 w 204"/>
                <a:gd name="T33" fmla="*/ 124 h 204"/>
                <a:gd name="T34" fmla="*/ 178 w 204"/>
                <a:gd name="T35" fmla="*/ 174 h 204"/>
                <a:gd name="T36" fmla="*/ 170 w 204"/>
                <a:gd name="T37" fmla="*/ 176 h 204"/>
                <a:gd name="T38" fmla="*/ 132 w 204"/>
                <a:gd name="T39" fmla="*/ 181 h 204"/>
                <a:gd name="T40" fmla="*/ 126 w 204"/>
                <a:gd name="T41" fmla="*/ 204 h 204"/>
                <a:gd name="T42" fmla="*/ 120 w 204"/>
                <a:gd name="T43" fmla="*/ 192 h 204"/>
                <a:gd name="T44" fmla="*/ 125 w 204"/>
                <a:gd name="T45" fmla="*/ 171 h 204"/>
                <a:gd name="T46" fmla="*/ 157 w 204"/>
                <a:gd name="T47" fmla="*/ 155 h 204"/>
                <a:gd name="T48" fmla="*/ 189 w 204"/>
                <a:gd name="T49" fmla="*/ 132 h 204"/>
                <a:gd name="T50" fmla="*/ 172 w 204"/>
                <a:gd name="T51" fmla="*/ 118 h 204"/>
                <a:gd name="T52" fmla="*/ 172 w 204"/>
                <a:gd name="T53" fmla="*/ 87 h 204"/>
                <a:gd name="T54" fmla="*/ 188 w 204"/>
                <a:gd name="T55" fmla="*/ 73 h 204"/>
                <a:gd name="T56" fmla="*/ 157 w 204"/>
                <a:gd name="T57" fmla="*/ 50 h 204"/>
                <a:gd name="T58" fmla="*/ 125 w 204"/>
                <a:gd name="T59" fmla="*/ 34 h 204"/>
                <a:gd name="T60" fmla="*/ 120 w 204"/>
                <a:gd name="T61" fmla="*/ 12 h 204"/>
                <a:gd name="T62" fmla="*/ 84 w 204"/>
                <a:gd name="T63" fmla="*/ 28 h 204"/>
                <a:gd name="T64" fmla="*/ 54 w 204"/>
                <a:gd name="T65" fmla="*/ 49 h 204"/>
                <a:gd name="T66" fmla="*/ 33 w 204"/>
                <a:gd name="T67" fmla="*/ 42 h 204"/>
                <a:gd name="T68" fmla="*/ 28 w 204"/>
                <a:gd name="T69" fmla="*/ 81 h 204"/>
                <a:gd name="T70" fmla="*/ 30 w 204"/>
                <a:gd name="T71" fmla="*/ 102 h 204"/>
                <a:gd name="T72" fmla="*/ 28 w 204"/>
                <a:gd name="T73" fmla="*/ 124 h 204"/>
                <a:gd name="T74" fmla="*/ 33 w 204"/>
                <a:gd name="T75" fmla="*/ 163 h 204"/>
                <a:gd name="T76" fmla="*/ 54 w 204"/>
                <a:gd name="T77" fmla="*/ 156 h 204"/>
                <a:gd name="T78" fmla="*/ 84 w 204"/>
                <a:gd name="T79" fmla="*/ 1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4" h="204">
                  <a:moveTo>
                    <a:pt x="126" y="204"/>
                  </a:moveTo>
                  <a:cubicBezTo>
                    <a:pt x="78" y="204"/>
                    <a:pt x="78" y="204"/>
                    <a:pt x="78" y="204"/>
                  </a:cubicBezTo>
                  <a:cubicBezTo>
                    <a:pt x="75" y="204"/>
                    <a:pt x="72" y="202"/>
                    <a:pt x="72" y="198"/>
                  </a:cubicBezTo>
                  <a:cubicBezTo>
                    <a:pt x="72" y="181"/>
                    <a:pt x="72" y="181"/>
                    <a:pt x="72" y="181"/>
                  </a:cubicBezTo>
                  <a:cubicBezTo>
                    <a:pt x="64" y="178"/>
                    <a:pt x="56" y="174"/>
                    <a:pt x="49" y="168"/>
                  </a:cubicBezTo>
                  <a:cubicBezTo>
                    <a:pt x="33" y="176"/>
                    <a:pt x="33" y="176"/>
                    <a:pt x="33" y="176"/>
                  </a:cubicBezTo>
                  <a:cubicBezTo>
                    <a:pt x="30" y="178"/>
                    <a:pt x="27" y="177"/>
                    <a:pt x="25" y="174"/>
                  </a:cubicBezTo>
                  <a:cubicBezTo>
                    <a:pt x="1" y="133"/>
                    <a:pt x="1" y="133"/>
                    <a:pt x="1" y="133"/>
                  </a:cubicBezTo>
                  <a:cubicBezTo>
                    <a:pt x="0" y="130"/>
                    <a:pt x="0" y="126"/>
                    <a:pt x="3" y="124"/>
                  </a:cubicBezTo>
                  <a:cubicBezTo>
                    <a:pt x="19" y="116"/>
                    <a:pt x="19" y="116"/>
                    <a:pt x="19" y="116"/>
                  </a:cubicBezTo>
                  <a:cubicBezTo>
                    <a:pt x="18" y="111"/>
                    <a:pt x="18" y="107"/>
                    <a:pt x="18" y="102"/>
                  </a:cubicBezTo>
                  <a:cubicBezTo>
                    <a:pt x="18" y="98"/>
                    <a:pt x="18" y="94"/>
                    <a:pt x="19" y="89"/>
                  </a:cubicBezTo>
                  <a:cubicBezTo>
                    <a:pt x="3" y="80"/>
                    <a:pt x="3" y="80"/>
                    <a:pt x="3" y="80"/>
                  </a:cubicBezTo>
                  <a:cubicBezTo>
                    <a:pt x="2" y="80"/>
                    <a:pt x="1" y="78"/>
                    <a:pt x="1" y="77"/>
                  </a:cubicBezTo>
                  <a:cubicBezTo>
                    <a:pt x="0" y="75"/>
                    <a:pt x="0" y="74"/>
                    <a:pt x="1" y="72"/>
                  </a:cubicBezTo>
                  <a:cubicBezTo>
                    <a:pt x="25" y="31"/>
                    <a:pt x="25" y="31"/>
                    <a:pt x="25" y="31"/>
                  </a:cubicBezTo>
                  <a:cubicBezTo>
                    <a:pt x="27" y="28"/>
                    <a:pt x="31" y="27"/>
                    <a:pt x="34" y="28"/>
                  </a:cubicBezTo>
                  <a:cubicBezTo>
                    <a:pt x="49" y="37"/>
                    <a:pt x="49" y="37"/>
                    <a:pt x="49" y="37"/>
                  </a:cubicBezTo>
                  <a:cubicBezTo>
                    <a:pt x="56" y="31"/>
                    <a:pt x="64" y="27"/>
                    <a:pt x="72" y="24"/>
                  </a:cubicBezTo>
                  <a:cubicBezTo>
                    <a:pt x="72" y="6"/>
                    <a:pt x="72" y="6"/>
                    <a:pt x="72" y="6"/>
                  </a:cubicBezTo>
                  <a:cubicBezTo>
                    <a:pt x="72" y="3"/>
                    <a:pt x="75" y="0"/>
                    <a:pt x="78" y="0"/>
                  </a:cubicBezTo>
                  <a:cubicBezTo>
                    <a:pt x="126" y="0"/>
                    <a:pt x="126" y="0"/>
                    <a:pt x="126" y="0"/>
                  </a:cubicBezTo>
                  <a:cubicBezTo>
                    <a:pt x="130" y="0"/>
                    <a:pt x="132" y="3"/>
                    <a:pt x="132" y="6"/>
                  </a:cubicBezTo>
                  <a:cubicBezTo>
                    <a:pt x="132" y="24"/>
                    <a:pt x="132" y="24"/>
                    <a:pt x="132" y="24"/>
                  </a:cubicBezTo>
                  <a:cubicBezTo>
                    <a:pt x="141" y="27"/>
                    <a:pt x="148" y="32"/>
                    <a:pt x="155" y="37"/>
                  </a:cubicBezTo>
                  <a:cubicBezTo>
                    <a:pt x="170" y="29"/>
                    <a:pt x="170" y="29"/>
                    <a:pt x="170" y="29"/>
                  </a:cubicBezTo>
                  <a:cubicBezTo>
                    <a:pt x="171" y="28"/>
                    <a:pt x="173" y="27"/>
                    <a:pt x="174" y="28"/>
                  </a:cubicBezTo>
                  <a:cubicBezTo>
                    <a:pt x="176" y="28"/>
                    <a:pt x="177" y="29"/>
                    <a:pt x="178" y="31"/>
                  </a:cubicBezTo>
                  <a:cubicBezTo>
                    <a:pt x="202" y="72"/>
                    <a:pt x="202" y="72"/>
                    <a:pt x="202" y="72"/>
                  </a:cubicBezTo>
                  <a:cubicBezTo>
                    <a:pt x="203" y="75"/>
                    <a:pt x="202" y="79"/>
                    <a:pt x="200" y="80"/>
                  </a:cubicBezTo>
                  <a:cubicBezTo>
                    <a:pt x="184" y="89"/>
                    <a:pt x="184" y="89"/>
                    <a:pt x="184" y="89"/>
                  </a:cubicBezTo>
                  <a:cubicBezTo>
                    <a:pt x="185" y="94"/>
                    <a:pt x="185" y="98"/>
                    <a:pt x="185" y="102"/>
                  </a:cubicBezTo>
                  <a:cubicBezTo>
                    <a:pt x="185" y="107"/>
                    <a:pt x="185" y="111"/>
                    <a:pt x="184" y="116"/>
                  </a:cubicBezTo>
                  <a:cubicBezTo>
                    <a:pt x="200" y="124"/>
                    <a:pt x="200" y="124"/>
                    <a:pt x="200" y="124"/>
                  </a:cubicBezTo>
                  <a:cubicBezTo>
                    <a:pt x="203" y="126"/>
                    <a:pt x="204" y="130"/>
                    <a:pt x="202" y="133"/>
                  </a:cubicBezTo>
                  <a:cubicBezTo>
                    <a:pt x="178" y="174"/>
                    <a:pt x="178" y="174"/>
                    <a:pt x="178" y="174"/>
                  </a:cubicBezTo>
                  <a:cubicBezTo>
                    <a:pt x="177" y="176"/>
                    <a:pt x="176" y="177"/>
                    <a:pt x="174" y="177"/>
                  </a:cubicBezTo>
                  <a:cubicBezTo>
                    <a:pt x="173" y="177"/>
                    <a:pt x="171" y="177"/>
                    <a:pt x="170" y="176"/>
                  </a:cubicBezTo>
                  <a:cubicBezTo>
                    <a:pt x="155" y="168"/>
                    <a:pt x="155" y="168"/>
                    <a:pt x="155" y="168"/>
                  </a:cubicBezTo>
                  <a:cubicBezTo>
                    <a:pt x="148" y="173"/>
                    <a:pt x="141" y="178"/>
                    <a:pt x="132" y="181"/>
                  </a:cubicBezTo>
                  <a:cubicBezTo>
                    <a:pt x="132" y="198"/>
                    <a:pt x="132" y="198"/>
                    <a:pt x="132" y="198"/>
                  </a:cubicBezTo>
                  <a:cubicBezTo>
                    <a:pt x="132" y="202"/>
                    <a:pt x="130" y="204"/>
                    <a:pt x="126" y="204"/>
                  </a:cubicBezTo>
                  <a:close/>
                  <a:moveTo>
                    <a:pt x="84" y="192"/>
                  </a:moveTo>
                  <a:cubicBezTo>
                    <a:pt x="120" y="192"/>
                    <a:pt x="120" y="192"/>
                    <a:pt x="120" y="192"/>
                  </a:cubicBezTo>
                  <a:cubicBezTo>
                    <a:pt x="120" y="177"/>
                    <a:pt x="120" y="177"/>
                    <a:pt x="120" y="177"/>
                  </a:cubicBezTo>
                  <a:cubicBezTo>
                    <a:pt x="120" y="174"/>
                    <a:pt x="122" y="172"/>
                    <a:pt x="125" y="171"/>
                  </a:cubicBezTo>
                  <a:cubicBezTo>
                    <a:pt x="135" y="168"/>
                    <a:pt x="142" y="163"/>
                    <a:pt x="150" y="156"/>
                  </a:cubicBezTo>
                  <a:cubicBezTo>
                    <a:pt x="152" y="154"/>
                    <a:pt x="155" y="154"/>
                    <a:pt x="157" y="155"/>
                  </a:cubicBezTo>
                  <a:cubicBezTo>
                    <a:pt x="171" y="163"/>
                    <a:pt x="171" y="163"/>
                    <a:pt x="171" y="163"/>
                  </a:cubicBezTo>
                  <a:cubicBezTo>
                    <a:pt x="189" y="132"/>
                    <a:pt x="189" y="132"/>
                    <a:pt x="189" y="132"/>
                  </a:cubicBezTo>
                  <a:cubicBezTo>
                    <a:pt x="175" y="124"/>
                    <a:pt x="175" y="124"/>
                    <a:pt x="175" y="124"/>
                  </a:cubicBezTo>
                  <a:cubicBezTo>
                    <a:pt x="173" y="123"/>
                    <a:pt x="171" y="120"/>
                    <a:pt x="172" y="118"/>
                  </a:cubicBezTo>
                  <a:cubicBezTo>
                    <a:pt x="173" y="113"/>
                    <a:pt x="173" y="108"/>
                    <a:pt x="173" y="102"/>
                  </a:cubicBezTo>
                  <a:cubicBezTo>
                    <a:pt x="173" y="98"/>
                    <a:pt x="173" y="92"/>
                    <a:pt x="172" y="87"/>
                  </a:cubicBezTo>
                  <a:cubicBezTo>
                    <a:pt x="171" y="85"/>
                    <a:pt x="173" y="82"/>
                    <a:pt x="175" y="81"/>
                  </a:cubicBezTo>
                  <a:cubicBezTo>
                    <a:pt x="188" y="73"/>
                    <a:pt x="188" y="73"/>
                    <a:pt x="188" y="73"/>
                  </a:cubicBezTo>
                  <a:cubicBezTo>
                    <a:pt x="170" y="42"/>
                    <a:pt x="170" y="42"/>
                    <a:pt x="170" y="42"/>
                  </a:cubicBezTo>
                  <a:cubicBezTo>
                    <a:pt x="157" y="50"/>
                    <a:pt x="157" y="50"/>
                    <a:pt x="157" y="50"/>
                  </a:cubicBezTo>
                  <a:cubicBezTo>
                    <a:pt x="155" y="51"/>
                    <a:pt x="152" y="51"/>
                    <a:pt x="150" y="49"/>
                  </a:cubicBezTo>
                  <a:cubicBezTo>
                    <a:pt x="142" y="42"/>
                    <a:pt x="135" y="37"/>
                    <a:pt x="125" y="34"/>
                  </a:cubicBezTo>
                  <a:cubicBezTo>
                    <a:pt x="122" y="33"/>
                    <a:pt x="120" y="31"/>
                    <a:pt x="120" y="28"/>
                  </a:cubicBezTo>
                  <a:cubicBezTo>
                    <a:pt x="120" y="12"/>
                    <a:pt x="120" y="12"/>
                    <a:pt x="120" y="12"/>
                  </a:cubicBezTo>
                  <a:cubicBezTo>
                    <a:pt x="84" y="12"/>
                    <a:pt x="84" y="12"/>
                    <a:pt x="84" y="12"/>
                  </a:cubicBezTo>
                  <a:cubicBezTo>
                    <a:pt x="84" y="28"/>
                    <a:pt x="84" y="28"/>
                    <a:pt x="84" y="28"/>
                  </a:cubicBezTo>
                  <a:cubicBezTo>
                    <a:pt x="84" y="31"/>
                    <a:pt x="83" y="33"/>
                    <a:pt x="80" y="34"/>
                  </a:cubicBezTo>
                  <a:cubicBezTo>
                    <a:pt x="70" y="37"/>
                    <a:pt x="62" y="41"/>
                    <a:pt x="54" y="49"/>
                  </a:cubicBezTo>
                  <a:cubicBezTo>
                    <a:pt x="52" y="51"/>
                    <a:pt x="49" y="51"/>
                    <a:pt x="47" y="50"/>
                  </a:cubicBezTo>
                  <a:cubicBezTo>
                    <a:pt x="33" y="42"/>
                    <a:pt x="33" y="42"/>
                    <a:pt x="33" y="42"/>
                  </a:cubicBezTo>
                  <a:cubicBezTo>
                    <a:pt x="15" y="73"/>
                    <a:pt x="15" y="73"/>
                    <a:pt x="15" y="73"/>
                  </a:cubicBezTo>
                  <a:cubicBezTo>
                    <a:pt x="28" y="81"/>
                    <a:pt x="28" y="81"/>
                    <a:pt x="28" y="81"/>
                  </a:cubicBezTo>
                  <a:cubicBezTo>
                    <a:pt x="31" y="82"/>
                    <a:pt x="32" y="85"/>
                    <a:pt x="31" y="87"/>
                  </a:cubicBezTo>
                  <a:cubicBezTo>
                    <a:pt x="30" y="92"/>
                    <a:pt x="30" y="97"/>
                    <a:pt x="30" y="102"/>
                  </a:cubicBezTo>
                  <a:cubicBezTo>
                    <a:pt x="30" y="108"/>
                    <a:pt x="30" y="113"/>
                    <a:pt x="31" y="117"/>
                  </a:cubicBezTo>
                  <a:cubicBezTo>
                    <a:pt x="32" y="120"/>
                    <a:pt x="30" y="123"/>
                    <a:pt x="28" y="124"/>
                  </a:cubicBezTo>
                  <a:cubicBezTo>
                    <a:pt x="15" y="132"/>
                    <a:pt x="15" y="132"/>
                    <a:pt x="15" y="132"/>
                  </a:cubicBezTo>
                  <a:cubicBezTo>
                    <a:pt x="33" y="163"/>
                    <a:pt x="33" y="163"/>
                    <a:pt x="33" y="163"/>
                  </a:cubicBezTo>
                  <a:cubicBezTo>
                    <a:pt x="47" y="155"/>
                    <a:pt x="47" y="155"/>
                    <a:pt x="47" y="155"/>
                  </a:cubicBezTo>
                  <a:cubicBezTo>
                    <a:pt x="49" y="154"/>
                    <a:pt x="52" y="154"/>
                    <a:pt x="54" y="156"/>
                  </a:cubicBezTo>
                  <a:cubicBezTo>
                    <a:pt x="62" y="164"/>
                    <a:pt x="70" y="168"/>
                    <a:pt x="80" y="171"/>
                  </a:cubicBezTo>
                  <a:cubicBezTo>
                    <a:pt x="83" y="172"/>
                    <a:pt x="84" y="174"/>
                    <a:pt x="84" y="177"/>
                  </a:cubicBezTo>
                  <a:lnTo>
                    <a:pt x="84" y="192"/>
                  </a:lnTo>
                  <a:close/>
                </a:path>
              </a:pathLst>
            </a:custGeom>
            <a:grpFill/>
            <a:ln w="9525">
              <a:noFill/>
              <a:round/>
              <a:headEnd/>
              <a:tailEnd/>
            </a:ln>
          </p:spPr>
          <p:txBody>
            <a:bodyPr vert="horz" wrap="square" lIns="121892" tIns="60945" rIns="121892" bIns="609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3E454A"/>
                </a:solidFill>
                <a:effectLst/>
                <a:uLnTx/>
                <a:uFillTx/>
                <a:latin typeface="Arial" panose="020B0604020202020204"/>
                <a:ea typeface="+mn-ea"/>
                <a:cs typeface="+mn-cs"/>
              </a:endParaRPr>
            </a:p>
          </p:txBody>
        </p:sp>
      </p:grpSp>
      <p:sp>
        <p:nvSpPr>
          <p:cNvPr id="23" name="ZoneTexte 43">
            <a:extLst>
              <a:ext uri="{FF2B5EF4-FFF2-40B4-BE49-F238E27FC236}">
                <a16:creationId xmlns:a16="http://schemas.microsoft.com/office/drawing/2014/main" id="{E0606DA9-4139-438F-BEEC-0D4832C4AC44}"/>
              </a:ext>
            </a:extLst>
          </p:cNvPr>
          <p:cNvSpPr txBox="1"/>
          <p:nvPr/>
        </p:nvSpPr>
        <p:spPr>
          <a:xfrm>
            <a:off x="8908558" y="1823188"/>
            <a:ext cx="2948200" cy="225767"/>
          </a:xfrm>
          <a:prstGeom prst="rect">
            <a:avLst/>
          </a:prstGeom>
          <a:noFill/>
        </p:spPr>
        <p:txBody>
          <a:bodyPr wrap="square" lIns="0" tIns="0" rIns="0" bIns="0" rtlCol="0">
            <a:spAutoFit/>
          </a:bodyPr>
          <a:lstStyle/>
          <a:p>
            <a:pPr marL="0" marR="0" lvl="0" indent="0" algn="l" defTabSz="1219110" rtl="0" eaLnBrk="1" fontAlgn="base" latinLnBrk="0" hangingPunct="1">
              <a:lnSpc>
                <a:spcPct val="100000"/>
              </a:lnSpc>
              <a:spcBef>
                <a:spcPct val="0"/>
              </a:spcBef>
              <a:spcAft>
                <a:spcPct val="0"/>
              </a:spcAft>
              <a:buClrTx/>
              <a:buSzTx/>
              <a:buFontTx/>
              <a:buNone/>
              <a:tabLst/>
              <a:defRPr/>
            </a:pPr>
            <a:r>
              <a:rPr kumimoji="0" lang="fr-FR" sz="1467" b="1" i="0" u="none" strike="noStrike" kern="1200" cap="all" spc="0" normalizeH="0" baseline="0" noProof="0" dirty="0">
                <a:ln>
                  <a:noFill/>
                </a:ln>
                <a:solidFill>
                  <a:srgbClr val="3E454A"/>
                </a:solidFill>
                <a:effectLst/>
                <a:uLnTx/>
                <a:uFillTx/>
                <a:latin typeface="Arial Black" panose="020B0A04020102020204" pitchFamily="34" charset="0"/>
                <a:ea typeface="+mn-ea"/>
                <a:cs typeface="Arial" pitchFamily="34" charset="0"/>
              </a:rPr>
              <a:t>Chiffres &amp; données clés</a:t>
            </a:r>
          </a:p>
        </p:txBody>
      </p:sp>
      <p:grpSp>
        <p:nvGrpSpPr>
          <p:cNvPr id="24" name="Group 144">
            <a:extLst>
              <a:ext uri="{FF2B5EF4-FFF2-40B4-BE49-F238E27FC236}">
                <a16:creationId xmlns:a16="http://schemas.microsoft.com/office/drawing/2014/main" id="{77EF40C1-3CE2-4AAF-B99E-7554661C55FA}"/>
              </a:ext>
            </a:extLst>
          </p:cNvPr>
          <p:cNvGrpSpPr>
            <a:grpSpLocks noChangeAspect="1"/>
          </p:cNvGrpSpPr>
          <p:nvPr/>
        </p:nvGrpSpPr>
        <p:grpSpPr bwMode="auto">
          <a:xfrm>
            <a:off x="8199139" y="1752901"/>
            <a:ext cx="570841" cy="323606"/>
            <a:chOff x="4660" y="3255"/>
            <a:chExt cx="441" cy="250"/>
          </a:xfrm>
          <a:solidFill>
            <a:schemeClr val="bg2"/>
          </a:solidFill>
        </p:grpSpPr>
        <p:sp>
          <p:nvSpPr>
            <p:cNvPr id="25" name="Freeform 145">
              <a:extLst>
                <a:ext uri="{FF2B5EF4-FFF2-40B4-BE49-F238E27FC236}">
                  <a16:creationId xmlns:a16="http://schemas.microsoft.com/office/drawing/2014/main" id="{489CD3A8-E18A-44AC-8DEE-61A7F2F4E37B}"/>
                </a:ext>
              </a:extLst>
            </p:cNvPr>
            <p:cNvSpPr>
              <a:spLocks noEditPoints="1"/>
            </p:cNvSpPr>
            <p:nvPr/>
          </p:nvSpPr>
          <p:spPr bwMode="auto">
            <a:xfrm>
              <a:off x="4660" y="3255"/>
              <a:ext cx="441" cy="250"/>
            </a:xfrm>
            <a:custGeom>
              <a:avLst/>
              <a:gdLst>
                <a:gd name="T0" fmla="*/ 286 w 288"/>
                <a:gd name="T1" fmla="*/ 81 h 168"/>
                <a:gd name="T2" fmla="*/ 245 w 288"/>
                <a:gd name="T3" fmla="*/ 41 h 168"/>
                <a:gd name="T4" fmla="*/ 149 w 288"/>
                <a:gd name="T5" fmla="*/ 1 h 168"/>
                <a:gd name="T6" fmla="*/ 144 w 288"/>
                <a:gd name="T7" fmla="*/ 0 h 168"/>
                <a:gd name="T8" fmla="*/ 139 w 288"/>
                <a:gd name="T9" fmla="*/ 1 h 168"/>
                <a:gd name="T10" fmla="*/ 43 w 288"/>
                <a:gd name="T11" fmla="*/ 41 h 168"/>
                <a:gd name="T12" fmla="*/ 1 w 288"/>
                <a:gd name="T13" fmla="*/ 81 h 168"/>
                <a:gd name="T14" fmla="*/ 1 w 288"/>
                <a:gd name="T15" fmla="*/ 88 h 168"/>
                <a:gd name="T16" fmla="*/ 43 w 288"/>
                <a:gd name="T17" fmla="*/ 128 h 168"/>
                <a:gd name="T18" fmla="*/ 139 w 288"/>
                <a:gd name="T19" fmla="*/ 168 h 168"/>
                <a:gd name="T20" fmla="*/ 144 w 288"/>
                <a:gd name="T21" fmla="*/ 168 h 168"/>
                <a:gd name="T22" fmla="*/ 149 w 288"/>
                <a:gd name="T23" fmla="*/ 168 h 168"/>
                <a:gd name="T24" fmla="*/ 245 w 288"/>
                <a:gd name="T25" fmla="*/ 128 h 168"/>
                <a:gd name="T26" fmla="*/ 286 w 288"/>
                <a:gd name="T27" fmla="*/ 88 h 168"/>
                <a:gd name="T28" fmla="*/ 286 w 288"/>
                <a:gd name="T29" fmla="*/ 81 h 168"/>
                <a:gd name="T30" fmla="*/ 195 w 288"/>
                <a:gd name="T31" fmla="*/ 33 h 168"/>
                <a:gd name="T32" fmla="*/ 216 w 288"/>
                <a:gd name="T33" fmla="*/ 84 h 168"/>
                <a:gd name="T34" fmla="*/ 195 w 288"/>
                <a:gd name="T35" fmla="*/ 135 h 168"/>
                <a:gd name="T36" fmla="*/ 144 w 288"/>
                <a:gd name="T37" fmla="*/ 156 h 168"/>
                <a:gd name="T38" fmla="*/ 93 w 288"/>
                <a:gd name="T39" fmla="*/ 135 h 168"/>
                <a:gd name="T40" fmla="*/ 72 w 288"/>
                <a:gd name="T41" fmla="*/ 84 h 168"/>
                <a:gd name="T42" fmla="*/ 93 w 288"/>
                <a:gd name="T43" fmla="*/ 33 h 168"/>
                <a:gd name="T44" fmla="*/ 144 w 288"/>
                <a:gd name="T45" fmla="*/ 12 h 168"/>
                <a:gd name="T46" fmla="*/ 195 w 288"/>
                <a:gd name="T47" fmla="*/ 33 h 168"/>
                <a:gd name="T48" fmla="*/ 21 w 288"/>
                <a:gd name="T49" fmla="*/ 92 h 168"/>
                <a:gd name="T50" fmla="*/ 14 w 288"/>
                <a:gd name="T51" fmla="*/ 84 h 168"/>
                <a:gd name="T52" fmla="*/ 55 w 288"/>
                <a:gd name="T53" fmla="*/ 46 h 168"/>
                <a:gd name="T54" fmla="*/ 79 w 288"/>
                <a:gd name="T55" fmla="*/ 31 h 168"/>
                <a:gd name="T56" fmla="*/ 60 w 288"/>
                <a:gd name="T57" fmla="*/ 84 h 168"/>
                <a:gd name="T58" fmla="*/ 79 w 288"/>
                <a:gd name="T59" fmla="*/ 138 h 168"/>
                <a:gd name="T60" fmla="*/ 50 w 288"/>
                <a:gd name="T61" fmla="*/ 118 h 168"/>
                <a:gd name="T62" fmla="*/ 21 w 288"/>
                <a:gd name="T63" fmla="*/ 92 h 168"/>
                <a:gd name="T64" fmla="*/ 233 w 288"/>
                <a:gd name="T65" fmla="*/ 122 h 168"/>
                <a:gd name="T66" fmla="*/ 208 w 288"/>
                <a:gd name="T67" fmla="*/ 138 h 168"/>
                <a:gd name="T68" fmla="*/ 228 w 288"/>
                <a:gd name="T69" fmla="*/ 84 h 168"/>
                <a:gd name="T70" fmla="*/ 208 w 288"/>
                <a:gd name="T71" fmla="*/ 31 h 168"/>
                <a:gd name="T72" fmla="*/ 238 w 288"/>
                <a:gd name="T73" fmla="*/ 50 h 168"/>
                <a:gd name="T74" fmla="*/ 266 w 288"/>
                <a:gd name="T75" fmla="*/ 76 h 168"/>
                <a:gd name="T76" fmla="*/ 274 w 288"/>
                <a:gd name="T77" fmla="*/ 84 h 168"/>
                <a:gd name="T78" fmla="*/ 233 w 288"/>
                <a:gd name="T79" fmla="*/ 12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8" h="168">
                  <a:moveTo>
                    <a:pt x="286" y="81"/>
                  </a:moveTo>
                  <a:cubicBezTo>
                    <a:pt x="286" y="80"/>
                    <a:pt x="270" y="61"/>
                    <a:pt x="245" y="41"/>
                  </a:cubicBezTo>
                  <a:cubicBezTo>
                    <a:pt x="221" y="22"/>
                    <a:pt x="187" y="2"/>
                    <a:pt x="149" y="1"/>
                  </a:cubicBezTo>
                  <a:cubicBezTo>
                    <a:pt x="147" y="0"/>
                    <a:pt x="146" y="0"/>
                    <a:pt x="144" y="0"/>
                  </a:cubicBezTo>
                  <a:cubicBezTo>
                    <a:pt x="142" y="0"/>
                    <a:pt x="140" y="0"/>
                    <a:pt x="139" y="1"/>
                  </a:cubicBezTo>
                  <a:cubicBezTo>
                    <a:pt x="101" y="2"/>
                    <a:pt x="67" y="22"/>
                    <a:pt x="43" y="41"/>
                  </a:cubicBezTo>
                  <a:cubicBezTo>
                    <a:pt x="17" y="61"/>
                    <a:pt x="2" y="80"/>
                    <a:pt x="1" y="81"/>
                  </a:cubicBezTo>
                  <a:cubicBezTo>
                    <a:pt x="0" y="83"/>
                    <a:pt x="0" y="86"/>
                    <a:pt x="1" y="88"/>
                  </a:cubicBezTo>
                  <a:cubicBezTo>
                    <a:pt x="2" y="88"/>
                    <a:pt x="17" y="108"/>
                    <a:pt x="43" y="128"/>
                  </a:cubicBezTo>
                  <a:cubicBezTo>
                    <a:pt x="67" y="147"/>
                    <a:pt x="101" y="166"/>
                    <a:pt x="139" y="168"/>
                  </a:cubicBezTo>
                  <a:cubicBezTo>
                    <a:pt x="140" y="168"/>
                    <a:pt x="142" y="168"/>
                    <a:pt x="144" y="168"/>
                  </a:cubicBezTo>
                  <a:cubicBezTo>
                    <a:pt x="146" y="168"/>
                    <a:pt x="147" y="168"/>
                    <a:pt x="149" y="168"/>
                  </a:cubicBezTo>
                  <a:cubicBezTo>
                    <a:pt x="187" y="166"/>
                    <a:pt x="221" y="147"/>
                    <a:pt x="245" y="128"/>
                  </a:cubicBezTo>
                  <a:cubicBezTo>
                    <a:pt x="270" y="108"/>
                    <a:pt x="286" y="88"/>
                    <a:pt x="286" y="88"/>
                  </a:cubicBezTo>
                  <a:cubicBezTo>
                    <a:pt x="288" y="86"/>
                    <a:pt x="288" y="83"/>
                    <a:pt x="286" y="81"/>
                  </a:cubicBezTo>
                  <a:close/>
                  <a:moveTo>
                    <a:pt x="195" y="33"/>
                  </a:moveTo>
                  <a:cubicBezTo>
                    <a:pt x="208" y="46"/>
                    <a:pt x="216" y="64"/>
                    <a:pt x="216" y="84"/>
                  </a:cubicBezTo>
                  <a:cubicBezTo>
                    <a:pt x="216" y="104"/>
                    <a:pt x="208" y="122"/>
                    <a:pt x="195" y="135"/>
                  </a:cubicBezTo>
                  <a:cubicBezTo>
                    <a:pt x="182" y="148"/>
                    <a:pt x="164" y="156"/>
                    <a:pt x="144" y="156"/>
                  </a:cubicBezTo>
                  <a:cubicBezTo>
                    <a:pt x="124" y="156"/>
                    <a:pt x="106" y="148"/>
                    <a:pt x="93" y="135"/>
                  </a:cubicBezTo>
                  <a:cubicBezTo>
                    <a:pt x="80" y="122"/>
                    <a:pt x="72" y="104"/>
                    <a:pt x="72" y="84"/>
                  </a:cubicBezTo>
                  <a:cubicBezTo>
                    <a:pt x="72" y="64"/>
                    <a:pt x="80" y="46"/>
                    <a:pt x="93" y="33"/>
                  </a:cubicBezTo>
                  <a:cubicBezTo>
                    <a:pt x="106" y="20"/>
                    <a:pt x="124" y="12"/>
                    <a:pt x="144" y="12"/>
                  </a:cubicBezTo>
                  <a:cubicBezTo>
                    <a:pt x="164" y="12"/>
                    <a:pt x="182" y="20"/>
                    <a:pt x="195" y="33"/>
                  </a:cubicBezTo>
                  <a:close/>
                  <a:moveTo>
                    <a:pt x="21" y="92"/>
                  </a:moveTo>
                  <a:cubicBezTo>
                    <a:pt x="18" y="89"/>
                    <a:pt x="16" y="86"/>
                    <a:pt x="14" y="84"/>
                  </a:cubicBezTo>
                  <a:cubicBezTo>
                    <a:pt x="20" y="77"/>
                    <a:pt x="35" y="61"/>
                    <a:pt x="55" y="46"/>
                  </a:cubicBezTo>
                  <a:cubicBezTo>
                    <a:pt x="62" y="41"/>
                    <a:pt x="71" y="35"/>
                    <a:pt x="79" y="31"/>
                  </a:cubicBezTo>
                  <a:cubicBezTo>
                    <a:pt x="67" y="45"/>
                    <a:pt x="60" y="64"/>
                    <a:pt x="60" y="84"/>
                  </a:cubicBezTo>
                  <a:cubicBezTo>
                    <a:pt x="60" y="105"/>
                    <a:pt x="67" y="123"/>
                    <a:pt x="79" y="138"/>
                  </a:cubicBezTo>
                  <a:cubicBezTo>
                    <a:pt x="69" y="132"/>
                    <a:pt x="59" y="125"/>
                    <a:pt x="50" y="118"/>
                  </a:cubicBezTo>
                  <a:cubicBezTo>
                    <a:pt x="38" y="109"/>
                    <a:pt x="28" y="99"/>
                    <a:pt x="21" y="92"/>
                  </a:cubicBezTo>
                  <a:close/>
                  <a:moveTo>
                    <a:pt x="233" y="122"/>
                  </a:moveTo>
                  <a:cubicBezTo>
                    <a:pt x="225" y="128"/>
                    <a:pt x="217" y="133"/>
                    <a:pt x="208" y="138"/>
                  </a:cubicBezTo>
                  <a:cubicBezTo>
                    <a:pt x="220" y="123"/>
                    <a:pt x="228" y="105"/>
                    <a:pt x="228" y="84"/>
                  </a:cubicBezTo>
                  <a:cubicBezTo>
                    <a:pt x="228" y="64"/>
                    <a:pt x="220" y="45"/>
                    <a:pt x="208" y="31"/>
                  </a:cubicBezTo>
                  <a:cubicBezTo>
                    <a:pt x="219" y="36"/>
                    <a:pt x="229" y="43"/>
                    <a:pt x="238" y="50"/>
                  </a:cubicBezTo>
                  <a:cubicBezTo>
                    <a:pt x="250" y="60"/>
                    <a:pt x="260" y="69"/>
                    <a:pt x="266" y="76"/>
                  </a:cubicBezTo>
                  <a:cubicBezTo>
                    <a:pt x="270" y="79"/>
                    <a:pt x="272" y="82"/>
                    <a:pt x="274" y="84"/>
                  </a:cubicBezTo>
                  <a:cubicBezTo>
                    <a:pt x="268" y="91"/>
                    <a:pt x="253" y="107"/>
                    <a:pt x="233" y="122"/>
                  </a:cubicBezTo>
                  <a:close/>
                </a:path>
              </a:pathLst>
            </a:custGeom>
            <a:grpFill/>
            <a:ln w="9525">
              <a:noFill/>
              <a:round/>
              <a:headEnd/>
              <a:tailEnd/>
            </a:ln>
          </p:spPr>
          <p:txBody>
            <a:bodyPr vert="horz" wrap="square" lIns="121892" tIns="60945" rIns="121892" bIns="60945" numCol="1" anchor="t" anchorCtr="0" compatLnSpc="1">
              <a:prstTxWarp prst="textNoShape">
                <a:avLst/>
              </a:prstTxWarp>
            </a:bodyPr>
            <a:lstStyle/>
            <a:p>
              <a:pPr marL="0" marR="0" lvl="0" indent="0" algn="l" defTabSz="121914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26" name="Freeform 146">
              <a:extLst>
                <a:ext uri="{FF2B5EF4-FFF2-40B4-BE49-F238E27FC236}">
                  <a16:creationId xmlns:a16="http://schemas.microsoft.com/office/drawing/2014/main" id="{96596BDD-1836-4B36-86B6-FF1B89A78E92}"/>
                </a:ext>
              </a:extLst>
            </p:cNvPr>
            <p:cNvSpPr>
              <a:spLocks noEditPoints="1"/>
            </p:cNvSpPr>
            <p:nvPr/>
          </p:nvSpPr>
          <p:spPr bwMode="auto">
            <a:xfrm>
              <a:off x="4799" y="3374"/>
              <a:ext cx="45" cy="64"/>
            </a:xfrm>
            <a:custGeom>
              <a:avLst/>
              <a:gdLst>
                <a:gd name="T0" fmla="*/ 24 w 29"/>
                <a:gd name="T1" fmla="*/ 0 h 43"/>
                <a:gd name="T2" fmla="*/ 6 w 29"/>
                <a:gd name="T3" fmla="*/ 0 h 43"/>
                <a:gd name="T4" fmla="*/ 2 w 29"/>
                <a:gd name="T5" fmla="*/ 1 h 43"/>
                <a:gd name="T6" fmla="*/ 0 w 29"/>
                <a:gd name="T7" fmla="*/ 5 h 43"/>
                <a:gd name="T8" fmla="*/ 0 w 29"/>
                <a:gd name="T9" fmla="*/ 37 h 43"/>
                <a:gd name="T10" fmla="*/ 2 w 29"/>
                <a:gd name="T11" fmla="*/ 41 h 43"/>
                <a:gd name="T12" fmla="*/ 6 w 29"/>
                <a:gd name="T13" fmla="*/ 43 h 43"/>
                <a:gd name="T14" fmla="*/ 24 w 29"/>
                <a:gd name="T15" fmla="*/ 43 h 43"/>
                <a:gd name="T16" fmla="*/ 28 w 29"/>
                <a:gd name="T17" fmla="*/ 41 h 43"/>
                <a:gd name="T18" fmla="*/ 29 w 29"/>
                <a:gd name="T19" fmla="*/ 37 h 43"/>
                <a:gd name="T20" fmla="*/ 29 w 29"/>
                <a:gd name="T21" fmla="*/ 5 h 43"/>
                <a:gd name="T22" fmla="*/ 28 w 29"/>
                <a:gd name="T23" fmla="*/ 1 h 43"/>
                <a:gd name="T24" fmla="*/ 24 w 29"/>
                <a:gd name="T25" fmla="*/ 0 h 43"/>
                <a:gd name="T26" fmla="*/ 19 w 29"/>
                <a:gd name="T27" fmla="*/ 10 h 43"/>
                <a:gd name="T28" fmla="*/ 19 w 29"/>
                <a:gd name="T29" fmla="*/ 32 h 43"/>
                <a:gd name="T30" fmla="*/ 11 w 29"/>
                <a:gd name="T31" fmla="*/ 32 h 43"/>
                <a:gd name="T32" fmla="*/ 11 w 29"/>
                <a:gd name="T33" fmla="*/ 10 h 43"/>
                <a:gd name="T34" fmla="*/ 19 w 29"/>
                <a:gd name="T35" fmla="*/ 1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43">
                  <a:moveTo>
                    <a:pt x="24" y="0"/>
                  </a:moveTo>
                  <a:cubicBezTo>
                    <a:pt x="6" y="0"/>
                    <a:pt x="6" y="0"/>
                    <a:pt x="6" y="0"/>
                  </a:cubicBezTo>
                  <a:cubicBezTo>
                    <a:pt x="4" y="0"/>
                    <a:pt x="3" y="0"/>
                    <a:pt x="2" y="1"/>
                  </a:cubicBezTo>
                  <a:cubicBezTo>
                    <a:pt x="1" y="2"/>
                    <a:pt x="0" y="4"/>
                    <a:pt x="0" y="5"/>
                  </a:cubicBezTo>
                  <a:cubicBezTo>
                    <a:pt x="0" y="37"/>
                    <a:pt x="0" y="37"/>
                    <a:pt x="0" y="37"/>
                  </a:cubicBezTo>
                  <a:cubicBezTo>
                    <a:pt x="0" y="39"/>
                    <a:pt x="1" y="40"/>
                    <a:pt x="2" y="41"/>
                  </a:cubicBezTo>
                  <a:cubicBezTo>
                    <a:pt x="3" y="42"/>
                    <a:pt x="4" y="43"/>
                    <a:pt x="6" y="43"/>
                  </a:cubicBezTo>
                  <a:cubicBezTo>
                    <a:pt x="24" y="43"/>
                    <a:pt x="24" y="43"/>
                    <a:pt x="24" y="43"/>
                  </a:cubicBezTo>
                  <a:cubicBezTo>
                    <a:pt x="25" y="43"/>
                    <a:pt x="27" y="42"/>
                    <a:pt x="28" y="41"/>
                  </a:cubicBezTo>
                  <a:cubicBezTo>
                    <a:pt x="29" y="40"/>
                    <a:pt x="29" y="39"/>
                    <a:pt x="29" y="37"/>
                  </a:cubicBezTo>
                  <a:cubicBezTo>
                    <a:pt x="29" y="5"/>
                    <a:pt x="29" y="5"/>
                    <a:pt x="29" y="5"/>
                  </a:cubicBezTo>
                  <a:cubicBezTo>
                    <a:pt x="29" y="4"/>
                    <a:pt x="29" y="2"/>
                    <a:pt x="28" y="1"/>
                  </a:cubicBezTo>
                  <a:cubicBezTo>
                    <a:pt x="27" y="0"/>
                    <a:pt x="25" y="0"/>
                    <a:pt x="24" y="0"/>
                  </a:cubicBezTo>
                  <a:close/>
                  <a:moveTo>
                    <a:pt x="19" y="10"/>
                  </a:moveTo>
                  <a:cubicBezTo>
                    <a:pt x="19" y="32"/>
                    <a:pt x="19" y="32"/>
                    <a:pt x="19" y="32"/>
                  </a:cubicBezTo>
                  <a:cubicBezTo>
                    <a:pt x="11" y="32"/>
                    <a:pt x="11" y="32"/>
                    <a:pt x="11" y="32"/>
                  </a:cubicBezTo>
                  <a:cubicBezTo>
                    <a:pt x="11" y="10"/>
                    <a:pt x="11" y="10"/>
                    <a:pt x="11" y="10"/>
                  </a:cubicBezTo>
                  <a:lnTo>
                    <a:pt x="19" y="10"/>
                  </a:lnTo>
                  <a:close/>
                </a:path>
              </a:pathLst>
            </a:custGeom>
            <a:grpFill/>
            <a:ln w="9525">
              <a:noFill/>
              <a:round/>
              <a:headEnd/>
              <a:tailEnd/>
            </a:ln>
          </p:spPr>
          <p:txBody>
            <a:bodyPr vert="horz" wrap="square" lIns="121892" tIns="60945" rIns="121892" bIns="60945" numCol="1" anchor="t" anchorCtr="0" compatLnSpc="1">
              <a:prstTxWarp prst="textNoShape">
                <a:avLst/>
              </a:prstTxWarp>
            </a:bodyPr>
            <a:lstStyle/>
            <a:p>
              <a:pPr marL="0" marR="0" lvl="0" indent="0" algn="l" defTabSz="121914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27" name="Freeform 147">
              <a:extLst>
                <a:ext uri="{FF2B5EF4-FFF2-40B4-BE49-F238E27FC236}">
                  <a16:creationId xmlns:a16="http://schemas.microsoft.com/office/drawing/2014/main" id="{42B2B63F-D3D7-4E5A-BB0D-6E2BAFD159D7}"/>
                </a:ext>
              </a:extLst>
            </p:cNvPr>
            <p:cNvSpPr>
              <a:spLocks noEditPoints="1"/>
            </p:cNvSpPr>
            <p:nvPr/>
          </p:nvSpPr>
          <p:spPr bwMode="auto">
            <a:xfrm>
              <a:off x="4913" y="3332"/>
              <a:ext cx="44" cy="106"/>
            </a:xfrm>
            <a:custGeom>
              <a:avLst/>
              <a:gdLst>
                <a:gd name="T0" fmla="*/ 28 w 29"/>
                <a:gd name="T1" fmla="*/ 2 h 71"/>
                <a:gd name="T2" fmla="*/ 24 w 29"/>
                <a:gd name="T3" fmla="*/ 0 h 71"/>
                <a:gd name="T4" fmla="*/ 6 w 29"/>
                <a:gd name="T5" fmla="*/ 0 h 71"/>
                <a:gd name="T6" fmla="*/ 2 w 29"/>
                <a:gd name="T7" fmla="*/ 2 h 71"/>
                <a:gd name="T8" fmla="*/ 0 w 29"/>
                <a:gd name="T9" fmla="*/ 5 h 71"/>
                <a:gd name="T10" fmla="*/ 0 w 29"/>
                <a:gd name="T11" fmla="*/ 65 h 71"/>
                <a:gd name="T12" fmla="*/ 2 w 29"/>
                <a:gd name="T13" fmla="*/ 69 h 71"/>
                <a:gd name="T14" fmla="*/ 6 w 29"/>
                <a:gd name="T15" fmla="*/ 71 h 71"/>
                <a:gd name="T16" fmla="*/ 24 w 29"/>
                <a:gd name="T17" fmla="*/ 71 h 71"/>
                <a:gd name="T18" fmla="*/ 28 w 29"/>
                <a:gd name="T19" fmla="*/ 69 h 71"/>
                <a:gd name="T20" fmla="*/ 29 w 29"/>
                <a:gd name="T21" fmla="*/ 65 h 71"/>
                <a:gd name="T22" fmla="*/ 29 w 29"/>
                <a:gd name="T23" fmla="*/ 5 h 71"/>
                <a:gd name="T24" fmla="*/ 28 w 29"/>
                <a:gd name="T25" fmla="*/ 2 h 71"/>
                <a:gd name="T26" fmla="*/ 11 w 29"/>
                <a:gd name="T27" fmla="*/ 60 h 71"/>
                <a:gd name="T28" fmla="*/ 11 w 29"/>
                <a:gd name="T29" fmla="*/ 11 h 71"/>
                <a:gd name="T30" fmla="*/ 19 w 29"/>
                <a:gd name="T31" fmla="*/ 11 h 71"/>
                <a:gd name="T32" fmla="*/ 19 w 29"/>
                <a:gd name="T33" fmla="*/ 60 h 71"/>
                <a:gd name="T34" fmla="*/ 11 w 29"/>
                <a:gd name="T35" fmla="*/ 6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71">
                  <a:moveTo>
                    <a:pt x="28" y="2"/>
                  </a:moveTo>
                  <a:cubicBezTo>
                    <a:pt x="27" y="1"/>
                    <a:pt x="25" y="0"/>
                    <a:pt x="24" y="0"/>
                  </a:cubicBezTo>
                  <a:cubicBezTo>
                    <a:pt x="6" y="0"/>
                    <a:pt x="6" y="0"/>
                    <a:pt x="6" y="0"/>
                  </a:cubicBezTo>
                  <a:cubicBezTo>
                    <a:pt x="4" y="0"/>
                    <a:pt x="3" y="1"/>
                    <a:pt x="2" y="2"/>
                  </a:cubicBezTo>
                  <a:cubicBezTo>
                    <a:pt x="1" y="3"/>
                    <a:pt x="0" y="4"/>
                    <a:pt x="0" y="5"/>
                  </a:cubicBezTo>
                  <a:cubicBezTo>
                    <a:pt x="0" y="65"/>
                    <a:pt x="0" y="65"/>
                    <a:pt x="0" y="65"/>
                  </a:cubicBezTo>
                  <a:cubicBezTo>
                    <a:pt x="0" y="67"/>
                    <a:pt x="1" y="68"/>
                    <a:pt x="2" y="69"/>
                  </a:cubicBezTo>
                  <a:cubicBezTo>
                    <a:pt x="3" y="70"/>
                    <a:pt x="4" y="71"/>
                    <a:pt x="6" y="71"/>
                  </a:cubicBezTo>
                  <a:cubicBezTo>
                    <a:pt x="24" y="71"/>
                    <a:pt x="24" y="71"/>
                    <a:pt x="24" y="71"/>
                  </a:cubicBezTo>
                  <a:cubicBezTo>
                    <a:pt x="25" y="71"/>
                    <a:pt x="27" y="70"/>
                    <a:pt x="28" y="69"/>
                  </a:cubicBezTo>
                  <a:cubicBezTo>
                    <a:pt x="29" y="68"/>
                    <a:pt x="29" y="67"/>
                    <a:pt x="29" y="65"/>
                  </a:cubicBezTo>
                  <a:cubicBezTo>
                    <a:pt x="29" y="5"/>
                    <a:pt x="29" y="5"/>
                    <a:pt x="29" y="5"/>
                  </a:cubicBezTo>
                  <a:cubicBezTo>
                    <a:pt x="29" y="4"/>
                    <a:pt x="29" y="3"/>
                    <a:pt x="28" y="2"/>
                  </a:cubicBezTo>
                  <a:close/>
                  <a:moveTo>
                    <a:pt x="11" y="60"/>
                  </a:moveTo>
                  <a:cubicBezTo>
                    <a:pt x="11" y="11"/>
                    <a:pt x="11" y="11"/>
                    <a:pt x="11" y="11"/>
                  </a:cubicBezTo>
                  <a:cubicBezTo>
                    <a:pt x="19" y="11"/>
                    <a:pt x="19" y="11"/>
                    <a:pt x="19" y="11"/>
                  </a:cubicBezTo>
                  <a:cubicBezTo>
                    <a:pt x="19" y="60"/>
                    <a:pt x="19" y="60"/>
                    <a:pt x="19" y="60"/>
                  </a:cubicBezTo>
                  <a:lnTo>
                    <a:pt x="11" y="60"/>
                  </a:lnTo>
                  <a:close/>
                </a:path>
              </a:pathLst>
            </a:custGeom>
            <a:grpFill/>
            <a:ln w="9525">
              <a:noFill/>
              <a:round/>
              <a:headEnd/>
              <a:tailEnd/>
            </a:ln>
          </p:spPr>
          <p:txBody>
            <a:bodyPr vert="horz" wrap="square" lIns="121892" tIns="60945" rIns="121892" bIns="60945" numCol="1" anchor="t" anchorCtr="0" compatLnSpc="1">
              <a:prstTxWarp prst="textNoShape">
                <a:avLst/>
              </a:prstTxWarp>
            </a:bodyPr>
            <a:lstStyle/>
            <a:p>
              <a:pPr marL="0" marR="0" lvl="0" indent="0" algn="l" defTabSz="121914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28" name="Freeform 148">
              <a:extLst>
                <a:ext uri="{FF2B5EF4-FFF2-40B4-BE49-F238E27FC236}">
                  <a16:creationId xmlns:a16="http://schemas.microsoft.com/office/drawing/2014/main" id="{AF7FF18C-158D-44D3-9696-C8BBD77E6FD3}"/>
                </a:ext>
              </a:extLst>
            </p:cNvPr>
            <p:cNvSpPr>
              <a:spLocks noEditPoints="1"/>
            </p:cNvSpPr>
            <p:nvPr/>
          </p:nvSpPr>
          <p:spPr bwMode="auto">
            <a:xfrm>
              <a:off x="4856" y="3313"/>
              <a:ext cx="44" cy="125"/>
            </a:xfrm>
            <a:custGeom>
              <a:avLst/>
              <a:gdLst>
                <a:gd name="T0" fmla="*/ 24 w 29"/>
                <a:gd name="T1" fmla="*/ 0 h 84"/>
                <a:gd name="T2" fmla="*/ 6 w 29"/>
                <a:gd name="T3" fmla="*/ 0 h 84"/>
                <a:gd name="T4" fmla="*/ 2 w 29"/>
                <a:gd name="T5" fmla="*/ 2 h 84"/>
                <a:gd name="T6" fmla="*/ 0 w 29"/>
                <a:gd name="T7" fmla="*/ 5 h 84"/>
                <a:gd name="T8" fmla="*/ 0 w 29"/>
                <a:gd name="T9" fmla="*/ 78 h 84"/>
                <a:gd name="T10" fmla="*/ 2 w 29"/>
                <a:gd name="T11" fmla="*/ 82 h 84"/>
                <a:gd name="T12" fmla="*/ 6 w 29"/>
                <a:gd name="T13" fmla="*/ 84 h 84"/>
                <a:gd name="T14" fmla="*/ 24 w 29"/>
                <a:gd name="T15" fmla="*/ 84 h 84"/>
                <a:gd name="T16" fmla="*/ 28 w 29"/>
                <a:gd name="T17" fmla="*/ 82 h 84"/>
                <a:gd name="T18" fmla="*/ 29 w 29"/>
                <a:gd name="T19" fmla="*/ 78 h 84"/>
                <a:gd name="T20" fmla="*/ 29 w 29"/>
                <a:gd name="T21" fmla="*/ 5 h 84"/>
                <a:gd name="T22" fmla="*/ 28 w 29"/>
                <a:gd name="T23" fmla="*/ 2 h 84"/>
                <a:gd name="T24" fmla="*/ 24 w 29"/>
                <a:gd name="T25" fmla="*/ 0 h 84"/>
                <a:gd name="T26" fmla="*/ 19 w 29"/>
                <a:gd name="T27" fmla="*/ 11 h 84"/>
                <a:gd name="T28" fmla="*/ 19 w 29"/>
                <a:gd name="T29" fmla="*/ 73 h 84"/>
                <a:gd name="T30" fmla="*/ 11 w 29"/>
                <a:gd name="T31" fmla="*/ 73 h 84"/>
                <a:gd name="T32" fmla="*/ 11 w 29"/>
                <a:gd name="T33" fmla="*/ 11 h 84"/>
                <a:gd name="T34" fmla="*/ 19 w 29"/>
                <a:gd name="T35" fmla="*/ 1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84">
                  <a:moveTo>
                    <a:pt x="24" y="0"/>
                  </a:moveTo>
                  <a:cubicBezTo>
                    <a:pt x="6" y="0"/>
                    <a:pt x="6" y="0"/>
                    <a:pt x="6" y="0"/>
                  </a:cubicBezTo>
                  <a:cubicBezTo>
                    <a:pt x="4" y="0"/>
                    <a:pt x="3" y="1"/>
                    <a:pt x="2" y="2"/>
                  </a:cubicBezTo>
                  <a:cubicBezTo>
                    <a:pt x="1" y="3"/>
                    <a:pt x="0" y="4"/>
                    <a:pt x="0" y="5"/>
                  </a:cubicBezTo>
                  <a:cubicBezTo>
                    <a:pt x="0" y="78"/>
                    <a:pt x="0" y="78"/>
                    <a:pt x="0" y="78"/>
                  </a:cubicBezTo>
                  <a:cubicBezTo>
                    <a:pt x="0" y="80"/>
                    <a:pt x="1" y="81"/>
                    <a:pt x="2" y="82"/>
                  </a:cubicBezTo>
                  <a:cubicBezTo>
                    <a:pt x="3" y="83"/>
                    <a:pt x="4" y="84"/>
                    <a:pt x="6" y="84"/>
                  </a:cubicBezTo>
                  <a:cubicBezTo>
                    <a:pt x="24" y="84"/>
                    <a:pt x="24" y="84"/>
                    <a:pt x="24" y="84"/>
                  </a:cubicBezTo>
                  <a:cubicBezTo>
                    <a:pt x="25" y="84"/>
                    <a:pt x="27" y="83"/>
                    <a:pt x="28" y="82"/>
                  </a:cubicBezTo>
                  <a:cubicBezTo>
                    <a:pt x="29" y="81"/>
                    <a:pt x="29" y="80"/>
                    <a:pt x="29" y="78"/>
                  </a:cubicBezTo>
                  <a:cubicBezTo>
                    <a:pt x="29" y="5"/>
                    <a:pt x="29" y="5"/>
                    <a:pt x="29" y="5"/>
                  </a:cubicBezTo>
                  <a:cubicBezTo>
                    <a:pt x="29" y="4"/>
                    <a:pt x="29" y="3"/>
                    <a:pt x="28" y="2"/>
                  </a:cubicBezTo>
                  <a:cubicBezTo>
                    <a:pt x="27" y="1"/>
                    <a:pt x="25" y="0"/>
                    <a:pt x="24" y="0"/>
                  </a:cubicBezTo>
                  <a:close/>
                  <a:moveTo>
                    <a:pt x="19" y="11"/>
                  </a:moveTo>
                  <a:cubicBezTo>
                    <a:pt x="19" y="73"/>
                    <a:pt x="19" y="73"/>
                    <a:pt x="19" y="73"/>
                  </a:cubicBezTo>
                  <a:cubicBezTo>
                    <a:pt x="11" y="73"/>
                    <a:pt x="11" y="73"/>
                    <a:pt x="11" y="73"/>
                  </a:cubicBezTo>
                  <a:cubicBezTo>
                    <a:pt x="11" y="11"/>
                    <a:pt x="11" y="11"/>
                    <a:pt x="11" y="11"/>
                  </a:cubicBezTo>
                  <a:lnTo>
                    <a:pt x="19" y="11"/>
                  </a:lnTo>
                  <a:close/>
                </a:path>
              </a:pathLst>
            </a:custGeom>
            <a:grpFill/>
            <a:ln w="9525">
              <a:noFill/>
              <a:round/>
              <a:headEnd/>
              <a:tailEnd/>
            </a:ln>
          </p:spPr>
          <p:txBody>
            <a:bodyPr vert="horz" wrap="square" lIns="121892" tIns="60945" rIns="121892" bIns="60945" numCol="1" anchor="t" anchorCtr="0" compatLnSpc="1">
              <a:prstTxWarp prst="textNoShape">
                <a:avLst/>
              </a:prstTxWarp>
            </a:bodyPr>
            <a:lstStyle/>
            <a:p>
              <a:pPr marL="0" marR="0" lvl="0" indent="0" algn="l" defTabSz="121914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grpSp>
      <p:sp>
        <p:nvSpPr>
          <p:cNvPr id="29" name="Espace réservé du texte 6">
            <a:extLst>
              <a:ext uri="{FF2B5EF4-FFF2-40B4-BE49-F238E27FC236}">
                <a16:creationId xmlns:a16="http://schemas.microsoft.com/office/drawing/2014/main" id="{F45D8AEA-7917-48D8-93A9-785BCEDFA78A}"/>
              </a:ext>
            </a:extLst>
          </p:cNvPr>
          <p:cNvSpPr txBox="1">
            <a:spLocks/>
          </p:cNvSpPr>
          <p:nvPr/>
        </p:nvSpPr>
        <p:spPr>
          <a:xfrm>
            <a:off x="8379064" y="2179731"/>
            <a:ext cx="3477694" cy="3764784"/>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accent4">
              <a:lumMod val="20000"/>
              <a:lumOff val="80000"/>
            </a:schemeClr>
          </a:solidFill>
          <a:ln w="15240">
            <a:solidFill>
              <a:srgbClr val="D7000F"/>
            </a:solidFill>
          </a:ln>
        </p:spPr>
        <p:txBody>
          <a:bodyPr vert="horz" wrap="square" lIns="234000" tIns="432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600" b="1" i="0" u="none" strike="noStrike" kern="1200" cap="none" spc="0" normalizeH="0" baseline="0" noProof="0" dirty="0">
                <a:ln>
                  <a:noFill/>
                </a:ln>
                <a:solidFill>
                  <a:srgbClr val="3E454A"/>
                </a:solidFill>
                <a:effectLst/>
                <a:uLnTx/>
                <a:uFillTx/>
                <a:latin typeface="Arial" panose="020B0604020202020204"/>
                <a:ea typeface="+mn-ea"/>
                <a:cs typeface="+mn-cs"/>
              </a:rPr>
              <a:t>2 à 5  plaintes au cours d’une activité professionnelles</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600" b="1" i="0" u="none" strike="noStrike" kern="1200" cap="none" spc="0" normalizeH="0" baseline="0" noProof="0" dirty="0">
                <a:ln>
                  <a:noFill/>
                </a:ln>
                <a:solidFill>
                  <a:srgbClr val="3E454A"/>
                </a:solidFill>
                <a:effectLst/>
                <a:uLnTx/>
                <a:uFillTx/>
                <a:latin typeface="Arial" panose="020B0604020202020204"/>
                <a:ea typeface="+mn-ea"/>
                <a:cs typeface="+mn-cs"/>
              </a:rPr>
              <a:t>Augmentation de 10% des plaintes en 5 ans</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600" b="1" i="0" u="none" strike="noStrike" kern="1200" cap="none" spc="0" normalizeH="0" baseline="0" noProof="0" dirty="0">
                <a:ln>
                  <a:noFill/>
                </a:ln>
                <a:solidFill>
                  <a:srgbClr val="3E454A"/>
                </a:solidFill>
                <a:effectLst/>
                <a:uLnTx/>
                <a:uFillTx/>
                <a:latin typeface="Arial" panose="020B0604020202020204"/>
                <a:ea typeface="+mn-ea"/>
                <a:cs typeface="+mn-cs"/>
              </a:rPr>
              <a:t>1 plainte = 6 journées de travail non réalisées</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600" b="1" i="0" u="none" strike="noStrike" kern="1200" cap="none" spc="0" normalizeH="0" baseline="0" noProof="0" dirty="0">
                <a:ln>
                  <a:noFill/>
                </a:ln>
                <a:solidFill>
                  <a:srgbClr val="3E454A"/>
                </a:solidFill>
                <a:effectLst/>
                <a:uLnTx/>
                <a:uFillTx/>
                <a:latin typeface="Arial" panose="020B0604020202020204"/>
                <a:ea typeface="+mn-ea"/>
                <a:cs typeface="+mn-cs"/>
              </a:rPr>
              <a:t>La défense de l’Assureur permet d’obtenir un rejet de la plainte dans 75% des cas. </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endParaRPr kumimoji="0" lang="fr-FR" sz="1600" b="1" i="0" u="none" strike="noStrike" kern="1200" cap="none" spc="0" normalizeH="0" baseline="0" noProof="0" dirty="0">
              <a:ln>
                <a:noFill/>
              </a:ln>
              <a:solidFill>
                <a:srgbClr val="3E454A"/>
              </a:solidFill>
              <a:effectLst/>
              <a:uLnTx/>
              <a:uFillTx/>
              <a:latin typeface="Arial" panose="020B0604020202020204"/>
              <a:ea typeface="+mn-ea"/>
              <a:cs typeface="+mn-cs"/>
            </a:endParaRPr>
          </a:p>
        </p:txBody>
      </p:sp>
      <p:pic>
        <p:nvPicPr>
          <p:cNvPr id="30" name="Picture 6">
            <a:extLst>
              <a:ext uri="{FF2B5EF4-FFF2-40B4-BE49-F238E27FC236}">
                <a16:creationId xmlns:a16="http://schemas.microsoft.com/office/drawing/2014/main" id="{4BDAED8F-B715-42CB-B66D-FBD9D52E1544}"/>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5254963" y="682990"/>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31" name="Image 30">
            <a:extLst>
              <a:ext uri="{FF2B5EF4-FFF2-40B4-BE49-F238E27FC236}">
                <a16:creationId xmlns:a16="http://schemas.microsoft.com/office/drawing/2014/main" id="{EBD05F9C-9592-7A57-9324-C9375B29FADA}"/>
              </a:ext>
            </a:extLst>
          </p:cNvPr>
          <p:cNvPicPr>
            <a:picLocks noChangeAspect="1"/>
          </p:cNvPicPr>
          <p:nvPr/>
        </p:nvPicPr>
        <p:blipFill>
          <a:blip r:embed="rId4"/>
          <a:stretch>
            <a:fillRect/>
          </a:stretch>
        </p:blipFill>
        <p:spPr>
          <a:xfrm>
            <a:off x="111534" y="540457"/>
            <a:ext cx="600075" cy="552450"/>
          </a:xfrm>
          <a:prstGeom prst="rect">
            <a:avLst/>
          </a:prstGeom>
        </p:spPr>
      </p:pic>
    </p:spTree>
    <p:extLst>
      <p:ext uri="{BB962C8B-B14F-4D97-AF65-F5344CB8AC3E}">
        <p14:creationId xmlns:p14="http://schemas.microsoft.com/office/powerpoint/2010/main" val="12647832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2">
            <a:extLst>
              <a:ext uri="{FF2B5EF4-FFF2-40B4-BE49-F238E27FC236}">
                <a16:creationId xmlns:a16="http://schemas.microsoft.com/office/drawing/2014/main" id="{D57EB143-322E-47B5-9D6D-7C342F02EEC6}"/>
              </a:ext>
            </a:extLst>
          </p:cNvPr>
          <p:cNvSpPr>
            <a:spLocks noGrp="1"/>
          </p:cNvSpPr>
          <p:nvPr>
            <p:ph type="body" sz="quarter" idx="12"/>
          </p:nvPr>
        </p:nvSpPr>
        <p:spPr>
          <a:xfrm>
            <a:off x="695325" y="464147"/>
            <a:ext cx="10980738" cy="720000"/>
          </a:xfrm>
        </p:spPr>
        <p:txBody>
          <a:bodyPr>
            <a:normAutofit/>
          </a:bodyPr>
          <a:lstStyle/>
          <a:p>
            <a:r>
              <a:rPr lang="fr-FR" sz="2400" dirty="0"/>
              <a:t>L’offre RC Pro Médicale by </a:t>
            </a:r>
            <a:endParaRPr lang="fr-FR" sz="2400" dirty="0">
              <a:solidFill>
                <a:srgbClr val="006600"/>
              </a:solidFill>
            </a:endParaRPr>
          </a:p>
        </p:txBody>
      </p:sp>
      <p:sp>
        <p:nvSpPr>
          <p:cNvPr id="16" name="Espace réservé du contenu 1">
            <a:extLst>
              <a:ext uri="{FF2B5EF4-FFF2-40B4-BE49-F238E27FC236}">
                <a16:creationId xmlns:a16="http://schemas.microsoft.com/office/drawing/2014/main" id="{43DD0EEA-C345-4027-B609-05AC3CB7687D}"/>
              </a:ext>
            </a:extLst>
          </p:cNvPr>
          <p:cNvSpPr>
            <a:spLocks noGrp="1"/>
          </p:cNvSpPr>
          <p:nvPr>
            <p:ph idx="17"/>
          </p:nvPr>
        </p:nvSpPr>
        <p:spPr>
          <a:xfrm>
            <a:off x="570320" y="1275442"/>
            <a:ext cx="11186251" cy="4955542"/>
          </a:xfrm>
        </p:spPr>
        <p:txBody>
          <a:bodyPr/>
          <a:lstStyle/>
          <a:p>
            <a:pPr marL="61595" marR="109855" algn="just"/>
            <a:r>
              <a:rPr lang="fr-FR" sz="1800" dirty="0">
                <a:ea typeface="Times New Roman" panose="02020603050405020304" pitchFamily="18" charset="0"/>
              </a:rPr>
              <a:t>L’offre RC Pro Médicale prévoit 1 contrat unique recouvrant les 3 garanties suivantes :</a:t>
            </a:r>
          </a:p>
          <a:p>
            <a:pPr marL="61595" marR="109855" algn="just"/>
            <a:endParaRPr lang="fr-FR" sz="800" dirty="0">
              <a:ea typeface="Times New Roman" panose="02020603050405020304" pitchFamily="18" charset="0"/>
            </a:endParaRPr>
          </a:p>
          <a:p>
            <a:pPr marL="810900" marR="109855" lvl="1" indent="-342900" algn="just">
              <a:buFont typeface="Symbol" panose="05050102010706020507" pitchFamily="18" charset="2"/>
              <a:buChar char=""/>
            </a:pPr>
            <a:r>
              <a:rPr lang="fr-FR" sz="1800" dirty="0">
                <a:ea typeface="Times New Roman" panose="02020603050405020304" pitchFamily="18" charset="0"/>
              </a:rPr>
              <a:t>Garantie RC Pro Médicale</a:t>
            </a:r>
          </a:p>
          <a:p>
            <a:pPr marL="810900" marR="109855" lvl="1" indent="-342900" algn="just">
              <a:buFont typeface="Symbol" panose="05050102010706020507" pitchFamily="18" charset="2"/>
              <a:buChar char=""/>
            </a:pPr>
            <a:r>
              <a:rPr lang="fr-FR" sz="1800" dirty="0">
                <a:ea typeface="Times New Roman" panose="02020603050405020304" pitchFamily="18" charset="0"/>
              </a:rPr>
              <a:t>Protection RC Exploitation</a:t>
            </a:r>
          </a:p>
          <a:p>
            <a:pPr marL="810900" marR="109855" lvl="1" indent="-342900" algn="just">
              <a:buFont typeface="Symbol" panose="05050102010706020507" pitchFamily="18" charset="2"/>
              <a:buChar char=""/>
            </a:pPr>
            <a:r>
              <a:rPr lang="fr-FR" sz="1800" dirty="0">
                <a:ea typeface="Times New Roman" panose="02020603050405020304" pitchFamily="18" charset="0"/>
              </a:rPr>
              <a:t>Protection Juridique</a:t>
            </a:r>
          </a:p>
          <a:p>
            <a:pPr marR="109855" algn="just"/>
            <a:endParaRPr lang="fr-FR" sz="1800" dirty="0">
              <a:ea typeface="Times New Roman" panose="02020603050405020304" pitchFamily="18" charset="0"/>
            </a:endParaRPr>
          </a:p>
          <a:p>
            <a:pPr marR="109855" algn="just"/>
            <a:endParaRPr lang="fr-FR" sz="1800" dirty="0">
              <a:ea typeface="Times New Roman" panose="02020603050405020304" pitchFamily="18" charset="0"/>
            </a:endParaRPr>
          </a:p>
          <a:p>
            <a:pPr marR="109855" algn="just"/>
            <a:r>
              <a:rPr lang="fr-FR" sz="1800" dirty="0">
                <a:ea typeface="Times New Roman" panose="02020603050405020304" pitchFamily="18" charset="0"/>
              </a:rPr>
              <a:t>Cette offre packagée permet ainsi aux professionnels de santé assurés de faire face aux principaux risques via les garanties suivantes :</a:t>
            </a:r>
          </a:p>
          <a:p>
            <a:pPr marR="109855" algn="just"/>
            <a:endParaRPr lang="fr-FR" sz="800" dirty="0">
              <a:ea typeface="Times New Roman" panose="02020603050405020304" pitchFamily="18" charset="0"/>
            </a:endParaRPr>
          </a:p>
          <a:p>
            <a:pPr marL="810900" marR="109855" lvl="1" indent="-342900" algn="just">
              <a:buFont typeface="Wingdings" panose="05000000000000000000" pitchFamily="2" charset="2"/>
              <a:buChar char=""/>
            </a:pPr>
            <a:r>
              <a:rPr lang="fr-FR" sz="1800" dirty="0">
                <a:ea typeface="Times New Roman" panose="02020603050405020304" pitchFamily="18" charset="0"/>
              </a:rPr>
              <a:t>RC Pro dans le cadre d’acte de prévention, de diagnostic et de soin</a:t>
            </a:r>
          </a:p>
          <a:p>
            <a:pPr marL="810900" marR="109855" lvl="1" indent="-342900" algn="just">
              <a:buFont typeface="Wingdings" panose="05000000000000000000" pitchFamily="2" charset="2"/>
              <a:buChar char=""/>
            </a:pPr>
            <a:r>
              <a:rPr lang="fr-FR" sz="1800" dirty="0">
                <a:ea typeface="Times New Roman" panose="02020603050405020304" pitchFamily="18" charset="0"/>
              </a:rPr>
              <a:t>Garantie infections nosocomiales et faute détachable du service</a:t>
            </a:r>
          </a:p>
          <a:p>
            <a:pPr marL="810900" marR="109855" lvl="1" indent="-342900" algn="just">
              <a:buFont typeface="Wingdings" panose="05000000000000000000" pitchFamily="2" charset="2"/>
              <a:buChar char=""/>
            </a:pPr>
            <a:r>
              <a:rPr lang="fr-FR" sz="1800" dirty="0">
                <a:ea typeface="Times New Roman" panose="02020603050405020304" pitchFamily="18" charset="0"/>
              </a:rPr>
              <a:t>Responsabilité civile d’exploitation </a:t>
            </a:r>
          </a:p>
          <a:p>
            <a:pPr marL="810900" marR="109855" lvl="1" indent="-342900" algn="just">
              <a:buFont typeface="Wingdings" panose="05000000000000000000" pitchFamily="2" charset="2"/>
              <a:buChar char=""/>
            </a:pPr>
            <a:r>
              <a:rPr lang="fr-FR" sz="1800" dirty="0">
                <a:ea typeface="Times New Roman" panose="02020603050405020304" pitchFamily="18" charset="0"/>
              </a:rPr>
              <a:t>Protection Juridique, y compris la défense ordinale</a:t>
            </a:r>
          </a:p>
        </p:txBody>
      </p:sp>
      <p:pic>
        <p:nvPicPr>
          <p:cNvPr id="17" name="Picture 6">
            <a:extLst>
              <a:ext uri="{FF2B5EF4-FFF2-40B4-BE49-F238E27FC236}">
                <a16:creationId xmlns:a16="http://schemas.microsoft.com/office/drawing/2014/main" id="{04406445-280B-48CF-8BC6-8A91E7CBD489}"/>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5254963" y="682990"/>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3CBC1EF8-9B9B-D405-2763-8DD81584DFFE}"/>
              </a:ext>
            </a:extLst>
          </p:cNvPr>
          <p:cNvPicPr>
            <a:picLocks noChangeAspect="1"/>
          </p:cNvPicPr>
          <p:nvPr/>
        </p:nvPicPr>
        <p:blipFill>
          <a:blip r:embed="rId4"/>
          <a:stretch>
            <a:fillRect/>
          </a:stretch>
        </p:blipFill>
        <p:spPr>
          <a:xfrm>
            <a:off x="95250" y="627016"/>
            <a:ext cx="600075" cy="552450"/>
          </a:xfrm>
          <a:prstGeom prst="rect">
            <a:avLst/>
          </a:prstGeom>
        </p:spPr>
      </p:pic>
    </p:spTree>
    <p:extLst>
      <p:ext uri="{BB962C8B-B14F-4D97-AF65-F5344CB8AC3E}">
        <p14:creationId xmlns:p14="http://schemas.microsoft.com/office/powerpoint/2010/main" val="654387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2">
            <a:extLst>
              <a:ext uri="{FF2B5EF4-FFF2-40B4-BE49-F238E27FC236}">
                <a16:creationId xmlns:a16="http://schemas.microsoft.com/office/drawing/2014/main" id="{E3F033DC-CC04-4133-B282-112EFDA9EB22}"/>
              </a:ext>
            </a:extLst>
          </p:cNvPr>
          <p:cNvSpPr>
            <a:spLocks noGrp="1"/>
          </p:cNvSpPr>
          <p:nvPr>
            <p:ph type="body" sz="quarter" idx="12"/>
          </p:nvPr>
        </p:nvSpPr>
        <p:spPr>
          <a:xfrm>
            <a:off x="695325" y="464147"/>
            <a:ext cx="10980738" cy="720000"/>
          </a:xfrm>
        </p:spPr>
        <p:txBody>
          <a:bodyPr>
            <a:normAutofit/>
          </a:bodyPr>
          <a:lstStyle/>
          <a:p>
            <a:r>
              <a:rPr lang="fr-FR" sz="2400" dirty="0"/>
              <a:t>L’offre RC Pro Médicale by </a:t>
            </a:r>
            <a:endParaRPr lang="fr-FR" sz="2400" dirty="0">
              <a:solidFill>
                <a:srgbClr val="006600"/>
              </a:solidFill>
            </a:endParaRPr>
          </a:p>
        </p:txBody>
      </p:sp>
      <p:pic>
        <p:nvPicPr>
          <p:cNvPr id="30" name="Picture 6">
            <a:extLst>
              <a:ext uri="{FF2B5EF4-FFF2-40B4-BE49-F238E27FC236}">
                <a16:creationId xmlns:a16="http://schemas.microsoft.com/office/drawing/2014/main" id="{4BDAED8F-B715-42CB-B66D-FBD9D52E1544}"/>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5254963" y="682990"/>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31" name="Image 30">
            <a:extLst>
              <a:ext uri="{FF2B5EF4-FFF2-40B4-BE49-F238E27FC236}">
                <a16:creationId xmlns:a16="http://schemas.microsoft.com/office/drawing/2014/main" id="{EBD05F9C-9592-7A57-9324-C9375B29FADA}"/>
              </a:ext>
            </a:extLst>
          </p:cNvPr>
          <p:cNvPicPr>
            <a:picLocks noChangeAspect="1"/>
          </p:cNvPicPr>
          <p:nvPr/>
        </p:nvPicPr>
        <p:blipFill>
          <a:blip r:embed="rId4"/>
          <a:stretch>
            <a:fillRect/>
          </a:stretch>
        </p:blipFill>
        <p:spPr>
          <a:xfrm>
            <a:off x="111534" y="540457"/>
            <a:ext cx="600075" cy="552450"/>
          </a:xfrm>
          <a:prstGeom prst="rect">
            <a:avLst/>
          </a:prstGeom>
        </p:spPr>
      </p:pic>
      <p:sp>
        <p:nvSpPr>
          <p:cNvPr id="34" name="ZoneTexte 33">
            <a:extLst>
              <a:ext uri="{FF2B5EF4-FFF2-40B4-BE49-F238E27FC236}">
                <a16:creationId xmlns:a16="http://schemas.microsoft.com/office/drawing/2014/main" id="{9FAAB040-2773-E1B1-A04B-94D50CEF7474}"/>
              </a:ext>
            </a:extLst>
          </p:cNvPr>
          <p:cNvSpPr txBox="1"/>
          <p:nvPr/>
        </p:nvSpPr>
        <p:spPr>
          <a:xfrm>
            <a:off x="784782" y="1402990"/>
            <a:ext cx="6094428" cy="369332"/>
          </a:xfrm>
          <a:prstGeom prst="rect">
            <a:avLst/>
          </a:prstGeom>
          <a:noFill/>
        </p:spPr>
        <p:txBody>
          <a:bodyPr wrap="square">
            <a:spAutoFit/>
          </a:bodyPr>
          <a:lstStyle/>
          <a:p>
            <a:pPr marL="61595" marR="109855" algn="just"/>
            <a:r>
              <a:rPr lang="fr-FR" sz="1800" dirty="0">
                <a:ea typeface="Times New Roman" panose="02020603050405020304" pitchFamily="18" charset="0"/>
              </a:rPr>
              <a:t>Besoins couverts par l’offre WTW :</a:t>
            </a:r>
          </a:p>
        </p:txBody>
      </p:sp>
      <p:sp>
        <p:nvSpPr>
          <p:cNvPr id="35" name="Rectangle 34">
            <a:extLst>
              <a:ext uri="{FF2B5EF4-FFF2-40B4-BE49-F238E27FC236}">
                <a16:creationId xmlns:a16="http://schemas.microsoft.com/office/drawing/2014/main" id="{70800B4D-7534-5117-890E-EF24FFDA8EBC}"/>
              </a:ext>
            </a:extLst>
          </p:cNvPr>
          <p:cNvSpPr/>
          <p:nvPr/>
        </p:nvSpPr>
        <p:spPr>
          <a:xfrm>
            <a:off x="658415" y="2764367"/>
            <a:ext cx="756901" cy="3355385"/>
          </a:xfrm>
          <a:prstGeom prst="rect">
            <a:avLst/>
          </a:prstGeom>
          <a:solidFill>
            <a:schemeClr val="accent1">
              <a:lumMod val="20000"/>
              <a:lumOff val="80000"/>
            </a:schemeClr>
          </a:solidFill>
          <a:ln>
            <a:solidFill>
              <a:schemeClr val="accent1">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l" defTabSz="914333" rtl="0" eaLnBrk="1" fontAlgn="base" latinLnBrk="0" hangingPunct="1">
              <a:lnSpc>
                <a:spcPct val="100000"/>
              </a:lnSpc>
              <a:spcBef>
                <a:spcPct val="0"/>
              </a:spcBef>
              <a:spcAft>
                <a:spcPct val="0"/>
              </a:spcAft>
              <a:buClrTx/>
              <a:buSzTx/>
              <a:buFontTx/>
              <a:buNone/>
              <a:tabLst/>
              <a:defRPr/>
            </a:pPr>
            <a:endPar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endParaRPr>
          </a:p>
        </p:txBody>
      </p:sp>
      <p:sp>
        <p:nvSpPr>
          <p:cNvPr id="36" name="Rectangle 35">
            <a:extLst>
              <a:ext uri="{FF2B5EF4-FFF2-40B4-BE49-F238E27FC236}">
                <a16:creationId xmlns:a16="http://schemas.microsoft.com/office/drawing/2014/main" id="{9A99AF78-F401-6637-2D55-9566306DEC2B}"/>
              </a:ext>
            </a:extLst>
          </p:cNvPr>
          <p:cNvSpPr/>
          <p:nvPr/>
        </p:nvSpPr>
        <p:spPr>
          <a:xfrm rot="16200000" flipH="1">
            <a:off x="-290792" y="4687652"/>
            <a:ext cx="2648749" cy="215444"/>
          </a:xfrm>
          <a:prstGeom prst="rect">
            <a:avLst/>
          </a:prstGeom>
        </p:spPr>
        <p:txBody>
          <a:bodyPr wrap="square" lIns="0" tIns="0" rIns="0" bIns="0">
            <a:spAutoFit/>
          </a:bodyPr>
          <a:lstStyle/>
          <a:p>
            <a:pPr marL="0" marR="0" lvl="0" indent="0" algn="ctr" defTabSz="914333" rtl="0" eaLnBrk="1" fontAlgn="base" latinLnBrk="0" hangingPunct="1">
              <a:lnSpc>
                <a:spcPct val="100000"/>
              </a:lnSpc>
              <a:spcBef>
                <a:spcPct val="0"/>
              </a:spcBef>
              <a:spcAft>
                <a:spcPct val="0"/>
              </a:spcAft>
              <a:buClrTx/>
              <a:buSzTx/>
              <a:buFontTx/>
              <a:buNone/>
              <a:tabLst/>
              <a:defRPr/>
            </a:pPr>
            <a:r>
              <a:rPr kumimoji="0" lang="fr-FR" sz="1400" b="0" i="0" u="none" strike="noStrike" kern="1200" cap="all" spc="0" normalizeH="0" baseline="0" noProof="0" dirty="0">
                <a:ln>
                  <a:noFill/>
                </a:ln>
                <a:solidFill>
                  <a:srgbClr val="3E454A"/>
                </a:solidFill>
                <a:effectLst/>
                <a:uLnTx/>
                <a:uFillTx/>
                <a:latin typeface="Arial" panose="020B0604020202020204"/>
                <a:ea typeface="+mn-ea"/>
                <a:cs typeface="Arial" pitchFamily="34" charset="0"/>
              </a:rPr>
              <a:t>Cœur de l’offre</a:t>
            </a:r>
            <a:endParaRPr kumimoji="0" lang="en-US" sz="1400" b="0" i="0" u="none" strike="noStrike" kern="1200" cap="all" spc="0" normalizeH="0" baseline="0" noProof="0" dirty="0">
              <a:ln>
                <a:noFill/>
              </a:ln>
              <a:solidFill>
                <a:srgbClr val="3E454A"/>
              </a:solidFill>
              <a:effectLst/>
              <a:uLnTx/>
              <a:uFillTx/>
              <a:latin typeface="Arial" panose="020B0604020202020204"/>
              <a:ea typeface="+mn-ea"/>
              <a:cs typeface="Arial" pitchFamily="34" charset="0"/>
            </a:endParaRPr>
          </a:p>
        </p:txBody>
      </p:sp>
      <p:grpSp>
        <p:nvGrpSpPr>
          <p:cNvPr id="37" name="Group 4">
            <a:extLst>
              <a:ext uri="{FF2B5EF4-FFF2-40B4-BE49-F238E27FC236}">
                <a16:creationId xmlns:a16="http://schemas.microsoft.com/office/drawing/2014/main" id="{97FFC167-121A-28E4-6181-41A7C8600481}"/>
              </a:ext>
            </a:extLst>
          </p:cNvPr>
          <p:cNvGrpSpPr>
            <a:grpSpLocks noChangeAspect="1"/>
          </p:cNvGrpSpPr>
          <p:nvPr/>
        </p:nvGrpSpPr>
        <p:grpSpPr bwMode="auto">
          <a:xfrm>
            <a:off x="896724" y="3030979"/>
            <a:ext cx="318650" cy="317770"/>
            <a:chOff x="380" y="473"/>
            <a:chExt cx="362" cy="361"/>
          </a:xfrm>
          <a:solidFill>
            <a:schemeClr val="accent1"/>
          </a:solidFill>
        </p:grpSpPr>
        <p:sp>
          <p:nvSpPr>
            <p:cNvPr id="38" name="Freeform 5">
              <a:extLst>
                <a:ext uri="{FF2B5EF4-FFF2-40B4-BE49-F238E27FC236}">
                  <a16:creationId xmlns:a16="http://schemas.microsoft.com/office/drawing/2014/main" id="{0A35C96A-B10A-2119-A4FC-67902DFF42B9}"/>
                </a:ext>
              </a:extLst>
            </p:cNvPr>
            <p:cNvSpPr>
              <a:spLocks noEditPoints="1"/>
            </p:cNvSpPr>
            <p:nvPr/>
          </p:nvSpPr>
          <p:spPr bwMode="auto">
            <a:xfrm>
              <a:off x="545" y="473"/>
              <a:ext cx="197" cy="197"/>
            </a:xfrm>
            <a:custGeom>
              <a:avLst/>
              <a:gdLst>
                <a:gd name="T0" fmla="*/ 11 w 133"/>
                <a:gd name="T1" fmla="*/ 111 h 133"/>
                <a:gd name="T2" fmla="*/ 0 w 133"/>
                <a:gd name="T3" fmla="*/ 122 h 133"/>
                <a:gd name="T4" fmla="*/ 11 w 133"/>
                <a:gd name="T5" fmla="*/ 133 h 133"/>
                <a:gd name="T6" fmla="*/ 22 w 133"/>
                <a:gd name="T7" fmla="*/ 122 h 133"/>
                <a:gd name="T8" fmla="*/ 21 w 133"/>
                <a:gd name="T9" fmla="*/ 120 h 133"/>
                <a:gd name="T10" fmla="*/ 73 w 133"/>
                <a:gd name="T11" fmla="*/ 68 h 133"/>
                <a:gd name="T12" fmla="*/ 99 w 133"/>
                <a:gd name="T13" fmla="*/ 68 h 133"/>
                <a:gd name="T14" fmla="*/ 103 w 133"/>
                <a:gd name="T15" fmla="*/ 67 h 133"/>
                <a:gd name="T16" fmla="*/ 131 w 133"/>
                <a:gd name="T17" fmla="*/ 39 h 133"/>
                <a:gd name="T18" fmla="*/ 132 w 133"/>
                <a:gd name="T19" fmla="*/ 32 h 133"/>
                <a:gd name="T20" fmla="*/ 126 w 133"/>
                <a:gd name="T21" fmla="*/ 28 h 133"/>
                <a:gd name="T22" fmla="*/ 105 w 133"/>
                <a:gd name="T23" fmla="*/ 28 h 133"/>
                <a:gd name="T24" fmla="*/ 105 w 133"/>
                <a:gd name="T25" fmla="*/ 7 h 133"/>
                <a:gd name="T26" fmla="*/ 101 w 133"/>
                <a:gd name="T27" fmla="*/ 1 h 133"/>
                <a:gd name="T28" fmla="*/ 94 w 133"/>
                <a:gd name="T29" fmla="*/ 2 h 133"/>
                <a:gd name="T30" fmla="*/ 66 w 133"/>
                <a:gd name="T31" fmla="*/ 30 h 133"/>
                <a:gd name="T32" fmla="*/ 64 w 133"/>
                <a:gd name="T33" fmla="*/ 34 h 133"/>
                <a:gd name="T34" fmla="*/ 64 w 133"/>
                <a:gd name="T35" fmla="*/ 59 h 133"/>
                <a:gd name="T36" fmla="*/ 12 w 133"/>
                <a:gd name="T37" fmla="*/ 111 h 133"/>
                <a:gd name="T38" fmla="*/ 11 w 133"/>
                <a:gd name="T39" fmla="*/ 111 h 133"/>
                <a:gd name="T40" fmla="*/ 94 w 133"/>
                <a:gd name="T41" fmla="*/ 39 h 133"/>
                <a:gd name="T42" fmla="*/ 99 w 133"/>
                <a:gd name="T43" fmla="*/ 41 h 133"/>
                <a:gd name="T44" fmla="*/ 111 w 133"/>
                <a:gd name="T45" fmla="*/ 41 h 133"/>
                <a:gd name="T46" fmla="*/ 96 w 133"/>
                <a:gd name="T47" fmla="*/ 56 h 133"/>
                <a:gd name="T48" fmla="*/ 77 w 133"/>
                <a:gd name="T49" fmla="*/ 56 h 133"/>
                <a:gd name="T50" fmla="*/ 77 w 133"/>
                <a:gd name="T51" fmla="*/ 37 h 133"/>
                <a:gd name="T52" fmla="*/ 92 w 133"/>
                <a:gd name="T53" fmla="*/ 22 h 133"/>
                <a:gd name="T54" fmla="*/ 92 w 133"/>
                <a:gd name="T55" fmla="*/ 34 h 133"/>
                <a:gd name="T56" fmla="*/ 94 w 133"/>
                <a:gd name="T57" fmla="*/ 39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3">
                  <a:moveTo>
                    <a:pt x="11" y="111"/>
                  </a:moveTo>
                  <a:cubicBezTo>
                    <a:pt x="5" y="111"/>
                    <a:pt x="0" y="116"/>
                    <a:pt x="0" y="122"/>
                  </a:cubicBezTo>
                  <a:cubicBezTo>
                    <a:pt x="0" y="128"/>
                    <a:pt x="5" y="133"/>
                    <a:pt x="11" y="133"/>
                  </a:cubicBezTo>
                  <a:cubicBezTo>
                    <a:pt x="17" y="133"/>
                    <a:pt x="22" y="128"/>
                    <a:pt x="22" y="122"/>
                  </a:cubicBezTo>
                  <a:cubicBezTo>
                    <a:pt x="22" y="122"/>
                    <a:pt x="22" y="121"/>
                    <a:pt x="21" y="120"/>
                  </a:cubicBezTo>
                  <a:cubicBezTo>
                    <a:pt x="73" y="68"/>
                    <a:pt x="73" y="68"/>
                    <a:pt x="73" y="68"/>
                  </a:cubicBezTo>
                  <a:cubicBezTo>
                    <a:pt x="99" y="68"/>
                    <a:pt x="99" y="68"/>
                    <a:pt x="99" y="68"/>
                  </a:cubicBezTo>
                  <a:cubicBezTo>
                    <a:pt x="100" y="68"/>
                    <a:pt x="102" y="68"/>
                    <a:pt x="103" y="67"/>
                  </a:cubicBezTo>
                  <a:cubicBezTo>
                    <a:pt x="131" y="39"/>
                    <a:pt x="131" y="39"/>
                    <a:pt x="131" y="39"/>
                  </a:cubicBezTo>
                  <a:cubicBezTo>
                    <a:pt x="133" y="37"/>
                    <a:pt x="133" y="34"/>
                    <a:pt x="132" y="32"/>
                  </a:cubicBezTo>
                  <a:cubicBezTo>
                    <a:pt x="131" y="30"/>
                    <a:pt x="129" y="28"/>
                    <a:pt x="126" y="28"/>
                  </a:cubicBezTo>
                  <a:cubicBezTo>
                    <a:pt x="105" y="28"/>
                    <a:pt x="105" y="28"/>
                    <a:pt x="105" y="28"/>
                  </a:cubicBezTo>
                  <a:cubicBezTo>
                    <a:pt x="105" y="7"/>
                    <a:pt x="105" y="7"/>
                    <a:pt x="105" y="7"/>
                  </a:cubicBezTo>
                  <a:cubicBezTo>
                    <a:pt x="105" y="4"/>
                    <a:pt x="103" y="2"/>
                    <a:pt x="101" y="1"/>
                  </a:cubicBezTo>
                  <a:cubicBezTo>
                    <a:pt x="99" y="0"/>
                    <a:pt x="96" y="0"/>
                    <a:pt x="94" y="2"/>
                  </a:cubicBezTo>
                  <a:cubicBezTo>
                    <a:pt x="66" y="30"/>
                    <a:pt x="66" y="30"/>
                    <a:pt x="66" y="30"/>
                  </a:cubicBezTo>
                  <a:cubicBezTo>
                    <a:pt x="65" y="31"/>
                    <a:pt x="64" y="33"/>
                    <a:pt x="64" y="34"/>
                  </a:cubicBezTo>
                  <a:cubicBezTo>
                    <a:pt x="64" y="59"/>
                    <a:pt x="64" y="59"/>
                    <a:pt x="64" y="59"/>
                  </a:cubicBezTo>
                  <a:cubicBezTo>
                    <a:pt x="12" y="111"/>
                    <a:pt x="12" y="111"/>
                    <a:pt x="12" y="111"/>
                  </a:cubicBezTo>
                  <a:cubicBezTo>
                    <a:pt x="12" y="111"/>
                    <a:pt x="11" y="111"/>
                    <a:pt x="11" y="111"/>
                  </a:cubicBezTo>
                  <a:close/>
                  <a:moveTo>
                    <a:pt x="94" y="39"/>
                  </a:moveTo>
                  <a:cubicBezTo>
                    <a:pt x="95" y="40"/>
                    <a:pt x="97" y="41"/>
                    <a:pt x="99" y="41"/>
                  </a:cubicBezTo>
                  <a:cubicBezTo>
                    <a:pt x="111" y="41"/>
                    <a:pt x="111" y="41"/>
                    <a:pt x="111" y="41"/>
                  </a:cubicBezTo>
                  <a:cubicBezTo>
                    <a:pt x="96" y="56"/>
                    <a:pt x="96" y="56"/>
                    <a:pt x="96" y="56"/>
                  </a:cubicBezTo>
                  <a:cubicBezTo>
                    <a:pt x="77" y="56"/>
                    <a:pt x="77" y="56"/>
                    <a:pt x="77" y="56"/>
                  </a:cubicBezTo>
                  <a:cubicBezTo>
                    <a:pt x="77" y="37"/>
                    <a:pt x="77" y="37"/>
                    <a:pt x="77" y="37"/>
                  </a:cubicBezTo>
                  <a:cubicBezTo>
                    <a:pt x="92" y="22"/>
                    <a:pt x="92" y="22"/>
                    <a:pt x="92" y="22"/>
                  </a:cubicBezTo>
                  <a:cubicBezTo>
                    <a:pt x="92" y="34"/>
                    <a:pt x="92" y="34"/>
                    <a:pt x="92" y="34"/>
                  </a:cubicBezTo>
                  <a:cubicBezTo>
                    <a:pt x="92" y="36"/>
                    <a:pt x="93" y="38"/>
                    <a:pt x="9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en-AU" sz="1400" b="0" i="0" u="none" strike="noStrike" kern="1200" cap="none" spc="0" normalizeH="0" baseline="0" noProof="0" dirty="0">
                <a:ln>
                  <a:noFill/>
                </a:ln>
                <a:solidFill>
                  <a:srgbClr val="3E454A"/>
                </a:solidFill>
                <a:effectLst/>
                <a:uLnTx/>
                <a:uFillTx/>
                <a:latin typeface="Arial" panose="020B0604020202020204"/>
                <a:ea typeface="+mn-ea"/>
                <a:cs typeface="Arial" pitchFamily="34" charset="0"/>
              </a:endParaRPr>
            </a:p>
          </p:txBody>
        </p:sp>
        <p:sp>
          <p:nvSpPr>
            <p:cNvPr id="39" name="Freeform 6">
              <a:extLst>
                <a:ext uri="{FF2B5EF4-FFF2-40B4-BE49-F238E27FC236}">
                  <a16:creationId xmlns:a16="http://schemas.microsoft.com/office/drawing/2014/main" id="{6367AC7C-A5E8-10FE-510B-F793B10F0C1D}"/>
                </a:ext>
              </a:extLst>
            </p:cNvPr>
            <p:cNvSpPr>
              <a:spLocks/>
            </p:cNvSpPr>
            <p:nvPr/>
          </p:nvSpPr>
          <p:spPr bwMode="auto">
            <a:xfrm>
              <a:off x="435" y="528"/>
              <a:ext cx="252" cy="251"/>
            </a:xfrm>
            <a:custGeom>
              <a:avLst/>
              <a:gdLst>
                <a:gd name="T0" fmla="*/ 123 w 170"/>
                <a:gd name="T1" fmla="*/ 16 h 170"/>
                <a:gd name="T2" fmla="*/ 120 w 170"/>
                <a:gd name="T3" fmla="*/ 8 h 170"/>
                <a:gd name="T4" fmla="*/ 119 w 170"/>
                <a:gd name="T5" fmla="*/ 8 h 170"/>
                <a:gd name="T6" fmla="*/ 85 w 170"/>
                <a:gd name="T7" fmla="*/ 0 h 170"/>
                <a:gd name="T8" fmla="*/ 0 w 170"/>
                <a:gd name="T9" fmla="*/ 85 h 170"/>
                <a:gd name="T10" fmla="*/ 85 w 170"/>
                <a:gd name="T11" fmla="*/ 170 h 170"/>
                <a:gd name="T12" fmla="*/ 170 w 170"/>
                <a:gd name="T13" fmla="*/ 85 h 170"/>
                <a:gd name="T14" fmla="*/ 162 w 170"/>
                <a:gd name="T15" fmla="*/ 50 h 170"/>
                <a:gd name="T16" fmla="*/ 158 w 170"/>
                <a:gd name="T17" fmla="*/ 47 h 170"/>
                <a:gd name="T18" fmla="*/ 154 w 170"/>
                <a:gd name="T19" fmla="*/ 47 h 170"/>
                <a:gd name="T20" fmla="*/ 150 w 170"/>
                <a:gd name="T21" fmla="*/ 51 h 170"/>
                <a:gd name="T22" fmla="*/ 151 w 170"/>
                <a:gd name="T23" fmla="*/ 55 h 170"/>
                <a:gd name="T24" fmla="*/ 157 w 170"/>
                <a:gd name="T25" fmla="*/ 85 h 170"/>
                <a:gd name="T26" fmla="*/ 85 w 170"/>
                <a:gd name="T27" fmla="*/ 158 h 170"/>
                <a:gd name="T28" fmla="*/ 12 w 170"/>
                <a:gd name="T29" fmla="*/ 85 h 170"/>
                <a:gd name="T30" fmla="*/ 85 w 170"/>
                <a:gd name="T31" fmla="*/ 13 h 170"/>
                <a:gd name="T32" fmla="*/ 114 w 170"/>
                <a:gd name="T33" fmla="*/ 19 h 170"/>
                <a:gd name="T34" fmla="*/ 123 w 170"/>
                <a:gd name="T35" fmla="*/ 1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0" h="170">
                  <a:moveTo>
                    <a:pt x="123" y="16"/>
                  </a:moveTo>
                  <a:cubicBezTo>
                    <a:pt x="124" y="13"/>
                    <a:pt x="123" y="9"/>
                    <a:pt x="120" y="8"/>
                  </a:cubicBezTo>
                  <a:cubicBezTo>
                    <a:pt x="119" y="8"/>
                    <a:pt x="119" y="8"/>
                    <a:pt x="119" y="8"/>
                  </a:cubicBezTo>
                  <a:cubicBezTo>
                    <a:pt x="108" y="3"/>
                    <a:pt x="97" y="0"/>
                    <a:pt x="85" y="0"/>
                  </a:cubicBezTo>
                  <a:cubicBezTo>
                    <a:pt x="38" y="0"/>
                    <a:pt x="0" y="38"/>
                    <a:pt x="0" y="85"/>
                  </a:cubicBezTo>
                  <a:cubicBezTo>
                    <a:pt x="0" y="132"/>
                    <a:pt x="38" y="170"/>
                    <a:pt x="85" y="170"/>
                  </a:cubicBezTo>
                  <a:cubicBezTo>
                    <a:pt x="131" y="170"/>
                    <a:pt x="170" y="132"/>
                    <a:pt x="170" y="85"/>
                  </a:cubicBezTo>
                  <a:cubicBezTo>
                    <a:pt x="170" y="73"/>
                    <a:pt x="167" y="61"/>
                    <a:pt x="162" y="50"/>
                  </a:cubicBezTo>
                  <a:cubicBezTo>
                    <a:pt x="161" y="49"/>
                    <a:pt x="160" y="48"/>
                    <a:pt x="158" y="47"/>
                  </a:cubicBezTo>
                  <a:cubicBezTo>
                    <a:pt x="157" y="46"/>
                    <a:pt x="155" y="46"/>
                    <a:pt x="154" y="47"/>
                  </a:cubicBezTo>
                  <a:cubicBezTo>
                    <a:pt x="152" y="48"/>
                    <a:pt x="151" y="49"/>
                    <a:pt x="150" y="51"/>
                  </a:cubicBezTo>
                  <a:cubicBezTo>
                    <a:pt x="150" y="52"/>
                    <a:pt x="150" y="54"/>
                    <a:pt x="151" y="55"/>
                  </a:cubicBezTo>
                  <a:cubicBezTo>
                    <a:pt x="155" y="65"/>
                    <a:pt x="157" y="75"/>
                    <a:pt x="157" y="85"/>
                  </a:cubicBezTo>
                  <a:cubicBezTo>
                    <a:pt x="157" y="125"/>
                    <a:pt x="124" y="158"/>
                    <a:pt x="85" y="158"/>
                  </a:cubicBezTo>
                  <a:cubicBezTo>
                    <a:pt x="45" y="158"/>
                    <a:pt x="12" y="125"/>
                    <a:pt x="12" y="85"/>
                  </a:cubicBezTo>
                  <a:cubicBezTo>
                    <a:pt x="12" y="45"/>
                    <a:pt x="45" y="13"/>
                    <a:pt x="85" y="13"/>
                  </a:cubicBezTo>
                  <a:cubicBezTo>
                    <a:pt x="95" y="13"/>
                    <a:pt x="105" y="15"/>
                    <a:pt x="114" y="19"/>
                  </a:cubicBezTo>
                  <a:cubicBezTo>
                    <a:pt x="118" y="21"/>
                    <a:pt x="121" y="19"/>
                    <a:pt x="123"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en-AU" sz="1400" b="0" i="0" u="none" strike="noStrike" kern="1200" cap="none" spc="0" normalizeH="0" baseline="0" noProof="0" dirty="0">
                <a:ln>
                  <a:noFill/>
                </a:ln>
                <a:solidFill>
                  <a:srgbClr val="3E454A"/>
                </a:solidFill>
                <a:effectLst/>
                <a:uLnTx/>
                <a:uFillTx/>
                <a:latin typeface="Arial" panose="020B0604020202020204"/>
                <a:ea typeface="+mn-ea"/>
                <a:cs typeface="Arial" pitchFamily="34" charset="0"/>
              </a:endParaRPr>
            </a:p>
          </p:txBody>
        </p:sp>
        <p:sp>
          <p:nvSpPr>
            <p:cNvPr id="40" name="Freeform 7">
              <a:extLst>
                <a:ext uri="{FF2B5EF4-FFF2-40B4-BE49-F238E27FC236}">
                  <a16:creationId xmlns:a16="http://schemas.microsoft.com/office/drawing/2014/main" id="{8881C85E-43FA-3372-CF13-96928573ACEC}"/>
                </a:ext>
              </a:extLst>
            </p:cNvPr>
            <p:cNvSpPr>
              <a:spLocks/>
            </p:cNvSpPr>
            <p:nvPr/>
          </p:nvSpPr>
          <p:spPr bwMode="auto">
            <a:xfrm>
              <a:off x="490" y="583"/>
              <a:ext cx="142" cy="141"/>
            </a:xfrm>
            <a:custGeom>
              <a:avLst/>
              <a:gdLst>
                <a:gd name="T0" fmla="*/ 48 w 96"/>
                <a:gd name="T1" fmla="*/ 13 h 96"/>
                <a:gd name="T2" fmla="*/ 55 w 96"/>
                <a:gd name="T3" fmla="*/ 14 h 96"/>
                <a:gd name="T4" fmla="*/ 63 w 96"/>
                <a:gd name="T5" fmla="*/ 9 h 96"/>
                <a:gd name="T6" fmla="*/ 58 w 96"/>
                <a:gd name="T7" fmla="*/ 2 h 96"/>
                <a:gd name="T8" fmla="*/ 48 w 96"/>
                <a:gd name="T9" fmla="*/ 0 h 96"/>
                <a:gd name="T10" fmla="*/ 0 w 96"/>
                <a:gd name="T11" fmla="*/ 48 h 96"/>
                <a:gd name="T12" fmla="*/ 48 w 96"/>
                <a:gd name="T13" fmla="*/ 96 h 96"/>
                <a:gd name="T14" fmla="*/ 96 w 96"/>
                <a:gd name="T15" fmla="*/ 48 h 96"/>
                <a:gd name="T16" fmla="*/ 94 w 96"/>
                <a:gd name="T17" fmla="*/ 38 h 96"/>
                <a:gd name="T18" fmla="*/ 92 w 96"/>
                <a:gd name="T19" fmla="*/ 34 h 96"/>
                <a:gd name="T20" fmla="*/ 87 w 96"/>
                <a:gd name="T21" fmla="*/ 33 h 96"/>
                <a:gd name="T22" fmla="*/ 83 w 96"/>
                <a:gd name="T23" fmla="*/ 36 h 96"/>
                <a:gd name="T24" fmla="*/ 82 w 96"/>
                <a:gd name="T25" fmla="*/ 40 h 96"/>
                <a:gd name="T26" fmla="*/ 83 w 96"/>
                <a:gd name="T27" fmla="*/ 48 h 96"/>
                <a:gd name="T28" fmla="*/ 48 w 96"/>
                <a:gd name="T29" fmla="*/ 84 h 96"/>
                <a:gd name="T30" fmla="*/ 12 w 96"/>
                <a:gd name="T31" fmla="*/ 48 h 96"/>
                <a:gd name="T32" fmla="*/ 48 w 96"/>
                <a:gd name="T33" fmla="*/ 1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 h="96">
                  <a:moveTo>
                    <a:pt x="48" y="13"/>
                  </a:moveTo>
                  <a:cubicBezTo>
                    <a:pt x="50" y="13"/>
                    <a:pt x="53" y="13"/>
                    <a:pt x="55" y="14"/>
                  </a:cubicBezTo>
                  <a:cubicBezTo>
                    <a:pt x="59" y="15"/>
                    <a:pt x="62" y="12"/>
                    <a:pt x="63" y="9"/>
                  </a:cubicBezTo>
                  <a:cubicBezTo>
                    <a:pt x="64" y="6"/>
                    <a:pt x="62" y="2"/>
                    <a:pt x="58" y="2"/>
                  </a:cubicBezTo>
                  <a:cubicBezTo>
                    <a:pt x="55" y="1"/>
                    <a:pt x="51" y="0"/>
                    <a:pt x="48" y="0"/>
                  </a:cubicBezTo>
                  <a:cubicBezTo>
                    <a:pt x="21" y="0"/>
                    <a:pt x="0" y="22"/>
                    <a:pt x="0" y="48"/>
                  </a:cubicBezTo>
                  <a:cubicBezTo>
                    <a:pt x="0" y="75"/>
                    <a:pt x="21" y="96"/>
                    <a:pt x="48" y="96"/>
                  </a:cubicBezTo>
                  <a:cubicBezTo>
                    <a:pt x="74" y="96"/>
                    <a:pt x="96" y="75"/>
                    <a:pt x="96" y="48"/>
                  </a:cubicBezTo>
                  <a:cubicBezTo>
                    <a:pt x="96" y="45"/>
                    <a:pt x="95" y="41"/>
                    <a:pt x="94" y="38"/>
                  </a:cubicBezTo>
                  <a:cubicBezTo>
                    <a:pt x="94" y="36"/>
                    <a:pt x="93" y="35"/>
                    <a:pt x="92" y="34"/>
                  </a:cubicBezTo>
                  <a:cubicBezTo>
                    <a:pt x="90" y="33"/>
                    <a:pt x="88" y="32"/>
                    <a:pt x="87" y="33"/>
                  </a:cubicBezTo>
                  <a:cubicBezTo>
                    <a:pt x="85" y="33"/>
                    <a:pt x="84" y="34"/>
                    <a:pt x="83" y="36"/>
                  </a:cubicBezTo>
                  <a:cubicBezTo>
                    <a:pt x="82" y="37"/>
                    <a:pt x="82" y="39"/>
                    <a:pt x="82" y="40"/>
                  </a:cubicBezTo>
                  <a:cubicBezTo>
                    <a:pt x="83" y="43"/>
                    <a:pt x="83" y="46"/>
                    <a:pt x="83" y="48"/>
                  </a:cubicBezTo>
                  <a:cubicBezTo>
                    <a:pt x="83" y="68"/>
                    <a:pt x="67" y="84"/>
                    <a:pt x="48" y="84"/>
                  </a:cubicBezTo>
                  <a:cubicBezTo>
                    <a:pt x="28" y="84"/>
                    <a:pt x="12" y="68"/>
                    <a:pt x="12" y="48"/>
                  </a:cubicBezTo>
                  <a:cubicBezTo>
                    <a:pt x="12" y="29"/>
                    <a:pt x="28" y="13"/>
                    <a:pt x="48"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en-AU" sz="1400" b="0" i="0" u="none" strike="noStrike" kern="1200" cap="none" spc="0" normalizeH="0" baseline="0" noProof="0" dirty="0">
                <a:ln>
                  <a:noFill/>
                </a:ln>
                <a:solidFill>
                  <a:srgbClr val="3E454A"/>
                </a:solidFill>
                <a:effectLst/>
                <a:uLnTx/>
                <a:uFillTx/>
                <a:latin typeface="Arial" panose="020B0604020202020204"/>
                <a:ea typeface="+mn-ea"/>
                <a:cs typeface="Arial" pitchFamily="34" charset="0"/>
              </a:endParaRPr>
            </a:p>
          </p:txBody>
        </p:sp>
        <p:sp>
          <p:nvSpPr>
            <p:cNvPr id="41" name="Freeform 8">
              <a:extLst>
                <a:ext uri="{FF2B5EF4-FFF2-40B4-BE49-F238E27FC236}">
                  <a16:creationId xmlns:a16="http://schemas.microsoft.com/office/drawing/2014/main" id="{BF28DA21-1725-CE4E-131C-80991E7ADB56}"/>
                </a:ext>
              </a:extLst>
            </p:cNvPr>
            <p:cNvSpPr>
              <a:spLocks/>
            </p:cNvSpPr>
            <p:nvPr/>
          </p:nvSpPr>
          <p:spPr bwMode="auto">
            <a:xfrm>
              <a:off x="380" y="473"/>
              <a:ext cx="362" cy="361"/>
            </a:xfrm>
            <a:custGeom>
              <a:avLst/>
              <a:gdLst>
                <a:gd name="T0" fmla="*/ 234 w 244"/>
                <a:gd name="T1" fmla="*/ 74 h 244"/>
                <a:gd name="T2" fmla="*/ 230 w 244"/>
                <a:gd name="T3" fmla="*/ 70 h 244"/>
                <a:gd name="T4" fmla="*/ 225 w 244"/>
                <a:gd name="T5" fmla="*/ 70 h 244"/>
                <a:gd name="T6" fmla="*/ 222 w 244"/>
                <a:gd name="T7" fmla="*/ 79 h 244"/>
                <a:gd name="T8" fmla="*/ 231 w 244"/>
                <a:gd name="T9" fmla="*/ 122 h 244"/>
                <a:gd name="T10" fmla="*/ 122 w 244"/>
                <a:gd name="T11" fmla="*/ 232 h 244"/>
                <a:gd name="T12" fmla="*/ 12 w 244"/>
                <a:gd name="T13" fmla="*/ 122 h 244"/>
                <a:gd name="T14" fmla="*/ 122 w 244"/>
                <a:gd name="T15" fmla="*/ 13 h 244"/>
                <a:gd name="T16" fmla="*/ 165 w 244"/>
                <a:gd name="T17" fmla="*/ 22 h 244"/>
                <a:gd name="T18" fmla="*/ 170 w 244"/>
                <a:gd name="T19" fmla="*/ 22 h 244"/>
                <a:gd name="T20" fmla="*/ 173 w 244"/>
                <a:gd name="T21" fmla="*/ 19 h 244"/>
                <a:gd name="T22" fmla="*/ 174 w 244"/>
                <a:gd name="T23" fmla="*/ 14 h 244"/>
                <a:gd name="T24" fmla="*/ 170 w 244"/>
                <a:gd name="T25" fmla="*/ 10 h 244"/>
                <a:gd name="T26" fmla="*/ 122 w 244"/>
                <a:gd name="T27" fmla="*/ 0 h 244"/>
                <a:gd name="T28" fmla="*/ 0 w 244"/>
                <a:gd name="T29" fmla="*/ 122 h 244"/>
                <a:gd name="T30" fmla="*/ 122 w 244"/>
                <a:gd name="T31" fmla="*/ 244 h 244"/>
                <a:gd name="T32" fmla="*/ 244 w 244"/>
                <a:gd name="T33" fmla="*/ 122 h 244"/>
                <a:gd name="T34" fmla="*/ 234 w 244"/>
                <a:gd name="T35" fmla="*/ 7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4" h="244">
                  <a:moveTo>
                    <a:pt x="234" y="74"/>
                  </a:moveTo>
                  <a:cubicBezTo>
                    <a:pt x="233" y="72"/>
                    <a:pt x="232" y="71"/>
                    <a:pt x="230" y="70"/>
                  </a:cubicBezTo>
                  <a:cubicBezTo>
                    <a:pt x="229" y="70"/>
                    <a:pt x="227" y="70"/>
                    <a:pt x="225" y="70"/>
                  </a:cubicBezTo>
                  <a:cubicBezTo>
                    <a:pt x="222" y="72"/>
                    <a:pt x="221" y="76"/>
                    <a:pt x="222" y="79"/>
                  </a:cubicBezTo>
                  <a:cubicBezTo>
                    <a:pt x="228" y="93"/>
                    <a:pt x="231" y="107"/>
                    <a:pt x="231" y="122"/>
                  </a:cubicBezTo>
                  <a:cubicBezTo>
                    <a:pt x="231" y="182"/>
                    <a:pt x="182" y="232"/>
                    <a:pt x="122" y="232"/>
                  </a:cubicBezTo>
                  <a:cubicBezTo>
                    <a:pt x="61" y="232"/>
                    <a:pt x="12" y="182"/>
                    <a:pt x="12" y="122"/>
                  </a:cubicBezTo>
                  <a:cubicBezTo>
                    <a:pt x="12" y="62"/>
                    <a:pt x="61" y="13"/>
                    <a:pt x="122" y="13"/>
                  </a:cubicBezTo>
                  <a:cubicBezTo>
                    <a:pt x="137" y="13"/>
                    <a:pt x="151" y="16"/>
                    <a:pt x="165" y="22"/>
                  </a:cubicBezTo>
                  <a:cubicBezTo>
                    <a:pt x="167" y="23"/>
                    <a:pt x="168" y="23"/>
                    <a:pt x="170" y="22"/>
                  </a:cubicBezTo>
                  <a:cubicBezTo>
                    <a:pt x="172" y="21"/>
                    <a:pt x="173" y="20"/>
                    <a:pt x="173" y="19"/>
                  </a:cubicBezTo>
                  <a:cubicBezTo>
                    <a:pt x="174" y="17"/>
                    <a:pt x="174" y="15"/>
                    <a:pt x="174" y="14"/>
                  </a:cubicBezTo>
                  <a:cubicBezTo>
                    <a:pt x="173" y="12"/>
                    <a:pt x="172" y="11"/>
                    <a:pt x="170" y="10"/>
                  </a:cubicBezTo>
                  <a:cubicBezTo>
                    <a:pt x="155" y="4"/>
                    <a:pt x="138" y="0"/>
                    <a:pt x="122" y="0"/>
                  </a:cubicBezTo>
                  <a:cubicBezTo>
                    <a:pt x="54" y="0"/>
                    <a:pt x="0" y="55"/>
                    <a:pt x="0" y="122"/>
                  </a:cubicBezTo>
                  <a:cubicBezTo>
                    <a:pt x="0" y="189"/>
                    <a:pt x="54" y="244"/>
                    <a:pt x="122" y="244"/>
                  </a:cubicBezTo>
                  <a:cubicBezTo>
                    <a:pt x="189" y="244"/>
                    <a:pt x="244" y="189"/>
                    <a:pt x="244" y="122"/>
                  </a:cubicBezTo>
                  <a:cubicBezTo>
                    <a:pt x="244" y="105"/>
                    <a:pt x="240" y="89"/>
                    <a:pt x="234"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en-AU" sz="1400" b="0" i="0" u="none" strike="noStrike" kern="1200" cap="none" spc="0" normalizeH="0" baseline="0" noProof="0" dirty="0">
                <a:ln>
                  <a:noFill/>
                </a:ln>
                <a:solidFill>
                  <a:srgbClr val="3E454A"/>
                </a:solidFill>
                <a:effectLst/>
                <a:uLnTx/>
                <a:uFillTx/>
                <a:latin typeface="Arial" panose="020B0604020202020204"/>
                <a:ea typeface="+mn-ea"/>
                <a:cs typeface="Arial" pitchFamily="34" charset="0"/>
              </a:endParaRPr>
            </a:p>
          </p:txBody>
        </p:sp>
      </p:grpSp>
      <p:sp>
        <p:nvSpPr>
          <p:cNvPr id="42" name="Rectangle 41">
            <a:extLst>
              <a:ext uri="{FF2B5EF4-FFF2-40B4-BE49-F238E27FC236}">
                <a16:creationId xmlns:a16="http://schemas.microsoft.com/office/drawing/2014/main" id="{DC708831-9CFD-D11B-601B-B7240694B489}"/>
              </a:ext>
            </a:extLst>
          </p:cNvPr>
          <p:cNvSpPr/>
          <p:nvPr/>
        </p:nvSpPr>
        <p:spPr>
          <a:xfrm>
            <a:off x="1512641" y="2764367"/>
            <a:ext cx="1838414" cy="812978"/>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l" defTabSz="914333"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Assurance responsabilité civile professionnelle</a:t>
            </a:r>
          </a:p>
        </p:txBody>
      </p:sp>
      <p:sp>
        <p:nvSpPr>
          <p:cNvPr id="43" name="Rectangle 42">
            <a:extLst>
              <a:ext uri="{FF2B5EF4-FFF2-40B4-BE49-F238E27FC236}">
                <a16:creationId xmlns:a16="http://schemas.microsoft.com/office/drawing/2014/main" id="{46F037A2-1F16-6B1E-0FE3-914807F6F923}"/>
              </a:ext>
            </a:extLst>
          </p:cNvPr>
          <p:cNvSpPr/>
          <p:nvPr/>
        </p:nvSpPr>
        <p:spPr>
          <a:xfrm>
            <a:off x="1512641" y="5311401"/>
            <a:ext cx="1838414" cy="812978"/>
          </a:xfrm>
          <a:prstGeom prst="rect">
            <a:avLst/>
          </a:prstGeom>
          <a:solidFill>
            <a:srgbClr val="F5ECFA"/>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l" defTabSz="914333"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Protection juridique </a:t>
            </a:r>
          </a:p>
        </p:txBody>
      </p:sp>
      <p:sp>
        <p:nvSpPr>
          <p:cNvPr id="44" name="Rectangle 43">
            <a:extLst>
              <a:ext uri="{FF2B5EF4-FFF2-40B4-BE49-F238E27FC236}">
                <a16:creationId xmlns:a16="http://schemas.microsoft.com/office/drawing/2014/main" id="{BD843E49-57C9-2CC1-2E5A-81F65129B92B}"/>
              </a:ext>
            </a:extLst>
          </p:cNvPr>
          <p:cNvSpPr/>
          <p:nvPr/>
        </p:nvSpPr>
        <p:spPr>
          <a:xfrm>
            <a:off x="1512641" y="3612062"/>
            <a:ext cx="1838414" cy="812978"/>
          </a:xfrm>
          <a:prstGeom prst="rect">
            <a:avLst/>
          </a:prstGeom>
          <a:solidFill>
            <a:srgbClr val="F5ECFA"/>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l" defTabSz="914333"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Garantie infections nosocomiales et faute détachable </a:t>
            </a:r>
          </a:p>
        </p:txBody>
      </p:sp>
      <p:sp>
        <p:nvSpPr>
          <p:cNvPr id="45" name="Rectangle 44">
            <a:extLst>
              <a:ext uri="{FF2B5EF4-FFF2-40B4-BE49-F238E27FC236}">
                <a16:creationId xmlns:a16="http://schemas.microsoft.com/office/drawing/2014/main" id="{52E16B03-F611-4649-55AF-3E993361058F}"/>
              </a:ext>
            </a:extLst>
          </p:cNvPr>
          <p:cNvSpPr/>
          <p:nvPr/>
        </p:nvSpPr>
        <p:spPr>
          <a:xfrm>
            <a:off x="1500610" y="2341806"/>
            <a:ext cx="1888917" cy="246221"/>
          </a:xfrm>
          <a:prstGeom prst="rect">
            <a:avLst/>
          </a:prstGeom>
        </p:spPr>
        <p:txBody>
          <a:bodyPr wrap="square" lIns="0" tIns="0" rIns="0" bIns="0">
            <a:spAutoFit/>
          </a:bodyPr>
          <a:lstStyle/>
          <a:p>
            <a:pPr marL="0" marR="0" lvl="0" indent="0" algn="ctr" defTabSz="914333" rtl="0" eaLnBrk="1" fontAlgn="base" latinLnBrk="0" hangingPunct="1">
              <a:lnSpc>
                <a:spcPct val="100000"/>
              </a:lnSpc>
              <a:spcBef>
                <a:spcPct val="0"/>
              </a:spcBef>
              <a:spcAft>
                <a:spcPct val="0"/>
              </a:spcAft>
              <a:buClrTx/>
              <a:buSzTx/>
              <a:buFontTx/>
              <a:buNone/>
              <a:tabLst/>
              <a:defRPr/>
            </a:pPr>
            <a:r>
              <a:rPr kumimoji="0" lang="fr-FR" sz="1600" b="1" i="1" u="none" strike="noStrike" kern="1200" cap="none" spc="0" normalizeH="0" baseline="0" noProof="0" dirty="0">
                <a:ln>
                  <a:noFill/>
                </a:ln>
                <a:solidFill>
                  <a:srgbClr val="3E454A"/>
                </a:solidFill>
                <a:effectLst/>
                <a:uLnTx/>
                <a:uFillTx/>
                <a:latin typeface="Arial" panose="020B0604020202020204"/>
                <a:ea typeface="+mn-ea"/>
                <a:cs typeface="Arial" pitchFamily="34" charset="0"/>
              </a:rPr>
              <a:t>Garantie</a:t>
            </a:r>
            <a:endParaRPr kumimoji="0" lang="en-US" sz="1600" b="1" i="1" u="none" strike="noStrike" kern="1200" cap="none" spc="0" normalizeH="0" baseline="0" noProof="0" dirty="0">
              <a:ln>
                <a:noFill/>
              </a:ln>
              <a:solidFill>
                <a:srgbClr val="3E454A"/>
              </a:solidFill>
              <a:effectLst/>
              <a:uLnTx/>
              <a:uFillTx/>
              <a:latin typeface="Arial" panose="020B0604020202020204"/>
              <a:ea typeface="+mn-ea"/>
              <a:cs typeface="Arial" pitchFamily="34" charset="0"/>
            </a:endParaRPr>
          </a:p>
        </p:txBody>
      </p:sp>
      <p:sp>
        <p:nvSpPr>
          <p:cNvPr id="46" name="ZoneTexte 21">
            <a:extLst>
              <a:ext uri="{FF2B5EF4-FFF2-40B4-BE49-F238E27FC236}">
                <a16:creationId xmlns:a16="http://schemas.microsoft.com/office/drawing/2014/main" id="{1A5C9625-B5F0-BA22-10EE-03FF8014FE80}"/>
              </a:ext>
            </a:extLst>
          </p:cNvPr>
          <p:cNvSpPr txBox="1"/>
          <p:nvPr/>
        </p:nvSpPr>
        <p:spPr>
          <a:xfrm>
            <a:off x="3448380" y="2764367"/>
            <a:ext cx="2546190" cy="812978"/>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defPPr>
              <a:defRPr lang="en-US"/>
            </a:defPPr>
            <a:lvl1pPr marL="0" marR="0" lvl="0" indent="0" algn="ctr" defTabSz="914333" eaLnBrk="1" latinLnBrk="0" hangingPunct="1">
              <a:lnSpc>
                <a:spcPct val="100000"/>
              </a:lnSpc>
              <a:buClrTx/>
              <a:buSzTx/>
              <a:buFontTx/>
              <a:buNone/>
              <a:tabLst/>
              <a:defRPr kumimoji="0" sz="1100" b="0" i="0" u="none" strike="noStrike" cap="none" spc="0" normalizeH="0" baseline="0">
                <a:ln>
                  <a:noFill/>
                </a:ln>
                <a:solidFill>
                  <a:schemeClr val="accent1"/>
                </a:solidFill>
                <a:effectLst/>
                <a:uLnTx/>
                <a:uFillTx/>
                <a:latin typeface="Arial"/>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171450" marR="0" lvl="0" indent="-171450"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Professionnels de santé</a:t>
            </a:r>
          </a:p>
          <a:p>
            <a:pPr marL="171450" marR="0" lvl="0" indent="-171450"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Établissements de soins</a:t>
            </a:r>
          </a:p>
          <a:p>
            <a:pPr marL="171450" marR="0" lvl="0" indent="-171450"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Jeunes installés</a:t>
            </a:r>
          </a:p>
        </p:txBody>
      </p:sp>
      <p:sp>
        <p:nvSpPr>
          <p:cNvPr id="47" name="ZoneTexte 24">
            <a:extLst>
              <a:ext uri="{FF2B5EF4-FFF2-40B4-BE49-F238E27FC236}">
                <a16:creationId xmlns:a16="http://schemas.microsoft.com/office/drawing/2014/main" id="{39178DEB-8FF2-0BB2-7F7A-A95242523C4A}"/>
              </a:ext>
            </a:extLst>
          </p:cNvPr>
          <p:cNvSpPr txBox="1"/>
          <p:nvPr/>
        </p:nvSpPr>
        <p:spPr>
          <a:xfrm>
            <a:off x="3448380" y="3612062"/>
            <a:ext cx="2546190" cy="812978"/>
          </a:xfrm>
          <a:prstGeom prst="rect">
            <a:avLst/>
          </a:prstGeom>
          <a:solidFill>
            <a:srgbClr val="F5ECFA"/>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defPPr>
              <a:defRPr lang="en-US"/>
            </a:defPPr>
            <a:lvl1pPr marL="0" marR="0" lvl="0" indent="0" algn="ctr" defTabSz="914333" eaLnBrk="1" latinLnBrk="0" hangingPunct="1">
              <a:lnSpc>
                <a:spcPct val="100000"/>
              </a:lnSpc>
              <a:buClrTx/>
              <a:buSzTx/>
              <a:buFontTx/>
              <a:buNone/>
              <a:tabLst/>
              <a:defRPr kumimoji="0" sz="1100" b="0" i="0" u="none" strike="noStrike" cap="none" spc="0" normalizeH="0" baseline="0">
                <a:ln>
                  <a:noFill/>
                </a:ln>
                <a:solidFill>
                  <a:schemeClr val="accent1"/>
                </a:solidFill>
                <a:effectLst/>
                <a:uLnTx/>
                <a:uFillTx/>
                <a:latin typeface="Arial"/>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171450" marR="0" lvl="0" indent="-171450"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Professionnels de santé </a:t>
            </a:r>
          </a:p>
          <a:p>
            <a:pPr marL="171450" marR="0" lvl="0" indent="-171450"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Établissements de soins</a:t>
            </a:r>
          </a:p>
          <a:p>
            <a:pPr marL="171450" marR="0" lvl="0" indent="-171450"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Laboratoires d’analyse</a:t>
            </a:r>
          </a:p>
        </p:txBody>
      </p:sp>
      <p:sp>
        <p:nvSpPr>
          <p:cNvPr id="48" name="ZoneTexte 26">
            <a:extLst>
              <a:ext uri="{FF2B5EF4-FFF2-40B4-BE49-F238E27FC236}">
                <a16:creationId xmlns:a16="http://schemas.microsoft.com/office/drawing/2014/main" id="{798D179A-8BD1-B2B8-9422-105CA9BA5BC9}"/>
              </a:ext>
            </a:extLst>
          </p:cNvPr>
          <p:cNvSpPr txBox="1"/>
          <p:nvPr/>
        </p:nvSpPr>
        <p:spPr>
          <a:xfrm>
            <a:off x="3448380" y="5311401"/>
            <a:ext cx="2546190" cy="812978"/>
          </a:xfrm>
          <a:prstGeom prst="rect">
            <a:avLst/>
          </a:prstGeom>
          <a:solidFill>
            <a:srgbClr val="F5ECFA"/>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defPPr>
              <a:defRPr lang="en-US"/>
            </a:defPPr>
            <a:lvl1pPr marL="0" marR="0" lvl="0" indent="0" algn="ctr" defTabSz="914333" eaLnBrk="1" latinLnBrk="0" hangingPunct="1">
              <a:lnSpc>
                <a:spcPct val="100000"/>
              </a:lnSpc>
              <a:buClrTx/>
              <a:buSzTx/>
              <a:buFontTx/>
              <a:buNone/>
              <a:tabLst/>
              <a:defRPr kumimoji="0" sz="1100" b="0" i="0" u="none" strike="noStrike" cap="none" spc="0" normalizeH="0" baseline="0">
                <a:ln>
                  <a:noFill/>
                </a:ln>
                <a:solidFill>
                  <a:schemeClr val="accent1"/>
                </a:solidFill>
                <a:effectLst/>
                <a:uLnTx/>
                <a:uFillTx/>
                <a:latin typeface="Arial"/>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171450" marR="0" lvl="0" indent="-171450"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Professionnels de santé </a:t>
            </a:r>
          </a:p>
          <a:p>
            <a:pPr marL="171450" marR="0" lvl="0" indent="-171450"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Établissements de santé</a:t>
            </a:r>
          </a:p>
          <a:p>
            <a:pPr marL="171450" marR="0" lvl="0" indent="-171450"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Labo, pharmacies, opticiens</a:t>
            </a:r>
          </a:p>
        </p:txBody>
      </p:sp>
      <p:sp>
        <p:nvSpPr>
          <p:cNvPr id="49" name="Rectangle 48">
            <a:extLst>
              <a:ext uri="{FF2B5EF4-FFF2-40B4-BE49-F238E27FC236}">
                <a16:creationId xmlns:a16="http://schemas.microsoft.com/office/drawing/2014/main" id="{223B20F1-3484-EFD9-3349-AE7ABC33929C}"/>
              </a:ext>
            </a:extLst>
          </p:cNvPr>
          <p:cNvSpPr/>
          <p:nvPr/>
        </p:nvSpPr>
        <p:spPr>
          <a:xfrm>
            <a:off x="3448380" y="2341806"/>
            <a:ext cx="2348653" cy="246221"/>
          </a:xfrm>
          <a:prstGeom prst="rect">
            <a:avLst/>
          </a:prstGeom>
        </p:spPr>
        <p:txBody>
          <a:bodyPr wrap="square" lIns="0" tIns="0" rIns="0" bIns="0">
            <a:spAutoFit/>
          </a:bodyPr>
          <a:lstStyle/>
          <a:p>
            <a:pPr marL="0" marR="0" lvl="0" indent="0" algn="ctr" defTabSz="914333" rtl="0" eaLnBrk="1" fontAlgn="base" latinLnBrk="0" hangingPunct="1">
              <a:lnSpc>
                <a:spcPct val="100000"/>
              </a:lnSpc>
              <a:spcBef>
                <a:spcPct val="0"/>
              </a:spcBef>
              <a:spcAft>
                <a:spcPct val="0"/>
              </a:spcAft>
              <a:buClrTx/>
              <a:buSzTx/>
              <a:buFontTx/>
              <a:buNone/>
              <a:tabLst/>
              <a:defRPr/>
            </a:pPr>
            <a:r>
              <a:rPr kumimoji="0" lang="fr-FR" sz="1600" b="1" i="1" u="none" strike="noStrike" kern="1200" cap="none" spc="0" normalizeH="0" baseline="0" noProof="0" dirty="0">
                <a:ln>
                  <a:noFill/>
                </a:ln>
                <a:solidFill>
                  <a:srgbClr val="3E454A"/>
                </a:solidFill>
                <a:effectLst/>
                <a:uLnTx/>
                <a:uFillTx/>
                <a:latin typeface="Arial" panose="020B0604020202020204"/>
                <a:ea typeface="+mn-ea"/>
                <a:cs typeface="Arial" pitchFamily="34" charset="0"/>
              </a:rPr>
              <a:t>Cible </a:t>
            </a:r>
            <a:endParaRPr kumimoji="0" lang="en-US" sz="1600" b="1" i="1" u="none" strike="noStrike" kern="1200" cap="none" spc="0" normalizeH="0" baseline="0" noProof="0" dirty="0">
              <a:ln>
                <a:noFill/>
              </a:ln>
              <a:solidFill>
                <a:srgbClr val="3E454A"/>
              </a:solidFill>
              <a:effectLst/>
              <a:uLnTx/>
              <a:uFillTx/>
              <a:latin typeface="Arial" panose="020B0604020202020204"/>
              <a:ea typeface="+mn-ea"/>
              <a:cs typeface="Arial" pitchFamily="34" charset="0"/>
            </a:endParaRPr>
          </a:p>
        </p:txBody>
      </p:sp>
      <p:sp>
        <p:nvSpPr>
          <p:cNvPr id="50" name="ZoneTexte 21">
            <a:extLst>
              <a:ext uri="{FF2B5EF4-FFF2-40B4-BE49-F238E27FC236}">
                <a16:creationId xmlns:a16="http://schemas.microsoft.com/office/drawing/2014/main" id="{B1DECFA0-3086-176E-705E-E66F217BA508}"/>
              </a:ext>
            </a:extLst>
          </p:cNvPr>
          <p:cNvSpPr txBox="1"/>
          <p:nvPr/>
        </p:nvSpPr>
        <p:spPr>
          <a:xfrm>
            <a:off x="6096000" y="2764367"/>
            <a:ext cx="3695970" cy="812978"/>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defPPr>
              <a:defRPr lang="en-US"/>
            </a:defPPr>
            <a:lvl1pPr marL="0" marR="0" lvl="0" indent="0" algn="ctr" defTabSz="914333" eaLnBrk="1" latinLnBrk="0" hangingPunct="1">
              <a:lnSpc>
                <a:spcPct val="100000"/>
              </a:lnSpc>
              <a:buClrTx/>
              <a:buSzTx/>
              <a:buFontTx/>
              <a:buNone/>
              <a:tabLst/>
              <a:defRPr kumimoji="0" sz="1100" b="0" i="0" u="none" strike="noStrike" cap="none" spc="0" normalizeH="0" baseline="0">
                <a:ln>
                  <a:noFill/>
                </a:ln>
                <a:solidFill>
                  <a:schemeClr val="accent1"/>
                </a:solidFill>
                <a:effectLst/>
                <a:uLnTx/>
                <a:uFillTx/>
                <a:latin typeface="Arial"/>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171450" marR="0" lvl="0" indent="-171450"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Actes de prévention, de diagnostic et de soins</a:t>
            </a:r>
          </a:p>
        </p:txBody>
      </p:sp>
      <p:sp>
        <p:nvSpPr>
          <p:cNvPr id="51" name="ZoneTexte 24">
            <a:extLst>
              <a:ext uri="{FF2B5EF4-FFF2-40B4-BE49-F238E27FC236}">
                <a16:creationId xmlns:a16="http://schemas.microsoft.com/office/drawing/2014/main" id="{D5BAAB71-3695-397B-35C1-05AAD7DFF9FE}"/>
              </a:ext>
            </a:extLst>
          </p:cNvPr>
          <p:cNvSpPr txBox="1"/>
          <p:nvPr/>
        </p:nvSpPr>
        <p:spPr>
          <a:xfrm>
            <a:off x="6096000" y="3612062"/>
            <a:ext cx="3695970" cy="812978"/>
          </a:xfrm>
          <a:prstGeom prst="rect">
            <a:avLst/>
          </a:prstGeom>
          <a:solidFill>
            <a:srgbClr val="F5ECFA"/>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defPPr>
              <a:defRPr lang="en-US"/>
            </a:defPPr>
            <a:lvl1pPr marL="0" marR="0" lvl="0" indent="0" algn="ctr" defTabSz="914333" eaLnBrk="1" latinLnBrk="0" hangingPunct="1">
              <a:lnSpc>
                <a:spcPct val="100000"/>
              </a:lnSpc>
              <a:buClrTx/>
              <a:buSzTx/>
              <a:buFontTx/>
              <a:buNone/>
              <a:tabLst/>
              <a:defRPr kumimoji="0" sz="1100" b="0" i="0" u="none" strike="noStrike" cap="none" spc="0" normalizeH="0" baseline="0">
                <a:ln>
                  <a:noFill/>
                </a:ln>
                <a:solidFill>
                  <a:schemeClr val="accent1"/>
                </a:solidFill>
                <a:effectLst/>
                <a:uLnTx/>
                <a:uFillTx/>
                <a:latin typeface="Arial"/>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171450" marR="0" lvl="0" indent="-171450"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Actes de prévention, de diagnostic et de soins</a:t>
            </a:r>
          </a:p>
        </p:txBody>
      </p:sp>
      <p:sp>
        <p:nvSpPr>
          <p:cNvPr id="52" name="ZoneTexte 26">
            <a:extLst>
              <a:ext uri="{FF2B5EF4-FFF2-40B4-BE49-F238E27FC236}">
                <a16:creationId xmlns:a16="http://schemas.microsoft.com/office/drawing/2014/main" id="{621926A8-70CD-06C3-C095-FB117E8E0EA9}"/>
              </a:ext>
            </a:extLst>
          </p:cNvPr>
          <p:cNvSpPr txBox="1"/>
          <p:nvPr/>
        </p:nvSpPr>
        <p:spPr>
          <a:xfrm>
            <a:off x="6096000" y="5311401"/>
            <a:ext cx="3695970" cy="812978"/>
          </a:xfrm>
          <a:prstGeom prst="rect">
            <a:avLst/>
          </a:prstGeom>
          <a:solidFill>
            <a:srgbClr val="F5ECFA"/>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defPPr>
              <a:defRPr lang="en-US"/>
            </a:defPPr>
            <a:lvl1pPr marL="0" marR="0" lvl="0" indent="0" algn="ctr" defTabSz="914333" eaLnBrk="1" latinLnBrk="0" hangingPunct="1">
              <a:lnSpc>
                <a:spcPct val="100000"/>
              </a:lnSpc>
              <a:buClrTx/>
              <a:buSzTx/>
              <a:buFontTx/>
              <a:buNone/>
              <a:tabLst/>
              <a:defRPr kumimoji="0" sz="1100" b="0" i="0" u="none" strike="noStrike" cap="none" spc="0" normalizeH="0" baseline="0">
                <a:ln>
                  <a:noFill/>
                </a:ln>
                <a:solidFill>
                  <a:schemeClr val="accent1"/>
                </a:solidFill>
                <a:effectLst/>
                <a:uLnTx/>
                <a:uFillTx/>
                <a:latin typeface="Arial"/>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171450" marR="0" lvl="0" indent="-171450"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Défense ordinale</a:t>
            </a:r>
          </a:p>
          <a:p>
            <a:pPr marL="171450" marR="0" lvl="0" indent="-171450"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Recourt tiers payeurs </a:t>
            </a:r>
          </a:p>
          <a:p>
            <a:pPr marL="171450" marR="0" lvl="0" indent="-171450"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Défense locataire/propriétaire</a:t>
            </a:r>
          </a:p>
        </p:txBody>
      </p:sp>
      <p:sp>
        <p:nvSpPr>
          <p:cNvPr id="53" name="Rectangle 52">
            <a:extLst>
              <a:ext uri="{FF2B5EF4-FFF2-40B4-BE49-F238E27FC236}">
                <a16:creationId xmlns:a16="http://schemas.microsoft.com/office/drawing/2014/main" id="{8061AF8E-7E0E-3229-C2C2-7FED56242229}"/>
              </a:ext>
            </a:extLst>
          </p:cNvPr>
          <p:cNvSpPr/>
          <p:nvPr/>
        </p:nvSpPr>
        <p:spPr>
          <a:xfrm>
            <a:off x="5994570" y="2341806"/>
            <a:ext cx="3797399" cy="246221"/>
          </a:xfrm>
          <a:prstGeom prst="rect">
            <a:avLst/>
          </a:prstGeom>
        </p:spPr>
        <p:txBody>
          <a:bodyPr wrap="square" lIns="0" tIns="0" rIns="0" bIns="0">
            <a:spAutoFit/>
          </a:bodyPr>
          <a:lstStyle/>
          <a:p>
            <a:pPr marL="0" marR="0" lvl="0" indent="0" algn="ctr" defTabSz="914333" rtl="0" eaLnBrk="1" fontAlgn="base" latinLnBrk="0" hangingPunct="1">
              <a:lnSpc>
                <a:spcPct val="100000"/>
              </a:lnSpc>
              <a:spcBef>
                <a:spcPct val="0"/>
              </a:spcBef>
              <a:spcAft>
                <a:spcPct val="0"/>
              </a:spcAft>
              <a:buClrTx/>
              <a:buSzTx/>
              <a:buFontTx/>
              <a:buNone/>
              <a:tabLst/>
              <a:defRPr/>
            </a:pPr>
            <a:r>
              <a:rPr kumimoji="0" lang="fr-FR" sz="1600" b="1" i="1" u="none" strike="noStrike" kern="1200" cap="none" spc="0" normalizeH="0" baseline="0" noProof="0" dirty="0">
                <a:ln>
                  <a:noFill/>
                </a:ln>
                <a:solidFill>
                  <a:srgbClr val="3E454A"/>
                </a:solidFill>
                <a:effectLst/>
                <a:uLnTx/>
                <a:uFillTx/>
                <a:latin typeface="Arial" panose="020B0604020202020204"/>
                <a:ea typeface="+mn-ea"/>
                <a:cs typeface="+mn-cs"/>
              </a:rPr>
              <a:t>Evénements &amp; c</a:t>
            </a:r>
            <a:r>
              <a:rPr kumimoji="0" lang="fr-FR" sz="1600" b="1" i="1" u="none" strike="noStrike" kern="1200" cap="none" spc="0" normalizeH="0" baseline="0" noProof="0" dirty="0">
                <a:ln>
                  <a:noFill/>
                </a:ln>
                <a:solidFill>
                  <a:srgbClr val="3E454A"/>
                </a:solidFill>
                <a:effectLst/>
                <a:uLnTx/>
                <a:uFillTx/>
                <a:latin typeface="Arial" panose="020B0604020202020204"/>
                <a:ea typeface="+mn-ea"/>
                <a:cs typeface="Arial" pitchFamily="34" charset="0"/>
              </a:rPr>
              <a:t>ouvertures</a:t>
            </a:r>
            <a:endParaRPr kumimoji="0" lang="en-US" sz="1600" b="1" i="1" u="none" strike="noStrike" kern="1200" cap="none" spc="0" normalizeH="0" baseline="0" noProof="0" dirty="0">
              <a:ln>
                <a:noFill/>
              </a:ln>
              <a:solidFill>
                <a:srgbClr val="3E454A"/>
              </a:solidFill>
              <a:effectLst/>
              <a:uLnTx/>
              <a:uFillTx/>
              <a:latin typeface="Arial" panose="020B0604020202020204"/>
              <a:ea typeface="+mn-ea"/>
              <a:cs typeface="Arial" pitchFamily="34" charset="0"/>
            </a:endParaRPr>
          </a:p>
        </p:txBody>
      </p:sp>
      <p:sp>
        <p:nvSpPr>
          <p:cNvPr id="54" name="Rectangle 53">
            <a:extLst>
              <a:ext uri="{FF2B5EF4-FFF2-40B4-BE49-F238E27FC236}">
                <a16:creationId xmlns:a16="http://schemas.microsoft.com/office/drawing/2014/main" id="{6BE1D2A3-2CF7-3306-1EEA-3C67C688AE9F}"/>
              </a:ext>
            </a:extLst>
          </p:cNvPr>
          <p:cNvSpPr/>
          <p:nvPr/>
        </p:nvSpPr>
        <p:spPr>
          <a:xfrm>
            <a:off x="1512641" y="4459216"/>
            <a:ext cx="1838414" cy="812978"/>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l" defTabSz="914333"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Responsabilité civile exploitation</a:t>
            </a:r>
          </a:p>
        </p:txBody>
      </p:sp>
      <p:sp>
        <p:nvSpPr>
          <p:cNvPr id="55" name="ZoneTexte 21">
            <a:extLst>
              <a:ext uri="{FF2B5EF4-FFF2-40B4-BE49-F238E27FC236}">
                <a16:creationId xmlns:a16="http://schemas.microsoft.com/office/drawing/2014/main" id="{71249F3A-DA3D-BD7E-D30D-EEF1247A9384}"/>
              </a:ext>
            </a:extLst>
          </p:cNvPr>
          <p:cNvSpPr txBox="1"/>
          <p:nvPr/>
        </p:nvSpPr>
        <p:spPr>
          <a:xfrm>
            <a:off x="3448380" y="4459216"/>
            <a:ext cx="2546190" cy="812978"/>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defPPr>
              <a:defRPr lang="en-US"/>
            </a:defPPr>
            <a:lvl1pPr marL="0" marR="0" lvl="0" indent="0" algn="ctr" defTabSz="914333" eaLnBrk="1" latinLnBrk="0" hangingPunct="1">
              <a:lnSpc>
                <a:spcPct val="100000"/>
              </a:lnSpc>
              <a:buClrTx/>
              <a:buSzTx/>
              <a:buFontTx/>
              <a:buNone/>
              <a:tabLst/>
              <a:defRPr kumimoji="0" sz="1100" b="0" i="0" u="none" strike="noStrike" cap="none" spc="0" normalizeH="0" baseline="0">
                <a:ln>
                  <a:noFill/>
                </a:ln>
                <a:solidFill>
                  <a:schemeClr val="accent1"/>
                </a:solidFill>
                <a:effectLst/>
                <a:uLnTx/>
                <a:uFillTx/>
                <a:latin typeface="Arial"/>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171450" marR="0" lvl="0" indent="-171450"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Professionnels de santé </a:t>
            </a:r>
          </a:p>
          <a:p>
            <a:pPr marL="171450" marR="0" lvl="0" indent="-171450"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Établissements de santé</a:t>
            </a:r>
          </a:p>
          <a:p>
            <a:pPr marL="171450" marR="0" lvl="0" indent="-171450"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Labo, pharmacies, opticiens</a:t>
            </a:r>
          </a:p>
        </p:txBody>
      </p:sp>
      <p:sp>
        <p:nvSpPr>
          <p:cNvPr id="56" name="ZoneTexte 21">
            <a:extLst>
              <a:ext uri="{FF2B5EF4-FFF2-40B4-BE49-F238E27FC236}">
                <a16:creationId xmlns:a16="http://schemas.microsoft.com/office/drawing/2014/main" id="{F7E2F095-55AC-D15F-EA2E-B6F5F771A188}"/>
              </a:ext>
            </a:extLst>
          </p:cNvPr>
          <p:cNvSpPr txBox="1"/>
          <p:nvPr/>
        </p:nvSpPr>
        <p:spPr>
          <a:xfrm>
            <a:off x="6096000" y="4459216"/>
            <a:ext cx="3695970" cy="812978"/>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defPPr>
              <a:defRPr lang="en-US"/>
            </a:defPPr>
            <a:lvl1pPr marL="0" marR="0" lvl="0" indent="0" algn="ctr" defTabSz="914333" eaLnBrk="1" latinLnBrk="0" hangingPunct="1">
              <a:lnSpc>
                <a:spcPct val="100000"/>
              </a:lnSpc>
              <a:buClrTx/>
              <a:buSzTx/>
              <a:buFontTx/>
              <a:buNone/>
              <a:tabLst/>
              <a:defRPr kumimoji="0" sz="1100" b="0" i="0" u="none" strike="noStrike" cap="none" spc="0" normalizeH="0" baseline="0">
                <a:ln>
                  <a:noFill/>
                </a:ln>
                <a:solidFill>
                  <a:schemeClr val="accent1"/>
                </a:solidFill>
                <a:effectLst/>
                <a:uLnTx/>
                <a:uFillTx/>
                <a:latin typeface="Arial"/>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171450" marR="0" lvl="0" indent="-171450"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Accident au sein de la structure de soin</a:t>
            </a:r>
          </a:p>
          <a:p>
            <a:pPr marL="171450" marR="0" lvl="0" indent="-171450"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Dommages causés en dehors de l’acte médical</a:t>
            </a:r>
          </a:p>
        </p:txBody>
      </p:sp>
      <p:sp>
        <p:nvSpPr>
          <p:cNvPr id="57" name="Accolade fermante 56">
            <a:extLst>
              <a:ext uri="{FF2B5EF4-FFF2-40B4-BE49-F238E27FC236}">
                <a16:creationId xmlns:a16="http://schemas.microsoft.com/office/drawing/2014/main" id="{254BDE24-821B-6947-1A96-AD9D223226D4}"/>
              </a:ext>
            </a:extLst>
          </p:cNvPr>
          <p:cNvSpPr/>
          <p:nvPr/>
        </p:nvSpPr>
        <p:spPr>
          <a:xfrm>
            <a:off x="9830761" y="2712397"/>
            <a:ext cx="277803" cy="349514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3E454A"/>
              </a:solidFill>
              <a:effectLst/>
              <a:uLnTx/>
              <a:uFillTx/>
              <a:latin typeface="Arial" panose="020B0604020202020204"/>
              <a:ea typeface="+mn-ea"/>
              <a:cs typeface="+mn-cs"/>
            </a:endParaRPr>
          </a:p>
        </p:txBody>
      </p:sp>
      <p:sp>
        <p:nvSpPr>
          <p:cNvPr id="58" name="Rectangle 57">
            <a:extLst>
              <a:ext uri="{FF2B5EF4-FFF2-40B4-BE49-F238E27FC236}">
                <a16:creationId xmlns:a16="http://schemas.microsoft.com/office/drawing/2014/main" id="{6A4FC00D-D4A9-5AF8-4A3E-57CF6C0CE4B0}"/>
              </a:ext>
            </a:extLst>
          </p:cNvPr>
          <p:cNvSpPr/>
          <p:nvPr/>
        </p:nvSpPr>
        <p:spPr>
          <a:xfrm>
            <a:off x="10342318" y="4127041"/>
            <a:ext cx="1839045" cy="738664"/>
          </a:xfrm>
          <a:prstGeom prst="rect">
            <a:avLst/>
          </a:prstGeom>
        </p:spPr>
        <p:txBody>
          <a:bodyPr wrap="square" lIns="0" tIns="0" rIns="0" bIns="0">
            <a:spAutoFit/>
          </a:bodyPr>
          <a:lstStyle/>
          <a:p>
            <a:pPr marL="0" marR="0" lvl="0" indent="0" algn="ctr" defTabSz="914333" rtl="0" eaLnBrk="1" fontAlgn="base" latinLnBrk="0" hangingPunct="1">
              <a:lnSpc>
                <a:spcPct val="100000"/>
              </a:lnSpc>
              <a:spcBef>
                <a:spcPct val="0"/>
              </a:spcBef>
              <a:spcAft>
                <a:spcPct val="0"/>
              </a:spcAft>
              <a:buClrTx/>
              <a:buSzTx/>
              <a:buFontTx/>
              <a:buNone/>
              <a:tabLst/>
              <a:defRPr/>
            </a:pPr>
            <a:r>
              <a:rPr kumimoji="0" lang="fr-FR" sz="2400" b="1" i="1" u="none" strike="noStrike" kern="1200" cap="none" spc="0" normalizeH="0" baseline="0" noProof="0" dirty="0">
                <a:ln>
                  <a:noFill/>
                </a:ln>
                <a:solidFill>
                  <a:srgbClr val="C00000"/>
                </a:solidFill>
                <a:effectLst/>
                <a:uLnTx/>
                <a:uFillTx/>
                <a:latin typeface="Arial" panose="020B0604020202020204"/>
                <a:ea typeface="+mn-ea"/>
                <a:cs typeface="Arial" pitchFamily="34" charset="0"/>
              </a:rPr>
              <a:t>Offre packagée </a:t>
            </a:r>
            <a:endParaRPr kumimoji="0" lang="en-US" sz="2400" b="1" i="1" u="none" strike="noStrike" kern="1200" cap="none" spc="0" normalizeH="0" baseline="0" noProof="0" dirty="0">
              <a:ln>
                <a:noFill/>
              </a:ln>
              <a:solidFill>
                <a:srgbClr val="C00000"/>
              </a:solidFill>
              <a:effectLst/>
              <a:uLnTx/>
              <a:uFillTx/>
              <a:latin typeface="Arial" panose="020B0604020202020204"/>
              <a:ea typeface="+mn-ea"/>
              <a:cs typeface="Arial" pitchFamily="34" charset="0"/>
            </a:endParaRPr>
          </a:p>
        </p:txBody>
      </p:sp>
    </p:spTree>
    <p:extLst>
      <p:ext uri="{BB962C8B-B14F-4D97-AF65-F5344CB8AC3E}">
        <p14:creationId xmlns:p14="http://schemas.microsoft.com/office/powerpoint/2010/main" val="39292134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Espace réservé du texte 2">
            <a:extLst>
              <a:ext uri="{FF2B5EF4-FFF2-40B4-BE49-F238E27FC236}">
                <a16:creationId xmlns:a16="http://schemas.microsoft.com/office/drawing/2014/main" id="{C13B92FD-35B1-447A-BF80-0D9613D6474D}"/>
              </a:ext>
            </a:extLst>
          </p:cNvPr>
          <p:cNvSpPr>
            <a:spLocks noGrp="1"/>
          </p:cNvSpPr>
          <p:nvPr>
            <p:ph type="body" sz="quarter" idx="12"/>
          </p:nvPr>
        </p:nvSpPr>
        <p:spPr>
          <a:xfrm>
            <a:off x="695325" y="464147"/>
            <a:ext cx="10980738" cy="720000"/>
          </a:xfrm>
        </p:spPr>
        <p:txBody>
          <a:bodyPr>
            <a:normAutofit/>
          </a:bodyPr>
          <a:lstStyle/>
          <a:p>
            <a:r>
              <a:rPr lang="fr-FR" sz="2400" dirty="0"/>
              <a:t>Professionnels de santé visés par l’offre</a:t>
            </a:r>
            <a:endParaRPr lang="fr-FR" sz="2400" dirty="0">
              <a:solidFill>
                <a:srgbClr val="006600"/>
              </a:solidFill>
            </a:endParaRPr>
          </a:p>
        </p:txBody>
      </p:sp>
      <p:sp>
        <p:nvSpPr>
          <p:cNvPr id="20" name="Espace réservé du contenu 1">
            <a:extLst>
              <a:ext uri="{FF2B5EF4-FFF2-40B4-BE49-F238E27FC236}">
                <a16:creationId xmlns:a16="http://schemas.microsoft.com/office/drawing/2014/main" id="{DD153C45-070C-4CA6-8E14-9C64AF2C492B}"/>
              </a:ext>
            </a:extLst>
          </p:cNvPr>
          <p:cNvSpPr>
            <a:spLocks noGrp="1"/>
          </p:cNvSpPr>
          <p:nvPr>
            <p:ph idx="17"/>
          </p:nvPr>
        </p:nvSpPr>
        <p:spPr>
          <a:xfrm>
            <a:off x="570320" y="1275442"/>
            <a:ext cx="11186251" cy="4955542"/>
          </a:xfrm>
        </p:spPr>
        <p:txBody>
          <a:bodyPr/>
          <a:lstStyle/>
          <a:p>
            <a:pPr marL="61595" marR="109855" algn="just"/>
            <a:r>
              <a:rPr lang="fr-FR" sz="1800" b="1" u="sng" dirty="0">
                <a:ea typeface="Times New Roman" panose="02020603050405020304" pitchFamily="18" charset="0"/>
              </a:rPr>
              <a:t>Le principe</a:t>
            </a:r>
            <a:r>
              <a:rPr lang="fr-FR" sz="1800" dirty="0">
                <a:ea typeface="Times New Roman" panose="02020603050405020304" pitchFamily="18" charset="0"/>
              </a:rPr>
              <a:t> : </a:t>
            </a:r>
            <a:r>
              <a:rPr lang="fr-FR" sz="1800" b="1" dirty="0">
                <a:ea typeface="Times New Roman" panose="02020603050405020304" pitchFamily="18" charset="0"/>
              </a:rPr>
              <a:t>seules les professions médicales qui ne sont pas couvertes par la MR Pro proposée par BPCE IARD sont concernées par ce partenariat</a:t>
            </a:r>
          </a:p>
        </p:txBody>
      </p:sp>
      <p:sp>
        <p:nvSpPr>
          <p:cNvPr id="21" name="Rectangle 20">
            <a:extLst>
              <a:ext uri="{FF2B5EF4-FFF2-40B4-BE49-F238E27FC236}">
                <a16:creationId xmlns:a16="http://schemas.microsoft.com/office/drawing/2014/main" id="{D27ADC93-8EAA-43E9-B6A7-6E7698C5DF13}"/>
              </a:ext>
            </a:extLst>
          </p:cNvPr>
          <p:cNvSpPr/>
          <p:nvPr/>
        </p:nvSpPr>
        <p:spPr>
          <a:xfrm>
            <a:off x="705731" y="2813608"/>
            <a:ext cx="3025284" cy="3407309"/>
          </a:xfrm>
          <a:prstGeom prst="rect">
            <a:avLst/>
          </a:prstGeom>
          <a:solidFill>
            <a:srgbClr val="FFFFFF">
              <a:lumMod val="95000"/>
            </a:srgbClr>
          </a:solidFill>
          <a:ln w="12700" cap="flat" cmpd="sng" algn="ctr">
            <a:noFill/>
            <a:prstDash val="solid"/>
            <a:miter lim="800000"/>
          </a:ln>
          <a:effectLst/>
        </p:spPr>
        <p:txBody>
          <a:bodyPr lIns="121920" tIns="60960" rIns="121920" bIns="60960" rtlCol="0" anchor="ctr"/>
          <a:lstStyle/>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200" b="0" i="0" u="none" strike="noStrike" kern="0" cap="none" spc="0" normalizeH="0" baseline="0" noProof="0" dirty="0">
                <a:ln>
                  <a:noFill/>
                </a:ln>
                <a:solidFill>
                  <a:srgbClr val="3E454A"/>
                </a:solidFill>
                <a:effectLst/>
                <a:uLnTx/>
                <a:uFillTx/>
                <a:latin typeface="Arial" panose="020B0604020202020204"/>
                <a:ea typeface="+mn-ea"/>
                <a:cs typeface="+mn-cs"/>
              </a:rPr>
              <a:t>Ambulancier </a:t>
            </a:r>
            <a:endParaRPr kumimoji="0" lang="fr-FR" sz="2000" b="0" i="0" u="none" strike="noStrike" kern="0" cap="none" spc="0" normalizeH="0" baseline="0" noProof="0" dirty="0">
              <a:ln>
                <a:noFill/>
              </a:ln>
              <a:solidFill>
                <a:srgbClr val="3E454A"/>
              </a:solidFill>
              <a:effectLst/>
              <a:uLnTx/>
              <a:uFillTx/>
              <a:latin typeface="Arial" panose="020B0604020202020204"/>
              <a:ea typeface="+mn-ea"/>
              <a:cs typeface="+mn-cs"/>
            </a:endParaRP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200" b="0" i="0" u="none" strike="noStrike" kern="0" cap="none" spc="0" normalizeH="0" baseline="0" noProof="0" dirty="0">
                <a:ln>
                  <a:noFill/>
                </a:ln>
                <a:solidFill>
                  <a:srgbClr val="3E454A"/>
                </a:solidFill>
                <a:effectLst/>
                <a:uLnTx/>
                <a:uFillTx/>
                <a:latin typeface="Arial" panose="020B0604020202020204"/>
                <a:ea typeface="+mn-ea"/>
                <a:cs typeface="+mn-cs"/>
              </a:rPr>
              <a:t>Auxiliaire médical </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200" b="0" i="0" u="none" strike="noStrike" kern="0" cap="none" spc="0" normalizeH="0" baseline="0" noProof="0" dirty="0">
                <a:ln>
                  <a:noFill/>
                </a:ln>
                <a:solidFill>
                  <a:srgbClr val="3E454A"/>
                </a:solidFill>
                <a:effectLst/>
                <a:uLnTx/>
                <a:uFillTx/>
                <a:latin typeface="Arial" panose="020B0604020202020204"/>
                <a:ea typeface="+mn-ea"/>
                <a:cs typeface="+mn-cs"/>
              </a:rPr>
              <a:t>Infirmier Pédicure, Podologue</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200" b="0" i="0" u="none" strike="noStrike" kern="0" cap="none" spc="0" normalizeH="0" baseline="0" noProof="0" dirty="0">
                <a:ln>
                  <a:noFill/>
                </a:ln>
                <a:solidFill>
                  <a:srgbClr val="3E454A"/>
                </a:solidFill>
                <a:effectLst/>
                <a:uLnTx/>
                <a:uFillTx/>
                <a:latin typeface="Arial" panose="020B0604020202020204"/>
                <a:ea typeface="+mn-ea"/>
                <a:cs typeface="+mn-cs"/>
              </a:rPr>
              <a:t>Kiné, Ostéopathe, Ergothérapeute</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200" b="0" i="0" u="none" strike="noStrike" kern="0" cap="none" spc="0" normalizeH="0" baseline="0" noProof="0" dirty="0">
                <a:ln>
                  <a:noFill/>
                </a:ln>
                <a:solidFill>
                  <a:srgbClr val="3E454A"/>
                </a:solidFill>
                <a:effectLst/>
                <a:uLnTx/>
                <a:uFillTx/>
                <a:latin typeface="Arial" panose="020B0604020202020204"/>
                <a:ea typeface="+mn-ea"/>
                <a:cs typeface="+mn-cs"/>
              </a:rPr>
              <a:t>Orthophoniste, Orthoptiste</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200" b="0" i="0" u="none" strike="noStrike" kern="0" cap="none" spc="0" normalizeH="0" baseline="0" noProof="0" dirty="0">
                <a:ln>
                  <a:noFill/>
                </a:ln>
                <a:solidFill>
                  <a:srgbClr val="3E454A"/>
                </a:solidFill>
                <a:effectLst/>
                <a:uLnTx/>
                <a:uFillTx/>
                <a:latin typeface="Arial" panose="020B0604020202020204"/>
                <a:ea typeface="+mn-ea"/>
                <a:cs typeface="+mn-cs"/>
              </a:rPr>
              <a:t>Diététicien, puéricultrice</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200" b="0" i="0" u="none" strike="noStrike" kern="0" cap="none" spc="0" normalizeH="0" baseline="0" noProof="0" dirty="0">
                <a:ln>
                  <a:noFill/>
                </a:ln>
                <a:solidFill>
                  <a:srgbClr val="3E454A"/>
                </a:solidFill>
                <a:effectLst/>
                <a:uLnTx/>
                <a:uFillTx/>
                <a:latin typeface="Arial" panose="020B0604020202020204"/>
                <a:ea typeface="+mn-ea"/>
                <a:cs typeface="+mn-cs"/>
              </a:rPr>
              <a:t>Vétérinaire (y.c. ventes de produits et Ostéopathie)</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200" b="0" i="0" u="none" strike="noStrike" kern="0" cap="none" spc="0" normalizeH="0" baseline="0" noProof="0" dirty="0">
                <a:ln>
                  <a:noFill/>
                </a:ln>
                <a:solidFill>
                  <a:srgbClr val="3E454A"/>
                </a:solidFill>
                <a:effectLst/>
                <a:uLnTx/>
                <a:uFillTx/>
                <a:latin typeface="Arial" panose="020B0604020202020204"/>
                <a:ea typeface="+mn-ea"/>
                <a:cs typeface="+mn-cs"/>
              </a:rPr>
              <a:t>Commerce d’articles médicaux et orthopédiques </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200" b="0" i="0" u="none" strike="noStrike" kern="0" cap="none" spc="0" normalizeH="0" baseline="0" noProof="0" dirty="0">
                <a:ln>
                  <a:noFill/>
                </a:ln>
                <a:solidFill>
                  <a:srgbClr val="3E454A"/>
                </a:solidFill>
                <a:effectLst/>
                <a:uLnTx/>
                <a:uFillTx/>
                <a:latin typeface="Arial" panose="020B0604020202020204"/>
                <a:ea typeface="+mn-ea"/>
                <a:cs typeface="+mn-cs"/>
              </a:rPr>
              <a:t>Fabrication de matériel médico-chirurgical et dentaire</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200" b="0" i="0" u="none" strike="noStrike" kern="0" cap="none" spc="0" normalizeH="0" baseline="0" noProof="0" dirty="0">
                <a:ln>
                  <a:noFill/>
                </a:ln>
                <a:solidFill>
                  <a:srgbClr val="3E454A"/>
                </a:solidFill>
                <a:effectLst/>
                <a:uLnTx/>
                <a:uFillTx/>
                <a:latin typeface="Arial" panose="020B0604020202020204"/>
                <a:ea typeface="+mn-ea"/>
                <a:cs typeface="+mn-cs"/>
              </a:rPr>
              <a:t>Psychothérapeute</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200" b="0" i="0" u="none" strike="noStrike" kern="0" cap="none" spc="0" normalizeH="0" baseline="0" noProof="0" dirty="0">
                <a:ln>
                  <a:noFill/>
                </a:ln>
                <a:solidFill>
                  <a:srgbClr val="3E454A"/>
                </a:solidFill>
                <a:effectLst/>
                <a:uLnTx/>
                <a:uFillTx/>
                <a:latin typeface="Arial" panose="020B0604020202020204"/>
                <a:ea typeface="+mn-ea"/>
                <a:cs typeface="+mn-cs"/>
              </a:rPr>
              <a:t>Psychologue</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200" b="0" i="0" u="none" strike="noStrike" kern="0" cap="none" spc="0" normalizeH="0" baseline="0" noProof="0" dirty="0">
                <a:ln>
                  <a:noFill/>
                </a:ln>
                <a:solidFill>
                  <a:srgbClr val="3E454A"/>
                </a:solidFill>
                <a:effectLst/>
                <a:uLnTx/>
                <a:uFillTx/>
                <a:latin typeface="Arial" panose="020B0604020202020204"/>
                <a:ea typeface="+mn-ea"/>
                <a:cs typeface="+mn-cs"/>
              </a:rPr>
              <a:t>Psychanalyste</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200" b="0" i="0" u="none" strike="noStrike" kern="0" cap="none" spc="0" normalizeH="0" baseline="0" noProof="0" dirty="0">
                <a:ln>
                  <a:noFill/>
                </a:ln>
                <a:solidFill>
                  <a:srgbClr val="3E454A"/>
                </a:solidFill>
                <a:effectLst/>
                <a:uLnTx/>
                <a:uFillTx/>
                <a:latin typeface="Arial" panose="020B0604020202020204"/>
                <a:ea typeface="+mn-ea"/>
                <a:cs typeface="+mn-cs"/>
              </a:rPr>
              <a:t>Reflexologue</a:t>
            </a:r>
            <a:endParaRPr kumimoji="0" lang="fr-FR" sz="1400" b="0" i="0" u="none" strike="noStrike" kern="0" cap="none" spc="0" normalizeH="0" baseline="0" noProof="0" dirty="0">
              <a:ln>
                <a:noFill/>
              </a:ln>
              <a:solidFill>
                <a:srgbClr val="3E454A"/>
              </a:solidFill>
              <a:effectLst/>
              <a:uLnTx/>
              <a:uFillTx/>
              <a:latin typeface="Arial" panose="020B0604020202020204"/>
              <a:ea typeface="+mn-ea"/>
              <a:cs typeface="+mn-cs"/>
            </a:endParaRPr>
          </a:p>
        </p:txBody>
      </p:sp>
      <p:sp>
        <p:nvSpPr>
          <p:cNvPr id="22" name="Rectangle 21">
            <a:extLst>
              <a:ext uri="{FF2B5EF4-FFF2-40B4-BE49-F238E27FC236}">
                <a16:creationId xmlns:a16="http://schemas.microsoft.com/office/drawing/2014/main" id="{1A67DBC3-AA49-4A5A-A43F-05E3E65704DD}"/>
              </a:ext>
            </a:extLst>
          </p:cNvPr>
          <p:cNvSpPr/>
          <p:nvPr/>
        </p:nvSpPr>
        <p:spPr>
          <a:xfrm>
            <a:off x="705731" y="2018705"/>
            <a:ext cx="3025284" cy="773175"/>
          </a:xfrm>
          <a:prstGeom prst="rect">
            <a:avLst/>
          </a:prstGeom>
          <a:solidFill>
            <a:srgbClr val="C30F0F"/>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a:ln>
                  <a:noFill/>
                </a:ln>
                <a:solidFill>
                  <a:srgbClr val="FFFFFF"/>
                </a:solidFill>
                <a:effectLst/>
                <a:uLnTx/>
                <a:uFillTx/>
                <a:latin typeface="Arial" panose="020B0604020202020204"/>
                <a:ea typeface="+mn-ea"/>
                <a:cs typeface="+mn-cs"/>
              </a:rPr>
              <a:t>Professions déjà couvertes </a:t>
            </a:r>
            <a:br>
              <a:rPr kumimoji="0" lang="fr-FR" sz="1600" b="1" i="0" u="none" strike="noStrike" kern="0" cap="none" spc="0" normalizeH="0" baseline="0" noProof="0">
                <a:ln>
                  <a:noFill/>
                </a:ln>
                <a:solidFill>
                  <a:srgbClr val="FFFFFF"/>
                </a:solidFill>
                <a:effectLst/>
                <a:uLnTx/>
                <a:uFillTx/>
                <a:latin typeface="Arial" panose="020B0604020202020204"/>
                <a:ea typeface="+mn-ea"/>
                <a:cs typeface="+mn-cs"/>
              </a:rPr>
            </a:br>
            <a:r>
              <a:rPr kumimoji="0" lang="fr-FR" sz="1600" b="1" i="0" u="none" strike="noStrike" kern="0" cap="none" spc="0" normalizeH="0" baseline="0" noProof="0">
                <a:ln>
                  <a:noFill/>
                </a:ln>
                <a:solidFill>
                  <a:srgbClr val="FFFFFF"/>
                </a:solidFill>
                <a:effectLst/>
                <a:uLnTx/>
                <a:uFillTx/>
                <a:latin typeface="Arial" panose="020B0604020202020204"/>
                <a:ea typeface="+mn-ea"/>
                <a:cs typeface="+mn-cs"/>
              </a:rPr>
              <a:t>par la MR Pro</a:t>
            </a:r>
          </a:p>
        </p:txBody>
      </p:sp>
      <p:sp>
        <p:nvSpPr>
          <p:cNvPr id="23" name="Rectangle 22">
            <a:extLst>
              <a:ext uri="{FF2B5EF4-FFF2-40B4-BE49-F238E27FC236}">
                <a16:creationId xmlns:a16="http://schemas.microsoft.com/office/drawing/2014/main" id="{B75AF6A3-F04B-4A51-8ED6-5D09F4A46087}"/>
              </a:ext>
            </a:extLst>
          </p:cNvPr>
          <p:cNvSpPr/>
          <p:nvPr/>
        </p:nvSpPr>
        <p:spPr>
          <a:xfrm>
            <a:off x="3945668" y="3342778"/>
            <a:ext cx="3816000" cy="2878140"/>
          </a:xfrm>
          <a:prstGeom prst="rect">
            <a:avLst/>
          </a:prstGeom>
          <a:solidFill>
            <a:srgbClr val="FFFFFF">
              <a:lumMod val="95000"/>
            </a:srgbClr>
          </a:solidFill>
          <a:ln w="12700" cap="flat" cmpd="sng" algn="ctr">
            <a:noFill/>
            <a:prstDash val="solid"/>
            <a:miter lim="800000"/>
          </a:ln>
          <a:effectLst/>
        </p:spPr>
        <p:txBody>
          <a:bodyPr lIns="121920" tIns="60960" rIns="121920" bIns="60960" rtlCol="0" anchor="t"/>
          <a:lstStyle/>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400" b="0" i="0" u="none" strike="noStrike" kern="0" cap="none" spc="0" normalizeH="0" baseline="0" noProof="0" dirty="0">
                <a:ln>
                  <a:noFill/>
                </a:ln>
                <a:solidFill>
                  <a:srgbClr val="3E454A"/>
                </a:solidFill>
                <a:effectLst/>
                <a:uLnTx/>
                <a:uFillTx/>
                <a:latin typeface="Arial" panose="020B0604020202020204"/>
                <a:ea typeface="+mn-ea"/>
                <a:cs typeface="+mn-cs"/>
              </a:rPr>
              <a:t>Médecin généraliste </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400" b="0" i="0" u="none" strike="noStrike" kern="0" cap="none" spc="0" normalizeH="0" baseline="0" noProof="0" dirty="0">
                <a:ln>
                  <a:noFill/>
                </a:ln>
                <a:solidFill>
                  <a:srgbClr val="3E454A"/>
                </a:solidFill>
                <a:effectLst/>
                <a:uLnTx/>
                <a:uFillTx/>
                <a:latin typeface="Arial" panose="020B0604020202020204"/>
                <a:ea typeface="+mn-ea"/>
                <a:cs typeface="+mn-cs"/>
              </a:rPr>
              <a:t>Médecin spécialiste </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400" b="0" i="0" u="none" strike="noStrike" kern="0" cap="none" spc="0" normalizeH="0" baseline="0" noProof="0" dirty="0">
                <a:ln>
                  <a:noFill/>
                </a:ln>
                <a:solidFill>
                  <a:srgbClr val="3E454A"/>
                </a:solidFill>
                <a:effectLst/>
                <a:uLnTx/>
                <a:uFillTx/>
                <a:latin typeface="Arial" panose="020B0604020202020204"/>
                <a:ea typeface="+mn-ea"/>
                <a:cs typeface="+mn-cs"/>
              </a:rPr>
              <a:t>Radiologue </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400" b="0" i="0" u="none" strike="noStrike" kern="0" cap="none" spc="0" normalizeH="0" baseline="0" noProof="0" dirty="0">
                <a:ln>
                  <a:noFill/>
                </a:ln>
                <a:solidFill>
                  <a:srgbClr val="3E454A"/>
                </a:solidFill>
                <a:effectLst/>
                <a:uLnTx/>
                <a:uFillTx/>
                <a:latin typeface="Arial" panose="020B0604020202020204"/>
                <a:ea typeface="+mn-ea"/>
                <a:cs typeface="+mn-cs"/>
              </a:rPr>
              <a:t>Chirurgien </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400" b="0" i="0" u="none" strike="noStrike" kern="0" cap="none" spc="0" normalizeH="0" baseline="0" noProof="0" dirty="0">
                <a:ln>
                  <a:noFill/>
                </a:ln>
                <a:solidFill>
                  <a:srgbClr val="3E454A"/>
                </a:solidFill>
                <a:effectLst/>
                <a:uLnTx/>
                <a:uFillTx/>
                <a:latin typeface="Arial" panose="020B0604020202020204"/>
                <a:ea typeface="+mn-ea"/>
                <a:cs typeface="+mn-cs"/>
              </a:rPr>
              <a:t>Anesthésiste</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400" b="0" i="0" u="none" strike="noStrike" kern="0" cap="none" spc="0" normalizeH="0" baseline="0" noProof="0" dirty="0">
                <a:ln>
                  <a:noFill/>
                </a:ln>
                <a:solidFill>
                  <a:srgbClr val="3E454A"/>
                </a:solidFill>
                <a:effectLst/>
                <a:uLnTx/>
                <a:uFillTx/>
                <a:latin typeface="Arial" panose="020B0604020202020204"/>
                <a:ea typeface="+mn-ea"/>
                <a:cs typeface="+mn-cs"/>
              </a:rPr>
              <a:t>Dentiste</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400" b="0" i="0" u="none" strike="noStrike" kern="0" cap="none" spc="0" normalizeH="0" baseline="0" noProof="0" dirty="0">
                <a:ln>
                  <a:noFill/>
                </a:ln>
                <a:solidFill>
                  <a:srgbClr val="3E454A"/>
                </a:solidFill>
                <a:effectLst/>
                <a:uLnTx/>
                <a:uFillTx/>
                <a:latin typeface="Arial" panose="020B0604020202020204"/>
                <a:ea typeface="+mn-ea"/>
                <a:cs typeface="+mn-cs"/>
              </a:rPr>
              <a:t>Sage femme  </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400" b="0" i="0" u="none" strike="noStrike" kern="0" cap="none" spc="0" normalizeH="0" baseline="0" noProof="0" dirty="0">
                <a:ln>
                  <a:noFill/>
                </a:ln>
                <a:solidFill>
                  <a:srgbClr val="3E454A"/>
                </a:solidFill>
                <a:effectLst/>
                <a:uLnTx/>
                <a:uFillTx/>
                <a:latin typeface="Arial" panose="020B0604020202020204"/>
                <a:ea typeface="+mn-ea"/>
                <a:cs typeface="+mn-cs"/>
              </a:rPr>
              <a:t>Acupuncteur</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400" b="0" i="0" u="none" strike="noStrike" kern="0" cap="none" spc="0" normalizeH="0" baseline="0" noProof="0" dirty="0">
                <a:ln>
                  <a:noFill/>
                </a:ln>
                <a:solidFill>
                  <a:srgbClr val="3E454A"/>
                </a:solidFill>
                <a:effectLst/>
                <a:uLnTx/>
                <a:uFillTx/>
                <a:latin typeface="Arial" panose="020B0604020202020204"/>
                <a:ea typeface="+mn-ea"/>
                <a:cs typeface="+mn-cs"/>
              </a:rPr>
              <a:t>Laboratoire d’analyses</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400" b="0" i="0" u="none" strike="noStrike" kern="0" cap="none" spc="0" normalizeH="0" baseline="0" noProof="0" dirty="0">
                <a:ln>
                  <a:noFill/>
                </a:ln>
                <a:solidFill>
                  <a:srgbClr val="3E454A"/>
                </a:solidFill>
                <a:effectLst/>
                <a:uLnTx/>
                <a:uFillTx/>
                <a:latin typeface="Arial" panose="020B0604020202020204"/>
                <a:ea typeface="+mn-ea"/>
                <a:cs typeface="+mn-cs"/>
              </a:rPr>
              <a:t>Pharmacien</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400" b="0" i="0" u="none" strike="noStrike" kern="0" cap="none" spc="0" normalizeH="0" baseline="0" noProof="0" dirty="0">
                <a:ln>
                  <a:noFill/>
                </a:ln>
                <a:solidFill>
                  <a:srgbClr val="3E454A"/>
                </a:solidFill>
                <a:effectLst/>
                <a:uLnTx/>
                <a:uFillTx/>
                <a:latin typeface="Arial" panose="020B0604020202020204"/>
                <a:ea typeface="+mn-ea"/>
                <a:cs typeface="+mn-cs"/>
              </a:rPr>
              <a:t>Opticien et lunetier</a:t>
            </a:r>
          </a:p>
        </p:txBody>
      </p:sp>
      <p:sp>
        <p:nvSpPr>
          <p:cNvPr id="24" name="Rectangle 23">
            <a:extLst>
              <a:ext uri="{FF2B5EF4-FFF2-40B4-BE49-F238E27FC236}">
                <a16:creationId xmlns:a16="http://schemas.microsoft.com/office/drawing/2014/main" id="{56F1A54B-AD86-4636-AF64-CF8CD4FFC20D}"/>
              </a:ext>
            </a:extLst>
          </p:cNvPr>
          <p:cNvSpPr/>
          <p:nvPr/>
        </p:nvSpPr>
        <p:spPr>
          <a:xfrm>
            <a:off x="7956517" y="3342777"/>
            <a:ext cx="3816000" cy="999950"/>
          </a:xfrm>
          <a:prstGeom prst="rect">
            <a:avLst/>
          </a:prstGeom>
          <a:solidFill>
            <a:srgbClr val="FFFFFF">
              <a:lumMod val="95000"/>
            </a:srgbClr>
          </a:solidFill>
          <a:ln w="12700" cap="flat" cmpd="sng" algn="ctr">
            <a:noFill/>
            <a:prstDash val="solid"/>
            <a:miter lim="800000"/>
          </a:ln>
          <a:effectLst/>
        </p:spPr>
        <p:txBody>
          <a:bodyPr lIns="121920" tIns="60960" rIns="121920" bIns="60960" rtlCol="0" anchor="ctr"/>
          <a:lstStyle/>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400" b="0" i="0" u="none" strike="noStrike" kern="0" cap="none" spc="0" normalizeH="0" baseline="0" noProof="0">
                <a:ln>
                  <a:noFill/>
                </a:ln>
                <a:solidFill>
                  <a:srgbClr val="3E454A"/>
                </a:solidFill>
                <a:effectLst/>
                <a:uLnTx/>
                <a:uFillTx/>
                <a:latin typeface="Arial" panose="020B0604020202020204"/>
                <a:ea typeface="+mn-ea"/>
                <a:cs typeface="+mn-cs"/>
              </a:rPr>
              <a:t>Maisons de repos </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400" b="0" i="0" u="none" strike="noStrike" kern="0" cap="none" spc="0" normalizeH="0" baseline="0" noProof="0">
                <a:ln>
                  <a:noFill/>
                </a:ln>
                <a:solidFill>
                  <a:srgbClr val="3E454A"/>
                </a:solidFill>
                <a:effectLst/>
                <a:uLnTx/>
                <a:uFillTx/>
                <a:latin typeface="Arial" panose="020B0604020202020204"/>
                <a:ea typeface="+mn-ea"/>
                <a:cs typeface="+mn-cs"/>
              </a:rPr>
              <a:t>Maisons de retraite </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400" b="0" i="0" u="none" strike="noStrike" kern="0" cap="none" spc="0" normalizeH="0" baseline="0" noProof="0">
                <a:ln>
                  <a:noFill/>
                </a:ln>
                <a:solidFill>
                  <a:srgbClr val="3E454A"/>
                </a:solidFill>
                <a:effectLst/>
                <a:uLnTx/>
                <a:uFillTx/>
                <a:latin typeface="Arial" panose="020B0604020202020204"/>
                <a:ea typeface="+mn-ea"/>
                <a:cs typeface="+mn-cs"/>
              </a:rPr>
              <a:t>Hébergement sociaux  (Handicapés…)</a:t>
            </a:r>
          </a:p>
        </p:txBody>
      </p:sp>
      <p:sp>
        <p:nvSpPr>
          <p:cNvPr id="25" name="ZoneTexte 24">
            <a:extLst>
              <a:ext uri="{FF2B5EF4-FFF2-40B4-BE49-F238E27FC236}">
                <a16:creationId xmlns:a16="http://schemas.microsoft.com/office/drawing/2014/main" id="{B1266EF3-1837-499D-97E3-48209FF9F770}"/>
              </a:ext>
            </a:extLst>
          </p:cNvPr>
          <p:cNvSpPr txBox="1"/>
          <p:nvPr/>
        </p:nvSpPr>
        <p:spPr>
          <a:xfrm>
            <a:off x="3945668" y="2803177"/>
            <a:ext cx="3816000" cy="523220"/>
          </a:xfrm>
          <a:prstGeom prst="rect">
            <a:avLst/>
          </a:prstGeom>
          <a:solidFill>
            <a:srgbClr val="7030A0">
              <a:alpha val="22000"/>
            </a:srgbClr>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7030A0"/>
                </a:solidFill>
                <a:effectLst/>
                <a:uLnTx/>
                <a:uFillTx/>
              </a:rPr>
              <a:t>Les activités couvertes en locaux seuls dans la MR PRO</a:t>
            </a:r>
          </a:p>
        </p:txBody>
      </p:sp>
      <p:sp>
        <p:nvSpPr>
          <p:cNvPr id="26" name="ZoneTexte 25">
            <a:extLst>
              <a:ext uri="{FF2B5EF4-FFF2-40B4-BE49-F238E27FC236}">
                <a16:creationId xmlns:a16="http://schemas.microsoft.com/office/drawing/2014/main" id="{EDA2A511-7A4B-4699-8480-DFE62D252898}"/>
              </a:ext>
            </a:extLst>
          </p:cNvPr>
          <p:cNvSpPr txBox="1"/>
          <p:nvPr/>
        </p:nvSpPr>
        <p:spPr>
          <a:xfrm>
            <a:off x="7956518" y="2803177"/>
            <a:ext cx="3816000" cy="523220"/>
          </a:xfrm>
          <a:prstGeom prst="rect">
            <a:avLst/>
          </a:prstGeom>
          <a:solidFill>
            <a:srgbClr val="7030A0">
              <a:alpha val="22000"/>
            </a:srgbClr>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7030A0"/>
                </a:solidFill>
                <a:effectLst/>
                <a:uLnTx/>
                <a:uFillTx/>
              </a:rPr>
              <a:t>Les activités non éligibles dans la MR PRO (ni locaux ni RC)</a:t>
            </a:r>
          </a:p>
        </p:txBody>
      </p:sp>
      <p:sp>
        <p:nvSpPr>
          <p:cNvPr id="27" name="ZoneTexte 26">
            <a:extLst>
              <a:ext uri="{FF2B5EF4-FFF2-40B4-BE49-F238E27FC236}">
                <a16:creationId xmlns:a16="http://schemas.microsoft.com/office/drawing/2014/main" id="{7B4C5955-4218-4871-A3F7-2F6A1084FC0C}"/>
              </a:ext>
            </a:extLst>
          </p:cNvPr>
          <p:cNvSpPr txBox="1"/>
          <p:nvPr/>
        </p:nvSpPr>
        <p:spPr>
          <a:xfrm>
            <a:off x="7956517" y="4478384"/>
            <a:ext cx="3816000" cy="1031051"/>
          </a:xfrm>
          <a:prstGeom prst="rect">
            <a:avLst/>
          </a:prstGeom>
          <a:solidFill>
            <a:srgbClr val="FFFFFF">
              <a:lumMod val="95000"/>
            </a:srgbClr>
          </a:solidFill>
          <a:ln w="12700" cap="flat" cmpd="sng" algn="ctr">
            <a:noFill/>
            <a:prstDash val="solid"/>
            <a:miter lim="800000"/>
          </a:ln>
          <a:effectLst/>
        </p:spPr>
        <p:txBody>
          <a:bodyPr lIns="121920" tIns="60960" rIns="121920" bIns="60960" rtlCol="0" anchor="ctr"/>
          <a:lstStyle>
            <a:defPPr>
              <a:defRPr lang="fr-FR"/>
            </a:defPPr>
            <a:lvl1pPr marL="176213" indent="-176213">
              <a:spcBef>
                <a:spcPts val="300"/>
              </a:spcBef>
              <a:buClr>
                <a:schemeClr val="bg2"/>
              </a:buClr>
              <a:buFont typeface="Arial" panose="020B0604020202020204" pitchFamily="34" charset="0"/>
              <a:buChar char="•"/>
              <a:defRPr sz="14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defTabSz="914400" eaLnBrk="1" fontAlgn="auto" latinLnBrk="0" hangingPunct="1">
              <a:lnSpc>
                <a:spcPct val="100000"/>
              </a:lnSpc>
              <a:spcBef>
                <a:spcPts val="300"/>
              </a:spcBef>
              <a:spcAft>
                <a:spcPts val="0"/>
              </a:spcAft>
              <a:buClr>
                <a:srgbClr val="C30F0F"/>
              </a:buClr>
              <a:buSzTx/>
              <a:buFont typeface="Arial" panose="020B0604020202020204" pitchFamily="34" charset="0"/>
              <a:buNone/>
              <a:tabLst/>
              <a:defRPr/>
            </a:pPr>
            <a:r>
              <a:rPr kumimoji="0" lang="fr-FR" sz="1400" b="1" i="0" u="none" strike="noStrike" kern="0" cap="none" spc="0" normalizeH="0" baseline="0" noProof="0">
                <a:ln>
                  <a:noFill/>
                </a:ln>
                <a:solidFill>
                  <a:srgbClr val="D7000F"/>
                </a:solidFill>
                <a:effectLst/>
                <a:uLnTx/>
                <a:uFillTx/>
                <a:latin typeface="Arial" panose="020B0604020202020204"/>
                <a:ea typeface="+mn-ea"/>
                <a:cs typeface="+mn-cs"/>
              </a:rPr>
              <a:t>Exclusions : </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400" b="0" i="0" u="none" strike="noStrike" kern="0" cap="none" spc="0" normalizeH="0" baseline="0" noProof="0">
                <a:ln>
                  <a:noFill/>
                </a:ln>
                <a:solidFill>
                  <a:srgbClr val="D7000F"/>
                </a:solidFill>
                <a:effectLst/>
                <a:uLnTx/>
                <a:uFillTx/>
                <a:latin typeface="Arial" panose="020B0604020202020204"/>
                <a:ea typeface="+mn-ea"/>
                <a:cs typeface="+mn-cs"/>
              </a:rPr>
              <a:t>Activités hospitalières, Crèches et halte garderies, Puéricultrice, </a:t>
            </a:r>
          </a:p>
          <a:p>
            <a:pPr marL="176213" marR="0" lvl="0" indent="-176213" defTabSz="914400" eaLnBrk="1" fontAlgn="auto" latinLnBrk="0" hangingPunct="1">
              <a:lnSpc>
                <a:spcPct val="100000"/>
              </a:lnSpc>
              <a:spcBef>
                <a:spcPts val="300"/>
              </a:spcBef>
              <a:spcAft>
                <a:spcPts val="0"/>
              </a:spcAft>
              <a:buClr>
                <a:srgbClr val="C30F0F"/>
              </a:buClr>
              <a:buSzTx/>
              <a:buFont typeface="Arial" panose="020B0604020202020204" pitchFamily="34" charset="0"/>
              <a:buChar char="•"/>
              <a:tabLst/>
              <a:defRPr/>
            </a:pPr>
            <a:r>
              <a:rPr kumimoji="0" lang="fr-FR" sz="1400" b="0" i="0" u="none" strike="noStrike" kern="0" cap="none" spc="0" normalizeH="0" baseline="0" noProof="0">
                <a:ln>
                  <a:noFill/>
                </a:ln>
                <a:solidFill>
                  <a:srgbClr val="D7000F"/>
                </a:solidFill>
                <a:effectLst/>
                <a:uLnTx/>
                <a:uFillTx/>
                <a:latin typeface="Arial" panose="020B0604020202020204"/>
                <a:ea typeface="+mn-ea"/>
                <a:cs typeface="+mn-cs"/>
              </a:rPr>
              <a:t>Centres de collecte et banque d’organes </a:t>
            </a:r>
          </a:p>
        </p:txBody>
      </p:sp>
      <p:sp>
        <p:nvSpPr>
          <p:cNvPr id="28" name="Rectangle 27">
            <a:extLst>
              <a:ext uri="{FF2B5EF4-FFF2-40B4-BE49-F238E27FC236}">
                <a16:creationId xmlns:a16="http://schemas.microsoft.com/office/drawing/2014/main" id="{B31F2D47-C162-471B-BDCD-B8A834C57FC7}"/>
              </a:ext>
            </a:extLst>
          </p:cNvPr>
          <p:cNvSpPr/>
          <p:nvPr/>
        </p:nvSpPr>
        <p:spPr>
          <a:xfrm>
            <a:off x="3945668" y="2013739"/>
            <a:ext cx="7826850" cy="773176"/>
          </a:xfrm>
          <a:prstGeom prst="rect">
            <a:avLst/>
          </a:prstGeom>
          <a:solidFill>
            <a:srgbClr val="7030A0"/>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a:ln>
                  <a:noFill/>
                </a:ln>
                <a:solidFill>
                  <a:srgbClr val="FFFFFF"/>
                </a:solidFill>
                <a:effectLst/>
                <a:uLnTx/>
                <a:uFillTx/>
                <a:latin typeface="Arial" panose="020B0604020202020204"/>
                <a:ea typeface="+mn-ea"/>
                <a:cs typeface="+mn-cs"/>
              </a:rPr>
              <a:t>Professions concernées par le partenariat WTW pour la RC Médicale</a:t>
            </a:r>
          </a:p>
        </p:txBody>
      </p:sp>
      <p:pic>
        <p:nvPicPr>
          <p:cNvPr id="29" name="Picture 6">
            <a:extLst>
              <a:ext uri="{FF2B5EF4-FFF2-40B4-BE49-F238E27FC236}">
                <a16:creationId xmlns:a16="http://schemas.microsoft.com/office/drawing/2014/main" id="{F483C2C0-62E4-477D-AA8F-95ACFB5D43D0}"/>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458511" y="668000"/>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150BBB76-D447-5857-CC71-FB4F42F0601B}"/>
              </a:ext>
            </a:extLst>
          </p:cNvPr>
          <p:cNvPicPr>
            <a:picLocks noChangeAspect="1"/>
          </p:cNvPicPr>
          <p:nvPr/>
        </p:nvPicPr>
        <p:blipFill>
          <a:blip r:embed="rId4"/>
          <a:stretch>
            <a:fillRect/>
          </a:stretch>
        </p:blipFill>
        <p:spPr>
          <a:xfrm>
            <a:off x="78192" y="547922"/>
            <a:ext cx="600075" cy="552450"/>
          </a:xfrm>
          <a:prstGeom prst="rect">
            <a:avLst/>
          </a:prstGeom>
        </p:spPr>
      </p:pic>
    </p:spTree>
    <p:extLst>
      <p:ext uri="{BB962C8B-B14F-4D97-AF65-F5344CB8AC3E}">
        <p14:creationId xmlns:p14="http://schemas.microsoft.com/office/powerpoint/2010/main" val="3186216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961D283B-8F3A-442F-A208-15F5EF48AE3C}"/>
              </a:ext>
            </a:extLst>
          </p:cNvPr>
          <p:cNvSpPr>
            <a:spLocks noGrp="1"/>
          </p:cNvSpPr>
          <p:nvPr>
            <p:ph type="body" sz="quarter" idx="12"/>
          </p:nvPr>
        </p:nvSpPr>
        <p:spPr>
          <a:xfrm>
            <a:off x="695325" y="464147"/>
            <a:ext cx="10980738" cy="720000"/>
          </a:xfrm>
        </p:spPr>
        <p:txBody>
          <a:bodyPr>
            <a:normAutofit/>
          </a:bodyPr>
          <a:lstStyle/>
          <a:p>
            <a:r>
              <a:rPr lang="fr-FR" sz="2400" dirty="0"/>
              <a:t>Professionnels de santé visés par l’offre</a:t>
            </a:r>
            <a:endParaRPr lang="fr-FR" sz="2400" dirty="0">
              <a:solidFill>
                <a:srgbClr val="006600"/>
              </a:solidFill>
            </a:endParaRPr>
          </a:p>
        </p:txBody>
      </p:sp>
      <p:sp>
        <p:nvSpPr>
          <p:cNvPr id="5" name="Espace réservé du contenu 1">
            <a:extLst>
              <a:ext uri="{FF2B5EF4-FFF2-40B4-BE49-F238E27FC236}">
                <a16:creationId xmlns:a16="http://schemas.microsoft.com/office/drawing/2014/main" id="{69B10CBC-FEC5-48D1-81DC-CE0DB998F725}"/>
              </a:ext>
            </a:extLst>
          </p:cNvPr>
          <p:cNvSpPr>
            <a:spLocks noGrp="1"/>
          </p:cNvSpPr>
          <p:nvPr>
            <p:ph idx="17"/>
          </p:nvPr>
        </p:nvSpPr>
        <p:spPr>
          <a:xfrm>
            <a:off x="570320" y="1275442"/>
            <a:ext cx="11186251" cy="4955542"/>
          </a:xfrm>
        </p:spPr>
        <p:txBody>
          <a:bodyPr/>
          <a:lstStyle/>
          <a:p>
            <a:pPr marL="61595" marR="109855" algn="just"/>
            <a:r>
              <a:rPr lang="fr-FR" sz="1800" b="1" u="sng" dirty="0">
                <a:ea typeface="Times New Roman" panose="02020603050405020304" pitchFamily="18" charset="0"/>
              </a:rPr>
              <a:t>Vérification de l’éligibilité à la RC Pro Médicale dans le cadre du partenariat WTW</a:t>
            </a:r>
            <a:r>
              <a:rPr lang="fr-FR" sz="1800" b="1" dirty="0">
                <a:ea typeface="Times New Roman" panose="02020603050405020304" pitchFamily="18" charset="0"/>
              </a:rPr>
              <a:t> :</a:t>
            </a:r>
          </a:p>
        </p:txBody>
      </p:sp>
      <p:pic>
        <p:nvPicPr>
          <p:cNvPr id="9" name="Picture 6">
            <a:extLst>
              <a:ext uri="{FF2B5EF4-FFF2-40B4-BE49-F238E27FC236}">
                <a16:creationId xmlns:a16="http://schemas.microsoft.com/office/drawing/2014/main" id="{A211A3CB-E1E1-4700-A334-B6AEDDBA4AA6}"/>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458511" y="668000"/>
            <a:ext cx="841037" cy="280268"/>
          </a:xfrm>
          <a:prstGeom prst="rect">
            <a:avLst/>
          </a:prstGeom>
          <a:noFill/>
          <a:extLst>
            <a:ext uri="{909E8E84-426E-40DD-AFC4-6F175D3DCCD1}">
              <a14:hiddenFill xmlns:a14="http://schemas.microsoft.com/office/drawing/2010/main">
                <a:solidFill>
                  <a:srgbClr val="FFFFFF"/>
                </a:solidFill>
              </a14:hiddenFill>
            </a:ext>
          </a:extLst>
        </p:spPr>
      </p:pic>
      <p:sp>
        <p:nvSpPr>
          <p:cNvPr id="10" name="Ellipse 9">
            <a:extLst>
              <a:ext uri="{FF2B5EF4-FFF2-40B4-BE49-F238E27FC236}">
                <a16:creationId xmlns:a16="http://schemas.microsoft.com/office/drawing/2014/main" id="{18AA376C-F3A1-4C82-9551-DC441AEA1FD1}"/>
              </a:ext>
            </a:extLst>
          </p:cNvPr>
          <p:cNvSpPr/>
          <p:nvPr/>
        </p:nvSpPr>
        <p:spPr>
          <a:xfrm>
            <a:off x="247058" y="3532302"/>
            <a:ext cx="3132250" cy="2296373"/>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b="1" dirty="0">
                <a:solidFill>
                  <a:schemeClr val="bg1"/>
                </a:solidFill>
                <a:latin typeface="Arial" panose="020B0604020202020204"/>
              </a:rPr>
              <a:t>P</a:t>
            </a:r>
            <a:r>
              <a:rPr kumimoji="0" lang="fr-FR" sz="1600" b="1" i="0" u="none" strike="noStrike" kern="1200" cap="none" spc="0" normalizeH="0" baseline="0" noProof="0" dirty="0" err="1">
                <a:ln>
                  <a:noFill/>
                </a:ln>
                <a:solidFill>
                  <a:schemeClr val="bg1"/>
                </a:solidFill>
                <a:effectLst/>
                <a:uLnTx/>
                <a:uFillTx/>
                <a:latin typeface="Arial" panose="020B0604020202020204"/>
                <a:ea typeface="+mn-ea"/>
                <a:cs typeface="+mn-cs"/>
              </a:rPr>
              <a:t>ratique</a:t>
            </a:r>
            <a:r>
              <a:rPr kumimoji="0" lang="fr-FR" sz="1600" b="1" i="0" u="none" strike="noStrike" kern="1200" cap="none" spc="0" normalizeH="0" baseline="0" noProof="0" dirty="0">
                <a:ln>
                  <a:noFill/>
                </a:ln>
                <a:solidFill>
                  <a:schemeClr val="bg1"/>
                </a:solidFill>
                <a:effectLst/>
                <a:uLnTx/>
                <a:uFillTx/>
                <a:latin typeface="Arial" panose="020B0604020202020204"/>
                <a:ea typeface="+mn-ea"/>
                <a:cs typeface="+mn-cs"/>
              </a:rPr>
              <a:t> efficace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chemeClr val="bg1"/>
                </a:solidFill>
                <a:effectLst/>
                <a:uLnTx/>
                <a:uFillTx/>
                <a:latin typeface="Arial" panose="020B060402020202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chemeClr val="bg1"/>
                </a:solidFill>
                <a:effectLst/>
                <a:uLnTx/>
                <a:uFillTx/>
                <a:latin typeface="Arial" panose="020B0604020202020204"/>
                <a:ea typeface="+mn-ea"/>
                <a:cs typeface="+mn-cs"/>
              </a:rPr>
              <a:t>Utiliser OORA pour proposer la solution adaptée à la situation du client</a:t>
            </a:r>
          </a:p>
        </p:txBody>
      </p:sp>
      <p:sp>
        <p:nvSpPr>
          <p:cNvPr id="11" name="Espace réservé du texte 1">
            <a:extLst>
              <a:ext uri="{FF2B5EF4-FFF2-40B4-BE49-F238E27FC236}">
                <a16:creationId xmlns:a16="http://schemas.microsoft.com/office/drawing/2014/main" id="{496FF62B-1516-49EE-85E3-8095329E1A1B}"/>
              </a:ext>
            </a:extLst>
          </p:cNvPr>
          <p:cNvSpPr txBox="1">
            <a:spLocks/>
          </p:cNvSpPr>
          <p:nvPr/>
        </p:nvSpPr>
        <p:spPr>
          <a:xfrm>
            <a:off x="1795871" y="2739382"/>
            <a:ext cx="9774397" cy="1329631"/>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2000" b="1" i="0" u="none" strike="noStrike" kern="1200" cap="none" spc="0" normalizeH="0" baseline="0" noProof="0" dirty="0">
                <a:ln>
                  <a:noFill/>
                </a:ln>
                <a:solidFill>
                  <a:srgbClr val="D7000F"/>
                </a:solidFill>
                <a:effectLst/>
                <a:uLnTx/>
                <a:uFillTx/>
                <a:latin typeface="Arial" panose="020B0604020202020204"/>
                <a:ea typeface="+mn-ea"/>
                <a:cs typeface="+mn-cs"/>
              </a:rPr>
              <a:t>En effet, les critères d’éligibilité à la RC Pro Médicale sont intégrés dans OORA</a:t>
            </a:r>
            <a:endParaRPr kumimoji="0" lang="fr-FR" sz="2000" b="0" i="1" u="none" strike="noStrike" kern="1200" cap="none" spc="0" normalizeH="0" baseline="0" noProof="0" dirty="0">
              <a:ln>
                <a:noFill/>
              </a:ln>
              <a:solidFill>
                <a:srgbClr val="D7000F"/>
              </a:solidFill>
              <a:effectLst/>
              <a:uLnTx/>
              <a:uFillTx/>
              <a:latin typeface="Arial" panose="020B0604020202020204"/>
              <a:ea typeface="+mn-ea"/>
              <a:cs typeface="+mn-cs"/>
            </a:endParaRPr>
          </a:p>
        </p:txBody>
      </p:sp>
      <p:pic>
        <p:nvPicPr>
          <p:cNvPr id="12" name="Image 11">
            <a:hlinkClick r:id="rId4"/>
            <a:extLst>
              <a:ext uri="{FF2B5EF4-FFF2-40B4-BE49-F238E27FC236}">
                <a16:creationId xmlns:a16="http://schemas.microsoft.com/office/drawing/2014/main" id="{BB603696-61C8-4495-AF74-C8C6697F6282}"/>
              </a:ext>
            </a:extLst>
          </p:cNvPr>
          <p:cNvPicPr>
            <a:picLocks noChangeAspect="1"/>
          </p:cNvPicPr>
          <p:nvPr/>
        </p:nvPicPr>
        <p:blipFill>
          <a:blip r:embed="rId5"/>
          <a:stretch>
            <a:fillRect/>
          </a:stretch>
        </p:blipFill>
        <p:spPr>
          <a:xfrm>
            <a:off x="3702570" y="3250512"/>
            <a:ext cx="6679595" cy="3071767"/>
          </a:xfrm>
          <a:prstGeom prst="rect">
            <a:avLst/>
          </a:prstGeom>
          <a:ln>
            <a:noFill/>
          </a:ln>
          <a:effectLst>
            <a:outerShdw blurRad="292100" dist="139700" dir="2700000" algn="tl" rotWithShape="0">
              <a:srgbClr val="333333">
                <a:alpha val="65000"/>
              </a:srgbClr>
            </a:outerShdw>
          </a:effectLst>
        </p:spPr>
      </p:pic>
      <p:pic>
        <p:nvPicPr>
          <p:cNvPr id="2" name="Image 1">
            <a:extLst>
              <a:ext uri="{FF2B5EF4-FFF2-40B4-BE49-F238E27FC236}">
                <a16:creationId xmlns:a16="http://schemas.microsoft.com/office/drawing/2014/main" id="{CB948303-08F0-C70F-E9F3-A475DD0B39E4}"/>
              </a:ext>
            </a:extLst>
          </p:cNvPr>
          <p:cNvPicPr>
            <a:picLocks noChangeAspect="1"/>
          </p:cNvPicPr>
          <p:nvPr/>
        </p:nvPicPr>
        <p:blipFill>
          <a:blip r:embed="rId6"/>
          <a:stretch>
            <a:fillRect/>
          </a:stretch>
        </p:blipFill>
        <p:spPr>
          <a:xfrm>
            <a:off x="87619" y="531909"/>
            <a:ext cx="600075" cy="552450"/>
          </a:xfrm>
          <a:prstGeom prst="rect">
            <a:avLst/>
          </a:prstGeom>
        </p:spPr>
      </p:pic>
    </p:spTree>
    <p:extLst>
      <p:ext uri="{BB962C8B-B14F-4D97-AF65-F5344CB8AC3E}">
        <p14:creationId xmlns:p14="http://schemas.microsoft.com/office/powerpoint/2010/main" val="5172061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2">
            <a:extLst>
              <a:ext uri="{FF2B5EF4-FFF2-40B4-BE49-F238E27FC236}">
                <a16:creationId xmlns:a16="http://schemas.microsoft.com/office/drawing/2014/main" id="{07DDC997-3934-461E-829A-924BA2789A49}"/>
              </a:ext>
            </a:extLst>
          </p:cNvPr>
          <p:cNvSpPr>
            <a:spLocks noGrp="1"/>
          </p:cNvSpPr>
          <p:nvPr>
            <p:ph type="body" sz="quarter" idx="12"/>
          </p:nvPr>
        </p:nvSpPr>
        <p:spPr>
          <a:xfrm>
            <a:off x="695325" y="464147"/>
            <a:ext cx="10980738" cy="720000"/>
          </a:xfrm>
        </p:spPr>
        <p:txBody>
          <a:bodyPr>
            <a:normAutofit/>
          </a:bodyPr>
          <a:lstStyle/>
          <a:p>
            <a:r>
              <a:rPr lang="fr-FR" sz="2400" dirty="0"/>
              <a:t>Professionnels de santé / détection des besoins client</a:t>
            </a:r>
            <a:endParaRPr lang="fr-FR" sz="2400" dirty="0">
              <a:solidFill>
                <a:srgbClr val="006600"/>
              </a:solidFill>
            </a:endParaRPr>
          </a:p>
        </p:txBody>
      </p:sp>
      <p:grpSp>
        <p:nvGrpSpPr>
          <p:cNvPr id="4" name="Groupe 3">
            <a:extLst>
              <a:ext uri="{FF2B5EF4-FFF2-40B4-BE49-F238E27FC236}">
                <a16:creationId xmlns:a16="http://schemas.microsoft.com/office/drawing/2014/main" id="{9C26E70E-F141-4DE7-85BC-3063CD1A4EBA}"/>
              </a:ext>
            </a:extLst>
          </p:cNvPr>
          <p:cNvGrpSpPr/>
          <p:nvPr/>
        </p:nvGrpSpPr>
        <p:grpSpPr>
          <a:xfrm>
            <a:off x="800095" y="1288916"/>
            <a:ext cx="385993" cy="510935"/>
            <a:chOff x="7729783" y="3750361"/>
            <a:chExt cx="630445" cy="740323"/>
          </a:xfrm>
        </p:grpSpPr>
        <p:sp>
          <p:nvSpPr>
            <p:cNvPr id="5" name="Forme libre : forme 4">
              <a:extLst>
                <a:ext uri="{FF2B5EF4-FFF2-40B4-BE49-F238E27FC236}">
                  <a16:creationId xmlns:a16="http://schemas.microsoft.com/office/drawing/2014/main" id="{2FD081B4-741A-4160-BBC7-7193B284942E}"/>
                </a:ext>
              </a:extLst>
            </p:cNvPr>
            <p:cNvSpPr/>
            <p:nvPr/>
          </p:nvSpPr>
          <p:spPr>
            <a:xfrm>
              <a:off x="7729783" y="3750361"/>
              <a:ext cx="630445" cy="679238"/>
            </a:xfrm>
            <a:custGeom>
              <a:avLst/>
              <a:gdLst>
                <a:gd name="connsiteX0" fmla="*/ 306441 w 423851"/>
                <a:gd name="connsiteY0" fmla="*/ 289154 h 504254"/>
                <a:gd name="connsiteX1" fmla="*/ 382485 w 423851"/>
                <a:gd name="connsiteY1" fmla="*/ 328398 h 504254"/>
                <a:gd name="connsiteX2" fmla="*/ 399405 w 423851"/>
                <a:gd name="connsiteY2" fmla="*/ 362239 h 504254"/>
                <a:gd name="connsiteX3" fmla="*/ 410757 w 423851"/>
                <a:gd name="connsiteY3" fmla="*/ 455309 h 504254"/>
                <a:gd name="connsiteX4" fmla="*/ 402747 w 423851"/>
                <a:gd name="connsiteY4" fmla="*/ 473331 h 504254"/>
                <a:gd name="connsiteX5" fmla="*/ 367131 w 423851"/>
                <a:gd name="connsiteY5" fmla="*/ 490610 h 504254"/>
                <a:gd name="connsiteX6" fmla="*/ 367131 w 423851"/>
                <a:gd name="connsiteY6" fmla="*/ 504244 h 504254"/>
                <a:gd name="connsiteX7" fmla="*/ 409965 w 423851"/>
                <a:gd name="connsiteY7" fmla="*/ 484059 h 504254"/>
                <a:gd name="connsiteX8" fmla="*/ 423601 w 423851"/>
                <a:gd name="connsiteY8" fmla="*/ 453787 h 504254"/>
                <a:gd name="connsiteX9" fmla="*/ 412327 w 423851"/>
                <a:gd name="connsiteY9" fmla="*/ 361637 h 504254"/>
                <a:gd name="connsiteX10" fmla="*/ 390568 w 423851"/>
                <a:gd name="connsiteY10" fmla="*/ 318308 h 504254"/>
                <a:gd name="connsiteX11" fmla="*/ 309966 w 423851"/>
                <a:gd name="connsiteY11" fmla="*/ 276696 h 504254"/>
                <a:gd name="connsiteX12" fmla="*/ 278140 w 423851"/>
                <a:gd name="connsiteY12" fmla="*/ 263635 h 504254"/>
                <a:gd name="connsiteX13" fmla="*/ 270117 w 423851"/>
                <a:gd name="connsiteY13" fmla="*/ 251670 h 504254"/>
                <a:gd name="connsiteX14" fmla="*/ 270117 w 423851"/>
                <a:gd name="connsiteY14" fmla="*/ 232611 h 504254"/>
                <a:gd name="connsiteX15" fmla="*/ 308926 w 423851"/>
                <a:gd name="connsiteY15" fmla="*/ 155195 h 504254"/>
                <a:gd name="connsiteX16" fmla="*/ 308926 w 423851"/>
                <a:gd name="connsiteY16" fmla="*/ 136452 h 504254"/>
                <a:gd name="connsiteX17" fmla="*/ 319471 w 423851"/>
                <a:gd name="connsiteY17" fmla="*/ 138658 h 504254"/>
                <a:gd name="connsiteX18" fmla="*/ 325936 w 423851"/>
                <a:gd name="connsiteY18" fmla="*/ 132192 h 504254"/>
                <a:gd name="connsiteX19" fmla="*/ 325605 w 423851"/>
                <a:gd name="connsiteY19" fmla="*/ 130149 h 504254"/>
                <a:gd name="connsiteX20" fmla="*/ 319057 w 423851"/>
                <a:gd name="connsiteY20" fmla="*/ 110493 h 504254"/>
                <a:gd name="connsiteX21" fmla="*/ 312211 w 423851"/>
                <a:gd name="connsiteY21" fmla="*/ 83117 h 504254"/>
                <a:gd name="connsiteX22" fmla="*/ 256578 w 423851"/>
                <a:gd name="connsiteY22" fmla="*/ 11385 h 504254"/>
                <a:gd name="connsiteX23" fmla="*/ 242212 w 423851"/>
                <a:gd name="connsiteY23" fmla="*/ 12442 h 504254"/>
                <a:gd name="connsiteX24" fmla="*/ 240261 w 423851"/>
                <a:gd name="connsiteY24" fmla="*/ 9548 h 504254"/>
                <a:gd name="connsiteX25" fmla="*/ 228643 w 423851"/>
                <a:gd name="connsiteY25" fmla="*/ 1648 h 504254"/>
                <a:gd name="connsiteX26" fmla="*/ 113882 w 423851"/>
                <a:gd name="connsiteY26" fmla="*/ 74342 h 504254"/>
                <a:gd name="connsiteX27" fmla="*/ 109615 w 423851"/>
                <a:gd name="connsiteY27" fmla="*/ 101499 h 504254"/>
                <a:gd name="connsiteX28" fmla="*/ 109555 w 423851"/>
                <a:gd name="connsiteY28" fmla="*/ 111161 h 504254"/>
                <a:gd name="connsiteX29" fmla="*/ 104074 w 423851"/>
                <a:gd name="connsiteY29" fmla="*/ 137451 h 504254"/>
                <a:gd name="connsiteX30" fmla="*/ 92031 w 423851"/>
                <a:gd name="connsiteY30" fmla="*/ 165564 h 504254"/>
                <a:gd name="connsiteX31" fmla="*/ 95427 w 423851"/>
                <a:gd name="connsiteY31" fmla="*/ 174054 h 504254"/>
                <a:gd name="connsiteX32" fmla="*/ 97974 w 423851"/>
                <a:gd name="connsiteY32" fmla="*/ 174577 h 504254"/>
                <a:gd name="connsiteX33" fmla="*/ 99470 w 423851"/>
                <a:gd name="connsiteY33" fmla="*/ 174401 h 504254"/>
                <a:gd name="connsiteX34" fmla="*/ 116131 w 423851"/>
                <a:gd name="connsiteY34" fmla="*/ 169978 h 504254"/>
                <a:gd name="connsiteX35" fmla="*/ 153698 w 423851"/>
                <a:gd name="connsiteY35" fmla="*/ 232574 h 504254"/>
                <a:gd name="connsiteX36" fmla="*/ 153698 w 423851"/>
                <a:gd name="connsiteY36" fmla="*/ 251670 h 504254"/>
                <a:gd name="connsiteX37" fmla="*/ 145676 w 423851"/>
                <a:gd name="connsiteY37" fmla="*/ 263632 h 504254"/>
                <a:gd name="connsiteX38" fmla="*/ 113635 w 423851"/>
                <a:gd name="connsiteY38" fmla="*/ 276784 h 504254"/>
                <a:gd name="connsiteX39" fmla="*/ 33383 w 423851"/>
                <a:gd name="connsiteY39" fmla="*/ 318220 h 504254"/>
                <a:gd name="connsiteX40" fmla="*/ 11514 w 423851"/>
                <a:gd name="connsiteY40" fmla="*/ 361637 h 504254"/>
                <a:gd name="connsiteX41" fmla="*/ 245 w 423851"/>
                <a:gd name="connsiteY41" fmla="*/ 453835 h 504254"/>
                <a:gd name="connsiteX42" fmla="*/ 13894 w 423851"/>
                <a:gd name="connsiteY42" fmla="*/ 484062 h 504254"/>
                <a:gd name="connsiteX43" fmla="*/ 56764 w 423851"/>
                <a:gd name="connsiteY43" fmla="*/ 504254 h 504254"/>
                <a:gd name="connsiteX44" fmla="*/ 56764 w 423851"/>
                <a:gd name="connsiteY44" fmla="*/ 490621 h 504254"/>
                <a:gd name="connsiteX45" fmla="*/ 21110 w 423851"/>
                <a:gd name="connsiteY45" fmla="*/ 473331 h 504254"/>
                <a:gd name="connsiteX46" fmla="*/ 13087 w 423851"/>
                <a:gd name="connsiteY46" fmla="*/ 455355 h 504254"/>
                <a:gd name="connsiteX47" fmla="*/ 24387 w 423851"/>
                <a:gd name="connsiteY47" fmla="*/ 362892 h 504254"/>
                <a:gd name="connsiteX48" fmla="*/ 24434 w 423851"/>
                <a:gd name="connsiteY48" fmla="*/ 362246 h 504254"/>
                <a:gd name="connsiteX49" fmla="*/ 41461 w 423851"/>
                <a:gd name="connsiteY49" fmla="*/ 328319 h 504254"/>
                <a:gd name="connsiteX50" fmla="*/ 117371 w 423851"/>
                <a:gd name="connsiteY50" fmla="*/ 289171 h 504254"/>
                <a:gd name="connsiteX51" fmla="*/ 130820 w 423851"/>
                <a:gd name="connsiteY51" fmla="*/ 284456 h 504254"/>
                <a:gd name="connsiteX52" fmla="*/ 211925 w 423851"/>
                <a:gd name="connsiteY52" fmla="*/ 303918 h 504254"/>
                <a:gd name="connsiteX53" fmla="*/ 293014 w 423851"/>
                <a:gd name="connsiteY53" fmla="*/ 284456 h 504254"/>
                <a:gd name="connsiteX54" fmla="*/ 115960 w 423851"/>
                <a:gd name="connsiteY54" fmla="*/ 142548 h 504254"/>
                <a:gd name="connsiteX55" fmla="*/ 122491 w 423851"/>
                <a:gd name="connsiteY55" fmla="*/ 111241 h 504254"/>
                <a:gd name="connsiteX56" fmla="*/ 122551 w 423851"/>
                <a:gd name="connsiteY56" fmla="*/ 101583 h 504254"/>
                <a:gd name="connsiteX57" fmla="*/ 126178 w 423851"/>
                <a:gd name="connsiteY57" fmla="*/ 78358 h 504254"/>
                <a:gd name="connsiteX58" fmla="*/ 211175 w 423851"/>
                <a:gd name="connsiteY58" fmla="*/ 12929 h 504254"/>
                <a:gd name="connsiteX59" fmla="*/ 226260 w 423851"/>
                <a:gd name="connsiteY59" fmla="*/ 14359 h 504254"/>
                <a:gd name="connsiteX60" fmla="*/ 229534 w 423851"/>
                <a:gd name="connsiteY60" fmla="*/ 16768 h 504254"/>
                <a:gd name="connsiteX61" fmla="*/ 235303 w 423851"/>
                <a:gd name="connsiteY61" fmla="*/ 25330 h 504254"/>
                <a:gd name="connsiteX62" fmla="*/ 244277 w 423851"/>
                <a:gd name="connsiteY62" fmla="*/ 27082 h 504254"/>
                <a:gd name="connsiteX63" fmla="*/ 244569 w 423851"/>
                <a:gd name="connsiteY63" fmla="*/ 26874 h 504254"/>
                <a:gd name="connsiteX64" fmla="*/ 249775 w 423851"/>
                <a:gd name="connsiteY64" fmla="*/ 22937 h 504254"/>
                <a:gd name="connsiteX65" fmla="*/ 250523 w 423851"/>
                <a:gd name="connsiteY65" fmla="*/ 22808 h 504254"/>
                <a:gd name="connsiteX66" fmla="*/ 299520 w 423851"/>
                <a:gd name="connsiteY66" fmla="*/ 85608 h 504254"/>
                <a:gd name="connsiteX67" fmla="*/ 299523 w 423851"/>
                <a:gd name="connsiteY67" fmla="*/ 85608 h 504254"/>
                <a:gd name="connsiteX68" fmla="*/ 306788 w 423851"/>
                <a:gd name="connsiteY68" fmla="*/ 114582 h 504254"/>
                <a:gd name="connsiteX69" fmla="*/ 309433 w 423851"/>
                <a:gd name="connsiteY69" fmla="*/ 122525 h 504254"/>
                <a:gd name="connsiteX70" fmla="*/ 271026 w 423851"/>
                <a:gd name="connsiteY70" fmla="*/ 80885 h 504254"/>
                <a:gd name="connsiteX71" fmla="*/ 265876 w 423851"/>
                <a:gd name="connsiteY71" fmla="*/ 77860 h 504254"/>
                <a:gd name="connsiteX72" fmla="*/ 260445 w 423851"/>
                <a:gd name="connsiteY72" fmla="*/ 80348 h 504254"/>
                <a:gd name="connsiteX73" fmla="*/ 109144 w 423851"/>
                <a:gd name="connsiteY73" fmla="*/ 158460 h 504254"/>
                <a:gd name="connsiteX74" fmla="*/ 128698 w 423851"/>
                <a:gd name="connsiteY74" fmla="*/ 166256 h 504254"/>
                <a:gd name="connsiteX75" fmla="*/ 264916 w 423851"/>
                <a:gd name="connsiteY75" fmla="*/ 95016 h 504254"/>
                <a:gd name="connsiteX76" fmla="*/ 295996 w 423851"/>
                <a:gd name="connsiteY76" fmla="*/ 129027 h 504254"/>
                <a:gd name="connsiteX77" fmla="*/ 295996 w 423851"/>
                <a:gd name="connsiteY77" fmla="*/ 155194 h 504254"/>
                <a:gd name="connsiteX78" fmla="*/ 212034 w 423851"/>
                <a:gd name="connsiteY78" fmla="*/ 239254 h 504254"/>
                <a:gd name="connsiteX79" fmla="*/ 128698 w 423851"/>
                <a:gd name="connsiteY79" fmla="*/ 166255 h 504254"/>
                <a:gd name="connsiteX80" fmla="*/ 211930 w 423851"/>
                <a:gd name="connsiteY80" fmla="*/ 290980 h 504254"/>
                <a:gd name="connsiteX81" fmla="*/ 145191 w 423851"/>
                <a:gd name="connsiteY81" fmla="*/ 277808 h 504254"/>
                <a:gd name="connsiteX82" fmla="*/ 150582 w 423851"/>
                <a:gd name="connsiteY82" fmla="*/ 275595 h 504254"/>
                <a:gd name="connsiteX83" fmla="*/ 166627 w 423851"/>
                <a:gd name="connsiteY83" fmla="*/ 251671 h 504254"/>
                <a:gd name="connsiteX84" fmla="*/ 166627 w 423851"/>
                <a:gd name="connsiteY84" fmla="*/ 240821 h 504254"/>
                <a:gd name="connsiteX85" fmla="*/ 257185 w 423851"/>
                <a:gd name="connsiteY85" fmla="*/ 240918 h 504254"/>
                <a:gd name="connsiteX86" fmla="*/ 257185 w 423851"/>
                <a:gd name="connsiteY86" fmla="*/ 251672 h 504254"/>
                <a:gd name="connsiteX87" fmla="*/ 273227 w 423851"/>
                <a:gd name="connsiteY87" fmla="*/ 275596 h 504254"/>
                <a:gd name="connsiteX88" fmla="*/ 278637 w 423851"/>
                <a:gd name="connsiteY88" fmla="*/ 277817 h 504254"/>
                <a:gd name="connsiteX89" fmla="*/ 211930 w 423851"/>
                <a:gd name="connsiteY89" fmla="*/ 290980 h 50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23851" h="504254">
                  <a:moveTo>
                    <a:pt x="306441" y="289154"/>
                  </a:moveTo>
                  <a:cubicBezTo>
                    <a:pt x="334300" y="299151"/>
                    <a:pt x="360660" y="310543"/>
                    <a:pt x="382485" y="328398"/>
                  </a:cubicBezTo>
                  <a:cubicBezTo>
                    <a:pt x="392938" y="336551"/>
                    <a:pt x="399155" y="348985"/>
                    <a:pt x="399405" y="362239"/>
                  </a:cubicBezTo>
                  <a:lnTo>
                    <a:pt x="410757" y="455309"/>
                  </a:lnTo>
                  <a:cubicBezTo>
                    <a:pt x="411674" y="462342"/>
                    <a:pt x="408582" y="469299"/>
                    <a:pt x="402747" y="473331"/>
                  </a:cubicBezTo>
                  <a:cubicBezTo>
                    <a:pt x="391623" y="480520"/>
                    <a:pt x="379663" y="486323"/>
                    <a:pt x="367131" y="490610"/>
                  </a:cubicBezTo>
                  <a:lnTo>
                    <a:pt x="367131" y="504244"/>
                  </a:lnTo>
                  <a:cubicBezTo>
                    <a:pt x="382223" y="499397"/>
                    <a:pt x="396621" y="492613"/>
                    <a:pt x="409965" y="484059"/>
                  </a:cubicBezTo>
                  <a:cubicBezTo>
                    <a:pt x="419830" y="477326"/>
                    <a:pt x="425095" y="465637"/>
                    <a:pt x="423601" y="453787"/>
                  </a:cubicBezTo>
                  <a:lnTo>
                    <a:pt x="412327" y="361637"/>
                  </a:lnTo>
                  <a:cubicBezTo>
                    <a:pt x="411914" y="344668"/>
                    <a:pt x="403932" y="328773"/>
                    <a:pt x="390568" y="318308"/>
                  </a:cubicBezTo>
                  <a:cubicBezTo>
                    <a:pt x="367110" y="299117"/>
                    <a:pt x="339259" y="287164"/>
                    <a:pt x="309966" y="276696"/>
                  </a:cubicBezTo>
                  <a:lnTo>
                    <a:pt x="278140" y="263635"/>
                  </a:lnTo>
                  <a:cubicBezTo>
                    <a:pt x="273277" y="261654"/>
                    <a:pt x="270103" y="256921"/>
                    <a:pt x="270117" y="251670"/>
                  </a:cubicBezTo>
                  <a:lnTo>
                    <a:pt x="270117" y="232611"/>
                  </a:lnTo>
                  <a:cubicBezTo>
                    <a:pt x="294519" y="214354"/>
                    <a:pt x="308898" y="185671"/>
                    <a:pt x="308926" y="155195"/>
                  </a:cubicBezTo>
                  <a:lnTo>
                    <a:pt x="308926" y="136452"/>
                  </a:lnTo>
                  <a:cubicBezTo>
                    <a:pt x="312274" y="137833"/>
                    <a:pt x="315850" y="138581"/>
                    <a:pt x="319471" y="138658"/>
                  </a:cubicBezTo>
                  <a:cubicBezTo>
                    <a:pt x="323042" y="138658"/>
                    <a:pt x="325936" y="135763"/>
                    <a:pt x="325936" y="132192"/>
                  </a:cubicBezTo>
                  <a:cubicBezTo>
                    <a:pt x="325936" y="131497"/>
                    <a:pt x="325825" y="130808"/>
                    <a:pt x="325605" y="130149"/>
                  </a:cubicBezTo>
                  <a:lnTo>
                    <a:pt x="319057" y="110493"/>
                  </a:lnTo>
                  <a:cubicBezTo>
                    <a:pt x="316201" y="101521"/>
                    <a:pt x="313914" y="92377"/>
                    <a:pt x="312211" y="83117"/>
                  </a:cubicBezTo>
                  <a:cubicBezTo>
                    <a:pt x="305834" y="51854"/>
                    <a:pt x="285270" y="25339"/>
                    <a:pt x="256578" y="11385"/>
                  </a:cubicBezTo>
                  <a:cubicBezTo>
                    <a:pt x="251976" y="8986"/>
                    <a:pt x="246413" y="9396"/>
                    <a:pt x="242212" y="12442"/>
                  </a:cubicBezTo>
                  <a:lnTo>
                    <a:pt x="240261" y="9548"/>
                  </a:lnTo>
                  <a:cubicBezTo>
                    <a:pt x="237613" y="5454"/>
                    <a:pt x="233423" y="2605"/>
                    <a:pt x="228643" y="1648"/>
                  </a:cubicBezTo>
                  <a:cubicBezTo>
                    <a:pt x="178592" y="-7762"/>
                    <a:pt x="130329" y="24011"/>
                    <a:pt x="113882" y="74342"/>
                  </a:cubicBezTo>
                  <a:cubicBezTo>
                    <a:pt x="111065" y="83120"/>
                    <a:pt x="109625" y="92281"/>
                    <a:pt x="109615" y="101499"/>
                  </a:cubicBezTo>
                  <a:lnTo>
                    <a:pt x="109555" y="111161"/>
                  </a:lnTo>
                  <a:cubicBezTo>
                    <a:pt x="109509" y="120203"/>
                    <a:pt x="107645" y="129144"/>
                    <a:pt x="104074" y="137451"/>
                  </a:cubicBezTo>
                  <a:lnTo>
                    <a:pt x="92031" y="165564"/>
                  </a:lnTo>
                  <a:cubicBezTo>
                    <a:pt x="90624" y="168846"/>
                    <a:pt x="92145" y="172647"/>
                    <a:pt x="95427" y="174054"/>
                  </a:cubicBezTo>
                  <a:cubicBezTo>
                    <a:pt x="96232" y="174400"/>
                    <a:pt x="97098" y="174577"/>
                    <a:pt x="97974" y="174577"/>
                  </a:cubicBezTo>
                  <a:cubicBezTo>
                    <a:pt x="98477" y="174578"/>
                    <a:pt x="98980" y="174519"/>
                    <a:pt x="99470" y="174401"/>
                  </a:cubicBezTo>
                  <a:cubicBezTo>
                    <a:pt x="100551" y="174142"/>
                    <a:pt x="106702" y="172655"/>
                    <a:pt x="116131" y="169978"/>
                  </a:cubicBezTo>
                  <a:cubicBezTo>
                    <a:pt x="120017" y="194942"/>
                    <a:pt x="133496" y="217402"/>
                    <a:pt x="153698" y="232574"/>
                  </a:cubicBezTo>
                  <a:lnTo>
                    <a:pt x="153698" y="251670"/>
                  </a:lnTo>
                  <a:cubicBezTo>
                    <a:pt x="153711" y="256920"/>
                    <a:pt x="150537" y="261652"/>
                    <a:pt x="145676" y="263632"/>
                  </a:cubicBezTo>
                  <a:lnTo>
                    <a:pt x="113635" y="276784"/>
                  </a:lnTo>
                  <a:cubicBezTo>
                    <a:pt x="84433" y="287230"/>
                    <a:pt x="56685" y="299156"/>
                    <a:pt x="33383" y="318220"/>
                  </a:cubicBezTo>
                  <a:cubicBezTo>
                    <a:pt x="19963" y="328690"/>
                    <a:pt x="11939" y="344621"/>
                    <a:pt x="11514" y="361637"/>
                  </a:cubicBezTo>
                  <a:lnTo>
                    <a:pt x="245" y="453835"/>
                  </a:lnTo>
                  <a:cubicBezTo>
                    <a:pt x="-1231" y="465673"/>
                    <a:pt x="4038" y="477342"/>
                    <a:pt x="13894" y="484062"/>
                  </a:cubicBezTo>
                  <a:cubicBezTo>
                    <a:pt x="27250" y="492619"/>
                    <a:pt x="41660" y="499406"/>
                    <a:pt x="56764" y="504254"/>
                  </a:cubicBezTo>
                  <a:lnTo>
                    <a:pt x="56764" y="490621"/>
                  </a:lnTo>
                  <a:cubicBezTo>
                    <a:pt x="44219" y="486331"/>
                    <a:pt x="32245" y="480525"/>
                    <a:pt x="21110" y="473331"/>
                  </a:cubicBezTo>
                  <a:cubicBezTo>
                    <a:pt x="15283" y="469312"/>
                    <a:pt x="12188" y="462376"/>
                    <a:pt x="13087" y="455355"/>
                  </a:cubicBezTo>
                  <a:lnTo>
                    <a:pt x="24387" y="362892"/>
                  </a:lnTo>
                  <a:lnTo>
                    <a:pt x="24434" y="362246"/>
                  </a:lnTo>
                  <a:cubicBezTo>
                    <a:pt x="24695" y="348946"/>
                    <a:pt x="30953" y="336476"/>
                    <a:pt x="41461" y="328319"/>
                  </a:cubicBezTo>
                  <a:cubicBezTo>
                    <a:pt x="63191" y="310538"/>
                    <a:pt x="89523" y="299165"/>
                    <a:pt x="117371" y="289171"/>
                  </a:cubicBezTo>
                  <a:lnTo>
                    <a:pt x="130820" y="284456"/>
                  </a:lnTo>
                  <a:cubicBezTo>
                    <a:pt x="148314" y="296519"/>
                    <a:pt x="178885" y="303918"/>
                    <a:pt x="211925" y="303918"/>
                  </a:cubicBezTo>
                  <a:cubicBezTo>
                    <a:pt x="244952" y="303918"/>
                    <a:pt x="275521" y="296521"/>
                    <a:pt x="293014" y="284456"/>
                  </a:cubicBezTo>
                  <a:close/>
                  <a:moveTo>
                    <a:pt x="115960" y="142548"/>
                  </a:moveTo>
                  <a:cubicBezTo>
                    <a:pt x="120215" y="132656"/>
                    <a:pt x="122436" y="122009"/>
                    <a:pt x="122491" y="111241"/>
                  </a:cubicBezTo>
                  <a:lnTo>
                    <a:pt x="122551" y="101583"/>
                  </a:lnTo>
                  <a:cubicBezTo>
                    <a:pt x="122551" y="93700"/>
                    <a:pt x="123775" y="85865"/>
                    <a:pt x="126178" y="78358"/>
                  </a:cubicBezTo>
                  <a:cubicBezTo>
                    <a:pt x="138961" y="39222"/>
                    <a:pt x="173122" y="12929"/>
                    <a:pt x="211175" y="12929"/>
                  </a:cubicBezTo>
                  <a:cubicBezTo>
                    <a:pt x="216237" y="12938"/>
                    <a:pt x="221287" y="13416"/>
                    <a:pt x="226260" y="14359"/>
                  </a:cubicBezTo>
                  <a:cubicBezTo>
                    <a:pt x="227626" y="14700"/>
                    <a:pt x="228802" y="15565"/>
                    <a:pt x="229534" y="16768"/>
                  </a:cubicBezTo>
                  <a:lnTo>
                    <a:pt x="235303" y="25330"/>
                  </a:lnTo>
                  <a:cubicBezTo>
                    <a:pt x="237297" y="28292"/>
                    <a:pt x="241315" y="29077"/>
                    <a:pt x="244277" y="27082"/>
                  </a:cubicBezTo>
                  <a:cubicBezTo>
                    <a:pt x="244376" y="27015"/>
                    <a:pt x="244474" y="26946"/>
                    <a:pt x="244569" y="26874"/>
                  </a:cubicBezTo>
                  <a:lnTo>
                    <a:pt x="249775" y="22937"/>
                  </a:lnTo>
                  <a:cubicBezTo>
                    <a:pt x="249982" y="22761"/>
                    <a:pt x="250269" y="22711"/>
                    <a:pt x="250523" y="22808"/>
                  </a:cubicBezTo>
                  <a:cubicBezTo>
                    <a:pt x="275846" y="34842"/>
                    <a:pt x="294006" y="58119"/>
                    <a:pt x="299520" y="85608"/>
                  </a:cubicBezTo>
                  <a:lnTo>
                    <a:pt x="299523" y="85608"/>
                  </a:lnTo>
                  <a:cubicBezTo>
                    <a:pt x="301328" y="95410"/>
                    <a:pt x="303755" y="105087"/>
                    <a:pt x="306788" y="114582"/>
                  </a:cubicBezTo>
                  <a:lnTo>
                    <a:pt x="309433" y="122525"/>
                  </a:lnTo>
                  <a:cubicBezTo>
                    <a:pt x="295753" y="114778"/>
                    <a:pt x="279649" y="94631"/>
                    <a:pt x="271026" y="80885"/>
                  </a:cubicBezTo>
                  <a:cubicBezTo>
                    <a:pt x="269906" y="79097"/>
                    <a:pt x="267983" y="77968"/>
                    <a:pt x="265876" y="77860"/>
                  </a:cubicBezTo>
                  <a:cubicBezTo>
                    <a:pt x="263765" y="77738"/>
                    <a:pt x="261731" y="78669"/>
                    <a:pt x="260445" y="80348"/>
                  </a:cubicBezTo>
                  <a:cubicBezTo>
                    <a:pt x="228098" y="121934"/>
                    <a:pt x="141723" y="149329"/>
                    <a:pt x="109144" y="158460"/>
                  </a:cubicBezTo>
                  <a:close/>
                  <a:moveTo>
                    <a:pt x="128698" y="166256"/>
                  </a:moveTo>
                  <a:cubicBezTo>
                    <a:pt x="166724" y="154563"/>
                    <a:pt x="231987" y="130488"/>
                    <a:pt x="264916" y="95016"/>
                  </a:cubicBezTo>
                  <a:cubicBezTo>
                    <a:pt x="273556" y="107813"/>
                    <a:pt x="284027" y="119272"/>
                    <a:pt x="295996" y="129027"/>
                  </a:cubicBezTo>
                  <a:lnTo>
                    <a:pt x="295996" y="155194"/>
                  </a:lnTo>
                  <a:cubicBezTo>
                    <a:pt x="296023" y="201592"/>
                    <a:pt x="258432" y="239227"/>
                    <a:pt x="212034" y="239254"/>
                  </a:cubicBezTo>
                  <a:cubicBezTo>
                    <a:pt x="169873" y="239280"/>
                    <a:pt x="134224" y="208052"/>
                    <a:pt x="128698" y="166255"/>
                  </a:cubicBezTo>
                  <a:close/>
                  <a:moveTo>
                    <a:pt x="211930" y="290980"/>
                  </a:moveTo>
                  <a:cubicBezTo>
                    <a:pt x="188986" y="291545"/>
                    <a:pt x="166199" y="287048"/>
                    <a:pt x="145191" y="277808"/>
                  </a:cubicBezTo>
                  <a:lnTo>
                    <a:pt x="150582" y="275595"/>
                  </a:lnTo>
                  <a:cubicBezTo>
                    <a:pt x="160303" y="271633"/>
                    <a:pt x="166650" y="262169"/>
                    <a:pt x="166627" y="251671"/>
                  </a:cubicBezTo>
                  <a:lnTo>
                    <a:pt x="166627" y="240821"/>
                  </a:lnTo>
                  <a:cubicBezTo>
                    <a:pt x="194912" y="255939"/>
                    <a:pt x="228868" y="255975"/>
                    <a:pt x="257185" y="240918"/>
                  </a:cubicBezTo>
                  <a:lnTo>
                    <a:pt x="257185" y="251672"/>
                  </a:lnTo>
                  <a:cubicBezTo>
                    <a:pt x="257163" y="262168"/>
                    <a:pt x="263508" y="271631"/>
                    <a:pt x="273227" y="275596"/>
                  </a:cubicBezTo>
                  <a:lnTo>
                    <a:pt x="278637" y="277817"/>
                  </a:lnTo>
                  <a:cubicBezTo>
                    <a:pt x="257638" y="287050"/>
                    <a:pt x="234862" y="291544"/>
                    <a:pt x="211930" y="290980"/>
                  </a:cubicBez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rme libre : forme 5">
              <a:extLst>
                <a:ext uri="{FF2B5EF4-FFF2-40B4-BE49-F238E27FC236}">
                  <a16:creationId xmlns:a16="http://schemas.microsoft.com/office/drawing/2014/main" id="{96457110-D951-4D6E-83F8-C3C031A1967F}"/>
                </a:ext>
              </a:extLst>
            </p:cNvPr>
            <p:cNvSpPr/>
            <p:nvPr/>
          </p:nvSpPr>
          <p:spPr>
            <a:xfrm>
              <a:off x="7766132" y="4211973"/>
              <a:ext cx="557817" cy="278711"/>
            </a:xfrm>
            <a:custGeom>
              <a:avLst/>
              <a:gdLst>
                <a:gd name="connsiteX0" fmla="*/ 329762 w 375023"/>
                <a:gd name="connsiteY0" fmla="*/ 22890 h 206910"/>
                <a:gd name="connsiteX1" fmla="*/ 306744 w 375023"/>
                <a:gd name="connsiteY1" fmla="*/ 0 h 206910"/>
                <a:gd name="connsiteX2" fmla="*/ 306680 w 375023"/>
                <a:gd name="connsiteY2" fmla="*/ 0 h 206910"/>
                <a:gd name="connsiteX3" fmla="*/ 68151 w 375023"/>
                <a:gd name="connsiteY3" fmla="*/ 0 h 206910"/>
                <a:gd name="connsiteX4" fmla="*/ 45262 w 375023"/>
                <a:gd name="connsiteY4" fmla="*/ 22890 h 206910"/>
                <a:gd name="connsiteX5" fmla="*/ 45262 w 375023"/>
                <a:gd name="connsiteY5" fmla="*/ 169343 h 206910"/>
                <a:gd name="connsiteX6" fmla="*/ 0 w 375023"/>
                <a:gd name="connsiteY6" fmla="*/ 169343 h 206910"/>
                <a:gd name="connsiteX7" fmla="*/ 0 w 375023"/>
                <a:gd name="connsiteY7" fmla="*/ 184047 h 206910"/>
                <a:gd name="connsiteX8" fmla="*/ 22889 w 375023"/>
                <a:gd name="connsiteY8" fmla="*/ 206910 h 206910"/>
                <a:gd name="connsiteX9" fmla="*/ 352159 w 375023"/>
                <a:gd name="connsiteY9" fmla="*/ 206910 h 206910"/>
                <a:gd name="connsiteX10" fmla="*/ 375024 w 375023"/>
                <a:gd name="connsiteY10" fmla="*/ 184021 h 206910"/>
                <a:gd name="connsiteX11" fmla="*/ 375024 w 375023"/>
                <a:gd name="connsiteY11" fmla="*/ 169343 h 206910"/>
                <a:gd name="connsiteX12" fmla="*/ 329762 w 375023"/>
                <a:gd name="connsiteY12" fmla="*/ 169343 h 206910"/>
                <a:gd name="connsiteX13" fmla="*/ 362092 w 375023"/>
                <a:gd name="connsiteY13" fmla="*/ 182275 h 206910"/>
                <a:gd name="connsiteX14" fmla="*/ 362092 w 375023"/>
                <a:gd name="connsiteY14" fmla="*/ 183996 h 206910"/>
                <a:gd name="connsiteX15" fmla="*/ 352134 w 375023"/>
                <a:gd name="connsiteY15" fmla="*/ 193979 h 206910"/>
                <a:gd name="connsiteX16" fmla="*/ 22914 w 375023"/>
                <a:gd name="connsiteY16" fmla="*/ 193979 h 206910"/>
                <a:gd name="connsiteX17" fmla="*/ 12931 w 375023"/>
                <a:gd name="connsiteY17" fmla="*/ 184021 h 206910"/>
                <a:gd name="connsiteX18" fmla="*/ 12931 w 375023"/>
                <a:gd name="connsiteY18" fmla="*/ 182275 h 206910"/>
                <a:gd name="connsiteX19" fmla="*/ 58192 w 375023"/>
                <a:gd name="connsiteY19" fmla="*/ 182275 h 206910"/>
                <a:gd name="connsiteX20" fmla="*/ 58192 w 375023"/>
                <a:gd name="connsiteY20" fmla="*/ 22890 h 206910"/>
                <a:gd name="connsiteX21" fmla="*/ 68150 w 375023"/>
                <a:gd name="connsiteY21" fmla="*/ 12932 h 206910"/>
                <a:gd name="connsiteX22" fmla="*/ 306873 w 375023"/>
                <a:gd name="connsiteY22" fmla="*/ 12932 h 206910"/>
                <a:gd name="connsiteX23" fmla="*/ 316830 w 375023"/>
                <a:gd name="connsiteY23" fmla="*/ 22890 h 206910"/>
                <a:gd name="connsiteX24" fmla="*/ 316830 w 375023"/>
                <a:gd name="connsiteY24" fmla="*/ 182275 h 2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5023" h="206910">
                  <a:moveTo>
                    <a:pt x="329762" y="22890"/>
                  </a:moveTo>
                  <a:cubicBezTo>
                    <a:pt x="329726" y="10212"/>
                    <a:pt x="319421" y="-35"/>
                    <a:pt x="306744" y="0"/>
                  </a:cubicBezTo>
                  <a:cubicBezTo>
                    <a:pt x="306723" y="0"/>
                    <a:pt x="306701" y="0"/>
                    <a:pt x="306680" y="0"/>
                  </a:cubicBezTo>
                  <a:lnTo>
                    <a:pt x="68151" y="0"/>
                  </a:lnTo>
                  <a:cubicBezTo>
                    <a:pt x="55515" y="14"/>
                    <a:pt x="45275" y="10254"/>
                    <a:pt x="45262" y="22890"/>
                  </a:cubicBezTo>
                  <a:lnTo>
                    <a:pt x="45262" y="169343"/>
                  </a:lnTo>
                  <a:lnTo>
                    <a:pt x="0" y="169343"/>
                  </a:lnTo>
                  <a:lnTo>
                    <a:pt x="0" y="184047"/>
                  </a:lnTo>
                  <a:cubicBezTo>
                    <a:pt x="85" y="196648"/>
                    <a:pt x="10287" y="206839"/>
                    <a:pt x="22889" y="206910"/>
                  </a:cubicBezTo>
                  <a:lnTo>
                    <a:pt x="352159" y="206910"/>
                  </a:lnTo>
                  <a:cubicBezTo>
                    <a:pt x="364762" y="206826"/>
                    <a:pt x="374953" y="196623"/>
                    <a:pt x="375024" y="184021"/>
                  </a:cubicBezTo>
                  <a:lnTo>
                    <a:pt x="375024" y="169343"/>
                  </a:lnTo>
                  <a:lnTo>
                    <a:pt x="329762" y="169343"/>
                  </a:lnTo>
                  <a:close/>
                  <a:moveTo>
                    <a:pt x="362092" y="182275"/>
                  </a:moveTo>
                  <a:lnTo>
                    <a:pt x="362092" y="183996"/>
                  </a:lnTo>
                  <a:cubicBezTo>
                    <a:pt x="362058" y="189486"/>
                    <a:pt x="357624" y="193931"/>
                    <a:pt x="352134" y="193979"/>
                  </a:cubicBezTo>
                  <a:lnTo>
                    <a:pt x="22914" y="193979"/>
                  </a:lnTo>
                  <a:cubicBezTo>
                    <a:pt x="17424" y="193945"/>
                    <a:pt x="12978" y="189511"/>
                    <a:pt x="12931" y="184021"/>
                  </a:cubicBezTo>
                  <a:lnTo>
                    <a:pt x="12931" y="182275"/>
                  </a:lnTo>
                  <a:lnTo>
                    <a:pt x="58192" y="182275"/>
                  </a:lnTo>
                  <a:lnTo>
                    <a:pt x="58192" y="22890"/>
                  </a:lnTo>
                  <a:cubicBezTo>
                    <a:pt x="58199" y="17393"/>
                    <a:pt x="62653" y="12938"/>
                    <a:pt x="68150" y="12932"/>
                  </a:cubicBezTo>
                  <a:lnTo>
                    <a:pt x="306873" y="12932"/>
                  </a:lnTo>
                  <a:cubicBezTo>
                    <a:pt x="312369" y="12938"/>
                    <a:pt x="316824" y="17393"/>
                    <a:pt x="316830" y="22890"/>
                  </a:cubicBezTo>
                  <a:lnTo>
                    <a:pt x="316830" y="182275"/>
                  </a:ln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Forme libre : forme 6">
              <a:extLst>
                <a:ext uri="{FF2B5EF4-FFF2-40B4-BE49-F238E27FC236}">
                  <a16:creationId xmlns:a16="http://schemas.microsoft.com/office/drawing/2014/main" id="{73F7A5A9-8E49-4EDE-BDB6-D30E29B11A28}"/>
                </a:ext>
              </a:extLst>
            </p:cNvPr>
            <p:cNvSpPr/>
            <p:nvPr/>
          </p:nvSpPr>
          <p:spPr>
            <a:xfrm>
              <a:off x="7927727" y="4299332"/>
              <a:ext cx="67514" cy="97722"/>
            </a:xfrm>
            <a:custGeom>
              <a:avLst/>
              <a:gdLst>
                <a:gd name="connsiteX0" fmla="*/ 36274 w 45390"/>
                <a:gd name="connsiteY0" fmla="*/ 0 h 72547"/>
                <a:gd name="connsiteX1" fmla="*/ 0 w 45390"/>
                <a:gd name="connsiteY1" fmla="*/ 36274 h 72547"/>
                <a:gd name="connsiteX2" fmla="*/ 36274 w 45390"/>
                <a:gd name="connsiteY2" fmla="*/ 72548 h 72547"/>
                <a:gd name="connsiteX3" fmla="*/ 45391 w 45390"/>
                <a:gd name="connsiteY3" fmla="*/ 63431 h 72547"/>
                <a:gd name="connsiteX4" fmla="*/ 18299 w 45390"/>
                <a:gd name="connsiteY4" fmla="*/ 36274 h 72547"/>
                <a:gd name="connsiteX5" fmla="*/ 45391 w 45390"/>
                <a:gd name="connsiteY5" fmla="*/ 9117 h 72547"/>
                <a:gd name="connsiteX6" fmla="*/ 36274 w 45390"/>
                <a:gd name="connsiteY6" fmla="*/ 0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36274" y="0"/>
                  </a:moveTo>
                  <a:lnTo>
                    <a:pt x="0" y="36274"/>
                  </a:lnTo>
                  <a:lnTo>
                    <a:pt x="36274" y="72548"/>
                  </a:lnTo>
                  <a:lnTo>
                    <a:pt x="45391" y="63431"/>
                  </a:lnTo>
                  <a:lnTo>
                    <a:pt x="18299" y="36274"/>
                  </a:lnTo>
                  <a:lnTo>
                    <a:pt x="45391" y="9117"/>
                  </a:lnTo>
                  <a:lnTo>
                    <a:pt x="36274" y="0"/>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orme libre : forme 7">
              <a:extLst>
                <a:ext uri="{FF2B5EF4-FFF2-40B4-BE49-F238E27FC236}">
                  <a16:creationId xmlns:a16="http://schemas.microsoft.com/office/drawing/2014/main" id="{D3AD1104-37E4-426A-A878-E6E88B5AEE3D}"/>
                </a:ext>
              </a:extLst>
            </p:cNvPr>
            <p:cNvSpPr/>
            <p:nvPr/>
          </p:nvSpPr>
          <p:spPr>
            <a:xfrm>
              <a:off x="8094497" y="4299332"/>
              <a:ext cx="67514" cy="97722"/>
            </a:xfrm>
            <a:custGeom>
              <a:avLst/>
              <a:gdLst>
                <a:gd name="connsiteX0" fmla="*/ 0 w 45390"/>
                <a:gd name="connsiteY0" fmla="*/ 9117 h 72547"/>
                <a:gd name="connsiteX1" fmla="*/ 27092 w 45390"/>
                <a:gd name="connsiteY1" fmla="*/ 36274 h 72547"/>
                <a:gd name="connsiteX2" fmla="*/ 0 w 45390"/>
                <a:gd name="connsiteY2" fmla="*/ 63431 h 72547"/>
                <a:gd name="connsiteX3" fmla="*/ 9117 w 45390"/>
                <a:gd name="connsiteY3" fmla="*/ 72548 h 72547"/>
                <a:gd name="connsiteX4" fmla="*/ 45391 w 45390"/>
                <a:gd name="connsiteY4" fmla="*/ 36274 h 72547"/>
                <a:gd name="connsiteX5" fmla="*/ 9117 w 45390"/>
                <a:gd name="connsiteY5" fmla="*/ 0 h 72547"/>
                <a:gd name="connsiteX6" fmla="*/ 0 w 45390"/>
                <a:gd name="connsiteY6" fmla="*/ 9117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0" y="9117"/>
                  </a:moveTo>
                  <a:lnTo>
                    <a:pt x="27092" y="36274"/>
                  </a:lnTo>
                  <a:lnTo>
                    <a:pt x="0" y="63431"/>
                  </a:lnTo>
                  <a:lnTo>
                    <a:pt x="9117" y="72548"/>
                  </a:lnTo>
                  <a:lnTo>
                    <a:pt x="45391" y="36274"/>
                  </a:lnTo>
                  <a:lnTo>
                    <a:pt x="9117" y="0"/>
                  </a:lnTo>
                  <a:lnTo>
                    <a:pt x="0" y="9117"/>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orme libre : forme 8">
              <a:extLst>
                <a:ext uri="{FF2B5EF4-FFF2-40B4-BE49-F238E27FC236}">
                  <a16:creationId xmlns:a16="http://schemas.microsoft.com/office/drawing/2014/main" id="{4DD6633B-8738-44BA-993B-3454E560441E}"/>
                </a:ext>
              </a:extLst>
            </p:cNvPr>
            <p:cNvSpPr/>
            <p:nvPr/>
          </p:nvSpPr>
          <p:spPr>
            <a:xfrm>
              <a:off x="8013324" y="4297852"/>
              <a:ext cx="62802" cy="105300"/>
            </a:xfrm>
            <a:custGeom>
              <a:avLst/>
              <a:gdLst>
                <a:gd name="connsiteX0" fmla="*/ 0 w 42222"/>
                <a:gd name="connsiteY0" fmla="*/ 73195 h 78173"/>
                <a:gd name="connsiteX1" fmla="*/ 11962 w 42222"/>
                <a:gd name="connsiteY1" fmla="*/ 78173 h 78173"/>
                <a:gd name="connsiteX2" fmla="*/ 42223 w 42222"/>
                <a:gd name="connsiteY2" fmla="*/ 4979 h 78173"/>
                <a:gd name="connsiteX3" fmla="*/ 30325 w 42222"/>
                <a:gd name="connsiteY3" fmla="*/ 0 h 78173"/>
                <a:gd name="connsiteX4" fmla="*/ 0 w 42222"/>
                <a:gd name="connsiteY4" fmla="*/ 73195 h 7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22" h="78173">
                  <a:moveTo>
                    <a:pt x="0" y="73195"/>
                  </a:moveTo>
                  <a:lnTo>
                    <a:pt x="11962" y="78173"/>
                  </a:lnTo>
                  <a:lnTo>
                    <a:pt x="42223" y="4979"/>
                  </a:lnTo>
                  <a:lnTo>
                    <a:pt x="30325" y="0"/>
                  </a:lnTo>
                  <a:lnTo>
                    <a:pt x="0" y="73195"/>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0" name="Image 9">
            <a:extLst>
              <a:ext uri="{FF2B5EF4-FFF2-40B4-BE49-F238E27FC236}">
                <a16:creationId xmlns:a16="http://schemas.microsoft.com/office/drawing/2014/main" id="{A2DE508A-DA30-4DAA-9B0D-010CB56C8E1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1164" y="1351070"/>
            <a:ext cx="1213969" cy="443149"/>
          </a:xfrm>
          <a:prstGeom prst="rect">
            <a:avLst/>
          </a:prstGeom>
          <a:noFill/>
          <a:ln>
            <a:noFill/>
          </a:ln>
        </p:spPr>
      </p:pic>
      <p:sp>
        <p:nvSpPr>
          <p:cNvPr id="11" name="Rectangle 10">
            <a:extLst>
              <a:ext uri="{FF2B5EF4-FFF2-40B4-BE49-F238E27FC236}">
                <a16:creationId xmlns:a16="http://schemas.microsoft.com/office/drawing/2014/main" id="{480D33E5-E496-44A9-9303-05F5733BF33B}"/>
              </a:ext>
            </a:extLst>
          </p:cNvPr>
          <p:cNvSpPr/>
          <p:nvPr/>
        </p:nvSpPr>
        <p:spPr>
          <a:xfrm>
            <a:off x="708086" y="1254320"/>
            <a:ext cx="5112525" cy="635831"/>
          </a:xfrm>
          <a:prstGeom prst="rect">
            <a:avLst/>
          </a:prstGeom>
          <a:solidFill>
            <a:srgbClr val="C00000">
              <a:alpha val="9000"/>
            </a:srgbClr>
          </a:solidFill>
          <a:ln w="28575" cap="flat" cmpd="sng" algn="ctr">
            <a:solidFill>
              <a:srgbClr val="C00000"/>
            </a:solid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Light" panose="020F0302020204030204"/>
              <a:ea typeface="+mn-ea"/>
              <a:cs typeface="+mn-cs"/>
            </a:endParaRPr>
          </a:p>
        </p:txBody>
      </p:sp>
      <p:sp>
        <p:nvSpPr>
          <p:cNvPr id="12" name="ZoneTexte 11">
            <a:extLst>
              <a:ext uri="{FF2B5EF4-FFF2-40B4-BE49-F238E27FC236}">
                <a16:creationId xmlns:a16="http://schemas.microsoft.com/office/drawing/2014/main" id="{C2807E44-C4BF-49D0-B879-68C2A09D47E0}"/>
              </a:ext>
            </a:extLst>
          </p:cNvPr>
          <p:cNvSpPr txBox="1"/>
          <p:nvPr/>
        </p:nvSpPr>
        <p:spPr>
          <a:xfrm>
            <a:off x="2844365" y="1238870"/>
            <a:ext cx="208201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prstClr val="black"/>
                </a:solidFill>
                <a:effectLst/>
                <a:uLnTx/>
                <a:uFillTx/>
                <a:latin typeface="Calibri Light" panose="020F0302020204030204"/>
                <a:ea typeface="+mn-ea"/>
                <a:cs typeface="+mn-cs"/>
              </a:rPr>
              <a:t>Identification de l’appétence client</a:t>
            </a:r>
          </a:p>
        </p:txBody>
      </p:sp>
      <p:sp>
        <p:nvSpPr>
          <p:cNvPr id="13" name="Ellipse 12">
            <a:extLst>
              <a:ext uri="{FF2B5EF4-FFF2-40B4-BE49-F238E27FC236}">
                <a16:creationId xmlns:a16="http://schemas.microsoft.com/office/drawing/2014/main" id="{B7DAA6C4-B6B4-4AB1-9350-6D620246396E}"/>
              </a:ext>
            </a:extLst>
          </p:cNvPr>
          <p:cNvSpPr/>
          <p:nvPr/>
        </p:nvSpPr>
        <p:spPr>
          <a:xfrm>
            <a:off x="2778507" y="1397786"/>
            <a:ext cx="182642" cy="199892"/>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1</a:t>
            </a:r>
          </a:p>
        </p:txBody>
      </p:sp>
      <p:pic>
        <p:nvPicPr>
          <p:cNvPr id="18" name="Image 17">
            <a:extLst>
              <a:ext uri="{FF2B5EF4-FFF2-40B4-BE49-F238E27FC236}">
                <a16:creationId xmlns:a16="http://schemas.microsoft.com/office/drawing/2014/main" id="{712DBA1F-C448-46C1-A1A6-94364808AB18}"/>
              </a:ext>
            </a:extLst>
          </p:cNvPr>
          <p:cNvPicPr>
            <a:picLocks noChangeAspect="1"/>
          </p:cNvPicPr>
          <p:nvPr/>
        </p:nvPicPr>
        <p:blipFill rotWithShape="1">
          <a:blip r:embed="rId3"/>
          <a:srcRect t="56812" r="4253" b="22532"/>
          <a:stretch/>
        </p:blipFill>
        <p:spPr>
          <a:xfrm>
            <a:off x="1419611" y="5212769"/>
            <a:ext cx="9352775" cy="1126836"/>
          </a:xfrm>
          <a:prstGeom prst="rect">
            <a:avLst/>
          </a:prstGeom>
          <a:ln>
            <a:noFill/>
          </a:ln>
          <a:effectLst>
            <a:outerShdw blurRad="292100" dist="139700" dir="2700000" algn="tl" rotWithShape="0">
              <a:srgbClr val="333333">
                <a:alpha val="65000"/>
              </a:srgbClr>
            </a:outerShdw>
          </a:effectLst>
        </p:spPr>
      </p:pic>
      <p:sp>
        <p:nvSpPr>
          <p:cNvPr id="19" name="ZoneTexte 18">
            <a:extLst>
              <a:ext uri="{FF2B5EF4-FFF2-40B4-BE49-F238E27FC236}">
                <a16:creationId xmlns:a16="http://schemas.microsoft.com/office/drawing/2014/main" id="{E331D7F9-31BB-4C52-8F00-E513E92146C2}"/>
              </a:ext>
            </a:extLst>
          </p:cNvPr>
          <p:cNvSpPr txBox="1"/>
          <p:nvPr/>
        </p:nvSpPr>
        <p:spPr>
          <a:xfrm>
            <a:off x="1907192" y="2033617"/>
            <a:ext cx="8534709" cy="2893100"/>
          </a:xfrm>
          <a:prstGeom prst="rect">
            <a:avLst/>
          </a:prstGeom>
          <a:solidFill>
            <a:schemeClr val="bg1">
              <a:lumMod val="95000"/>
            </a:schemeClr>
          </a:solidFill>
        </p:spPr>
        <p:txBody>
          <a:bodyPr wrap="none" rtlCol="0">
            <a:spAutoFit/>
          </a:bodyPr>
          <a:lstStyle/>
          <a:p>
            <a:r>
              <a:rPr lang="fr-FR" sz="1400" u="sng" dirty="0"/>
              <a:t>Suggestion de questions aptes à détecter / faire naître les besoins de nos clients</a:t>
            </a:r>
            <a:r>
              <a:rPr lang="fr-FR" sz="1400" dirty="0"/>
              <a:t> :</a:t>
            </a:r>
          </a:p>
          <a:p>
            <a:endParaRPr lang="fr-FR" sz="1400" dirty="0"/>
          </a:p>
          <a:p>
            <a:pPr marL="342900" lvl="0" indent="-342900">
              <a:buFont typeface="Wingdings" panose="05000000000000000000" pitchFamily="2" charset="2"/>
              <a:buChar char=""/>
            </a:pPr>
            <a:r>
              <a:rPr lang="fr-FR" sz="1400" dirty="0">
                <a:ea typeface="Times New Roman" panose="02020603050405020304" pitchFamily="18" charset="0"/>
              </a:rPr>
              <a:t>Quels sont les </a:t>
            </a:r>
            <a:r>
              <a:rPr lang="fr-FR" sz="1400" b="1" dirty="0">
                <a:ea typeface="Times New Roman" panose="02020603050405020304" pitchFamily="18" charset="0"/>
              </a:rPr>
              <a:t>principaux risques</a:t>
            </a:r>
            <a:r>
              <a:rPr lang="fr-FR" sz="1400" dirty="0">
                <a:ea typeface="Times New Roman" panose="02020603050405020304" pitchFamily="18" charset="0"/>
              </a:rPr>
              <a:t> liés à l’exercice de votre activité </a:t>
            </a:r>
            <a:r>
              <a:rPr lang="fr-FR" sz="1100" i="1" dirty="0">
                <a:ea typeface="Times New Roman" panose="02020603050405020304" pitchFamily="18" charset="0"/>
              </a:rPr>
              <a:t>(erreur médicale, plainte de patients, …) </a:t>
            </a:r>
            <a:r>
              <a:rPr lang="fr-FR" sz="1400" dirty="0">
                <a:ea typeface="Times New Roman" panose="02020603050405020304" pitchFamily="18" charset="0"/>
              </a:rPr>
              <a:t>?</a:t>
            </a:r>
          </a:p>
          <a:p>
            <a:pPr lvl="0"/>
            <a:endParaRPr lang="fr-FR" sz="1400" dirty="0">
              <a:ea typeface="Calibri" panose="020F0502020204030204" pitchFamily="34" charset="0"/>
            </a:endParaRPr>
          </a:p>
          <a:p>
            <a:pPr marL="342900" lvl="0" indent="-342900">
              <a:buFont typeface="Wingdings" panose="05000000000000000000" pitchFamily="2" charset="2"/>
              <a:buChar char=""/>
            </a:pPr>
            <a:r>
              <a:rPr lang="fr-FR" sz="1400" dirty="0">
                <a:ea typeface="Times New Roman" panose="02020603050405020304" pitchFamily="18" charset="0"/>
              </a:rPr>
              <a:t>Selon vous, quels types de couverture sont </a:t>
            </a:r>
            <a:r>
              <a:rPr lang="fr-FR" sz="1400" b="1" dirty="0">
                <a:ea typeface="Times New Roman" panose="02020603050405020304" pitchFamily="18" charset="0"/>
              </a:rPr>
              <a:t>obligatoires</a:t>
            </a:r>
            <a:r>
              <a:rPr lang="fr-FR" sz="1400" dirty="0">
                <a:ea typeface="Times New Roman" panose="02020603050405020304" pitchFamily="18" charset="0"/>
              </a:rPr>
              <a:t> </a:t>
            </a:r>
            <a:r>
              <a:rPr lang="fr-FR" sz="1100" i="1" dirty="0">
                <a:solidFill>
                  <a:prstClr val="black"/>
                </a:solidFill>
                <a:ea typeface="Times New Roman" panose="02020603050405020304" pitchFamily="18" charset="0"/>
              </a:rPr>
              <a:t>(la RC l’est !) </a:t>
            </a:r>
            <a:r>
              <a:rPr lang="fr-FR" sz="1400" dirty="0">
                <a:ea typeface="Times New Roman" panose="02020603050405020304" pitchFamily="18" charset="0"/>
              </a:rPr>
              <a:t>? </a:t>
            </a:r>
          </a:p>
          <a:p>
            <a:pPr marL="342900" lvl="0" indent="-342900">
              <a:buFont typeface="Wingdings" panose="05000000000000000000" pitchFamily="2" charset="2"/>
              <a:buChar char=""/>
            </a:pPr>
            <a:endParaRPr lang="fr-FR" sz="1400" dirty="0">
              <a:ea typeface="Calibri" panose="020F0502020204030204" pitchFamily="34" charset="0"/>
            </a:endParaRPr>
          </a:p>
          <a:p>
            <a:pPr marL="342900" lvl="0" indent="-342900">
              <a:buFont typeface="Wingdings" panose="05000000000000000000" pitchFamily="2" charset="2"/>
              <a:buChar char=""/>
            </a:pPr>
            <a:r>
              <a:rPr lang="fr-FR" sz="1400" dirty="0">
                <a:ea typeface="Times New Roman" panose="02020603050405020304" pitchFamily="18" charset="0"/>
              </a:rPr>
              <a:t>Quelles </a:t>
            </a:r>
            <a:r>
              <a:rPr lang="fr-FR" sz="1400" b="1" dirty="0">
                <a:ea typeface="Times New Roman" panose="02020603050405020304" pitchFamily="18" charset="0"/>
              </a:rPr>
              <a:t>garanties</a:t>
            </a:r>
            <a:r>
              <a:rPr lang="fr-FR" sz="1400" dirty="0">
                <a:ea typeface="Times New Roman" panose="02020603050405020304" pitchFamily="18" charset="0"/>
              </a:rPr>
              <a:t> avez-vous déjà </a:t>
            </a:r>
            <a:r>
              <a:rPr lang="fr-FR" sz="1400" b="1" dirty="0">
                <a:ea typeface="Times New Roman" panose="02020603050405020304" pitchFamily="18" charset="0"/>
              </a:rPr>
              <a:t>mises en place</a:t>
            </a:r>
            <a:r>
              <a:rPr lang="fr-FR" sz="1400" dirty="0">
                <a:ea typeface="Times New Roman" panose="02020603050405020304" pitchFamily="18" charset="0"/>
              </a:rPr>
              <a:t> ?</a:t>
            </a:r>
          </a:p>
          <a:p>
            <a:pPr marL="342900" lvl="0" indent="-342900">
              <a:buFont typeface="Wingdings" panose="05000000000000000000" pitchFamily="2" charset="2"/>
              <a:buChar char=""/>
            </a:pPr>
            <a:endParaRPr lang="fr-FR" sz="1400" dirty="0">
              <a:ea typeface="Calibri" panose="020F0502020204030204" pitchFamily="34" charset="0"/>
            </a:endParaRPr>
          </a:p>
          <a:p>
            <a:pPr marL="342900" lvl="0" indent="-342900">
              <a:buFont typeface="Wingdings" panose="05000000000000000000" pitchFamily="2" charset="2"/>
              <a:buChar char=""/>
            </a:pPr>
            <a:r>
              <a:rPr lang="fr-FR" sz="1400" dirty="0">
                <a:ea typeface="Times New Roman" panose="02020603050405020304" pitchFamily="18" charset="0"/>
              </a:rPr>
              <a:t>Et quels sont vos </a:t>
            </a:r>
            <a:r>
              <a:rPr lang="fr-FR" sz="1400" b="1" dirty="0">
                <a:ea typeface="Times New Roman" panose="02020603050405020304" pitchFamily="18" charset="0"/>
              </a:rPr>
              <a:t>plafonds de garanties</a:t>
            </a:r>
            <a:r>
              <a:rPr lang="fr-FR" sz="1400" dirty="0">
                <a:ea typeface="Times New Roman" panose="02020603050405020304" pitchFamily="18" charset="0"/>
              </a:rPr>
              <a:t> ?</a:t>
            </a:r>
          </a:p>
          <a:p>
            <a:pPr marL="342900" lvl="0" indent="-342900">
              <a:buFont typeface="Wingdings" panose="05000000000000000000" pitchFamily="2" charset="2"/>
              <a:buChar char=""/>
            </a:pPr>
            <a:endParaRPr lang="fr-FR" sz="1400" dirty="0">
              <a:ea typeface="Calibri" panose="020F0502020204030204" pitchFamily="34" charset="0"/>
            </a:endParaRPr>
          </a:p>
          <a:p>
            <a:pPr marL="342900" lvl="0" indent="-342900">
              <a:buFont typeface="Wingdings" panose="05000000000000000000" pitchFamily="2" charset="2"/>
              <a:buChar char=""/>
            </a:pPr>
            <a:r>
              <a:rPr lang="fr-FR" sz="1400" dirty="0">
                <a:ea typeface="Times New Roman" panose="02020603050405020304" pitchFamily="18" charset="0"/>
              </a:rPr>
              <a:t>Combien de </a:t>
            </a:r>
            <a:r>
              <a:rPr lang="fr-FR" sz="1400" b="1" dirty="0">
                <a:ea typeface="Times New Roman" panose="02020603050405020304" pitchFamily="18" charset="0"/>
              </a:rPr>
              <a:t>plaintes </a:t>
            </a:r>
            <a:r>
              <a:rPr lang="fr-FR" sz="1400" dirty="0">
                <a:ea typeface="Times New Roman" panose="02020603050405020304" pitchFamily="18" charset="0"/>
              </a:rPr>
              <a:t>avez-vous eues ou en cours de la part de vos patients ?</a:t>
            </a:r>
          </a:p>
          <a:p>
            <a:pPr marL="342900" lvl="0" indent="-342900">
              <a:buFont typeface="Wingdings" panose="05000000000000000000" pitchFamily="2" charset="2"/>
              <a:buChar char=""/>
            </a:pPr>
            <a:endParaRPr lang="fr-FR" sz="1400" dirty="0">
              <a:ea typeface="Calibri" panose="020F0502020204030204" pitchFamily="34" charset="0"/>
            </a:endParaRPr>
          </a:p>
          <a:p>
            <a:pPr marL="342900" lvl="0" indent="-342900">
              <a:buFont typeface="Wingdings" panose="05000000000000000000" pitchFamily="2" charset="2"/>
              <a:buChar char=""/>
            </a:pPr>
            <a:r>
              <a:rPr lang="fr-FR" sz="1400" dirty="0">
                <a:ea typeface="Times New Roman" panose="02020603050405020304" pitchFamily="18" charset="0"/>
              </a:rPr>
              <a:t>Parmi vos </a:t>
            </a:r>
            <a:r>
              <a:rPr lang="fr-FR" sz="1400" b="1" dirty="0">
                <a:ea typeface="Times New Roman" panose="02020603050405020304" pitchFamily="18" charset="0"/>
              </a:rPr>
              <a:t>collaborateurs</a:t>
            </a:r>
            <a:r>
              <a:rPr lang="fr-FR" sz="1400" dirty="0">
                <a:ea typeface="Times New Roman" panose="02020603050405020304" pitchFamily="18" charset="0"/>
              </a:rPr>
              <a:t>, lesquels doivent être couverts ?</a:t>
            </a:r>
            <a:endParaRPr lang="fr-FR" sz="1400" dirty="0"/>
          </a:p>
        </p:txBody>
      </p:sp>
      <p:pic>
        <p:nvPicPr>
          <p:cNvPr id="14" name="Image 13">
            <a:extLst>
              <a:ext uri="{FF2B5EF4-FFF2-40B4-BE49-F238E27FC236}">
                <a16:creationId xmlns:a16="http://schemas.microsoft.com/office/drawing/2014/main" id="{4D223B0F-2C93-BE60-5AE1-D67608DF8D4A}"/>
              </a:ext>
            </a:extLst>
          </p:cNvPr>
          <p:cNvPicPr>
            <a:picLocks noChangeAspect="1"/>
          </p:cNvPicPr>
          <p:nvPr/>
        </p:nvPicPr>
        <p:blipFill>
          <a:blip r:embed="rId4"/>
          <a:stretch>
            <a:fillRect/>
          </a:stretch>
        </p:blipFill>
        <p:spPr>
          <a:xfrm>
            <a:off x="87619" y="531909"/>
            <a:ext cx="600075" cy="552450"/>
          </a:xfrm>
          <a:prstGeom prst="rect">
            <a:avLst/>
          </a:prstGeom>
        </p:spPr>
      </p:pic>
    </p:spTree>
    <p:extLst>
      <p:ext uri="{BB962C8B-B14F-4D97-AF65-F5344CB8AC3E}">
        <p14:creationId xmlns:p14="http://schemas.microsoft.com/office/powerpoint/2010/main" val="12152976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2">
            <a:extLst>
              <a:ext uri="{FF2B5EF4-FFF2-40B4-BE49-F238E27FC236}">
                <a16:creationId xmlns:a16="http://schemas.microsoft.com/office/drawing/2014/main" id="{B7E94FBD-6BCA-4B31-9A3C-71C44AC88159}"/>
              </a:ext>
            </a:extLst>
          </p:cNvPr>
          <p:cNvSpPr>
            <a:spLocks noGrp="1"/>
          </p:cNvSpPr>
          <p:nvPr>
            <p:ph type="body" sz="quarter" idx="12"/>
          </p:nvPr>
        </p:nvSpPr>
        <p:spPr>
          <a:xfrm>
            <a:off x="695325" y="464147"/>
            <a:ext cx="10980738" cy="720000"/>
          </a:xfrm>
        </p:spPr>
        <p:txBody>
          <a:bodyPr>
            <a:normAutofit/>
          </a:bodyPr>
          <a:lstStyle/>
          <a:p>
            <a:r>
              <a:rPr lang="fr-FR" sz="2400" dirty="0"/>
              <a:t>Professionnels de santé / exemples de tarifs</a:t>
            </a:r>
            <a:endParaRPr lang="fr-FR" sz="2400" dirty="0">
              <a:solidFill>
                <a:srgbClr val="006600"/>
              </a:solidFill>
            </a:endParaRPr>
          </a:p>
        </p:txBody>
      </p:sp>
      <p:sp>
        <p:nvSpPr>
          <p:cNvPr id="3" name="Espace réservé du texte 4">
            <a:extLst>
              <a:ext uri="{FF2B5EF4-FFF2-40B4-BE49-F238E27FC236}">
                <a16:creationId xmlns:a16="http://schemas.microsoft.com/office/drawing/2014/main" id="{C6CA6D08-91C7-4022-9C4D-8362B7A39CA8}"/>
              </a:ext>
            </a:extLst>
          </p:cNvPr>
          <p:cNvSpPr txBox="1">
            <a:spLocks/>
          </p:cNvSpPr>
          <p:nvPr/>
        </p:nvSpPr>
        <p:spPr>
          <a:xfrm>
            <a:off x="193579" y="627016"/>
            <a:ext cx="376741" cy="392216"/>
          </a:xfrm>
          <a:prstGeom prst="rect">
            <a:avLst/>
          </a:prstGeom>
          <a:solidFill>
            <a:schemeClr val="accent4">
              <a:lumMod val="75000"/>
            </a:schemeClr>
          </a:solidFill>
        </p:spPr>
        <p:txBody>
          <a:bodyPr anchor="ctr">
            <a:noAutofit/>
          </a:bodyPr>
          <a:lstStyle>
            <a:lvl1pPr marL="0" marR="0" indent="0" algn="ct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000" b="1" kern="1200">
                <a:solidFill>
                  <a:schemeClr val="bg1"/>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800"/>
              <a:t>5</a:t>
            </a:r>
            <a:endParaRPr lang="fr-FR" sz="1800" dirty="0"/>
          </a:p>
        </p:txBody>
      </p:sp>
      <p:sp>
        <p:nvSpPr>
          <p:cNvPr id="4" name="Rectangle 3">
            <a:extLst>
              <a:ext uri="{FF2B5EF4-FFF2-40B4-BE49-F238E27FC236}">
                <a16:creationId xmlns:a16="http://schemas.microsoft.com/office/drawing/2014/main" id="{031A2949-2F35-48B1-9584-32CBC6BC9F84}"/>
              </a:ext>
            </a:extLst>
          </p:cNvPr>
          <p:cNvSpPr/>
          <p:nvPr/>
        </p:nvSpPr>
        <p:spPr>
          <a:xfrm>
            <a:off x="6606866" y="1241199"/>
            <a:ext cx="4818995" cy="635831"/>
          </a:xfrm>
          <a:prstGeom prst="rect">
            <a:avLst/>
          </a:prstGeom>
          <a:solidFill>
            <a:srgbClr val="7030A0">
              <a:alpha val="9000"/>
            </a:srgbClr>
          </a:solidFill>
          <a:ln w="28575" cap="flat" cmpd="sng" algn="ctr">
            <a:solidFill>
              <a:srgbClr val="7030A0"/>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5B9BD5"/>
              </a:solidFill>
              <a:effectLst/>
              <a:uLnTx/>
              <a:uFillTx/>
              <a:latin typeface="Calibri Light" panose="020F0302020204030204"/>
              <a:ea typeface="+mn-ea"/>
              <a:cs typeface="+mn-cs"/>
            </a:endParaRPr>
          </a:p>
        </p:txBody>
      </p:sp>
      <p:pic>
        <p:nvPicPr>
          <p:cNvPr id="5" name="Image 4">
            <a:extLst>
              <a:ext uri="{FF2B5EF4-FFF2-40B4-BE49-F238E27FC236}">
                <a16:creationId xmlns:a16="http://schemas.microsoft.com/office/drawing/2014/main" id="{BAD515BA-F2D1-42FC-B394-BFD5F9DBA7F7}"/>
              </a:ext>
            </a:extLst>
          </p:cNvPr>
          <p:cNvPicPr>
            <a:picLocks noChangeAspect="1"/>
          </p:cNvPicPr>
          <p:nvPr/>
        </p:nvPicPr>
        <p:blipFill>
          <a:blip r:embed="rId2"/>
          <a:stretch>
            <a:fillRect/>
          </a:stretch>
        </p:blipFill>
        <p:spPr>
          <a:xfrm>
            <a:off x="6753365" y="1360164"/>
            <a:ext cx="1230618" cy="397900"/>
          </a:xfrm>
          <a:prstGeom prst="rect">
            <a:avLst/>
          </a:prstGeom>
        </p:spPr>
      </p:pic>
      <p:sp>
        <p:nvSpPr>
          <p:cNvPr id="6" name="ZoneTexte 5">
            <a:extLst>
              <a:ext uri="{FF2B5EF4-FFF2-40B4-BE49-F238E27FC236}">
                <a16:creationId xmlns:a16="http://schemas.microsoft.com/office/drawing/2014/main" id="{C871E860-C4DC-433F-B4D7-90D8D5A1749E}"/>
              </a:ext>
            </a:extLst>
          </p:cNvPr>
          <p:cNvSpPr txBox="1"/>
          <p:nvPr/>
        </p:nvSpPr>
        <p:spPr>
          <a:xfrm>
            <a:off x="8628919" y="1243916"/>
            <a:ext cx="248438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prstClr val="black"/>
                </a:solidFill>
                <a:effectLst/>
                <a:uLnTx/>
                <a:uFillTx/>
                <a:latin typeface="Calibri Light" panose="020F0302020204030204"/>
              </a:rPr>
              <a:t>Prise en charge du client</a:t>
            </a:r>
          </a:p>
        </p:txBody>
      </p:sp>
      <p:sp>
        <p:nvSpPr>
          <p:cNvPr id="7" name="Ellipse 6">
            <a:extLst>
              <a:ext uri="{FF2B5EF4-FFF2-40B4-BE49-F238E27FC236}">
                <a16:creationId xmlns:a16="http://schemas.microsoft.com/office/drawing/2014/main" id="{C4F0B77F-41E8-44BB-AF69-4D0D3C20CE4C}"/>
              </a:ext>
            </a:extLst>
          </p:cNvPr>
          <p:cNvSpPr/>
          <p:nvPr/>
        </p:nvSpPr>
        <p:spPr>
          <a:xfrm>
            <a:off x="8393664" y="1296797"/>
            <a:ext cx="182642" cy="202014"/>
          </a:xfrm>
          <a:prstGeom prst="ellipse">
            <a:avLst/>
          </a:prstGeom>
          <a:solidFill>
            <a:srgbClr val="7030A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3</a:t>
            </a:r>
          </a:p>
        </p:txBody>
      </p:sp>
      <p:sp>
        <p:nvSpPr>
          <p:cNvPr id="8" name="ZoneTexte 7">
            <a:extLst>
              <a:ext uri="{FF2B5EF4-FFF2-40B4-BE49-F238E27FC236}">
                <a16:creationId xmlns:a16="http://schemas.microsoft.com/office/drawing/2014/main" id="{164224B8-1AE8-47ED-A605-4E962ED1D919}"/>
              </a:ext>
            </a:extLst>
          </p:cNvPr>
          <p:cNvSpPr txBox="1"/>
          <p:nvPr/>
        </p:nvSpPr>
        <p:spPr>
          <a:xfrm>
            <a:off x="8151075" y="1437949"/>
            <a:ext cx="3241448"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prstClr val="black"/>
                </a:solidFill>
                <a:effectLst/>
                <a:uLnTx/>
                <a:uFillTx/>
                <a:latin typeface="Calibri Light" panose="020F0302020204030204"/>
              </a:rPr>
              <a:t>WTW contacte le client et lui propose des solutions RC Médicale en lien avec son activité</a:t>
            </a:r>
            <a:endParaRPr kumimoji="0" lang="fr-FR" sz="1400" b="0" i="0" u="none" strike="noStrike" kern="0" cap="none" spc="0" normalizeH="0" baseline="0" noProof="0" dirty="0">
              <a:ln>
                <a:noFill/>
              </a:ln>
              <a:solidFill>
                <a:prstClr val="black"/>
              </a:solidFill>
              <a:effectLst/>
              <a:uLnTx/>
              <a:uFillTx/>
              <a:latin typeface="Calibri Light" panose="020F0302020204030204"/>
            </a:endParaRPr>
          </a:p>
        </p:txBody>
      </p:sp>
      <p:sp>
        <p:nvSpPr>
          <p:cNvPr id="9" name="ZoneTexte 8">
            <a:extLst>
              <a:ext uri="{FF2B5EF4-FFF2-40B4-BE49-F238E27FC236}">
                <a16:creationId xmlns:a16="http://schemas.microsoft.com/office/drawing/2014/main" id="{CE85C1FA-466B-4901-8C43-98C9D007D1A6}"/>
              </a:ext>
            </a:extLst>
          </p:cNvPr>
          <p:cNvSpPr txBox="1"/>
          <p:nvPr/>
        </p:nvSpPr>
        <p:spPr>
          <a:xfrm>
            <a:off x="975181" y="2227426"/>
            <a:ext cx="10450680" cy="2308324"/>
          </a:xfrm>
          <a:prstGeom prst="rect">
            <a:avLst/>
          </a:prstGeom>
          <a:noFill/>
        </p:spPr>
        <p:txBody>
          <a:bodyPr wrap="square" rtlCol="0">
            <a:spAutoFit/>
          </a:bodyPr>
          <a:lstStyle/>
          <a:p>
            <a:r>
              <a:rPr lang="fr-FR" dirty="0"/>
              <a:t>En cas de questionnement client/prospect sur un tarif de l’offre RC Pro Médicale, préciser que celui-ci leur sera indiqué après diagnostic pointu réalisé par notre expert partenaire, WTW.</a:t>
            </a:r>
          </a:p>
          <a:p>
            <a:endParaRPr lang="fr-FR" dirty="0"/>
          </a:p>
          <a:p>
            <a:r>
              <a:rPr lang="fr-FR" dirty="0"/>
              <a:t>Aucun tarif précis ne nous a été communiqué par WTW, et ceci s’explique notamment par le statut de courtier de WTW qui puise ses propositions sur base de différents assureurs spécialisés ainsi que par le caractère « </a:t>
            </a:r>
            <a:r>
              <a:rPr lang="fr-FR" i="1" dirty="0"/>
              <a:t>sur-mesure</a:t>
            </a:r>
            <a:r>
              <a:rPr lang="fr-FR" dirty="0"/>
              <a:t> » de chaque proposition.</a:t>
            </a:r>
          </a:p>
          <a:p>
            <a:r>
              <a:rPr lang="fr-FR" dirty="0"/>
              <a:t> </a:t>
            </a:r>
          </a:p>
          <a:p>
            <a:r>
              <a:rPr lang="fr-FR" dirty="0"/>
              <a:t>A titre purement indicatif, voici quelques exemples de tarifs issus de simulations WTW :</a:t>
            </a:r>
          </a:p>
        </p:txBody>
      </p:sp>
      <p:sp>
        <p:nvSpPr>
          <p:cNvPr id="10" name="Triangle isocèle 9">
            <a:extLst>
              <a:ext uri="{FF2B5EF4-FFF2-40B4-BE49-F238E27FC236}">
                <a16:creationId xmlns:a16="http://schemas.microsoft.com/office/drawing/2014/main" id="{D2F709D5-A097-4CAF-87A3-A9F023325ECC}"/>
              </a:ext>
            </a:extLst>
          </p:cNvPr>
          <p:cNvSpPr/>
          <p:nvPr/>
        </p:nvSpPr>
        <p:spPr>
          <a:xfrm flipV="1">
            <a:off x="8402073" y="1976351"/>
            <a:ext cx="1469036" cy="251075"/>
          </a:xfrm>
          <a:prstGeom prst="triangl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a:extLst>
              <a:ext uri="{FF2B5EF4-FFF2-40B4-BE49-F238E27FC236}">
                <a16:creationId xmlns:a16="http://schemas.microsoft.com/office/drawing/2014/main" id="{06D05BAC-B426-4E78-8F99-2C0D295750FC}"/>
              </a:ext>
            </a:extLst>
          </p:cNvPr>
          <p:cNvPicPr>
            <a:picLocks noChangeAspect="1"/>
          </p:cNvPicPr>
          <p:nvPr/>
        </p:nvPicPr>
        <p:blipFill rotWithShape="1">
          <a:blip r:embed="rId3"/>
          <a:srcRect l="6567" r="11224" b="55796"/>
          <a:stretch/>
        </p:blipFill>
        <p:spPr>
          <a:xfrm>
            <a:off x="2483370" y="4493546"/>
            <a:ext cx="7140315" cy="1858103"/>
          </a:xfrm>
          <a:prstGeom prst="rect">
            <a:avLst/>
          </a:prstGeom>
          <a:ln>
            <a:noFill/>
          </a:ln>
          <a:effectLst>
            <a:outerShdw blurRad="292100" dist="139700" dir="2700000" algn="tl" rotWithShape="0">
              <a:srgbClr val="333333">
                <a:alpha val="65000"/>
              </a:srgbClr>
            </a:outerShdw>
          </a:effectLst>
        </p:spPr>
      </p:pic>
      <p:sp>
        <p:nvSpPr>
          <p:cNvPr id="12" name="ZoneTexte 11">
            <a:extLst>
              <a:ext uri="{FF2B5EF4-FFF2-40B4-BE49-F238E27FC236}">
                <a16:creationId xmlns:a16="http://schemas.microsoft.com/office/drawing/2014/main" id="{EBEAF821-8E07-44E2-BBCA-2EC891DE14AA}"/>
              </a:ext>
            </a:extLst>
          </p:cNvPr>
          <p:cNvSpPr txBox="1"/>
          <p:nvPr/>
        </p:nvSpPr>
        <p:spPr>
          <a:xfrm>
            <a:off x="4835117" y="6368483"/>
            <a:ext cx="2689945" cy="246221"/>
          </a:xfrm>
          <a:prstGeom prst="rect">
            <a:avLst/>
          </a:prstGeom>
          <a:noFill/>
        </p:spPr>
        <p:txBody>
          <a:bodyPr wrap="square" rtlCol="0">
            <a:spAutoFit/>
          </a:bodyPr>
          <a:lstStyle/>
          <a:p>
            <a:r>
              <a:rPr lang="fr-FR" sz="1000" i="1" dirty="0"/>
              <a:t>* hors parodontologie (x2 si parodontologie)</a:t>
            </a:r>
          </a:p>
        </p:txBody>
      </p:sp>
      <p:sp>
        <p:nvSpPr>
          <p:cNvPr id="13" name="ZoneTexte 12">
            <a:extLst>
              <a:ext uri="{FF2B5EF4-FFF2-40B4-BE49-F238E27FC236}">
                <a16:creationId xmlns:a16="http://schemas.microsoft.com/office/drawing/2014/main" id="{3698F58F-0797-4F35-9A21-53450F3B064D}"/>
              </a:ext>
            </a:extLst>
          </p:cNvPr>
          <p:cNvSpPr txBox="1"/>
          <p:nvPr/>
        </p:nvSpPr>
        <p:spPr>
          <a:xfrm>
            <a:off x="6554789" y="6117652"/>
            <a:ext cx="307212" cy="246221"/>
          </a:xfrm>
          <a:prstGeom prst="rect">
            <a:avLst/>
          </a:prstGeom>
          <a:noFill/>
        </p:spPr>
        <p:txBody>
          <a:bodyPr wrap="square" rtlCol="0">
            <a:spAutoFit/>
          </a:bodyPr>
          <a:lstStyle/>
          <a:p>
            <a:r>
              <a:rPr lang="fr-FR" sz="1000" i="1" dirty="0"/>
              <a:t>*</a:t>
            </a:r>
          </a:p>
        </p:txBody>
      </p:sp>
      <p:pic>
        <p:nvPicPr>
          <p:cNvPr id="14" name="Image 13">
            <a:extLst>
              <a:ext uri="{FF2B5EF4-FFF2-40B4-BE49-F238E27FC236}">
                <a16:creationId xmlns:a16="http://schemas.microsoft.com/office/drawing/2014/main" id="{945A723B-31EB-9E71-2485-8AF9CC7A50D6}"/>
              </a:ext>
            </a:extLst>
          </p:cNvPr>
          <p:cNvPicPr>
            <a:picLocks noChangeAspect="1"/>
          </p:cNvPicPr>
          <p:nvPr/>
        </p:nvPicPr>
        <p:blipFill>
          <a:blip r:embed="rId4"/>
          <a:stretch>
            <a:fillRect/>
          </a:stretch>
        </p:blipFill>
        <p:spPr>
          <a:xfrm>
            <a:off x="87619" y="531909"/>
            <a:ext cx="600075" cy="552450"/>
          </a:xfrm>
          <a:prstGeom prst="rect">
            <a:avLst/>
          </a:prstGeom>
        </p:spPr>
      </p:pic>
    </p:spTree>
    <p:extLst>
      <p:ext uri="{BB962C8B-B14F-4D97-AF65-F5344CB8AC3E}">
        <p14:creationId xmlns:p14="http://schemas.microsoft.com/office/powerpoint/2010/main" val="23319661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CA6A260B-3C8B-46C0-908E-903BF66965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08783" y="68517"/>
            <a:ext cx="883217" cy="883217"/>
          </a:xfrm>
          <a:prstGeom prst="rect">
            <a:avLst/>
          </a:prstGeom>
        </p:spPr>
      </p:pic>
      <p:sp>
        <p:nvSpPr>
          <p:cNvPr id="18" name="Espace réservé du texte 1">
            <a:extLst>
              <a:ext uri="{FF2B5EF4-FFF2-40B4-BE49-F238E27FC236}">
                <a16:creationId xmlns:a16="http://schemas.microsoft.com/office/drawing/2014/main" id="{38A9F269-EAA7-40E5-BD94-446766526662}"/>
              </a:ext>
            </a:extLst>
          </p:cNvPr>
          <p:cNvSpPr>
            <a:spLocks noGrp="1"/>
          </p:cNvSpPr>
          <p:nvPr>
            <p:ph type="body" sz="quarter" idx="13"/>
          </p:nvPr>
        </p:nvSpPr>
        <p:spPr>
          <a:xfrm>
            <a:off x="3483429" y="1794747"/>
            <a:ext cx="7620201" cy="4023689"/>
          </a:xfrm>
        </p:spPr>
        <p:txBody>
          <a:bodyPr/>
          <a:lstStyle/>
          <a:p>
            <a:pPr>
              <a:buClrTx/>
              <a:buFont typeface="+mj-lt"/>
              <a:buAutoNum type="arabicPeriod"/>
            </a:pPr>
            <a:r>
              <a:rPr lang="fr-FR" sz="2400" dirty="0">
                <a:solidFill>
                  <a:schemeClr val="tx1"/>
                </a:solidFill>
              </a:rPr>
              <a:t>Contexte</a:t>
            </a:r>
          </a:p>
          <a:p>
            <a:pPr>
              <a:buClrTx/>
              <a:buFont typeface="+mj-lt"/>
              <a:buAutoNum type="arabicPeriod"/>
            </a:pPr>
            <a:endParaRPr lang="fr-FR" sz="2400" dirty="0">
              <a:solidFill>
                <a:schemeClr val="tx1"/>
              </a:solidFill>
            </a:endParaRPr>
          </a:p>
          <a:p>
            <a:pPr>
              <a:buClrTx/>
            </a:pPr>
            <a:r>
              <a:rPr lang="fr-FR" sz="2400" dirty="0"/>
              <a:t>Les offres</a:t>
            </a:r>
          </a:p>
          <a:p>
            <a:pPr marL="1371600" lvl="3" indent="0">
              <a:buClrTx/>
              <a:buNone/>
            </a:pPr>
            <a:r>
              <a:rPr lang="fr-FR" sz="2200" dirty="0"/>
              <a:t> RC PRO Médical</a:t>
            </a:r>
          </a:p>
          <a:p>
            <a:pPr marL="1371600" lvl="3" indent="0">
              <a:buClrTx/>
              <a:buNone/>
            </a:pPr>
            <a:r>
              <a:rPr lang="fr-FR" sz="2400" cap="all" dirty="0"/>
              <a:t> </a:t>
            </a:r>
            <a:r>
              <a:rPr lang="fr-FR" sz="2400" dirty="0"/>
              <a:t> Assurance </a:t>
            </a:r>
            <a:r>
              <a:rPr lang="fr-FR" sz="2400" cap="all" dirty="0"/>
              <a:t>agri/</a:t>
            </a:r>
            <a:r>
              <a:rPr lang="fr-FR" sz="2400" cap="all" dirty="0" err="1"/>
              <a:t>viti</a:t>
            </a:r>
            <a:endParaRPr lang="fr-FR" sz="2400" cap="all" dirty="0"/>
          </a:p>
          <a:p>
            <a:pPr marL="1371600" lvl="3" indent="0">
              <a:buClrTx/>
              <a:buNone/>
            </a:pPr>
            <a:r>
              <a:rPr lang="fr-FR" sz="2400" cap="all" dirty="0"/>
              <a:t> </a:t>
            </a:r>
            <a:r>
              <a:rPr lang="fr-FR" sz="2400" dirty="0"/>
              <a:t>Assurance </a:t>
            </a:r>
            <a:r>
              <a:rPr lang="fr-FR" sz="2400" cap="all" dirty="0"/>
              <a:t>cyber pro</a:t>
            </a:r>
          </a:p>
          <a:p>
            <a:pPr>
              <a:buClrTx/>
            </a:pPr>
            <a:endParaRPr lang="fr-FR" sz="2400" dirty="0"/>
          </a:p>
          <a:p>
            <a:pPr>
              <a:buClrTx/>
            </a:pPr>
            <a:r>
              <a:rPr lang="fr-FR" sz="2400" dirty="0"/>
              <a:t>Schéma de distribution </a:t>
            </a:r>
            <a:endParaRPr lang="fr-FR" sz="2400" dirty="0">
              <a:solidFill>
                <a:srgbClr val="006600"/>
              </a:solidFill>
            </a:endParaRPr>
          </a:p>
        </p:txBody>
      </p:sp>
      <p:sp>
        <p:nvSpPr>
          <p:cNvPr id="19" name="Rectangle 18">
            <a:extLst>
              <a:ext uri="{FF2B5EF4-FFF2-40B4-BE49-F238E27FC236}">
                <a16:creationId xmlns:a16="http://schemas.microsoft.com/office/drawing/2014/main" id="{C905BF79-5F2A-4D97-B00E-B27F1AD96E6E}"/>
              </a:ext>
            </a:extLst>
          </p:cNvPr>
          <p:cNvSpPr/>
          <p:nvPr/>
        </p:nvSpPr>
        <p:spPr>
          <a:xfrm>
            <a:off x="3314315" y="3787030"/>
            <a:ext cx="7994468" cy="516627"/>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23" name="Picture 6">
            <a:extLst>
              <a:ext uri="{FF2B5EF4-FFF2-40B4-BE49-F238E27FC236}">
                <a16:creationId xmlns:a16="http://schemas.microsoft.com/office/drawing/2014/main" id="{DDC09051-C232-460D-96CD-4C323B71C52C}"/>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5675481" y="2894029"/>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B4197D2B-A538-C774-9BF1-8AD25BEC2AC3}"/>
              </a:ext>
            </a:extLst>
          </p:cNvPr>
          <p:cNvPicPr>
            <a:picLocks noChangeAspect="1"/>
          </p:cNvPicPr>
          <p:nvPr/>
        </p:nvPicPr>
        <p:blipFill>
          <a:blip r:embed="rId5"/>
          <a:stretch>
            <a:fillRect/>
          </a:stretch>
        </p:blipFill>
        <p:spPr>
          <a:xfrm>
            <a:off x="4392831" y="3310466"/>
            <a:ext cx="517647" cy="476564"/>
          </a:xfrm>
          <a:prstGeom prst="rect">
            <a:avLst/>
          </a:prstGeom>
        </p:spPr>
      </p:pic>
      <p:pic>
        <p:nvPicPr>
          <p:cNvPr id="3" name="Picture 2" descr="123 Images – Parcourir 13,422 le catalogue de photos, vecteurs et vidéos |  Adobe Stock">
            <a:extLst>
              <a:ext uri="{FF2B5EF4-FFF2-40B4-BE49-F238E27FC236}">
                <a16:creationId xmlns:a16="http://schemas.microsoft.com/office/drawing/2014/main" id="{31167EE7-A630-BE47-D0B3-4F9E38710F23}"/>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5347" t="11341" r="36204" b="13868"/>
          <a:stretch/>
        </p:blipFill>
        <p:spPr bwMode="auto">
          <a:xfrm>
            <a:off x="4512978" y="3879125"/>
            <a:ext cx="397500" cy="399339"/>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 name="Picture 2" descr="123 Images – Parcourir 13,422 le catalogue de photos, vecteurs et vidéos |  Adobe Stock">
            <a:extLst>
              <a:ext uri="{FF2B5EF4-FFF2-40B4-BE49-F238E27FC236}">
                <a16:creationId xmlns:a16="http://schemas.microsoft.com/office/drawing/2014/main" id="{1E98A7A5-FC08-D6A4-07D3-97A7FA626FAB}"/>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67959" t="10788" r="3592" b="12405"/>
          <a:stretch/>
        </p:blipFill>
        <p:spPr bwMode="auto">
          <a:xfrm>
            <a:off x="4512978" y="4340781"/>
            <a:ext cx="397500" cy="410106"/>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74062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dirty="0"/>
              <a:t>Les offres Assurances AGRI/VITI by </a:t>
            </a:r>
            <a:endParaRPr lang="fr-FR" sz="2400" dirty="0">
              <a:solidFill>
                <a:srgbClr val="006600"/>
              </a:solidFill>
            </a:endParaRPr>
          </a:p>
        </p:txBody>
      </p:sp>
      <p:sp>
        <p:nvSpPr>
          <p:cNvPr id="9" name="Espace réservé du contenu 1">
            <a:extLst>
              <a:ext uri="{FF2B5EF4-FFF2-40B4-BE49-F238E27FC236}">
                <a16:creationId xmlns:a16="http://schemas.microsoft.com/office/drawing/2014/main" id="{BC61DF80-4ABA-47B6-A41F-DC43035B3417}"/>
              </a:ext>
            </a:extLst>
          </p:cNvPr>
          <p:cNvSpPr>
            <a:spLocks noGrp="1"/>
          </p:cNvSpPr>
          <p:nvPr>
            <p:ph idx="17"/>
          </p:nvPr>
        </p:nvSpPr>
        <p:spPr>
          <a:xfrm>
            <a:off x="3075709" y="1044983"/>
            <a:ext cx="8725359" cy="482531"/>
          </a:xfrm>
        </p:spPr>
        <p:txBody>
          <a:bodyPr/>
          <a:lstStyle/>
          <a:p>
            <a:pPr marL="61595" marR="109855" algn="just"/>
            <a:r>
              <a:rPr lang="fr-FR" sz="1800" u="sng">
                <a:ea typeface="Times New Roman" panose="02020603050405020304" pitchFamily="18" charset="0"/>
              </a:rPr>
              <a:t>La couverture des </a:t>
            </a:r>
            <a:r>
              <a:rPr lang="fr-FR" sz="1800" b="1" u="sng">
                <a:solidFill>
                  <a:srgbClr val="C00000"/>
                </a:solidFill>
                <a:ea typeface="Times New Roman" panose="02020603050405020304" pitchFamily="18" charset="0"/>
              </a:rPr>
              <a:t>Dommages aux Biens &amp; Responsabilité Civile</a:t>
            </a:r>
          </a:p>
        </p:txBody>
      </p:sp>
      <p:pic>
        <p:nvPicPr>
          <p:cNvPr id="13" name="Picture 6">
            <a:extLst>
              <a:ext uri="{FF2B5EF4-FFF2-40B4-BE49-F238E27FC236}">
                <a16:creationId xmlns:a16="http://schemas.microsoft.com/office/drawing/2014/main" id="{E741DA42-2146-444D-BEE5-337F8787D8C7}"/>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6695835" y="682990"/>
            <a:ext cx="841037" cy="280268"/>
          </a:xfrm>
          <a:prstGeom prst="rect">
            <a:avLst/>
          </a:prstGeom>
          <a:noFill/>
          <a:extLst>
            <a:ext uri="{909E8E84-426E-40DD-AFC4-6F175D3DCCD1}">
              <a14:hiddenFill xmlns:a14="http://schemas.microsoft.com/office/drawing/2010/main">
                <a:solidFill>
                  <a:srgbClr val="FFFFFF"/>
                </a:solidFill>
              </a14:hiddenFill>
            </a:ext>
          </a:extLst>
        </p:spPr>
      </p:pic>
      <p:sp>
        <p:nvSpPr>
          <p:cNvPr id="39" name="Espace réservé du pied de page 4">
            <a:extLst>
              <a:ext uri="{FF2B5EF4-FFF2-40B4-BE49-F238E27FC236}">
                <a16:creationId xmlns:a16="http://schemas.microsoft.com/office/drawing/2014/main" id="{86AC51A6-B764-4391-9CDE-CFDB373AD176}"/>
              </a:ext>
            </a:extLst>
          </p:cNvPr>
          <p:cNvSpPr txBox="1">
            <a:spLocks/>
          </p:cNvSpPr>
          <p:nvPr/>
        </p:nvSpPr>
        <p:spPr>
          <a:xfrm>
            <a:off x="179512" y="5338081"/>
            <a:ext cx="5891022" cy="68580"/>
          </a:xfrm>
          <a:prstGeom prst="rect">
            <a:avLst/>
          </a:prstGeom>
        </p:spPr>
        <p:txBody>
          <a:bodyPr vert="horz" wrap="square" lIns="0" tIns="0" rIns="0" bIns="0" rtlCol="0" anchor="t" anchorCtr="0">
            <a:spAutoFit/>
          </a:bodyPr>
          <a:lstStyle>
            <a:defPPr>
              <a:defRPr lang="en-US"/>
            </a:defPPr>
            <a:lvl1pPr marL="0" algn="l" defTabSz="914400" rtl="0" eaLnBrk="1" fontAlgn="base" latinLnBrk="0" hangingPunct="1">
              <a:spcBef>
                <a:spcPct val="0"/>
              </a:spcBef>
              <a:spcAft>
                <a:spcPct val="0"/>
              </a:spcAft>
              <a:defRPr sz="450" kern="1200">
                <a:solidFill>
                  <a:schemeClr val="tx1"/>
                </a:solidFill>
                <a:latin typeface="Arial" pitchFamily="34" charset="0"/>
                <a:ea typeface="+mn-ea"/>
                <a:cs typeface="Arial" pitchFamily="34" charset="0"/>
              </a:defRPr>
            </a:lvl1pPr>
            <a:lvl2pPr marL="4572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2pPr>
            <a:lvl3pPr marL="9144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3pPr>
            <a:lvl4pPr marL="13716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4pPr>
            <a:lvl5pPr marL="18288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5pPr>
            <a:lvl6pPr marL="2286000" algn="l" defTabSz="914400" rtl="0" eaLnBrk="1" latinLnBrk="0" hangingPunct="1">
              <a:defRPr sz="1800" kern="1200">
                <a:solidFill>
                  <a:schemeClr val="tx1"/>
                </a:solidFill>
                <a:latin typeface="Arial" pitchFamily="34" charset="0"/>
                <a:ea typeface="+mn-ea"/>
                <a:cs typeface="Arial" pitchFamily="34" charset="0"/>
              </a:defRPr>
            </a:lvl6pPr>
            <a:lvl7pPr marL="2743200" algn="l" defTabSz="914400" rtl="0" eaLnBrk="1" latinLnBrk="0" hangingPunct="1">
              <a:defRPr sz="1800" kern="1200">
                <a:solidFill>
                  <a:schemeClr val="tx1"/>
                </a:solidFill>
                <a:latin typeface="Arial" pitchFamily="34" charset="0"/>
                <a:ea typeface="+mn-ea"/>
                <a:cs typeface="Arial" pitchFamily="34" charset="0"/>
              </a:defRPr>
            </a:lvl7pPr>
            <a:lvl8pPr marL="3200400" algn="l" defTabSz="914400" rtl="0" eaLnBrk="1" latinLnBrk="0" hangingPunct="1">
              <a:defRPr sz="1800" kern="1200">
                <a:solidFill>
                  <a:schemeClr val="tx1"/>
                </a:solidFill>
                <a:latin typeface="Arial" pitchFamily="34" charset="0"/>
                <a:ea typeface="+mn-ea"/>
                <a:cs typeface="Arial" pitchFamily="34" charset="0"/>
              </a:defRPr>
            </a:lvl8pPr>
            <a:lvl9pPr marL="3657600" algn="l" defTabSz="914400" rtl="0" eaLnBrk="1" latinLnBrk="0" hangingPunct="1">
              <a:defRPr sz="1800" kern="1200">
                <a:solidFill>
                  <a:schemeClr val="tx1"/>
                </a:solidFill>
                <a:latin typeface="Arial" pitchFamily="34" charset="0"/>
                <a:ea typeface="+mn-ea"/>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50" b="0" i="0" u="none" strike="noStrike" kern="1200" cap="none" spc="0" normalizeH="0" baseline="0" noProof="0">
                <a:ln>
                  <a:noFill/>
                </a:ln>
                <a:solidFill>
                  <a:srgbClr val="3E454A"/>
                </a:solidFill>
                <a:effectLst/>
                <a:uLnTx/>
                <a:uFillTx/>
                <a:latin typeface="Arial" pitchFamily="34" charset="0"/>
                <a:ea typeface="+mn-ea"/>
                <a:cs typeface="Arial" pitchFamily="34" charset="0"/>
              </a:rPr>
              <a:t>© 2022 Willis Towers Watson. All rights reserved. Proprietary and Confidential. For Willis Towers Watson and Willis Towers Watson client use only. Not suitable for unintended purpose or use by unauthorized recipient.</a:t>
            </a:r>
          </a:p>
        </p:txBody>
      </p:sp>
      <p:sp>
        <p:nvSpPr>
          <p:cNvPr id="40" name="Espace réservé du numéro de diapositive 2">
            <a:extLst>
              <a:ext uri="{FF2B5EF4-FFF2-40B4-BE49-F238E27FC236}">
                <a16:creationId xmlns:a16="http://schemas.microsoft.com/office/drawing/2014/main" id="{535BC7EA-0F5C-41CB-9D7C-22A09DD1C2F4}"/>
              </a:ext>
            </a:extLst>
          </p:cNvPr>
          <p:cNvSpPr txBox="1">
            <a:spLocks/>
          </p:cNvSpPr>
          <p:nvPr/>
        </p:nvSpPr>
        <p:spPr>
          <a:xfrm>
            <a:off x="8401050" y="5320433"/>
            <a:ext cx="396000" cy="144000"/>
          </a:xfrm>
          <a:prstGeom prst="rect">
            <a:avLst/>
          </a:prstGeom>
        </p:spPr>
        <p:txBody>
          <a:bodyPr vert="horz" wrap="square" lIns="0" tIns="0" rIns="0" bIns="0" rtlCol="0" anchor="ctr" anchorCtr="0">
            <a:noAutofit/>
          </a:bodyPr>
          <a:lstStyle>
            <a:defPPr>
              <a:defRPr lang="en-US"/>
            </a:defPPr>
            <a:lvl1pPr marL="0" algn="ctr" defTabSz="914400" rtl="0" eaLnBrk="1" fontAlgn="base" latinLnBrk="0" hangingPunct="1">
              <a:spcBef>
                <a:spcPct val="0"/>
              </a:spcBef>
              <a:spcAft>
                <a:spcPct val="0"/>
              </a:spcAft>
              <a:defRPr sz="675" kern="1200">
                <a:solidFill>
                  <a:schemeClr val="tx1"/>
                </a:solidFill>
                <a:latin typeface="Arial" pitchFamily="34" charset="0"/>
                <a:ea typeface="+mn-ea"/>
                <a:cs typeface="Arial" pitchFamily="34" charset="0"/>
              </a:defRPr>
            </a:lvl1pPr>
            <a:lvl2pPr marL="4572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2pPr>
            <a:lvl3pPr marL="9144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3pPr>
            <a:lvl4pPr marL="13716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4pPr>
            <a:lvl5pPr marL="18288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5pPr>
            <a:lvl6pPr marL="2286000" algn="l" defTabSz="914400" rtl="0" eaLnBrk="1" latinLnBrk="0" hangingPunct="1">
              <a:defRPr sz="1800" kern="1200">
                <a:solidFill>
                  <a:schemeClr val="tx1"/>
                </a:solidFill>
                <a:latin typeface="Arial" pitchFamily="34" charset="0"/>
                <a:ea typeface="+mn-ea"/>
                <a:cs typeface="Arial" pitchFamily="34" charset="0"/>
              </a:defRPr>
            </a:lvl6pPr>
            <a:lvl7pPr marL="2743200" algn="l" defTabSz="914400" rtl="0" eaLnBrk="1" latinLnBrk="0" hangingPunct="1">
              <a:defRPr sz="1800" kern="1200">
                <a:solidFill>
                  <a:schemeClr val="tx1"/>
                </a:solidFill>
                <a:latin typeface="Arial" pitchFamily="34" charset="0"/>
                <a:ea typeface="+mn-ea"/>
                <a:cs typeface="Arial" pitchFamily="34" charset="0"/>
              </a:defRPr>
            </a:lvl7pPr>
            <a:lvl8pPr marL="3200400" algn="l" defTabSz="914400" rtl="0" eaLnBrk="1" latinLnBrk="0" hangingPunct="1">
              <a:defRPr sz="1800" kern="1200">
                <a:solidFill>
                  <a:schemeClr val="tx1"/>
                </a:solidFill>
                <a:latin typeface="Arial" pitchFamily="34" charset="0"/>
                <a:ea typeface="+mn-ea"/>
                <a:cs typeface="Arial" pitchFamily="34" charset="0"/>
              </a:defRPr>
            </a:lvl8pPr>
            <a:lvl9pPr marL="3657600" algn="l" defTabSz="914400" rtl="0" eaLnBrk="1" latinLnBrk="0" hangingPunct="1">
              <a:defRPr sz="1800" kern="1200">
                <a:solidFill>
                  <a:schemeClr val="tx1"/>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2083E393-C0BF-4ED8-8545-7E4C90AFF831}" type="slidenum">
              <a:rPr kumimoji="0" lang="en-US" sz="675" b="0" i="0" u="none" strike="noStrike" kern="1200" cap="none" spc="0" normalizeH="0" baseline="0" noProof="0" smtClean="0">
                <a:ln>
                  <a:noFill/>
                </a:ln>
                <a:solidFill>
                  <a:srgbClr val="3E454A"/>
                </a:solidFill>
                <a:effectLst/>
                <a:uLnTx/>
                <a:uFillTx/>
                <a:latin typeface="Arial" pitchFamily="34" charset="0"/>
                <a:ea typeface="+mn-ea"/>
                <a:cs typeface="Arial"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17</a:t>
            </a:fld>
            <a:endParaRPr kumimoji="0" lang="en-US" sz="675" b="0" i="0" u="none" strike="noStrike" kern="1200" cap="none" spc="0" normalizeH="0" baseline="0" noProof="0">
              <a:ln>
                <a:noFill/>
              </a:ln>
              <a:solidFill>
                <a:srgbClr val="3E454A"/>
              </a:solidFill>
              <a:effectLst/>
              <a:uLnTx/>
              <a:uFillTx/>
              <a:latin typeface="Arial" pitchFamily="34" charset="0"/>
              <a:ea typeface="+mn-ea"/>
              <a:cs typeface="Arial" pitchFamily="34" charset="0"/>
            </a:endParaRPr>
          </a:p>
        </p:txBody>
      </p:sp>
      <p:sp>
        <p:nvSpPr>
          <p:cNvPr id="41" name="Rectangle: Rounded Corners 39">
            <a:extLst>
              <a:ext uri="{FF2B5EF4-FFF2-40B4-BE49-F238E27FC236}">
                <a16:creationId xmlns:a16="http://schemas.microsoft.com/office/drawing/2014/main" id="{ABA17CF8-7ECE-4733-A6D4-E21DC9BCC370}"/>
              </a:ext>
            </a:extLst>
          </p:cNvPr>
          <p:cNvSpPr/>
          <p:nvPr/>
        </p:nvSpPr>
        <p:spPr>
          <a:xfrm>
            <a:off x="179596" y="1761362"/>
            <a:ext cx="8038625" cy="2097573"/>
          </a:xfrm>
          <a:prstGeom prst="roundRect">
            <a:avLst>
              <a:gd name="adj" fmla="val 0"/>
            </a:avLst>
          </a:prstGeom>
          <a:solidFill>
            <a:srgbClr val="FFFFFF"/>
          </a:solidFill>
          <a:ln w="3175" cap="flat" cmpd="sng" algn="ctr">
            <a:solidFill>
              <a:srgbClr val="FFFFFF">
                <a:lumMod val="75000"/>
              </a:srgbClr>
            </a:solidFill>
            <a:prstDash val="solid"/>
            <a:miter lim="800000"/>
          </a:ln>
          <a:effectLst/>
        </p:spPr>
        <p:txBody>
          <a:bodyPr lIns="48000" rtlCol="0" anchor="b"/>
          <a:lstStyle/>
          <a:p>
            <a:pPr marL="380981" marR="0" lvl="0" indent="-380981" algn="l" defTabSz="1219140" rtl="0" eaLnBrk="1" fontAlgn="ctr" latinLnBrk="0" hangingPunct="1">
              <a:lnSpc>
                <a:spcPct val="100000"/>
              </a:lnSpc>
              <a:spcBef>
                <a:spcPts val="0"/>
              </a:spcBef>
              <a:spcAft>
                <a:spcPts val="0"/>
              </a:spcAft>
              <a:buClrTx/>
              <a:buSzTx/>
              <a:buFont typeface="Arial" panose="020B0604020202020204" pitchFamily="34" charset="0"/>
              <a:buChar char="•"/>
              <a:tabLst/>
              <a:defRPr/>
            </a:pPr>
            <a:endParaRPr kumimoji="0" lang="fr-FR" sz="933" b="0" i="0" u="none" strike="noStrike" kern="0" cap="none" spc="0" normalizeH="0" baseline="0" noProof="0">
              <a:ln>
                <a:noFill/>
              </a:ln>
              <a:solidFill>
                <a:srgbClr val="000000"/>
              </a:solidFill>
              <a:effectLst/>
              <a:uLnTx/>
              <a:uFillTx/>
              <a:latin typeface="Calibri"/>
              <a:ea typeface="+mn-ea"/>
              <a:cs typeface="+mn-cs"/>
            </a:endParaRPr>
          </a:p>
        </p:txBody>
      </p:sp>
      <p:sp>
        <p:nvSpPr>
          <p:cNvPr id="42" name="ZoneTexte 41">
            <a:extLst>
              <a:ext uri="{FF2B5EF4-FFF2-40B4-BE49-F238E27FC236}">
                <a16:creationId xmlns:a16="http://schemas.microsoft.com/office/drawing/2014/main" id="{A1379163-2C39-453B-A17B-DCEEB3CE07B9}"/>
              </a:ext>
            </a:extLst>
          </p:cNvPr>
          <p:cNvSpPr txBox="1"/>
          <p:nvPr/>
        </p:nvSpPr>
        <p:spPr>
          <a:xfrm>
            <a:off x="502788" y="1535659"/>
            <a:ext cx="3325899" cy="225767"/>
          </a:xfrm>
          <a:prstGeom prst="rect">
            <a:avLst/>
          </a:prstGeom>
          <a:noFill/>
        </p:spPr>
        <p:txBody>
          <a:bodyPr wrap="square" lIns="0" tIns="0" rIns="0" bIns="0" rtlCol="0">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fr-FR" sz="1467" b="1" i="0" u="none" strike="noStrike" kern="1200" cap="all" spc="0" normalizeH="0" baseline="0" noProof="0">
                <a:ln>
                  <a:noFill/>
                </a:ln>
                <a:solidFill>
                  <a:srgbClr val="3E454A"/>
                </a:solidFill>
                <a:effectLst/>
                <a:uLnTx/>
                <a:uFillTx/>
                <a:latin typeface="Arial Black" panose="020B0A04020102020204" pitchFamily="34" charset="0"/>
                <a:ea typeface="+mn-ea"/>
                <a:cs typeface="+mn-cs"/>
              </a:rPr>
              <a:t>RISQUES COUVERTS</a:t>
            </a:r>
          </a:p>
        </p:txBody>
      </p:sp>
      <p:sp>
        <p:nvSpPr>
          <p:cNvPr id="43" name="Rectangle: Rounded Corners 39">
            <a:extLst>
              <a:ext uri="{FF2B5EF4-FFF2-40B4-BE49-F238E27FC236}">
                <a16:creationId xmlns:a16="http://schemas.microsoft.com/office/drawing/2014/main" id="{BAECEE8B-7827-40B9-8851-4EE4D82BF29F}"/>
              </a:ext>
            </a:extLst>
          </p:cNvPr>
          <p:cNvSpPr/>
          <p:nvPr/>
        </p:nvSpPr>
        <p:spPr>
          <a:xfrm>
            <a:off x="179597" y="4253720"/>
            <a:ext cx="8038625" cy="2077305"/>
          </a:xfrm>
          <a:prstGeom prst="roundRect">
            <a:avLst>
              <a:gd name="adj" fmla="val 0"/>
            </a:avLst>
          </a:prstGeom>
          <a:solidFill>
            <a:srgbClr val="FFFFFF"/>
          </a:solidFill>
          <a:ln w="3175" cap="flat" cmpd="sng" algn="ctr">
            <a:solidFill>
              <a:srgbClr val="FFFFFF">
                <a:lumMod val="75000"/>
              </a:srgbClr>
            </a:solidFill>
            <a:prstDash val="solid"/>
            <a:miter lim="800000"/>
          </a:ln>
          <a:effectLst/>
        </p:spPr>
        <p:txBody>
          <a:bodyPr lIns="48000" rtlCol="0" anchor="ctr"/>
          <a:lstStyle/>
          <a:p>
            <a:pPr marL="228594" marR="0" lvl="0" indent="-228594" algn="just" defTabSz="1217776"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Les exploitants agricoles ou viticoles sont exposés à de nombreux risques pouvant mettre en danger la </a:t>
            </a:r>
            <a:r>
              <a:rPr kumimoji="0" lang="fr-FR" sz="1200" b="1" i="0" u="none" strike="noStrike" kern="0" cap="none" spc="0" normalizeH="0" baseline="0" noProof="0">
                <a:ln>
                  <a:noFill/>
                </a:ln>
                <a:solidFill>
                  <a:srgbClr val="000000"/>
                </a:solidFill>
                <a:effectLst/>
                <a:uLnTx/>
                <a:uFillTx/>
                <a:latin typeface="Arial" panose="020B0604020202020204"/>
                <a:ea typeface="+mn-ea"/>
                <a:cs typeface="+mn-cs"/>
              </a:rPr>
              <a:t>pérennité de leur activité </a:t>
            </a: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mais aussi </a:t>
            </a:r>
            <a:r>
              <a:rPr kumimoji="0" lang="fr-FR" sz="1200" b="1" i="0" u="none" strike="noStrike" kern="0" cap="none" spc="0" normalizeH="0" baseline="0" noProof="0">
                <a:ln>
                  <a:noFill/>
                </a:ln>
                <a:solidFill>
                  <a:srgbClr val="000000"/>
                </a:solidFill>
                <a:effectLst/>
                <a:uLnTx/>
                <a:uFillTx/>
                <a:latin typeface="Arial" panose="020B0604020202020204"/>
                <a:ea typeface="+mn-ea"/>
                <a:cs typeface="+mn-cs"/>
              </a:rPr>
              <a:t>engager leur responsabilité</a:t>
            </a: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a:t>
            </a:r>
          </a:p>
          <a:p>
            <a:pPr marL="228594" marR="0" lvl="0" indent="-228594" algn="just" defTabSz="1217776"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Afin de </a:t>
            </a:r>
            <a:r>
              <a:rPr kumimoji="0" lang="fr-FR" sz="1200" b="1" i="0" u="none" strike="noStrike" kern="0" cap="none" spc="0" normalizeH="0" baseline="0" noProof="0">
                <a:ln>
                  <a:noFill/>
                </a:ln>
                <a:solidFill>
                  <a:srgbClr val="000000"/>
                </a:solidFill>
                <a:effectLst/>
                <a:uLnTx/>
                <a:uFillTx/>
                <a:latin typeface="Arial" panose="020B0604020202020204"/>
                <a:ea typeface="+mn-ea"/>
                <a:cs typeface="+mn-cs"/>
              </a:rPr>
              <a:t>sécuriser leur exploitation</a:t>
            </a: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 une couverture Dommage aux biens permet de garantir les dommages subis par les bâtiments d’exploitation ou les matériels stockés par l’exploitant.</a:t>
            </a:r>
          </a:p>
          <a:p>
            <a:pPr marL="228594" marR="0" lvl="0" indent="-228594" algn="just" defTabSz="1217776"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La responsabilité civile permet quand à elle de </a:t>
            </a:r>
            <a:r>
              <a:rPr kumimoji="0" lang="fr-FR" sz="1200" b="1" i="0" u="none" strike="noStrike" kern="0" cap="none" spc="0" normalizeH="0" baseline="0" noProof="0">
                <a:ln>
                  <a:noFill/>
                </a:ln>
                <a:solidFill>
                  <a:srgbClr val="000000"/>
                </a:solidFill>
                <a:effectLst/>
                <a:uLnTx/>
                <a:uFillTx/>
                <a:latin typeface="Arial" panose="020B0604020202020204"/>
                <a:ea typeface="+mn-ea"/>
                <a:cs typeface="+mn-cs"/>
              </a:rPr>
              <a:t>couvrir les dommages subis par autrui </a:t>
            </a: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liés à l’exercice de l’activité professionnelle ; ces dommages peuvent être corporels, matériels ou immatériels et peuvent être occasionnés par des accidents lors de travaux d’entretiens, de l’emploi de produits dangereux, de l’utilisation d’engin agricoles etc.</a:t>
            </a:r>
          </a:p>
        </p:txBody>
      </p:sp>
      <p:sp>
        <p:nvSpPr>
          <p:cNvPr id="44" name="ZoneTexte 43">
            <a:extLst>
              <a:ext uri="{FF2B5EF4-FFF2-40B4-BE49-F238E27FC236}">
                <a16:creationId xmlns:a16="http://schemas.microsoft.com/office/drawing/2014/main" id="{40B7B429-2A2A-4411-A900-6A09562FEA13}"/>
              </a:ext>
            </a:extLst>
          </p:cNvPr>
          <p:cNvSpPr txBox="1"/>
          <p:nvPr/>
        </p:nvSpPr>
        <p:spPr>
          <a:xfrm>
            <a:off x="8813207" y="1527550"/>
            <a:ext cx="3375403" cy="225767"/>
          </a:xfrm>
          <a:prstGeom prst="rect">
            <a:avLst/>
          </a:prstGeom>
          <a:noFill/>
        </p:spPr>
        <p:txBody>
          <a:bodyPr wrap="square" lIns="0" tIns="0" rIns="0" bIns="0" rtlCol="0">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fr-FR" sz="1467" b="1" i="0" u="none" strike="noStrike" kern="1200" cap="all" spc="0" normalizeH="0" baseline="0" noProof="0">
                <a:ln>
                  <a:noFill/>
                </a:ln>
                <a:solidFill>
                  <a:srgbClr val="3E454A"/>
                </a:solidFill>
                <a:effectLst/>
                <a:uLnTx/>
                <a:uFillTx/>
                <a:latin typeface="Arial Black" panose="020B0A04020102020204" pitchFamily="34" charset="0"/>
                <a:ea typeface="+mn-ea"/>
                <a:cs typeface="+mn-cs"/>
              </a:rPr>
              <a:t>Contexte &amp; données clés</a:t>
            </a:r>
          </a:p>
        </p:txBody>
      </p:sp>
      <p:sp>
        <p:nvSpPr>
          <p:cNvPr id="45" name="Rectangle 44">
            <a:extLst>
              <a:ext uri="{FF2B5EF4-FFF2-40B4-BE49-F238E27FC236}">
                <a16:creationId xmlns:a16="http://schemas.microsoft.com/office/drawing/2014/main" id="{1AE7129D-A6D0-4746-808A-AA5F1B777245}"/>
              </a:ext>
            </a:extLst>
          </p:cNvPr>
          <p:cNvSpPr/>
          <p:nvPr/>
        </p:nvSpPr>
        <p:spPr>
          <a:xfrm>
            <a:off x="744840" y="1969310"/>
            <a:ext cx="1380744" cy="840757"/>
          </a:xfrm>
          <a:prstGeom prst="rect">
            <a:avLst/>
          </a:prstGeom>
          <a:solidFill>
            <a:srgbClr val="A5CC74"/>
          </a:solidFill>
          <a:ln w="635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1217776" rtl="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Dommages corporels</a:t>
            </a:r>
          </a:p>
        </p:txBody>
      </p:sp>
      <p:sp>
        <p:nvSpPr>
          <p:cNvPr id="46" name="Rectangle 45">
            <a:extLst>
              <a:ext uri="{FF2B5EF4-FFF2-40B4-BE49-F238E27FC236}">
                <a16:creationId xmlns:a16="http://schemas.microsoft.com/office/drawing/2014/main" id="{D9A09520-2A10-48C8-B0AC-4E0397F64039}"/>
              </a:ext>
            </a:extLst>
          </p:cNvPr>
          <p:cNvSpPr/>
          <p:nvPr/>
        </p:nvSpPr>
        <p:spPr>
          <a:xfrm>
            <a:off x="744840" y="2880524"/>
            <a:ext cx="1380744" cy="840757"/>
          </a:xfrm>
          <a:prstGeom prst="rect">
            <a:avLst/>
          </a:prstGeom>
          <a:solidFill>
            <a:srgbClr val="C30F0F">
              <a:lumMod val="60000"/>
              <a:lumOff val="40000"/>
            </a:srgbClr>
          </a:solidFill>
          <a:ln w="6350" cap="flat" cmpd="sng" algn="ctr">
            <a:solidFill>
              <a:srgbClr val="F49D63"/>
            </a:solidFill>
            <a:prstDash val="solid"/>
            <a:miter lim="800000"/>
          </a:ln>
          <a:effectLst/>
        </p:spPr>
        <p:txBody>
          <a:bodyPr rtlCol="0" anchor="ctr"/>
          <a:lstStyle/>
          <a:p>
            <a:pPr marL="0" marR="0" lvl="0" indent="0" algn="ctr" defTabSz="1217776" rtl="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Dommages matériels</a:t>
            </a:r>
          </a:p>
        </p:txBody>
      </p:sp>
      <p:sp>
        <p:nvSpPr>
          <p:cNvPr id="47" name="Rectangle 46">
            <a:extLst>
              <a:ext uri="{FF2B5EF4-FFF2-40B4-BE49-F238E27FC236}">
                <a16:creationId xmlns:a16="http://schemas.microsoft.com/office/drawing/2014/main" id="{7F0855AC-62D6-48B7-B7F2-118FC3110526}"/>
              </a:ext>
            </a:extLst>
          </p:cNvPr>
          <p:cNvSpPr/>
          <p:nvPr/>
        </p:nvSpPr>
        <p:spPr>
          <a:xfrm>
            <a:off x="2203907" y="1969310"/>
            <a:ext cx="1380744" cy="840757"/>
          </a:xfrm>
          <a:prstGeom prst="rect">
            <a:avLst/>
          </a:prstGeom>
          <a:solidFill>
            <a:srgbClr val="C30F0F">
              <a:lumMod val="60000"/>
              <a:lumOff val="40000"/>
            </a:srgbClr>
          </a:solidFill>
          <a:ln w="6350" cap="flat" cmpd="sng" algn="ctr">
            <a:solidFill>
              <a:srgbClr val="F49D63"/>
            </a:solidFill>
            <a:prstDash val="solid"/>
            <a:miter lim="800000"/>
          </a:ln>
          <a:effectLst/>
        </p:spPr>
        <p:txBody>
          <a:bodyPr rtlCol="0" anchor="ctr"/>
          <a:lstStyle/>
          <a:p>
            <a:pPr marL="0" marR="0" lvl="0" indent="0" algn="ctr" defTabSz="1217776" rtl="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Dommages immatériels</a:t>
            </a:r>
          </a:p>
        </p:txBody>
      </p:sp>
      <p:sp>
        <p:nvSpPr>
          <p:cNvPr id="48" name="Rectangle 47">
            <a:extLst>
              <a:ext uri="{FF2B5EF4-FFF2-40B4-BE49-F238E27FC236}">
                <a16:creationId xmlns:a16="http://schemas.microsoft.com/office/drawing/2014/main" id="{1074141A-80F1-495C-9C37-392A824A2497}"/>
              </a:ext>
            </a:extLst>
          </p:cNvPr>
          <p:cNvSpPr/>
          <p:nvPr/>
        </p:nvSpPr>
        <p:spPr>
          <a:xfrm>
            <a:off x="3662974" y="1969310"/>
            <a:ext cx="2530933" cy="840757"/>
          </a:xfrm>
          <a:prstGeom prst="rect">
            <a:avLst/>
          </a:prstGeom>
          <a:solidFill>
            <a:srgbClr val="A5CC74"/>
          </a:solidFill>
          <a:ln w="6350" cap="flat" cmpd="sng" algn="ctr">
            <a:noFill/>
            <a:prstDash val="solid"/>
            <a:miter lim="800000"/>
          </a:ln>
          <a:effectLst>
            <a:outerShdw blurRad="50800" dist="38100" dir="2700000" algn="tl" rotWithShape="0">
              <a:prstClr val="black">
                <a:alpha val="40000"/>
              </a:prstClr>
            </a:outerShdw>
          </a:effectLst>
        </p:spPr>
        <p:txBody>
          <a:bodyPr lIns="48000" rIns="48000" rtlCol="0" anchor="ctr"/>
          <a:lstStyle/>
          <a:p>
            <a:pPr marL="0" marR="0" lvl="0" indent="0" algn="ctr" defTabSz="1217776" rtl="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Incendies, dommages électriques, collisions</a:t>
            </a:r>
          </a:p>
        </p:txBody>
      </p:sp>
      <p:sp>
        <p:nvSpPr>
          <p:cNvPr id="49" name="Rectangle 48">
            <a:extLst>
              <a:ext uri="{FF2B5EF4-FFF2-40B4-BE49-F238E27FC236}">
                <a16:creationId xmlns:a16="http://schemas.microsoft.com/office/drawing/2014/main" id="{0D45A1CF-0266-40DD-9ABF-0C4CB091B9B7}"/>
              </a:ext>
            </a:extLst>
          </p:cNvPr>
          <p:cNvSpPr/>
          <p:nvPr/>
        </p:nvSpPr>
        <p:spPr>
          <a:xfrm>
            <a:off x="3662974" y="2880524"/>
            <a:ext cx="2530933" cy="840757"/>
          </a:xfrm>
          <a:prstGeom prst="rect">
            <a:avLst/>
          </a:prstGeom>
          <a:solidFill>
            <a:srgbClr val="C30F0F">
              <a:lumMod val="60000"/>
              <a:lumOff val="40000"/>
            </a:srgbClr>
          </a:solidFill>
          <a:ln w="6350" cap="flat" cmpd="sng" algn="ctr">
            <a:solidFill>
              <a:srgbClr val="F49D63"/>
            </a:solidFill>
            <a:prstDash val="solid"/>
            <a:miter lim="800000"/>
          </a:ln>
          <a:effectLst/>
        </p:spPr>
        <p:txBody>
          <a:bodyPr rtlCol="0" anchor="ctr"/>
          <a:lstStyle/>
          <a:p>
            <a:pPr marL="0" marR="0" lvl="0" indent="0" algn="ctr" defTabSz="1217776" rtl="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Tempête, neige, grêle, événements climatiques, catastrophes naturelles</a:t>
            </a:r>
          </a:p>
        </p:txBody>
      </p:sp>
      <p:sp>
        <p:nvSpPr>
          <p:cNvPr id="50" name="Rectangle 49">
            <a:extLst>
              <a:ext uri="{FF2B5EF4-FFF2-40B4-BE49-F238E27FC236}">
                <a16:creationId xmlns:a16="http://schemas.microsoft.com/office/drawing/2014/main" id="{E52A8D10-2A1E-4DD8-8150-CB591A55B633}"/>
              </a:ext>
            </a:extLst>
          </p:cNvPr>
          <p:cNvSpPr/>
          <p:nvPr/>
        </p:nvSpPr>
        <p:spPr>
          <a:xfrm>
            <a:off x="6272231" y="1969310"/>
            <a:ext cx="1380744" cy="840757"/>
          </a:xfrm>
          <a:prstGeom prst="rect">
            <a:avLst/>
          </a:prstGeom>
          <a:solidFill>
            <a:srgbClr val="C30F0F">
              <a:lumMod val="60000"/>
              <a:lumOff val="40000"/>
            </a:srgbClr>
          </a:solidFill>
          <a:ln w="6350" cap="flat" cmpd="sng" algn="ctr">
            <a:solidFill>
              <a:srgbClr val="F49D63"/>
            </a:solidFill>
            <a:prstDash val="solid"/>
            <a:miter lim="800000"/>
          </a:ln>
          <a:effectLst/>
        </p:spPr>
        <p:txBody>
          <a:bodyPr rtlCol="0" anchor="ctr"/>
          <a:lstStyle/>
          <a:p>
            <a:pPr marL="0" marR="0" lvl="0" indent="0" algn="ctr" defTabSz="1217776" rtl="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Attentats</a:t>
            </a:r>
          </a:p>
        </p:txBody>
      </p:sp>
      <p:sp>
        <p:nvSpPr>
          <p:cNvPr id="51" name="Rectangle 50">
            <a:extLst>
              <a:ext uri="{FF2B5EF4-FFF2-40B4-BE49-F238E27FC236}">
                <a16:creationId xmlns:a16="http://schemas.microsoft.com/office/drawing/2014/main" id="{1A5BEE83-C276-40E2-A522-E09670DD571B}"/>
              </a:ext>
            </a:extLst>
          </p:cNvPr>
          <p:cNvSpPr/>
          <p:nvPr/>
        </p:nvSpPr>
        <p:spPr>
          <a:xfrm>
            <a:off x="2203907" y="2885076"/>
            <a:ext cx="1380743" cy="840757"/>
          </a:xfrm>
          <a:prstGeom prst="rect">
            <a:avLst/>
          </a:prstGeom>
          <a:solidFill>
            <a:srgbClr val="A5CC74"/>
          </a:solidFill>
          <a:ln w="6350" cap="flat" cmpd="sng" algn="ctr">
            <a:noFill/>
            <a:prstDash val="solid"/>
            <a:miter lim="800000"/>
          </a:ln>
          <a:effectLst>
            <a:outerShdw blurRad="50800" dist="38100" dir="2700000" algn="tl" rotWithShape="0">
              <a:prstClr val="black">
                <a:alpha val="40000"/>
              </a:prstClr>
            </a:outerShdw>
          </a:effectLst>
        </p:spPr>
        <p:txBody>
          <a:bodyPr lIns="48000" rIns="48000" rtlCol="0" anchor="ctr"/>
          <a:lstStyle/>
          <a:p>
            <a:pPr marL="0" marR="0" lvl="0" indent="0" algn="ctr" defTabSz="1217776" rtl="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Pertes d’exploitation</a:t>
            </a:r>
          </a:p>
        </p:txBody>
      </p:sp>
      <p:sp>
        <p:nvSpPr>
          <p:cNvPr id="52" name="ZoneTexte 43">
            <a:extLst>
              <a:ext uri="{FF2B5EF4-FFF2-40B4-BE49-F238E27FC236}">
                <a16:creationId xmlns:a16="http://schemas.microsoft.com/office/drawing/2014/main" id="{308F5202-7875-4089-88A4-6F7116DCE5B3}"/>
              </a:ext>
            </a:extLst>
          </p:cNvPr>
          <p:cNvSpPr txBox="1"/>
          <p:nvPr/>
        </p:nvSpPr>
        <p:spPr>
          <a:xfrm>
            <a:off x="502788" y="4028017"/>
            <a:ext cx="3325899" cy="225767"/>
          </a:xfrm>
          <a:prstGeom prst="rect">
            <a:avLst/>
          </a:prstGeom>
          <a:noFill/>
        </p:spPr>
        <p:txBody>
          <a:bodyPr wrap="square" lIns="0" tIns="0" rIns="0" bIns="0" rtlCol="0">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fr-FR" sz="1467" b="1" i="0" u="none" strike="noStrike" kern="1200" cap="all" spc="0" normalizeH="0" baseline="0" noProof="0">
                <a:ln>
                  <a:noFill/>
                </a:ln>
                <a:solidFill>
                  <a:srgbClr val="3E454A"/>
                </a:solidFill>
                <a:effectLst/>
                <a:uLnTx/>
                <a:uFillTx/>
                <a:latin typeface="Arial Black" panose="020B0A04020102020204" pitchFamily="34" charset="0"/>
                <a:ea typeface="+mn-ea"/>
                <a:cs typeface="+mn-cs"/>
              </a:rPr>
              <a:t>Enjeux &amp; objectifs</a:t>
            </a:r>
          </a:p>
        </p:txBody>
      </p:sp>
      <p:sp>
        <p:nvSpPr>
          <p:cNvPr id="53" name="Rectangle 52">
            <a:extLst>
              <a:ext uri="{FF2B5EF4-FFF2-40B4-BE49-F238E27FC236}">
                <a16:creationId xmlns:a16="http://schemas.microsoft.com/office/drawing/2014/main" id="{E4D28115-2C21-4DC3-BFC1-DF752F887D3A}"/>
              </a:ext>
            </a:extLst>
          </p:cNvPr>
          <p:cNvSpPr/>
          <p:nvPr/>
        </p:nvSpPr>
        <p:spPr>
          <a:xfrm>
            <a:off x="8326660" y="1761362"/>
            <a:ext cx="3688665" cy="4569663"/>
          </a:xfrm>
          <a:prstGeom prst="rect">
            <a:avLst/>
          </a:prstGeom>
          <a:solidFill>
            <a:srgbClr val="FEF0F0"/>
          </a:solidFill>
          <a:ln>
            <a:solidFill>
              <a:srgbClr val="D7000F"/>
            </a:solidFill>
          </a:ln>
        </p:spPr>
        <p:txBody>
          <a:bodyPr wrap="square" lIns="48000" tIns="192000" rIns="48000" bIns="96000" anchor="ctr">
            <a:noAutofit/>
          </a:bodyPr>
          <a:lstStyle/>
          <a:p>
            <a:pPr marL="361942" marR="0" lvl="0" indent="-237061" algn="l" defTabSz="1625478" rtl="0" eaLnBrk="1" fontAlgn="auto" latinLnBrk="0" hangingPunct="1">
              <a:lnSpc>
                <a:spcPct val="100000"/>
              </a:lnSpc>
              <a:spcBef>
                <a:spcPts val="533"/>
              </a:spcBef>
              <a:spcAft>
                <a:spcPts val="800"/>
              </a:spcAft>
              <a:buClrTx/>
              <a:buSzTx/>
              <a:buFont typeface="Arial" panose="020B0604020202020204" pitchFamily="34" charset="0"/>
              <a:buChar char="•"/>
              <a:tabLst/>
              <a:defRPr/>
            </a:pPr>
            <a:r>
              <a:rPr kumimoji="0" lang="fr-FR" sz="1200" b="1" i="0" u="none" strike="noStrike" kern="0" cap="none" spc="0" normalizeH="0" baseline="0" noProof="0" dirty="0">
                <a:ln>
                  <a:noFill/>
                </a:ln>
                <a:solidFill>
                  <a:srgbClr val="3E454A"/>
                </a:solidFill>
                <a:effectLst/>
                <a:uLnTx/>
                <a:uFillTx/>
                <a:latin typeface="Arial"/>
                <a:ea typeface="+mn-ea"/>
                <a:cs typeface="Calibri" panose="020F0502020204030204" pitchFamily="34" charset="0"/>
              </a:rPr>
              <a:t>126 événements CAT NAT </a:t>
            </a:r>
          </a:p>
          <a:p>
            <a:pPr marL="361942" marR="0" lvl="0" indent="-237061" algn="l" defTabSz="1625478" rtl="0" eaLnBrk="1" fontAlgn="auto" latinLnBrk="0" hangingPunct="1">
              <a:lnSpc>
                <a:spcPct val="100000"/>
              </a:lnSpc>
              <a:spcBef>
                <a:spcPts val="533"/>
              </a:spcBef>
              <a:spcAft>
                <a:spcPts val="800"/>
              </a:spcAft>
              <a:buClrTx/>
              <a:buSzTx/>
              <a:buFont typeface="Arial" panose="020B0604020202020204" pitchFamily="34" charset="0"/>
              <a:buChar char="•"/>
              <a:tabLst/>
              <a:defRPr/>
            </a:pPr>
            <a:r>
              <a:rPr kumimoji="0" lang="fr-FR" sz="1200" b="1" i="0" u="none" strike="noStrike" kern="0" cap="none" spc="0" normalizeH="0" baseline="0" noProof="0" dirty="0">
                <a:ln>
                  <a:noFill/>
                </a:ln>
                <a:solidFill>
                  <a:srgbClr val="3E454A"/>
                </a:solidFill>
                <a:effectLst/>
                <a:uLnTx/>
                <a:uFillTx/>
                <a:latin typeface="Arial"/>
                <a:ea typeface="+mn-ea"/>
                <a:cs typeface="Calibri" panose="020F0502020204030204" pitchFamily="34" charset="0"/>
              </a:rPr>
              <a:t>Les principales causes d’incendie sont :</a:t>
            </a:r>
          </a:p>
          <a:p>
            <a:pPr marL="628650" marR="0" lvl="1" indent="-171450" algn="l" defTabSz="914400" rtl="0" eaLnBrk="1" fontAlgn="auto" latinLnBrk="0" hangingPunct="1">
              <a:lnSpc>
                <a:spcPct val="100000"/>
              </a:lnSpc>
              <a:spcBef>
                <a:spcPts val="600"/>
              </a:spcBef>
              <a:spcAft>
                <a:spcPts val="0"/>
              </a:spcAft>
              <a:buClrTx/>
              <a:buSzTx/>
              <a:buFont typeface="Courier New" panose="02070309020205020404" pitchFamily="49" charset="0"/>
              <a:buChar char="o"/>
              <a:tabLst/>
              <a:defRPr/>
            </a:pPr>
            <a:r>
              <a:rPr kumimoji="0" lang="fr-FR" sz="1200" b="0" i="0" u="none" strike="noStrike" kern="0" cap="none" spc="0" normalizeH="0" baseline="0" noProof="0" dirty="0">
                <a:ln>
                  <a:noFill/>
                </a:ln>
                <a:solidFill>
                  <a:srgbClr val="3E454A"/>
                </a:solidFill>
                <a:effectLst/>
                <a:uLnTx/>
                <a:uFillTx/>
                <a:latin typeface="Arial"/>
                <a:ea typeface="+mn-ea"/>
                <a:cs typeface="+mn-cs"/>
              </a:rPr>
              <a:t>D’origine électriques</a:t>
            </a:r>
          </a:p>
          <a:p>
            <a:pPr marL="628650" marR="0" lvl="1" indent="-171450" algn="l" defTabSz="914400" rtl="0" eaLnBrk="1" fontAlgn="auto" latinLnBrk="0" hangingPunct="1">
              <a:lnSpc>
                <a:spcPct val="100000"/>
              </a:lnSpc>
              <a:spcBef>
                <a:spcPts val="600"/>
              </a:spcBef>
              <a:spcAft>
                <a:spcPts val="0"/>
              </a:spcAft>
              <a:buClrTx/>
              <a:buSzTx/>
              <a:buFont typeface="Courier New" panose="02070309020205020404" pitchFamily="49" charset="0"/>
              <a:buChar char="o"/>
              <a:tabLst/>
              <a:defRPr/>
            </a:pPr>
            <a:r>
              <a:rPr kumimoji="0" lang="fr-FR" sz="1200" b="0" i="0" u="none" strike="noStrike" kern="0" cap="none" spc="0" normalizeH="0" baseline="0" noProof="0" dirty="0">
                <a:ln>
                  <a:noFill/>
                </a:ln>
                <a:solidFill>
                  <a:srgbClr val="3E454A"/>
                </a:solidFill>
                <a:effectLst/>
                <a:uLnTx/>
                <a:uFillTx/>
                <a:latin typeface="Arial"/>
                <a:ea typeface="+mn-ea"/>
                <a:cs typeface="+mn-cs"/>
              </a:rPr>
              <a:t>Mécanisation des process</a:t>
            </a:r>
          </a:p>
          <a:p>
            <a:pPr marL="628650" marR="0" lvl="1" indent="-171450" algn="l" defTabSz="914400" rtl="0" eaLnBrk="1" fontAlgn="auto" latinLnBrk="0" hangingPunct="1">
              <a:lnSpc>
                <a:spcPct val="100000"/>
              </a:lnSpc>
              <a:spcBef>
                <a:spcPts val="600"/>
              </a:spcBef>
              <a:spcAft>
                <a:spcPts val="0"/>
              </a:spcAft>
              <a:buClrTx/>
              <a:buSzTx/>
              <a:buFont typeface="Courier New" panose="02070309020205020404" pitchFamily="49" charset="0"/>
              <a:buChar char="o"/>
              <a:tabLst/>
              <a:defRPr/>
            </a:pPr>
            <a:r>
              <a:rPr kumimoji="0" lang="fr-FR" sz="1200" b="0" i="0" u="none" strike="noStrike" kern="0" cap="none" spc="0" normalizeH="0" baseline="0" noProof="0" dirty="0">
                <a:ln>
                  <a:noFill/>
                </a:ln>
                <a:solidFill>
                  <a:srgbClr val="3E454A"/>
                </a:solidFill>
                <a:effectLst/>
                <a:uLnTx/>
                <a:uFillTx/>
                <a:latin typeface="Arial"/>
                <a:ea typeface="+mn-ea"/>
                <a:cs typeface="+mn-cs"/>
              </a:rPr>
              <a:t>Appareils de chauffages, séchage, déshydratation</a:t>
            </a:r>
          </a:p>
          <a:p>
            <a:pPr marL="628650" marR="0" lvl="1" indent="-171450" algn="l" defTabSz="914400" rtl="0" eaLnBrk="1" fontAlgn="auto" latinLnBrk="0" hangingPunct="1">
              <a:lnSpc>
                <a:spcPct val="100000"/>
              </a:lnSpc>
              <a:spcBef>
                <a:spcPts val="600"/>
              </a:spcBef>
              <a:spcAft>
                <a:spcPts val="0"/>
              </a:spcAft>
              <a:buClrTx/>
              <a:buSzTx/>
              <a:buFont typeface="Courier New" panose="02070309020205020404" pitchFamily="49" charset="0"/>
              <a:buChar char="o"/>
              <a:tabLst/>
              <a:defRPr/>
            </a:pPr>
            <a:r>
              <a:rPr kumimoji="0" lang="fr-FR" sz="1200" b="0" i="0" u="none" strike="noStrike" kern="0" cap="none" spc="0" normalizeH="0" baseline="0" noProof="0" dirty="0">
                <a:ln>
                  <a:noFill/>
                </a:ln>
                <a:solidFill>
                  <a:srgbClr val="3E454A"/>
                </a:solidFill>
                <a:effectLst/>
                <a:uLnTx/>
                <a:uFillTx/>
                <a:latin typeface="Arial"/>
                <a:ea typeface="+mn-ea"/>
                <a:cs typeface="+mn-cs"/>
              </a:rPr>
              <a:t>Causes chimiques/engrais/phyto</a:t>
            </a:r>
          </a:p>
          <a:p>
            <a:pPr marL="628650" marR="0" lvl="1" indent="-171450" algn="l" defTabSz="914400" rtl="0" eaLnBrk="1" fontAlgn="auto" latinLnBrk="0" hangingPunct="1">
              <a:lnSpc>
                <a:spcPct val="100000"/>
              </a:lnSpc>
              <a:spcBef>
                <a:spcPts val="600"/>
              </a:spcBef>
              <a:spcAft>
                <a:spcPts val="0"/>
              </a:spcAft>
              <a:buClrTx/>
              <a:buSzTx/>
              <a:buFont typeface="Courier New" panose="02070309020205020404" pitchFamily="49" charset="0"/>
              <a:buChar char="o"/>
              <a:tabLst/>
              <a:defRPr/>
            </a:pPr>
            <a:r>
              <a:rPr kumimoji="0" lang="fr-FR" sz="1200" b="0" i="0" u="none" strike="noStrike" kern="0" cap="none" spc="0" normalizeH="0" baseline="0" noProof="0" dirty="0">
                <a:ln>
                  <a:noFill/>
                </a:ln>
                <a:solidFill>
                  <a:srgbClr val="3E454A"/>
                </a:solidFill>
                <a:effectLst/>
                <a:uLnTx/>
                <a:uFillTx/>
                <a:latin typeface="Arial"/>
                <a:ea typeface="+mn-ea"/>
                <a:cs typeface="+mn-cs"/>
              </a:rPr>
              <a:t>Malveillance</a:t>
            </a:r>
          </a:p>
          <a:p>
            <a:pPr marL="628650" marR="0" lvl="1" indent="-171450" algn="l" defTabSz="914400" rtl="0" eaLnBrk="1" fontAlgn="auto" latinLnBrk="0" hangingPunct="1">
              <a:lnSpc>
                <a:spcPct val="100000"/>
              </a:lnSpc>
              <a:spcBef>
                <a:spcPts val="600"/>
              </a:spcBef>
              <a:spcAft>
                <a:spcPts val="0"/>
              </a:spcAft>
              <a:buClrTx/>
              <a:buSzTx/>
              <a:buFont typeface="Courier New" panose="02070309020205020404" pitchFamily="49" charset="0"/>
              <a:buChar char="o"/>
              <a:tabLst/>
              <a:defRPr/>
            </a:pPr>
            <a:r>
              <a:rPr kumimoji="0" lang="fr-FR" sz="1200" b="0" i="0" u="none" strike="noStrike" kern="0" cap="none" spc="0" normalizeH="0" baseline="0" noProof="0" dirty="0">
                <a:ln>
                  <a:noFill/>
                </a:ln>
                <a:solidFill>
                  <a:srgbClr val="3E454A"/>
                </a:solidFill>
                <a:effectLst/>
                <a:uLnTx/>
                <a:uFillTx/>
                <a:latin typeface="Arial"/>
                <a:ea typeface="+mn-ea"/>
                <a:cs typeface="+mn-cs"/>
              </a:rPr>
              <a:t>Auto inflammation des fourrages (échauffement enzymatique)</a:t>
            </a:r>
          </a:p>
          <a:p>
            <a:pPr marL="628650" marR="0" lvl="1" indent="-171450" algn="l" defTabSz="914400" rtl="0" eaLnBrk="1" fontAlgn="auto" latinLnBrk="0" hangingPunct="1">
              <a:lnSpc>
                <a:spcPct val="100000"/>
              </a:lnSpc>
              <a:spcBef>
                <a:spcPts val="600"/>
              </a:spcBef>
              <a:spcAft>
                <a:spcPts val="0"/>
              </a:spcAft>
              <a:buClrTx/>
              <a:buSzTx/>
              <a:buFont typeface="Courier New" panose="02070309020205020404" pitchFamily="49" charset="0"/>
              <a:buChar char="o"/>
              <a:tabLst/>
              <a:defRPr/>
            </a:pPr>
            <a:r>
              <a:rPr kumimoji="0" lang="fr-FR" sz="1200" b="0" i="0" u="none" strike="noStrike" kern="0" cap="none" spc="0" normalizeH="0" baseline="0" noProof="0" dirty="0">
                <a:ln>
                  <a:noFill/>
                </a:ln>
                <a:solidFill>
                  <a:srgbClr val="3E454A"/>
                </a:solidFill>
                <a:effectLst/>
                <a:uLnTx/>
                <a:uFillTx/>
                <a:latin typeface="Arial"/>
                <a:ea typeface="+mn-ea"/>
                <a:cs typeface="+mn-cs"/>
              </a:rPr>
              <a:t>Pots d’échappement des automoteurs</a:t>
            </a:r>
          </a:p>
          <a:p>
            <a:pPr marL="628650" marR="0" lvl="1" indent="-171450" algn="l" defTabSz="914400" rtl="0" eaLnBrk="1" fontAlgn="auto" latinLnBrk="0" hangingPunct="1">
              <a:lnSpc>
                <a:spcPct val="100000"/>
              </a:lnSpc>
              <a:spcBef>
                <a:spcPts val="600"/>
              </a:spcBef>
              <a:spcAft>
                <a:spcPts val="0"/>
              </a:spcAft>
              <a:buClrTx/>
              <a:buSzTx/>
              <a:buFont typeface="Courier New" panose="02070309020205020404" pitchFamily="49" charset="0"/>
              <a:buChar char="o"/>
              <a:tabLst/>
              <a:defRPr/>
            </a:pPr>
            <a:r>
              <a:rPr kumimoji="0" lang="fr-FR" sz="1200" b="0" i="0" u="none" strike="noStrike" kern="0" cap="none" spc="0" normalizeH="0" baseline="0" noProof="0" dirty="0">
                <a:ln>
                  <a:noFill/>
                </a:ln>
                <a:solidFill>
                  <a:srgbClr val="3E454A"/>
                </a:solidFill>
                <a:effectLst/>
                <a:uLnTx/>
                <a:uFillTx/>
                <a:latin typeface="Arial"/>
                <a:ea typeface="+mn-ea"/>
                <a:cs typeface="+mn-cs"/>
              </a:rPr>
              <a:t>Risques pollution</a:t>
            </a:r>
          </a:p>
        </p:txBody>
      </p:sp>
      <p:grpSp>
        <p:nvGrpSpPr>
          <p:cNvPr id="54" name="Group 73">
            <a:extLst>
              <a:ext uri="{FF2B5EF4-FFF2-40B4-BE49-F238E27FC236}">
                <a16:creationId xmlns:a16="http://schemas.microsoft.com/office/drawing/2014/main" id="{A7CBB829-3413-42F7-97B8-4E2D60416CEE}"/>
              </a:ext>
            </a:extLst>
          </p:cNvPr>
          <p:cNvGrpSpPr>
            <a:grpSpLocks noChangeAspect="1"/>
          </p:cNvGrpSpPr>
          <p:nvPr/>
        </p:nvGrpSpPr>
        <p:grpSpPr bwMode="auto">
          <a:xfrm>
            <a:off x="182029" y="1469089"/>
            <a:ext cx="274387" cy="279036"/>
            <a:chOff x="6545" y="603"/>
            <a:chExt cx="413" cy="420"/>
          </a:xfrm>
          <a:solidFill>
            <a:srgbClr val="A5CC74"/>
          </a:solidFill>
        </p:grpSpPr>
        <p:sp>
          <p:nvSpPr>
            <p:cNvPr id="55" name="Freeform 74">
              <a:extLst>
                <a:ext uri="{FF2B5EF4-FFF2-40B4-BE49-F238E27FC236}">
                  <a16:creationId xmlns:a16="http://schemas.microsoft.com/office/drawing/2014/main" id="{69095C54-6C07-4E91-B138-BBCD265B5F53}"/>
                </a:ext>
              </a:extLst>
            </p:cNvPr>
            <p:cNvSpPr>
              <a:spLocks noEditPoints="1"/>
            </p:cNvSpPr>
            <p:nvPr/>
          </p:nvSpPr>
          <p:spPr bwMode="auto">
            <a:xfrm>
              <a:off x="6545" y="638"/>
              <a:ext cx="413" cy="233"/>
            </a:xfrm>
            <a:custGeom>
              <a:avLst/>
              <a:gdLst>
                <a:gd name="T0" fmla="*/ 272 w 279"/>
                <a:gd name="T1" fmla="*/ 156 h 157"/>
                <a:gd name="T2" fmla="*/ 266 w 279"/>
                <a:gd name="T3" fmla="*/ 152 h 157"/>
                <a:gd name="T4" fmla="*/ 266 w 279"/>
                <a:gd name="T5" fmla="*/ 152 h 157"/>
                <a:gd name="T6" fmla="*/ 242 w 279"/>
                <a:gd name="T7" fmla="*/ 132 h 157"/>
                <a:gd name="T8" fmla="*/ 217 w 279"/>
                <a:gd name="T9" fmla="*/ 152 h 157"/>
                <a:gd name="T10" fmla="*/ 212 w 279"/>
                <a:gd name="T11" fmla="*/ 156 h 157"/>
                <a:gd name="T12" fmla="*/ 206 w 279"/>
                <a:gd name="T13" fmla="*/ 153 h 157"/>
                <a:gd name="T14" fmla="*/ 176 w 279"/>
                <a:gd name="T15" fmla="*/ 132 h 157"/>
                <a:gd name="T16" fmla="*/ 145 w 279"/>
                <a:gd name="T17" fmla="*/ 153 h 157"/>
                <a:gd name="T18" fmla="*/ 139 w 279"/>
                <a:gd name="T19" fmla="*/ 156 h 157"/>
                <a:gd name="T20" fmla="*/ 134 w 279"/>
                <a:gd name="T21" fmla="*/ 152 h 157"/>
                <a:gd name="T22" fmla="*/ 104 w 279"/>
                <a:gd name="T23" fmla="*/ 132 h 157"/>
                <a:gd name="T24" fmla="*/ 73 w 279"/>
                <a:gd name="T25" fmla="*/ 152 h 157"/>
                <a:gd name="T26" fmla="*/ 67 w 279"/>
                <a:gd name="T27" fmla="*/ 156 h 157"/>
                <a:gd name="T28" fmla="*/ 62 w 279"/>
                <a:gd name="T29" fmla="*/ 151 h 157"/>
                <a:gd name="T30" fmla="*/ 37 w 279"/>
                <a:gd name="T31" fmla="*/ 132 h 157"/>
                <a:gd name="T32" fmla="*/ 19 w 279"/>
                <a:gd name="T33" fmla="*/ 139 h 157"/>
                <a:gd name="T34" fmla="*/ 14 w 279"/>
                <a:gd name="T35" fmla="*/ 150 h 157"/>
                <a:gd name="T36" fmla="*/ 8 w 279"/>
                <a:gd name="T37" fmla="*/ 156 h 157"/>
                <a:gd name="T38" fmla="*/ 2 w 279"/>
                <a:gd name="T39" fmla="*/ 151 h 157"/>
                <a:gd name="T40" fmla="*/ 41 w 279"/>
                <a:gd name="T41" fmla="*/ 42 h 157"/>
                <a:gd name="T42" fmla="*/ 140 w 279"/>
                <a:gd name="T43" fmla="*/ 0 h 157"/>
                <a:gd name="T44" fmla="*/ 238 w 279"/>
                <a:gd name="T45" fmla="*/ 42 h 157"/>
                <a:gd name="T46" fmla="*/ 278 w 279"/>
                <a:gd name="T47" fmla="*/ 151 h 157"/>
                <a:gd name="T48" fmla="*/ 272 w 279"/>
                <a:gd name="T49" fmla="*/ 156 h 157"/>
                <a:gd name="T50" fmla="*/ 272 w 279"/>
                <a:gd name="T51" fmla="*/ 156 h 157"/>
                <a:gd name="T52" fmla="*/ 104 w 279"/>
                <a:gd name="T53" fmla="*/ 120 h 157"/>
                <a:gd name="T54" fmla="*/ 141 w 279"/>
                <a:gd name="T55" fmla="*/ 139 h 157"/>
                <a:gd name="T56" fmla="*/ 176 w 279"/>
                <a:gd name="T57" fmla="*/ 120 h 157"/>
                <a:gd name="T58" fmla="*/ 211 w 279"/>
                <a:gd name="T59" fmla="*/ 138 h 157"/>
                <a:gd name="T60" fmla="*/ 242 w 279"/>
                <a:gd name="T61" fmla="*/ 120 h 157"/>
                <a:gd name="T62" fmla="*/ 265 w 279"/>
                <a:gd name="T63" fmla="*/ 129 h 157"/>
                <a:gd name="T64" fmla="*/ 229 w 279"/>
                <a:gd name="T65" fmla="*/ 50 h 157"/>
                <a:gd name="T66" fmla="*/ 140 w 279"/>
                <a:gd name="T67" fmla="*/ 12 h 157"/>
                <a:gd name="T68" fmla="*/ 50 w 279"/>
                <a:gd name="T69" fmla="*/ 50 h 157"/>
                <a:gd name="T70" fmla="*/ 14 w 279"/>
                <a:gd name="T71" fmla="*/ 127 h 157"/>
                <a:gd name="T72" fmla="*/ 37 w 279"/>
                <a:gd name="T73" fmla="*/ 120 h 157"/>
                <a:gd name="T74" fmla="*/ 69 w 279"/>
                <a:gd name="T75" fmla="*/ 135 h 157"/>
                <a:gd name="T76" fmla="*/ 104 w 279"/>
                <a:gd name="T77" fmla="*/ 12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9" h="157">
                  <a:moveTo>
                    <a:pt x="272" y="156"/>
                  </a:moveTo>
                  <a:cubicBezTo>
                    <a:pt x="269" y="156"/>
                    <a:pt x="266" y="155"/>
                    <a:pt x="266" y="152"/>
                  </a:cubicBezTo>
                  <a:cubicBezTo>
                    <a:pt x="266" y="152"/>
                    <a:pt x="266" y="152"/>
                    <a:pt x="266" y="152"/>
                  </a:cubicBezTo>
                  <a:cubicBezTo>
                    <a:pt x="266" y="151"/>
                    <a:pt x="261" y="132"/>
                    <a:pt x="242" y="132"/>
                  </a:cubicBezTo>
                  <a:cubicBezTo>
                    <a:pt x="223" y="132"/>
                    <a:pt x="218" y="151"/>
                    <a:pt x="217" y="152"/>
                  </a:cubicBezTo>
                  <a:cubicBezTo>
                    <a:pt x="217" y="154"/>
                    <a:pt x="215" y="156"/>
                    <a:pt x="212" y="156"/>
                  </a:cubicBezTo>
                  <a:cubicBezTo>
                    <a:pt x="210" y="157"/>
                    <a:pt x="207" y="155"/>
                    <a:pt x="206" y="153"/>
                  </a:cubicBezTo>
                  <a:cubicBezTo>
                    <a:pt x="206" y="153"/>
                    <a:pt x="196" y="132"/>
                    <a:pt x="176" y="132"/>
                  </a:cubicBezTo>
                  <a:cubicBezTo>
                    <a:pt x="156" y="132"/>
                    <a:pt x="145" y="153"/>
                    <a:pt x="145" y="153"/>
                  </a:cubicBezTo>
                  <a:cubicBezTo>
                    <a:pt x="144" y="155"/>
                    <a:pt x="141" y="157"/>
                    <a:pt x="139" y="156"/>
                  </a:cubicBezTo>
                  <a:cubicBezTo>
                    <a:pt x="137" y="156"/>
                    <a:pt x="134" y="154"/>
                    <a:pt x="134" y="152"/>
                  </a:cubicBezTo>
                  <a:cubicBezTo>
                    <a:pt x="134" y="151"/>
                    <a:pt x="128" y="132"/>
                    <a:pt x="104" y="132"/>
                  </a:cubicBezTo>
                  <a:cubicBezTo>
                    <a:pt x="79" y="132"/>
                    <a:pt x="74" y="151"/>
                    <a:pt x="73" y="152"/>
                  </a:cubicBezTo>
                  <a:cubicBezTo>
                    <a:pt x="73" y="155"/>
                    <a:pt x="70" y="157"/>
                    <a:pt x="67" y="156"/>
                  </a:cubicBezTo>
                  <a:cubicBezTo>
                    <a:pt x="64" y="156"/>
                    <a:pt x="62" y="154"/>
                    <a:pt x="62" y="151"/>
                  </a:cubicBezTo>
                  <a:cubicBezTo>
                    <a:pt x="62" y="149"/>
                    <a:pt x="61" y="132"/>
                    <a:pt x="37" y="132"/>
                  </a:cubicBezTo>
                  <a:cubicBezTo>
                    <a:pt x="29" y="132"/>
                    <a:pt x="23" y="135"/>
                    <a:pt x="19" y="139"/>
                  </a:cubicBezTo>
                  <a:cubicBezTo>
                    <a:pt x="14" y="144"/>
                    <a:pt x="14" y="150"/>
                    <a:pt x="14" y="150"/>
                  </a:cubicBezTo>
                  <a:cubicBezTo>
                    <a:pt x="14" y="154"/>
                    <a:pt x="11" y="156"/>
                    <a:pt x="8" y="156"/>
                  </a:cubicBezTo>
                  <a:cubicBezTo>
                    <a:pt x="5" y="157"/>
                    <a:pt x="2" y="154"/>
                    <a:pt x="2" y="151"/>
                  </a:cubicBezTo>
                  <a:cubicBezTo>
                    <a:pt x="0" y="110"/>
                    <a:pt x="14" y="70"/>
                    <a:pt x="41" y="42"/>
                  </a:cubicBezTo>
                  <a:cubicBezTo>
                    <a:pt x="67" y="15"/>
                    <a:pt x="102" y="0"/>
                    <a:pt x="140" y="0"/>
                  </a:cubicBezTo>
                  <a:cubicBezTo>
                    <a:pt x="177" y="0"/>
                    <a:pt x="212" y="15"/>
                    <a:pt x="238" y="42"/>
                  </a:cubicBezTo>
                  <a:cubicBezTo>
                    <a:pt x="265" y="70"/>
                    <a:pt x="279" y="110"/>
                    <a:pt x="278" y="151"/>
                  </a:cubicBezTo>
                  <a:cubicBezTo>
                    <a:pt x="278" y="154"/>
                    <a:pt x="275" y="156"/>
                    <a:pt x="272" y="156"/>
                  </a:cubicBezTo>
                  <a:cubicBezTo>
                    <a:pt x="272" y="156"/>
                    <a:pt x="272" y="156"/>
                    <a:pt x="272" y="156"/>
                  </a:cubicBezTo>
                  <a:close/>
                  <a:moveTo>
                    <a:pt x="104" y="120"/>
                  </a:moveTo>
                  <a:cubicBezTo>
                    <a:pt x="123" y="120"/>
                    <a:pt x="134" y="130"/>
                    <a:pt x="141" y="139"/>
                  </a:cubicBezTo>
                  <a:cubicBezTo>
                    <a:pt x="147" y="131"/>
                    <a:pt x="159" y="120"/>
                    <a:pt x="176" y="120"/>
                  </a:cubicBezTo>
                  <a:cubicBezTo>
                    <a:pt x="192" y="120"/>
                    <a:pt x="204" y="130"/>
                    <a:pt x="211" y="138"/>
                  </a:cubicBezTo>
                  <a:cubicBezTo>
                    <a:pt x="216" y="129"/>
                    <a:pt x="226" y="120"/>
                    <a:pt x="242" y="120"/>
                  </a:cubicBezTo>
                  <a:cubicBezTo>
                    <a:pt x="252" y="120"/>
                    <a:pt x="259" y="124"/>
                    <a:pt x="265" y="129"/>
                  </a:cubicBezTo>
                  <a:cubicBezTo>
                    <a:pt x="262" y="99"/>
                    <a:pt x="249" y="71"/>
                    <a:pt x="229" y="50"/>
                  </a:cubicBezTo>
                  <a:cubicBezTo>
                    <a:pt x="206" y="26"/>
                    <a:pt x="174" y="12"/>
                    <a:pt x="140" y="12"/>
                  </a:cubicBezTo>
                  <a:cubicBezTo>
                    <a:pt x="105" y="12"/>
                    <a:pt x="73" y="26"/>
                    <a:pt x="50" y="50"/>
                  </a:cubicBezTo>
                  <a:cubicBezTo>
                    <a:pt x="30" y="71"/>
                    <a:pt x="18" y="98"/>
                    <a:pt x="14" y="127"/>
                  </a:cubicBezTo>
                  <a:cubicBezTo>
                    <a:pt x="20" y="123"/>
                    <a:pt x="28" y="120"/>
                    <a:pt x="37" y="120"/>
                  </a:cubicBezTo>
                  <a:cubicBezTo>
                    <a:pt x="55" y="120"/>
                    <a:pt x="64" y="128"/>
                    <a:pt x="69" y="135"/>
                  </a:cubicBezTo>
                  <a:cubicBezTo>
                    <a:pt x="76" y="128"/>
                    <a:pt x="87" y="120"/>
                    <a:pt x="104" y="120"/>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latin typeface="Arial"/>
                <a:ea typeface="+mn-ea"/>
                <a:cs typeface="+mn-cs"/>
              </a:endParaRPr>
            </a:p>
          </p:txBody>
        </p:sp>
        <p:sp>
          <p:nvSpPr>
            <p:cNvPr id="56" name="Freeform 75">
              <a:extLst>
                <a:ext uri="{FF2B5EF4-FFF2-40B4-BE49-F238E27FC236}">
                  <a16:creationId xmlns:a16="http://schemas.microsoft.com/office/drawing/2014/main" id="{349FE262-A3AB-4DE6-9C0E-83C4E52BB1B0}"/>
                </a:ext>
              </a:extLst>
            </p:cNvPr>
            <p:cNvSpPr>
              <a:spLocks/>
            </p:cNvSpPr>
            <p:nvPr/>
          </p:nvSpPr>
          <p:spPr bwMode="auto">
            <a:xfrm>
              <a:off x="6743" y="603"/>
              <a:ext cx="18" cy="53"/>
            </a:xfrm>
            <a:custGeom>
              <a:avLst/>
              <a:gdLst>
                <a:gd name="T0" fmla="*/ 6 w 12"/>
                <a:gd name="T1" fmla="*/ 36 h 36"/>
                <a:gd name="T2" fmla="*/ 0 w 12"/>
                <a:gd name="T3" fmla="*/ 30 h 36"/>
                <a:gd name="T4" fmla="*/ 0 w 12"/>
                <a:gd name="T5" fmla="*/ 6 h 36"/>
                <a:gd name="T6" fmla="*/ 6 w 12"/>
                <a:gd name="T7" fmla="*/ 0 h 36"/>
                <a:gd name="T8" fmla="*/ 12 w 12"/>
                <a:gd name="T9" fmla="*/ 6 h 36"/>
                <a:gd name="T10" fmla="*/ 12 w 12"/>
                <a:gd name="T11" fmla="*/ 30 h 36"/>
                <a:gd name="T12" fmla="*/ 6 w 1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6" y="36"/>
                  </a:moveTo>
                  <a:cubicBezTo>
                    <a:pt x="2" y="36"/>
                    <a:pt x="0" y="34"/>
                    <a:pt x="0" y="30"/>
                  </a:cubicBezTo>
                  <a:cubicBezTo>
                    <a:pt x="0" y="6"/>
                    <a:pt x="0" y="6"/>
                    <a:pt x="0" y="6"/>
                  </a:cubicBezTo>
                  <a:cubicBezTo>
                    <a:pt x="0" y="3"/>
                    <a:pt x="2" y="0"/>
                    <a:pt x="6" y="0"/>
                  </a:cubicBezTo>
                  <a:cubicBezTo>
                    <a:pt x="9" y="0"/>
                    <a:pt x="12" y="3"/>
                    <a:pt x="12" y="6"/>
                  </a:cubicBezTo>
                  <a:cubicBezTo>
                    <a:pt x="12" y="30"/>
                    <a:pt x="12" y="30"/>
                    <a:pt x="12" y="30"/>
                  </a:cubicBezTo>
                  <a:cubicBezTo>
                    <a:pt x="12" y="34"/>
                    <a:pt x="9" y="36"/>
                    <a:pt x="6" y="36"/>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latin typeface="Arial"/>
                <a:ea typeface="+mn-ea"/>
                <a:cs typeface="+mn-cs"/>
              </a:endParaRPr>
            </a:p>
          </p:txBody>
        </p:sp>
        <p:sp>
          <p:nvSpPr>
            <p:cNvPr id="57" name="Freeform 76">
              <a:extLst>
                <a:ext uri="{FF2B5EF4-FFF2-40B4-BE49-F238E27FC236}">
                  <a16:creationId xmlns:a16="http://schemas.microsoft.com/office/drawing/2014/main" id="{5D583DF3-CC99-4F6A-BF02-ECD6B7117BA6}"/>
                </a:ext>
              </a:extLst>
            </p:cNvPr>
            <p:cNvSpPr>
              <a:spLocks/>
            </p:cNvSpPr>
            <p:nvPr/>
          </p:nvSpPr>
          <p:spPr bwMode="auto">
            <a:xfrm>
              <a:off x="6743" y="851"/>
              <a:ext cx="62" cy="172"/>
            </a:xfrm>
            <a:custGeom>
              <a:avLst/>
              <a:gdLst>
                <a:gd name="T0" fmla="*/ 21 w 42"/>
                <a:gd name="T1" fmla="*/ 116 h 116"/>
                <a:gd name="T2" fmla="*/ 0 w 42"/>
                <a:gd name="T3" fmla="*/ 96 h 116"/>
                <a:gd name="T4" fmla="*/ 0 w 42"/>
                <a:gd name="T5" fmla="*/ 6 h 116"/>
                <a:gd name="T6" fmla="*/ 6 w 42"/>
                <a:gd name="T7" fmla="*/ 0 h 116"/>
                <a:gd name="T8" fmla="*/ 12 w 42"/>
                <a:gd name="T9" fmla="*/ 6 h 116"/>
                <a:gd name="T10" fmla="*/ 12 w 42"/>
                <a:gd name="T11" fmla="*/ 96 h 116"/>
                <a:gd name="T12" fmla="*/ 21 w 42"/>
                <a:gd name="T13" fmla="*/ 104 h 116"/>
                <a:gd name="T14" fmla="*/ 30 w 42"/>
                <a:gd name="T15" fmla="*/ 96 h 116"/>
                <a:gd name="T16" fmla="*/ 36 w 42"/>
                <a:gd name="T17" fmla="*/ 90 h 116"/>
                <a:gd name="T18" fmla="*/ 42 w 42"/>
                <a:gd name="T19" fmla="*/ 96 h 116"/>
                <a:gd name="T20" fmla="*/ 21 w 42"/>
                <a:gd name="T21" fmla="*/ 1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116">
                  <a:moveTo>
                    <a:pt x="21" y="116"/>
                  </a:moveTo>
                  <a:cubicBezTo>
                    <a:pt x="10" y="116"/>
                    <a:pt x="0" y="109"/>
                    <a:pt x="0" y="96"/>
                  </a:cubicBezTo>
                  <a:cubicBezTo>
                    <a:pt x="0" y="6"/>
                    <a:pt x="0" y="6"/>
                    <a:pt x="0" y="6"/>
                  </a:cubicBezTo>
                  <a:cubicBezTo>
                    <a:pt x="0" y="3"/>
                    <a:pt x="2" y="0"/>
                    <a:pt x="6" y="0"/>
                  </a:cubicBezTo>
                  <a:cubicBezTo>
                    <a:pt x="9" y="0"/>
                    <a:pt x="12" y="3"/>
                    <a:pt x="12" y="6"/>
                  </a:cubicBezTo>
                  <a:cubicBezTo>
                    <a:pt x="12" y="96"/>
                    <a:pt x="12" y="96"/>
                    <a:pt x="12" y="96"/>
                  </a:cubicBezTo>
                  <a:cubicBezTo>
                    <a:pt x="12" y="104"/>
                    <a:pt x="20" y="104"/>
                    <a:pt x="21" y="104"/>
                  </a:cubicBezTo>
                  <a:cubicBezTo>
                    <a:pt x="22" y="104"/>
                    <a:pt x="30" y="104"/>
                    <a:pt x="30" y="96"/>
                  </a:cubicBezTo>
                  <a:cubicBezTo>
                    <a:pt x="30" y="93"/>
                    <a:pt x="32" y="90"/>
                    <a:pt x="36" y="90"/>
                  </a:cubicBezTo>
                  <a:cubicBezTo>
                    <a:pt x="39" y="90"/>
                    <a:pt x="42" y="93"/>
                    <a:pt x="42" y="96"/>
                  </a:cubicBezTo>
                  <a:cubicBezTo>
                    <a:pt x="42" y="109"/>
                    <a:pt x="31" y="116"/>
                    <a:pt x="21" y="116"/>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latin typeface="Arial"/>
                <a:ea typeface="+mn-ea"/>
                <a:cs typeface="+mn-cs"/>
              </a:endParaRPr>
            </a:p>
          </p:txBody>
        </p:sp>
      </p:grpSp>
      <p:grpSp>
        <p:nvGrpSpPr>
          <p:cNvPr id="58" name="Group 144">
            <a:extLst>
              <a:ext uri="{FF2B5EF4-FFF2-40B4-BE49-F238E27FC236}">
                <a16:creationId xmlns:a16="http://schemas.microsoft.com/office/drawing/2014/main" id="{8498B3EF-0BD3-42EF-810F-5631BAFDD009}"/>
              </a:ext>
            </a:extLst>
          </p:cNvPr>
          <p:cNvGrpSpPr>
            <a:grpSpLocks noChangeAspect="1"/>
          </p:cNvGrpSpPr>
          <p:nvPr/>
        </p:nvGrpSpPr>
        <p:grpSpPr bwMode="auto">
          <a:xfrm>
            <a:off x="8379322" y="1519440"/>
            <a:ext cx="389892" cy="221027"/>
            <a:chOff x="4660" y="3255"/>
            <a:chExt cx="441" cy="250"/>
          </a:xfrm>
          <a:solidFill>
            <a:srgbClr val="F49D63"/>
          </a:solidFill>
        </p:grpSpPr>
        <p:sp>
          <p:nvSpPr>
            <p:cNvPr id="59" name="Freeform 145">
              <a:extLst>
                <a:ext uri="{FF2B5EF4-FFF2-40B4-BE49-F238E27FC236}">
                  <a16:creationId xmlns:a16="http://schemas.microsoft.com/office/drawing/2014/main" id="{4E71D368-CAC7-4987-AECE-30D3F21DC2C3}"/>
                </a:ext>
              </a:extLst>
            </p:cNvPr>
            <p:cNvSpPr>
              <a:spLocks noEditPoints="1"/>
            </p:cNvSpPr>
            <p:nvPr/>
          </p:nvSpPr>
          <p:spPr bwMode="auto">
            <a:xfrm>
              <a:off x="4660" y="3255"/>
              <a:ext cx="441" cy="250"/>
            </a:xfrm>
            <a:custGeom>
              <a:avLst/>
              <a:gdLst>
                <a:gd name="T0" fmla="*/ 286 w 288"/>
                <a:gd name="T1" fmla="*/ 81 h 168"/>
                <a:gd name="T2" fmla="*/ 245 w 288"/>
                <a:gd name="T3" fmla="*/ 41 h 168"/>
                <a:gd name="T4" fmla="*/ 149 w 288"/>
                <a:gd name="T5" fmla="*/ 1 h 168"/>
                <a:gd name="T6" fmla="*/ 144 w 288"/>
                <a:gd name="T7" fmla="*/ 0 h 168"/>
                <a:gd name="T8" fmla="*/ 139 w 288"/>
                <a:gd name="T9" fmla="*/ 1 h 168"/>
                <a:gd name="T10" fmla="*/ 43 w 288"/>
                <a:gd name="T11" fmla="*/ 41 h 168"/>
                <a:gd name="T12" fmla="*/ 1 w 288"/>
                <a:gd name="T13" fmla="*/ 81 h 168"/>
                <a:gd name="T14" fmla="*/ 1 w 288"/>
                <a:gd name="T15" fmla="*/ 88 h 168"/>
                <a:gd name="T16" fmla="*/ 43 w 288"/>
                <a:gd name="T17" fmla="*/ 128 h 168"/>
                <a:gd name="T18" fmla="*/ 139 w 288"/>
                <a:gd name="T19" fmla="*/ 168 h 168"/>
                <a:gd name="T20" fmla="*/ 144 w 288"/>
                <a:gd name="T21" fmla="*/ 168 h 168"/>
                <a:gd name="T22" fmla="*/ 149 w 288"/>
                <a:gd name="T23" fmla="*/ 168 h 168"/>
                <a:gd name="T24" fmla="*/ 245 w 288"/>
                <a:gd name="T25" fmla="*/ 128 h 168"/>
                <a:gd name="T26" fmla="*/ 286 w 288"/>
                <a:gd name="T27" fmla="*/ 88 h 168"/>
                <a:gd name="T28" fmla="*/ 286 w 288"/>
                <a:gd name="T29" fmla="*/ 81 h 168"/>
                <a:gd name="T30" fmla="*/ 195 w 288"/>
                <a:gd name="T31" fmla="*/ 33 h 168"/>
                <a:gd name="T32" fmla="*/ 216 w 288"/>
                <a:gd name="T33" fmla="*/ 84 h 168"/>
                <a:gd name="T34" fmla="*/ 195 w 288"/>
                <a:gd name="T35" fmla="*/ 135 h 168"/>
                <a:gd name="T36" fmla="*/ 144 w 288"/>
                <a:gd name="T37" fmla="*/ 156 h 168"/>
                <a:gd name="T38" fmla="*/ 93 w 288"/>
                <a:gd name="T39" fmla="*/ 135 h 168"/>
                <a:gd name="T40" fmla="*/ 72 w 288"/>
                <a:gd name="T41" fmla="*/ 84 h 168"/>
                <a:gd name="T42" fmla="*/ 93 w 288"/>
                <a:gd name="T43" fmla="*/ 33 h 168"/>
                <a:gd name="T44" fmla="*/ 144 w 288"/>
                <a:gd name="T45" fmla="*/ 12 h 168"/>
                <a:gd name="T46" fmla="*/ 195 w 288"/>
                <a:gd name="T47" fmla="*/ 33 h 168"/>
                <a:gd name="T48" fmla="*/ 21 w 288"/>
                <a:gd name="T49" fmla="*/ 92 h 168"/>
                <a:gd name="T50" fmla="*/ 14 w 288"/>
                <a:gd name="T51" fmla="*/ 84 h 168"/>
                <a:gd name="T52" fmla="*/ 55 w 288"/>
                <a:gd name="T53" fmla="*/ 46 h 168"/>
                <a:gd name="T54" fmla="*/ 79 w 288"/>
                <a:gd name="T55" fmla="*/ 31 h 168"/>
                <a:gd name="T56" fmla="*/ 60 w 288"/>
                <a:gd name="T57" fmla="*/ 84 h 168"/>
                <a:gd name="T58" fmla="*/ 79 w 288"/>
                <a:gd name="T59" fmla="*/ 138 h 168"/>
                <a:gd name="T60" fmla="*/ 50 w 288"/>
                <a:gd name="T61" fmla="*/ 118 h 168"/>
                <a:gd name="T62" fmla="*/ 21 w 288"/>
                <a:gd name="T63" fmla="*/ 92 h 168"/>
                <a:gd name="T64" fmla="*/ 233 w 288"/>
                <a:gd name="T65" fmla="*/ 122 h 168"/>
                <a:gd name="T66" fmla="*/ 208 w 288"/>
                <a:gd name="T67" fmla="*/ 138 h 168"/>
                <a:gd name="T68" fmla="*/ 228 w 288"/>
                <a:gd name="T69" fmla="*/ 84 h 168"/>
                <a:gd name="T70" fmla="*/ 208 w 288"/>
                <a:gd name="T71" fmla="*/ 31 h 168"/>
                <a:gd name="T72" fmla="*/ 238 w 288"/>
                <a:gd name="T73" fmla="*/ 50 h 168"/>
                <a:gd name="T74" fmla="*/ 266 w 288"/>
                <a:gd name="T75" fmla="*/ 76 h 168"/>
                <a:gd name="T76" fmla="*/ 274 w 288"/>
                <a:gd name="T77" fmla="*/ 84 h 168"/>
                <a:gd name="T78" fmla="*/ 233 w 288"/>
                <a:gd name="T79" fmla="*/ 12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8" h="168">
                  <a:moveTo>
                    <a:pt x="286" y="81"/>
                  </a:moveTo>
                  <a:cubicBezTo>
                    <a:pt x="286" y="80"/>
                    <a:pt x="270" y="61"/>
                    <a:pt x="245" y="41"/>
                  </a:cubicBezTo>
                  <a:cubicBezTo>
                    <a:pt x="221" y="22"/>
                    <a:pt x="187" y="2"/>
                    <a:pt x="149" y="1"/>
                  </a:cubicBezTo>
                  <a:cubicBezTo>
                    <a:pt x="147" y="0"/>
                    <a:pt x="146" y="0"/>
                    <a:pt x="144" y="0"/>
                  </a:cubicBezTo>
                  <a:cubicBezTo>
                    <a:pt x="142" y="0"/>
                    <a:pt x="140" y="0"/>
                    <a:pt x="139" y="1"/>
                  </a:cubicBezTo>
                  <a:cubicBezTo>
                    <a:pt x="101" y="2"/>
                    <a:pt x="67" y="22"/>
                    <a:pt x="43" y="41"/>
                  </a:cubicBezTo>
                  <a:cubicBezTo>
                    <a:pt x="17" y="61"/>
                    <a:pt x="2" y="80"/>
                    <a:pt x="1" y="81"/>
                  </a:cubicBezTo>
                  <a:cubicBezTo>
                    <a:pt x="0" y="83"/>
                    <a:pt x="0" y="86"/>
                    <a:pt x="1" y="88"/>
                  </a:cubicBezTo>
                  <a:cubicBezTo>
                    <a:pt x="2" y="88"/>
                    <a:pt x="17" y="108"/>
                    <a:pt x="43" y="128"/>
                  </a:cubicBezTo>
                  <a:cubicBezTo>
                    <a:pt x="67" y="147"/>
                    <a:pt x="101" y="166"/>
                    <a:pt x="139" y="168"/>
                  </a:cubicBezTo>
                  <a:cubicBezTo>
                    <a:pt x="140" y="168"/>
                    <a:pt x="142" y="168"/>
                    <a:pt x="144" y="168"/>
                  </a:cubicBezTo>
                  <a:cubicBezTo>
                    <a:pt x="146" y="168"/>
                    <a:pt x="147" y="168"/>
                    <a:pt x="149" y="168"/>
                  </a:cubicBezTo>
                  <a:cubicBezTo>
                    <a:pt x="187" y="166"/>
                    <a:pt x="221" y="147"/>
                    <a:pt x="245" y="128"/>
                  </a:cubicBezTo>
                  <a:cubicBezTo>
                    <a:pt x="270" y="108"/>
                    <a:pt x="286" y="88"/>
                    <a:pt x="286" y="88"/>
                  </a:cubicBezTo>
                  <a:cubicBezTo>
                    <a:pt x="288" y="86"/>
                    <a:pt x="288" y="83"/>
                    <a:pt x="286" y="81"/>
                  </a:cubicBezTo>
                  <a:close/>
                  <a:moveTo>
                    <a:pt x="195" y="33"/>
                  </a:moveTo>
                  <a:cubicBezTo>
                    <a:pt x="208" y="46"/>
                    <a:pt x="216" y="64"/>
                    <a:pt x="216" y="84"/>
                  </a:cubicBezTo>
                  <a:cubicBezTo>
                    <a:pt x="216" y="104"/>
                    <a:pt x="208" y="122"/>
                    <a:pt x="195" y="135"/>
                  </a:cubicBezTo>
                  <a:cubicBezTo>
                    <a:pt x="182" y="148"/>
                    <a:pt x="164" y="156"/>
                    <a:pt x="144" y="156"/>
                  </a:cubicBezTo>
                  <a:cubicBezTo>
                    <a:pt x="124" y="156"/>
                    <a:pt x="106" y="148"/>
                    <a:pt x="93" y="135"/>
                  </a:cubicBezTo>
                  <a:cubicBezTo>
                    <a:pt x="80" y="122"/>
                    <a:pt x="72" y="104"/>
                    <a:pt x="72" y="84"/>
                  </a:cubicBezTo>
                  <a:cubicBezTo>
                    <a:pt x="72" y="64"/>
                    <a:pt x="80" y="46"/>
                    <a:pt x="93" y="33"/>
                  </a:cubicBezTo>
                  <a:cubicBezTo>
                    <a:pt x="106" y="20"/>
                    <a:pt x="124" y="12"/>
                    <a:pt x="144" y="12"/>
                  </a:cubicBezTo>
                  <a:cubicBezTo>
                    <a:pt x="164" y="12"/>
                    <a:pt x="182" y="20"/>
                    <a:pt x="195" y="33"/>
                  </a:cubicBezTo>
                  <a:close/>
                  <a:moveTo>
                    <a:pt x="21" y="92"/>
                  </a:moveTo>
                  <a:cubicBezTo>
                    <a:pt x="18" y="89"/>
                    <a:pt x="16" y="86"/>
                    <a:pt x="14" y="84"/>
                  </a:cubicBezTo>
                  <a:cubicBezTo>
                    <a:pt x="20" y="77"/>
                    <a:pt x="35" y="61"/>
                    <a:pt x="55" y="46"/>
                  </a:cubicBezTo>
                  <a:cubicBezTo>
                    <a:pt x="62" y="41"/>
                    <a:pt x="71" y="35"/>
                    <a:pt x="79" y="31"/>
                  </a:cubicBezTo>
                  <a:cubicBezTo>
                    <a:pt x="67" y="45"/>
                    <a:pt x="60" y="64"/>
                    <a:pt x="60" y="84"/>
                  </a:cubicBezTo>
                  <a:cubicBezTo>
                    <a:pt x="60" y="105"/>
                    <a:pt x="67" y="123"/>
                    <a:pt x="79" y="138"/>
                  </a:cubicBezTo>
                  <a:cubicBezTo>
                    <a:pt x="69" y="132"/>
                    <a:pt x="59" y="125"/>
                    <a:pt x="50" y="118"/>
                  </a:cubicBezTo>
                  <a:cubicBezTo>
                    <a:pt x="38" y="109"/>
                    <a:pt x="28" y="99"/>
                    <a:pt x="21" y="92"/>
                  </a:cubicBezTo>
                  <a:close/>
                  <a:moveTo>
                    <a:pt x="233" y="122"/>
                  </a:moveTo>
                  <a:cubicBezTo>
                    <a:pt x="225" y="128"/>
                    <a:pt x="217" y="133"/>
                    <a:pt x="208" y="138"/>
                  </a:cubicBezTo>
                  <a:cubicBezTo>
                    <a:pt x="220" y="123"/>
                    <a:pt x="228" y="105"/>
                    <a:pt x="228" y="84"/>
                  </a:cubicBezTo>
                  <a:cubicBezTo>
                    <a:pt x="228" y="64"/>
                    <a:pt x="220" y="45"/>
                    <a:pt x="208" y="31"/>
                  </a:cubicBezTo>
                  <a:cubicBezTo>
                    <a:pt x="219" y="36"/>
                    <a:pt x="229" y="43"/>
                    <a:pt x="238" y="50"/>
                  </a:cubicBezTo>
                  <a:cubicBezTo>
                    <a:pt x="250" y="60"/>
                    <a:pt x="260" y="69"/>
                    <a:pt x="266" y="76"/>
                  </a:cubicBezTo>
                  <a:cubicBezTo>
                    <a:pt x="270" y="79"/>
                    <a:pt x="272" y="82"/>
                    <a:pt x="274" y="84"/>
                  </a:cubicBezTo>
                  <a:cubicBezTo>
                    <a:pt x="268" y="91"/>
                    <a:pt x="253" y="107"/>
                    <a:pt x="233" y="122"/>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latin typeface="Arial"/>
                <a:ea typeface="+mn-ea"/>
                <a:cs typeface="+mn-cs"/>
              </a:endParaRPr>
            </a:p>
          </p:txBody>
        </p:sp>
        <p:sp>
          <p:nvSpPr>
            <p:cNvPr id="60" name="Freeform 146">
              <a:extLst>
                <a:ext uri="{FF2B5EF4-FFF2-40B4-BE49-F238E27FC236}">
                  <a16:creationId xmlns:a16="http://schemas.microsoft.com/office/drawing/2014/main" id="{164FE80B-BBE6-4C8E-986E-83802A70A141}"/>
                </a:ext>
              </a:extLst>
            </p:cNvPr>
            <p:cNvSpPr>
              <a:spLocks noEditPoints="1"/>
            </p:cNvSpPr>
            <p:nvPr/>
          </p:nvSpPr>
          <p:spPr bwMode="auto">
            <a:xfrm>
              <a:off x="4799" y="3374"/>
              <a:ext cx="45" cy="64"/>
            </a:xfrm>
            <a:custGeom>
              <a:avLst/>
              <a:gdLst>
                <a:gd name="T0" fmla="*/ 24 w 29"/>
                <a:gd name="T1" fmla="*/ 0 h 43"/>
                <a:gd name="T2" fmla="*/ 6 w 29"/>
                <a:gd name="T3" fmla="*/ 0 h 43"/>
                <a:gd name="T4" fmla="*/ 2 w 29"/>
                <a:gd name="T5" fmla="*/ 1 h 43"/>
                <a:gd name="T6" fmla="*/ 0 w 29"/>
                <a:gd name="T7" fmla="*/ 5 h 43"/>
                <a:gd name="T8" fmla="*/ 0 w 29"/>
                <a:gd name="T9" fmla="*/ 37 h 43"/>
                <a:gd name="T10" fmla="*/ 2 w 29"/>
                <a:gd name="T11" fmla="*/ 41 h 43"/>
                <a:gd name="T12" fmla="*/ 6 w 29"/>
                <a:gd name="T13" fmla="*/ 43 h 43"/>
                <a:gd name="T14" fmla="*/ 24 w 29"/>
                <a:gd name="T15" fmla="*/ 43 h 43"/>
                <a:gd name="T16" fmla="*/ 28 w 29"/>
                <a:gd name="T17" fmla="*/ 41 h 43"/>
                <a:gd name="T18" fmla="*/ 29 w 29"/>
                <a:gd name="T19" fmla="*/ 37 h 43"/>
                <a:gd name="T20" fmla="*/ 29 w 29"/>
                <a:gd name="T21" fmla="*/ 5 h 43"/>
                <a:gd name="T22" fmla="*/ 28 w 29"/>
                <a:gd name="T23" fmla="*/ 1 h 43"/>
                <a:gd name="T24" fmla="*/ 24 w 29"/>
                <a:gd name="T25" fmla="*/ 0 h 43"/>
                <a:gd name="T26" fmla="*/ 19 w 29"/>
                <a:gd name="T27" fmla="*/ 10 h 43"/>
                <a:gd name="T28" fmla="*/ 19 w 29"/>
                <a:gd name="T29" fmla="*/ 32 h 43"/>
                <a:gd name="T30" fmla="*/ 11 w 29"/>
                <a:gd name="T31" fmla="*/ 32 h 43"/>
                <a:gd name="T32" fmla="*/ 11 w 29"/>
                <a:gd name="T33" fmla="*/ 10 h 43"/>
                <a:gd name="T34" fmla="*/ 19 w 29"/>
                <a:gd name="T35" fmla="*/ 1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43">
                  <a:moveTo>
                    <a:pt x="24" y="0"/>
                  </a:moveTo>
                  <a:cubicBezTo>
                    <a:pt x="6" y="0"/>
                    <a:pt x="6" y="0"/>
                    <a:pt x="6" y="0"/>
                  </a:cubicBezTo>
                  <a:cubicBezTo>
                    <a:pt x="4" y="0"/>
                    <a:pt x="3" y="0"/>
                    <a:pt x="2" y="1"/>
                  </a:cubicBezTo>
                  <a:cubicBezTo>
                    <a:pt x="1" y="2"/>
                    <a:pt x="0" y="4"/>
                    <a:pt x="0" y="5"/>
                  </a:cubicBezTo>
                  <a:cubicBezTo>
                    <a:pt x="0" y="37"/>
                    <a:pt x="0" y="37"/>
                    <a:pt x="0" y="37"/>
                  </a:cubicBezTo>
                  <a:cubicBezTo>
                    <a:pt x="0" y="39"/>
                    <a:pt x="1" y="40"/>
                    <a:pt x="2" y="41"/>
                  </a:cubicBezTo>
                  <a:cubicBezTo>
                    <a:pt x="3" y="42"/>
                    <a:pt x="4" y="43"/>
                    <a:pt x="6" y="43"/>
                  </a:cubicBezTo>
                  <a:cubicBezTo>
                    <a:pt x="24" y="43"/>
                    <a:pt x="24" y="43"/>
                    <a:pt x="24" y="43"/>
                  </a:cubicBezTo>
                  <a:cubicBezTo>
                    <a:pt x="25" y="43"/>
                    <a:pt x="27" y="42"/>
                    <a:pt x="28" y="41"/>
                  </a:cubicBezTo>
                  <a:cubicBezTo>
                    <a:pt x="29" y="40"/>
                    <a:pt x="29" y="39"/>
                    <a:pt x="29" y="37"/>
                  </a:cubicBezTo>
                  <a:cubicBezTo>
                    <a:pt x="29" y="5"/>
                    <a:pt x="29" y="5"/>
                    <a:pt x="29" y="5"/>
                  </a:cubicBezTo>
                  <a:cubicBezTo>
                    <a:pt x="29" y="4"/>
                    <a:pt x="29" y="2"/>
                    <a:pt x="28" y="1"/>
                  </a:cubicBezTo>
                  <a:cubicBezTo>
                    <a:pt x="27" y="0"/>
                    <a:pt x="25" y="0"/>
                    <a:pt x="24" y="0"/>
                  </a:cubicBezTo>
                  <a:close/>
                  <a:moveTo>
                    <a:pt x="19" y="10"/>
                  </a:moveTo>
                  <a:cubicBezTo>
                    <a:pt x="19" y="32"/>
                    <a:pt x="19" y="32"/>
                    <a:pt x="19" y="32"/>
                  </a:cubicBezTo>
                  <a:cubicBezTo>
                    <a:pt x="11" y="32"/>
                    <a:pt x="11" y="32"/>
                    <a:pt x="11" y="32"/>
                  </a:cubicBezTo>
                  <a:cubicBezTo>
                    <a:pt x="11" y="10"/>
                    <a:pt x="11" y="10"/>
                    <a:pt x="11" y="10"/>
                  </a:cubicBezTo>
                  <a:lnTo>
                    <a:pt x="19" y="10"/>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latin typeface="Arial"/>
                <a:ea typeface="+mn-ea"/>
                <a:cs typeface="+mn-cs"/>
              </a:endParaRPr>
            </a:p>
          </p:txBody>
        </p:sp>
        <p:sp>
          <p:nvSpPr>
            <p:cNvPr id="61" name="Freeform 147">
              <a:extLst>
                <a:ext uri="{FF2B5EF4-FFF2-40B4-BE49-F238E27FC236}">
                  <a16:creationId xmlns:a16="http://schemas.microsoft.com/office/drawing/2014/main" id="{967CDA21-8521-49B2-9950-4BF91447B503}"/>
                </a:ext>
              </a:extLst>
            </p:cNvPr>
            <p:cNvSpPr>
              <a:spLocks noEditPoints="1"/>
            </p:cNvSpPr>
            <p:nvPr/>
          </p:nvSpPr>
          <p:spPr bwMode="auto">
            <a:xfrm>
              <a:off x="4913" y="3332"/>
              <a:ext cx="44" cy="106"/>
            </a:xfrm>
            <a:custGeom>
              <a:avLst/>
              <a:gdLst>
                <a:gd name="T0" fmla="*/ 28 w 29"/>
                <a:gd name="T1" fmla="*/ 2 h 71"/>
                <a:gd name="T2" fmla="*/ 24 w 29"/>
                <a:gd name="T3" fmla="*/ 0 h 71"/>
                <a:gd name="T4" fmla="*/ 6 w 29"/>
                <a:gd name="T5" fmla="*/ 0 h 71"/>
                <a:gd name="T6" fmla="*/ 2 w 29"/>
                <a:gd name="T7" fmla="*/ 2 h 71"/>
                <a:gd name="T8" fmla="*/ 0 w 29"/>
                <a:gd name="T9" fmla="*/ 5 h 71"/>
                <a:gd name="T10" fmla="*/ 0 w 29"/>
                <a:gd name="T11" fmla="*/ 65 h 71"/>
                <a:gd name="T12" fmla="*/ 2 w 29"/>
                <a:gd name="T13" fmla="*/ 69 h 71"/>
                <a:gd name="T14" fmla="*/ 6 w 29"/>
                <a:gd name="T15" fmla="*/ 71 h 71"/>
                <a:gd name="T16" fmla="*/ 24 w 29"/>
                <a:gd name="T17" fmla="*/ 71 h 71"/>
                <a:gd name="T18" fmla="*/ 28 w 29"/>
                <a:gd name="T19" fmla="*/ 69 h 71"/>
                <a:gd name="T20" fmla="*/ 29 w 29"/>
                <a:gd name="T21" fmla="*/ 65 h 71"/>
                <a:gd name="T22" fmla="*/ 29 w 29"/>
                <a:gd name="T23" fmla="*/ 5 h 71"/>
                <a:gd name="T24" fmla="*/ 28 w 29"/>
                <a:gd name="T25" fmla="*/ 2 h 71"/>
                <a:gd name="T26" fmla="*/ 11 w 29"/>
                <a:gd name="T27" fmla="*/ 60 h 71"/>
                <a:gd name="T28" fmla="*/ 11 w 29"/>
                <a:gd name="T29" fmla="*/ 11 h 71"/>
                <a:gd name="T30" fmla="*/ 19 w 29"/>
                <a:gd name="T31" fmla="*/ 11 h 71"/>
                <a:gd name="T32" fmla="*/ 19 w 29"/>
                <a:gd name="T33" fmla="*/ 60 h 71"/>
                <a:gd name="T34" fmla="*/ 11 w 29"/>
                <a:gd name="T35" fmla="*/ 6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71">
                  <a:moveTo>
                    <a:pt x="28" y="2"/>
                  </a:moveTo>
                  <a:cubicBezTo>
                    <a:pt x="27" y="1"/>
                    <a:pt x="25" y="0"/>
                    <a:pt x="24" y="0"/>
                  </a:cubicBezTo>
                  <a:cubicBezTo>
                    <a:pt x="6" y="0"/>
                    <a:pt x="6" y="0"/>
                    <a:pt x="6" y="0"/>
                  </a:cubicBezTo>
                  <a:cubicBezTo>
                    <a:pt x="4" y="0"/>
                    <a:pt x="3" y="1"/>
                    <a:pt x="2" y="2"/>
                  </a:cubicBezTo>
                  <a:cubicBezTo>
                    <a:pt x="1" y="3"/>
                    <a:pt x="0" y="4"/>
                    <a:pt x="0" y="5"/>
                  </a:cubicBezTo>
                  <a:cubicBezTo>
                    <a:pt x="0" y="65"/>
                    <a:pt x="0" y="65"/>
                    <a:pt x="0" y="65"/>
                  </a:cubicBezTo>
                  <a:cubicBezTo>
                    <a:pt x="0" y="67"/>
                    <a:pt x="1" y="68"/>
                    <a:pt x="2" y="69"/>
                  </a:cubicBezTo>
                  <a:cubicBezTo>
                    <a:pt x="3" y="70"/>
                    <a:pt x="4" y="71"/>
                    <a:pt x="6" y="71"/>
                  </a:cubicBezTo>
                  <a:cubicBezTo>
                    <a:pt x="24" y="71"/>
                    <a:pt x="24" y="71"/>
                    <a:pt x="24" y="71"/>
                  </a:cubicBezTo>
                  <a:cubicBezTo>
                    <a:pt x="25" y="71"/>
                    <a:pt x="27" y="70"/>
                    <a:pt x="28" y="69"/>
                  </a:cubicBezTo>
                  <a:cubicBezTo>
                    <a:pt x="29" y="68"/>
                    <a:pt x="29" y="67"/>
                    <a:pt x="29" y="65"/>
                  </a:cubicBezTo>
                  <a:cubicBezTo>
                    <a:pt x="29" y="5"/>
                    <a:pt x="29" y="5"/>
                    <a:pt x="29" y="5"/>
                  </a:cubicBezTo>
                  <a:cubicBezTo>
                    <a:pt x="29" y="4"/>
                    <a:pt x="29" y="3"/>
                    <a:pt x="28" y="2"/>
                  </a:cubicBezTo>
                  <a:close/>
                  <a:moveTo>
                    <a:pt x="11" y="60"/>
                  </a:moveTo>
                  <a:cubicBezTo>
                    <a:pt x="11" y="11"/>
                    <a:pt x="11" y="11"/>
                    <a:pt x="11" y="11"/>
                  </a:cubicBezTo>
                  <a:cubicBezTo>
                    <a:pt x="19" y="11"/>
                    <a:pt x="19" y="11"/>
                    <a:pt x="19" y="11"/>
                  </a:cubicBezTo>
                  <a:cubicBezTo>
                    <a:pt x="19" y="60"/>
                    <a:pt x="19" y="60"/>
                    <a:pt x="19" y="60"/>
                  </a:cubicBezTo>
                  <a:lnTo>
                    <a:pt x="11" y="60"/>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latin typeface="Arial"/>
                <a:ea typeface="+mn-ea"/>
                <a:cs typeface="+mn-cs"/>
              </a:endParaRPr>
            </a:p>
          </p:txBody>
        </p:sp>
        <p:sp>
          <p:nvSpPr>
            <p:cNvPr id="62" name="Freeform 148">
              <a:extLst>
                <a:ext uri="{FF2B5EF4-FFF2-40B4-BE49-F238E27FC236}">
                  <a16:creationId xmlns:a16="http://schemas.microsoft.com/office/drawing/2014/main" id="{F0CA3459-B61A-4208-A185-37D480D4960D}"/>
                </a:ext>
              </a:extLst>
            </p:cNvPr>
            <p:cNvSpPr>
              <a:spLocks noEditPoints="1"/>
            </p:cNvSpPr>
            <p:nvPr/>
          </p:nvSpPr>
          <p:spPr bwMode="auto">
            <a:xfrm>
              <a:off x="4856" y="3313"/>
              <a:ext cx="44" cy="125"/>
            </a:xfrm>
            <a:custGeom>
              <a:avLst/>
              <a:gdLst>
                <a:gd name="T0" fmla="*/ 24 w 29"/>
                <a:gd name="T1" fmla="*/ 0 h 84"/>
                <a:gd name="T2" fmla="*/ 6 w 29"/>
                <a:gd name="T3" fmla="*/ 0 h 84"/>
                <a:gd name="T4" fmla="*/ 2 w 29"/>
                <a:gd name="T5" fmla="*/ 2 h 84"/>
                <a:gd name="T6" fmla="*/ 0 w 29"/>
                <a:gd name="T7" fmla="*/ 5 h 84"/>
                <a:gd name="T8" fmla="*/ 0 w 29"/>
                <a:gd name="T9" fmla="*/ 78 h 84"/>
                <a:gd name="T10" fmla="*/ 2 w 29"/>
                <a:gd name="T11" fmla="*/ 82 h 84"/>
                <a:gd name="T12" fmla="*/ 6 w 29"/>
                <a:gd name="T13" fmla="*/ 84 h 84"/>
                <a:gd name="T14" fmla="*/ 24 w 29"/>
                <a:gd name="T15" fmla="*/ 84 h 84"/>
                <a:gd name="T16" fmla="*/ 28 w 29"/>
                <a:gd name="T17" fmla="*/ 82 h 84"/>
                <a:gd name="T18" fmla="*/ 29 w 29"/>
                <a:gd name="T19" fmla="*/ 78 h 84"/>
                <a:gd name="T20" fmla="*/ 29 w 29"/>
                <a:gd name="T21" fmla="*/ 5 h 84"/>
                <a:gd name="T22" fmla="*/ 28 w 29"/>
                <a:gd name="T23" fmla="*/ 2 h 84"/>
                <a:gd name="T24" fmla="*/ 24 w 29"/>
                <a:gd name="T25" fmla="*/ 0 h 84"/>
                <a:gd name="T26" fmla="*/ 19 w 29"/>
                <a:gd name="T27" fmla="*/ 11 h 84"/>
                <a:gd name="T28" fmla="*/ 19 w 29"/>
                <a:gd name="T29" fmla="*/ 73 h 84"/>
                <a:gd name="T30" fmla="*/ 11 w 29"/>
                <a:gd name="T31" fmla="*/ 73 h 84"/>
                <a:gd name="T32" fmla="*/ 11 w 29"/>
                <a:gd name="T33" fmla="*/ 11 h 84"/>
                <a:gd name="T34" fmla="*/ 19 w 29"/>
                <a:gd name="T35" fmla="*/ 1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84">
                  <a:moveTo>
                    <a:pt x="24" y="0"/>
                  </a:moveTo>
                  <a:cubicBezTo>
                    <a:pt x="6" y="0"/>
                    <a:pt x="6" y="0"/>
                    <a:pt x="6" y="0"/>
                  </a:cubicBezTo>
                  <a:cubicBezTo>
                    <a:pt x="4" y="0"/>
                    <a:pt x="3" y="1"/>
                    <a:pt x="2" y="2"/>
                  </a:cubicBezTo>
                  <a:cubicBezTo>
                    <a:pt x="1" y="3"/>
                    <a:pt x="0" y="4"/>
                    <a:pt x="0" y="5"/>
                  </a:cubicBezTo>
                  <a:cubicBezTo>
                    <a:pt x="0" y="78"/>
                    <a:pt x="0" y="78"/>
                    <a:pt x="0" y="78"/>
                  </a:cubicBezTo>
                  <a:cubicBezTo>
                    <a:pt x="0" y="80"/>
                    <a:pt x="1" y="81"/>
                    <a:pt x="2" y="82"/>
                  </a:cubicBezTo>
                  <a:cubicBezTo>
                    <a:pt x="3" y="83"/>
                    <a:pt x="4" y="84"/>
                    <a:pt x="6" y="84"/>
                  </a:cubicBezTo>
                  <a:cubicBezTo>
                    <a:pt x="24" y="84"/>
                    <a:pt x="24" y="84"/>
                    <a:pt x="24" y="84"/>
                  </a:cubicBezTo>
                  <a:cubicBezTo>
                    <a:pt x="25" y="84"/>
                    <a:pt x="27" y="83"/>
                    <a:pt x="28" y="82"/>
                  </a:cubicBezTo>
                  <a:cubicBezTo>
                    <a:pt x="29" y="81"/>
                    <a:pt x="29" y="80"/>
                    <a:pt x="29" y="78"/>
                  </a:cubicBezTo>
                  <a:cubicBezTo>
                    <a:pt x="29" y="5"/>
                    <a:pt x="29" y="5"/>
                    <a:pt x="29" y="5"/>
                  </a:cubicBezTo>
                  <a:cubicBezTo>
                    <a:pt x="29" y="4"/>
                    <a:pt x="29" y="3"/>
                    <a:pt x="28" y="2"/>
                  </a:cubicBezTo>
                  <a:cubicBezTo>
                    <a:pt x="27" y="1"/>
                    <a:pt x="25" y="0"/>
                    <a:pt x="24" y="0"/>
                  </a:cubicBezTo>
                  <a:close/>
                  <a:moveTo>
                    <a:pt x="19" y="11"/>
                  </a:moveTo>
                  <a:cubicBezTo>
                    <a:pt x="19" y="73"/>
                    <a:pt x="19" y="73"/>
                    <a:pt x="19" y="73"/>
                  </a:cubicBezTo>
                  <a:cubicBezTo>
                    <a:pt x="11" y="73"/>
                    <a:pt x="11" y="73"/>
                    <a:pt x="11" y="73"/>
                  </a:cubicBezTo>
                  <a:cubicBezTo>
                    <a:pt x="11" y="11"/>
                    <a:pt x="11" y="11"/>
                    <a:pt x="11" y="11"/>
                  </a:cubicBezTo>
                  <a:lnTo>
                    <a:pt x="19" y="11"/>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latin typeface="Arial"/>
                <a:ea typeface="+mn-ea"/>
                <a:cs typeface="+mn-cs"/>
              </a:endParaRPr>
            </a:p>
          </p:txBody>
        </p:sp>
      </p:grpSp>
      <p:grpSp>
        <p:nvGrpSpPr>
          <p:cNvPr id="63" name="Group 124">
            <a:extLst>
              <a:ext uri="{FF2B5EF4-FFF2-40B4-BE49-F238E27FC236}">
                <a16:creationId xmlns:a16="http://schemas.microsoft.com/office/drawing/2014/main" id="{EB5200F7-C8B4-4154-884D-E199ACD2C201}"/>
              </a:ext>
            </a:extLst>
          </p:cNvPr>
          <p:cNvGrpSpPr>
            <a:grpSpLocks noChangeAspect="1"/>
          </p:cNvGrpSpPr>
          <p:nvPr/>
        </p:nvGrpSpPr>
        <p:grpSpPr bwMode="auto">
          <a:xfrm>
            <a:off x="176677" y="3942860"/>
            <a:ext cx="274387" cy="273744"/>
            <a:chOff x="346" y="2997"/>
            <a:chExt cx="428" cy="427"/>
          </a:xfrm>
          <a:solidFill>
            <a:srgbClr val="A5CC74"/>
          </a:solidFill>
        </p:grpSpPr>
        <p:sp>
          <p:nvSpPr>
            <p:cNvPr id="64" name="Freeform 125">
              <a:extLst>
                <a:ext uri="{FF2B5EF4-FFF2-40B4-BE49-F238E27FC236}">
                  <a16:creationId xmlns:a16="http://schemas.microsoft.com/office/drawing/2014/main" id="{743310D8-1732-4B54-B735-B4A0CDBCF028}"/>
                </a:ext>
              </a:extLst>
            </p:cNvPr>
            <p:cNvSpPr>
              <a:spLocks noEditPoints="1"/>
            </p:cNvSpPr>
            <p:nvPr/>
          </p:nvSpPr>
          <p:spPr bwMode="auto">
            <a:xfrm>
              <a:off x="346" y="3282"/>
              <a:ext cx="89" cy="142"/>
            </a:xfrm>
            <a:custGeom>
              <a:avLst/>
              <a:gdLst>
                <a:gd name="T0" fmla="*/ 54 w 60"/>
                <a:gd name="T1" fmla="*/ 96 h 96"/>
                <a:gd name="T2" fmla="*/ 6 w 60"/>
                <a:gd name="T3" fmla="*/ 96 h 96"/>
                <a:gd name="T4" fmla="*/ 0 w 60"/>
                <a:gd name="T5" fmla="*/ 90 h 96"/>
                <a:gd name="T6" fmla="*/ 0 w 60"/>
                <a:gd name="T7" fmla="*/ 6 h 96"/>
                <a:gd name="T8" fmla="*/ 6 w 60"/>
                <a:gd name="T9" fmla="*/ 0 h 96"/>
                <a:gd name="T10" fmla="*/ 54 w 60"/>
                <a:gd name="T11" fmla="*/ 0 h 96"/>
                <a:gd name="T12" fmla="*/ 60 w 60"/>
                <a:gd name="T13" fmla="*/ 6 h 96"/>
                <a:gd name="T14" fmla="*/ 60 w 60"/>
                <a:gd name="T15" fmla="*/ 90 h 96"/>
                <a:gd name="T16" fmla="*/ 54 w 60"/>
                <a:gd name="T17" fmla="*/ 96 h 96"/>
                <a:gd name="T18" fmla="*/ 12 w 60"/>
                <a:gd name="T19" fmla="*/ 84 h 96"/>
                <a:gd name="T20" fmla="*/ 48 w 60"/>
                <a:gd name="T21" fmla="*/ 84 h 96"/>
                <a:gd name="T22" fmla="*/ 48 w 60"/>
                <a:gd name="T23" fmla="*/ 12 h 96"/>
                <a:gd name="T24" fmla="*/ 12 w 60"/>
                <a:gd name="T25" fmla="*/ 12 h 96"/>
                <a:gd name="T26" fmla="*/ 12 w 60"/>
                <a:gd name="T27" fmla="*/ 8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96">
                  <a:moveTo>
                    <a:pt x="54" y="96"/>
                  </a:moveTo>
                  <a:cubicBezTo>
                    <a:pt x="6" y="96"/>
                    <a:pt x="6" y="96"/>
                    <a:pt x="6" y="96"/>
                  </a:cubicBezTo>
                  <a:cubicBezTo>
                    <a:pt x="3" y="96"/>
                    <a:pt x="0" y="94"/>
                    <a:pt x="0" y="90"/>
                  </a:cubicBezTo>
                  <a:cubicBezTo>
                    <a:pt x="0" y="6"/>
                    <a:pt x="0" y="6"/>
                    <a:pt x="0" y="6"/>
                  </a:cubicBezTo>
                  <a:cubicBezTo>
                    <a:pt x="0" y="3"/>
                    <a:pt x="3" y="0"/>
                    <a:pt x="6" y="0"/>
                  </a:cubicBezTo>
                  <a:cubicBezTo>
                    <a:pt x="54" y="0"/>
                    <a:pt x="54" y="0"/>
                    <a:pt x="54" y="0"/>
                  </a:cubicBezTo>
                  <a:cubicBezTo>
                    <a:pt x="58" y="0"/>
                    <a:pt x="60" y="3"/>
                    <a:pt x="60" y="6"/>
                  </a:cubicBezTo>
                  <a:cubicBezTo>
                    <a:pt x="60" y="90"/>
                    <a:pt x="60" y="90"/>
                    <a:pt x="60" y="90"/>
                  </a:cubicBezTo>
                  <a:cubicBezTo>
                    <a:pt x="60" y="94"/>
                    <a:pt x="58" y="96"/>
                    <a:pt x="54" y="96"/>
                  </a:cubicBezTo>
                  <a:close/>
                  <a:moveTo>
                    <a:pt x="12" y="84"/>
                  </a:moveTo>
                  <a:cubicBezTo>
                    <a:pt x="48" y="84"/>
                    <a:pt x="48" y="84"/>
                    <a:pt x="48" y="84"/>
                  </a:cubicBezTo>
                  <a:cubicBezTo>
                    <a:pt x="48" y="12"/>
                    <a:pt x="48" y="12"/>
                    <a:pt x="48" y="12"/>
                  </a:cubicBezTo>
                  <a:cubicBezTo>
                    <a:pt x="12" y="12"/>
                    <a:pt x="12" y="12"/>
                    <a:pt x="12" y="12"/>
                  </a:cubicBezTo>
                  <a:lnTo>
                    <a:pt x="12" y="84"/>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latin typeface="Arial"/>
                <a:ea typeface="+mn-ea"/>
                <a:cs typeface="+mn-cs"/>
              </a:endParaRPr>
            </a:p>
          </p:txBody>
        </p:sp>
        <p:sp>
          <p:nvSpPr>
            <p:cNvPr id="65" name="Freeform 126">
              <a:extLst>
                <a:ext uri="{FF2B5EF4-FFF2-40B4-BE49-F238E27FC236}">
                  <a16:creationId xmlns:a16="http://schemas.microsoft.com/office/drawing/2014/main" id="{E5D4CBDB-1FCB-4BDC-BC70-36F087B356D4}"/>
                </a:ext>
              </a:extLst>
            </p:cNvPr>
            <p:cNvSpPr>
              <a:spLocks/>
            </p:cNvSpPr>
            <p:nvPr/>
          </p:nvSpPr>
          <p:spPr bwMode="auto">
            <a:xfrm>
              <a:off x="417" y="3335"/>
              <a:ext cx="320" cy="71"/>
            </a:xfrm>
            <a:custGeom>
              <a:avLst/>
              <a:gdLst>
                <a:gd name="T0" fmla="*/ 210 w 216"/>
                <a:gd name="T1" fmla="*/ 48 h 48"/>
                <a:gd name="T2" fmla="*/ 6 w 216"/>
                <a:gd name="T3" fmla="*/ 48 h 48"/>
                <a:gd name="T4" fmla="*/ 0 w 216"/>
                <a:gd name="T5" fmla="*/ 42 h 48"/>
                <a:gd name="T6" fmla="*/ 6 w 216"/>
                <a:gd name="T7" fmla="*/ 36 h 48"/>
                <a:gd name="T8" fmla="*/ 202 w 216"/>
                <a:gd name="T9" fmla="*/ 36 h 48"/>
                <a:gd name="T10" fmla="*/ 120 w 216"/>
                <a:gd name="T11" fmla="*/ 12 h 48"/>
                <a:gd name="T12" fmla="*/ 36 w 216"/>
                <a:gd name="T13" fmla="*/ 12 h 48"/>
                <a:gd name="T14" fmla="*/ 30 w 216"/>
                <a:gd name="T15" fmla="*/ 6 h 48"/>
                <a:gd name="T16" fmla="*/ 36 w 216"/>
                <a:gd name="T17" fmla="*/ 0 h 48"/>
                <a:gd name="T18" fmla="*/ 120 w 216"/>
                <a:gd name="T19" fmla="*/ 0 h 48"/>
                <a:gd name="T20" fmla="*/ 216 w 216"/>
                <a:gd name="T21" fmla="*/ 42 h 48"/>
                <a:gd name="T22" fmla="*/ 210 w 216"/>
                <a:gd name="T2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6" h="48">
                  <a:moveTo>
                    <a:pt x="210" y="48"/>
                  </a:moveTo>
                  <a:cubicBezTo>
                    <a:pt x="6" y="48"/>
                    <a:pt x="6" y="48"/>
                    <a:pt x="6" y="48"/>
                  </a:cubicBezTo>
                  <a:cubicBezTo>
                    <a:pt x="3" y="48"/>
                    <a:pt x="0" y="46"/>
                    <a:pt x="0" y="42"/>
                  </a:cubicBezTo>
                  <a:cubicBezTo>
                    <a:pt x="0" y="39"/>
                    <a:pt x="3" y="36"/>
                    <a:pt x="6" y="36"/>
                  </a:cubicBezTo>
                  <a:cubicBezTo>
                    <a:pt x="202" y="36"/>
                    <a:pt x="202" y="36"/>
                    <a:pt x="202" y="36"/>
                  </a:cubicBezTo>
                  <a:cubicBezTo>
                    <a:pt x="193" y="25"/>
                    <a:pt x="161" y="12"/>
                    <a:pt x="120" y="12"/>
                  </a:cubicBezTo>
                  <a:cubicBezTo>
                    <a:pt x="36" y="12"/>
                    <a:pt x="36" y="12"/>
                    <a:pt x="36" y="12"/>
                  </a:cubicBezTo>
                  <a:cubicBezTo>
                    <a:pt x="33" y="12"/>
                    <a:pt x="30" y="10"/>
                    <a:pt x="30" y="6"/>
                  </a:cubicBezTo>
                  <a:cubicBezTo>
                    <a:pt x="30" y="3"/>
                    <a:pt x="33" y="0"/>
                    <a:pt x="36" y="0"/>
                  </a:cubicBezTo>
                  <a:cubicBezTo>
                    <a:pt x="120" y="0"/>
                    <a:pt x="120" y="0"/>
                    <a:pt x="120" y="0"/>
                  </a:cubicBezTo>
                  <a:cubicBezTo>
                    <a:pt x="166" y="0"/>
                    <a:pt x="216" y="18"/>
                    <a:pt x="216" y="42"/>
                  </a:cubicBezTo>
                  <a:cubicBezTo>
                    <a:pt x="216" y="46"/>
                    <a:pt x="214" y="48"/>
                    <a:pt x="210" y="48"/>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latin typeface="Arial"/>
                <a:ea typeface="+mn-ea"/>
                <a:cs typeface="+mn-cs"/>
              </a:endParaRPr>
            </a:p>
          </p:txBody>
        </p:sp>
        <p:sp>
          <p:nvSpPr>
            <p:cNvPr id="66" name="Freeform 127">
              <a:extLst>
                <a:ext uri="{FF2B5EF4-FFF2-40B4-BE49-F238E27FC236}">
                  <a16:creationId xmlns:a16="http://schemas.microsoft.com/office/drawing/2014/main" id="{2CAD70B9-0105-4F23-8ED9-1E880F531CBA}"/>
                </a:ext>
              </a:extLst>
            </p:cNvPr>
            <p:cNvSpPr>
              <a:spLocks/>
            </p:cNvSpPr>
            <p:nvPr/>
          </p:nvSpPr>
          <p:spPr bwMode="auto">
            <a:xfrm>
              <a:off x="426" y="3300"/>
              <a:ext cx="141" cy="51"/>
            </a:xfrm>
            <a:custGeom>
              <a:avLst/>
              <a:gdLst>
                <a:gd name="T0" fmla="*/ 86 w 95"/>
                <a:gd name="T1" fmla="*/ 35 h 35"/>
                <a:gd name="T2" fmla="*/ 84 w 95"/>
                <a:gd name="T3" fmla="*/ 32 h 35"/>
                <a:gd name="T4" fmla="*/ 42 w 95"/>
                <a:gd name="T5" fmla="*/ 12 h 35"/>
                <a:gd name="T6" fmla="*/ 0 w 95"/>
                <a:gd name="T7" fmla="*/ 12 h 35"/>
                <a:gd name="T8" fmla="*/ 0 w 95"/>
                <a:gd name="T9" fmla="*/ 0 h 35"/>
                <a:gd name="T10" fmla="*/ 42 w 95"/>
                <a:gd name="T11" fmla="*/ 0 h 35"/>
                <a:gd name="T12" fmla="*/ 93 w 95"/>
                <a:gd name="T13" fmla="*/ 24 h 35"/>
                <a:gd name="T14" fmla="*/ 95 w 95"/>
                <a:gd name="T15" fmla="*/ 26 h 35"/>
                <a:gd name="T16" fmla="*/ 86 w 95"/>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35">
                  <a:moveTo>
                    <a:pt x="86" y="35"/>
                  </a:moveTo>
                  <a:cubicBezTo>
                    <a:pt x="85" y="34"/>
                    <a:pt x="85" y="33"/>
                    <a:pt x="84" y="32"/>
                  </a:cubicBezTo>
                  <a:cubicBezTo>
                    <a:pt x="77" y="25"/>
                    <a:pt x="65" y="12"/>
                    <a:pt x="42" y="12"/>
                  </a:cubicBezTo>
                  <a:cubicBezTo>
                    <a:pt x="0" y="12"/>
                    <a:pt x="0" y="12"/>
                    <a:pt x="0" y="12"/>
                  </a:cubicBezTo>
                  <a:cubicBezTo>
                    <a:pt x="0" y="0"/>
                    <a:pt x="0" y="0"/>
                    <a:pt x="0" y="0"/>
                  </a:cubicBezTo>
                  <a:cubicBezTo>
                    <a:pt x="42" y="0"/>
                    <a:pt x="42" y="0"/>
                    <a:pt x="42" y="0"/>
                  </a:cubicBezTo>
                  <a:cubicBezTo>
                    <a:pt x="70" y="0"/>
                    <a:pt x="85" y="16"/>
                    <a:pt x="93" y="24"/>
                  </a:cubicBezTo>
                  <a:cubicBezTo>
                    <a:pt x="93" y="25"/>
                    <a:pt x="94" y="26"/>
                    <a:pt x="95" y="26"/>
                  </a:cubicBezTo>
                  <a:lnTo>
                    <a:pt x="86" y="35"/>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latin typeface="Arial"/>
                <a:ea typeface="+mn-ea"/>
                <a:cs typeface="+mn-cs"/>
              </a:endParaRPr>
            </a:p>
          </p:txBody>
        </p:sp>
        <p:sp>
          <p:nvSpPr>
            <p:cNvPr id="67" name="Freeform 128">
              <a:extLst>
                <a:ext uri="{FF2B5EF4-FFF2-40B4-BE49-F238E27FC236}">
                  <a16:creationId xmlns:a16="http://schemas.microsoft.com/office/drawing/2014/main" id="{843B2BC5-6DFB-4936-B926-4127DE7B33EA}"/>
                </a:ext>
              </a:extLst>
            </p:cNvPr>
            <p:cNvSpPr>
              <a:spLocks noEditPoints="1"/>
            </p:cNvSpPr>
            <p:nvPr/>
          </p:nvSpPr>
          <p:spPr bwMode="auto">
            <a:xfrm>
              <a:off x="559" y="3086"/>
              <a:ext cx="125" cy="125"/>
            </a:xfrm>
            <a:custGeom>
              <a:avLst/>
              <a:gdLst>
                <a:gd name="T0" fmla="*/ 42 w 84"/>
                <a:gd name="T1" fmla="*/ 84 h 84"/>
                <a:gd name="T2" fmla="*/ 0 w 84"/>
                <a:gd name="T3" fmla="*/ 42 h 84"/>
                <a:gd name="T4" fmla="*/ 42 w 84"/>
                <a:gd name="T5" fmla="*/ 0 h 84"/>
                <a:gd name="T6" fmla="*/ 84 w 84"/>
                <a:gd name="T7" fmla="*/ 42 h 84"/>
                <a:gd name="T8" fmla="*/ 42 w 84"/>
                <a:gd name="T9" fmla="*/ 84 h 84"/>
                <a:gd name="T10" fmla="*/ 42 w 84"/>
                <a:gd name="T11" fmla="*/ 12 h 84"/>
                <a:gd name="T12" fmla="*/ 12 w 84"/>
                <a:gd name="T13" fmla="*/ 42 h 84"/>
                <a:gd name="T14" fmla="*/ 42 w 84"/>
                <a:gd name="T15" fmla="*/ 72 h 84"/>
                <a:gd name="T16" fmla="*/ 72 w 84"/>
                <a:gd name="T17" fmla="*/ 42 h 84"/>
                <a:gd name="T18" fmla="*/ 42 w 84"/>
                <a:gd name="T19" fmla="*/ 1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4">
                  <a:moveTo>
                    <a:pt x="42" y="84"/>
                  </a:moveTo>
                  <a:cubicBezTo>
                    <a:pt x="19" y="84"/>
                    <a:pt x="0" y="66"/>
                    <a:pt x="0" y="42"/>
                  </a:cubicBezTo>
                  <a:cubicBezTo>
                    <a:pt x="0" y="19"/>
                    <a:pt x="19" y="0"/>
                    <a:pt x="42" y="0"/>
                  </a:cubicBezTo>
                  <a:cubicBezTo>
                    <a:pt x="66" y="0"/>
                    <a:pt x="84" y="19"/>
                    <a:pt x="84" y="42"/>
                  </a:cubicBezTo>
                  <a:cubicBezTo>
                    <a:pt x="84" y="66"/>
                    <a:pt x="66" y="84"/>
                    <a:pt x="42" y="84"/>
                  </a:cubicBezTo>
                  <a:close/>
                  <a:moveTo>
                    <a:pt x="42" y="12"/>
                  </a:moveTo>
                  <a:cubicBezTo>
                    <a:pt x="26" y="12"/>
                    <a:pt x="12" y="26"/>
                    <a:pt x="12" y="42"/>
                  </a:cubicBezTo>
                  <a:cubicBezTo>
                    <a:pt x="12" y="59"/>
                    <a:pt x="26" y="72"/>
                    <a:pt x="42" y="72"/>
                  </a:cubicBezTo>
                  <a:cubicBezTo>
                    <a:pt x="59" y="72"/>
                    <a:pt x="72" y="59"/>
                    <a:pt x="72" y="42"/>
                  </a:cubicBezTo>
                  <a:cubicBezTo>
                    <a:pt x="72" y="26"/>
                    <a:pt x="59" y="12"/>
                    <a:pt x="42" y="12"/>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latin typeface="Arial"/>
                <a:ea typeface="+mn-ea"/>
                <a:cs typeface="+mn-cs"/>
              </a:endParaRPr>
            </a:p>
          </p:txBody>
        </p:sp>
        <p:sp>
          <p:nvSpPr>
            <p:cNvPr id="68" name="Freeform 129">
              <a:extLst>
                <a:ext uri="{FF2B5EF4-FFF2-40B4-BE49-F238E27FC236}">
                  <a16:creationId xmlns:a16="http://schemas.microsoft.com/office/drawing/2014/main" id="{93A2752F-8A91-4657-8803-ED253585B700}"/>
                </a:ext>
              </a:extLst>
            </p:cNvPr>
            <p:cNvSpPr>
              <a:spLocks noEditPoints="1"/>
            </p:cNvSpPr>
            <p:nvPr/>
          </p:nvSpPr>
          <p:spPr bwMode="auto">
            <a:xfrm>
              <a:off x="472" y="2997"/>
              <a:ext cx="302" cy="303"/>
            </a:xfrm>
            <a:custGeom>
              <a:avLst/>
              <a:gdLst>
                <a:gd name="T0" fmla="*/ 78 w 204"/>
                <a:gd name="T1" fmla="*/ 204 h 204"/>
                <a:gd name="T2" fmla="*/ 72 w 204"/>
                <a:gd name="T3" fmla="*/ 181 h 204"/>
                <a:gd name="T4" fmla="*/ 33 w 204"/>
                <a:gd name="T5" fmla="*/ 176 h 204"/>
                <a:gd name="T6" fmla="*/ 1 w 204"/>
                <a:gd name="T7" fmla="*/ 133 h 204"/>
                <a:gd name="T8" fmla="*/ 19 w 204"/>
                <a:gd name="T9" fmla="*/ 116 h 204"/>
                <a:gd name="T10" fmla="*/ 19 w 204"/>
                <a:gd name="T11" fmla="*/ 89 h 204"/>
                <a:gd name="T12" fmla="*/ 1 w 204"/>
                <a:gd name="T13" fmla="*/ 77 h 204"/>
                <a:gd name="T14" fmla="*/ 25 w 204"/>
                <a:gd name="T15" fmla="*/ 31 h 204"/>
                <a:gd name="T16" fmla="*/ 49 w 204"/>
                <a:gd name="T17" fmla="*/ 37 h 204"/>
                <a:gd name="T18" fmla="*/ 72 w 204"/>
                <a:gd name="T19" fmla="*/ 6 h 204"/>
                <a:gd name="T20" fmla="*/ 126 w 204"/>
                <a:gd name="T21" fmla="*/ 0 h 204"/>
                <a:gd name="T22" fmla="*/ 132 w 204"/>
                <a:gd name="T23" fmla="*/ 24 h 204"/>
                <a:gd name="T24" fmla="*/ 170 w 204"/>
                <a:gd name="T25" fmla="*/ 29 h 204"/>
                <a:gd name="T26" fmla="*/ 178 w 204"/>
                <a:gd name="T27" fmla="*/ 31 h 204"/>
                <a:gd name="T28" fmla="*/ 200 w 204"/>
                <a:gd name="T29" fmla="*/ 80 h 204"/>
                <a:gd name="T30" fmla="*/ 185 w 204"/>
                <a:gd name="T31" fmla="*/ 102 h 204"/>
                <a:gd name="T32" fmla="*/ 200 w 204"/>
                <a:gd name="T33" fmla="*/ 124 h 204"/>
                <a:gd name="T34" fmla="*/ 178 w 204"/>
                <a:gd name="T35" fmla="*/ 174 h 204"/>
                <a:gd name="T36" fmla="*/ 170 w 204"/>
                <a:gd name="T37" fmla="*/ 176 h 204"/>
                <a:gd name="T38" fmla="*/ 132 w 204"/>
                <a:gd name="T39" fmla="*/ 181 h 204"/>
                <a:gd name="T40" fmla="*/ 126 w 204"/>
                <a:gd name="T41" fmla="*/ 204 h 204"/>
                <a:gd name="T42" fmla="*/ 120 w 204"/>
                <a:gd name="T43" fmla="*/ 192 h 204"/>
                <a:gd name="T44" fmla="*/ 125 w 204"/>
                <a:gd name="T45" fmla="*/ 171 h 204"/>
                <a:gd name="T46" fmla="*/ 157 w 204"/>
                <a:gd name="T47" fmla="*/ 155 h 204"/>
                <a:gd name="T48" fmla="*/ 189 w 204"/>
                <a:gd name="T49" fmla="*/ 132 h 204"/>
                <a:gd name="T50" fmla="*/ 172 w 204"/>
                <a:gd name="T51" fmla="*/ 118 h 204"/>
                <a:gd name="T52" fmla="*/ 172 w 204"/>
                <a:gd name="T53" fmla="*/ 87 h 204"/>
                <a:gd name="T54" fmla="*/ 188 w 204"/>
                <a:gd name="T55" fmla="*/ 73 h 204"/>
                <a:gd name="T56" fmla="*/ 157 w 204"/>
                <a:gd name="T57" fmla="*/ 50 h 204"/>
                <a:gd name="T58" fmla="*/ 125 w 204"/>
                <a:gd name="T59" fmla="*/ 34 h 204"/>
                <a:gd name="T60" fmla="*/ 120 w 204"/>
                <a:gd name="T61" fmla="*/ 12 h 204"/>
                <a:gd name="T62" fmla="*/ 84 w 204"/>
                <a:gd name="T63" fmla="*/ 28 h 204"/>
                <a:gd name="T64" fmla="*/ 54 w 204"/>
                <a:gd name="T65" fmla="*/ 49 h 204"/>
                <a:gd name="T66" fmla="*/ 33 w 204"/>
                <a:gd name="T67" fmla="*/ 42 h 204"/>
                <a:gd name="T68" fmla="*/ 28 w 204"/>
                <a:gd name="T69" fmla="*/ 81 h 204"/>
                <a:gd name="T70" fmla="*/ 30 w 204"/>
                <a:gd name="T71" fmla="*/ 102 h 204"/>
                <a:gd name="T72" fmla="*/ 28 w 204"/>
                <a:gd name="T73" fmla="*/ 124 h 204"/>
                <a:gd name="T74" fmla="*/ 33 w 204"/>
                <a:gd name="T75" fmla="*/ 163 h 204"/>
                <a:gd name="T76" fmla="*/ 54 w 204"/>
                <a:gd name="T77" fmla="*/ 156 h 204"/>
                <a:gd name="T78" fmla="*/ 84 w 204"/>
                <a:gd name="T79" fmla="*/ 1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4" h="204">
                  <a:moveTo>
                    <a:pt x="126" y="204"/>
                  </a:moveTo>
                  <a:cubicBezTo>
                    <a:pt x="78" y="204"/>
                    <a:pt x="78" y="204"/>
                    <a:pt x="78" y="204"/>
                  </a:cubicBezTo>
                  <a:cubicBezTo>
                    <a:pt x="75" y="204"/>
                    <a:pt x="72" y="202"/>
                    <a:pt x="72" y="198"/>
                  </a:cubicBezTo>
                  <a:cubicBezTo>
                    <a:pt x="72" y="181"/>
                    <a:pt x="72" y="181"/>
                    <a:pt x="72" y="181"/>
                  </a:cubicBezTo>
                  <a:cubicBezTo>
                    <a:pt x="64" y="178"/>
                    <a:pt x="56" y="174"/>
                    <a:pt x="49" y="168"/>
                  </a:cubicBezTo>
                  <a:cubicBezTo>
                    <a:pt x="33" y="176"/>
                    <a:pt x="33" y="176"/>
                    <a:pt x="33" y="176"/>
                  </a:cubicBezTo>
                  <a:cubicBezTo>
                    <a:pt x="30" y="178"/>
                    <a:pt x="27" y="177"/>
                    <a:pt x="25" y="174"/>
                  </a:cubicBezTo>
                  <a:cubicBezTo>
                    <a:pt x="1" y="133"/>
                    <a:pt x="1" y="133"/>
                    <a:pt x="1" y="133"/>
                  </a:cubicBezTo>
                  <a:cubicBezTo>
                    <a:pt x="0" y="130"/>
                    <a:pt x="0" y="126"/>
                    <a:pt x="3" y="124"/>
                  </a:cubicBezTo>
                  <a:cubicBezTo>
                    <a:pt x="19" y="116"/>
                    <a:pt x="19" y="116"/>
                    <a:pt x="19" y="116"/>
                  </a:cubicBezTo>
                  <a:cubicBezTo>
                    <a:pt x="18" y="111"/>
                    <a:pt x="18" y="107"/>
                    <a:pt x="18" y="102"/>
                  </a:cubicBezTo>
                  <a:cubicBezTo>
                    <a:pt x="18" y="98"/>
                    <a:pt x="18" y="94"/>
                    <a:pt x="19" y="89"/>
                  </a:cubicBezTo>
                  <a:cubicBezTo>
                    <a:pt x="3" y="80"/>
                    <a:pt x="3" y="80"/>
                    <a:pt x="3" y="80"/>
                  </a:cubicBezTo>
                  <a:cubicBezTo>
                    <a:pt x="2" y="80"/>
                    <a:pt x="1" y="78"/>
                    <a:pt x="1" y="77"/>
                  </a:cubicBezTo>
                  <a:cubicBezTo>
                    <a:pt x="0" y="75"/>
                    <a:pt x="0" y="74"/>
                    <a:pt x="1" y="72"/>
                  </a:cubicBezTo>
                  <a:cubicBezTo>
                    <a:pt x="25" y="31"/>
                    <a:pt x="25" y="31"/>
                    <a:pt x="25" y="31"/>
                  </a:cubicBezTo>
                  <a:cubicBezTo>
                    <a:pt x="27" y="28"/>
                    <a:pt x="31" y="27"/>
                    <a:pt x="34" y="28"/>
                  </a:cubicBezTo>
                  <a:cubicBezTo>
                    <a:pt x="49" y="37"/>
                    <a:pt x="49" y="37"/>
                    <a:pt x="49" y="37"/>
                  </a:cubicBezTo>
                  <a:cubicBezTo>
                    <a:pt x="56" y="31"/>
                    <a:pt x="64" y="27"/>
                    <a:pt x="72" y="24"/>
                  </a:cubicBezTo>
                  <a:cubicBezTo>
                    <a:pt x="72" y="6"/>
                    <a:pt x="72" y="6"/>
                    <a:pt x="72" y="6"/>
                  </a:cubicBezTo>
                  <a:cubicBezTo>
                    <a:pt x="72" y="3"/>
                    <a:pt x="75" y="0"/>
                    <a:pt x="78" y="0"/>
                  </a:cubicBezTo>
                  <a:cubicBezTo>
                    <a:pt x="126" y="0"/>
                    <a:pt x="126" y="0"/>
                    <a:pt x="126" y="0"/>
                  </a:cubicBezTo>
                  <a:cubicBezTo>
                    <a:pt x="130" y="0"/>
                    <a:pt x="132" y="3"/>
                    <a:pt x="132" y="6"/>
                  </a:cubicBezTo>
                  <a:cubicBezTo>
                    <a:pt x="132" y="24"/>
                    <a:pt x="132" y="24"/>
                    <a:pt x="132" y="24"/>
                  </a:cubicBezTo>
                  <a:cubicBezTo>
                    <a:pt x="141" y="27"/>
                    <a:pt x="148" y="32"/>
                    <a:pt x="155" y="37"/>
                  </a:cubicBezTo>
                  <a:cubicBezTo>
                    <a:pt x="170" y="29"/>
                    <a:pt x="170" y="29"/>
                    <a:pt x="170" y="29"/>
                  </a:cubicBezTo>
                  <a:cubicBezTo>
                    <a:pt x="171" y="28"/>
                    <a:pt x="173" y="27"/>
                    <a:pt x="174" y="28"/>
                  </a:cubicBezTo>
                  <a:cubicBezTo>
                    <a:pt x="176" y="28"/>
                    <a:pt x="177" y="29"/>
                    <a:pt x="178" y="31"/>
                  </a:cubicBezTo>
                  <a:cubicBezTo>
                    <a:pt x="202" y="72"/>
                    <a:pt x="202" y="72"/>
                    <a:pt x="202" y="72"/>
                  </a:cubicBezTo>
                  <a:cubicBezTo>
                    <a:pt x="203" y="75"/>
                    <a:pt x="202" y="79"/>
                    <a:pt x="200" y="80"/>
                  </a:cubicBezTo>
                  <a:cubicBezTo>
                    <a:pt x="184" y="89"/>
                    <a:pt x="184" y="89"/>
                    <a:pt x="184" y="89"/>
                  </a:cubicBezTo>
                  <a:cubicBezTo>
                    <a:pt x="185" y="94"/>
                    <a:pt x="185" y="98"/>
                    <a:pt x="185" y="102"/>
                  </a:cubicBezTo>
                  <a:cubicBezTo>
                    <a:pt x="185" y="107"/>
                    <a:pt x="185" y="111"/>
                    <a:pt x="184" y="116"/>
                  </a:cubicBezTo>
                  <a:cubicBezTo>
                    <a:pt x="200" y="124"/>
                    <a:pt x="200" y="124"/>
                    <a:pt x="200" y="124"/>
                  </a:cubicBezTo>
                  <a:cubicBezTo>
                    <a:pt x="203" y="126"/>
                    <a:pt x="204" y="130"/>
                    <a:pt x="202" y="133"/>
                  </a:cubicBezTo>
                  <a:cubicBezTo>
                    <a:pt x="178" y="174"/>
                    <a:pt x="178" y="174"/>
                    <a:pt x="178" y="174"/>
                  </a:cubicBezTo>
                  <a:cubicBezTo>
                    <a:pt x="177" y="176"/>
                    <a:pt x="176" y="177"/>
                    <a:pt x="174" y="177"/>
                  </a:cubicBezTo>
                  <a:cubicBezTo>
                    <a:pt x="173" y="177"/>
                    <a:pt x="171" y="177"/>
                    <a:pt x="170" y="176"/>
                  </a:cubicBezTo>
                  <a:cubicBezTo>
                    <a:pt x="155" y="168"/>
                    <a:pt x="155" y="168"/>
                    <a:pt x="155" y="168"/>
                  </a:cubicBezTo>
                  <a:cubicBezTo>
                    <a:pt x="148" y="173"/>
                    <a:pt x="141" y="178"/>
                    <a:pt x="132" y="181"/>
                  </a:cubicBezTo>
                  <a:cubicBezTo>
                    <a:pt x="132" y="198"/>
                    <a:pt x="132" y="198"/>
                    <a:pt x="132" y="198"/>
                  </a:cubicBezTo>
                  <a:cubicBezTo>
                    <a:pt x="132" y="202"/>
                    <a:pt x="130" y="204"/>
                    <a:pt x="126" y="204"/>
                  </a:cubicBezTo>
                  <a:close/>
                  <a:moveTo>
                    <a:pt x="84" y="192"/>
                  </a:moveTo>
                  <a:cubicBezTo>
                    <a:pt x="120" y="192"/>
                    <a:pt x="120" y="192"/>
                    <a:pt x="120" y="192"/>
                  </a:cubicBezTo>
                  <a:cubicBezTo>
                    <a:pt x="120" y="177"/>
                    <a:pt x="120" y="177"/>
                    <a:pt x="120" y="177"/>
                  </a:cubicBezTo>
                  <a:cubicBezTo>
                    <a:pt x="120" y="174"/>
                    <a:pt x="122" y="172"/>
                    <a:pt x="125" y="171"/>
                  </a:cubicBezTo>
                  <a:cubicBezTo>
                    <a:pt x="135" y="168"/>
                    <a:pt x="142" y="163"/>
                    <a:pt x="150" y="156"/>
                  </a:cubicBezTo>
                  <a:cubicBezTo>
                    <a:pt x="152" y="154"/>
                    <a:pt x="155" y="154"/>
                    <a:pt x="157" y="155"/>
                  </a:cubicBezTo>
                  <a:cubicBezTo>
                    <a:pt x="171" y="163"/>
                    <a:pt x="171" y="163"/>
                    <a:pt x="171" y="163"/>
                  </a:cubicBezTo>
                  <a:cubicBezTo>
                    <a:pt x="189" y="132"/>
                    <a:pt x="189" y="132"/>
                    <a:pt x="189" y="132"/>
                  </a:cubicBezTo>
                  <a:cubicBezTo>
                    <a:pt x="175" y="124"/>
                    <a:pt x="175" y="124"/>
                    <a:pt x="175" y="124"/>
                  </a:cubicBezTo>
                  <a:cubicBezTo>
                    <a:pt x="173" y="123"/>
                    <a:pt x="171" y="120"/>
                    <a:pt x="172" y="118"/>
                  </a:cubicBezTo>
                  <a:cubicBezTo>
                    <a:pt x="173" y="113"/>
                    <a:pt x="173" y="108"/>
                    <a:pt x="173" y="102"/>
                  </a:cubicBezTo>
                  <a:cubicBezTo>
                    <a:pt x="173" y="98"/>
                    <a:pt x="173" y="92"/>
                    <a:pt x="172" y="87"/>
                  </a:cubicBezTo>
                  <a:cubicBezTo>
                    <a:pt x="171" y="85"/>
                    <a:pt x="173" y="82"/>
                    <a:pt x="175" y="81"/>
                  </a:cubicBezTo>
                  <a:cubicBezTo>
                    <a:pt x="188" y="73"/>
                    <a:pt x="188" y="73"/>
                    <a:pt x="188" y="73"/>
                  </a:cubicBezTo>
                  <a:cubicBezTo>
                    <a:pt x="170" y="42"/>
                    <a:pt x="170" y="42"/>
                    <a:pt x="170" y="42"/>
                  </a:cubicBezTo>
                  <a:cubicBezTo>
                    <a:pt x="157" y="50"/>
                    <a:pt x="157" y="50"/>
                    <a:pt x="157" y="50"/>
                  </a:cubicBezTo>
                  <a:cubicBezTo>
                    <a:pt x="155" y="51"/>
                    <a:pt x="152" y="51"/>
                    <a:pt x="150" y="49"/>
                  </a:cubicBezTo>
                  <a:cubicBezTo>
                    <a:pt x="142" y="42"/>
                    <a:pt x="135" y="37"/>
                    <a:pt x="125" y="34"/>
                  </a:cubicBezTo>
                  <a:cubicBezTo>
                    <a:pt x="122" y="33"/>
                    <a:pt x="120" y="31"/>
                    <a:pt x="120" y="28"/>
                  </a:cubicBezTo>
                  <a:cubicBezTo>
                    <a:pt x="120" y="12"/>
                    <a:pt x="120" y="12"/>
                    <a:pt x="120" y="12"/>
                  </a:cubicBezTo>
                  <a:cubicBezTo>
                    <a:pt x="84" y="12"/>
                    <a:pt x="84" y="12"/>
                    <a:pt x="84" y="12"/>
                  </a:cubicBezTo>
                  <a:cubicBezTo>
                    <a:pt x="84" y="28"/>
                    <a:pt x="84" y="28"/>
                    <a:pt x="84" y="28"/>
                  </a:cubicBezTo>
                  <a:cubicBezTo>
                    <a:pt x="84" y="31"/>
                    <a:pt x="83" y="33"/>
                    <a:pt x="80" y="34"/>
                  </a:cubicBezTo>
                  <a:cubicBezTo>
                    <a:pt x="70" y="37"/>
                    <a:pt x="62" y="41"/>
                    <a:pt x="54" y="49"/>
                  </a:cubicBezTo>
                  <a:cubicBezTo>
                    <a:pt x="52" y="51"/>
                    <a:pt x="49" y="51"/>
                    <a:pt x="47" y="50"/>
                  </a:cubicBezTo>
                  <a:cubicBezTo>
                    <a:pt x="33" y="42"/>
                    <a:pt x="33" y="42"/>
                    <a:pt x="33" y="42"/>
                  </a:cubicBezTo>
                  <a:cubicBezTo>
                    <a:pt x="15" y="73"/>
                    <a:pt x="15" y="73"/>
                    <a:pt x="15" y="73"/>
                  </a:cubicBezTo>
                  <a:cubicBezTo>
                    <a:pt x="28" y="81"/>
                    <a:pt x="28" y="81"/>
                    <a:pt x="28" y="81"/>
                  </a:cubicBezTo>
                  <a:cubicBezTo>
                    <a:pt x="31" y="82"/>
                    <a:pt x="32" y="85"/>
                    <a:pt x="31" y="87"/>
                  </a:cubicBezTo>
                  <a:cubicBezTo>
                    <a:pt x="30" y="92"/>
                    <a:pt x="30" y="97"/>
                    <a:pt x="30" y="102"/>
                  </a:cubicBezTo>
                  <a:cubicBezTo>
                    <a:pt x="30" y="108"/>
                    <a:pt x="30" y="113"/>
                    <a:pt x="31" y="117"/>
                  </a:cubicBezTo>
                  <a:cubicBezTo>
                    <a:pt x="32" y="120"/>
                    <a:pt x="30" y="123"/>
                    <a:pt x="28" y="124"/>
                  </a:cubicBezTo>
                  <a:cubicBezTo>
                    <a:pt x="15" y="132"/>
                    <a:pt x="15" y="132"/>
                    <a:pt x="15" y="132"/>
                  </a:cubicBezTo>
                  <a:cubicBezTo>
                    <a:pt x="33" y="163"/>
                    <a:pt x="33" y="163"/>
                    <a:pt x="33" y="163"/>
                  </a:cubicBezTo>
                  <a:cubicBezTo>
                    <a:pt x="47" y="155"/>
                    <a:pt x="47" y="155"/>
                    <a:pt x="47" y="155"/>
                  </a:cubicBezTo>
                  <a:cubicBezTo>
                    <a:pt x="49" y="154"/>
                    <a:pt x="52" y="154"/>
                    <a:pt x="54" y="156"/>
                  </a:cubicBezTo>
                  <a:cubicBezTo>
                    <a:pt x="62" y="164"/>
                    <a:pt x="70" y="168"/>
                    <a:pt x="80" y="171"/>
                  </a:cubicBezTo>
                  <a:cubicBezTo>
                    <a:pt x="83" y="172"/>
                    <a:pt x="84" y="174"/>
                    <a:pt x="84" y="177"/>
                  </a:cubicBezTo>
                  <a:lnTo>
                    <a:pt x="84" y="192"/>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latin typeface="Arial"/>
                <a:ea typeface="+mn-ea"/>
                <a:cs typeface="+mn-cs"/>
              </a:endParaRPr>
            </a:p>
          </p:txBody>
        </p:sp>
      </p:grpSp>
      <p:sp>
        <p:nvSpPr>
          <p:cNvPr id="69" name="ZoneTexte 44">
            <a:extLst>
              <a:ext uri="{FF2B5EF4-FFF2-40B4-BE49-F238E27FC236}">
                <a16:creationId xmlns:a16="http://schemas.microsoft.com/office/drawing/2014/main" id="{11B72D74-899B-4F5F-A94F-C26EC5212B09}"/>
              </a:ext>
            </a:extLst>
          </p:cNvPr>
          <p:cNvSpPr txBox="1"/>
          <p:nvPr/>
        </p:nvSpPr>
        <p:spPr>
          <a:xfrm>
            <a:off x="10320471" y="6272563"/>
            <a:ext cx="1871531" cy="215444"/>
          </a:xfrm>
          <a:prstGeom prst="rect">
            <a:avLst/>
          </a:prstGeom>
          <a:noFill/>
        </p:spPr>
        <p:txBody>
          <a:bodyPr wrap="square">
            <a:spAutoFit/>
          </a:bodyP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800" b="0" i="1" u="none" strike="noStrike" kern="1200" cap="none" spc="0" normalizeH="0" baseline="0" noProof="0">
                <a:ln>
                  <a:noFill/>
                </a:ln>
                <a:solidFill>
                  <a:srgbClr val="000000"/>
                </a:solidFill>
                <a:effectLst/>
                <a:uLnTx/>
                <a:uFillTx/>
                <a:latin typeface="Arial"/>
                <a:ea typeface="+mn-ea"/>
                <a:cs typeface="Arial" pitchFamily="34" charset="0"/>
              </a:rPr>
              <a:t> Source France Assureurs 2021</a:t>
            </a:r>
            <a:endParaRPr kumimoji="0" lang="fr-FR" sz="800" b="0" i="1" u="none" strike="noStrike" kern="1200" cap="none" spc="0" normalizeH="0" baseline="0" noProof="0">
              <a:ln>
                <a:noFill/>
              </a:ln>
              <a:solidFill>
                <a:srgbClr val="3E454A"/>
              </a:solidFill>
              <a:effectLst/>
              <a:uLnTx/>
              <a:uFillTx/>
              <a:latin typeface="Arial" pitchFamily="34" charset="0"/>
              <a:ea typeface="+mn-ea"/>
              <a:cs typeface="Arial" pitchFamily="34" charset="0"/>
            </a:endParaRPr>
          </a:p>
        </p:txBody>
      </p:sp>
      <p:pic>
        <p:nvPicPr>
          <p:cNvPr id="6" name="Picture 2" descr="123 Images – Parcourir 13,422 le catalogue de photos, vecteurs et vidéos |  Adobe Stock">
            <a:extLst>
              <a:ext uri="{FF2B5EF4-FFF2-40B4-BE49-F238E27FC236}">
                <a16:creationId xmlns:a16="http://schemas.microsoft.com/office/drawing/2014/main" id="{9E708622-7585-01EF-7C93-28774502A3F6}"/>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5347" t="11341" r="36204" b="13868"/>
          <a:stretch/>
        </p:blipFill>
        <p:spPr bwMode="auto">
          <a:xfrm>
            <a:off x="112649" y="477191"/>
            <a:ext cx="561432" cy="564029"/>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79610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a:xfrm>
            <a:off x="649229" y="507853"/>
            <a:ext cx="10980738" cy="720000"/>
          </a:xfrm>
        </p:spPr>
        <p:txBody>
          <a:bodyPr>
            <a:normAutofit/>
          </a:bodyPr>
          <a:lstStyle/>
          <a:p>
            <a:r>
              <a:rPr lang="fr-FR" sz="2400" dirty="0"/>
              <a:t>Les offres Assurances AGRI/VITI by </a:t>
            </a:r>
            <a:endParaRPr lang="fr-FR" sz="2400" dirty="0">
              <a:solidFill>
                <a:srgbClr val="006600"/>
              </a:solidFill>
            </a:endParaRPr>
          </a:p>
        </p:txBody>
      </p:sp>
      <p:sp>
        <p:nvSpPr>
          <p:cNvPr id="16" name="Espace réservé du contenu 5">
            <a:extLst>
              <a:ext uri="{FF2B5EF4-FFF2-40B4-BE49-F238E27FC236}">
                <a16:creationId xmlns:a16="http://schemas.microsoft.com/office/drawing/2014/main" id="{F0E6F0E2-60E8-4B9F-A92B-7053201AA1A4}"/>
              </a:ext>
            </a:extLst>
          </p:cNvPr>
          <p:cNvSpPr txBox="1">
            <a:spLocks/>
          </p:cNvSpPr>
          <p:nvPr/>
        </p:nvSpPr>
        <p:spPr>
          <a:xfrm>
            <a:off x="695325" y="1120231"/>
            <a:ext cx="10888547" cy="452191"/>
          </a:xfrm>
          <a:prstGeom prst="rect">
            <a:avLst/>
          </a:prstGeom>
          <a:noFill/>
        </p:spPr>
        <p:txBody>
          <a:bodyPr vert="horz" lIns="91440" tIns="45720" rIns="91440" bIns="45720" rtlCol="0">
            <a:normAutofit/>
          </a:bodyPr>
          <a:lstStyle>
            <a:lvl1pPr marL="0" indent="0" algn="l" defTabSz="914400" rtl="0" eaLnBrk="1" latinLnBrk="0" hangingPunct="1">
              <a:lnSpc>
                <a:spcPct val="100000"/>
              </a:lnSpc>
              <a:spcBef>
                <a:spcPts val="1500"/>
              </a:spcBef>
              <a:buFont typeface="Arial" panose="020B0604020202020204" pitchFamily="34" charset="0"/>
              <a:buNone/>
              <a:defRPr sz="1867"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6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67"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4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800" b="1" i="0"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Quel partenaire pour quel besoin ? </a:t>
            </a:r>
            <a:r>
              <a:rPr kumimoji="0" lang="fr-FR" sz="1800" b="1" i="0"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sym typeface="Wingdings" panose="05000000000000000000" pitchFamily="2" charset="2"/>
              </a:rPr>
              <a:t> la complémentarité BPCE / WTW :</a:t>
            </a:r>
            <a:endParaRPr kumimoji="0" lang="fr-FR" sz="1800" b="1" i="0"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endParaRPr>
          </a:p>
        </p:txBody>
      </p:sp>
      <p:sp>
        <p:nvSpPr>
          <p:cNvPr id="43" name="Espace réservé du numéro de diapositive 1">
            <a:extLst>
              <a:ext uri="{FF2B5EF4-FFF2-40B4-BE49-F238E27FC236}">
                <a16:creationId xmlns:a16="http://schemas.microsoft.com/office/drawing/2014/main" id="{FE9483CB-B369-4AFB-921A-E8239C18B44B}"/>
              </a:ext>
            </a:extLst>
          </p:cNvPr>
          <p:cNvSpPr txBox="1">
            <a:spLocks/>
          </p:cNvSpPr>
          <p:nvPr/>
        </p:nvSpPr>
        <p:spPr>
          <a:xfrm>
            <a:off x="8401050" y="5411042"/>
            <a:ext cx="396000" cy="144000"/>
          </a:xfrm>
          <a:prstGeom prst="rect">
            <a:avLst/>
          </a:prstGeom>
        </p:spPr>
        <p:txBody>
          <a:bodyPr vert="horz" wrap="square" lIns="0" tIns="0" rIns="0" bIns="0" rtlCol="0" anchor="ctr" anchorCtr="0">
            <a:noAutofit/>
          </a:bodyPr>
          <a:lstStyle>
            <a:defPPr>
              <a:defRPr lang="en-US"/>
            </a:defPPr>
            <a:lvl1pPr marL="0" algn="ctr" defTabSz="914400" rtl="0" eaLnBrk="1" fontAlgn="base" latinLnBrk="0" hangingPunct="1">
              <a:spcBef>
                <a:spcPct val="0"/>
              </a:spcBef>
              <a:spcAft>
                <a:spcPct val="0"/>
              </a:spcAft>
              <a:defRPr sz="675" kern="1200">
                <a:solidFill>
                  <a:schemeClr val="tx1"/>
                </a:solidFill>
                <a:latin typeface="Arial" pitchFamily="34" charset="0"/>
                <a:ea typeface="+mn-ea"/>
                <a:cs typeface="Arial" pitchFamily="34" charset="0"/>
              </a:defRPr>
            </a:lvl1pPr>
            <a:lvl2pPr marL="4572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2pPr>
            <a:lvl3pPr marL="9144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3pPr>
            <a:lvl4pPr marL="13716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4pPr>
            <a:lvl5pPr marL="18288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5pPr>
            <a:lvl6pPr marL="2286000" algn="l" defTabSz="914400" rtl="0" eaLnBrk="1" latinLnBrk="0" hangingPunct="1">
              <a:defRPr sz="1800" kern="1200">
                <a:solidFill>
                  <a:schemeClr val="tx1"/>
                </a:solidFill>
                <a:latin typeface="Arial" pitchFamily="34" charset="0"/>
                <a:ea typeface="+mn-ea"/>
                <a:cs typeface="Arial" pitchFamily="34" charset="0"/>
              </a:defRPr>
            </a:lvl6pPr>
            <a:lvl7pPr marL="2743200" algn="l" defTabSz="914400" rtl="0" eaLnBrk="1" latinLnBrk="0" hangingPunct="1">
              <a:defRPr sz="1800" kern="1200">
                <a:solidFill>
                  <a:schemeClr val="tx1"/>
                </a:solidFill>
                <a:latin typeface="Arial" pitchFamily="34" charset="0"/>
                <a:ea typeface="+mn-ea"/>
                <a:cs typeface="Arial" pitchFamily="34" charset="0"/>
              </a:defRPr>
            </a:lvl7pPr>
            <a:lvl8pPr marL="3200400" algn="l" defTabSz="914400" rtl="0" eaLnBrk="1" latinLnBrk="0" hangingPunct="1">
              <a:defRPr sz="1800" kern="1200">
                <a:solidFill>
                  <a:schemeClr val="tx1"/>
                </a:solidFill>
                <a:latin typeface="Arial" pitchFamily="34" charset="0"/>
                <a:ea typeface="+mn-ea"/>
                <a:cs typeface="Arial" pitchFamily="34" charset="0"/>
              </a:defRPr>
            </a:lvl8pPr>
            <a:lvl9pPr marL="3657600" algn="l" defTabSz="914400" rtl="0" eaLnBrk="1" latinLnBrk="0" hangingPunct="1">
              <a:defRPr sz="1800" kern="1200">
                <a:solidFill>
                  <a:schemeClr val="tx1"/>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2083E393-C0BF-4ED8-8545-7E4C90AFF831}" type="slidenum">
              <a:rPr kumimoji="0" lang="en-US" sz="675" b="0" i="0" u="none" strike="noStrike" kern="1200" cap="none" spc="0" normalizeH="0" baseline="0" noProof="0" smtClean="0">
                <a:ln>
                  <a:noFill/>
                </a:ln>
                <a:solidFill>
                  <a:srgbClr val="3E454A"/>
                </a:solidFill>
                <a:effectLst/>
                <a:uLnTx/>
                <a:uFillTx/>
                <a:latin typeface="Arial" pitchFamily="34" charset="0"/>
                <a:ea typeface="+mn-ea"/>
                <a:cs typeface="Arial"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18</a:t>
            </a:fld>
            <a:endParaRPr kumimoji="0" lang="en-US" sz="675" b="0" i="0" u="none" strike="noStrike" kern="1200" cap="none" spc="0" normalizeH="0" baseline="0" noProof="0">
              <a:ln>
                <a:noFill/>
              </a:ln>
              <a:solidFill>
                <a:srgbClr val="3E454A"/>
              </a:solidFill>
              <a:effectLst/>
              <a:uLnTx/>
              <a:uFillTx/>
              <a:latin typeface="Arial" pitchFamily="34" charset="0"/>
              <a:ea typeface="+mn-ea"/>
              <a:cs typeface="Arial" pitchFamily="34" charset="0"/>
            </a:endParaRPr>
          </a:p>
        </p:txBody>
      </p:sp>
      <p:sp>
        <p:nvSpPr>
          <p:cNvPr id="44" name="Espace réservé du contenu 3">
            <a:extLst>
              <a:ext uri="{FF2B5EF4-FFF2-40B4-BE49-F238E27FC236}">
                <a16:creationId xmlns:a16="http://schemas.microsoft.com/office/drawing/2014/main" id="{D4268E6E-A8B6-415F-B485-B1B214AE1FC7}"/>
              </a:ext>
            </a:extLst>
          </p:cNvPr>
          <p:cNvSpPr txBox="1">
            <a:spLocks/>
          </p:cNvSpPr>
          <p:nvPr/>
        </p:nvSpPr>
        <p:spPr>
          <a:xfrm>
            <a:off x="439387" y="1562925"/>
            <a:ext cx="5476381" cy="2889403"/>
          </a:xfrm>
          <a:prstGeom prst="rect">
            <a:avLst/>
          </a:prstGeom>
          <a:solidFill>
            <a:srgbClr val="D7000F">
              <a:lumMod val="20000"/>
              <a:lumOff val="80000"/>
            </a:srgbClr>
          </a:solidFill>
          <a:ln>
            <a:noFill/>
          </a:ln>
        </p:spPr>
        <p:txBody>
          <a:bodyPr vert="horz" lIns="121920" tIns="60960" rIns="121920" bIns="60960" rtlCol="0">
            <a:normAutofit fontScale="25000" lnSpcReduction="20000"/>
          </a:bodyPr>
          <a:lst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D7000F"/>
              </a:buClr>
              <a:buSzTx/>
              <a:buFont typeface="Cambria Math" panose="02040503050406030204" pitchFamily="18" charset="0"/>
              <a:buNone/>
              <a:tabLst/>
              <a:defRPr/>
            </a:pPr>
            <a:br>
              <a:rPr kumimoji="0" lang="fr-FR" sz="5867" b="1"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br>
            <a:r>
              <a:rPr kumimoji="0" lang="fr-FR" sz="6933" b="1"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Les locaux et les habitations </a:t>
            </a:r>
          </a:p>
          <a:p>
            <a:pPr marL="0" marR="0" lvl="0" indent="0" algn="l" defTabSz="914400" rtl="0" eaLnBrk="1" fontAlgn="auto" latinLnBrk="0" hangingPunct="1">
              <a:lnSpc>
                <a:spcPct val="120000"/>
              </a:lnSpc>
              <a:spcBef>
                <a:spcPts val="1000"/>
              </a:spcBef>
              <a:spcAft>
                <a:spcPts val="0"/>
              </a:spcAft>
              <a:buClr>
                <a:srgbClr val="D7000F"/>
              </a:buClr>
              <a:buSzTx/>
              <a:buFont typeface="Cambria Math" panose="02040503050406030204" pitchFamily="18" charset="0"/>
              <a:buNone/>
              <a:tabLst/>
              <a:defRPr/>
            </a:pPr>
            <a:r>
              <a:rPr kumimoji="0" lang="fr-FR" sz="4800" b="1" i="0" u="none" strike="noStrike" kern="1200" cap="none" spc="0" normalizeH="0" baseline="0" noProof="0">
                <a:ln>
                  <a:noFill/>
                </a:ln>
                <a:solidFill>
                  <a:srgbClr val="D7000F"/>
                </a:solidFill>
                <a:effectLst/>
                <a:uLnTx/>
                <a:uFillTx/>
                <a:latin typeface="Arial" panose="020B0604020202020204" pitchFamily="34" charset="0"/>
                <a:ea typeface="+mn-ea"/>
                <a:cs typeface="Arial" panose="020B0604020202020204" pitchFamily="34" charset="0"/>
              </a:rPr>
              <a:t>WTW </a:t>
            </a:r>
            <a:r>
              <a:rPr kumimoji="0" lang="fr-FR" sz="4800" b="0"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assure tous les </a:t>
            </a:r>
            <a:r>
              <a:rPr kumimoji="0" lang="fr-FR" sz="4800" b="1"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bâtiments liés à l’activité agricole </a:t>
            </a:r>
            <a:r>
              <a:rPr kumimoji="0" lang="fr-FR" sz="4800" b="0"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ou viticole et les bâtiments situés sur l’exploitation y compris le logement.</a:t>
            </a:r>
          </a:p>
          <a:p>
            <a:pPr marL="0" marR="0" lvl="0" indent="0" algn="l" defTabSz="914400" rtl="0" eaLnBrk="1" fontAlgn="auto" latinLnBrk="0" hangingPunct="1">
              <a:lnSpc>
                <a:spcPct val="120000"/>
              </a:lnSpc>
              <a:spcBef>
                <a:spcPts val="1000"/>
              </a:spcBef>
              <a:spcAft>
                <a:spcPts val="0"/>
              </a:spcAft>
              <a:buClr>
                <a:srgbClr val="D7000F"/>
              </a:buClr>
              <a:buSzTx/>
              <a:buFont typeface="Cambria Math" panose="02040503050406030204" pitchFamily="18" charset="0"/>
              <a:buNone/>
              <a:tabLst/>
              <a:defRPr/>
            </a:pPr>
            <a:r>
              <a:rPr kumimoji="0" lang="fr-FR" sz="4800" b="1" i="0" u="none" strike="noStrike" kern="1200" cap="none" spc="0" normalizeH="0" baseline="0" noProof="0">
                <a:ln>
                  <a:noFill/>
                </a:ln>
                <a:solidFill>
                  <a:srgbClr val="581D74"/>
                </a:solidFill>
                <a:effectLst/>
                <a:uLnTx/>
                <a:uFillTx/>
                <a:latin typeface="Arial" panose="020B0604020202020204" pitchFamily="34" charset="0"/>
                <a:ea typeface="+mn-ea"/>
                <a:cs typeface="Arial" panose="020B0604020202020204" pitchFamily="34" charset="0"/>
              </a:rPr>
              <a:t>BPCE Assurances </a:t>
            </a:r>
            <a:r>
              <a:rPr kumimoji="0" lang="fr-FR" sz="4800" b="0"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assure :</a:t>
            </a:r>
          </a:p>
          <a:p>
            <a:pPr marL="266700" marR="0" lvl="0" indent="-266700" algn="l" defTabSz="914400" rtl="0" eaLnBrk="1" fontAlgn="auto" latinLnBrk="0" hangingPunct="1">
              <a:lnSpc>
                <a:spcPct val="120000"/>
              </a:lnSpc>
              <a:spcBef>
                <a:spcPts val="1000"/>
              </a:spcBef>
              <a:spcAft>
                <a:spcPts val="0"/>
              </a:spcAft>
              <a:buClr>
                <a:srgbClr val="D7000F"/>
              </a:buClr>
              <a:buSzTx/>
              <a:buFont typeface="Cambria Math" panose="02040503050406030204" pitchFamily="18" charset="0"/>
              <a:buChar char="ʘ"/>
              <a:tabLst/>
              <a:defRPr/>
            </a:pPr>
            <a:r>
              <a:rPr kumimoji="0" lang="fr-FR" sz="4800" b="0"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Les biens immobiliers qui sont </a:t>
            </a:r>
            <a:r>
              <a:rPr kumimoji="0" lang="fr-FR" sz="4800" b="1"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exclusivement</a:t>
            </a:r>
            <a:r>
              <a:rPr kumimoji="0" lang="fr-FR" sz="4800" b="0"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 à usage privé c’est-à-dire totalement séparés de l’exploitation ou de l’activité agricole ou viticole (exemples : biens locatifs ou résidences secondaires)</a:t>
            </a:r>
          </a:p>
          <a:p>
            <a:pPr marL="266700" marR="0" lvl="0" indent="-266700" algn="l" defTabSz="914400" rtl="0" eaLnBrk="1" fontAlgn="auto" latinLnBrk="0" hangingPunct="1">
              <a:lnSpc>
                <a:spcPct val="120000"/>
              </a:lnSpc>
              <a:spcBef>
                <a:spcPts val="1000"/>
              </a:spcBef>
              <a:spcAft>
                <a:spcPts val="0"/>
              </a:spcAft>
              <a:buClr>
                <a:srgbClr val="D7000F"/>
              </a:buClr>
              <a:buSzTx/>
              <a:buFont typeface="Cambria Math" panose="02040503050406030204" pitchFamily="18" charset="0"/>
              <a:buChar char="ʘ"/>
              <a:tabLst/>
              <a:defRPr/>
            </a:pPr>
            <a:r>
              <a:rPr kumimoji="0" lang="fr-FR" sz="4800" b="0"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Le logement situé sur le lieu d’une ancienne exploitation pour un agriculteur retraité s’il n’y a pas de reprise de l’exploitation par</a:t>
            </a:r>
            <a:br>
              <a:rPr kumimoji="0" lang="fr-FR" sz="4800" b="0"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br>
            <a:r>
              <a:rPr kumimoji="0" lang="fr-FR" sz="4800" b="0"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un tiers (y compris en fermage)</a:t>
            </a:r>
          </a:p>
        </p:txBody>
      </p:sp>
      <p:sp>
        <p:nvSpPr>
          <p:cNvPr id="45" name="Espace réservé du contenu 3">
            <a:extLst>
              <a:ext uri="{FF2B5EF4-FFF2-40B4-BE49-F238E27FC236}">
                <a16:creationId xmlns:a16="http://schemas.microsoft.com/office/drawing/2014/main" id="{38E26743-AFED-43D2-9642-4D278D9229DA}"/>
              </a:ext>
            </a:extLst>
          </p:cNvPr>
          <p:cNvSpPr txBox="1">
            <a:spLocks/>
          </p:cNvSpPr>
          <p:nvPr/>
        </p:nvSpPr>
        <p:spPr>
          <a:xfrm>
            <a:off x="6276233" y="1562925"/>
            <a:ext cx="5476383" cy="2889403"/>
          </a:xfrm>
          <a:prstGeom prst="rect">
            <a:avLst/>
          </a:prstGeom>
          <a:solidFill>
            <a:srgbClr val="7030A0"/>
          </a:solidFill>
          <a:ln>
            <a:noFill/>
          </a:ln>
        </p:spPr>
        <p:txBody>
          <a:bodyPr vert="horz" lIns="121920" tIns="60960" rIns="121920" bIns="60960" rtlCol="0">
            <a:normAutofit fontScale="25000" lnSpcReduction="20000"/>
          </a:bodyPr>
          <a:lst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D7000F"/>
              </a:buClr>
              <a:buSzTx/>
              <a:buFont typeface="Cambria Math" panose="02040503050406030204" pitchFamily="18" charset="0"/>
              <a:buNone/>
              <a:tabLst/>
              <a:defRPr/>
            </a:pPr>
            <a:br>
              <a:rPr kumimoji="0" lang="fr-FR" sz="6933"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fr-FR" sz="6933"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Les véhicules</a:t>
            </a:r>
          </a:p>
          <a:p>
            <a:pPr marL="0" marR="0" lvl="0" indent="0" algn="l" defTabSz="914400" rtl="0" eaLnBrk="1" fontAlgn="auto" latinLnBrk="0" hangingPunct="1">
              <a:lnSpc>
                <a:spcPct val="120000"/>
              </a:lnSpc>
              <a:spcBef>
                <a:spcPts val="1000"/>
              </a:spcBef>
              <a:spcAft>
                <a:spcPts val="0"/>
              </a:spcAft>
              <a:buClr>
                <a:srgbClr val="D7000F"/>
              </a:buClr>
              <a:buSzTx/>
              <a:buFont typeface="Cambria Math" panose="02040503050406030204" pitchFamily="18" charset="0"/>
              <a:buNone/>
              <a:tabLst/>
              <a:defRPr/>
            </a:pPr>
            <a:r>
              <a:rPr kumimoji="0" lang="fr-FR" sz="4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rPr>
              <a:t>WTW p</a:t>
            </a:r>
            <a:r>
              <a:rPr kumimoji="0" lang="fr-FR" sz="4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rPr>
              <a:t>résente des assurances pour les véhicules professionnels (véhicules automoteurs ou classiques) et les véhicules personnels pouvant servir à l’activité professionnelle (transport de matériel). </a:t>
            </a:r>
          </a:p>
          <a:p>
            <a:pPr marL="0" marR="0" lvl="0" indent="0" algn="l" defTabSz="914400" rtl="0" eaLnBrk="1" fontAlgn="auto" latinLnBrk="0" hangingPunct="1">
              <a:lnSpc>
                <a:spcPct val="120000"/>
              </a:lnSpc>
              <a:spcBef>
                <a:spcPts val="1000"/>
              </a:spcBef>
              <a:spcAft>
                <a:spcPts val="0"/>
              </a:spcAft>
              <a:buClr>
                <a:srgbClr val="D7000F"/>
              </a:buClr>
              <a:buSzTx/>
              <a:buFont typeface="Cambria Math" panose="02040503050406030204" pitchFamily="18" charset="0"/>
              <a:buNone/>
              <a:tabLst/>
              <a:defRPr/>
            </a:pPr>
            <a:r>
              <a:rPr kumimoji="0" lang="fr-FR" sz="4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rPr>
              <a:t>BPCE Assurances </a:t>
            </a:r>
            <a:r>
              <a:rPr kumimoji="0" lang="fr-FR" sz="4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rPr>
              <a:t>assure exclusivement les véhicules qui ne sont pas utilisés dans le cadre de l’activité agricole ou viticole (par exemple, le véhicule de l’épouse ou des enfants  s’ils ne travaillent pas sur l’exploitation) même si leur lieu de stationnement habituel est situé sur l’exploitation. Les cotisations sont alors prélevées sur les comptes particuliers des clients.</a:t>
            </a:r>
          </a:p>
        </p:txBody>
      </p:sp>
      <p:sp>
        <p:nvSpPr>
          <p:cNvPr id="46" name="Espace réservé du contenu 3">
            <a:extLst>
              <a:ext uri="{FF2B5EF4-FFF2-40B4-BE49-F238E27FC236}">
                <a16:creationId xmlns:a16="http://schemas.microsoft.com/office/drawing/2014/main" id="{5645A531-DB01-46C4-B314-8D2158D65334}"/>
              </a:ext>
            </a:extLst>
          </p:cNvPr>
          <p:cNvSpPr txBox="1">
            <a:spLocks/>
          </p:cNvSpPr>
          <p:nvPr/>
        </p:nvSpPr>
        <p:spPr>
          <a:xfrm>
            <a:off x="439387" y="4581956"/>
            <a:ext cx="5476381" cy="1836451"/>
          </a:xfrm>
          <a:prstGeom prst="rect">
            <a:avLst/>
          </a:prstGeom>
          <a:solidFill>
            <a:srgbClr val="7030A0"/>
          </a:solidFill>
          <a:ln>
            <a:noFill/>
          </a:ln>
        </p:spPr>
        <p:txBody>
          <a:bodyPr vert="horz" lIns="121920" tIns="60960" rIns="121920" bIns="60960" rtlCol="0">
            <a:normAutofit/>
          </a:bodyPr>
          <a:lst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D7000F"/>
              </a:buClr>
              <a:buSzTx/>
              <a:buFont typeface="Cambria Math" panose="02040503050406030204" pitchFamily="18" charset="0"/>
              <a:buNone/>
              <a:tabLst/>
              <a:defRPr/>
            </a:pPr>
            <a:br>
              <a:rPr kumimoji="0" lang="fr-FR" sz="1733"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fr-FR" sz="1733"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L’activité</a:t>
            </a:r>
          </a:p>
          <a:p>
            <a:pPr marL="0" marR="0" lvl="0" indent="0" algn="l" defTabSz="914400" rtl="0" eaLnBrk="1" fontAlgn="auto" latinLnBrk="0" hangingPunct="1">
              <a:lnSpc>
                <a:spcPct val="90000"/>
              </a:lnSpc>
              <a:spcBef>
                <a:spcPts val="1000"/>
              </a:spcBef>
              <a:spcAft>
                <a:spcPts val="0"/>
              </a:spcAft>
              <a:buClr>
                <a:srgbClr val="D7000F"/>
              </a:buClr>
              <a:buSzTx/>
              <a:buFont typeface="Cambria Math" panose="02040503050406030204" pitchFamily="18" charset="0"/>
              <a:buNone/>
              <a:tabLst/>
              <a:defRPr/>
            </a:pPr>
            <a:r>
              <a:rPr kumimoji="0" lang="fr-FR"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WTW commercialise des couvertures pour les</a:t>
            </a:r>
            <a:r>
              <a:rPr kumimoji="0" lang="fr-F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 risques liés à l’exploitation agricole ou viticole : aléas climatiques, récoltes, mortalité cheptel.</a:t>
            </a:r>
          </a:p>
          <a:p>
            <a:pPr marL="0" marR="0" lvl="0" indent="0" algn="l" defTabSz="914400" rtl="0" eaLnBrk="1" fontAlgn="auto" latinLnBrk="0" hangingPunct="1">
              <a:lnSpc>
                <a:spcPct val="90000"/>
              </a:lnSpc>
              <a:spcBef>
                <a:spcPts val="1000"/>
              </a:spcBef>
              <a:spcAft>
                <a:spcPts val="0"/>
              </a:spcAft>
              <a:buClr>
                <a:srgbClr val="D7000F"/>
              </a:buClr>
              <a:buSzTx/>
              <a:buFont typeface="Cambria Math" panose="02040503050406030204" pitchFamily="18" charset="0"/>
              <a:buNone/>
              <a:tabLst/>
              <a:defRPr/>
            </a:pPr>
            <a:r>
              <a:rPr kumimoji="0" lang="fr-FR"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WTW distribue des assurances pour </a:t>
            </a:r>
            <a:r>
              <a:rPr kumimoji="0" lang="fr-F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les activités secondaires liées à la production agricole (par exemple : ferme pédagogique, fromagerie, chambres d’hôtes…).</a:t>
            </a:r>
          </a:p>
        </p:txBody>
      </p:sp>
      <p:sp>
        <p:nvSpPr>
          <p:cNvPr id="47" name="Espace réservé du contenu 3">
            <a:extLst>
              <a:ext uri="{FF2B5EF4-FFF2-40B4-BE49-F238E27FC236}">
                <a16:creationId xmlns:a16="http://schemas.microsoft.com/office/drawing/2014/main" id="{E2F1CD20-5EF1-496B-A7F5-AE213968BD5A}"/>
              </a:ext>
            </a:extLst>
          </p:cNvPr>
          <p:cNvSpPr txBox="1">
            <a:spLocks/>
          </p:cNvSpPr>
          <p:nvPr/>
        </p:nvSpPr>
        <p:spPr>
          <a:xfrm>
            <a:off x="6276232" y="4581956"/>
            <a:ext cx="5476381" cy="1836451"/>
          </a:xfrm>
          <a:prstGeom prst="rect">
            <a:avLst/>
          </a:prstGeom>
          <a:solidFill>
            <a:srgbClr val="D7000F">
              <a:lumMod val="20000"/>
              <a:lumOff val="80000"/>
            </a:srgbClr>
          </a:solidFill>
          <a:ln>
            <a:noFill/>
          </a:ln>
        </p:spPr>
        <p:txBody>
          <a:bodyPr vert="horz" lIns="121920" tIns="60960" rIns="121920" bIns="60960" rtlCol="0">
            <a:normAutofit/>
          </a:bodyPr>
          <a:lst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D7000F"/>
              </a:buClr>
              <a:buSzTx/>
              <a:buFont typeface="Cambria Math" panose="02040503050406030204" pitchFamily="18" charset="0"/>
              <a:buNone/>
              <a:tabLst/>
              <a:defRPr/>
            </a:pPr>
            <a:br>
              <a:rPr kumimoji="0" lang="fr-FR" sz="1733" b="1"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br>
            <a:r>
              <a:rPr kumimoji="0" lang="fr-FR" sz="1733" b="1"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Les exploitants et leurs familles</a:t>
            </a:r>
          </a:p>
          <a:p>
            <a:pPr marL="0" marR="0" lvl="0" indent="0" algn="l" defTabSz="914400" rtl="0" eaLnBrk="1" fontAlgn="auto" latinLnBrk="0" hangingPunct="1">
              <a:lnSpc>
                <a:spcPct val="90000"/>
              </a:lnSpc>
              <a:spcBef>
                <a:spcPts val="1000"/>
              </a:spcBef>
              <a:spcAft>
                <a:spcPts val="0"/>
              </a:spcAft>
              <a:buClr>
                <a:srgbClr val="D7000F"/>
              </a:buClr>
              <a:buSzTx/>
              <a:buFont typeface="Cambria Math" panose="02040503050406030204" pitchFamily="18" charset="0"/>
              <a:buNone/>
              <a:tabLst/>
              <a:defRPr/>
            </a:pPr>
            <a:r>
              <a:rPr kumimoji="0" lang="fr-FR" sz="1200" b="1" i="0" u="none" strike="noStrike" kern="1200" cap="none" spc="0" normalizeH="0" baseline="0" noProof="0">
                <a:ln>
                  <a:noFill/>
                </a:ln>
                <a:solidFill>
                  <a:srgbClr val="C00000"/>
                </a:solidFill>
                <a:effectLst/>
                <a:uLnTx/>
                <a:uFillTx/>
                <a:latin typeface="Arial" panose="020B0604020202020204" pitchFamily="34" charset="0"/>
                <a:ea typeface="+mn-ea"/>
                <a:cs typeface="Arial" panose="020B0604020202020204" pitchFamily="34" charset="0"/>
              </a:rPr>
              <a:t>BPCE Assurances </a:t>
            </a:r>
            <a:r>
              <a:rPr kumimoji="0" lang="fr-FR" sz="1200" b="0"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assure la complémentaire Santé individuelle des exploitants et de leur famille, via le contrat santé individuelle particulier et non professionnel. </a:t>
            </a:r>
          </a:p>
          <a:p>
            <a:pPr marL="0" marR="0" lvl="0" indent="0" algn="l" defTabSz="914400" rtl="0" eaLnBrk="1" fontAlgn="auto" latinLnBrk="0" hangingPunct="1">
              <a:lnSpc>
                <a:spcPct val="90000"/>
              </a:lnSpc>
              <a:spcBef>
                <a:spcPts val="1000"/>
              </a:spcBef>
              <a:spcAft>
                <a:spcPts val="0"/>
              </a:spcAft>
              <a:buClr>
                <a:srgbClr val="D7000F"/>
              </a:buClr>
              <a:buSzTx/>
              <a:buFont typeface="Cambria Math" panose="02040503050406030204" pitchFamily="18" charset="0"/>
              <a:buNone/>
              <a:tabLst/>
              <a:defRPr/>
            </a:pPr>
            <a:r>
              <a:rPr kumimoji="0" lang="fr-FR" sz="1200" b="1" i="0" u="none" strike="noStrike" kern="1200" cap="none" spc="0" normalizeH="0" baseline="0" noProof="0">
                <a:ln>
                  <a:noFill/>
                </a:ln>
                <a:solidFill>
                  <a:srgbClr val="581D74"/>
                </a:solidFill>
                <a:effectLst/>
                <a:uLnTx/>
                <a:uFillTx/>
                <a:latin typeface="Arial" panose="020B0604020202020204" pitchFamily="34" charset="0"/>
                <a:ea typeface="+mn-ea"/>
                <a:cs typeface="Arial" panose="020B0604020202020204" pitchFamily="34" charset="0"/>
              </a:rPr>
              <a:t>BPCE Vie </a:t>
            </a:r>
            <a:r>
              <a:rPr kumimoji="0" lang="fr-FR" sz="1200" b="0"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assure la Prévoyance Professionnelle des exploitants.</a:t>
            </a:r>
          </a:p>
        </p:txBody>
      </p:sp>
      <p:grpSp>
        <p:nvGrpSpPr>
          <p:cNvPr id="48" name="Group 88">
            <a:extLst>
              <a:ext uri="{FF2B5EF4-FFF2-40B4-BE49-F238E27FC236}">
                <a16:creationId xmlns:a16="http://schemas.microsoft.com/office/drawing/2014/main" id="{DA0D7033-26A7-4A88-BA77-3E49ACB64F7F}"/>
              </a:ext>
            </a:extLst>
          </p:cNvPr>
          <p:cNvGrpSpPr/>
          <p:nvPr/>
        </p:nvGrpSpPr>
        <p:grpSpPr>
          <a:xfrm>
            <a:off x="5204962" y="3889292"/>
            <a:ext cx="664473" cy="488952"/>
            <a:chOff x="2159000" y="4032250"/>
            <a:chExt cx="1093788" cy="804863"/>
          </a:xfrm>
        </p:grpSpPr>
        <p:sp>
          <p:nvSpPr>
            <p:cNvPr id="49" name="AutoShape 27">
              <a:extLst>
                <a:ext uri="{FF2B5EF4-FFF2-40B4-BE49-F238E27FC236}">
                  <a16:creationId xmlns:a16="http://schemas.microsoft.com/office/drawing/2014/main" id="{29B1E238-2248-4A36-8E24-31AE2FB815FF}"/>
                </a:ext>
              </a:extLst>
            </p:cNvPr>
            <p:cNvSpPr>
              <a:spLocks noChangeAspect="1" noChangeArrowheads="1" noTextEdit="1"/>
            </p:cNvSpPr>
            <p:nvPr/>
          </p:nvSpPr>
          <p:spPr bwMode="auto">
            <a:xfrm>
              <a:off x="2159000" y="4032250"/>
              <a:ext cx="1092200"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latin typeface="Arial"/>
                <a:ea typeface="+mn-ea"/>
                <a:cs typeface="+mn-cs"/>
              </a:endParaRPr>
            </a:p>
          </p:txBody>
        </p:sp>
        <p:sp>
          <p:nvSpPr>
            <p:cNvPr id="50" name="Freeform 29">
              <a:extLst>
                <a:ext uri="{FF2B5EF4-FFF2-40B4-BE49-F238E27FC236}">
                  <a16:creationId xmlns:a16="http://schemas.microsoft.com/office/drawing/2014/main" id="{65FE80F6-EEC9-45FF-AD79-C6493A2F486B}"/>
                </a:ext>
              </a:extLst>
            </p:cNvPr>
            <p:cNvSpPr>
              <a:spLocks/>
            </p:cNvSpPr>
            <p:nvPr/>
          </p:nvSpPr>
          <p:spPr bwMode="auto">
            <a:xfrm>
              <a:off x="2617788" y="4833938"/>
              <a:ext cx="187325" cy="1588"/>
            </a:xfrm>
            <a:custGeom>
              <a:avLst/>
              <a:gdLst>
                <a:gd name="T0" fmla="*/ 118 w 118"/>
                <a:gd name="T1" fmla="*/ 1 h 1"/>
                <a:gd name="T2" fmla="*/ 117 w 118"/>
                <a:gd name="T3" fmla="*/ 0 h 1"/>
                <a:gd name="T4" fmla="*/ 1 w 118"/>
                <a:gd name="T5" fmla="*/ 0 h 1"/>
                <a:gd name="T6" fmla="*/ 0 w 118"/>
                <a:gd name="T7" fmla="*/ 1 h 1"/>
                <a:gd name="T8" fmla="*/ 118 w 118"/>
                <a:gd name="T9" fmla="*/ 1 h 1"/>
              </a:gdLst>
              <a:ahLst/>
              <a:cxnLst>
                <a:cxn ang="0">
                  <a:pos x="T0" y="T1"/>
                </a:cxn>
                <a:cxn ang="0">
                  <a:pos x="T2" y="T3"/>
                </a:cxn>
                <a:cxn ang="0">
                  <a:pos x="T4" y="T5"/>
                </a:cxn>
                <a:cxn ang="0">
                  <a:pos x="T6" y="T7"/>
                </a:cxn>
                <a:cxn ang="0">
                  <a:pos x="T8" y="T9"/>
                </a:cxn>
              </a:cxnLst>
              <a:rect l="0" t="0" r="r" b="b"/>
              <a:pathLst>
                <a:path w="118" h="1">
                  <a:moveTo>
                    <a:pt x="118" y="1"/>
                  </a:moveTo>
                  <a:lnTo>
                    <a:pt x="117" y="0"/>
                  </a:lnTo>
                  <a:lnTo>
                    <a:pt x="1" y="0"/>
                  </a:lnTo>
                  <a:lnTo>
                    <a:pt x="0" y="1"/>
                  </a:lnTo>
                  <a:lnTo>
                    <a:pt x="118"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latin typeface="Arial"/>
                <a:ea typeface="+mn-ea"/>
                <a:cs typeface="+mn-cs"/>
              </a:endParaRPr>
            </a:p>
          </p:txBody>
        </p:sp>
        <p:sp>
          <p:nvSpPr>
            <p:cNvPr id="51" name="Freeform 30">
              <a:extLst>
                <a:ext uri="{FF2B5EF4-FFF2-40B4-BE49-F238E27FC236}">
                  <a16:creationId xmlns:a16="http://schemas.microsoft.com/office/drawing/2014/main" id="{7E023A49-1AAC-414F-93EC-4EC61627E026}"/>
                </a:ext>
              </a:extLst>
            </p:cNvPr>
            <p:cNvSpPr>
              <a:spLocks/>
            </p:cNvSpPr>
            <p:nvPr/>
          </p:nvSpPr>
          <p:spPr bwMode="auto">
            <a:xfrm>
              <a:off x="2619375" y="4754563"/>
              <a:ext cx="184150" cy="79375"/>
            </a:xfrm>
            <a:custGeom>
              <a:avLst/>
              <a:gdLst>
                <a:gd name="T0" fmla="*/ 56 w 116"/>
                <a:gd name="T1" fmla="*/ 0 h 50"/>
                <a:gd name="T2" fmla="*/ 0 w 116"/>
                <a:gd name="T3" fmla="*/ 50 h 50"/>
                <a:gd name="T4" fmla="*/ 116 w 116"/>
                <a:gd name="T5" fmla="*/ 50 h 50"/>
                <a:gd name="T6" fmla="*/ 56 w 116"/>
                <a:gd name="T7" fmla="*/ 0 h 50"/>
              </a:gdLst>
              <a:ahLst/>
              <a:cxnLst>
                <a:cxn ang="0">
                  <a:pos x="T0" y="T1"/>
                </a:cxn>
                <a:cxn ang="0">
                  <a:pos x="T2" y="T3"/>
                </a:cxn>
                <a:cxn ang="0">
                  <a:pos x="T4" y="T5"/>
                </a:cxn>
                <a:cxn ang="0">
                  <a:pos x="T6" y="T7"/>
                </a:cxn>
              </a:cxnLst>
              <a:rect l="0" t="0" r="r" b="b"/>
              <a:pathLst>
                <a:path w="116" h="50">
                  <a:moveTo>
                    <a:pt x="56" y="0"/>
                  </a:moveTo>
                  <a:lnTo>
                    <a:pt x="0" y="50"/>
                  </a:lnTo>
                  <a:lnTo>
                    <a:pt x="116" y="50"/>
                  </a:lnTo>
                  <a:lnTo>
                    <a:pt x="5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latin typeface="Arial"/>
                <a:ea typeface="+mn-ea"/>
                <a:cs typeface="+mn-cs"/>
              </a:endParaRPr>
            </a:p>
          </p:txBody>
        </p:sp>
        <p:sp>
          <p:nvSpPr>
            <p:cNvPr id="52" name="Freeform 31">
              <a:extLst>
                <a:ext uri="{FF2B5EF4-FFF2-40B4-BE49-F238E27FC236}">
                  <a16:creationId xmlns:a16="http://schemas.microsoft.com/office/drawing/2014/main" id="{147AEB0D-694A-47E1-A47A-59966AE6C8DD}"/>
                </a:ext>
              </a:extLst>
            </p:cNvPr>
            <p:cNvSpPr>
              <a:spLocks/>
            </p:cNvSpPr>
            <p:nvPr/>
          </p:nvSpPr>
          <p:spPr bwMode="auto">
            <a:xfrm>
              <a:off x="2578100" y="4645025"/>
              <a:ext cx="100013" cy="176213"/>
            </a:xfrm>
            <a:custGeom>
              <a:avLst/>
              <a:gdLst>
                <a:gd name="T0" fmla="*/ 0 w 63"/>
                <a:gd name="T1" fmla="*/ 111 h 111"/>
                <a:gd name="T2" fmla="*/ 63 w 63"/>
                <a:gd name="T3" fmla="*/ 54 h 111"/>
                <a:gd name="T4" fmla="*/ 0 w 63"/>
                <a:gd name="T5" fmla="*/ 0 h 111"/>
                <a:gd name="T6" fmla="*/ 0 w 63"/>
                <a:gd name="T7" fmla="*/ 111 h 111"/>
              </a:gdLst>
              <a:ahLst/>
              <a:cxnLst>
                <a:cxn ang="0">
                  <a:pos x="T0" y="T1"/>
                </a:cxn>
                <a:cxn ang="0">
                  <a:pos x="T2" y="T3"/>
                </a:cxn>
                <a:cxn ang="0">
                  <a:pos x="T4" y="T5"/>
                </a:cxn>
                <a:cxn ang="0">
                  <a:pos x="T6" y="T7"/>
                </a:cxn>
              </a:cxnLst>
              <a:rect l="0" t="0" r="r" b="b"/>
              <a:pathLst>
                <a:path w="63" h="111">
                  <a:moveTo>
                    <a:pt x="0" y="111"/>
                  </a:moveTo>
                  <a:lnTo>
                    <a:pt x="63" y="54"/>
                  </a:lnTo>
                  <a:lnTo>
                    <a:pt x="0" y="0"/>
                  </a:lnTo>
                  <a:lnTo>
                    <a:pt x="0" y="1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latin typeface="Arial"/>
                <a:ea typeface="+mn-ea"/>
                <a:cs typeface="+mn-cs"/>
              </a:endParaRPr>
            </a:p>
          </p:txBody>
        </p:sp>
        <p:sp>
          <p:nvSpPr>
            <p:cNvPr id="53" name="Freeform 32">
              <a:extLst>
                <a:ext uri="{FF2B5EF4-FFF2-40B4-BE49-F238E27FC236}">
                  <a16:creationId xmlns:a16="http://schemas.microsoft.com/office/drawing/2014/main" id="{D9817F3B-1C43-4245-A002-0F19B02387FE}"/>
                </a:ext>
              </a:extLst>
            </p:cNvPr>
            <p:cNvSpPr>
              <a:spLocks/>
            </p:cNvSpPr>
            <p:nvPr/>
          </p:nvSpPr>
          <p:spPr bwMode="auto">
            <a:xfrm>
              <a:off x="2601913" y="4616450"/>
              <a:ext cx="206375" cy="87313"/>
            </a:xfrm>
            <a:custGeom>
              <a:avLst/>
              <a:gdLst>
                <a:gd name="T0" fmla="*/ 0 w 130"/>
                <a:gd name="T1" fmla="*/ 0 h 55"/>
                <a:gd name="T2" fmla="*/ 67 w 130"/>
                <a:gd name="T3" fmla="*/ 55 h 55"/>
                <a:gd name="T4" fmla="*/ 130 w 130"/>
                <a:gd name="T5" fmla="*/ 0 h 55"/>
                <a:gd name="T6" fmla="*/ 0 w 130"/>
                <a:gd name="T7" fmla="*/ 0 h 55"/>
              </a:gdLst>
              <a:ahLst/>
              <a:cxnLst>
                <a:cxn ang="0">
                  <a:pos x="T0" y="T1"/>
                </a:cxn>
                <a:cxn ang="0">
                  <a:pos x="T2" y="T3"/>
                </a:cxn>
                <a:cxn ang="0">
                  <a:pos x="T4" y="T5"/>
                </a:cxn>
                <a:cxn ang="0">
                  <a:pos x="T6" y="T7"/>
                </a:cxn>
              </a:cxnLst>
              <a:rect l="0" t="0" r="r" b="b"/>
              <a:pathLst>
                <a:path w="130" h="55">
                  <a:moveTo>
                    <a:pt x="0" y="0"/>
                  </a:moveTo>
                  <a:lnTo>
                    <a:pt x="67" y="55"/>
                  </a:lnTo>
                  <a:lnTo>
                    <a:pt x="13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latin typeface="Arial"/>
                <a:ea typeface="+mn-ea"/>
                <a:cs typeface="+mn-cs"/>
              </a:endParaRPr>
            </a:p>
          </p:txBody>
        </p:sp>
        <p:sp>
          <p:nvSpPr>
            <p:cNvPr id="54" name="Freeform 33">
              <a:extLst>
                <a:ext uri="{FF2B5EF4-FFF2-40B4-BE49-F238E27FC236}">
                  <a16:creationId xmlns:a16="http://schemas.microsoft.com/office/drawing/2014/main" id="{CB772682-B4CE-430D-9967-19D629E2A3B7}"/>
                </a:ext>
              </a:extLst>
            </p:cNvPr>
            <p:cNvSpPr>
              <a:spLocks/>
            </p:cNvSpPr>
            <p:nvPr/>
          </p:nvSpPr>
          <p:spPr bwMode="auto">
            <a:xfrm>
              <a:off x="2736850" y="4641850"/>
              <a:ext cx="100013" cy="171450"/>
            </a:xfrm>
            <a:custGeom>
              <a:avLst/>
              <a:gdLst>
                <a:gd name="T0" fmla="*/ 0 w 63"/>
                <a:gd name="T1" fmla="*/ 56 h 108"/>
                <a:gd name="T2" fmla="*/ 63 w 63"/>
                <a:gd name="T3" fmla="*/ 108 h 108"/>
                <a:gd name="T4" fmla="*/ 63 w 63"/>
                <a:gd name="T5" fmla="*/ 0 h 108"/>
                <a:gd name="T6" fmla="*/ 0 w 63"/>
                <a:gd name="T7" fmla="*/ 56 h 108"/>
              </a:gdLst>
              <a:ahLst/>
              <a:cxnLst>
                <a:cxn ang="0">
                  <a:pos x="T0" y="T1"/>
                </a:cxn>
                <a:cxn ang="0">
                  <a:pos x="T2" y="T3"/>
                </a:cxn>
                <a:cxn ang="0">
                  <a:pos x="T4" y="T5"/>
                </a:cxn>
                <a:cxn ang="0">
                  <a:pos x="T6" y="T7"/>
                </a:cxn>
              </a:cxnLst>
              <a:rect l="0" t="0" r="r" b="b"/>
              <a:pathLst>
                <a:path w="63" h="108">
                  <a:moveTo>
                    <a:pt x="0" y="56"/>
                  </a:moveTo>
                  <a:lnTo>
                    <a:pt x="63" y="108"/>
                  </a:lnTo>
                  <a:lnTo>
                    <a:pt x="63" y="0"/>
                  </a:lnTo>
                  <a:lnTo>
                    <a:pt x="0" y="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latin typeface="Arial"/>
                <a:ea typeface="+mn-ea"/>
                <a:cs typeface="+mn-cs"/>
              </a:endParaRPr>
            </a:p>
          </p:txBody>
        </p:sp>
        <p:sp>
          <p:nvSpPr>
            <p:cNvPr id="55" name="Freeform 34">
              <a:extLst>
                <a:ext uri="{FF2B5EF4-FFF2-40B4-BE49-F238E27FC236}">
                  <a16:creationId xmlns:a16="http://schemas.microsoft.com/office/drawing/2014/main" id="{EB3DA903-9E51-4AC0-A2FD-679061BF5C0D}"/>
                </a:ext>
              </a:extLst>
            </p:cNvPr>
            <p:cNvSpPr>
              <a:spLocks/>
            </p:cNvSpPr>
            <p:nvPr/>
          </p:nvSpPr>
          <p:spPr bwMode="auto">
            <a:xfrm>
              <a:off x="2160588" y="4032250"/>
              <a:ext cx="1092200" cy="552450"/>
            </a:xfrm>
            <a:custGeom>
              <a:avLst/>
              <a:gdLst>
                <a:gd name="T0" fmla="*/ 607 w 624"/>
                <a:gd name="T1" fmla="*/ 295 h 315"/>
                <a:gd name="T2" fmla="*/ 582 w 624"/>
                <a:gd name="T3" fmla="*/ 258 h 315"/>
                <a:gd name="T4" fmla="*/ 490 w 624"/>
                <a:gd name="T5" fmla="*/ 93 h 315"/>
                <a:gd name="T6" fmla="*/ 454 w 624"/>
                <a:gd name="T7" fmla="*/ 62 h 315"/>
                <a:gd name="T8" fmla="*/ 345 w 624"/>
                <a:gd name="T9" fmla="*/ 13 h 315"/>
                <a:gd name="T10" fmla="*/ 312 w 624"/>
                <a:gd name="T11" fmla="*/ 0 h 315"/>
                <a:gd name="T12" fmla="*/ 279 w 624"/>
                <a:gd name="T13" fmla="*/ 13 h 315"/>
                <a:gd name="T14" fmla="*/ 170 w 624"/>
                <a:gd name="T15" fmla="*/ 62 h 315"/>
                <a:gd name="T16" fmla="*/ 135 w 624"/>
                <a:gd name="T17" fmla="*/ 93 h 315"/>
                <a:gd name="T18" fmla="*/ 49 w 624"/>
                <a:gd name="T19" fmla="*/ 246 h 315"/>
                <a:gd name="T20" fmla="*/ 16 w 624"/>
                <a:gd name="T21" fmla="*/ 295 h 315"/>
                <a:gd name="T22" fmla="*/ 0 w 624"/>
                <a:gd name="T23" fmla="*/ 315 h 315"/>
                <a:gd name="T24" fmla="*/ 48 w 624"/>
                <a:gd name="T25" fmla="*/ 315 h 315"/>
                <a:gd name="T26" fmla="*/ 78 w 624"/>
                <a:gd name="T27" fmla="*/ 270 h 315"/>
                <a:gd name="T28" fmla="*/ 80 w 624"/>
                <a:gd name="T29" fmla="*/ 268 h 315"/>
                <a:gd name="T30" fmla="*/ 168 w 624"/>
                <a:gd name="T31" fmla="*/ 110 h 315"/>
                <a:gd name="T32" fmla="*/ 183 w 624"/>
                <a:gd name="T33" fmla="*/ 98 h 315"/>
                <a:gd name="T34" fmla="*/ 303 w 624"/>
                <a:gd name="T35" fmla="*/ 49 h 315"/>
                <a:gd name="T36" fmla="*/ 311 w 624"/>
                <a:gd name="T37" fmla="*/ 48 h 315"/>
                <a:gd name="T38" fmla="*/ 312 w 624"/>
                <a:gd name="T39" fmla="*/ 48 h 315"/>
                <a:gd name="T40" fmla="*/ 314 w 624"/>
                <a:gd name="T41" fmla="*/ 48 h 315"/>
                <a:gd name="T42" fmla="*/ 321 w 624"/>
                <a:gd name="T43" fmla="*/ 49 h 315"/>
                <a:gd name="T44" fmla="*/ 442 w 624"/>
                <a:gd name="T45" fmla="*/ 98 h 315"/>
                <a:gd name="T46" fmla="*/ 456 w 624"/>
                <a:gd name="T47" fmla="*/ 110 h 315"/>
                <a:gd name="T48" fmla="*/ 534 w 624"/>
                <a:gd name="T49" fmla="*/ 249 h 315"/>
                <a:gd name="T50" fmla="*/ 551 w 624"/>
                <a:gd name="T51" fmla="*/ 279 h 315"/>
                <a:gd name="T52" fmla="*/ 559 w 624"/>
                <a:gd name="T53" fmla="*/ 291 h 315"/>
                <a:gd name="T54" fmla="*/ 576 w 624"/>
                <a:gd name="T55" fmla="*/ 315 h 315"/>
                <a:gd name="T56" fmla="*/ 624 w 624"/>
                <a:gd name="T57" fmla="*/ 315 h 315"/>
                <a:gd name="T58" fmla="*/ 607 w 624"/>
                <a:gd name="T59" fmla="*/ 295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24" h="315">
                  <a:moveTo>
                    <a:pt x="607" y="295"/>
                  </a:moveTo>
                  <a:cubicBezTo>
                    <a:pt x="600" y="285"/>
                    <a:pt x="590" y="271"/>
                    <a:pt x="582" y="258"/>
                  </a:cubicBezTo>
                  <a:cubicBezTo>
                    <a:pt x="490" y="93"/>
                    <a:pt x="490" y="93"/>
                    <a:pt x="490" y="93"/>
                  </a:cubicBezTo>
                  <a:cubicBezTo>
                    <a:pt x="482" y="79"/>
                    <a:pt x="469" y="68"/>
                    <a:pt x="454" y="62"/>
                  </a:cubicBezTo>
                  <a:cubicBezTo>
                    <a:pt x="345" y="13"/>
                    <a:pt x="345" y="13"/>
                    <a:pt x="345" y="13"/>
                  </a:cubicBezTo>
                  <a:cubicBezTo>
                    <a:pt x="312" y="0"/>
                    <a:pt x="312" y="0"/>
                    <a:pt x="312" y="0"/>
                  </a:cubicBezTo>
                  <a:cubicBezTo>
                    <a:pt x="279" y="13"/>
                    <a:pt x="279" y="13"/>
                    <a:pt x="279" y="13"/>
                  </a:cubicBezTo>
                  <a:cubicBezTo>
                    <a:pt x="170" y="62"/>
                    <a:pt x="170" y="62"/>
                    <a:pt x="170" y="62"/>
                  </a:cubicBezTo>
                  <a:cubicBezTo>
                    <a:pt x="155" y="68"/>
                    <a:pt x="142" y="79"/>
                    <a:pt x="135" y="93"/>
                  </a:cubicBezTo>
                  <a:cubicBezTo>
                    <a:pt x="49" y="246"/>
                    <a:pt x="49" y="246"/>
                    <a:pt x="49" y="246"/>
                  </a:cubicBezTo>
                  <a:cubicBezTo>
                    <a:pt x="40" y="261"/>
                    <a:pt x="27" y="281"/>
                    <a:pt x="16" y="295"/>
                  </a:cubicBezTo>
                  <a:cubicBezTo>
                    <a:pt x="13" y="300"/>
                    <a:pt x="6" y="308"/>
                    <a:pt x="0" y="315"/>
                  </a:cubicBezTo>
                  <a:cubicBezTo>
                    <a:pt x="48" y="315"/>
                    <a:pt x="48" y="315"/>
                    <a:pt x="48" y="315"/>
                  </a:cubicBezTo>
                  <a:cubicBezTo>
                    <a:pt x="60" y="300"/>
                    <a:pt x="71" y="283"/>
                    <a:pt x="78" y="270"/>
                  </a:cubicBezTo>
                  <a:cubicBezTo>
                    <a:pt x="80" y="268"/>
                    <a:pt x="80" y="268"/>
                    <a:pt x="80" y="268"/>
                  </a:cubicBezTo>
                  <a:cubicBezTo>
                    <a:pt x="168" y="110"/>
                    <a:pt x="168" y="110"/>
                    <a:pt x="168" y="110"/>
                  </a:cubicBezTo>
                  <a:cubicBezTo>
                    <a:pt x="171" y="105"/>
                    <a:pt x="176" y="100"/>
                    <a:pt x="183" y="98"/>
                  </a:cubicBezTo>
                  <a:cubicBezTo>
                    <a:pt x="303" y="49"/>
                    <a:pt x="303" y="49"/>
                    <a:pt x="303" y="49"/>
                  </a:cubicBezTo>
                  <a:cubicBezTo>
                    <a:pt x="305" y="49"/>
                    <a:pt x="308" y="48"/>
                    <a:pt x="311" y="48"/>
                  </a:cubicBezTo>
                  <a:cubicBezTo>
                    <a:pt x="312" y="48"/>
                    <a:pt x="312" y="48"/>
                    <a:pt x="312" y="48"/>
                  </a:cubicBezTo>
                  <a:cubicBezTo>
                    <a:pt x="314" y="48"/>
                    <a:pt x="314" y="48"/>
                    <a:pt x="314" y="48"/>
                  </a:cubicBezTo>
                  <a:cubicBezTo>
                    <a:pt x="316" y="48"/>
                    <a:pt x="319" y="49"/>
                    <a:pt x="321" y="49"/>
                  </a:cubicBezTo>
                  <a:cubicBezTo>
                    <a:pt x="442" y="98"/>
                    <a:pt x="442" y="98"/>
                    <a:pt x="442" y="98"/>
                  </a:cubicBezTo>
                  <a:cubicBezTo>
                    <a:pt x="448" y="100"/>
                    <a:pt x="453" y="105"/>
                    <a:pt x="456" y="110"/>
                  </a:cubicBezTo>
                  <a:cubicBezTo>
                    <a:pt x="534" y="249"/>
                    <a:pt x="534" y="249"/>
                    <a:pt x="534" y="249"/>
                  </a:cubicBezTo>
                  <a:cubicBezTo>
                    <a:pt x="551" y="279"/>
                    <a:pt x="551" y="279"/>
                    <a:pt x="551" y="279"/>
                  </a:cubicBezTo>
                  <a:cubicBezTo>
                    <a:pt x="559" y="291"/>
                    <a:pt x="559" y="291"/>
                    <a:pt x="559" y="291"/>
                  </a:cubicBezTo>
                  <a:cubicBezTo>
                    <a:pt x="566" y="302"/>
                    <a:pt x="567" y="304"/>
                    <a:pt x="576" y="315"/>
                  </a:cubicBezTo>
                  <a:cubicBezTo>
                    <a:pt x="624" y="315"/>
                    <a:pt x="624" y="315"/>
                    <a:pt x="624" y="315"/>
                  </a:cubicBezTo>
                  <a:cubicBezTo>
                    <a:pt x="617" y="308"/>
                    <a:pt x="611" y="300"/>
                    <a:pt x="607" y="29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latin typeface="Arial"/>
                <a:ea typeface="+mn-ea"/>
                <a:cs typeface="+mn-cs"/>
              </a:endParaRPr>
            </a:p>
          </p:txBody>
        </p:sp>
        <p:sp>
          <p:nvSpPr>
            <p:cNvPr id="56" name="Freeform 35">
              <a:extLst>
                <a:ext uri="{FF2B5EF4-FFF2-40B4-BE49-F238E27FC236}">
                  <a16:creationId xmlns:a16="http://schemas.microsoft.com/office/drawing/2014/main" id="{D7176627-EA66-4081-A1A2-1156E28078DE}"/>
                </a:ext>
              </a:extLst>
            </p:cNvPr>
            <p:cNvSpPr>
              <a:spLocks noEditPoints="1"/>
            </p:cNvSpPr>
            <p:nvPr/>
          </p:nvSpPr>
          <p:spPr bwMode="auto">
            <a:xfrm>
              <a:off x="2306638" y="4162425"/>
              <a:ext cx="801688" cy="671513"/>
            </a:xfrm>
            <a:custGeom>
              <a:avLst/>
              <a:gdLst>
                <a:gd name="T0" fmla="*/ 350 w 458"/>
                <a:gd name="T1" fmla="*/ 48 h 383"/>
                <a:gd name="T2" fmla="*/ 230 w 458"/>
                <a:gd name="T3" fmla="*/ 0 h 383"/>
                <a:gd name="T4" fmla="*/ 230 w 458"/>
                <a:gd name="T5" fmla="*/ 0 h 383"/>
                <a:gd name="T6" fmla="*/ 228 w 458"/>
                <a:gd name="T7" fmla="*/ 0 h 383"/>
                <a:gd name="T8" fmla="*/ 108 w 458"/>
                <a:gd name="T9" fmla="*/ 48 h 383"/>
                <a:gd name="T10" fmla="*/ 0 w 458"/>
                <a:gd name="T11" fmla="*/ 240 h 383"/>
                <a:gd name="T12" fmla="*/ 29 w 458"/>
                <a:gd name="T13" fmla="*/ 241 h 383"/>
                <a:gd name="T14" fmla="*/ 38 w 458"/>
                <a:gd name="T15" fmla="*/ 250 h 383"/>
                <a:gd name="T16" fmla="*/ 38 w 458"/>
                <a:gd name="T17" fmla="*/ 383 h 383"/>
                <a:gd name="T18" fmla="*/ 133 w 458"/>
                <a:gd name="T19" fmla="*/ 383 h 383"/>
                <a:gd name="T20" fmla="*/ 133 w 458"/>
                <a:gd name="T21" fmla="*/ 237 h 383"/>
                <a:gd name="T22" fmla="*/ 324 w 458"/>
                <a:gd name="T23" fmla="*/ 237 h 383"/>
                <a:gd name="T24" fmla="*/ 324 w 458"/>
                <a:gd name="T25" fmla="*/ 383 h 383"/>
                <a:gd name="T26" fmla="*/ 420 w 458"/>
                <a:gd name="T27" fmla="*/ 383 h 383"/>
                <a:gd name="T28" fmla="*/ 420 w 458"/>
                <a:gd name="T29" fmla="*/ 250 h 383"/>
                <a:gd name="T30" fmla="*/ 429 w 458"/>
                <a:gd name="T31" fmla="*/ 241 h 383"/>
                <a:gd name="T32" fmla="*/ 458 w 458"/>
                <a:gd name="T33" fmla="*/ 240 h 383"/>
                <a:gd name="T34" fmla="*/ 350 w 458"/>
                <a:gd name="T35" fmla="*/ 48 h 383"/>
                <a:gd name="T36" fmla="*/ 263 w 458"/>
                <a:gd name="T37" fmla="*/ 157 h 383"/>
                <a:gd name="T38" fmla="*/ 195 w 458"/>
                <a:gd name="T39" fmla="*/ 157 h 383"/>
                <a:gd name="T40" fmla="*/ 195 w 458"/>
                <a:gd name="T41" fmla="*/ 86 h 383"/>
                <a:gd name="T42" fmla="*/ 263 w 458"/>
                <a:gd name="T43" fmla="*/ 86 h 383"/>
                <a:gd name="T44" fmla="*/ 263 w 458"/>
                <a:gd name="T45" fmla="*/ 157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8" h="383">
                  <a:moveTo>
                    <a:pt x="350" y="48"/>
                  </a:moveTo>
                  <a:cubicBezTo>
                    <a:pt x="230" y="0"/>
                    <a:pt x="230" y="0"/>
                    <a:pt x="230" y="0"/>
                  </a:cubicBezTo>
                  <a:cubicBezTo>
                    <a:pt x="230" y="0"/>
                    <a:pt x="230" y="0"/>
                    <a:pt x="230" y="0"/>
                  </a:cubicBezTo>
                  <a:cubicBezTo>
                    <a:pt x="229" y="0"/>
                    <a:pt x="229" y="0"/>
                    <a:pt x="228" y="0"/>
                  </a:cubicBezTo>
                  <a:cubicBezTo>
                    <a:pt x="108" y="48"/>
                    <a:pt x="108" y="48"/>
                    <a:pt x="108" y="48"/>
                  </a:cubicBezTo>
                  <a:cubicBezTo>
                    <a:pt x="0" y="240"/>
                    <a:pt x="0" y="240"/>
                    <a:pt x="0" y="240"/>
                  </a:cubicBezTo>
                  <a:cubicBezTo>
                    <a:pt x="29" y="241"/>
                    <a:pt x="29" y="241"/>
                    <a:pt x="29" y="241"/>
                  </a:cubicBezTo>
                  <a:cubicBezTo>
                    <a:pt x="34" y="241"/>
                    <a:pt x="38" y="245"/>
                    <a:pt x="38" y="250"/>
                  </a:cubicBezTo>
                  <a:cubicBezTo>
                    <a:pt x="38" y="383"/>
                    <a:pt x="38" y="383"/>
                    <a:pt x="38" y="383"/>
                  </a:cubicBezTo>
                  <a:cubicBezTo>
                    <a:pt x="133" y="383"/>
                    <a:pt x="133" y="383"/>
                    <a:pt x="133" y="383"/>
                  </a:cubicBezTo>
                  <a:cubicBezTo>
                    <a:pt x="133" y="237"/>
                    <a:pt x="133" y="237"/>
                    <a:pt x="133" y="237"/>
                  </a:cubicBezTo>
                  <a:cubicBezTo>
                    <a:pt x="324" y="237"/>
                    <a:pt x="324" y="237"/>
                    <a:pt x="324" y="237"/>
                  </a:cubicBezTo>
                  <a:cubicBezTo>
                    <a:pt x="324" y="383"/>
                    <a:pt x="324" y="383"/>
                    <a:pt x="324" y="383"/>
                  </a:cubicBezTo>
                  <a:cubicBezTo>
                    <a:pt x="420" y="383"/>
                    <a:pt x="420" y="383"/>
                    <a:pt x="420" y="383"/>
                  </a:cubicBezTo>
                  <a:cubicBezTo>
                    <a:pt x="420" y="250"/>
                    <a:pt x="420" y="250"/>
                    <a:pt x="420" y="250"/>
                  </a:cubicBezTo>
                  <a:cubicBezTo>
                    <a:pt x="420" y="245"/>
                    <a:pt x="424" y="241"/>
                    <a:pt x="429" y="241"/>
                  </a:cubicBezTo>
                  <a:cubicBezTo>
                    <a:pt x="458" y="240"/>
                    <a:pt x="458" y="240"/>
                    <a:pt x="458" y="240"/>
                  </a:cubicBezTo>
                  <a:lnTo>
                    <a:pt x="350" y="48"/>
                  </a:lnTo>
                  <a:close/>
                  <a:moveTo>
                    <a:pt x="263" y="157"/>
                  </a:moveTo>
                  <a:cubicBezTo>
                    <a:pt x="195" y="157"/>
                    <a:pt x="195" y="157"/>
                    <a:pt x="195" y="157"/>
                  </a:cubicBezTo>
                  <a:cubicBezTo>
                    <a:pt x="195" y="86"/>
                    <a:pt x="195" y="86"/>
                    <a:pt x="195" y="86"/>
                  </a:cubicBezTo>
                  <a:cubicBezTo>
                    <a:pt x="263" y="86"/>
                    <a:pt x="263" y="86"/>
                    <a:pt x="263" y="86"/>
                  </a:cubicBezTo>
                  <a:lnTo>
                    <a:pt x="263" y="1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latin typeface="Arial"/>
                <a:ea typeface="+mn-ea"/>
                <a:cs typeface="+mn-cs"/>
              </a:endParaRPr>
            </a:p>
          </p:txBody>
        </p:sp>
      </p:grpSp>
      <p:grpSp>
        <p:nvGrpSpPr>
          <p:cNvPr id="57" name="Group 16">
            <a:extLst>
              <a:ext uri="{FF2B5EF4-FFF2-40B4-BE49-F238E27FC236}">
                <a16:creationId xmlns:a16="http://schemas.microsoft.com/office/drawing/2014/main" id="{6BCA92DE-796C-45E8-84AF-4F9DCF2AD324}"/>
              </a:ext>
            </a:extLst>
          </p:cNvPr>
          <p:cNvGrpSpPr>
            <a:grpSpLocks noChangeAspect="1"/>
          </p:cNvGrpSpPr>
          <p:nvPr/>
        </p:nvGrpSpPr>
        <p:grpSpPr bwMode="auto">
          <a:xfrm>
            <a:off x="6358637" y="3889292"/>
            <a:ext cx="574900" cy="501080"/>
            <a:chOff x="2102" y="891"/>
            <a:chExt cx="514" cy="448"/>
          </a:xfrm>
        </p:grpSpPr>
        <p:sp>
          <p:nvSpPr>
            <p:cNvPr id="58" name="AutoShape 15">
              <a:extLst>
                <a:ext uri="{FF2B5EF4-FFF2-40B4-BE49-F238E27FC236}">
                  <a16:creationId xmlns:a16="http://schemas.microsoft.com/office/drawing/2014/main" id="{AF0BE859-220C-4F8E-8B2D-DB5B8B026549}"/>
                </a:ext>
              </a:extLst>
            </p:cNvPr>
            <p:cNvSpPr>
              <a:spLocks noChangeAspect="1" noChangeArrowheads="1" noTextEdit="1"/>
            </p:cNvSpPr>
            <p:nvPr/>
          </p:nvSpPr>
          <p:spPr bwMode="auto">
            <a:xfrm>
              <a:off x="2102" y="891"/>
              <a:ext cx="514"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latin typeface="Arial"/>
                <a:ea typeface="+mn-ea"/>
                <a:cs typeface="+mn-cs"/>
              </a:endParaRPr>
            </a:p>
          </p:txBody>
        </p:sp>
        <p:sp>
          <p:nvSpPr>
            <p:cNvPr id="59" name="Freeform 17">
              <a:extLst>
                <a:ext uri="{FF2B5EF4-FFF2-40B4-BE49-F238E27FC236}">
                  <a16:creationId xmlns:a16="http://schemas.microsoft.com/office/drawing/2014/main" id="{7A6ABD93-24FA-4A80-AACF-B22F46FB96A8}"/>
                </a:ext>
              </a:extLst>
            </p:cNvPr>
            <p:cNvSpPr>
              <a:spLocks/>
            </p:cNvSpPr>
            <p:nvPr/>
          </p:nvSpPr>
          <p:spPr bwMode="auto">
            <a:xfrm>
              <a:off x="2135" y="1193"/>
              <a:ext cx="49" cy="47"/>
            </a:xfrm>
            <a:custGeom>
              <a:avLst/>
              <a:gdLst>
                <a:gd name="T0" fmla="*/ 0 w 59"/>
                <a:gd name="T1" fmla="*/ 45 h 56"/>
                <a:gd name="T2" fmla="*/ 4 w 59"/>
                <a:gd name="T3" fmla="*/ 53 h 56"/>
                <a:gd name="T4" fmla="*/ 12 w 59"/>
                <a:gd name="T5" fmla="*/ 56 h 56"/>
                <a:gd name="T6" fmla="*/ 48 w 59"/>
                <a:gd name="T7" fmla="*/ 56 h 56"/>
                <a:gd name="T8" fmla="*/ 56 w 59"/>
                <a:gd name="T9" fmla="*/ 53 h 56"/>
                <a:gd name="T10" fmla="*/ 59 w 59"/>
                <a:gd name="T11" fmla="*/ 45 h 56"/>
                <a:gd name="T12" fmla="*/ 59 w 59"/>
                <a:gd name="T13" fmla="*/ 0 h 56"/>
                <a:gd name="T14" fmla="*/ 0 w 59"/>
                <a:gd name="T15" fmla="*/ 0 h 56"/>
                <a:gd name="T16" fmla="*/ 0 w 59"/>
                <a:gd name="T17" fmla="*/ 4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56">
                  <a:moveTo>
                    <a:pt x="0" y="45"/>
                  </a:moveTo>
                  <a:cubicBezTo>
                    <a:pt x="0" y="48"/>
                    <a:pt x="2" y="51"/>
                    <a:pt x="4" y="53"/>
                  </a:cubicBezTo>
                  <a:cubicBezTo>
                    <a:pt x="6" y="55"/>
                    <a:pt x="9" y="56"/>
                    <a:pt x="12" y="56"/>
                  </a:cubicBezTo>
                  <a:cubicBezTo>
                    <a:pt x="48" y="56"/>
                    <a:pt x="48" y="56"/>
                    <a:pt x="48" y="56"/>
                  </a:cubicBezTo>
                  <a:cubicBezTo>
                    <a:pt x="51" y="56"/>
                    <a:pt x="54" y="55"/>
                    <a:pt x="56" y="53"/>
                  </a:cubicBezTo>
                  <a:cubicBezTo>
                    <a:pt x="58" y="51"/>
                    <a:pt x="59" y="48"/>
                    <a:pt x="59" y="45"/>
                  </a:cubicBezTo>
                  <a:cubicBezTo>
                    <a:pt x="59" y="0"/>
                    <a:pt x="59" y="0"/>
                    <a:pt x="59" y="0"/>
                  </a:cubicBezTo>
                  <a:cubicBezTo>
                    <a:pt x="0" y="0"/>
                    <a:pt x="0" y="0"/>
                    <a:pt x="0" y="0"/>
                  </a:cubicBezTo>
                  <a:lnTo>
                    <a:pt x="0" y="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latin typeface="Arial"/>
                <a:ea typeface="+mn-ea"/>
                <a:cs typeface="+mn-cs"/>
              </a:endParaRPr>
            </a:p>
          </p:txBody>
        </p:sp>
        <p:sp>
          <p:nvSpPr>
            <p:cNvPr id="60" name="Freeform 18">
              <a:extLst>
                <a:ext uri="{FF2B5EF4-FFF2-40B4-BE49-F238E27FC236}">
                  <a16:creationId xmlns:a16="http://schemas.microsoft.com/office/drawing/2014/main" id="{A3A5B1E3-5E45-4021-A9BD-476BF1A1E845}"/>
                </a:ext>
              </a:extLst>
            </p:cNvPr>
            <p:cNvSpPr>
              <a:spLocks/>
            </p:cNvSpPr>
            <p:nvPr/>
          </p:nvSpPr>
          <p:spPr bwMode="auto">
            <a:xfrm>
              <a:off x="2262" y="891"/>
              <a:ext cx="242" cy="125"/>
            </a:xfrm>
            <a:custGeom>
              <a:avLst/>
              <a:gdLst>
                <a:gd name="T0" fmla="*/ 40 w 289"/>
                <a:gd name="T1" fmla="*/ 41 h 149"/>
                <a:gd name="T2" fmla="*/ 56 w 289"/>
                <a:gd name="T3" fmla="*/ 29 h 149"/>
                <a:gd name="T4" fmla="*/ 56 w 289"/>
                <a:gd name="T5" fmla="*/ 29 h 149"/>
                <a:gd name="T6" fmla="*/ 197 w 289"/>
                <a:gd name="T7" fmla="*/ 29 h 149"/>
                <a:gd name="T8" fmla="*/ 213 w 289"/>
                <a:gd name="T9" fmla="*/ 41 h 149"/>
                <a:gd name="T10" fmla="*/ 231 w 289"/>
                <a:gd name="T11" fmla="*/ 99 h 149"/>
                <a:gd name="T12" fmla="*/ 131 w 289"/>
                <a:gd name="T13" fmla="*/ 99 h 149"/>
                <a:gd name="T14" fmla="*/ 148 w 289"/>
                <a:gd name="T15" fmla="*/ 128 h 149"/>
                <a:gd name="T16" fmla="*/ 148 w 289"/>
                <a:gd name="T17" fmla="*/ 128 h 149"/>
                <a:gd name="T18" fmla="*/ 154 w 289"/>
                <a:gd name="T19" fmla="*/ 149 h 149"/>
                <a:gd name="T20" fmla="*/ 289 w 289"/>
                <a:gd name="T21" fmla="*/ 149 h 149"/>
                <a:gd name="T22" fmla="*/ 285 w 289"/>
                <a:gd name="T23" fmla="*/ 122 h 149"/>
                <a:gd name="T24" fmla="*/ 278 w 289"/>
                <a:gd name="T25" fmla="*/ 108 h 149"/>
                <a:gd name="T26" fmla="*/ 261 w 289"/>
                <a:gd name="T27" fmla="*/ 99 h 149"/>
                <a:gd name="T28" fmla="*/ 261 w 289"/>
                <a:gd name="T29" fmla="*/ 97 h 149"/>
                <a:gd name="T30" fmla="*/ 261 w 289"/>
                <a:gd name="T31" fmla="*/ 97 h 149"/>
                <a:gd name="T32" fmla="*/ 241 w 289"/>
                <a:gd name="T33" fmla="*/ 33 h 149"/>
                <a:gd name="T34" fmla="*/ 197 w 289"/>
                <a:gd name="T35" fmla="*/ 0 h 149"/>
                <a:gd name="T36" fmla="*/ 56 w 289"/>
                <a:gd name="T37" fmla="*/ 0 h 149"/>
                <a:gd name="T38" fmla="*/ 12 w 289"/>
                <a:gd name="T39" fmla="*/ 33 h 149"/>
                <a:gd name="T40" fmla="*/ 0 w 289"/>
                <a:gd name="T41" fmla="*/ 74 h 149"/>
                <a:gd name="T42" fmla="*/ 30 w 289"/>
                <a:gd name="T43" fmla="*/ 74 h 149"/>
                <a:gd name="T44" fmla="*/ 40 w 289"/>
                <a:gd name="T45" fmla="*/ 41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9" h="149">
                  <a:moveTo>
                    <a:pt x="40" y="41"/>
                  </a:moveTo>
                  <a:cubicBezTo>
                    <a:pt x="41" y="35"/>
                    <a:pt x="50" y="29"/>
                    <a:pt x="56" y="29"/>
                  </a:cubicBezTo>
                  <a:cubicBezTo>
                    <a:pt x="56" y="29"/>
                    <a:pt x="56" y="29"/>
                    <a:pt x="56" y="29"/>
                  </a:cubicBezTo>
                  <a:cubicBezTo>
                    <a:pt x="197" y="29"/>
                    <a:pt x="197" y="29"/>
                    <a:pt x="197" y="29"/>
                  </a:cubicBezTo>
                  <a:cubicBezTo>
                    <a:pt x="203" y="28"/>
                    <a:pt x="212" y="35"/>
                    <a:pt x="213" y="41"/>
                  </a:cubicBezTo>
                  <a:cubicBezTo>
                    <a:pt x="231" y="99"/>
                    <a:pt x="231" y="99"/>
                    <a:pt x="231" y="99"/>
                  </a:cubicBezTo>
                  <a:cubicBezTo>
                    <a:pt x="131" y="99"/>
                    <a:pt x="131" y="99"/>
                    <a:pt x="131" y="99"/>
                  </a:cubicBezTo>
                  <a:cubicBezTo>
                    <a:pt x="139" y="107"/>
                    <a:pt x="144" y="117"/>
                    <a:pt x="148" y="128"/>
                  </a:cubicBezTo>
                  <a:cubicBezTo>
                    <a:pt x="148" y="128"/>
                    <a:pt x="148" y="128"/>
                    <a:pt x="148" y="128"/>
                  </a:cubicBezTo>
                  <a:cubicBezTo>
                    <a:pt x="154" y="149"/>
                    <a:pt x="154" y="149"/>
                    <a:pt x="154" y="149"/>
                  </a:cubicBezTo>
                  <a:cubicBezTo>
                    <a:pt x="289" y="149"/>
                    <a:pt x="289" y="149"/>
                    <a:pt x="289" y="149"/>
                  </a:cubicBezTo>
                  <a:cubicBezTo>
                    <a:pt x="288" y="139"/>
                    <a:pt x="287" y="130"/>
                    <a:pt x="285" y="122"/>
                  </a:cubicBezTo>
                  <a:cubicBezTo>
                    <a:pt x="283" y="117"/>
                    <a:pt x="281" y="112"/>
                    <a:pt x="278" y="108"/>
                  </a:cubicBezTo>
                  <a:cubicBezTo>
                    <a:pt x="275" y="104"/>
                    <a:pt x="269" y="99"/>
                    <a:pt x="261" y="99"/>
                  </a:cubicBezTo>
                  <a:cubicBezTo>
                    <a:pt x="261" y="98"/>
                    <a:pt x="261" y="98"/>
                    <a:pt x="261" y="97"/>
                  </a:cubicBezTo>
                  <a:cubicBezTo>
                    <a:pt x="261" y="97"/>
                    <a:pt x="261" y="97"/>
                    <a:pt x="261" y="97"/>
                  </a:cubicBezTo>
                  <a:cubicBezTo>
                    <a:pt x="241" y="33"/>
                    <a:pt x="241" y="33"/>
                    <a:pt x="241" y="33"/>
                  </a:cubicBezTo>
                  <a:cubicBezTo>
                    <a:pt x="234" y="13"/>
                    <a:pt x="217" y="1"/>
                    <a:pt x="197" y="0"/>
                  </a:cubicBezTo>
                  <a:cubicBezTo>
                    <a:pt x="56" y="0"/>
                    <a:pt x="56" y="0"/>
                    <a:pt x="56" y="0"/>
                  </a:cubicBezTo>
                  <a:cubicBezTo>
                    <a:pt x="37" y="1"/>
                    <a:pt x="19" y="13"/>
                    <a:pt x="12" y="33"/>
                  </a:cubicBezTo>
                  <a:cubicBezTo>
                    <a:pt x="0" y="74"/>
                    <a:pt x="0" y="74"/>
                    <a:pt x="0" y="74"/>
                  </a:cubicBezTo>
                  <a:cubicBezTo>
                    <a:pt x="30" y="74"/>
                    <a:pt x="30" y="74"/>
                    <a:pt x="30" y="74"/>
                  </a:cubicBezTo>
                  <a:lnTo>
                    <a:pt x="40" y="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latin typeface="Arial"/>
                <a:ea typeface="+mn-ea"/>
                <a:cs typeface="+mn-cs"/>
              </a:endParaRPr>
            </a:p>
          </p:txBody>
        </p:sp>
        <p:sp>
          <p:nvSpPr>
            <p:cNvPr id="61" name="Freeform 19">
              <a:extLst>
                <a:ext uri="{FF2B5EF4-FFF2-40B4-BE49-F238E27FC236}">
                  <a16:creationId xmlns:a16="http://schemas.microsoft.com/office/drawing/2014/main" id="{7D46E42A-6C5F-420B-BC6A-4D331EE6C4AC}"/>
                </a:ext>
              </a:extLst>
            </p:cNvPr>
            <p:cNvSpPr>
              <a:spLocks noEditPoints="1"/>
            </p:cNvSpPr>
            <p:nvPr/>
          </p:nvSpPr>
          <p:spPr bwMode="auto">
            <a:xfrm>
              <a:off x="2103" y="974"/>
              <a:ext cx="266" cy="203"/>
            </a:xfrm>
            <a:custGeom>
              <a:avLst/>
              <a:gdLst>
                <a:gd name="T0" fmla="*/ 210 w 317"/>
                <a:gd name="T1" fmla="*/ 181 h 242"/>
                <a:gd name="T2" fmla="*/ 232 w 317"/>
                <a:gd name="T3" fmla="*/ 112 h 242"/>
                <a:gd name="T4" fmla="*/ 65 w 317"/>
                <a:gd name="T5" fmla="*/ 112 h 242"/>
                <a:gd name="T6" fmla="*/ 86 w 317"/>
                <a:gd name="T7" fmla="*/ 46 h 242"/>
                <a:gd name="T8" fmla="*/ 104 w 317"/>
                <a:gd name="T9" fmla="*/ 32 h 242"/>
                <a:gd name="T10" fmla="*/ 105 w 317"/>
                <a:gd name="T11" fmla="*/ 32 h 242"/>
                <a:gd name="T12" fmla="*/ 263 w 317"/>
                <a:gd name="T13" fmla="*/ 32 h 242"/>
                <a:gd name="T14" fmla="*/ 282 w 317"/>
                <a:gd name="T15" fmla="*/ 46 h 242"/>
                <a:gd name="T16" fmla="*/ 285 w 317"/>
                <a:gd name="T17" fmla="*/ 55 h 242"/>
                <a:gd name="T18" fmla="*/ 313 w 317"/>
                <a:gd name="T19" fmla="*/ 50 h 242"/>
                <a:gd name="T20" fmla="*/ 314 w 317"/>
                <a:gd name="T21" fmla="*/ 50 h 242"/>
                <a:gd name="T22" fmla="*/ 317 w 317"/>
                <a:gd name="T23" fmla="*/ 50 h 242"/>
                <a:gd name="T24" fmla="*/ 313 w 317"/>
                <a:gd name="T25" fmla="*/ 36 h 242"/>
                <a:gd name="T26" fmla="*/ 263 w 317"/>
                <a:gd name="T27" fmla="*/ 0 h 242"/>
                <a:gd name="T28" fmla="*/ 105 w 317"/>
                <a:gd name="T29" fmla="*/ 0 h 242"/>
                <a:gd name="T30" fmla="*/ 55 w 317"/>
                <a:gd name="T31" fmla="*/ 36 h 242"/>
                <a:gd name="T32" fmla="*/ 32 w 317"/>
                <a:gd name="T33" fmla="*/ 109 h 242"/>
                <a:gd name="T34" fmla="*/ 31 w 317"/>
                <a:gd name="T35" fmla="*/ 112 h 242"/>
                <a:gd name="T36" fmla="*/ 5 w 317"/>
                <a:gd name="T37" fmla="*/ 137 h 242"/>
                <a:gd name="T38" fmla="*/ 0 w 317"/>
                <a:gd name="T39" fmla="*/ 177 h 242"/>
                <a:gd name="T40" fmla="*/ 5 w 317"/>
                <a:gd name="T41" fmla="*/ 217 h 242"/>
                <a:gd name="T42" fmla="*/ 33 w 317"/>
                <a:gd name="T43" fmla="*/ 242 h 242"/>
                <a:gd name="T44" fmla="*/ 172 w 317"/>
                <a:gd name="T45" fmla="*/ 242 h 242"/>
                <a:gd name="T46" fmla="*/ 177 w 317"/>
                <a:gd name="T47" fmla="*/ 222 h 242"/>
                <a:gd name="T48" fmla="*/ 177 w 317"/>
                <a:gd name="T49" fmla="*/ 222 h 242"/>
                <a:gd name="T50" fmla="*/ 210 w 317"/>
                <a:gd name="T51" fmla="*/ 181 h 242"/>
                <a:gd name="T52" fmla="*/ 111 w 317"/>
                <a:gd name="T53" fmla="*/ 189 h 242"/>
                <a:gd name="T54" fmla="*/ 94 w 317"/>
                <a:gd name="T55" fmla="*/ 206 h 242"/>
                <a:gd name="T56" fmla="*/ 63 w 317"/>
                <a:gd name="T57" fmla="*/ 206 h 242"/>
                <a:gd name="T58" fmla="*/ 46 w 317"/>
                <a:gd name="T59" fmla="*/ 189 h 242"/>
                <a:gd name="T60" fmla="*/ 46 w 317"/>
                <a:gd name="T61" fmla="*/ 173 h 242"/>
                <a:gd name="T62" fmla="*/ 63 w 317"/>
                <a:gd name="T63" fmla="*/ 156 h 242"/>
                <a:gd name="T64" fmla="*/ 94 w 317"/>
                <a:gd name="T65" fmla="*/ 156 h 242"/>
                <a:gd name="T66" fmla="*/ 111 w 317"/>
                <a:gd name="T67" fmla="*/ 173 h 242"/>
                <a:gd name="T68" fmla="*/ 111 w 317"/>
                <a:gd name="T69" fmla="*/ 189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7" h="242">
                  <a:moveTo>
                    <a:pt x="210" y="181"/>
                  </a:moveTo>
                  <a:cubicBezTo>
                    <a:pt x="232" y="112"/>
                    <a:pt x="232" y="112"/>
                    <a:pt x="232" y="112"/>
                  </a:cubicBezTo>
                  <a:cubicBezTo>
                    <a:pt x="65" y="112"/>
                    <a:pt x="65" y="112"/>
                    <a:pt x="65" y="112"/>
                  </a:cubicBezTo>
                  <a:cubicBezTo>
                    <a:pt x="86" y="46"/>
                    <a:pt x="86" y="46"/>
                    <a:pt x="86" y="46"/>
                  </a:cubicBezTo>
                  <a:cubicBezTo>
                    <a:pt x="87" y="39"/>
                    <a:pt x="97" y="32"/>
                    <a:pt x="104" y="32"/>
                  </a:cubicBezTo>
                  <a:cubicBezTo>
                    <a:pt x="104" y="32"/>
                    <a:pt x="104" y="32"/>
                    <a:pt x="105" y="32"/>
                  </a:cubicBezTo>
                  <a:cubicBezTo>
                    <a:pt x="263" y="32"/>
                    <a:pt x="263" y="32"/>
                    <a:pt x="263" y="32"/>
                  </a:cubicBezTo>
                  <a:cubicBezTo>
                    <a:pt x="270" y="31"/>
                    <a:pt x="281" y="39"/>
                    <a:pt x="282" y="46"/>
                  </a:cubicBezTo>
                  <a:cubicBezTo>
                    <a:pt x="285" y="55"/>
                    <a:pt x="285" y="55"/>
                    <a:pt x="285" y="55"/>
                  </a:cubicBezTo>
                  <a:cubicBezTo>
                    <a:pt x="294" y="52"/>
                    <a:pt x="303" y="50"/>
                    <a:pt x="313" y="50"/>
                  </a:cubicBezTo>
                  <a:cubicBezTo>
                    <a:pt x="314" y="50"/>
                    <a:pt x="314" y="50"/>
                    <a:pt x="314" y="50"/>
                  </a:cubicBezTo>
                  <a:cubicBezTo>
                    <a:pt x="317" y="50"/>
                    <a:pt x="317" y="50"/>
                    <a:pt x="317" y="50"/>
                  </a:cubicBezTo>
                  <a:cubicBezTo>
                    <a:pt x="313" y="36"/>
                    <a:pt x="313" y="36"/>
                    <a:pt x="313" y="36"/>
                  </a:cubicBezTo>
                  <a:cubicBezTo>
                    <a:pt x="306" y="14"/>
                    <a:pt x="286" y="0"/>
                    <a:pt x="263" y="0"/>
                  </a:cubicBezTo>
                  <a:cubicBezTo>
                    <a:pt x="105" y="0"/>
                    <a:pt x="105" y="0"/>
                    <a:pt x="105" y="0"/>
                  </a:cubicBezTo>
                  <a:cubicBezTo>
                    <a:pt x="82" y="0"/>
                    <a:pt x="62" y="14"/>
                    <a:pt x="55" y="36"/>
                  </a:cubicBezTo>
                  <a:cubicBezTo>
                    <a:pt x="32" y="109"/>
                    <a:pt x="32" y="109"/>
                    <a:pt x="32" y="109"/>
                  </a:cubicBezTo>
                  <a:cubicBezTo>
                    <a:pt x="32" y="110"/>
                    <a:pt x="31" y="111"/>
                    <a:pt x="31" y="112"/>
                  </a:cubicBezTo>
                  <a:cubicBezTo>
                    <a:pt x="15" y="114"/>
                    <a:pt x="9" y="127"/>
                    <a:pt x="5" y="137"/>
                  </a:cubicBezTo>
                  <a:cubicBezTo>
                    <a:pt x="1" y="149"/>
                    <a:pt x="0" y="163"/>
                    <a:pt x="0" y="177"/>
                  </a:cubicBezTo>
                  <a:cubicBezTo>
                    <a:pt x="0" y="191"/>
                    <a:pt x="1" y="205"/>
                    <a:pt x="5" y="217"/>
                  </a:cubicBezTo>
                  <a:cubicBezTo>
                    <a:pt x="9" y="227"/>
                    <a:pt x="15" y="241"/>
                    <a:pt x="33" y="242"/>
                  </a:cubicBezTo>
                  <a:cubicBezTo>
                    <a:pt x="172" y="242"/>
                    <a:pt x="172" y="242"/>
                    <a:pt x="172" y="242"/>
                  </a:cubicBezTo>
                  <a:cubicBezTo>
                    <a:pt x="174" y="235"/>
                    <a:pt x="175" y="229"/>
                    <a:pt x="177" y="222"/>
                  </a:cubicBezTo>
                  <a:cubicBezTo>
                    <a:pt x="177" y="222"/>
                    <a:pt x="177" y="222"/>
                    <a:pt x="177" y="222"/>
                  </a:cubicBezTo>
                  <a:cubicBezTo>
                    <a:pt x="184" y="202"/>
                    <a:pt x="196" y="188"/>
                    <a:pt x="210" y="181"/>
                  </a:cubicBezTo>
                  <a:close/>
                  <a:moveTo>
                    <a:pt x="111" y="189"/>
                  </a:moveTo>
                  <a:cubicBezTo>
                    <a:pt x="111" y="198"/>
                    <a:pt x="103" y="206"/>
                    <a:pt x="94" y="206"/>
                  </a:cubicBezTo>
                  <a:cubicBezTo>
                    <a:pt x="63" y="206"/>
                    <a:pt x="63" y="206"/>
                    <a:pt x="63" y="206"/>
                  </a:cubicBezTo>
                  <a:cubicBezTo>
                    <a:pt x="54" y="206"/>
                    <a:pt x="46" y="198"/>
                    <a:pt x="46" y="189"/>
                  </a:cubicBezTo>
                  <a:cubicBezTo>
                    <a:pt x="46" y="173"/>
                    <a:pt x="46" y="173"/>
                    <a:pt x="46" y="173"/>
                  </a:cubicBezTo>
                  <a:cubicBezTo>
                    <a:pt x="46" y="164"/>
                    <a:pt x="54" y="156"/>
                    <a:pt x="63" y="156"/>
                  </a:cubicBezTo>
                  <a:cubicBezTo>
                    <a:pt x="94" y="156"/>
                    <a:pt x="94" y="156"/>
                    <a:pt x="94" y="156"/>
                  </a:cubicBezTo>
                  <a:cubicBezTo>
                    <a:pt x="103" y="156"/>
                    <a:pt x="111" y="164"/>
                    <a:pt x="111" y="173"/>
                  </a:cubicBezTo>
                  <a:lnTo>
                    <a:pt x="111" y="18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latin typeface="Arial"/>
                <a:ea typeface="+mn-ea"/>
                <a:cs typeface="+mn-cs"/>
              </a:endParaRPr>
            </a:p>
          </p:txBody>
        </p:sp>
        <p:sp>
          <p:nvSpPr>
            <p:cNvPr id="62" name="Freeform 20">
              <a:extLst>
                <a:ext uri="{FF2B5EF4-FFF2-40B4-BE49-F238E27FC236}">
                  <a16:creationId xmlns:a16="http://schemas.microsoft.com/office/drawing/2014/main" id="{8F0E9F36-A2C3-4E93-83EB-9E85B20B1C38}"/>
                </a:ext>
              </a:extLst>
            </p:cNvPr>
            <p:cNvSpPr>
              <a:spLocks/>
            </p:cNvSpPr>
            <p:nvPr/>
          </p:nvSpPr>
          <p:spPr bwMode="auto">
            <a:xfrm>
              <a:off x="2524" y="1284"/>
              <a:ext cx="55" cy="54"/>
            </a:xfrm>
            <a:custGeom>
              <a:avLst/>
              <a:gdLst>
                <a:gd name="T0" fmla="*/ 0 w 66"/>
                <a:gd name="T1" fmla="*/ 51 h 64"/>
                <a:gd name="T2" fmla="*/ 4 w 66"/>
                <a:gd name="T3" fmla="*/ 60 h 64"/>
                <a:gd name="T4" fmla="*/ 13 w 66"/>
                <a:gd name="T5" fmla="*/ 64 h 64"/>
                <a:gd name="T6" fmla="*/ 54 w 66"/>
                <a:gd name="T7" fmla="*/ 64 h 64"/>
                <a:gd name="T8" fmla="*/ 63 w 66"/>
                <a:gd name="T9" fmla="*/ 60 h 64"/>
                <a:gd name="T10" fmla="*/ 66 w 66"/>
                <a:gd name="T11" fmla="*/ 51 h 64"/>
                <a:gd name="T12" fmla="*/ 66 w 66"/>
                <a:gd name="T13" fmla="*/ 0 h 64"/>
                <a:gd name="T14" fmla="*/ 0 w 66"/>
                <a:gd name="T15" fmla="*/ 0 h 64"/>
                <a:gd name="T16" fmla="*/ 0 w 66"/>
                <a:gd name="T17" fmla="*/ 5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64">
                  <a:moveTo>
                    <a:pt x="0" y="51"/>
                  </a:moveTo>
                  <a:cubicBezTo>
                    <a:pt x="0" y="54"/>
                    <a:pt x="1" y="58"/>
                    <a:pt x="4" y="60"/>
                  </a:cubicBezTo>
                  <a:cubicBezTo>
                    <a:pt x="6" y="63"/>
                    <a:pt x="10" y="64"/>
                    <a:pt x="13" y="64"/>
                  </a:cubicBezTo>
                  <a:cubicBezTo>
                    <a:pt x="54" y="64"/>
                    <a:pt x="54" y="64"/>
                    <a:pt x="54" y="64"/>
                  </a:cubicBezTo>
                  <a:cubicBezTo>
                    <a:pt x="57" y="64"/>
                    <a:pt x="60" y="63"/>
                    <a:pt x="63" y="60"/>
                  </a:cubicBezTo>
                  <a:cubicBezTo>
                    <a:pt x="65" y="58"/>
                    <a:pt x="66" y="54"/>
                    <a:pt x="66" y="51"/>
                  </a:cubicBezTo>
                  <a:cubicBezTo>
                    <a:pt x="66" y="0"/>
                    <a:pt x="66" y="0"/>
                    <a:pt x="66" y="0"/>
                  </a:cubicBezTo>
                  <a:cubicBezTo>
                    <a:pt x="0" y="0"/>
                    <a:pt x="0" y="0"/>
                    <a:pt x="0" y="0"/>
                  </a:cubicBezTo>
                  <a:lnTo>
                    <a:pt x="0"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latin typeface="Arial"/>
                <a:ea typeface="+mn-ea"/>
                <a:cs typeface="+mn-cs"/>
              </a:endParaRPr>
            </a:p>
          </p:txBody>
        </p:sp>
        <p:sp>
          <p:nvSpPr>
            <p:cNvPr id="63" name="Freeform 21">
              <a:extLst>
                <a:ext uri="{FF2B5EF4-FFF2-40B4-BE49-F238E27FC236}">
                  <a16:creationId xmlns:a16="http://schemas.microsoft.com/office/drawing/2014/main" id="{2A16ABA0-C3EA-45F9-945E-88C7B5DDB889}"/>
                </a:ext>
              </a:extLst>
            </p:cNvPr>
            <p:cNvSpPr>
              <a:spLocks noEditPoints="1"/>
            </p:cNvSpPr>
            <p:nvPr/>
          </p:nvSpPr>
          <p:spPr bwMode="auto">
            <a:xfrm>
              <a:off x="2267" y="1036"/>
              <a:ext cx="349" cy="231"/>
            </a:xfrm>
            <a:custGeom>
              <a:avLst/>
              <a:gdLst>
                <a:gd name="T0" fmla="*/ 411 w 416"/>
                <a:gd name="T1" fmla="*/ 157 h 275"/>
                <a:gd name="T2" fmla="*/ 402 w 416"/>
                <a:gd name="T3" fmla="*/ 138 h 275"/>
                <a:gd name="T4" fmla="*/ 381 w 416"/>
                <a:gd name="T5" fmla="*/ 127 h 275"/>
                <a:gd name="T6" fmla="*/ 380 w 416"/>
                <a:gd name="T7" fmla="*/ 124 h 275"/>
                <a:gd name="T8" fmla="*/ 380 w 416"/>
                <a:gd name="T9" fmla="*/ 124 h 275"/>
                <a:gd name="T10" fmla="*/ 354 w 416"/>
                <a:gd name="T11" fmla="*/ 42 h 275"/>
                <a:gd name="T12" fmla="*/ 298 w 416"/>
                <a:gd name="T13" fmla="*/ 0 h 275"/>
                <a:gd name="T14" fmla="*/ 119 w 416"/>
                <a:gd name="T15" fmla="*/ 0 h 275"/>
                <a:gd name="T16" fmla="*/ 62 w 416"/>
                <a:gd name="T17" fmla="*/ 42 h 275"/>
                <a:gd name="T18" fmla="*/ 36 w 416"/>
                <a:gd name="T19" fmla="*/ 124 h 275"/>
                <a:gd name="T20" fmla="*/ 36 w 416"/>
                <a:gd name="T21" fmla="*/ 128 h 275"/>
                <a:gd name="T22" fmla="*/ 6 w 416"/>
                <a:gd name="T23" fmla="*/ 156 h 275"/>
                <a:gd name="T24" fmla="*/ 0 w 416"/>
                <a:gd name="T25" fmla="*/ 201 h 275"/>
                <a:gd name="T26" fmla="*/ 6 w 416"/>
                <a:gd name="T27" fmla="*/ 246 h 275"/>
                <a:gd name="T28" fmla="*/ 38 w 416"/>
                <a:gd name="T29" fmla="*/ 275 h 275"/>
                <a:gd name="T30" fmla="*/ 380 w 416"/>
                <a:gd name="T31" fmla="*/ 275 h 275"/>
                <a:gd name="T32" fmla="*/ 402 w 416"/>
                <a:gd name="T33" fmla="*/ 264 h 275"/>
                <a:gd name="T34" fmla="*/ 416 w 416"/>
                <a:gd name="T35" fmla="*/ 201 h 275"/>
                <a:gd name="T36" fmla="*/ 411 w 416"/>
                <a:gd name="T37" fmla="*/ 157 h 275"/>
                <a:gd name="T38" fmla="*/ 97 w 416"/>
                <a:gd name="T39" fmla="*/ 53 h 275"/>
                <a:gd name="T40" fmla="*/ 118 w 416"/>
                <a:gd name="T41" fmla="*/ 37 h 275"/>
                <a:gd name="T42" fmla="*/ 119 w 416"/>
                <a:gd name="T43" fmla="*/ 37 h 275"/>
                <a:gd name="T44" fmla="*/ 298 w 416"/>
                <a:gd name="T45" fmla="*/ 37 h 275"/>
                <a:gd name="T46" fmla="*/ 319 w 416"/>
                <a:gd name="T47" fmla="*/ 53 h 275"/>
                <a:gd name="T48" fmla="*/ 342 w 416"/>
                <a:gd name="T49" fmla="*/ 127 h 275"/>
                <a:gd name="T50" fmla="*/ 74 w 416"/>
                <a:gd name="T51" fmla="*/ 127 h 275"/>
                <a:gd name="T52" fmla="*/ 97 w 416"/>
                <a:gd name="T53" fmla="*/ 53 h 275"/>
                <a:gd name="T54" fmla="*/ 124 w 416"/>
                <a:gd name="T55" fmla="*/ 213 h 275"/>
                <a:gd name="T56" fmla="*/ 105 w 416"/>
                <a:gd name="T57" fmla="*/ 233 h 275"/>
                <a:gd name="T58" fmla="*/ 71 w 416"/>
                <a:gd name="T59" fmla="*/ 233 h 275"/>
                <a:gd name="T60" fmla="*/ 52 w 416"/>
                <a:gd name="T61" fmla="*/ 213 h 275"/>
                <a:gd name="T62" fmla="*/ 52 w 416"/>
                <a:gd name="T63" fmla="*/ 196 h 275"/>
                <a:gd name="T64" fmla="*/ 71 w 416"/>
                <a:gd name="T65" fmla="*/ 177 h 275"/>
                <a:gd name="T66" fmla="*/ 105 w 416"/>
                <a:gd name="T67" fmla="*/ 177 h 275"/>
                <a:gd name="T68" fmla="*/ 124 w 416"/>
                <a:gd name="T69" fmla="*/ 196 h 275"/>
                <a:gd name="T70" fmla="*/ 124 w 416"/>
                <a:gd name="T71" fmla="*/ 213 h 275"/>
                <a:gd name="T72" fmla="*/ 363 w 416"/>
                <a:gd name="T73" fmla="*/ 213 h 275"/>
                <a:gd name="T74" fmla="*/ 344 w 416"/>
                <a:gd name="T75" fmla="*/ 232 h 275"/>
                <a:gd name="T76" fmla="*/ 310 w 416"/>
                <a:gd name="T77" fmla="*/ 232 h 275"/>
                <a:gd name="T78" fmla="*/ 291 w 416"/>
                <a:gd name="T79" fmla="*/ 213 h 275"/>
                <a:gd name="T80" fmla="*/ 291 w 416"/>
                <a:gd name="T81" fmla="*/ 196 h 275"/>
                <a:gd name="T82" fmla="*/ 310 w 416"/>
                <a:gd name="T83" fmla="*/ 177 h 275"/>
                <a:gd name="T84" fmla="*/ 344 w 416"/>
                <a:gd name="T85" fmla="*/ 177 h 275"/>
                <a:gd name="T86" fmla="*/ 363 w 416"/>
                <a:gd name="T87" fmla="*/ 196 h 275"/>
                <a:gd name="T88" fmla="*/ 363 w 416"/>
                <a:gd name="T89" fmla="*/ 213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16" h="275">
                  <a:moveTo>
                    <a:pt x="411" y="157"/>
                  </a:moveTo>
                  <a:cubicBezTo>
                    <a:pt x="409" y="150"/>
                    <a:pt x="406" y="144"/>
                    <a:pt x="402" y="138"/>
                  </a:cubicBezTo>
                  <a:cubicBezTo>
                    <a:pt x="398" y="133"/>
                    <a:pt x="390" y="127"/>
                    <a:pt x="381" y="127"/>
                  </a:cubicBezTo>
                  <a:cubicBezTo>
                    <a:pt x="380" y="126"/>
                    <a:pt x="380" y="125"/>
                    <a:pt x="380" y="124"/>
                  </a:cubicBezTo>
                  <a:cubicBezTo>
                    <a:pt x="380" y="124"/>
                    <a:pt x="380" y="124"/>
                    <a:pt x="380" y="124"/>
                  </a:cubicBezTo>
                  <a:cubicBezTo>
                    <a:pt x="354" y="42"/>
                    <a:pt x="354" y="42"/>
                    <a:pt x="354" y="42"/>
                  </a:cubicBezTo>
                  <a:cubicBezTo>
                    <a:pt x="346" y="17"/>
                    <a:pt x="323" y="1"/>
                    <a:pt x="298" y="0"/>
                  </a:cubicBezTo>
                  <a:cubicBezTo>
                    <a:pt x="119" y="0"/>
                    <a:pt x="119" y="0"/>
                    <a:pt x="119" y="0"/>
                  </a:cubicBezTo>
                  <a:cubicBezTo>
                    <a:pt x="93" y="1"/>
                    <a:pt x="70" y="17"/>
                    <a:pt x="62" y="42"/>
                  </a:cubicBezTo>
                  <a:cubicBezTo>
                    <a:pt x="36" y="124"/>
                    <a:pt x="36" y="124"/>
                    <a:pt x="36" y="124"/>
                  </a:cubicBezTo>
                  <a:cubicBezTo>
                    <a:pt x="36" y="125"/>
                    <a:pt x="36" y="126"/>
                    <a:pt x="36" y="128"/>
                  </a:cubicBezTo>
                  <a:cubicBezTo>
                    <a:pt x="17" y="130"/>
                    <a:pt x="10" y="145"/>
                    <a:pt x="6" y="156"/>
                  </a:cubicBezTo>
                  <a:cubicBezTo>
                    <a:pt x="2" y="170"/>
                    <a:pt x="0" y="185"/>
                    <a:pt x="0" y="201"/>
                  </a:cubicBezTo>
                  <a:cubicBezTo>
                    <a:pt x="0" y="217"/>
                    <a:pt x="2" y="232"/>
                    <a:pt x="6" y="246"/>
                  </a:cubicBezTo>
                  <a:cubicBezTo>
                    <a:pt x="10" y="258"/>
                    <a:pt x="18" y="274"/>
                    <a:pt x="38" y="275"/>
                  </a:cubicBezTo>
                  <a:cubicBezTo>
                    <a:pt x="380" y="275"/>
                    <a:pt x="380" y="275"/>
                    <a:pt x="380" y="275"/>
                  </a:cubicBezTo>
                  <a:cubicBezTo>
                    <a:pt x="390" y="275"/>
                    <a:pt x="397" y="269"/>
                    <a:pt x="402" y="264"/>
                  </a:cubicBezTo>
                  <a:cubicBezTo>
                    <a:pt x="414" y="247"/>
                    <a:pt x="416" y="225"/>
                    <a:pt x="416" y="201"/>
                  </a:cubicBezTo>
                  <a:cubicBezTo>
                    <a:pt x="416" y="186"/>
                    <a:pt x="415" y="170"/>
                    <a:pt x="411" y="157"/>
                  </a:cubicBezTo>
                  <a:close/>
                  <a:moveTo>
                    <a:pt x="97" y="53"/>
                  </a:moveTo>
                  <a:cubicBezTo>
                    <a:pt x="99" y="45"/>
                    <a:pt x="110" y="37"/>
                    <a:pt x="118" y="37"/>
                  </a:cubicBezTo>
                  <a:cubicBezTo>
                    <a:pt x="118" y="37"/>
                    <a:pt x="118" y="37"/>
                    <a:pt x="119" y="37"/>
                  </a:cubicBezTo>
                  <a:cubicBezTo>
                    <a:pt x="298" y="37"/>
                    <a:pt x="298" y="37"/>
                    <a:pt x="298" y="37"/>
                  </a:cubicBezTo>
                  <a:cubicBezTo>
                    <a:pt x="306" y="37"/>
                    <a:pt x="317" y="45"/>
                    <a:pt x="319" y="53"/>
                  </a:cubicBezTo>
                  <a:cubicBezTo>
                    <a:pt x="342" y="127"/>
                    <a:pt x="342" y="127"/>
                    <a:pt x="342" y="127"/>
                  </a:cubicBezTo>
                  <a:cubicBezTo>
                    <a:pt x="74" y="127"/>
                    <a:pt x="74" y="127"/>
                    <a:pt x="74" y="127"/>
                  </a:cubicBezTo>
                  <a:lnTo>
                    <a:pt x="97" y="53"/>
                  </a:lnTo>
                  <a:close/>
                  <a:moveTo>
                    <a:pt x="124" y="213"/>
                  </a:moveTo>
                  <a:cubicBezTo>
                    <a:pt x="124" y="224"/>
                    <a:pt x="116" y="233"/>
                    <a:pt x="105" y="233"/>
                  </a:cubicBezTo>
                  <a:cubicBezTo>
                    <a:pt x="71" y="233"/>
                    <a:pt x="71" y="233"/>
                    <a:pt x="71" y="233"/>
                  </a:cubicBezTo>
                  <a:cubicBezTo>
                    <a:pt x="60" y="233"/>
                    <a:pt x="52" y="224"/>
                    <a:pt x="52" y="213"/>
                  </a:cubicBezTo>
                  <a:cubicBezTo>
                    <a:pt x="52" y="196"/>
                    <a:pt x="52" y="196"/>
                    <a:pt x="52" y="196"/>
                  </a:cubicBezTo>
                  <a:cubicBezTo>
                    <a:pt x="52" y="185"/>
                    <a:pt x="60" y="177"/>
                    <a:pt x="71" y="177"/>
                  </a:cubicBezTo>
                  <a:cubicBezTo>
                    <a:pt x="105" y="177"/>
                    <a:pt x="105" y="177"/>
                    <a:pt x="105" y="177"/>
                  </a:cubicBezTo>
                  <a:cubicBezTo>
                    <a:pt x="116" y="177"/>
                    <a:pt x="124" y="185"/>
                    <a:pt x="124" y="196"/>
                  </a:cubicBezTo>
                  <a:lnTo>
                    <a:pt x="124" y="213"/>
                  </a:lnTo>
                  <a:close/>
                  <a:moveTo>
                    <a:pt x="363" y="213"/>
                  </a:moveTo>
                  <a:cubicBezTo>
                    <a:pt x="363" y="224"/>
                    <a:pt x="355" y="232"/>
                    <a:pt x="344" y="232"/>
                  </a:cubicBezTo>
                  <a:cubicBezTo>
                    <a:pt x="310" y="232"/>
                    <a:pt x="310" y="232"/>
                    <a:pt x="310" y="232"/>
                  </a:cubicBezTo>
                  <a:cubicBezTo>
                    <a:pt x="299" y="232"/>
                    <a:pt x="291" y="224"/>
                    <a:pt x="291" y="213"/>
                  </a:cubicBezTo>
                  <a:cubicBezTo>
                    <a:pt x="291" y="196"/>
                    <a:pt x="291" y="196"/>
                    <a:pt x="291" y="196"/>
                  </a:cubicBezTo>
                  <a:cubicBezTo>
                    <a:pt x="291" y="185"/>
                    <a:pt x="299" y="177"/>
                    <a:pt x="310" y="177"/>
                  </a:cubicBezTo>
                  <a:cubicBezTo>
                    <a:pt x="344" y="177"/>
                    <a:pt x="344" y="177"/>
                    <a:pt x="344" y="177"/>
                  </a:cubicBezTo>
                  <a:cubicBezTo>
                    <a:pt x="355" y="177"/>
                    <a:pt x="363" y="185"/>
                    <a:pt x="363" y="196"/>
                  </a:cubicBezTo>
                  <a:lnTo>
                    <a:pt x="363" y="2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latin typeface="Arial"/>
                <a:ea typeface="+mn-ea"/>
                <a:cs typeface="+mn-cs"/>
              </a:endParaRPr>
            </a:p>
          </p:txBody>
        </p:sp>
        <p:sp>
          <p:nvSpPr>
            <p:cNvPr id="64" name="Freeform 22">
              <a:extLst>
                <a:ext uri="{FF2B5EF4-FFF2-40B4-BE49-F238E27FC236}">
                  <a16:creationId xmlns:a16="http://schemas.microsoft.com/office/drawing/2014/main" id="{1F9D5CCA-CCD4-4BDB-8985-6A93BE188ABC}"/>
                </a:ext>
              </a:extLst>
            </p:cNvPr>
            <p:cNvSpPr>
              <a:spLocks/>
            </p:cNvSpPr>
            <p:nvPr/>
          </p:nvSpPr>
          <p:spPr bwMode="auto">
            <a:xfrm>
              <a:off x="2304" y="1284"/>
              <a:ext cx="55" cy="54"/>
            </a:xfrm>
            <a:custGeom>
              <a:avLst/>
              <a:gdLst>
                <a:gd name="T0" fmla="*/ 0 w 66"/>
                <a:gd name="T1" fmla="*/ 51 h 64"/>
                <a:gd name="T2" fmla="*/ 4 w 66"/>
                <a:gd name="T3" fmla="*/ 60 h 64"/>
                <a:gd name="T4" fmla="*/ 13 w 66"/>
                <a:gd name="T5" fmla="*/ 64 h 64"/>
                <a:gd name="T6" fmla="*/ 53 w 66"/>
                <a:gd name="T7" fmla="*/ 64 h 64"/>
                <a:gd name="T8" fmla="*/ 62 w 66"/>
                <a:gd name="T9" fmla="*/ 60 h 64"/>
                <a:gd name="T10" fmla="*/ 66 w 66"/>
                <a:gd name="T11" fmla="*/ 51 h 64"/>
                <a:gd name="T12" fmla="*/ 66 w 66"/>
                <a:gd name="T13" fmla="*/ 0 h 64"/>
                <a:gd name="T14" fmla="*/ 0 w 66"/>
                <a:gd name="T15" fmla="*/ 0 h 64"/>
                <a:gd name="T16" fmla="*/ 0 w 66"/>
                <a:gd name="T17" fmla="*/ 5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64">
                  <a:moveTo>
                    <a:pt x="0" y="51"/>
                  </a:moveTo>
                  <a:cubicBezTo>
                    <a:pt x="0" y="54"/>
                    <a:pt x="1" y="58"/>
                    <a:pt x="4" y="60"/>
                  </a:cubicBezTo>
                  <a:cubicBezTo>
                    <a:pt x="6" y="63"/>
                    <a:pt x="9" y="64"/>
                    <a:pt x="13" y="64"/>
                  </a:cubicBezTo>
                  <a:cubicBezTo>
                    <a:pt x="53" y="64"/>
                    <a:pt x="53" y="64"/>
                    <a:pt x="53" y="64"/>
                  </a:cubicBezTo>
                  <a:cubicBezTo>
                    <a:pt x="57" y="64"/>
                    <a:pt x="60" y="63"/>
                    <a:pt x="62" y="60"/>
                  </a:cubicBezTo>
                  <a:cubicBezTo>
                    <a:pt x="65" y="58"/>
                    <a:pt x="66" y="54"/>
                    <a:pt x="66" y="51"/>
                  </a:cubicBezTo>
                  <a:cubicBezTo>
                    <a:pt x="66" y="0"/>
                    <a:pt x="66" y="0"/>
                    <a:pt x="66" y="0"/>
                  </a:cubicBezTo>
                  <a:cubicBezTo>
                    <a:pt x="0" y="0"/>
                    <a:pt x="0" y="0"/>
                    <a:pt x="0" y="0"/>
                  </a:cubicBezTo>
                  <a:lnTo>
                    <a:pt x="0"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latin typeface="Arial"/>
                <a:ea typeface="+mn-ea"/>
                <a:cs typeface="+mn-cs"/>
              </a:endParaRPr>
            </a:p>
          </p:txBody>
        </p:sp>
      </p:grpSp>
      <p:grpSp>
        <p:nvGrpSpPr>
          <p:cNvPr id="65" name="Group 56">
            <a:extLst>
              <a:ext uri="{FF2B5EF4-FFF2-40B4-BE49-F238E27FC236}">
                <a16:creationId xmlns:a16="http://schemas.microsoft.com/office/drawing/2014/main" id="{9C85F155-668F-4162-BCA7-BED0FAFCA431}"/>
              </a:ext>
            </a:extLst>
          </p:cNvPr>
          <p:cNvGrpSpPr/>
          <p:nvPr/>
        </p:nvGrpSpPr>
        <p:grpSpPr>
          <a:xfrm>
            <a:off x="6358637" y="4628067"/>
            <a:ext cx="769612" cy="496983"/>
            <a:chOff x="392112" y="3749675"/>
            <a:chExt cx="1290638" cy="833438"/>
          </a:xfrm>
        </p:grpSpPr>
        <p:sp>
          <p:nvSpPr>
            <p:cNvPr id="66" name="AutoShape 55">
              <a:extLst>
                <a:ext uri="{FF2B5EF4-FFF2-40B4-BE49-F238E27FC236}">
                  <a16:creationId xmlns:a16="http://schemas.microsoft.com/office/drawing/2014/main" id="{7F0D747E-7756-4C7B-9B48-22A004CA0136}"/>
                </a:ext>
              </a:extLst>
            </p:cNvPr>
            <p:cNvSpPr>
              <a:spLocks noChangeAspect="1" noChangeArrowheads="1" noTextEdit="1"/>
            </p:cNvSpPr>
            <p:nvPr/>
          </p:nvSpPr>
          <p:spPr bwMode="auto">
            <a:xfrm>
              <a:off x="393700" y="3749675"/>
              <a:ext cx="1287463" cy="83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latin typeface="Arial"/>
                <a:ea typeface="+mn-ea"/>
                <a:cs typeface="+mn-cs"/>
              </a:endParaRPr>
            </a:p>
          </p:txBody>
        </p:sp>
        <p:sp>
          <p:nvSpPr>
            <p:cNvPr id="67" name="Freeform 57">
              <a:extLst>
                <a:ext uri="{FF2B5EF4-FFF2-40B4-BE49-F238E27FC236}">
                  <a16:creationId xmlns:a16="http://schemas.microsoft.com/office/drawing/2014/main" id="{993A4261-D81C-461C-AE1E-411CFB52EE7F}"/>
                </a:ext>
              </a:extLst>
            </p:cNvPr>
            <p:cNvSpPr>
              <a:spLocks noEditPoints="1"/>
            </p:cNvSpPr>
            <p:nvPr/>
          </p:nvSpPr>
          <p:spPr bwMode="auto">
            <a:xfrm>
              <a:off x="392112" y="3749675"/>
              <a:ext cx="1290638" cy="833438"/>
            </a:xfrm>
            <a:custGeom>
              <a:avLst/>
              <a:gdLst>
                <a:gd name="T0" fmla="*/ 486 w 1345"/>
                <a:gd name="T1" fmla="*/ 0 h 867"/>
                <a:gd name="T2" fmla="*/ 1207 w 1345"/>
                <a:gd name="T3" fmla="*/ 511 h 867"/>
                <a:gd name="T4" fmla="*/ 1156 w 1345"/>
                <a:gd name="T5" fmla="*/ 461 h 867"/>
                <a:gd name="T6" fmla="*/ 188 w 1345"/>
                <a:gd name="T7" fmla="*/ 461 h 867"/>
                <a:gd name="T8" fmla="*/ 137 w 1345"/>
                <a:gd name="T9" fmla="*/ 511 h 867"/>
                <a:gd name="T10" fmla="*/ 858 w 1345"/>
                <a:gd name="T11" fmla="*/ 0 h 867"/>
                <a:gd name="T12" fmla="*/ 1341 w 1345"/>
                <a:gd name="T13" fmla="*/ 658 h 867"/>
                <a:gd name="T14" fmla="*/ 1309 w 1345"/>
                <a:gd name="T15" fmla="*/ 566 h 867"/>
                <a:gd name="T16" fmla="*/ 1214 w 1345"/>
                <a:gd name="T17" fmla="*/ 520 h 867"/>
                <a:gd name="T18" fmla="*/ 1198 w 1345"/>
                <a:gd name="T19" fmla="*/ 520 h 867"/>
                <a:gd name="T20" fmla="*/ 1070 w 1345"/>
                <a:gd name="T21" fmla="*/ 442 h 867"/>
                <a:gd name="T22" fmla="*/ 993 w 1345"/>
                <a:gd name="T23" fmla="*/ 221 h 867"/>
                <a:gd name="T24" fmla="*/ 911 w 1345"/>
                <a:gd name="T25" fmla="*/ 158 h 867"/>
                <a:gd name="T26" fmla="*/ 802 w 1345"/>
                <a:gd name="T27" fmla="*/ 158 h 867"/>
                <a:gd name="T28" fmla="*/ 719 w 1345"/>
                <a:gd name="T29" fmla="*/ 226 h 867"/>
                <a:gd name="T30" fmla="*/ 621 w 1345"/>
                <a:gd name="T31" fmla="*/ 221 h 867"/>
                <a:gd name="T32" fmla="*/ 539 w 1345"/>
                <a:gd name="T33" fmla="*/ 158 h 867"/>
                <a:gd name="T34" fmla="*/ 430 w 1345"/>
                <a:gd name="T35" fmla="*/ 158 h 867"/>
                <a:gd name="T36" fmla="*/ 347 w 1345"/>
                <a:gd name="T37" fmla="*/ 226 h 867"/>
                <a:gd name="T38" fmla="*/ 272 w 1345"/>
                <a:gd name="T39" fmla="*/ 442 h 867"/>
                <a:gd name="T40" fmla="*/ 147 w 1345"/>
                <a:gd name="T41" fmla="*/ 520 h 867"/>
                <a:gd name="T42" fmla="*/ 131 w 1345"/>
                <a:gd name="T43" fmla="*/ 520 h 867"/>
                <a:gd name="T44" fmla="*/ 36 w 1345"/>
                <a:gd name="T45" fmla="*/ 566 h 867"/>
                <a:gd name="T46" fmla="*/ 4 w 1345"/>
                <a:gd name="T47" fmla="*/ 658 h 867"/>
                <a:gd name="T48" fmla="*/ 67 w 1345"/>
                <a:gd name="T49" fmla="*/ 615 h 867"/>
                <a:gd name="T50" fmla="*/ 27 w 1345"/>
                <a:gd name="T51" fmla="*/ 753 h 867"/>
                <a:gd name="T52" fmla="*/ 107 w 1345"/>
                <a:gd name="T53" fmla="*/ 867 h 867"/>
                <a:gd name="T54" fmla="*/ 143 w 1345"/>
                <a:gd name="T55" fmla="*/ 753 h 867"/>
                <a:gd name="T56" fmla="*/ 197 w 1345"/>
                <a:gd name="T57" fmla="*/ 840 h 867"/>
                <a:gd name="T58" fmla="*/ 197 w 1345"/>
                <a:gd name="T59" fmla="*/ 593 h 867"/>
                <a:gd name="T60" fmla="*/ 304 w 1345"/>
                <a:gd name="T61" fmla="*/ 477 h 867"/>
                <a:gd name="T62" fmla="*/ 400 w 1345"/>
                <a:gd name="T63" fmla="*/ 253 h 867"/>
                <a:gd name="T64" fmla="*/ 407 w 1345"/>
                <a:gd name="T65" fmla="*/ 832 h 867"/>
                <a:gd name="T66" fmla="*/ 478 w 1345"/>
                <a:gd name="T67" fmla="*/ 527 h 867"/>
                <a:gd name="T68" fmla="*/ 526 w 1345"/>
                <a:gd name="T69" fmla="*/ 867 h 867"/>
                <a:gd name="T70" fmla="*/ 562 w 1345"/>
                <a:gd name="T71" fmla="*/ 253 h 867"/>
                <a:gd name="T72" fmla="*/ 671 w 1345"/>
                <a:gd name="T73" fmla="*/ 477 h 867"/>
                <a:gd name="T74" fmla="*/ 773 w 1345"/>
                <a:gd name="T75" fmla="*/ 253 h 867"/>
                <a:gd name="T76" fmla="*/ 687 w 1345"/>
                <a:gd name="T77" fmla="*/ 551 h 867"/>
                <a:gd name="T78" fmla="*/ 815 w 1345"/>
                <a:gd name="T79" fmla="*/ 867 h 867"/>
                <a:gd name="T80" fmla="*/ 863 w 1345"/>
                <a:gd name="T81" fmla="*/ 551 h 867"/>
                <a:gd name="T82" fmla="*/ 934 w 1345"/>
                <a:gd name="T83" fmla="*/ 832 h 867"/>
                <a:gd name="T84" fmla="*/ 1003 w 1345"/>
                <a:gd name="T85" fmla="*/ 480 h 867"/>
                <a:gd name="T86" fmla="*/ 1012 w 1345"/>
                <a:gd name="T87" fmla="*/ 457 h 867"/>
                <a:gd name="T88" fmla="*/ 1147 w 1345"/>
                <a:gd name="T89" fmla="*/ 572 h 867"/>
                <a:gd name="T90" fmla="*/ 1201 w 1345"/>
                <a:gd name="T91" fmla="*/ 840 h 867"/>
                <a:gd name="T92" fmla="*/ 1210 w 1345"/>
                <a:gd name="T93" fmla="*/ 840 h 867"/>
                <a:gd name="T94" fmla="*/ 1265 w 1345"/>
                <a:gd name="T95" fmla="*/ 593 h 867"/>
                <a:gd name="T96" fmla="*/ 1298 w 1345"/>
                <a:gd name="T97" fmla="*/ 673 h 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45" h="867">
                  <a:moveTo>
                    <a:pt x="486" y="133"/>
                  </a:moveTo>
                  <a:cubicBezTo>
                    <a:pt x="523" y="133"/>
                    <a:pt x="552" y="103"/>
                    <a:pt x="552" y="66"/>
                  </a:cubicBezTo>
                  <a:cubicBezTo>
                    <a:pt x="552" y="30"/>
                    <a:pt x="523" y="0"/>
                    <a:pt x="486" y="0"/>
                  </a:cubicBezTo>
                  <a:cubicBezTo>
                    <a:pt x="449" y="0"/>
                    <a:pt x="420" y="30"/>
                    <a:pt x="420" y="66"/>
                  </a:cubicBezTo>
                  <a:cubicBezTo>
                    <a:pt x="420" y="103"/>
                    <a:pt x="449" y="133"/>
                    <a:pt x="486" y="133"/>
                  </a:cubicBezTo>
                  <a:close/>
                  <a:moveTo>
                    <a:pt x="1207" y="511"/>
                  </a:moveTo>
                  <a:cubicBezTo>
                    <a:pt x="1235" y="511"/>
                    <a:pt x="1258" y="489"/>
                    <a:pt x="1258" y="461"/>
                  </a:cubicBezTo>
                  <a:cubicBezTo>
                    <a:pt x="1258" y="433"/>
                    <a:pt x="1235" y="410"/>
                    <a:pt x="1207" y="410"/>
                  </a:cubicBezTo>
                  <a:cubicBezTo>
                    <a:pt x="1179" y="410"/>
                    <a:pt x="1156" y="433"/>
                    <a:pt x="1156" y="461"/>
                  </a:cubicBezTo>
                  <a:cubicBezTo>
                    <a:pt x="1156" y="489"/>
                    <a:pt x="1179" y="511"/>
                    <a:pt x="1207" y="511"/>
                  </a:cubicBezTo>
                  <a:close/>
                  <a:moveTo>
                    <a:pt x="137" y="511"/>
                  </a:moveTo>
                  <a:cubicBezTo>
                    <a:pt x="165" y="511"/>
                    <a:pt x="188" y="489"/>
                    <a:pt x="188" y="461"/>
                  </a:cubicBezTo>
                  <a:cubicBezTo>
                    <a:pt x="188" y="433"/>
                    <a:pt x="165" y="410"/>
                    <a:pt x="137" y="410"/>
                  </a:cubicBezTo>
                  <a:cubicBezTo>
                    <a:pt x="109" y="410"/>
                    <a:pt x="87" y="433"/>
                    <a:pt x="87" y="461"/>
                  </a:cubicBezTo>
                  <a:cubicBezTo>
                    <a:pt x="87" y="489"/>
                    <a:pt x="109" y="511"/>
                    <a:pt x="137" y="511"/>
                  </a:cubicBezTo>
                  <a:close/>
                  <a:moveTo>
                    <a:pt x="858" y="133"/>
                  </a:moveTo>
                  <a:cubicBezTo>
                    <a:pt x="895" y="133"/>
                    <a:pt x="924" y="103"/>
                    <a:pt x="924" y="66"/>
                  </a:cubicBezTo>
                  <a:cubicBezTo>
                    <a:pt x="924" y="30"/>
                    <a:pt x="895" y="0"/>
                    <a:pt x="858" y="0"/>
                  </a:cubicBezTo>
                  <a:cubicBezTo>
                    <a:pt x="821" y="0"/>
                    <a:pt x="792" y="30"/>
                    <a:pt x="792" y="66"/>
                  </a:cubicBezTo>
                  <a:cubicBezTo>
                    <a:pt x="792" y="103"/>
                    <a:pt x="821" y="133"/>
                    <a:pt x="858" y="133"/>
                  </a:cubicBezTo>
                  <a:close/>
                  <a:moveTo>
                    <a:pt x="1341" y="658"/>
                  </a:moveTo>
                  <a:cubicBezTo>
                    <a:pt x="1323" y="609"/>
                    <a:pt x="1323" y="609"/>
                    <a:pt x="1323" y="609"/>
                  </a:cubicBezTo>
                  <a:cubicBezTo>
                    <a:pt x="1311" y="572"/>
                    <a:pt x="1311" y="572"/>
                    <a:pt x="1311" y="572"/>
                  </a:cubicBezTo>
                  <a:cubicBezTo>
                    <a:pt x="1309" y="566"/>
                    <a:pt x="1309" y="566"/>
                    <a:pt x="1309" y="566"/>
                  </a:cubicBezTo>
                  <a:cubicBezTo>
                    <a:pt x="1302" y="548"/>
                    <a:pt x="1290" y="537"/>
                    <a:pt x="1278" y="530"/>
                  </a:cubicBezTo>
                  <a:cubicBezTo>
                    <a:pt x="1266" y="522"/>
                    <a:pt x="1253" y="520"/>
                    <a:pt x="1247" y="520"/>
                  </a:cubicBezTo>
                  <a:cubicBezTo>
                    <a:pt x="1214" y="520"/>
                    <a:pt x="1214" y="520"/>
                    <a:pt x="1214" y="520"/>
                  </a:cubicBezTo>
                  <a:cubicBezTo>
                    <a:pt x="1214" y="520"/>
                    <a:pt x="1211" y="520"/>
                    <a:pt x="1206" y="520"/>
                  </a:cubicBezTo>
                  <a:cubicBezTo>
                    <a:pt x="1206" y="520"/>
                    <a:pt x="1206" y="520"/>
                    <a:pt x="1206" y="520"/>
                  </a:cubicBezTo>
                  <a:cubicBezTo>
                    <a:pt x="1201" y="520"/>
                    <a:pt x="1198" y="520"/>
                    <a:pt x="1198" y="520"/>
                  </a:cubicBezTo>
                  <a:cubicBezTo>
                    <a:pt x="1166" y="520"/>
                    <a:pt x="1166" y="520"/>
                    <a:pt x="1166" y="520"/>
                  </a:cubicBezTo>
                  <a:cubicBezTo>
                    <a:pt x="1080" y="447"/>
                    <a:pt x="1080" y="447"/>
                    <a:pt x="1080" y="447"/>
                  </a:cubicBezTo>
                  <a:cubicBezTo>
                    <a:pt x="1077" y="444"/>
                    <a:pt x="1073" y="442"/>
                    <a:pt x="1070" y="442"/>
                  </a:cubicBezTo>
                  <a:cubicBezTo>
                    <a:pt x="1069" y="440"/>
                    <a:pt x="1069" y="439"/>
                    <a:pt x="1069" y="438"/>
                  </a:cubicBezTo>
                  <a:cubicBezTo>
                    <a:pt x="994" y="226"/>
                    <a:pt x="994" y="226"/>
                    <a:pt x="994" y="226"/>
                  </a:cubicBezTo>
                  <a:cubicBezTo>
                    <a:pt x="994" y="225"/>
                    <a:pt x="994" y="223"/>
                    <a:pt x="993" y="221"/>
                  </a:cubicBezTo>
                  <a:cubicBezTo>
                    <a:pt x="993" y="220"/>
                    <a:pt x="992" y="219"/>
                    <a:pt x="992" y="218"/>
                  </a:cubicBezTo>
                  <a:cubicBezTo>
                    <a:pt x="982" y="194"/>
                    <a:pt x="967" y="179"/>
                    <a:pt x="952" y="170"/>
                  </a:cubicBezTo>
                  <a:cubicBezTo>
                    <a:pt x="935" y="161"/>
                    <a:pt x="919" y="158"/>
                    <a:pt x="911" y="158"/>
                  </a:cubicBezTo>
                  <a:cubicBezTo>
                    <a:pt x="868" y="158"/>
                    <a:pt x="868" y="158"/>
                    <a:pt x="868" y="158"/>
                  </a:cubicBezTo>
                  <a:cubicBezTo>
                    <a:pt x="855" y="158"/>
                    <a:pt x="846" y="158"/>
                    <a:pt x="846" y="158"/>
                  </a:cubicBezTo>
                  <a:cubicBezTo>
                    <a:pt x="802" y="158"/>
                    <a:pt x="802" y="158"/>
                    <a:pt x="802" y="158"/>
                  </a:cubicBezTo>
                  <a:cubicBezTo>
                    <a:pt x="794" y="158"/>
                    <a:pt x="778" y="161"/>
                    <a:pt x="762" y="170"/>
                  </a:cubicBezTo>
                  <a:cubicBezTo>
                    <a:pt x="746" y="179"/>
                    <a:pt x="731" y="194"/>
                    <a:pt x="722" y="218"/>
                  </a:cubicBezTo>
                  <a:cubicBezTo>
                    <a:pt x="719" y="226"/>
                    <a:pt x="719" y="226"/>
                    <a:pt x="719" y="226"/>
                  </a:cubicBezTo>
                  <a:cubicBezTo>
                    <a:pt x="671" y="364"/>
                    <a:pt x="671" y="364"/>
                    <a:pt x="671" y="364"/>
                  </a:cubicBezTo>
                  <a:cubicBezTo>
                    <a:pt x="622" y="226"/>
                    <a:pt x="622" y="226"/>
                    <a:pt x="622" y="226"/>
                  </a:cubicBezTo>
                  <a:cubicBezTo>
                    <a:pt x="622" y="225"/>
                    <a:pt x="621" y="223"/>
                    <a:pt x="621" y="221"/>
                  </a:cubicBezTo>
                  <a:cubicBezTo>
                    <a:pt x="620" y="220"/>
                    <a:pt x="620" y="219"/>
                    <a:pt x="619" y="218"/>
                  </a:cubicBezTo>
                  <a:cubicBezTo>
                    <a:pt x="610" y="194"/>
                    <a:pt x="595" y="179"/>
                    <a:pt x="580" y="170"/>
                  </a:cubicBezTo>
                  <a:cubicBezTo>
                    <a:pt x="563" y="161"/>
                    <a:pt x="547" y="158"/>
                    <a:pt x="539" y="158"/>
                  </a:cubicBezTo>
                  <a:cubicBezTo>
                    <a:pt x="496" y="158"/>
                    <a:pt x="496" y="158"/>
                    <a:pt x="496" y="158"/>
                  </a:cubicBezTo>
                  <a:cubicBezTo>
                    <a:pt x="483" y="158"/>
                    <a:pt x="474" y="158"/>
                    <a:pt x="474" y="158"/>
                  </a:cubicBezTo>
                  <a:cubicBezTo>
                    <a:pt x="430" y="158"/>
                    <a:pt x="430" y="158"/>
                    <a:pt x="430" y="158"/>
                  </a:cubicBezTo>
                  <a:cubicBezTo>
                    <a:pt x="422" y="158"/>
                    <a:pt x="406" y="161"/>
                    <a:pt x="390" y="170"/>
                  </a:cubicBezTo>
                  <a:cubicBezTo>
                    <a:pt x="374" y="179"/>
                    <a:pt x="359" y="194"/>
                    <a:pt x="350" y="218"/>
                  </a:cubicBezTo>
                  <a:cubicBezTo>
                    <a:pt x="347" y="226"/>
                    <a:pt x="347" y="226"/>
                    <a:pt x="347" y="226"/>
                  </a:cubicBezTo>
                  <a:cubicBezTo>
                    <a:pt x="296" y="373"/>
                    <a:pt x="296" y="373"/>
                    <a:pt x="296" y="373"/>
                  </a:cubicBezTo>
                  <a:cubicBezTo>
                    <a:pt x="273" y="438"/>
                    <a:pt x="273" y="438"/>
                    <a:pt x="273" y="438"/>
                  </a:cubicBezTo>
                  <a:cubicBezTo>
                    <a:pt x="272" y="439"/>
                    <a:pt x="272" y="441"/>
                    <a:pt x="272" y="442"/>
                  </a:cubicBezTo>
                  <a:cubicBezTo>
                    <a:pt x="269" y="443"/>
                    <a:pt x="266" y="445"/>
                    <a:pt x="264" y="447"/>
                  </a:cubicBezTo>
                  <a:cubicBezTo>
                    <a:pt x="178" y="520"/>
                    <a:pt x="178" y="520"/>
                    <a:pt x="178" y="520"/>
                  </a:cubicBezTo>
                  <a:cubicBezTo>
                    <a:pt x="147" y="520"/>
                    <a:pt x="147" y="520"/>
                    <a:pt x="147" y="520"/>
                  </a:cubicBezTo>
                  <a:cubicBezTo>
                    <a:pt x="147" y="520"/>
                    <a:pt x="143" y="520"/>
                    <a:pt x="139" y="520"/>
                  </a:cubicBezTo>
                  <a:cubicBezTo>
                    <a:pt x="139" y="520"/>
                    <a:pt x="139" y="520"/>
                    <a:pt x="139" y="520"/>
                  </a:cubicBezTo>
                  <a:cubicBezTo>
                    <a:pt x="134" y="520"/>
                    <a:pt x="131" y="520"/>
                    <a:pt x="131" y="520"/>
                  </a:cubicBezTo>
                  <a:cubicBezTo>
                    <a:pt x="97" y="520"/>
                    <a:pt x="97" y="520"/>
                    <a:pt x="97" y="520"/>
                  </a:cubicBezTo>
                  <a:cubicBezTo>
                    <a:pt x="91" y="520"/>
                    <a:pt x="79" y="522"/>
                    <a:pt x="66" y="530"/>
                  </a:cubicBezTo>
                  <a:cubicBezTo>
                    <a:pt x="55" y="537"/>
                    <a:pt x="43" y="548"/>
                    <a:pt x="36" y="566"/>
                  </a:cubicBezTo>
                  <a:cubicBezTo>
                    <a:pt x="34" y="572"/>
                    <a:pt x="34" y="572"/>
                    <a:pt x="34" y="572"/>
                  </a:cubicBezTo>
                  <a:cubicBezTo>
                    <a:pt x="21" y="609"/>
                    <a:pt x="21" y="609"/>
                    <a:pt x="21" y="609"/>
                  </a:cubicBezTo>
                  <a:cubicBezTo>
                    <a:pt x="4" y="658"/>
                    <a:pt x="4" y="658"/>
                    <a:pt x="4" y="658"/>
                  </a:cubicBezTo>
                  <a:cubicBezTo>
                    <a:pt x="0" y="670"/>
                    <a:pt x="6" y="683"/>
                    <a:pt x="18" y="687"/>
                  </a:cubicBezTo>
                  <a:cubicBezTo>
                    <a:pt x="30" y="691"/>
                    <a:pt x="42" y="685"/>
                    <a:pt x="47" y="673"/>
                  </a:cubicBezTo>
                  <a:cubicBezTo>
                    <a:pt x="67" y="615"/>
                    <a:pt x="67" y="615"/>
                    <a:pt x="67" y="615"/>
                  </a:cubicBezTo>
                  <a:cubicBezTo>
                    <a:pt x="75" y="593"/>
                    <a:pt x="75" y="593"/>
                    <a:pt x="75" y="593"/>
                  </a:cubicBezTo>
                  <a:cubicBezTo>
                    <a:pt x="80" y="593"/>
                    <a:pt x="80" y="593"/>
                    <a:pt x="80" y="593"/>
                  </a:cubicBezTo>
                  <a:cubicBezTo>
                    <a:pt x="27" y="753"/>
                    <a:pt x="27" y="753"/>
                    <a:pt x="27" y="753"/>
                  </a:cubicBezTo>
                  <a:cubicBezTo>
                    <a:pt x="80" y="753"/>
                    <a:pt x="80" y="753"/>
                    <a:pt x="80" y="753"/>
                  </a:cubicBezTo>
                  <a:cubicBezTo>
                    <a:pt x="80" y="840"/>
                    <a:pt x="80" y="840"/>
                    <a:pt x="80" y="840"/>
                  </a:cubicBezTo>
                  <a:cubicBezTo>
                    <a:pt x="80" y="855"/>
                    <a:pt x="92" y="867"/>
                    <a:pt x="107" y="867"/>
                  </a:cubicBezTo>
                  <a:cubicBezTo>
                    <a:pt x="122" y="867"/>
                    <a:pt x="134" y="855"/>
                    <a:pt x="134" y="840"/>
                  </a:cubicBezTo>
                  <a:cubicBezTo>
                    <a:pt x="134" y="753"/>
                    <a:pt x="134" y="753"/>
                    <a:pt x="134" y="753"/>
                  </a:cubicBezTo>
                  <a:cubicBezTo>
                    <a:pt x="143" y="753"/>
                    <a:pt x="143" y="753"/>
                    <a:pt x="143" y="753"/>
                  </a:cubicBezTo>
                  <a:cubicBezTo>
                    <a:pt x="143" y="840"/>
                    <a:pt x="143" y="840"/>
                    <a:pt x="143" y="840"/>
                  </a:cubicBezTo>
                  <a:cubicBezTo>
                    <a:pt x="143" y="855"/>
                    <a:pt x="155" y="867"/>
                    <a:pt x="170" y="867"/>
                  </a:cubicBezTo>
                  <a:cubicBezTo>
                    <a:pt x="185" y="867"/>
                    <a:pt x="197" y="855"/>
                    <a:pt x="197" y="840"/>
                  </a:cubicBezTo>
                  <a:cubicBezTo>
                    <a:pt x="197" y="753"/>
                    <a:pt x="197" y="753"/>
                    <a:pt x="197" y="753"/>
                  </a:cubicBezTo>
                  <a:cubicBezTo>
                    <a:pt x="251" y="753"/>
                    <a:pt x="251" y="753"/>
                    <a:pt x="251" y="753"/>
                  </a:cubicBezTo>
                  <a:cubicBezTo>
                    <a:pt x="197" y="593"/>
                    <a:pt x="197" y="593"/>
                    <a:pt x="197" y="593"/>
                  </a:cubicBezTo>
                  <a:cubicBezTo>
                    <a:pt x="197" y="572"/>
                    <a:pt x="197" y="572"/>
                    <a:pt x="197" y="572"/>
                  </a:cubicBezTo>
                  <a:cubicBezTo>
                    <a:pt x="298" y="486"/>
                    <a:pt x="298" y="486"/>
                    <a:pt x="298" y="486"/>
                  </a:cubicBezTo>
                  <a:cubicBezTo>
                    <a:pt x="301" y="483"/>
                    <a:pt x="303" y="480"/>
                    <a:pt x="304" y="477"/>
                  </a:cubicBezTo>
                  <a:cubicBezTo>
                    <a:pt x="315" y="476"/>
                    <a:pt x="325" y="469"/>
                    <a:pt x="329" y="457"/>
                  </a:cubicBezTo>
                  <a:cubicBezTo>
                    <a:pt x="356" y="381"/>
                    <a:pt x="356" y="381"/>
                    <a:pt x="356" y="381"/>
                  </a:cubicBezTo>
                  <a:cubicBezTo>
                    <a:pt x="400" y="253"/>
                    <a:pt x="400" y="253"/>
                    <a:pt x="400" y="253"/>
                  </a:cubicBezTo>
                  <a:cubicBezTo>
                    <a:pt x="407" y="253"/>
                    <a:pt x="407" y="253"/>
                    <a:pt x="407" y="253"/>
                  </a:cubicBezTo>
                  <a:cubicBezTo>
                    <a:pt x="407" y="551"/>
                    <a:pt x="407" y="551"/>
                    <a:pt x="407" y="551"/>
                  </a:cubicBezTo>
                  <a:cubicBezTo>
                    <a:pt x="407" y="832"/>
                    <a:pt x="407" y="832"/>
                    <a:pt x="407" y="832"/>
                  </a:cubicBezTo>
                  <a:cubicBezTo>
                    <a:pt x="407" y="851"/>
                    <a:pt x="423" y="867"/>
                    <a:pt x="443" y="867"/>
                  </a:cubicBezTo>
                  <a:cubicBezTo>
                    <a:pt x="462" y="867"/>
                    <a:pt x="478" y="851"/>
                    <a:pt x="478" y="832"/>
                  </a:cubicBezTo>
                  <a:cubicBezTo>
                    <a:pt x="478" y="527"/>
                    <a:pt x="478" y="527"/>
                    <a:pt x="478" y="527"/>
                  </a:cubicBezTo>
                  <a:cubicBezTo>
                    <a:pt x="491" y="527"/>
                    <a:pt x="491" y="527"/>
                    <a:pt x="491" y="527"/>
                  </a:cubicBezTo>
                  <a:cubicBezTo>
                    <a:pt x="491" y="832"/>
                    <a:pt x="491" y="832"/>
                    <a:pt x="491" y="832"/>
                  </a:cubicBezTo>
                  <a:cubicBezTo>
                    <a:pt x="491" y="851"/>
                    <a:pt x="507" y="867"/>
                    <a:pt x="526" y="867"/>
                  </a:cubicBezTo>
                  <a:cubicBezTo>
                    <a:pt x="546" y="867"/>
                    <a:pt x="562" y="851"/>
                    <a:pt x="562" y="832"/>
                  </a:cubicBezTo>
                  <a:cubicBezTo>
                    <a:pt x="562" y="551"/>
                    <a:pt x="562" y="551"/>
                    <a:pt x="562" y="551"/>
                  </a:cubicBezTo>
                  <a:cubicBezTo>
                    <a:pt x="562" y="253"/>
                    <a:pt x="562" y="253"/>
                    <a:pt x="562" y="253"/>
                  </a:cubicBezTo>
                  <a:cubicBezTo>
                    <a:pt x="569" y="253"/>
                    <a:pt x="569" y="253"/>
                    <a:pt x="569" y="253"/>
                  </a:cubicBezTo>
                  <a:cubicBezTo>
                    <a:pt x="640" y="457"/>
                    <a:pt x="640" y="457"/>
                    <a:pt x="640" y="457"/>
                  </a:cubicBezTo>
                  <a:cubicBezTo>
                    <a:pt x="645" y="470"/>
                    <a:pt x="658" y="478"/>
                    <a:pt x="671" y="477"/>
                  </a:cubicBezTo>
                  <a:cubicBezTo>
                    <a:pt x="684" y="478"/>
                    <a:pt x="697" y="470"/>
                    <a:pt x="701" y="457"/>
                  </a:cubicBezTo>
                  <a:cubicBezTo>
                    <a:pt x="728" y="381"/>
                    <a:pt x="728" y="381"/>
                    <a:pt x="728" y="381"/>
                  </a:cubicBezTo>
                  <a:cubicBezTo>
                    <a:pt x="773" y="253"/>
                    <a:pt x="773" y="253"/>
                    <a:pt x="773" y="253"/>
                  </a:cubicBezTo>
                  <a:cubicBezTo>
                    <a:pt x="785" y="253"/>
                    <a:pt x="785" y="253"/>
                    <a:pt x="785" y="253"/>
                  </a:cubicBezTo>
                  <a:cubicBezTo>
                    <a:pt x="742" y="384"/>
                    <a:pt x="742" y="384"/>
                    <a:pt x="742" y="384"/>
                  </a:cubicBezTo>
                  <a:cubicBezTo>
                    <a:pt x="687" y="551"/>
                    <a:pt x="687" y="551"/>
                    <a:pt x="687" y="551"/>
                  </a:cubicBezTo>
                  <a:cubicBezTo>
                    <a:pt x="780" y="551"/>
                    <a:pt x="780" y="551"/>
                    <a:pt x="780" y="551"/>
                  </a:cubicBezTo>
                  <a:cubicBezTo>
                    <a:pt x="780" y="832"/>
                    <a:pt x="780" y="832"/>
                    <a:pt x="780" y="832"/>
                  </a:cubicBezTo>
                  <a:cubicBezTo>
                    <a:pt x="780" y="851"/>
                    <a:pt x="795" y="867"/>
                    <a:pt x="815" y="867"/>
                  </a:cubicBezTo>
                  <a:cubicBezTo>
                    <a:pt x="834" y="867"/>
                    <a:pt x="850" y="851"/>
                    <a:pt x="850" y="832"/>
                  </a:cubicBezTo>
                  <a:cubicBezTo>
                    <a:pt x="850" y="551"/>
                    <a:pt x="850" y="551"/>
                    <a:pt x="850" y="551"/>
                  </a:cubicBezTo>
                  <a:cubicBezTo>
                    <a:pt x="863" y="551"/>
                    <a:pt x="863" y="551"/>
                    <a:pt x="863" y="551"/>
                  </a:cubicBezTo>
                  <a:cubicBezTo>
                    <a:pt x="863" y="832"/>
                    <a:pt x="863" y="832"/>
                    <a:pt x="863" y="832"/>
                  </a:cubicBezTo>
                  <a:cubicBezTo>
                    <a:pt x="863" y="851"/>
                    <a:pt x="879" y="867"/>
                    <a:pt x="899" y="867"/>
                  </a:cubicBezTo>
                  <a:cubicBezTo>
                    <a:pt x="918" y="867"/>
                    <a:pt x="934" y="851"/>
                    <a:pt x="934" y="832"/>
                  </a:cubicBezTo>
                  <a:cubicBezTo>
                    <a:pt x="934" y="551"/>
                    <a:pt x="934" y="551"/>
                    <a:pt x="934" y="551"/>
                  </a:cubicBezTo>
                  <a:cubicBezTo>
                    <a:pt x="1027" y="551"/>
                    <a:pt x="1027" y="551"/>
                    <a:pt x="1027" y="551"/>
                  </a:cubicBezTo>
                  <a:cubicBezTo>
                    <a:pt x="1003" y="480"/>
                    <a:pt x="1003" y="480"/>
                    <a:pt x="1003" y="480"/>
                  </a:cubicBezTo>
                  <a:cubicBezTo>
                    <a:pt x="928" y="253"/>
                    <a:pt x="928" y="253"/>
                    <a:pt x="928" y="253"/>
                  </a:cubicBezTo>
                  <a:cubicBezTo>
                    <a:pt x="941" y="253"/>
                    <a:pt x="941" y="253"/>
                    <a:pt x="941" y="253"/>
                  </a:cubicBezTo>
                  <a:cubicBezTo>
                    <a:pt x="1012" y="457"/>
                    <a:pt x="1012" y="457"/>
                    <a:pt x="1012" y="457"/>
                  </a:cubicBezTo>
                  <a:cubicBezTo>
                    <a:pt x="1017" y="470"/>
                    <a:pt x="1028" y="477"/>
                    <a:pt x="1041" y="477"/>
                  </a:cubicBezTo>
                  <a:cubicBezTo>
                    <a:pt x="1042" y="481"/>
                    <a:pt x="1044" y="484"/>
                    <a:pt x="1047" y="486"/>
                  </a:cubicBezTo>
                  <a:cubicBezTo>
                    <a:pt x="1147" y="572"/>
                    <a:pt x="1147" y="572"/>
                    <a:pt x="1147" y="572"/>
                  </a:cubicBezTo>
                  <a:cubicBezTo>
                    <a:pt x="1147" y="840"/>
                    <a:pt x="1147" y="840"/>
                    <a:pt x="1147" y="840"/>
                  </a:cubicBezTo>
                  <a:cubicBezTo>
                    <a:pt x="1147" y="855"/>
                    <a:pt x="1159" y="867"/>
                    <a:pt x="1174" y="867"/>
                  </a:cubicBezTo>
                  <a:cubicBezTo>
                    <a:pt x="1189" y="867"/>
                    <a:pt x="1201" y="855"/>
                    <a:pt x="1201" y="840"/>
                  </a:cubicBezTo>
                  <a:cubicBezTo>
                    <a:pt x="1201" y="735"/>
                    <a:pt x="1201" y="735"/>
                    <a:pt x="1201" y="735"/>
                  </a:cubicBezTo>
                  <a:cubicBezTo>
                    <a:pt x="1210" y="735"/>
                    <a:pt x="1210" y="735"/>
                    <a:pt x="1210" y="735"/>
                  </a:cubicBezTo>
                  <a:cubicBezTo>
                    <a:pt x="1210" y="840"/>
                    <a:pt x="1210" y="840"/>
                    <a:pt x="1210" y="840"/>
                  </a:cubicBezTo>
                  <a:cubicBezTo>
                    <a:pt x="1210" y="855"/>
                    <a:pt x="1223" y="867"/>
                    <a:pt x="1237" y="867"/>
                  </a:cubicBezTo>
                  <a:cubicBezTo>
                    <a:pt x="1252" y="867"/>
                    <a:pt x="1264" y="855"/>
                    <a:pt x="1264" y="840"/>
                  </a:cubicBezTo>
                  <a:cubicBezTo>
                    <a:pt x="1265" y="593"/>
                    <a:pt x="1265" y="593"/>
                    <a:pt x="1265" y="593"/>
                  </a:cubicBezTo>
                  <a:cubicBezTo>
                    <a:pt x="1270" y="593"/>
                    <a:pt x="1270" y="593"/>
                    <a:pt x="1270" y="593"/>
                  </a:cubicBezTo>
                  <a:cubicBezTo>
                    <a:pt x="1278" y="615"/>
                    <a:pt x="1278" y="615"/>
                    <a:pt x="1278" y="615"/>
                  </a:cubicBezTo>
                  <a:cubicBezTo>
                    <a:pt x="1298" y="673"/>
                    <a:pt x="1298" y="673"/>
                    <a:pt x="1298" y="673"/>
                  </a:cubicBezTo>
                  <a:cubicBezTo>
                    <a:pt x="1302" y="685"/>
                    <a:pt x="1315" y="691"/>
                    <a:pt x="1327" y="687"/>
                  </a:cubicBezTo>
                  <a:cubicBezTo>
                    <a:pt x="1339" y="683"/>
                    <a:pt x="1345" y="670"/>
                    <a:pt x="1341" y="658"/>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latin typeface="Arial"/>
                <a:ea typeface="+mn-ea"/>
                <a:cs typeface="+mn-cs"/>
              </a:endParaRPr>
            </a:p>
          </p:txBody>
        </p:sp>
      </p:grpSp>
      <p:grpSp>
        <p:nvGrpSpPr>
          <p:cNvPr id="68" name="Group 64">
            <a:extLst>
              <a:ext uri="{FF2B5EF4-FFF2-40B4-BE49-F238E27FC236}">
                <a16:creationId xmlns:a16="http://schemas.microsoft.com/office/drawing/2014/main" id="{25B8090B-A8CD-43B1-A4CE-454E888A6CCC}"/>
              </a:ext>
            </a:extLst>
          </p:cNvPr>
          <p:cNvGrpSpPr/>
          <p:nvPr/>
        </p:nvGrpSpPr>
        <p:grpSpPr>
          <a:xfrm>
            <a:off x="5344859" y="4628066"/>
            <a:ext cx="350924" cy="678219"/>
            <a:chOff x="652463" y="3844925"/>
            <a:chExt cx="471487" cy="911225"/>
          </a:xfrm>
        </p:grpSpPr>
        <p:sp>
          <p:nvSpPr>
            <p:cNvPr id="69" name="AutoShape 41">
              <a:extLst>
                <a:ext uri="{FF2B5EF4-FFF2-40B4-BE49-F238E27FC236}">
                  <a16:creationId xmlns:a16="http://schemas.microsoft.com/office/drawing/2014/main" id="{B364DF0C-6C4D-4B2C-A72F-B0B3E143F586}"/>
                </a:ext>
              </a:extLst>
            </p:cNvPr>
            <p:cNvSpPr>
              <a:spLocks noChangeAspect="1" noChangeArrowheads="1" noTextEdit="1"/>
            </p:cNvSpPr>
            <p:nvPr/>
          </p:nvSpPr>
          <p:spPr bwMode="auto">
            <a:xfrm>
              <a:off x="668338" y="3844925"/>
              <a:ext cx="442912"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latin typeface="Arial"/>
                <a:ea typeface="+mn-ea"/>
                <a:cs typeface="+mn-cs"/>
              </a:endParaRPr>
            </a:p>
          </p:txBody>
        </p:sp>
        <p:sp>
          <p:nvSpPr>
            <p:cNvPr id="70" name="Freeform 43">
              <a:extLst>
                <a:ext uri="{FF2B5EF4-FFF2-40B4-BE49-F238E27FC236}">
                  <a16:creationId xmlns:a16="http://schemas.microsoft.com/office/drawing/2014/main" id="{1A737AB1-A9C5-49CB-973D-EED4C4A37D27}"/>
                </a:ext>
              </a:extLst>
            </p:cNvPr>
            <p:cNvSpPr>
              <a:spLocks/>
            </p:cNvSpPr>
            <p:nvPr/>
          </p:nvSpPr>
          <p:spPr bwMode="auto">
            <a:xfrm>
              <a:off x="895350" y="4038600"/>
              <a:ext cx="228600" cy="212725"/>
            </a:xfrm>
            <a:custGeom>
              <a:avLst/>
              <a:gdLst>
                <a:gd name="T0" fmla="*/ 134 w 144"/>
                <a:gd name="T1" fmla="*/ 0 h 134"/>
                <a:gd name="T2" fmla="*/ 111 w 144"/>
                <a:gd name="T3" fmla="*/ 90 h 134"/>
                <a:gd name="T4" fmla="*/ 11 w 144"/>
                <a:gd name="T5" fmla="*/ 134 h 134"/>
                <a:gd name="T6" fmla="*/ 34 w 144"/>
                <a:gd name="T7" fmla="*/ 43 h 134"/>
                <a:gd name="T8" fmla="*/ 134 w 144"/>
                <a:gd name="T9" fmla="*/ 0 h 134"/>
              </a:gdLst>
              <a:ahLst/>
              <a:cxnLst>
                <a:cxn ang="0">
                  <a:pos x="T0" y="T1"/>
                </a:cxn>
                <a:cxn ang="0">
                  <a:pos x="T2" y="T3"/>
                </a:cxn>
                <a:cxn ang="0">
                  <a:pos x="T4" y="T5"/>
                </a:cxn>
                <a:cxn ang="0">
                  <a:pos x="T6" y="T7"/>
                </a:cxn>
                <a:cxn ang="0">
                  <a:pos x="T8" y="T9"/>
                </a:cxn>
              </a:cxnLst>
              <a:rect l="0" t="0" r="r" b="b"/>
              <a:pathLst>
                <a:path w="144" h="134">
                  <a:moveTo>
                    <a:pt x="134" y="0"/>
                  </a:moveTo>
                  <a:cubicBezTo>
                    <a:pt x="134" y="0"/>
                    <a:pt x="144" y="53"/>
                    <a:pt x="111" y="90"/>
                  </a:cubicBezTo>
                  <a:cubicBezTo>
                    <a:pt x="77" y="127"/>
                    <a:pt x="11" y="134"/>
                    <a:pt x="11" y="134"/>
                  </a:cubicBezTo>
                  <a:cubicBezTo>
                    <a:pt x="11" y="134"/>
                    <a:pt x="0" y="80"/>
                    <a:pt x="34" y="43"/>
                  </a:cubicBezTo>
                  <a:cubicBezTo>
                    <a:pt x="68" y="6"/>
                    <a:pt x="134" y="0"/>
                    <a:pt x="134"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latin typeface="Arial"/>
                <a:ea typeface="+mn-ea"/>
                <a:cs typeface="+mn-cs"/>
              </a:endParaRPr>
            </a:p>
          </p:txBody>
        </p:sp>
        <p:sp>
          <p:nvSpPr>
            <p:cNvPr id="71" name="Freeform 44">
              <a:extLst>
                <a:ext uri="{FF2B5EF4-FFF2-40B4-BE49-F238E27FC236}">
                  <a16:creationId xmlns:a16="http://schemas.microsoft.com/office/drawing/2014/main" id="{9C663C24-2288-4A9A-B315-88C5EF56027F}"/>
                </a:ext>
              </a:extLst>
            </p:cNvPr>
            <p:cNvSpPr>
              <a:spLocks/>
            </p:cNvSpPr>
            <p:nvPr/>
          </p:nvSpPr>
          <p:spPr bwMode="auto">
            <a:xfrm>
              <a:off x="895350" y="4227513"/>
              <a:ext cx="228600" cy="212725"/>
            </a:xfrm>
            <a:custGeom>
              <a:avLst/>
              <a:gdLst>
                <a:gd name="T0" fmla="*/ 134 w 144"/>
                <a:gd name="T1" fmla="*/ 0 h 135"/>
                <a:gd name="T2" fmla="*/ 111 w 144"/>
                <a:gd name="T3" fmla="*/ 91 h 135"/>
                <a:gd name="T4" fmla="*/ 11 w 144"/>
                <a:gd name="T5" fmla="*/ 135 h 135"/>
                <a:gd name="T6" fmla="*/ 34 w 144"/>
                <a:gd name="T7" fmla="*/ 44 h 135"/>
                <a:gd name="T8" fmla="*/ 134 w 144"/>
                <a:gd name="T9" fmla="*/ 0 h 135"/>
              </a:gdLst>
              <a:ahLst/>
              <a:cxnLst>
                <a:cxn ang="0">
                  <a:pos x="T0" y="T1"/>
                </a:cxn>
                <a:cxn ang="0">
                  <a:pos x="T2" y="T3"/>
                </a:cxn>
                <a:cxn ang="0">
                  <a:pos x="T4" y="T5"/>
                </a:cxn>
                <a:cxn ang="0">
                  <a:pos x="T6" y="T7"/>
                </a:cxn>
                <a:cxn ang="0">
                  <a:pos x="T8" y="T9"/>
                </a:cxn>
              </a:cxnLst>
              <a:rect l="0" t="0" r="r" b="b"/>
              <a:pathLst>
                <a:path w="144" h="135">
                  <a:moveTo>
                    <a:pt x="134" y="0"/>
                  </a:moveTo>
                  <a:cubicBezTo>
                    <a:pt x="134" y="0"/>
                    <a:pt x="144" y="54"/>
                    <a:pt x="111" y="91"/>
                  </a:cubicBezTo>
                  <a:cubicBezTo>
                    <a:pt x="77" y="128"/>
                    <a:pt x="11" y="135"/>
                    <a:pt x="11" y="135"/>
                  </a:cubicBezTo>
                  <a:cubicBezTo>
                    <a:pt x="11" y="135"/>
                    <a:pt x="0" y="81"/>
                    <a:pt x="34" y="44"/>
                  </a:cubicBezTo>
                  <a:cubicBezTo>
                    <a:pt x="68" y="7"/>
                    <a:pt x="134" y="0"/>
                    <a:pt x="134"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latin typeface="Arial"/>
                <a:ea typeface="+mn-ea"/>
                <a:cs typeface="+mn-cs"/>
              </a:endParaRPr>
            </a:p>
          </p:txBody>
        </p:sp>
        <p:sp>
          <p:nvSpPr>
            <p:cNvPr id="72" name="Freeform 45">
              <a:extLst>
                <a:ext uri="{FF2B5EF4-FFF2-40B4-BE49-F238E27FC236}">
                  <a16:creationId xmlns:a16="http://schemas.microsoft.com/office/drawing/2014/main" id="{FF303871-B140-45F1-9E57-19D00DCAB610}"/>
                </a:ext>
              </a:extLst>
            </p:cNvPr>
            <p:cNvSpPr>
              <a:spLocks/>
            </p:cNvSpPr>
            <p:nvPr/>
          </p:nvSpPr>
          <p:spPr bwMode="auto">
            <a:xfrm>
              <a:off x="652463" y="4227513"/>
              <a:ext cx="228600" cy="212725"/>
            </a:xfrm>
            <a:custGeom>
              <a:avLst/>
              <a:gdLst>
                <a:gd name="T0" fmla="*/ 133 w 144"/>
                <a:gd name="T1" fmla="*/ 135 h 135"/>
                <a:gd name="T2" fmla="*/ 110 w 144"/>
                <a:gd name="T3" fmla="*/ 44 h 135"/>
                <a:gd name="T4" fmla="*/ 11 w 144"/>
                <a:gd name="T5" fmla="*/ 0 h 135"/>
                <a:gd name="T6" fmla="*/ 34 w 144"/>
                <a:gd name="T7" fmla="*/ 91 h 135"/>
                <a:gd name="T8" fmla="*/ 133 w 144"/>
                <a:gd name="T9" fmla="*/ 135 h 135"/>
              </a:gdLst>
              <a:ahLst/>
              <a:cxnLst>
                <a:cxn ang="0">
                  <a:pos x="T0" y="T1"/>
                </a:cxn>
                <a:cxn ang="0">
                  <a:pos x="T2" y="T3"/>
                </a:cxn>
                <a:cxn ang="0">
                  <a:pos x="T4" y="T5"/>
                </a:cxn>
                <a:cxn ang="0">
                  <a:pos x="T6" y="T7"/>
                </a:cxn>
                <a:cxn ang="0">
                  <a:pos x="T8" y="T9"/>
                </a:cxn>
              </a:cxnLst>
              <a:rect l="0" t="0" r="r" b="b"/>
              <a:pathLst>
                <a:path w="144" h="135">
                  <a:moveTo>
                    <a:pt x="133" y="135"/>
                  </a:moveTo>
                  <a:cubicBezTo>
                    <a:pt x="133" y="135"/>
                    <a:pt x="144" y="81"/>
                    <a:pt x="110" y="44"/>
                  </a:cubicBezTo>
                  <a:cubicBezTo>
                    <a:pt x="77" y="7"/>
                    <a:pt x="11" y="0"/>
                    <a:pt x="11" y="0"/>
                  </a:cubicBezTo>
                  <a:cubicBezTo>
                    <a:pt x="11" y="0"/>
                    <a:pt x="0" y="54"/>
                    <a:pt x="34" y="91"/>
                  </a:cubicBezTo>
                  <a:cubicBezTo>
                    <a:pt x="68" y="128"/>
                    <a:pt x="133" y="135"/>
                    <a:pt x="133"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latin typeface="Arial"/>
                <a:ea typeface="+mn-ea"/>
                <a:cs typeface="+mn-cs"/>
              </a:endParaRPr>
            </a:p>
          </p:txBody>
        </p:sp>
        <p:sp>
          <p:nvSpPr>
            <p:cNvPr id="73" name="Freeform 46">
              <a:extLst>
                <a:ext uri="{FF2B5EF4-FFF2-40B4-BE49-F238E27FC236}">
                  <a16:creationId xmlns:a16="http://schemas.microsoft.com/office/drawing/2014/main" id="{3C9FB980-069E-47F5-8352-C40341DB0A62}"/>
                </a:ext>
              </a:extLst>
            </p:cNvPr>
            <p:cNvSpPr>
              <a:spLocks/>
            </p:cNvSpPr>
            <p:nvPr/>
          </p:nvSpPr>
          <p:spPr bwMode="auto">
            <a:xfrm>
              <a:off x="652463" y="4038600"/>
              <a:ext cx="228600" cy="212725"/>
            </a:xfrm>
            <a:custGeom>
              <a:avLst/>
              <a:gdLst>
                <a:gd name="T0" fmla="*/ 133 w 144"/>
                <a:gd name="T1" fmla="*/ 134 h 134"/>
                <a:gd name="T2" fmla="*/ 110 w 144"/>
                <a:gd name="T3" fmla="*/ 43 h 134"/>
                <a:gd name="T4" fmla="*/ 11 w 144"/>
                <a:gd name="T5" fmla="*/ 0 h 134"/>
                <a:gd name="T6" fmla="*/ 34 w 144"/>
                <a:gd name="T7" fmla="*/ 90 h 134"/>
                <a:gd name="T8" fmla="*/ 133 w 144"/>
                <a:gd name="T9" fmla="*/ 134 h 134"/>
              </a:gdLst>
              <a:ahLst/>
              <a:cxnLst>
                <a:cxn ang="0">
                  <a:pos x="T0" y="T1"/>
                </a:cxn>
                <a:cxn ang="0">
                  <a:pos x="T2" y="T3"/>
                </a:cxn>
                <a:cxn ang="0">
                  <a:pos x="T4" y="T5"/>
                </a:cxn>
                <a:cxn ang="0">
                  <a:pos x="T6" y="T7"/>
                </a:cxn>
                <a:cxn ang="0">
                  <a:pos x="T8" y="T9"/>
                </a:cxn>
              </a:cxnLst>
              <a:rect l="0" t="0" r="r" b="b"/>
              <a:pathLst>
                <a:path w="144" h="134">
                  <a:moveTo>
                    <a:pt x="133" y="134"/>
                  </a:moveTo>
                  <a:cubicBezTo>
                    <a:pt x="133" y="134"/>
                    <a:pt x="144" y="80"/>
                    <a:pt x="110" y="43"/>
                  </a:cubicBezTo>
                  <a:cubicBezTo>
                    <a:pt x="77" y="6"/>
                    <a:pt x="11" y="0"/>
                    <a:pt x="11" y="0"/>
                  </a:cubicBezTo>
                  <a:cubicBezTo>
                    <a:pt x="11" y="0"/>
                    <a:pt x="0" y="53"/>
                    <a:pt x="34" y="90"/>
                  </a:cubicBezTo>
                  <a:cubicBezTo>
                    <a:pt x="68" y="127"/>
                    <a:pt x="133" y="134"/>
                    <a:pt x="133" y="13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latin typeface="Arial"/>
                <a:ea typeface="+mn-ea"/>
                <a:cs typeface="+mn-cs"/>
              </a:endParaRPr>
            </a:p>
          </p:txBody>
        </p:sp>
        <p:sp>
          <p:nvSpPr>
            <p:cNvPr id="74" name="Freeform 47">
              <a:extLst>
                <a:ext uri="{FF2B5EF4-FFF2-40B4-BE49-F238E27FC236}">
                  <a16:creationId xmlns:a16="http://schemas.microsoft.com/office/drawing/2014/main" id="{4C58917B-DB6C-4265-9CE5-F052DFFB3850}"/>
                </a:ext>
              </a:extLst>
            </p:cNvPr>
            <p:cNvSpPr>
              <a:spLocks/>
            </p:cNvSpPr>
            <p:nvPr/>
          </p:nvSpPr>
          <p:spPr bwMode="auto">
            <a:xfrm>
              <a:off x="812800" y="3846513"/>
              <a:ext cx="152400" cy="263525"/>
            </a:xfrm>
            <a:custGeom>
              <a:avLst/>
              <a:gdLst>
                <a:gd name="T0" fmla="*/ 47 w 96"/>
                <a:gd name="T1" fmla="*/ 167 h 167"/>
                <a:gd name="T2" fmla="*/ 95 w 96"/>
                <a:gd name="T3" fmla="*/ 84 h 167"/>
                <a:gd name="T4" fmla="*/ 48 w 96"/>
                <a:gd name="T5" fmla="*/ 0 h 167"/>
                <a:gd name="T6" fmla="*/ 0 w 96"/>
                <a:gd name="T7" fmla="*/ 83 h 167"/>
                <a:gd name="T8" fmla="*/ 47 w 96"/>
                <a:gd name="T9" fmla="*/ 167 h 167"/>
              </a:gdLst>
              <a:ahLst/>
              <a:cxnLst>
                <a:cxn ang="0">
                  <a:pos x="T0" y="T1"/>
                </a:cxn>
                <a:cxn ang="0">
                  <a:pos x="T2" y="T3"/>
                </a:cxn>
                <a:cxn ang="0">
                  <a:pos x="T4" y="T5"/>
                </a:cxn>
                <a:cxn ang="0">
                  <a:pos x="T6" y="T7"/>
                </a:cxn>
                <a:cxn ang="0">
                  <a:pos x="T8" y="T9"/>
                </a:cxn>
              </a:cxnLst>
              <a:rect l="0" t="0" r="r" b="b"/>
              <a:pathLst>
                <a:path w="96" h="167">
                  <a:moveTo>
                    <a:pt x="47" y="167"/>
                  </a:moveTo>
                  <a:cubicBezTo>
                    <a:pt x="47" y="167"/>
                    <a:pt x="95" y="130"/>
                    <a:pt x="95" y="84"/>
                  </a:cubicBezTo>
                  <a:cubicBezTo>
                    <a:pt x="96" y="37"/>
                    <a:pt x="48" y="0"/>
                    <a:pt x="48" y="0"/>
                  </a:cubicBezTo>
                  <a:cubicBezTo>
                    <a:pt x="48" y="0"/>
                    <a:pt x="0" y="37"/>
                    <a:pt x="0" y="83"/>
                  </a:cubicBezTo>
                  <a:cubicBezTo>
                    <a:pt x="0" y="129"/>
                    <a:pt x="47" y="167"/>
                    <a:pt x="47" y="16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latin typeface="Arial"/>
                <a:ea typeface="+mn-ea"/>
                <a:cs typeface="+mn-cs"/>
              </a:endParaRPr>
            </a:p>
          </p:txBody>
        </p:sp>
        <p:sp>
          <p:nvSpPr>
            <p:cNvPr id="75" name="Freeform 48">
              <a:extLst>
                <a:ext uri="{FF2B5EF4-FFF2-40B4-BE49-F238E27FC236}">
                  <a16:creationId xmlns:a16="http://schemas.microsoft.com/office/drawing/2014/main" id="{C3443F04-E6A3-457C-9AA8-B284FA6DC5AC}"/>
                </a:ext>
              </a:extLst>
            </p:cNvPr>
            <p:cNvSpPr>
              <a:spLocks/>
            </p:cNvSpPr>
            <p:nvPr/>
          </p:nvSpPr>
          <p:spPr bwMode="auto">
            <a:xfrm>
              <a:off x="652463" y="4416425"/>
              <a:ext cx="471487" cy="339725"/>
            </a:xfrm>
            <a:custGeom>
              <a:avLst/>
              <a:gdLst>
                <a:gd name="T0" fmla="*/ 287 w 297"/>
                <a:gd name="T1" fmla="*/ 0 h 215"/>
                <a:gd name="T2" fmla="*/ 187 w 297"/>
                <a:gd name="T3" fmla="*/ 44 h 215"/>
                <a:gd name="T4" fmla="*/ 166 w 297"/>
                <a:gd name="T5" fmla="*/ 85 h 215"/>
                <a:gd name="T6" fmla="*/ 149 w 297"/>
                <a:gd name="T7" fmla="*/ 105 h 215"/>
                <a:gd name="T8" fmla="*/ 149 w 297"/>
                <a:gd name="T9" fmla="*/ 105 h 215"/>
                <a:gd name="T10" fmla="*/ 132 w 297"/>
                <a:gd name="T11" fmla="*/ 84 h 215"/>
                <a:gd name="T12" fmla="*/ 132 w 297"/>
                <a:gd name="T13" fmla="*/ 85 h 215"/>
                <a:gd name="T14" fmla="*/ 110 w 297"/>
                <a:gd name="T15" fmla="*/ 44 h 215"/>
                <a:gd name="T16" fmla="*/ 11 w 297"/>
                <a:gd name="T17" fmla="*/ 0 h 215"/>
                <a:gd name="T18" fmla="*/ 34 w 297"/>
                <a:gd name="T19" fmla="*/ 90 h 215"/>
                <a:gd name="T20" fmla="*/ 127 w 297"/>
                <a:gd name="T21" fmla="*/ 133 h 215"/>
                <a:gd name="T22" fmla="*/ 127 w 297"/>
                <a:gd name="T23" fmla="*/ 193 h 215"/>
                <a:gd name="T24" fmla="*/ 149 w 297"/>
                <a:gd name="T25" fmla="*/ 215 h 215"/>
                <a:gd name="T26" fmla="*/ 171 w 297"/>
                <a:gd name="T27" fmla="*/ 193 h 215"/>
                <a:gd name="T28" fmla="*/ 171 w 297"/>
                <a:gd name="T29" fmla="*/ 133 h 215"/>
                <a:gd name="T30" fmla="*/ 264 w 297"/>
                <a:gd name="T31" fmla="*/ 90 h 215"/>
                <a:gd name="T32" fmla="*/ 287 w 297"/>
                <a:gd name="T33" fmla="*/ 0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7" h="215">
                  <a:moveTo>
                    <a:pt x="287" y="0"/>
                  </a:moveTo>
                  <a:cubicBezTo>
                    <a:pt x="287" y="0"/>
                    <a:pt x="221" y="7"/>
                    <a:pt x="187" y="44"/>
                  </a:cubicBezTo>
                  <a:cubicBezTo>
                    <a:pt x="175" y="57"/>
                    <a:pt x="169" y="71"/>
                    <a:pt x="166" y="85"/>
                  </a:cubicBezTo>
                  <a:cubicBezTo>
                    <a:pt x="164" y="89"/>
                    <a:pt x="159" y="105"/>
                    <a:pt x="149" y="105"/>
                  </a:cubicBezTo>
                  <a:cubicBezTo>
                    <a:pt x="149" y="105"/>
                    <a:pt x="149" y="105"/>
                    <a:pt x="149" y="105"/>
                  </a:cubicBezTo>
                  <a:cubicBezTo>
                    <a:pt x="138" y="105"/>
                    <a:pt x="132" y="84"/>
                    <a:pt x="132" y="84"/>
                  </a:cubicBezTo>
                  <a:cubicBezTo>
                    <a:pt x="132" y="85"/>
                    <a:pt x="132" y="85"/>
                    <a:pt x="132" y="85"/>
                  </a:cubicBezTo>
                  <a:cubicBezTo>
                    <a:pt x="128" y="71"/>
                    <a:pt x="122" y="56"/>
                    <a:pt x="110" y="44"/>
                  </a:cubicBezTo>
                  <a:cubicBezTo>
                    <a:pt x="77" y="7"/>
                    <a:pt x="11" y="0"/>
                    <a:pt x="11" y="0"/>
                  </a:cubicBezTo>
                  <a:cubicBezTo>
                    <a:pt x="11" y="0"/>
                    <a:pt x="0" y="53"/>
                    <a:pt x="34" y="90"/>
                  </a:cubicBezTo>
                  <a:cubicBezTo>
                    <a:pt x="61" y="120"/>
                    <a:pt x="109" y="130"/>
                    <a:pt x="127" y="133"/>
                  </a:cubicBezTo>
                  <a:cubicBezTo>
                    <a:pt x="127" y="193"/>
                    <a:pt x="127" y="193"/>
                    <a:pt x="127" y="193"/>
                  </a:cubicBezTo>
                  <a:cubicBezTo>
                    <a:pt x="127" y="205"/>
                    <a:pt x="136" y="215"/>
                    <a:pt x="149" y="215"/>
                  </a:cubicBezTo>
                  <a:cubicBezTo>
                    <a:pt x="161" y="215"/>
                    <a:pt x="171" y="205"/>
                    <a:pt x="171" y="193"/>
                  </a:cubicBezTo>
                  <a:cubicBezTo>
                    <a:pt x="171" y="133"/>
                    <a:pt x="171" y="133"/>
                    <a:pt x="171" y="133"/>
                  </a:cubicBezTo>
                  <a:cubicBezTo>
                    <a:pt x="189" y="130"/>
                    <a:pt x="236" y="120"/>
                    <a:pt x="264" y="90"/>
                  </a:cubicBezTo>
                  <a:cubicBezTo>
                    <a:pt x="297" y="53"/>
                    <a:pt x="287" y="0"/>
                    <a:pt x="287"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latin typeface="Arial"/>
                <a:ea typeface="+mn-ea"/>
                <a:cs typeface="+mn-cs"/>
              </a:endParaRPr>
            </a:p>
          </p:txBody>
        </p:sp>
      </p:grpSp>
      <p:pic>
        <p:nvPicPr>
          <p:cNvPr id="2" name="Picture 6">
            <a:extLst>
              <a:ext uri="{FF2B5EF4-FFF2-40B4-BE49-F238E27FC236}">
                <a16:creationId xmlns:a16="http://schemas.microsoft.com/office/drawing/2014/main" id="{2D9790B9-B421-268F-B93C-F8E307D7ABEF}"/>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6695835" y="682990"/>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123 Images – Parcourir 13,422 le catalogue de photos, vecteurs et vidéos |  Adobe Stock">
            <a:extLst>
              <a:ext uri="{FF2B5EF4-FFF2-40B4-BE49-F238E27FC236}">
                <a16:creationId xmlns:a16="http://schemas.microsoft.com/office/drawing/2014/main" id="{69CBB115-8146-E394-2BCF-BD74A8D46AD3}"/>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5347" t="11341" r="36204" b="13868"/>
          <a:stretch/>
        </p:blipFill>
        <p:spPr bwMode="auto">
          <a:xfrm>
            <a:off x="133893" y="632147"/>
            <a:ext cx="515336" cy="517720"/>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95308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dirty="0"/>
              <a:t>Les offres Assurances AGRI/VITI by </a:t>
            </a:r>
            <a:endParaRPr lang="fr-FR" sz="2400" dirty="0">
              <a:solidFill>
                <a:srgbClr val="006600"/>
              </a:solidFill>
            </a:endParaRPr>
          </a:p>
        </p:txBody>
      </p:sp>
      <p:sp>
        <p:nvSpPr>
          <p:cNvPr id="9" name="Espace réservé du contenu 1">
            <a:extLst>
              <a:ext uri="{FF2B5EF4-FFF2-40B4-BE49-F238E27FC236}">
                <a16:creationId xmlns:a16="http://schemas.microsoft.com/office/drawing/2014/main" id="{BC61DF80-4ABA-47B6-A41F-DC43035B3417}"/>
              </a:ext>
            </a:extLst>
          </p:cNvPr>
          <p:cNvSpPr>
            <a:spLocks noGrp="1"/>
          </p:cNvSpPr>
          <p:nvPr>
            <p:ph idx="17"/>
          </p:nvPr>
        </p:nvSpPr>
        <p:spPr>
          <a:xfrm>
            <a:off x="3075709" y="1044983"/>
            <a:ext cx="8725359" cy="482531"/>
          </a:xfrm>
        </p:spPr>
        <p:txBody>
          <a:bodyPr/>
          <a:lstStyle/>
          <a:p>
            <a:pPr marL="61595" marR="109855" algn="just"/>
            <a:r>
              <a:rPr lang="fr-FR" sz="1800" u="sng">
                <a:ea typeface="Times New Roman" panose="02020603050405020304" pitchFamily="18" charset="0"/>
              </a:rPr>
              <a:t>Contenu des offres WTW / </a:t>
            </a:r>
            <a:r>
              <a:rPr lang="fr-FR" sz="1800" b="1" u="sng">
                <a:solidFill>
                  <a:srgbClr val="C00000"/>
                </a:solidFill>
                <a:ea typeface="Times New Roman" panose="02020603050405020304" pitchFamily="18" charset="0"/>
              </a:rPr>
              <a:t>Cœur de l’offre</a:t>
            </a:r>
          </a:p>
        </p:txBody>
      </p:sp>
      <p:pic>
        <p:nvPicPr>
          <p:cNvPr id="13" name="Picture 6">
            <a:extLst>
              <a:ext uri="{FF2B5EF4-FFF2-40B4-BE49-F238E27FC236}">
                <a16:creationId xmlns:a16="http://schemas.microsoft.com/office/drawing/2014/main" id="{E741DA42-2146-444D-BEE5-337F8787D8C7}"/>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6695835" y="682990"/>
            <a:ext cx="841037" cy="280268"/>
          </a:xfrm>
          <a:prstGeom prst="rect">
            <a:avLst/>
          </a:prstGeom>
          <a:noFill/>
          <a:extLst>
            <a:ext uri="{909E8E84-426E-40DD-AFC4-6F175D3DCCD1}">
              <a14:hiddenFill xmlns:a14="http://schemas.microsoft.com/office/drawing/2010/main">
                <a:solidFill>
                  <a:srgbClr val="FFFFFF"/>
                </a:solidFill>
              </a14:hiddenFill>
            </a:ext>
          </a:extLst>
        </p:spPr>
      </p:pic>
      <p:sp>
        <p:nvSpPr>
          <p:cNvPr id="122" name="Rectangle 121">
            <a:extLst>
              <a:ext uri="{FF2B5EF4-FFF2-40B4-BE49-F238E27FC236}">
                <a16:creationId xmlns:a16="http://schemas.microsoft.com/office/drawing/2014/main" id="{2F619AD0-12B1-4B90-BCB8-908AE589DAA2}"/>
              </a:ext>
            </a:extLst>
          </p:cNvPr>
          <p:cNvSpPr/>
          <p:nvPr/>
        </p:nvSpPr>
        <p:spPr>
          <a:xfrm>
            <a:off x="1034646" y="1845448"/>
            <a:ext cx="1286131" cy="4473847"/>
          </a:xfrm>
          <a:prstGeom prst="rect">
            <a:avLst/>
          </a:prstGeom>
          <a:solidFill>
            <a:srgbClr val="C00000"/>
          </a:solidFill>
          <a:ln w="12700" cap="flat" cmpd="sng" algn="ctr">
            <a:noFill/>
            <a:prstDash val="solid"/>
            <a:miter lim="800000"/>
          </a:ln>
          <a:effectLst/>
        </p:spPr>
        <p:txBody>
          <a:bodyPr lIns="96000" tIns="96000" rIns="96000" bIns="96000" rtlCol="0" anchor="ctr"/>
          <a:lstStyle/>
          <a:p>
            <a:pPr marL="0" marR="0" lvl="0" indent="0" algn="ctr" defTabSz="1219080" rtl="0" eaLnBrk="1" fontAlgn="base" latinLnBrk="0" hangingPunct="1">
              <a:lnSpc>
                <a:spcPct val="100000"/>
              </a:lnSpc>
              <a:spcBef>
                <a:spcPct val="0"/>
              </a:spcBef>
              <a:spcAft>
                <a:spcPct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Arial" panose="020B0604020202020204"/>
              <a:ea typeface="+mn-ea"/>
              <a:cs typeface="+mn-cs"/>
            </a:endParaRPr>
          </a:p>
        </p:txBody>
      </p:sp>
      <p:sp>
        <p:nvSpPr>
          <p:cNvPr id="123" name="Rectangle 122">
            <a:extLst>
              <a:ext uri="{FF2B5EF4-FFF2-40B4-BE49-F238E27FC236}">
                <a16:creationId xmlns:a16="http://schemas.microsoft.com/office/drawing/2014/main" id="{6CCB88C1-46FF-4F4C-B51D-DE491289BC92}"/>
              </a:ext>
            </a:extLst>
          </p:cNvPr>
          <p:cNvSpPr/>
          <p:nvPr/>
        </p:nvSpPr>
        <p:spPr>
          <a:xfrm rot="16200000" flipH="1">
            <a:off x="723734" y="3968299"/>
            <a:ext cx="1891801" cy="205121"/>
          </a:xfrm>
          <a:prstGeom prst="rect">
            <a:avLst/>
          </a:prstGeom>
        </p:spPr>
        <p:txBody>
          <a:bodyPr wrap="square" lIns="0" tIns="0" rIns="0" bIns="0">
            <a:spAutoFit/>
          </a:bodyPr>
          <a:lstStyle/>
          <a:p>
            <a:pPr marL="0" marR="0" lvl="0" indent="0" algn="ctr" defTabSz="1219080" rtl="0" eaLnBrk="1" fontAlgn="base" latinLnBrk="0" hangingPunct="1">
              <a:lnSpc>
                <a:spcPct val="100000"/>
              </a:lnSpc>
              <a:spcBef>
                <a:spcPct val="0"/>
              </a:spcBef>
              <a:spcAft>
                <a:spcPct val="0"/>
              </a:spcAft>
              <a:buClrTx/>
              <a:buSzTx/>
              <a:buFontTx/>
              <a:buNone/>
              <a:tabLst/>
              <a:defRPr/>
            </a:pPr>
            <a:r>
              <a:rPr kumimoji="0" lang="fr-FR" sz="1333" b="0" i="0" u="none" strike="noStrike" kern="1200" cap="all" spc="0" normalizeH="0" baseline="0" noProof="0">
                <a:ln>
                  <a:noFill/>
                </a:ln>
                <a:solidFill>
                  <a:srgbClr val="FFFFFF"/>
                </a:solidFill>
                <a:effectLst/>
                <a:uLnTx/>
                <a:uFillTx/>
                <a:latin typeface="Arial Black" panose="020B0A04020102020204" pitchFamily="34" charset="0"/>
                <a:ea typeface="+mn-ea"/>
                <a:cs typeface="Arial" pitchFamily="34" charset="0"/>
              </a:rPr>
              <a:t>Cœur de l’offre</a:t>
            </a:r>
            <a:endParaRPr kumimoji="0" lang="en-US" sz="1333" b="0" i="0" u="none" strike="noStrike" kern="1200" cap="all" spc="0" normalizeH="0" baseline="0" noProof="0">
              <a:ln>
                <a:noFill/>
              </a:ln>
              <a:solidFill>
                <a:srgbClr val="FFFFFF"/>
              </a:solidFill>
              <a:effectLst/>
              <a:uLnTx/>
              <a:uFillTx/>
              <a:latin typeface="Arial Black" panose="020B0A04020102020204" pitchFamily="34" charset="0"/>
              <a:ea typeface="+mn-ea"/>
              <a:cs typeface="Arial" pitchFamily="34" charset="0"/>
            </a:endParaRPr>
          </a:p>
        </p:txBody>
      </p:sp>
      <p:grpSp>
        <p:nvGrpSpPr>
          <p:cNvPr id="124" name="Group 4">
            <a:extLst>
              <a:ext uri="{FF2B5EF4-FFF2-40B4-BE49-F238E27FC236}">
                <a16:creationId xmlns:a16="http://schemas.microsoft.com/office/drawing/2014/main" id="{BE1F06B2-206B-4746-92D6-8D8226758B41}"/>
              </a:ext>
            </a:extLst>
          </p:cNvPr>
          <p:cNvGrpSpPr>
            <a:grpSpLocks noChangeAspect="1"/>
          </p:cNvGrpSpPr>
          <p:nvPr/>
        </p:nvGrpSpPr>
        <p:grpSpPr bwMode="auto">
          <a:xfrm>
            <a:off x="1457200" y="2189419"/>
            <a:ext cx="424867" cy="423693"/>
            <a:chOff x="380" y="473"/>
            <a:chExt cx="362" cy="361"/>
          </a:xfrm>
          <a:solidFill>
            <a:srgbClr val="FFFFFF"/>
          </a:solidFill>
        </p:grpSpPr>
        <p:sp>
          <p:nvSpPr>
            <p:cNvPr id="125" name="Freeform 5">
              <a:extLst>
                <a:ext uri="{FF2B5EF4-FFF2-40B4-BE49-F238E27FC236}">
                  <a16:creationId xmlns:a16="http://schemas.microsoft.com/office/drawing/2014/main" id="{95998935-1489-4295-99AF-76A7497C1DCA}"/>
                </a:ext>
              </a:extLst>
            </p:cNvPr>
            <p:cNvSpPr>
              <a:spLocks noEditPoints="1"/>
            </p:cNvSpPr>
            <p:nvPr/>
          </p:nvSpPr>
          <p:spPr bwMode="auto">
            <a:xfrm>
              <a:off x="545" y="473"/>
              <a:ext cx="197" cy="197"/>
            </a:xfrm>
            <a:custGeom>
              <a:avLst/>
              <a:gdLst>
                <a:gd name="T0" fmla="*/ 11 w 133"/>
                <a:gd name="T1" fmla="*/ 111 h 133"/>
                <a:gd name="T2" fmla="*/ 0 w 133"/>
                <a:gd name="T3" fmla="*/ 122 h 133"/>
                <a:gd name="T4" fmla="*/ 11 w 133"/>
                <a:gd name="T5" fmla="*/ 133 h 133"/>
                <a:gd name="T6" fmla="*/ 22 w 133"/>
                <a:gd name="T7" fmla="*/ 122 h 133"/>
                <a:gd name="T8" fmla="*/ 21 w 133"/>
                <a:gd name="T9" fmla="*/ 120 h 133"/>
                <a:gd name="T10" fmla="*/ 73 w 133"/>
                <a:gd name="T11" fmla="*/ 68 h 133"/>
                <a:gd name="T12" fmla="*/ 99 w 133"/>
                <a:gd name="T13" fmla="*/ 68 h 133"/>
                <a:gd name="T14" fmla="*/ 103 w 133"/>
                <a:gd name="T15" fmla="*/ 67 h 133"/>
                <a:gd name="T16" fmla="*/ 131 w 133"/>
                <a:gd name="T17" fmla="*/ 39 h 133"/>
                <a:gd name="T18" fmla="*/ 132 w 133"/>
                <a:gd name="T19" fmla="*/ 32 h 133"/>
                <a:gd name="T20" fmla="*/ 126 w 133"/>
                <a:gd name="T21" fmla="*/ 28 h 133"/>
                <a:gd name="T22" fmla="*/ 105 w 133"/>
                <a:gd name="T23" fmla="*/ 28 h 133"/>
                <a:gd name="T24" fmla="*/ 105 w 133"/>
                <a:gd name="T25" fmla="*/ 7 h 133"/>
                <a:gd name="T26" fmla="*/ 101 w 133"/>
                <a:gd name="T27" fmla="*/ 1 h 133"/>
                <a:gd name="T28" fmla="*/ 94 w 133"/>
                <a:gd name="T29" fmla="*/ 2 h 133"/>
                <a:gd name="T30" fmla="*/ 66 w 133"/>
                <a:gd name="T31" fmla="*/ 30 h 133"/>
                <a:gd name="T32" fmla="*/ 64 w 133"/>
                <a:gd name="T33" fmla="*/ 34 h 133"/>
                <a:gd name="T34" fmla="*/ 64 w 133"/>
                <a:gd name="T35" fmla="*/ 59 h 133"/>
                <a:gd name="T36" fmla="*/ 12 w 133"/>
                <a:gd name="T37" fmla="*/ 111 h 133"/>
                <a:gd name="T38" fmla="*/ 11 w 133"/>
                <a:gd name="T39" fmla="*/ 111 h 133"/>
                <a:gd name="T40" fmla="*/ 94 w 133"/>
                <a:gd name="T41" fmla="*/ 39 h 133"/>
                <a:gd name="T42" fmla="*/ 99 w 133"/>
                <a:gd name="T43" fmla="*/ 41 h 133"/>
                <a:gd name="T44" fmla="*/ 111 w 133"/>
                <a:gd name="T45" fmla="*/ 41 h 133"/>
                <a:gd name="T46" fmla="*/ 96 w 133"/>
                <a:gd name="T47" fmla="*/ 56 h 133"/>
                <a:gd name="T48" fmla="*/ 77 w 133"/>
                <a:gd name="T49" fmla="*/ 56 h 133"/>
                <a:gd name="T50" fmla="*/ 77 w 133"/>
                <a:gd name="T51" fmla="*/ 37 h 133"/>
                <a:gd name="T52" fmla="*/ 92 w 133"/>
                <a:gd name="T53" fmla="*/ 22 h 133"/>
                <a:gd name="T54" fmla="*/ 92 w 133"/>
                <a:gd name="T55" fmla="*/ 34 h 133"/>
                <a:gd name="T56" fmla="*/ 94 w 133"/>
                <a:gd name="T57" fmla="*/ 39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3">
                  <a:moveTo>
                    <a:pt x="11" y="111"/>
                  </a:moveTo>
                  <a:cubicBezTo>
                    <a:pt x="5" y="111"/>
                    <a:pt x="0" y="116"/>
                    <a:pt x="0" y="122"/>
                  </a:cubicBezTo>
                  <a:cubicBezTo>
                    <a:pt x="0" y="128"/>
                    <a:pt x="5" y="133"/>
                    <a:pt x="11" y="133"/>
                  </a:cubicBezTo>
                  <a:cubicBezTo>
                    <a:pt x="17" y="133"/>
                    <a:pt x="22" y="128"/>
                    <a:pt x="22" y="122"/>
                  </a:cubicBezTo>
                  <a:cubicBezTo>
                    <a:pt x="22" y="122"/>
                    <a:pt x="22" y="121"/>
                    <a:pt x="21" y="120"/>
                  </a:cubicBezTo>
                  <a:cubicBezTo>
                    <a:pt x="73" y="68"/>
                    <a:pt x="73" y="68"/>
                    <a:pt x="73" y="68"/>
                  </a:cubicBezTo>
                  <a:cubicBezTo>
                    <a:pt x="99" y="68"/>
                    <a:pt x="99" y="68"/>
                    <a:pt x="99" y="68"/>
                  </a:cubicBezTo>
                  <a:cubicBezTo>
                    <a:pt x="100" y="68"/>
                    <a:pt x="102" y="68"/>
                    <a:pt x="103" y="67"/>
                  </a:cubicBezTo>
                  <a:cubicBezTo>
                    <a:pt x="131" y="39"/>
                    <a:pt x="131" y="39"/>
                    <a:pt x="131" y="39"/>
                  </a:cubicBezTo>
                  <a:cubicBezTo>
                    <a:pt x="133" y="37"/>
                    <a:pt x="133" y="34"/>
                    <a:pt x="132" y="32"/>
                  </a:cubicBezTo>
                  <a:cubicBezTo>
                    <a:pt x="131" y="30"/>
                    <a:pt x="129" y="28"/>
                    <a:pt x="126" y="28"/>
                  </a:cubicBezTo>
                  <a:cubicBezTo>
                    <a:pt x="105" y="28"/>
                    <a:pt x="105" y="28"/>
                    <a:pt x="105" y="28"/>
                  </a:cubicBezTo>
                  <a:cubicBezTo>
                    <a:pt x="105" y="7"/>
                    <a:pt x="105" y="7"/>
                    <a:pt x="105" y="7"/>
                  </a:cubicBezTo>
                  <a:cubicBezTo>
                    <a:pt x="105" y="4"/>
                    <a:pt x="103" y="2"/>
                    <a:pt x="101" y="1"/>
                  </a:cubicBezTo>
                  <a:cubicBezTo>
                    <a:pt x="99" y="0"/>
                    <a:pt x="96" y="0"/>
                    <a:pt x="94" y="2"/>
                  </a:cubicBezTo>
                  <a:cubicBezTo>
                    <a:pt x="66" y="30"/>
                    <a:pt x="66" y="30"/>
                    <a:pt x="66" y="30"/>
                  </a:cubicBezTo>
                  <a:cubicBezTo>
                    <a:pt x="65" y="31"/>
                    <a:pt x="64" y="33"/>
                    <a:pt x="64" y="34"/>
                  </a:cubicBezTo>
                  <a:cubicBezTo>
                    <a:pt x="64" y="59"/>
                    <a:pt x="64" y="59"/>
                    <a:pt x="64" y="59"/>
                  </a:cubicBezTo>
                  <a:cubicBezTo>
                    <a:pt x="12" y="111"/>
                    <a:pt x="12" y="111"/>
                    <a:pt x="12" y="111"/>
                  </a:cubicBezTo>
                  <a:cubicBezTo>
                    <a:pt x="12" y="111"/>
                    <a:pt x="11" y="111"/>
                    <a:pt x="11" y="111"/>
                  </a:cubicBezTo>
                  <a:close/>
                  <a:moveTo>
                    <a:pt x="94" y="39"/>
                  </a:moveTo>
                  <a:cubicBezTo>
                    <a:pt x="95" y="40"/>
                    <a:pt x="97" y="41"/>
                    <a:pt x="99" y="41"/>
                  </a:cubicBezTo>
                  <a:cubicBezTo>
                    <a:pt x="111" y="41"/>
                    <a:pt x="111" y="41"/>
                    <a:pt x="111" y="41"/>
                  </a:cubicBezTo>
                  <a:cubicBezTo>
                    <a:pt x="96" y="56"/>
                    <a:pt x="96" y="56"/>
                    <a:pt x="96" y="56"/>
                  </a:cubicBezTo>
                  <a:cubicBezTo>
                    <a:pt x="77" y="56"/>
                    <a:pt x="77" y="56"/>
                    <a:pt x="77" y="56"/>
                  </a:cubicBezTo>
                  <a:cubicBezTo>
                    <a:pt x="77" y="37"/>
                    <a:pt x="77" y="37"/>
                    <a:pt x="77" y="37"/>
                  </a:cubicBezTo>
                  <a:cubicBezTo>
                    <a:pt x="92" y="22"/>
                    <a:pt x="92" y="22"/>
                    <a:pt x="92" y="22"/>
                  </a:cubicBezTo>
                  <a:cubicBezTo>
                    <a:pt x="92" y="34"/>
                    <a:pt x="92" y="34"/>
                    <a:pt x="92" y="34"/>
                  </a:cubicBezTo>
                  <a:cubicBezTo>
                    <a:pt x="92" y="36"/>
                    <a:pt x="93" y="38"/>
                    <a:pt x="9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algn="l" defTabSz="1219140" rtl="0" eaLnBrk="1" fontAlgn="base" latinLnBrk="0" hangingPunct="1">
                <a:lnSpc>
                  <a:spcPct val="100000"/>
                </a:lnSpc>
                <a:spcBef>
                  <a:spcPct val="0"/>
                </a:spcBef>
                <a:spcAft>
                  <a:spcPct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Arial"/>
                <a:ea typeface="+mn-ea"/>
                <a:cs typeface="Arial" pitchFamily="34" charset="0"/>
              </a:endParaRPr>
            </a:p>
          </p:txBody>
        </p:sp>
        <p:sp>
          <p:nvSpPr>
            <p:cNvPr id="126" name="Freeform 6">
              <a:extLst>
                <a:ext uri="{FF2B5EF4-FFF2-40B4-BE49-F238E27FC236}">
                  <a16:creationId xmlns:a16="http://schemas.microsoft.com/office/drawing/2014/main" id="{75CE30AA-3473-4D99-996E-1BA104238986}"/>
                </a:ext>
              </a:extLst>
            </p:cNvPr>
            <p:cNvSpPr>
              <a:spLocks/>
            </p:cNvSpPr>
            <p:nvPr/>
          </p:nvSpPr>
          <p:spPr bwMode="auto">
            <a:xfrm>
              <a:off x="435" y="528"/>
              <a:ext cx="252" cy="251"/>
            </a:xfrm>
            <a:custGeom>
              <a:avLst/>
              <a:gdLst>
                <a:gd name="T0" fmla="*/ 123 w 170"/>
                <a:gd name="T1" fmla="*/ 16 h 170"/>
                <a:gd name="T2" fmla="*/ 120 w 170"/>
                <a:gd name="T3" fmla="*/ 8 h 170"/>
                <a:gd name="T4" fmla="*/ 119 w 170"/>
                <a:gd name="T5" fmla="*/ 8 h 170"/>
                <a:gd name="T6" fmla="*/ 85 w 170"/>
                <a:gd name="T7" fmla="*/ 0 h 170"/>
                <a:gd name="T8" fmla="*/ 0 w 170"/>
                <a:gd name="T9" fmla="*/ 85 h 170"/>
                <a:gd name="T10" fmla="*/ 85 w 170"/>
                <a:gd name="T11" fmla="*/ 170 h 170"/>
                <a:gd name="T12" fmla="*/ 170 w 170"/>
                <a:gd name="T13" fmla="*/ 85 h 170"/>
                <a:gd name="T14" fmla="*/ 162 w 170"/>
                <a:gd name="T15" fmla="*/ 50 h 170"/>
                <a:gd name="T16" fmla="*/ 158 w 170"/>
                <a:gd name="T17" fmla="*/ 47 h 170"/>
                <a:gd name="T18" fmla="*/ 154 w 170"/>
                <a:gd name="T19" fmla="*/ 47 h 170"/>
                <a:gd name="T20" fmla="*/ 150 w 170"/>
                <a:gd name="T21" fmla="*/ 51 h 170"/>
                <a:gd name="T22" fmla="*/ 151 w 170"/>
                <a:gd name="T23" fmla="*/ 55 h 170"/>
                <a:gd name="T24" fmla="*/ 157 w 170"/>
                <a:gd name="T25" fmla="*/ 85 h 170"/>
                <a:gd name="T26" fmla="*/ 85 w 170"/>
                <a:gd name="T27" fmla="*/ 158 h 170"/>
                <a:gd name="T28" fmla="*/ 12 w 170"/>
                <a:gd name="T29" fmla="*/ 85 h 170"/>
                <a:gd name="T30" fmla="*/ 85 w 170"/>
                <a:gd name="T31" fmla="*/ 13 h 170"/>
                <a:gd name="T32" fmla="*/ 114 w 170"/>
                <a:gd name="T33" fmla="*/ 19 h 170"/>
                <a:gd name="T34" fmla="*/ 123 w 170"/>
                <a:gd name="T35" fmla="*/ 1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0" h="170">
                  <a:moveTo>
                    <a:pt x="123" y="16"/>
                  </a:moveTo>
                  <a:cubicBezTo>
                    <a:pt x="124" y="13"/>
                    <a:pt x="123" y="9"/>
                    <a:pt x="120" y="8"/>
                  </a:cubicBezTo>
                  <a:cubicBezTo>
                    <a:pt x="119" y="8"/>
                    <a:pt x="119" y="8"/>
                    <a:pt x="119" y="8"/>
                  </a:cubicBezTo>
                  <a:cubicBezTo>
                    <a:pt x="108" y="3"/>
                    <a:pt x="97" y="0"/>
                    <a:pt x="85" y="0"/>
                  </a:cubicBezTo>
                  <a:cubicBezTo>
                    <a:pt x="38" y="0"/>
                    <a:pt x="0" y="38"/>
                    <a:pt x="0" y="85"/>
                  </a:cubicBezTo>
                  <a:cubicBezTo>
                    <a:pt x="0" y="132"/>
                    <a:pt x="38" y="170"/>
                    <a:pt x="85" y="170"/>
                  </a:cubicBezTo>
                  <a:cubicBezTo>
                    <a:pt x="131" y="170"/>
                    <a:pt x="170" y="132"/>
                    <a:pt x="170" y="85"/>
                  </a:cubicBezTo>
                  <a:cubicBezTo>
                    <a:pt x="170" y="73"/>
                    <a:pt x="167" y="61"/>
                    <a:pt x="162" y="50"/>
                  </a:cubicBezTo>
                  <a:cubicBezTo>
                    <a:pt x="161" y="49"/>
                    <a:pt x="160" y="48"/>
                    <a:pt x="158" y="47"/>
                  </a:cubicBezTo>
                  <a:cubicBezTo>
                    <a:pt x="157" y="46"/>
                    <a:pt x="155" y="46"/>
                    <a:pt x="154" y="47"/>
                  </a:cubicBezTo>
                  <a:cubicBezTo>
                    <a:pt x="152" y="48"/>
                    <a:pt x="151" y="49"/>
                    <a:pt x="150" y="51"/>
                  </a:cubicBezTo>
                  <a:cubicBezTo>
                    <a:pt x="150" y="52"/>
                    <a:pt x="150" y="54"/>
                    <a:pt x="151" y="55"/>
                  </a:cubicBezTo>
                  <a:cubicBezTo>
                    <a:pt x="155" y="65"/>
                    <a:pt x="157" y="75"/>
                    <a:pt x="157" y="85"/>
                  </a:cubicBezTo>
                  <a:cubicBezTo>
                    <a:pt x="157" y="125"/>
                    <a:pt x="124" y="158"/>
                    <a:pt x="85" y="158"/>
                  </a:cubicBezTo>
                  <a:cubicBezTo>
                    <a:pt x="45" y="158"/>
                    <a:pt x="12" y="125"/>
                    <a:pt x="12" y="85"/>
                  </a:cubicBezTo>
                  <a:cubicBezTo>
                    <a:pt x="12" y="45"/>
                    <a:pt x="45" y="13"/>
                    <a:pt x="85" y="13"/>
                  </a:cubicBezTo>
                  <a:cubicBezTo>
                    <a:pt x="95" y="13"/>
                    <a:pt x="105" y="15"/>
                    <a:pt x="114" y="19"/>
                  </a:cubicBezTo>
                  <a:cubicBezTo>
                    <a:pt x="118" y="21"/>
                    <a:pt x="121" y="19"/>
                    <a:pt x="123"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algn="l" defTabSz="1219140" rtl="0" eaLnBrk="1" fontAlgn="base" latinLnBrk="0" hangingPunct="1">
                <a:lnSpc>
                  <a:spcPct val="100000"/>
                </a:lnSpc>
                <a:spcBef>
                  <a:spcPct val="0"/>
                </a:spcBef>
                <a:spcAft>
                  <a:spcPct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Arial"/>
                <a:ea typeface="+mn-ea"/>
                <a:cs typeface="Arial" pitchFamily="34" charset="0"/>
              </a:endParaRPr>
            </a:p>
          </p:txBody>
        </p:sp>
        <p:sp>
          <p:nvSpPr>
            <p:cNvPr id="127" name="Freeform 7">
              <a:extLst>
                <a:ext uri="{FF2B5EF4-FFF2-40B4-BE49-F238E27FC236}">
                  <a16:creationId xmlns:a16="http://schemas.microsoft.com/office/drawing/2014/main" id="{CE7BEEF9-524E-4AD3-9262-7644518E7028}"/>
                </a:ext>
              </a:extLst>
            </p:cNvPr>
            <p:cNvSpPr>
              <a:spLocks/>
            </p:cNvSpPr>
            <p:nvPr/>
          </p:nvSpPr>
          <p:spPr bwMode="auto">
            <a:xfrm>
              <a:off x="490" y="583"/>
              <a:ext cx="142" cy="141"/>
            </a:xfrm>
            <a:custGeom>
              <a:avLst/>
              <a:gdLst>
                <a:gd name="T0" fmla="*/ 48 w 96"/>
                <a:gd name="T1" fmla="*/ 13 h 96"/>
                <a:gd name="T2" fmla="*/ 55 w 96"/>
                <a:gd name="T3" fmla="*/ 14 h 96"/>
                <a:gd name="T4" fmla="*/ 63 w 96"/>
                <a:gd name="T5" fmla="*/ 9 h 96"/>
                <a:gd name="T6" fmla="*/ 58 w 96"/>
                <a:gd name="T7" fmla="*/ 2 h 96"/>
                <a:gd name="T8" fmla="*/ 48 w 96"/>
                <a:gd name="T9" fmla="*/ 0 h 96"/>
                <a:gd name="T10" fmla="*/ 0 w 96"/>
                <a:gd name="T11" fmla="*/ 48 h 96"/>
                <a:gd name="T12" fmla="*/ 48 w 96"/>
                <a:gd name="T13" fmla="*/ 96 h 96"/>
                <a:gd name="T14" fmla="*/ 96 w 96"/>
                <a:gd name="T15" fmla="*/ 48 h 96"/>
                <a:gd name="T16" fmla="*/ 94 w 96"/>
                <a:gd name="T17" fmla="*/ 38 h 96"/>
                <a:gd name="T18" fmla="*/ 92 w 96"/>
                <a:gd name="T19" fmla="*/ 34 h 96"/>
                <a:gd name="T20" fmla="*/ 87 w 96"/>
                <a:gd name="T21" fmla="*/ 33 h 96"/>
                <a:gd name="T22" fmla="*/ 83 w 96"/>
                <a:gd name="T23" fmla="*/ 36 h 96"/>
                <a:gd name="T24" fmla="*/ 82 w 96"/>
                <a:gd name="T25" fmla="*/ 40 h 96"/>
                <a:gd name="T26" fmla="*/ 83 w 96"/>
                <a:gd name="T27" fmla="*/ 48 h 96"/>
                <a:gd name="T28" fmla="*/ 48 w 96"/>
                <a:gd name="T29" fmla="*/ 84 h 96"/>
                <a:gd name="T30" fmla="*/ 12 w 96"/>
                <a:gd name="T31" fmla="*/ 48 h 96"/>
                <a:gd name="T32" fmla="*/ 48 w 96"/>
                <a:gd name="T33" fmla="*/ 1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 h="96">
                  <a:moveTo>
                    <a:pt x="48" y="13"/>
                  </a:moveTo>
                  <a:cubicBezTo>
                    <a:pt x="50" y="13"/>
                    <a:pt x="53" y="13"/>
                    <a:pt x="55" y="14"/>
                  </a:cubicBezTo>
                  <a:cubicBezTo>
                    <a:pt x="59" y="15"/>
                    <a:pt x="62" y="12"/>
                    <a:pt x="63" y="9"/>
                  </a:cubicBezTo>
                  <a:cubicBezTo>
                    <a:pt x="64" y="6"/>
                    <a:pt x="62" y="2"/>
                    <a:pt x="58" y="2"/>
                  </a:cubicBezTo>
                  <a:cubicBezTo>
                    <a:pt x="55" y="1"/>
                    <a:pt x="51" y="0"/>
                    <a:pt x="48" y="0"/>
                  </a:cubicBezTo>
                  <a:cubicBezTo>
                    <a:pt x="21" y="0"/>
                    <a:pt x="0" y="22"/>
                    <a:pt x="0" y="48"/>
                  </a:cubicBezTo>
                  <a:cubicBezTo>
                    <a:pt x="0" y="75"/>
                    <a:pt x="21" y="96"/>
                    <a:pt x="48" y="96"/>
                  </a:cubicBezTo>
                  <a:cubicBezTo>
                    <a:pt x="74" y="96"/>
                    <a:pt x="96" y="75"/>
                    <a:pt x="96" y="48"/>
                  </a:cubicBezTo>
                  <a:cubicBezTo>
                    <a:pt x="96" y="45"/>
                    <a:pt x="95" y="41"/>
                    <a:pt x="94" y="38"/>
                  </a:cubicBezTo>
                  <a:cubicBezTo>
                    <a:pt x="94" y="36"/>
                    <a:pt x="93" y="35"/>
                    <a:pt x="92" y="34"/>
                  </a:cubicBezTo>
                  <a:cubicBezTo>
                    <a:pt x="90" y="33"/>
                    <a:pt x="88" y="32"/>
                    <a:pt x="87" y="33"/>
                  </a:cubicBezTo>
                  <a:cubicBezTo>
                    <a:pt x="85" y="33"/>
                    <a:pt x="84" y="34"/>
                    <a:pt x="83" y="36"/>
                  </a:cubicBezTo>
                  <a:cubicBezTo>
                    <a:pt x="82" y="37"/>
                    <a:pt x="82" y="39"/>
                    <a:pt x="82" y="40"/>
                  </a:cubicBezTo>
                  <a:cubicBezTo>
                    <a:pt x="83" y="43"/>
                    <a:pt x="83" y="46"/>
                    <a:pt x="83" y="48"/>
                  </a:cubicBezTo>
                  <a:cubicBezTo>
                    <a:pt x="83" y="68"/>
                    <a:pt x="67" y="84"/>
                    <a:pt x="48" y="84"/>
                  </a:cubicBezTo>
                  <a:cubicBezTo>
                    <a:pt x="28" y="84"/>
                    <a:pt x="12" y="68"/>
                    <a:pt x="12" y="48"/>
                  </a:cubicBezTo>
                  <a:cubicBezTo>
                    <a:pt x="12" y="29"/>
                    <a:pt x="28" y="13"/>
                    <a:pt x="48"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algn="l" defTabSz="1219140" rtl="0" eaLnBrk="1" fontAlgn="base" latinLnBrk="0" hangingPunct="1">
                <a:lnSpc>
                  <a:spcPct val="100000"/>
                </a:lnSpc>
                <a:spcBef>
                  <a:spcPct val="0"/>
                </a:spcBef>
                <a:spcAft>
                  <a:spcPct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Arial"/>
                <a:ea typeface="+mn-ea"/>
                <a:cs typeface="Arial" pitchFamily="34" charset="0"/>
              </a:endParaRPr>
            </a:p>
          </p:txBody>
        </p:sp>
        <p:sp>
          <p:nvSpPr>
            <p:cNvPr id="128" name="Freeform 8">
              <a:extLst>
                <a:ext uri="{FF2B5EF4-FFF2-40B4-BE49-F238E27FC236}">
                  <a16:creationId xmlns:a16="http://schemas.microsoft.com/office/drawing/2014/main" id="{8C0DC651-8B0E-4FBC-8808-062A32CC4B61}"/>
                </a:ext>
              </a:extLst>
            </p:cNvPr>
            <p:cNvSpPr>
              <a:spLocks/>
            </p:cNvSpPr>
            <p:nvPr/>
          </p:nvSpPr>
          <p:spPr bwMode="auto">
            <a:xfrm>
              <a:off x="380" y="473"/>
              <a:ext cx="362" cy="361"/>
            </a:xfrm>
            <a:custGeom>
              <a:avLst/>
              <a:gdLst>
                <a:gd name="T0" fmla="*/ 234 w 244"/>
                <a:gd name="T1" fmla="*/ 74 h 244"/>
                <a:gd name="T2" fmla="*/ 230 w 244"/>
                <a:gd name="T3" fmla="*/ 70 h 244"/>
                <a:gd name="T4" fmla="*/ 225 w 244"/>
                <a:gd name="T5" fmla="*/ 70 h 244"/>
                <a:gd name="T6" fmla="*/ 222 w 244"/>
                <a:gd name="T7" fmla="*/ 79 h 244"/>
                <a:gd name="T8" fmla="*/ 231 w 244"/>
                <a:gd name="T9" fmla="*/ 122 h 244"/>
                <a:gd name="T10" fmla="*/ 122 w 244"/>
                <a:gd name="T11" fmla="*/ 232 h 244"/>
                <a:gd name="T12" fmla="*/ 12 w 244"/>
                <a:gd name="T13" fmla="*/ 122 h 244"/>
                <a:gd name="T14" fmla="*/ 122 w 244"/>
                <a:gd name="T15" fmla="*/ 13 h 244"/>
                <a:gd name="T16" fmla="*/ 165 w 244"/>
                <a:gd name="T17" fmla="*/ 22 h 244"/>
                <a:gd name="T18" fmla="*/ 170 w 244"/>
                <a:gd name="T19" fmla="*/ 22 h 244"/>
                <a:gd name="T20" fmla="*/ 173 w 244"/>
                <a:gd name="T21" fmla="*/ 19 h 244"/>
                <a:gd name="T22" fmla="*/ 174 w 244"/>
                <a:gd name="T23" fmla="*/ 14 h 244"/>
                <a:gd name="T24" fmla="*/ 170 w 244"/>
                <a:gd name="T25" fmla="*/ 10 h 244"/>
                <a:gd name="T26" fmla="*/ 122 w 244"/>
                <a:gd name="T27" fmla="*/ 0 h 244"/>
                <a:gd name="T28" fmla="*/ 0 w 244"/>
                <a:gd name="T29" fmla="*/ 122 h 244"/>
                <a:gd name="T30" fmla="*/ 122 w 244"/>
                <a:gd name="T31" fmla="*/ 244 h 244"/>
                <a:gd name="T32" fmla="*/ 244 w 244"/>
                <a:gd name="T33" fmla="*/ 122 h 244"/>
                <a:gd name="T34" fmla="*/ 234 w 244"/>
                <a:gd name="T35" fmla="*/ 7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4" h="244">
                  <a:moveTo>
                    <a:pt x="234" y="74"/>
                  </a:moveTo>
                  <a:cubicBezTo>
                    <a:pt x="233" y="72"/>
                    <a:pt x="232" y="71"/>
                    <a:pt x="230" y="70"/>
                  </a:cubicBezTo>
                  <a:cubicBezTo>
                    <a:pt x="229" y="70"/>
                    <a:pt x="227" y="70"/>
                    <a:pt x="225" y="70"/>
                  </a:cubicBezTo>
                  <a:cubicBezTo>
                    <a:pt x="222" y="72"/>
                    <a:pt x="221" y="76"/>
                    <a:pt x="222" y="79"/>
                  </a:cubicBezTo>
                  <a:cubicBezTo>
                    <a:pt x="228" y="93"/>
                    <a:pt x="231" y="107"/>
                    <a:pt x="231" y="122"/>
                  </a:cubicBezTo>
                  <a:cubicBezTo>
                    <a:pt x="231" y="182"/>
                    <a:pt x="182" y="232"/>
                    <a:pt x="122" y="232"/>
                  </a:cubicBezTo>
                  <a:cubicBezTo>
                    <a:pt x="61" y="232"/>
                    <a:pt x="12" y="182"/>
                    <a:pt x="12" y="122"/>
                  </a:cubicBezTo>
                  <a:cubicBezTo>
                    <a:pt x="12" y="62"/>
                    <a:pt x="61" y="13"/>
                    <a:pt x="122" y="13"/>
                  </a:cubicBezTo>
                  <a:cubicBezTo>
                    <a:pt x="137" y="13"/>
                    <a:pt x="151" y="16"/>
                    <a:pt x="165" y="22"/>
                  </a:cubicBezTo>
                  <a:cubicBezTo>
                    <a:pt x="167" y="23"/>
                    <a:pt x="168" y="23"/>
                    <a:pt x="170" y="22"/>
                  </a:cubicBezTo>
                  <a:cubicBezTo>
                    <a:pt x="172" y="21"/>
                    <a:pt x="173" y="20"/>
                    <a:pt x="173" y="19"/>
                  </a:cubicBezTo>
                  <a:cubicBezTo>
                    <a:pt x="174" y="17"/>
                    <a:pt x="174" y="15"/>
                    <a:pt x="174" y="14"/>
                  </a:cubicBezTo>
                  <a:cubicBezTo>
                    <a:pt x="173" y="12"/>
                    <a:pt x="172" y="11"/>
                    <a:pt x="170" y="10"/>
                  </a:cubicBezTo>
                  <a:cubicBezTo>
                    <a:pt x="155" y="4"/>
                    <a:pt x="138" y="0"/>
                    <a:pt x="122" y="0"/>
                  </a:cubicBezTo>
                  <a:cubicBezTo>
                    <a:pt x="54" y="0"/>
                    <a:pt x="0" y="55"/>
                    <a:pt x="0" y="122"/>
                  </a:cubicBezTo>
                  <a:cubicBezTo>
                    <a:pt x="0" y="189"/>
                    <a:pt x="54" y="244"/>
                    <a:pt x="122" y="244"/>
                  </a:cubicBezTo>
                  <a:cubicBezTo>
                    <a:pt x="189" y="244"/>
                    <a:pt x="244" y="189"/>
                    <a:pt x="244" y="122"/>
                  </a:cubicBezTo>
                  <a:cubicBezTo>
                    <a:pt x="244" y="105"/>
                    <a:pt x="240" y="89"/>
                    <a:pt x="234"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algn="l" defTabSz="1219140" rtl="0" eaLnBrk="1" fontAlgn="base" latinLnBrk="0" hangingPunct="1">
                <a:lnSpc>
                  <a:spcPct val="100000"/>
                </a:lnSpc>
                <a:spcBef>
                  <a:spcPct val="0"/>
                </a:spcBef>
                <a:spcAft>
                  <a:spcPct val="0"/>
                </a:spcAft>
                <a:buClrTx/>
                <a:buSzTx/>
                <a:buFontTx/>
                <a:buNone/>
                <a:tabLst/>
                <a:defRPr/>
              </a:pPr>
              <a:endParaRPr kumimoji="0" lang="en-AU" sz="2400" b="0" i="0" u="none" strike="noStrike" kern="0" cap="none" spc="0" normalizeH="0" baseline="0" noProof="0">
                <a:ln>
                  <a:noFill/>
                </a:ln>
                <a:solidFill>
                  <a:srgbClr val="000000"/>
                </a:solidFill>
                <a:effectLst/>
                <a:uLnTx/>
                <a:uFillTx/>
                <a:latin typeface="Arial"/>
                <a:ea typeface="+mn-ea"/>
                <a:cs typeface="Arial" pitchFamily="34" charset="0"/>
              </a:endParaRPr>
            </a:p>
          </p:txBody>
        </p:sp>
      </p:grpSp>
      <p:sp>
        <p:nvSpPr>
          <p:cNvPr id="129" name="Rectangle 128">
            <a:extLst>
              <a:ext uri="{FF2B5EF4-FFF2-40B4-BE49-F238E27FC236}">
                <a16:creationId xmlns:a16="http://schemas.microsoft.com/office/drawing/2014/main" id="{7195F11F-F319-485D-A9A9-81D4D7C1396E}"/>
              </a:ext>
            </a:extLst>
          </p:cNvPr>
          <p:cNvSpPr/>
          <p:nvPr/>
        </p:nvSpPr>
        <p:spPr>
          <a:xfrm>
            <a:off x="2406173" y="1833936"/>
            <a:ext cx="2451219" cy="1083971"/>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p>
            <a:pPr marL="0" marR="0" lvl="0" indent="0" algn="ctr" defTabSz="1219080" rtl="0" eaLnBrk="1" fontAlgn="auto" latinLnBrk="0" hangingPunct="1">
              <a:lnSpc>
                <a:spcPct val="100000"/>
              </a:lnSpc>
              <a:spcBef>
                <a:spcPts val="0"/>
              </a:spcBef>
              <a:spcAft>
                <a:spcPts val="0"/>
              </a:spcAft>
              <a:buClrTx/>
              <a:buSzTx/>
              <a:buFontTx/>
              <a:buNone/>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Dommage aux biens &amp; Responsabilité civile</a:t>
            </a:r>
          </a:p>
        </p:txBody>
      </p:sp>
      <p:sp>
        <p:nvSpPr>
          <p:cNvPr id="130" name="Rectangle 129">
            <a:extLst>
              <a:ext uri="{FF2B5EF4-FFF2-40B4-BE49-F238E27FC236}">
                <a16:creationId xmlns:a16="http://schemas.microsoft.com/office/drawing/2014/main" id="{067D0F82-5CE3-463E-9076-AF1078763F5C}"/>
              </a:ext>
            </a:extLst>
          </p:cNvPr>
          <p:cNvSpPr/>
          <p:nvPr/>
        </p:nvSpPr>
        <p:spPr>
          <a:xfrm>
            <a:off x="2406173" y="5229981"/>
            <a:ext cx="2451219" cy="1083971"/>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p>
            <a:pPr marL="0" marR="0" lvl="0" indent="0" algn="ctr" defTabSz="1219080" rtl="0" eaLnBrk="1" fontAlgn="auto" latinLnBrk="0" hangingPunct="1">
              <a:lnSpc>
                <a:spcPct val="100000"/>
              </a:lnSpc>
              <a:spcBef>
                <a:spcPts val="0"/>
              </a:spcBef>
              <a:spcAft>
                <a:spcPts val="0"/>
              </a:spcAft>
              <a:buClrTx/>
              <a:buSzTx/>
              <a:buFontTx/>
              <a:buNone/>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Assurance engins agricoles</a:t>
            </a:r>
          </a:p>
        </p:txBody>
      </p:sp>
      <p:sp>
        <p:nvSpPr>
          <p:cNvPr id="131" name="Rectangle 130">
            <a:extLst>
              <a:ext uri="{FF2B5EF4-FFF2-40B4-BE49-F238E27FC236}">
                <a16:creationId xmlns:a16="http://schemas.microsoft.com/office/drawing/2014/main" id="{8CD74B61-A507-45B3-A7B0-D19B0B53F299}"/>
              </a:ext>
            </a:extLst>
          </p:cNvPr>
          <p:cNvSpPr/>
          <p:nvPr/>
        </p:nvSpPr>
        <p:spPr>
          <a:xfrm>
            <a:off x="2406173" y="2964196"/>
            <a:ext cx="2451219" cy="1083971"/>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p>
            <a:pPr marL="0" marR="0" lvl="0" indent="0" algn="ctr" defTabSz="1219080" rtl="0" eaLnBrk="1" fontAlgn="auto" latinLnBrk="0" hangingPunct="1">
              <a:lnSpc>
                <a:spcPct val="100000"/>
              </a:lnSpc>
              <a:spcBef>
                <a:spcPts val="0"/>
              </a:spcBef>
              <a:spcAft>
                <a:spcPts val="0"/>
              </a:spcAft>
              <a:buClrTx/>
              <a:buSzTx/>
              <a:buFontTx/>
              <a:buNone/>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Assurance multirisque récolte</a:t>
            </a:r>
          </a:p>
        </p:txBody>
      </p:sp>
      <p:sp>
        <p:nvSpPr>
          <p:cNvPr id="132" name="Rectangle 131">
            <a:extLst>
              <a:ext uri="{FF2B5EF4-FFF2-40B4-BE49-F238E27FC236}">
                <a16:creationId xmlns:a16="http://schemas.microsoft.com/office/drawing/2014/main" id="{166806BE-9666-47AE-A162-EF7D25AE1B88}"/>
              </a:ext>
            </a:extLst>
          </p:cNvPr>
          <p:cNvSpPr/>
          <p:nvPr/>
        </p:nvSpPr>
        <p:spPr>
          <a:xfrm>
            <a:off x="2969318" y="1564027"/>
            <a:ext cx="1286131" cy="205121"/>
          </a:xfrm>
          <a:prstGeom prst="rect">
            <a:avLst/>
          </a:prstGeom>
        </p:spPr>
        <p:txBody>
          <a:bodyPr wrap="square" lIns="0" tIns="0" rIns="0" bIns="0">
            <a:spAutoFit/>
          </a:bodyPr>
          <a:lstStyle/>
          <a:p>
            <a:pPr marL="0" marR="0" lvl="0" indent="0" algn="ctr" defTabSz="1219080" rtl="0" eaLnBrk="1" fontAlgn="base" latinLnBrk="0" hangingPunct="1">
              <a:lnSpc>
                <a:spcPct val="100000"/>
              </a:lnSpc>
              <a:spcBef>
                <a:spcPct val="0"/>
              </a:spcBef>
              <a:spcAft>
                <a:spcPct val="0"/>
              </a:spcAft>
              <a:buClrTx/>
              <a:buSzTx/>
              <a:buFontTx/>
              <a:buNone/>
              <a:tabLst/>
              <a:defRPr/>
            </a:pPr>
            <a:r>
              <a:rPr kumimoji="0" lang="fr-FR" sz="1333" b="0" i="1" u="none" strike="noStrike" kern="1200" cap="none" spc="0" normalizeH="0" baseline="0" noProof="0">
                <a:ln>
                  <a:noFill/>
                </a:ln>
                <a:solidFill>
                  <a:srgbClr val="3E454A"/>
                </a:solidFill>
                <a:effectLst/>
                <a:uLnTx/>
                <a:uFillTx/>
                <a:latin typeface="Arial Black" panose="020B0A04020102020204" pitchFamily="34" charset="0"/>
                <a:ea typeface="+mn-ea"/>
                <a:cs typeface="Arial" pitchFamily="34" charset="0"/>
              </a:rPr>
              <a:t>Produit</a:t>
            </a:r>
            <a:endParaRPr kumimoji="0" lang="en-US" sz="1333" b="0" i="1" u="none" strike="noStrike" kern="1200" cap="none" spc="0" normalizeH="0" baseline="0" noProof="0">
              <a:ln>
                <a:noFill/>
              </a:ln>
              <a:solidFill>
                <a:srgbClr val="3E454A"/>
              </a:solidFill>
              <a:effectLst/>
              <a:uLnTx/>
              <a:uFillTx/>
              <a:latin typeface="Arial Black" panose="020B0A04020102020204" pitchFamily="34" charset="0"/>
              <a:ea typeface="+mn-ea"/>
              <a:cs typeface="Arial" pitchFamily="34" charset="0"/>
            </a:endParaRPr>
          </a:p>
        </p:txBody>
      </p:sp>
      <p:sp>
        <p:nvSpPr>
          <p:cNvPr id="133" name="ZoneTexte 21">
            <a:extLst>
              <a:ext uri="{FF2B5EF4-FFF2-40B4-BE49-F238E27FC236}">
                <a16:creationId xmlns:a16="http://schemas.microsoft.com/office/drawing/2014/main" id="{8FB88D9B-F064-47B6-9303-2E2DF71F3701}"/>
              </a:ext>
            </a:extLst>
          </p:cNvPr>
          <p:cNvSpPr txBox="1"/>
          <p:nvPr/>
        </p:nvSpPr>
        <p:spPr>
          <a:xfrm>
            <a:off x="4950866" y="1833936"/>
            <a:ext cx="2451219" cy="1083971"/>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Bâtiments</a:t>
            </a:r>
          </a:p>
          <a:p>
            <a:pPr marL="285750" marR="0" lvl="0" indent="-285750" algn="l" defTabSz="121908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Matériel</a:t>
            </a:r>
          </a:p>
          <a:p>
            <a:pPr marL="285750" marR="0" lvl="0" indent="-285750" algn="l" defTabSz="121908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Vin / alcool</a:t>
            </a:r>
          </a:p>
        </p:txBody>
      </p:sp>
      <p:sp>
        <p:nvSpPr>
          <p:cNvPr id="134" name="ZoneTexte 24">
            <a:extLst>
              <a:ext uri="{FF2B5EF4-FFF2-40B4-BE49-F238E27FC236}">
                <a16:creationId xmlns:a16="http://schemas.microsoft.com/office/drawing/2014/main" id="{240F88E3-4C59-4418-BEB9-C796C741B98D}"/>
              </a:ext>
            </a:extLst>
          </p:cNvPr>
          <p:cNvSpPr txBox="1"/>
          <p:nvPr/>
        </p:nvSpPr>
        <p:spPr>
          <a:xfrm>
            <a:off x="4950866" y="2964196"/>
            <a:ext cx="2451219" cy="1083971"/>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Cultures par nature de récolte</a:t>
            </a:r>
          </a:p>
          <a:p>
            <a:pPr marL="285750" marR="0" lvl="0" indent="-285750" algn="l" defTabSz="121908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Toutes les natures de récolte</a:t>
            </a:r>
          </a:p>
        </p:txBody>
      </p:sp>
      <p:sp>
        <p:nvSpPr>
          <p:cNvPr id="135" name="ZoneTexte 26">
            <a:extLst>
              <a:ext uri="{FF2B5EF4-FFF2-40B4-BE49-F238E27FC236}">
                <a16:creationId xmlns:a16="http://schemas.microsoft.com/office/drawing/2014/main" id="{76747016-D593-4F09-92FB-30BC65103BCC}"/>
              </a:ext>
            </a:extLst>
          </p:cNvPr>
          <p:cNvSpPr txBox="1"/>
          <p:nvPr/>
        </p:nvSpPr>
        <p:spPr>
          <a:xfrm>
            <a:off x="4950866" y="5229981"/>
            <a:ext cx="2451219" cy="1083971"/>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VP/VU, véhicules +3,5 t</a:t>
            </a:r>
          </a:p>
          <a:p>
            <a:pPr marL="285750" marR="0" lvl="0" indent="-285750" algn="l" defTabSz="121908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Engins, remorques</a:t>
            </a:r>
          </a:p>
        </p:txBody>
      </p:sp>
      <p:sp>
        <p:nvSpPr>
          <p:cNvPr id="136" name="Rectangle 135">
            <a:extLst>
              <a:ext uri="{FF2B5EF4-FFF2-40B4-BE49-F238E27FC236}">
                <a16:creationId xmlns:a16="http://schemas.microsoft.com/office/drawing/2014/main" id="{5910E3EF-63F2-4AC2-B273-F3CE10AE1CE1}"/>
              </a:ext>
            </a:extLst>
          </p:cNvPr>
          <p:cNvSpPr/>
          <p:nvPr/>
        </p:nvSpPr>
        <p:spPr>
          <a:xfrm>
            <a:off x="5533410" y="1564027"/>
            <a:ext cx="1286131" cy="205121"/>
          </a:xfrm>
          <a:prstGeom prst="rect">
            <a:avLst/>
          </a:prstGeom>
        </p:spPr>
        <p:txBody>
          <a:bodyPr wrap="square" lIns="0" tIns="0" rIns="0" bIns="0">
            <a:spAutoFit/>
          </a:bodyPr>
          <a:lstStyle/>
          <a:p>
            <a:pPr marL="0" marR="0" lvl="0" indent="0" algn="ctr" defTabSz="1219080" rtl="0" eaLnBrk="1" fontAlgn="base" latinLnBrk="0" hangingPunct="1">
              <a:lnSpc>
                <a:spcPct val="100000"/>
              </a:lnSpc>
              <a:spcBef>
                <a:spcPct val="0"/>
              </a:spcBef>
              <a:spcAft>
                <a:spcPct val="0"/>
              </a:spcAft>
              <a:buClrTx/>
              <a:buSzTx/>
              <a:buFontTx/>
              <a:buNone/>
              <a:tabLst/>
              <a:defRPr/>
            </a:pPr>
            <a:r>
              <a:rPr kumimoji="0" lang="fr-FR" sz="1333" b="0" i="1" u="none" strike="noStrike" kern="1200" cap="none" spc="0" normalizeH="0" baseline="0" noProof="0">
                <a:ln>
                  <a:noFill/>
                </a:ln>
                <a:solidFill>
                  <a:srgbClr val="3E454A"/>
                </a:solidFill>
                <a:effectLst/>
                <a:uLnTx/>
                <a:uFillTx/>
                <a:latin typeface="Arial Black" panose="020B0A04020102020204" pitchFamily="34" charset="0"/>
                <a:ea typeface="+mn-ea"/>
                <a:cs typeface="Arial" pitchFamily="34" charset="0"/>
              </a:rPr>
              <a:t>Objet</a:t>
            </a:r>
            <a:endParaRPr kumimoji="0" lang="en-US" sz="1333" b="0" i="1" u="none" strike="noStrike" kern="1200" cap="none" spc="0" normalizeH="0" baseline="0" noProof="0">
              <a:ln>
                <a:noFill/>
              </a:ln>
              <a:solidFill>
                <a:srgbClr val="3E454A"/>
              </a:solidFill>
              <a:effectLst/>
              <a:uLnTx/>
              <a:uFillTx/>
              <a:latin typeface="Arial Black" panose="020B0A04020102020204" pitchFamily="34" charset="0"/>
              <a:ea typeface="+mn-ea"/>
              <a:cs typeface="Arial" pitchFamily="34" charset="0"/>
            </a:endParaRPr>
          </a:p>
        </p:txBody>
      </p:sp>
      <p:sp>
        <p:nvSpPr>
          <p:cNvPr id="137" name="ZoneTexte 21">
            <a:extLst>
              <a:ext uri="{FF2B5EF4-FFF2-40B4-BE49-F238E27FC236}">
                <a16:creationId xmlns:a16="http://schemas.microsoft.com/office/drawing/2014/main" id="{14647F7C-B49F-4FA4-919D-6D687ED44422}"/>
              </a:ext>
            </a:extLst>
          </p:cNvPr>
          <p:cNvSpPr txBox="1"/>
          <p:nvPr/>
        </p:nvSpPr>
        <p:spPr>
          <a:xfrm>
            <a:off x="7510881" y="1833936"/>
            <a:ext cx="3916681" cy="1083971"/>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Incendie</a:t>
            </a:r>
          </a:p>
          <a:p>
            <a:pPr marL="285750" marR="0" lvl="0" indent="-285750" algn="l" defTabSz="121908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Vandalisme, vol, terrorisme</a:t>
            </a:r>
          </a:p>
          <a:p>
            <a:pPr marL="285750" marR="0" lvl="0" indent="-285750" algn="l" defTabSz="121908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TGN, catastrophes naturelles</a:t>
            </a:r>
          </a:p>
        </p:txBody>
      </p:sp>
      <p:sp>
        <p:nvSpPr>
          <p:cNvPr id="138" name="ZoneTexte 24">
            <a:extLst>
              <a:ext uri="{FF2B5EF4-FFF2-40B4-BE49-F238E27FC236}">
                <a16:creationId xmlns:a16="http://schemas.microsoft.com/office/drawing/2014/main" id="{76F1F526-611E-420B-9FEE-42DCD978E906}"/>
              </a:ext>
            </a:extLst>
          </p:cNvPr>
          <p:cNvSpPr txBox="1"/>
          <p:nvPr/>
        </p:nvSpPr>
        <p:spPr>
          <a:xfrm>
            <a:off x="7510881" y="2964196"/>
            <a:ext cx="3916681" cy="1083971"/>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Grêle</a:t>
            </a:r>
          </a:p>
          <a:p>
            <a:pPr marL="285750" marR="0" lvl="0" indent="-285750" algn="l" defTabSz="121908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Sécheresse, coup de chaud, etc.</a:t>
            </a:r>
          </a:p>
          <a:p>
            <a:pPr marL="285750" marR="0" lvl="0" indent="-285750" algn="l" defTabSz="121908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Pluies violentes, excès d’eau, etc.</a:t>
            </a:r>
          </a:p>
          <a:p>
            <a:pPr marL="285750" marR="0" lvl="0" indent="-285750" algn="l" defTabSz="121908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Gel, manque d’ensoleillement, tempête, températures basses etc.</a:t>
            </a:r>
          </a:p>
        </p:txBody>
      </p:sp>
      <p:sp>
        <p:nvSpPr>
          <p:cNvPr id="139" name="ZoneTexte 26">
            <a:extLst>
              <a:ext uri="{FF2B5EF4-FFF2-40B4-BE49-F238E27FC236}">
                <a16:creationId xmlns:a16="http://schemas.microsoft.com/office/drawing/2014/main" id="{BB654050-F3CD-4A64-AB11-9A0A34DA518E}"/>
              </a:ext>
            </a:extLst>
          </p:cNvPr>
          <p:cNvSpPr txBox="1"/>
          <p:nvPr/>
        </p:nvSpPr>
        <p:spPr>
          <a:xfrm>
            <a:off x="7510881" y="5229981"/>
            <a:ext cx="3916681" cy="1083971"/>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RC automobile</a:t>
            </a:r>
          </a:p>
          <a:p>
            <a:pPr marL="285750" marR="0" lvl="0" indent="-285750" algn="l" defTabSz="121908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Dommages aux véhicules et marchandises transportées</a:t>
            </a:r>
          </a:p>
          <a:p>
            <a:pPr marL="285750" marR="0" lvl="0" indent="-285750" algn="l" defTabSz="121908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Bris de machine</a:t>
            </a:r>
          </a:p>
        </p:txBody>
      </p:sp>
      <p:sp>
        <p:nvSpPr>
          <p:cNvPr id="140" name="Rectangle 139">
            <a:extLst>
              <a:ext uri="{FF2B5EF4-FFF2-40B4-BE49-F238E27FC236}">
                <a16:creationId xmlns:a16="http://schemas.microsoft.com/office/drawing/2014/main" id="{E79C576A-EF47-4701-BE7C-63605F1BAACD}"/>
              </a:ext>
            </a:extLst>
          </p:cNvPr>
          <p:cNvSpPr/>
          <p:nvPr/>
        </p:nvSpPr>
        <p:spPr>
          <a:xfrm>
            <a:off x="8119558" y="1564027"/>
            <a:ext cx="2699323" cy="205121"/>
          </a:xfrm>
          <a:prstGeom prst="rect">
            <a:avLst/>
          </a:prstGeom>
        </p:spPr>
        <p:txBody>
          <a:bodyPr wrap="square" lIns="0" tIns="0" rIns="0" bIns="0">
            <a:spAutoFit/>
          </a:bodyPr>
          <a:lstStyle/>
          <a:p>
            <a:pPr marL="0" marR="0" lvl="0" indent="0" algn="ctr" defTabSz="1219080" rtl="0" eaLnBrk="1" fontAlgn="base" latinLnBrk="0" hangingPunct="1">
              <a:lnSpc>
                <a:spcPct val="100000"/>
              </a:lnSpc>
              <a:spcBef>
                <a:spcPct val="0"/>
              </a:spcBef>
              <a:spcAft>
                <a:spcPct val="0"/>
              </a:spcAft>
              <a:buClrTx/>
              <a:buSzTx/>
              <a:buFontTx/>
              <a:buNone/>
              <a:tabLst/>
              <a:defRPr/>
            </a:pPr>
            <a:r>
              <a:rPr kumimoji="0" lang="fr-FR" sz="1333" b="0" i="1" u="none" strike="noStrike" kern="1200" cap="none" spc="0" normalizeH="0" baseline="0" noProof="0">
                <a:ln>
                  <a:noFill/>
                </a:ln>
                <a:solidFill>
                  <a:srgbClr val="3E454A"/>
                </a:solidFill>
                <a:effectLst/>
                <a:uLnTx/>
                <a:uFillTx/>
                <a:latin typeface="Arial Black" panose="020B0A04020102020204" pitchFamily="34" charset="0"/>
                <a:ea typeface="+mn-ea"/>
                <a:cs typeface="+mn-cs"/>
              </a:rPr>
              <a:t>Evénements &amp; c</a:t>
            </a:r>
            <a:r>
              <a:rPr kumimoji="0" lang="fr-FR" sz="1333" b="0" i="1" u="none" strike="noStrike" kern="1200" cap="none" spc="0" normalizeH="0" baseline="0" noProof="0">
                <a:ln>
                  <a:noFill/>
                </a:ln>
                <a:solidFill>
                  <a:srgbClr val="3E454A"/>
                </a:solidFill>
                <a:effectLst/>
                <a:uLnTx/>
                <a:uFillTx/>
                <a:latin typeface="Arial Black" panose="020B0A04020102020204" pitchFamily="34" charset="0"/>
                <a:ea typeface="+mn-ea"/>
                <a:cs typeface="Arial" pitchFamily="34" charset="0"/>
              </a:rPr>
              <a:t>ouvertures</a:t>
            </a:r>
            <a:endParaRPr kumimoji="0" lang="en-US" sz="1333" b="0" i="1" u="none" strike="noStrike" kern="1200" cap="none" spc="0" normalizeH="0" baseline="0" noProof="0">
              <a:ln>
                <a:noFill/>
              </a:ln>
              <a:solidFill>
                <a:srgbClr val="3E454A"/>
              </a:solidFill>
              <a:effectLst/>
              <a:uLnTx/>
              <a:uFillTx/>
              <a:latin typeface="Arial Black" panose="020B0A04020102020204" pitchFamily="34" charset="0"/>
              <a:ea typeface="+mn-ea"/>
              <a:cs typeface="Arial" pitchFamily="34" charset="0"/>
            </a:endParaRPr>
          </a:p>
        </p:txBody>
      </p:sp>
      <p:grpSp>
        <p:nvGrpSpPr>
          <p:cNvPr id="141" name="Group 4">
            <a:extLst>
              <a:ext uri="{FF2B5EF4-FFF2-40B4-BE49-F238E27FC236}">
                <a16:creationId xmlns:a16="http://schemas.microsoft.com/office/drawing/2014/main" id="{8E494E7D-E6D7-4B7B-8871-449098E93241}"/>
              </a:ext>
            </a:extLst>
          </p:cNvPr>
          <p:cNvGrpSpPr/>
          <p:nvPr/>
        </p:nvGrpSpPr>
        <p:grpSpPr>
          <a:xfrm>
            <a:off x="4503009" y="1859540"/>
            <a:ext cx="290064" cy="290064"/>
            <a:chOff x="2688228" y="1618266"/>
            <a:chExt cx="217548" cy="217548"/>
          </a:xfrm>
        </p:grpSpPr>
        <p:sp>
          <p:nvSpPr>
            <p:cNvPr id="142" name="Oval 100">
              <a:hlinkClick r:id="rId4" action="ppaction://hlinksldjump"/>
              <a:extLst>
                <a:ext uri="{FF2B5EF4-FFF2-40B4-BE49-F238E27FC236}">
                  <a16:creationId xmlns:a16="http://schemas.microsoft.com/office/drawing/2014/main" id="{E79D77F9-32DE-4EA8-A2AE-F399A480253A}"/>
                </a:ext>
              </a:extLst>
            </p:cNvPr>
            <p:cNvSpPr>
              <a:spLocks noChangeAspect="1"/>
            </p:cNvSpPr>
            <p:nvPr/>
          </p:nvSpPr>
          <p:spPr>
            <a:xfrm>
              <a:off x="2688228" y="1618266"/>
              <a:ext cx="217548" cy="217548"/>
            </a:xfrm>
            <a:prstGeom prst="ellipse">
              <a:avLst/>
            </a:prstGeom>
            <a:solidFill>
              <a:srgbClr val="A5CC7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nvGrpSpPr>
            <p:cNvPr id="143" name="Group 104">
              <a:extLst>
                <a:ext uri="{FF2B5EF4-FFF2-40B4-BE49-F238E27FC236}">
                  <a16:creationId xmlns:a16="http://schemas.microsoft.com/office/drawing/2014/main" id="{3F10D34F-55C3-464C-AD5E-DAD71500AD40}"/>
                </a:ext>
              </a:extLst>
            </p:cNvPr>
            <p:cNvGrpSpPr>
              <a:grpSpLocks noChangeAspect="1"/>
            </p:cNvGrpSpPr>
            <p:nvPr/>
          </p:nvGrpSpPr>
          <p:grpSpPr bwMode="auto">
            <a:xfrm>
              <a:off x="2744285" y="1647779"/>
              <a:ext cx="105435" cy="158523"/>
              <a:chOff x="1443" y="2997"/>
              <a:chExt cx="284" cy="427"/>
            </a:xfrm>
            <a:solidFill>
              <a:srgbClr val="FFFFFF"/>
            </a:solidFill>
          </p:grpSpPr>
          <p:sp>
            <p:nvSpPr>
              <p:cNvPr id="144" name="Freeform 105">
                <a:extLst>
                  <a:ext uri="{FF2B5EF4-FFF2-40B4-BE49-F238E27FC236}">
                    <a16:creationId xmlns:a16="http://schemas.microsoft.com/office/drawing/2014/main" id="{A94AC38F-1112-4AFA-8B8F-FAC0C8C1BA02}"/>
                  </a:ext>
                </a:extLst>
              </p:cNvPr>
              <p:cNvSpPr>
                <a:spLocks noEditPoints="1"/>
              </p:cNvSpPr>
              <p:nvPr/>
            </p:nvSpPr>
            <p:spPr bwMode="auto">
              <a:xfrm>
                <a:off x="1462" y="3104"/>
                <a:ext cx="261" cy="320"/>
              </a:xfrm>
              <a:custGeom>
                <a:avLst/>
                <a:gdLst>
                  <a:gd name="T0" fmla="*/ 155 w 176"/>
                  <a:gd name="T1" fmla="*/ 216 h 216"/>
                  <a:gd name="T2" fmla="*/ 59 w 176"/>
                  <a:gd name="T3" fmla="*/ 216 h 216"/>
                  <a:gd name="T4" fmla="*/ 54 w 176"/>
                  <a:gd name="T5" fmla="*/ 213 h 216"/>
                  <a:gd name="T6" fmla="*/ 6 w 176"/>
                  <a:gd name="T7" fmla="*/ 141 h 216"/>
                  <a:gd name="T8" fmla="*/ 4 w 176"/>
                  <a:gd name="T9" fmla="*/ 116 h 216"/>
                  <a:gd name="T10" fmla="*/ 17 w 176"/>
                  <a:gd name="T11" fmla="*/ 108 h 216"/>
                  <a:gd name="T12" fmla="*/ 59 w 176"/>
                  <a:gd name="T13" fmla="*/ 137 h 216"/>
                  <a:gd name="T14" fmla="*/ 59 w 176"/>
                  <a:gd name="T15" fmla="*/ 24 h 216"/>
                  <a:gd name="T16" fmla="*/ 83 w 176"/>
                  <a:gd name="T17" fmla="*/ 0 h 216"/>
                  <a:gd name="T18" fmla="*/ 107 w 176"/>
                  <a:gd name="T19" fmla="*/ 24 h 216"/>
                  <a:gd name="T20" fmla="*/ 107 w 176"/>
                  <a:gd name="T21" fmla="*/ 92 h 216"/>
                  <a:gd name="T22" fmla="*/ 156 w 176"/>
                  <a:gd name="T23" fmla="*/ 108 h 216"/>
                  <a:gd name="T24" fmla="*/ 173 w 176"/>
                  <a:gd name="T25" fmla="*/ 145 h 216"/>
                  <a:gd name="T26" fmla="*/ 161 w 176"/>
                  <a:gd name="T27" fmla="*/ 211 h 216"/>
                  <a:gd name="T28" fmla="*/ 155 w 176"/>
                  <a:gd name="T29" fmla="*/ 216 h 216"/>
                  <a:gd name="T30" fmla="*/ 62 w 176"/>
                  <a:gd name="T31" fmla="*/ 204 h 216"/>
                  <a:gd name="T32" fmla="*/ 150 w 176"/>
                  <a:gd name="T33" fmla="*/ 204 h 216"/>
                  <a:gd name="T34" fmla="*/ 161 w 176"/>
                  <a:gd name="T35" fmla="*/ 143 h 216"/>
                  <a:gd name="T36" fmla="*/ 152 w 176"/>
                  <a:gd name="T37" fmla="*/ 120 h 216"/>
                  <a:gd name="T38" fmla="*/ 99 w 176"/>
                  <a:gd name="T39" fmla="*/ 102 h 216"/>
                  <a:gd name="T40" fmla="*/ 95 w 176"/>
                  <a:gd name="T41" fmla="*/ 96 h 216"/>
                  <a:gd name="T42" fmla="*/ 95 w 176"/>
                  <a:gd name="T43" fmla="*/ 24 h 216"/>
                  <a:gd name="T44" fmla="*/ 83 w 176"/>
                  <a:gd name="T45" fmla="*/ 12 h 216"/>
                  <a:gd name="T46" fmla="*/ 71 w 176"/>
                  <a:gd name="T47" fmla="*/ 24 h 216"/>
                  <a:gd name="T48" fmla="*/ 71 w 176"/>
                  <a:gd name="T49" fmla="*/ 156 h 216"/>
                  <a:gd name="T50" fmla="*/ 67 w 176"/>
                  <a:gd name="T51" fmla="*/ 162 h 216"/>
                  <a:gd name="T52" fmla="*/ 60 w 176"/>
                  <a:gd name="T53" fmla="*/ 159 h 216"/>
                  <a:gd name="T54" fmla="*/ 17 w 176"/>
                  <a:gd name="T55" fmla="*/ 120 h 216"/>
                  <a:gd name="T56" fmla="*/ 14 w 176"/>
                  <a:gd name="T57" fmla="*/ 121 h 216"/>
                  <a:gd name="T58" fmla="*/ 16 w 176"/>
                  <a:gd name="T59" fmla="*/ 135 h 216"/>
                  <a:gd name="T60" fmla="*/ 62 w 176"/>
                  <a:gd name="T61" fmla="*/ 204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6" h="216">
                    <a:moveTo>
                      <a:pt x="155" y="216"/>
                    </a:moveTo>
                    <a:cubicBezTo>
                      <a:pt x="59" y="216"/>
                      <a:pt x="59" y="216"/>
                      <a:pt x="59" y="216"/>
                    </a:cubicBezTo>
                    <a:cubicBezTo>
                      <a:pt x="57" y="216"/>
                      <a:pt x="55" y="215"/>
                      <a:pt x="54" y="213"/>
                    </a:cubicBezTo>
                    <a:cubicBezTo>
                      <a:pt x="6" y="141"/>
                      <a:pt x="6" y="141"/>
                      <a:pt x="6" y="141"/>
                    </a:cubicBezTo>
                    <a:cubicBezTo>
                      <a:pt x="2" y="135"/>
                      <a:pt x="0" y="124"/>
                      <a:pt x="4" y="116"/>
                    </a:cubicBezTo>
                    <a:cubicBezTo>
                      <a:pt x="6" y="111"/>
                      <a:pt x="11" y="108"/>
                      <a:pt x="17" y="108"/>
                    </a:cubicBezTo>
                    <a:cubicBezTo>
                      <a:pt x="30" y="108"/>
                      <a:pt x="42" y="113"/>
                      <a:pt x="59" y="137"/>
                    </a:cubicBezTo>
                    <a:cubicBezTo>
                      <a:pt x="59" y="24"/>
                      <a:pt x="59" y="24"/>
                      <a:pt x="59" y="24"/>
                    </a:cubicBezTo>
                    <a:cubicBezTo>
                      <a:pt x="59" y="11"/>
                      <a:pt x="70" y="0"/>
                      <a:pt x="83" y="0"/>
                    </a:cubicBezTo>
                    <a:cubicBezTo>
                      <a:pt x="96" y="0"/>
                      <a:pt x="107" y="11"/>
                      <a:pt x="107" y="24"/>
                    </a:cubicBezTo>
                    <a:cubicBezTo>
                      <a:pt x="107" y="92"/>
                      <a:pt x="107" y="92"/>
                      <a:pt x="107" y="92"/>
                    </a:cubicBezTo>
                    <a:cubicBezTo>
                      <a:pt x="156" y="108"/>
                      <a:pt x="156" y="108"/>
                      <a:pt x="156" y="108"/>
                    </a:cubicBezTo>
                    <a:cubicBezTo>
                      <a:pt x="172" y="113"/>
                      <a:pt x="176" y="131"/>
                      <a:pt x="173" y="145"/>
                    </a:cubicBezTo>
                    <a:cubicBezTo>
                      <a:pt x="161" y="211"/>
                      <a:pt x="161" y="211"/>
                      <a:pt x="161" y="211"/>
                    </a:cubicBezTo>
                    <a:cubicBezTo>
                      <a:pt x="161" y="214"/>
                      <a:pt x="158" y="216"/>
                      <a:pt x="155" y="216"/>
                    </a:cubicBezTo>
                    <a:close/>
                    <a:moveTo>
                      <a:pt x="62" y="204"/>
                    </a:moveTo>
                    <a:cubicBezTo>
                      <a:pt x="150" y="204"/>
                      <a:pt x="150" y="204"/>
                      <a:pt x="150" y="204"/>
                    </a:cubicBezTo>
                    <a:cubicBezTo>
                      <a:pt x="161" y="143"/>
                      <a:pt x="161" y="143"/>
                      <a:pt x="161" y="143"/>
                    </a:cubicBezTo>
                    <a:cubicBezTo>
                      <a:pt x="163" y="134"/>
                      <a:pt x="161" y="123"/>
                      <a:pt x="152" y="120"/>
                    </a:cubicBezTo>
                    <a:cubicBezTo>
                      <a:pt x="99" y="102"/>
                      <a:pt x="99" y="102"/>
                      <a:pt x="99" y="102"/>
                    </a:cubicBezTo>
                    <a:cubicBezTo>
                      <a:pt x="97" y="101"/>
                      <a:pt x="95" y="99"/>
                      <a:pt x="95" y="96"/>
                    </a:cubicBezTo>
                    <a:cubicBezTo>
                      <a:pt x="95" y="24"/>
                      <a:pt x="95" y="24"/>
                      <a:pt x="95" y="24"/>
                    </a:cubicBezTo>
                    <a:cubicBezTo>
                      <a:pt x="95" y="17"/>
                      <a:pt x="90" y="12"/>
                      <a:pt x="83" y="12"/>
                    </a:cubicBezTo>
                    <a:cubicBezTo>
                      <a:pt x="77" y="12"/>
                      <a:pt x="71" y="18"/>
                      <a:pt x="71" y="24"/>
                    </a:cubicBezTo>
                    <a:cubicBezTo>
                      <a:pt x="71" y="156"/>
                      <a:pt x="71" y="156"/>
                      <a:pt x="71" y="156"/>
                    </a:cubicBezTo>
                    <a:cubicBezTo>
                      <a:pt x="71" y="159"/>
                      <a:pt x="69" y="161"/>
                      <a:pt x="67" y="162"/>
                    </a:cubicBezTo>
                    <a:cubicBezTo>
                      <a:pt x="64" y="163"/>
                      <a:pt x="62" y="162"/>
                      <a:pt x="60" y="159"/>
                    </a:cubicBezTo>
                    <a:cubicBezTo>
                      <a:pt x="37" y="123"/>
                      <a:pt x="26" y="120"/>
                      <a:pt x="17" y="120"/>
                    </a:cubicBezTo>
                    <a:cubicBezTo>
                      <a:pt x="15" y="120"/>
                      <a:pt x="15" y="121"/>
                      <a:pt x="14" y="121"/>
                    </a:cubicBezTo>
                    <a:cubicBezTo>
                      <a:pt x="13" y="124"/>
                      <a:pt x="14" y="131"/>
                      <a:pt x="16" y="135"/>
                    </a:cubicBezTo>
                    <a:lnTo>
                      <a:pt x="62" y="2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algn="l" defTabSz="1625479" rtl="0"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latin typeface="Arial"/>
                  <a:ea typeface="+mn-ea"/>
                  <a:cs typeface="Arial" pitchFamily="34" charset="0"/>
                </a:endParaRPr>
              </a:p>
            </p:txBody>
          </p:sp>
          <p:sp>
            <p:nvSpPr>
              <p:cNvPr id="145" name="Freeform 106">
                <a:extLst>
                  <a:ext uri="{FF2B5EF4-FFF2-40B4-BE49-F238E27FC236}">
                    <a16:creationId xmlns:a16="http://schemas.microsoft.com/office/drawing/2014/main" id="{6B9D208B-A2A8-40C6-A525-FD24113F80B9}"/>
                  </a:ext>
                </a:extLst>
              </p:cNvPr>
              <p:cNvSpPr>
                <a:spLocks/>
              </p:cNvSpPr>
              <p:nvPr/>
            </p:nvSpPr>
            <p:spPr bwMode="auto">
              <a:xfrm>
                <a:off x="1656" y="3122"/>
                <a:ext cx="71" cy="17"/>
              </a:xfrm>
              <a:custGeom>
                <a:avLst/>
                <a:gdLst>
                  <a:gd name="T0" fmla="*/ 42 w 48"/>
                  <a:gd name="T1" fmla="*/ 12 h 12"/>
                  <a:gd name="T2" fmla="*/ 6 w 48"/>
                  <a:gd name="T3" fmla="*/ 12 h 12"/>
                  <a:gd name="T4" fmla="*/ 0 w 48"/>
                  <a:gd name="T5" fmla="*/ 6 h 12"/>
                  <a:gd name="T6" fmla="*/ 6 w 48"/>
                  <a:gd name="T7" fmla="*/ 0 h 12"/>
                  <a:gd name="T8" fmla="*/ 42 w 48"/>
                  <a:gd name="T9" fmla="*/ 0 h 12"/>
                  <a:gd name="T10" fmla="*/ 48 w 48"/>
                  <a:gd name="T11" fmla="*/ 6 h 12"/>
                  <a:gd name="T12" fmla="*/ 42 w 4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8" h="12">
                    <a:moveTo>
                      <a:pt x="42" y="12"/>
                    </a:moveTo>
                    <a:cubicBezTo>
                      <a:pt x="6" y="12"/>
                      <a:pt x="6" y="12"/>
                      <a:pt x="6" y="12"/>
                    </a:cubicBezTo>
                    <a:cubicBezTo>
                      <a:pt x="3" y="12"/>
                      <a:pt x="0" y="9"/>
                      <a:pt x="0" y="6"/>
                    </a:cubicBezTo>
                    <a:cubicBezTo>
                      <a:pt x="0" y="3"/>
                      <a:pt x="3" y="0"/>
                      <a:pt x="6" y="0"/>
                    </a:cubicBezTo>
                    <a:cubicBezTo>
                      <a:pt x="42" y="0"/>
                      <a:pt x="42" y="0"/>
                      <a:pt x="42" y="0"/>
                    </a:cubicBezTo>
                    <a:cubicBezTo>
                      <a:pt x="46" y="0"/>
                      <a:pt x="48" y="3"/>
                      <a:pt x="48" y="6"/>
                    </a:cubicBezTo>
                    <a:cubicBezTo>
                      <a:pt x="48" y="9"/>
                      <a:pt x="46" y="12"/>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algn="l" defTabSz="1625479" rtl="0"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latin typeface="Arial"/>
                  <a:ea typeface="+mn-ea"/>
                  <a:cs typeface="Arial" pitchFamily="34" charset="0"/>
                </a:endParaRPr>
              </a:p>
            </p:txBody>
          </p:sp>
          <p:sp>
            <p:nvSpPr>
              <p:cNvPr id="146" name="Freeform 107">
                <a:extLst>
                  <a:ext uri="{FF2B5EF4-FFF2-40B4-BE49-F238E27FC236}">
                    <a16:creationId xmlns:a16="http://schemas.microsoft.com/office/drawing/2014/main" id="{B93337BE-9691-4508-87FB-FA11C2B3E3AA}"/>
                  </a:ext>
                </a:extLst>
              </p:cNvPr>
              <p:cNvSpPr>
                <a:spLocks/>
              </p:cNvSpPr>
              <p:nvPr/>
            </p:nvSpPr>
            <p:spPr bwMode="auto">
              <a:xfrm>
                <a:off x="1638" y="3031"/>
                <a:ext cx="55" cy="55"/>
              </a:xfrm>
              <a:custGeom>
                <a:avLst/>
                <a:gdLst>
                  <a:gd name="T0" fmla="*/ 6 w 37"/>
                  <a:gd name="T1" fmla="*/ 37 h 37"/>
                  <a:gd name="T2" fmla="*/ 2 w 37"/>
                  <a:gd name="T3" fmla="*/ 35 h 37"/>
                  <a:gd name="T4" fmla="*/ 2 w 37"/>
                  <a:gd name="T5" fmla="*/ 27 h 37"/>
                  <a:gd name="T6" fmla="*/ 26 w 37"/>
                  <a:gd name="T7" fmla="*/ 3 h 37"/>
                  <a:gd name="T8" fmla="*/ 34 w 37"/>
                  <a:gd name="T9" fmla="*/ 3 h 37"/>
                  <a:gd name="T10" fmla="*/ 34 w 37"/>
                  <a:gd name="T11" fmla="*/ 11 h 37"/>
                  <a:gd name="T12" fmla="*/ 10 w 37"/>
                  <a:gd name="T13" fmla="*/ 35 h 37"/>
                  <a:gd name="T14" fmla="*/ 6 w 37"/>
                  <a:gd name="T15" fmla="*/ 37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7">
                    <a:moveTo>
                      <a:pt x="6" y="37"/>
                    </a:moveTo>
                    <a:cubicBezTo>
                      <a:pt x="5" y="37"/>
                      <a:pt x="3" y="36"/>
                      <a:pt x="2" y="35"/>
                    </a:cubicBezTo>
                    <a:cubicBezTo>
                      <a:pt x="0" y="33"/>
                      <a:pt x="0" y="29"/>
                      <a:pt x="2" y="27"/>
                    </a:cubicBezTo>
                    <a:cubicBezTo>
                      <a:pt x="26" y="3"/>
                      <a:pt x="26" y="3"/>
                      <a:pt x="26" y="3"/>
                    </a:cubicBezTo>
                    <a:cubicBezTo>
                      <a:pt x="28" y="0"/>
                      <a:pt x="32" y="0"/>
                      <a:pt x="34" y="3"/>
                    </a:cubicBezTo>
                    <a:cubicBezTo>
                      <a:pt x="37" y="5"/>
                      <a:pt x="37" y="9"/>
                      <a:pt x="34" y="11"/>
                    </a:cubicBezTo>
                    <a:cubicBezTo>
                      <a:pt x="10" y="35"/>
                      <a:pt x="10" y="35"/>
                      <a:pt x="10" y="35"/>
                    </a:cubicBezTo>
                    <a:cubicBezTo>
                      <a:pt x="9" y="36"/>
                      <a:pt x="8" y="37"/>
                      <a:pt x="6"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algn="l" defTabSz="1625479" rtl="0"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latin typeface="Arial"/>
                  <a:ea typeface="+mn-ea"/>
                  <a:cs typeface="Arial" pitchFamily="34" charset="0"/>
                </a:endParaRPr>
              </a:p>
            </p:txBody>
          </p:sp>
          <p:sp>
            <p:nvSpPr>
              <p:cNvPr id="147" name="Freeform 108">
                <a:extLst>
                  <a:ext uri="{FF2B5EF4-FFF2-40B4-BE49-F238E27FC236}">
                    <a16:creationId xmlns:a16="http://schemas.microsoft.com/office/drawing/2014/main" id="{BDC44360-CAF7-4C2E-8837-DC9B3CAF07D0}"/>
                  </a:ext>
                </a:extLst>
              </p:cNvPr>
              <p:cNvSpPr>
                <a:spLocks/>
              </p:cNvSpPr>
              <p:nvPr/>
            </p:nvSpPr>
            <p:spPr bwMode="auto">
              <a:xfrm>
                <a:off x="1585" y="2997"/>
                <a:ext cx="18" cy="71"/>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10" y="0"/>
                      <a:pt x="12" y="3"/>
                      <a:pt x="12" y="6"/>
                    </a:cubicBezTo>
                    <a:cubicBezTo>
                      <a:pt x="12" y="42"/>
                      <a:pt x="12" y="42"/>
                      <a:pt x="12" y="42"/>
                    </a:cubicBezTo>
                    <a:cubicBezTo>
                      <a:pt x="12" y="45"/>
                      <a:pt x="10" y="48"/>
                      <a:pt x="6"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algn="l" defTabSz="1625479" rtl="0"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latin typeface="Arial"/>
                  <a:ea typeface="+mn-ea"/>
                  <a:cs typeface="Arial" pitchFamily="34" charset="0"/>
                </a:endParaRPr>
              </a:p>
            </p:txBody>
          </p:sp>
          <p:sp>
            <p:nvSpPr>
              <p:cNvPr id="148" name="Freeform 109">
                <a:extLst>
                  <a:ext uri="{FF2B5EF4-FFF2-40B4-BE49-F238E27FC236}">
                    <a16:creationId xmlns:a16="http://schemas.microsoft.com/office/drawing/2014/main" id="{55DC7FE2-4A74-4847-B33F-FA1F792D69CC}"/>
                  </a:ext>
                </a:extLst>
              </p:cNvPr>
              <p:cNvSpPr>
                <a:spLocks/>
              </p:cNvSpPr>
              <p:nvPr/>
            </p:nvSpPr>
            <p:spPr bwMode="auto">
              <a:xfrm>
                <a:off x="1478" y="3031"/>
                <a:ext cx="55" cy="55"/>
              </a:xfrm>
              <a:custGeom>
                <a:avLst/>
                <a:gdLst>
                  <a:gd name="T0" fmla="*/ 30 w 37"/>
                  <a:gd name="T1" fmla="*/ 37 h 37"/>
                  <a:gd name="T2" fmla="*/ 26 w 37"/>
                  <a:gd name="T3" fmla="*/ 35 h 37"/>
                  <a:gd name="T4" fmla="*/ 2 w 37"/>
                  <a:gd name="T5" fmla="*/ 11 h 37"/>
                  <a:gd name="T6" fmla="*/ 2 w 37"/>
                  <a:gd name="T7" fmla="*/ 3 h 37"/>
                  <a:gd name="T8" fmla="*/ 10 w 37"/>
                  <a:gd name="T9" fmla="*/ 3 h 37"/>
                  <a:gd name="T10" fmla="*/ 34 w 37"/>
                  <a:gd name="T11" fmla="*/ 27 h 37"/>
                  <a:gd name="T12" fmla="*/ 34 w 37"/>
                  <a:gd name="T13" fmla="*/ 35 h 37"/>
                  <a:gd name="T14" fmla="*/ 30 w 37"/>
                  <a:gd name="T15" fmla="*/ 37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7">
                    <a:moveTo>
                      <a:pt x="30" y="37"/>
                    </a:moveTo>
                    <a:cubicBezTo>
                      <a:pt x="29" y="37"/>
                      <a:pt x="27" y="36"/>
                      <a:pt x="26" y="35"/>
                    </a:cubicBezTo>
                    <a:cubicBezTo>
                      <a:pt x="2" y="11"/>
                      <a:pt x="2" y="11"/>
                      <a:pt x="2" y="11"/>
                    </a:cubicBezTo>
                    <a:cubicBezTo>
                      <a:pt x="0" y="9"/>
                      <a:pt x="0" y="5"/>
                      <a:pt x="2" y="3"/>
                    </a:cubicBezTo>
                    <a:cubicBezTo>
                      <a:pt x="4" y="0"/>
                      <a:pt x="8" y="0"/>
                      <a:pt x="10" y="3"/>
                    </a:cubicBezTo>
                    <a:cubicBezTo>
                      <a:pt x="34" y="27"/>
                      <a:pt x="34" y="27"/>
                      <a:pt x="34" y="27"/>
                    </a:cubicBezTo>
                    <a:cubicBezTo>
                      <a:pt x="37" y="29"/>
                      <a:pt x="37" y="33"/>
                      <a:pt x="34" y="35"/>
                    </a:cubicBezTo>
                    <a:cubicBezTo>
                      <a:pt x="33" y="36"/>
                      <a:pt x="32" y="37"/>
                      <a:pt x="3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algn="l" defTabSz="1625479" rtl="0"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latin typeface="Arial"/>
                  <a:ea typeface="+mn-ea"/>
                  <a:cs typeface="Arial" pitchFamily="34" charset="0"/>
                </a:endParaRPr>
              </a:p>
            </p:txBody>
          </p:sp>
          <p:sp>
            <p:nvSpPr>
              <p:cNvPr id="149" name="Freeform 110">
                <a:extLst>
                  <a:ext uri="{FF2B5EF4-FFF2-40B4-BE49-F238E27FC236}">
                    <a16:creationId xmlns:a16="http://schemas.microsoft.com/office/drawing/2014/main" id="{313D9CEA-3BBD-4574-A677-3E993C6DB932}"/>
                  </a:ext>
                </a:extLst>
              </p:cNvPr>
              <p:cNvSpPr>
                <a:spLocks/>
              </p:cNvSpPr>
              <p:nvPr/>
            </p:nvSpPr>
            <p:spPr bwMode="auto">
              <a:xfrm>
                <a:off x="1443" y="3122"/>
                <a:ext cx="71" cy="17"/>
              </a:xfrm>
              <a:custGeom>
                <a:avLst/>
                <a:gdLst>
                  <a:gd name="T0" fmla="*/ 42 w 48"/>
                  <a:gd name="T1" fmla="*/ 12 h 12"/>
                  <a:gd name="T2" fmla="*/ 6 w 48"/>
                  <a:gd name="T3" fmla="*/ 12 h 12"/>
                  <a:gd name="T4" fmla="*/ 0 w 48"/>
                  <a:gd name="T5" fmla="*/ 6 h 12"/>
                  <a:gd name="T6" fmla="*/ 6 w 48"/>
                  <a:gd name="T7" fmla="*/ 0 h 12"/>
                  <a:gd name="T8" fmla="*/ 42 w 48"/>
                  <a:gd name="T9" fmla="*/ 0 h 12"/>
                  <a:gd name="T10" fmla="*/ 48 w 48"/>
                  <a:gd name="T11" fmla="*/ 6 h 12"/>
                  <a:gd name="T12" fmla="*/ 42 w 4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8" h="12">
                    <a:moveTo>
                      <a:pt x="42" y="12"/>
                    </a:moveTo>
                    <a:cubicBezTo>
                      <a:pt x="6" y="12"/>
                      <a:pt x="6" y="12"/>
                      <a:pt x="6" y="12"/>
                    </a:cubicBezTo>
                    <a:cubicBezTo>
                      <a:pt x="3" y="12"/>
                      <a:pt x="0" y="9"/>
                      <a:pt x="0" y="6"/>
                    </a:cubicBezTo>
                    <a:cubicBezTo>
                      <a:pt x="0" y="3"/>
                      <a:pt x="3" y="0"/>
                      <a:pt x="6" y="0"/>
                    </a:cubicBezTo>
                    <a:cubicBezTo>
                      <a:pt x="42" y="0"/>
                      <a:pt x="42" y="0"/>
                      <a:pt x="42" y="0"/>
                    </a:cubicBezTo>
                    <a:cubicBezTo>
                      <a:pt x="46" y="0"/>
                      <a:pt x="48" y="3"/>
                      <a:pt x="48" y="6"/>
                    </a:cubicBezTo>
                    <a:cubicBezTo>
                      <a:pt x="48" y="9"/>
                      <a:pt x="46" y="12"/>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algn="l" defTabSz="1625479" rtl="0"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latin typeface="Arial"/>
                  <a:ea typeface="+mn-ea"/>
                  <a:cs typeface="Arial" pitchFamily="34" charset="0"/>
                </a:endParaRPr>
              </a:p>
            </p:txBody>
          </p:sp>
        </p:grpSp>
      </p:grpSp>
      <p:grpSp>
        <p:nvGrpSpPr>
          <p:cNvPr id="150" name="Group 7">
            <a:extLst>
              <a:ext uri="{FF2B5EF4-FFF2-40B4-BE49-F238E27FC236}">
                <a16:creationId xmlns:a16="http://schemas.microsoft.com/office/drawing/2014/main" id="{7789B18A-C34D-413E-8B3B-DEC8EF00D48E}"/>
              </a:ext>
            </a:extLst>
          </p:cNvPr>
          <p:cNvGrpSpPr/>
          <p:nvPr/>
        </p:nvGrpSpPr>
        <p:grpSpPr>
          <a:xfrm>
            <a:off x="4503009" y="3002724"/>
            <a:ext cx="290064" cy="290064"/>
            <a:chOff x="2688228" y="2475654"/>
            <a:chExt cx="217548" cy="217548"/>
          </a:xfrm>
        </p:grpSpPr>
        <p:sp>
          <p:nvSpPr>
            <p:cNvPr id="151" name="Oval 108">
              <a:hlinkClick r:id="" action="ppaction://noaction"/>
              <a:extLst>
                <a:ext uri="{FF2B5EF4-FFF2-40B4-BE49-F238E27FC236}">
                  <a16:creationId xmlns:a16="http://schemas.microsoft.com/office/drawing/2014/main" id="{FF43AF71-2A6A-4C0D-99D9-41C127678289}"/>
                </a:ext>
              </a:extLst>
            </p:cNvPr>
            <p:cNvSpPr>
              <a:spLocks noChangeAspect="1"/>
            </p:cNvSpPr>
            <p:nvPr/>
          </p:nvSpPr>
          <p:spPr>
            <a:xfrm>
              <a:off x="2688228" y="2475654"/>
              <a:ext cx="217548" cy="217548"/>
            </a:xfrm>
            <a:prstGeom prst="ellipse">
              <a:avLst/>
            </a:prstGeom>
            <a:solidFill>
              <a:srgbClr val="A5CC7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nvGrpSpPr>
            <p:cNvPr id="152" name="Group 104">
              <a:extLst>
                <a:ext uri="{FF2B5EF4-FFF2-40B4-BE49-F238E27FC236}">
                  <a16:creationId xmlns:a16="http://schemas.microsoft.com/office/drawing/2014/main" id="{69D36BF4-9C52-42C8-9D80-C244A5EB1C1F}"/>
                </a:ext>
              </a:extLst>
            </p:cNvPr>
            <p:cNvGrpSpPr>
              <a:grpSpLocks noChangeAspect="1"/>
            </p:cNvGrpSpPr>
            <p:nvPr/>
          </p:nvGrpSpPr>
          <p:grpSpPr bwMode="auto">
            <a:xfrm>
              <a:off x="2744285" y="2505167"/>
              <a:ext cx="105435" cy="158523"/>
              <a:chOff x="1443" y="2997"/>
              <a:chExt cx="284" cy="427"/>
            </a:xfrm>
            <a:solidFill>
              <a:srgbClr val="FFFFFF"/>
            </a:solidFill>
          </p:grpSpPr>
          <p:sp>
            <p:nvSpPr>
              <p:cNvPr id="153" name="Freeform 105">
                <a:extLst>
                  <a:ext uri="{FF2B5EF4-FFF2-40B4-BE49-F238E27FC236}">
                    <a16:creationId xmlns:a16="http://schemas.microsoft.com/office/drawing/2014/main" id="{3B61D1CC-0A8F-4348-B2CD-A60BF816148E}"/>
                  </a:ext>
                </a:extLst>
              </p:cNvPr>
              <p:cNvSpPr>
                <a:spLocks noEditPoints="1"/>
              </p:cNvSpPr>
              <p:nvPr/>
            </p:nvSpPr>
            <p:spPr bwMode="auto">
              <a:xfrm>
                <a:off x="1462" y="3104"/>
                <a:ext cx="261" cy="320"/>
              </a:xfrm>
              <a:custGeom>
                <a:avLst/>
                <a:gdLst>
                  <a:gd name="T0" fmla="*/ 155 w 176"/>
                  <a:gd name="T1" fmla="*/ 216 h 216"/>
                  <a:gd name="T2" fmla="*/ 59 w 176"/>
                  <a:gd name="T3" fmla="*/ 216 h 216"/>
                  <a:gd name="T4" fmla="*/ 54 w 176"/>
                  <a:gd name="T5" fmla="*/ 213 h 216"/>
                  <a:gd name="T6" fmla="*/ 6 w 176"/>
                  <a:gd name="T7" fmla="*/ 141 h 216"/>
                  <a:gd name="T8" fmla="*/ 4 w 176"/>
                  <a:gd name="T9" fmla="*/ 116 h 216"/>
                  <a:gd name="T10" fmla="*/ 17 w 176"/>
                  <a:gd name="T11" fmla="*/ 108 h 216"/>
                  <a:gd name="T12" fmla="*/ 59 w 176"/>
                  <a:gd name="T13" fmla="*/ 137 h 216"/>
                  <a:gd name="T14" fmla="*/ 59 w 176"/>
                  <a:gd name="T15" fmla="*/ 24 h 216"/>
                  <a:gd name="T16" fmla="*/ 83 w 176"/>
                  <a:gd name="T17" fmla="*/ 0 h 216"/>
                  <a:gd name="T18" fmla="*/ 107 w 176"/>
                  <a:gd name="T19" fmla="*/ 24 h 216"/>
                  <a:gd name="T20" fmla="*/ 107 w 176"/>
                  <a:gd name="T21" fmla="*/ 92 h 216"/>
                  <a:gd name="T22" fmla="*/ 156 w 176"/>
                  <a:gd name="T23" fmla="*/ 108 h 216"/>
                  <a:gd name="T24" fmla="*/ 173 w 176"/>
                  <a:gd name="T25" fmla="*/ 145 h 216"/>
                  <a:gd name="T26" fmla="*/ 161 w 176"/>
                  <a:gd name="T27" fmla="*/ 211 h 216"/>
                  <a:gd name="T28" fmla="*/ 155 w 176"/>
                  <a:gd name="T29" fmla="*/ 216 h 216"/>
                  <a:gd name="T30" fmla="*/ 62 w 176"/>
                  <a:gd name="T31" fmla="*/ 204 h 216"/>
                  <a:gd name="T32" fmla="*/ 150 w 176"/>
                  <a:gd name="T33" fmla="*/ 204 h 216"/>
                  <a:gd name="T34" fmla="*/ 161 w 176"/>
                  <a:gd name="T35" fmla="*/ 143 h 216"/>
                  <a:gd name="T36" fmla="*/ 152 w 176"/>
                  <a:gd name="T37" fmla="*/ 120 h 216"/>
                  <a:gd name="T38" fmla="*/ 99 w 176"/>
                  <a:gd name="T39" fmla="*/ 102 h 216"/>
                  <a:gd name="T40" fmla="*/ 95 w 176"/>
                  <a:gd name="T41" fmla="*/ 96 h 216"/>
                  <a:gd name="T42" fmla="*/ 95 w 176"/>
                  <a:gd name="T43" fmla="*/ 24 h 216"/>
                  <a:gd name="T44" fmla="*/ 83 w 176"/>
                  <a:gd name="T45" fmla="*/ 12 h 216"/>
                  <a:gd name="T46" fmla="*/ 71 w 176"/>
                  <a:gd name="T47" fmla="*/ 24 h 216"/>
                  <a:gd name="T48" fmla="*/ 71 w 176"/>
                  <a:gd name="T49" fmla="*/ 156 h 216"/>
                  <a:gd name="T50" fmla="*/ 67 w 176"/>
                  <a:gd name="T51" fmla="*/ 162 h 216"/>
                  <a:gd name="T52" fmla="*/ 60 w 176"/>
                  <a:gd name="T53" fmla="*/ 159 h 216"/>
                  <a:gd name="T54" fmla="*/ 17 w 176"/>
                  <a:gd name="T55" fmla="*/ 120 h 216"/>
                  <a:gd name="T56" fmla="*/ 14 w 176"/>
                  <a:gd name="T57" fmla="*/ 121 h 216"/>
                  <a:gd name="T58" fmla="*/ 16 w 176"/>
                  <a:gd name="T59" fmla="*/ 135 h 216"/>
                  <a:gd name="T60" fmla="*/ 62 w 176"/>
                  <a:gd name="T61" fmla="*/ 204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6" h="216">
                    <a:moveTo>
                      <a:pt x="155" y="216"/>
                    </a:moveTo>
                    <a:cubicBezTo>
                      <a:pt x="59" y="216"/>
                      <a:pt x="59" y="216"/>
                      <a:pt x="59" y="216"/>
                    </a:cubicBezTo>
                    <a:cubicBezTo>
                      <a:pt x="57" y="216"/>
                      <a:pt x="55" y="215"/>
                      <a:pt x="54" y="213"/>
                    </a:cubicBezTo>
                    <a:cubicBezTo>
                      <a:pt x="6" y="141"/>
                      <a:pt x="6" y="141"/>
                      <a:pt x="6" y="141"/>
                    </a:cubicBezTo>
                    <a:cubicBezTo>
                      <a:pt x="2" y="135"/>
                      <a:pt x="0" y="124"/>
                      <a:pt x="4" y="116"/>
                    </a:cubicBezTo>
                    <a:cubicBezTo>
                      <a:pt x="6" y="111"/>
                      <a:pt x="11" y="108"/>
                      <a:pt x="17" y="108"/>
                    </a:cubicBezTo>
                    <a:cubicBezTo>
                      <a:pt x="30" y="108"/>
                      <a:pt x="42" y="113"/>
                      <a:pt x="59" y="137"/>
                    </a:cubicBezTo>
                    <a:cubicBezTo>
                      <a:pt x="59" y="24"/>
                      <a:pt x="59" y="24"/>
                      <a:pt x="59" y="24"/>
                    </a:cubicBezTo>
                    <a:cubicBezTo>
                      <a:pt x="59" y="11"/>
                      <a:pt x="70" y="0"/>
                      <a:pt x="83" y="0"/>
                    </a:cubicBezTo>
                    <a:cubicBezTo>
                      <a:pt x="96" y="0"/>
                      <a:pt x="107" y="11"/>
                      <a:pt x="107" y="24"/>
                    </a:cubicBezTo>
                    <a:cubicBezTo>
                      <a:pt x="107" y="92"/>
                      <a:pt x="107" y="92"/>
                      <a:pt x="107" y="92"/>
                    </a:cubicBezTo>
                    <a:cubicBezTo>
                      <a:pt x="156" y="108"/>
                      <a:pt x="156" y="108"/>
                      <a:pt x="156" y="108"/>
                    </a:cubicBezTo>
                    <a:cubicBezTo>
                      <a:pt x="172" y="113"/>
                      <a:pt x="176" y="131"/>
                      <a:pt x="173" y="145"/>
                    </a:cubicBezTo>
                    <a:cubicBezTo>
                      <a:pt x="161" y="211"/>
                      <a:pt x="161" y="211"/>
                      <a:pt x="161" y="211"/>
                    </a:cubicBezTo>
                    <a:cubicBezTo>
                      <a:pt x="161" y="214"/>
                      <a:pt x="158" y="216"/>
                      <a:pt x="155" y="216"/>
                    </a:cubicBezTo>
                    <a:close/>
                    <a:moveTo>
                      <a:pt x="62" y="204"/>
                    </a:moveTo>
                    <a:cubicBezTo>
                      <a:pt x="150" y="204"/>
                      <a:pt x="150" y="204"/>
                      <a:pt x="150" y="204"/>
                    </a:cubicBezTo>
                    <a:cubicBezTo>
                      <a:pt x="161" y="143"/>
                      <a:pt x="161" y="143"/>
                      <a:pt x="161" y="143"/>
                    </a:cubicBezTo>
                    <a:cubicBezTo>
                      <a:pt x="163" y="134"/>
                      <a:pt x="161" y="123"/>
                      <a:pt x="152" y="120"/>
                    </a:cubicBezTo>
                    <a:cubicBezTo>
                      <a:pt x="99" y="102"/>
                      <a:pt x="99" y="102"/>
                      <a:pt x="99" y="102"/>
                    </a:cubicBezTo>
                    <a:cubicBezTo>
                      <a:pt x="97" y="101"/>
                      <a:pt x="95" y="99"/>
                      <a:pt x="95" y="96"/>
                    </a:cubicBezTo>
                    <a:cubicBezTo>
                      <a:pt x="95" y="24"/>
                      <a:pt x="95" y="24"/>
                      <a:pt x="95" y="24"/>
                    </a:cubicBezTo>
                    <a:cubicBezTo>
                      <a:pt x="95" y="17"/>
                      <a:pt x="90" y="12"/>
                      <a:pt x="83" y="12"/>
                    </a:cubicBezTo>
                    <a:cubicBezTo>
                      <a:pt x="77" y="12"/>
                      <a:pt x="71" y="18"/>
                      <a:pt x="71" y="24"/>
                    </a:cubicBezTo>
                    <a:cubicBezTo>
                      <a:pt x="71" y="156"/>
                      <a:pt x="71" y="156"/>
                      <a:pt x="71" y="156"/>
                    </a:cubicBezTo>
                    <a:cubicBezTo>
                      <a:pt x="71" y="159"/>
                      <a:pt x="69" y="161"/>
                      <a:pt x="67" y="162"/>
                    </a:cubicBezTo>
                    <a:cubicBezTo>
                      <a:pt x="64" y="163"/>
                      <a:pt x="62" y="162"/>
                      <a:pt x="60" y="159"/>
                    </a:cubicBezTo>
                    <a:cubicBezTo>
                      <a:pt x="37" y="123"/>
                      <a:pt x="26" y="120"/>
                      <a:pt x="17" y="120"/>
                    </a:cubicBezTo>
                    <a:cubicBezTo>
                      <a:pt x="15" y="120"/>
                      <a:pt x="15" y="121"/>
                      <a:pt x="14" y="121"/>
                    </a:cubicBezTo>
                    <a:cubicBezTo>
                      <a:pt x="13" y="124"/>
                      <a:pt x="14" y="131"/>
                      <a:pt x="16" y="135"/>
                    </a:cubicBezTo>
                    <a:lnTo>
                      <a:pt x="62" y="2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algn="l" defTabSz="1625479" rtl="0"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latin typeface="Arial"/>
                  <a:ea typeface="+mn-ea"/>
                  <a:cs typeface="Arial" pitchFamily="34" charset="0"/>
                </a:endParaRPr>
              </a:p>
            </p:txBody>
          </p:sp>
          <p:sp>
            <p:nvSpPr>
              <p:cNvPr id="154" name="Freeform 106">
                <a:extLst>
                  <a:ext uri="{FF2B5EF4-FFF2-40B4-BE49-F238E27FC236}">
                    <a16:creationId xmlns:a16="http://schemas.microsoft.com/office/drawing/2014/main" id="{0FE61CD7-38EA-471C-9967-B1DBF925FDEE}"/>
                  </a:ext>
                </a:extLst>
              </p:cNvPr>
              <p:cNvSpPr>
                <a:spLocks/>
              </p:cNvSpPr>
              <p:nvPr/>
            </p:nvSpPr>
            <p:spPr bwMode="auto">
              <a:xfrm>
                <a:off x="1656" y="3122"/>
                <a:ext cx="71" cy="17"/>
              </a:xfrm>
              <a:custGeom>
                <a:avLst/>
                <a:gdLst>
                  <a:gd name="T0" fmla="*/ 42 w 48"/>
                  <a:gd name="T1" fmla="*/ 12 h 12"/>
                  <a:gd name="T2" fmla="*/ 6 w 48"/>
                  <a:gd name="T3" fmla="*/ 12 h 12"/>
                  <a:gd name="T4" fmla="*/ 0 w 48"/>
                  <a:gd name="T5" fmla="*/ 6 h 12"/>
                  <a:gd name="T6" fmla="*/ 6 w 48"/>
                  <a:gd name="T7" fmla="*/ 0 h 12"/>
                  <a:gd name="T8" fmla="*/ 42 w 48"/>
                  <a:gd name="T9" fmla="*/ 0 h 12"/>
                  <a:gd name="T10" fmla="*/ 48 w 48"/>
                  <a:gd name="T11" fmla="*/ 6 h 12"/>
                  <a:gd name="T12" fmla="*/ 42 w 4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8" h="12">
                    <a:moveTo>
                      <a:pt x="42" y="12"/>
                    </a:moveTo>
                    <a:cubicBezTo>
                      <a:pt x="6" y="12"/>
                      <a:pt x="6" y="12"/>
                      <a:pt x="6" y="12"/>
                    </a:cubicBezTo>
                    <a:cubicBezTo>
                      <a:pt x="3" y="12"/>
                      <a:pt x="0" y="9"/>
                      <a:pt x="0" y="6"/>
                    </a:cubicBezTo>
                    <a:cubicBezTo>
                      <a:pt x="0" y="3"/>
                      <a:pt x="3" y="0"/>
                      <a:pt x="6" y="0"/>
                    </a:cubicBezTo>
                    <a:cubicBezTo>
                      <a:pt x="42" y="0"/>
                      <a:pt x="42" y="0"/>
                      <a:pt x="42" y="0"/>
                    </a:cubicBezTo>
                    <a:cubicBezTo>
                      <a:pt x="46" y="0"/>
                      <a:pt x="48" y="3"/>
                      <a:pt x="48" y="6"/>
                    </a:cubicBezTo>
                    <a:cubicBezTo>
                      <a:pt x="48" y="9"/>
                      <a:pt x="46" y="12"/>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algn="l" defTabSz="1625479" rtl="0"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latin typeface="Arial"/>
                  <a:ea typeface="+mn-ea"/>
                  <a:cs typeface="Arial" pitchFamily="34" charset="0"/>
                </a:endParaRPr>
              </a:p>
            </p:txBody>
          </p:sp>
          <p:sp>
            <p:nvSpPr>
              <p:cNvPr id="155" name="Freeform 107">
                <a:extLst>
                  <a:ext uri="{FF2B5EF4-FFF2-40B4-BE49-F238E27FC236}">
                    <a16:creationId xmlns:a16="http://schemas.microsoft.com/office/drawing/2014/main" id="{794C0F98-F1E5-4203-8957-6428BD89A7C2}"/>
                  </a:ext>
                </a:extLst>
              </p:cNvPr>
              <p:cNvSpPr>
                <a:spLocks/>
              </p:cNvSpPr>
              <p:nvPr/>
            </p:nvSpPr>
            <p:spPr bwMode="auto">
              <a:xfrm>
                <a:off x="1638" y="3031"/>
                <a:ext cx="55" cy="55"/>
              </a:xfrm>
              <a:custGeom>
                <a:avLst/>
                <a:gdLst>
                  <a:gd name="T0" fmla="*/ 6 w 37"/>
                  <a:gd name="T1" fmla="*/ 37 h 37"/>
                  <a:gd name="T2" fmla="*/ 2 w 37"/>
                  <a:gd name="T3" fmla="*/ 35 h 37"/>
                  <a:gd name="T4" fmla="*/ 2 w 37"/>
                  <a:gd name="T5" fmla="*/ 27 h 37"/>
                  <a:gd name="T6" fmla="*/ 26 w 37"/>
                  <a:gd name="T7" fmla="*/ 3 h 37"/>
                  <a:gd name="T8" fmla="*/ 34 w 37"/>
                  <a:gd name="T9" fmla="*/ 3 h 37"/>
                  <a:gd name="T10" fmla="*/ 34 w 37"/>
                  <a:gd name="T11" fmla="*/ 11 h 37"/>
                  <a:gd name="T12" fmla="*/ 10 w 37"/>
                  <a:gd name="T13" fmla="*/ 35 h 37"/>
                  <a:gd name="T14" fmla="*/ 6 w 37"/>
                  <a:gd name="T15" fmla="*/ 37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7">
                    <a:moveTo>
                      <a:pt x="6" y="37"/>
                    </a:moveTo>
                    <a:cubicBezTo>
                      <a:pt x="5" y="37"/>
                      <a:pt x="3" y="36"/>
                      <a:pt x="2" y="35"/>
                    </a:cubicBezTo>
                    <a:cubicBezTo>
                      <a:pt x="0" y="33"/>
                      <a:pt x="0" y="29"/>
                      <a:pt x="2" y="27"/>
                    </a:cubicBezTo>
                    <a:cubicBezTo>
                      <a:pt x="26" y="3"/>
                      <a:pt x="26" y="3"/>
                      <a:pt x="26" y="3"/>
                    </a:cubicBezTo>
                    <a:cubicBezTo>
                      <a:pt x="28" y="0"/>
                      <a:pt x="32" y="0"/>
                      <a:pt x="34" y="3"/>
                    </a:cubicBezTo>
                    <a:cubicBezTo>
                      <a:pt x="37" y="5"/>
                      <a:pt x="37" y="9"/>
                      <a:pt x="34" y="11"/>
                    </a:cubicBezTo>
                    <a:cubicBezTo>
                      <a:pt x="10" y="35"/>
                      <a:pt x="10" y="35"/>
                      <a:pt x="10" y="35"/>
                    </a:cubicBezTo>
                    <a:cubicBezTo>
                      <a:pt x="9" y="36"/>
                      <a:pt x="8" y="37"/>
                      <a:pt x="6"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algn="l" defTabSz="1625479" rtl="0"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latin typeface="Arial"/>
                  <a:ea typeface="+mn-ea"/>
                  <a:cs typeface="Arial" pitchFamily="34" charset="0"/>
                </a:endParaRPr>
              </a:p>
            </p:txBody>
          </p:sp>
          <p:sp>
            <p:nvSpPr>
              <p:cNvPr id="156" name="Freeform 108">
                <a:extLst>
                  <a:ext uri="{FF2B5EF4-FFF2-40B4-BE49-F238E27FC236}">
                    <a16:creationId xmlns:a16="http://schemas.microsoft.com/office/drawing/2014/main" id="{0C8E8092-E520-443B-B051-2D1948041EF0}"/>
                  </a:ext>
                </a:extLst>
              </p:cNvPr>
              <p:cNvSpPr>
                <a:spLocks/>
              </p:cNvSpPr>
              <p:nvPr/>
            </p:nvSpPr>
            <p:spPr bwMode="auto">
              <a:xfrm>
                <a:off x="1585" y="2997"/>
                <a:ext cx="18" cy="71"/>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10" y="0"/>
                      <a:pt x="12" y="3"/>
                      <a:pt x="12" y="6"/>
                    </a:cubicBezTo>
                    <a:cubicBezTo>
                      <a:pt x="12" y="42"/>
                      <a:pt x="12" y="42"/>
                      <a:pt x="12" y="42"/>
                    </a:cubicBezTo>
                    <a:cubicBezTo>
                      <a:pt x="12" y="45"/>
                      <a:pt x="10" y="48"/>
                      <a:pt x="6"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algn="l" defTabSz="1625479" rtl="0"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latin typeface="Arial"/>
                  <a:ea typeface="+mn-ea"/>
                  <a:cs typeface="Arial" pitchFamily="34" charset="0"/>
                </a:endParaRPr>
              </a:p>
            </p:txBody>
          </p:sp>
          <p:sp>
            <p:nvSpPr>
              <p:cNvPr id="157" name="Freeform 109">
                <a:extLst>
                  <a:ext uri="{FF2B5EF4-FFF2-40B4-BE49-F238E27FC236}">
                    <a16:creationId xmlns:a16="http://schemas.microsoft.com/office/drawing/2014/main" id="{678CDFFC-38AA-48B0-B57C-63FAA2CC96C0}"/>
                  </a:ext>
                </a:extLst>
              </p:cNvPr>
              <p:cNvSpPr>
                <a:spLocks/>
              </p:cNvSpPr>
              <p:nvPr/>
            </p:nvSpPr>
            <p:spPr bwMode="auto">
              <a:xfrm>
                <a:off x="1478" y="3031"/>
                <a:ext cx="55" cy="55"/>
              </a:xfrm>
              <a:custGeom>
                <a:avLst/>
                <a:gdLst>
                  <a:gd name="T0" fmla="*/ 30 w 37"/>
                  <a:gd name="T1" fmla="*/ 37 h 37"/>
                  <a:gd name="T2" fmla="*/ 26 w 37"/>
                  <a:gd name="T3" fmla="*/ 35 h 37"/>
                  <a:gd name="T4" fmla="*/ 2 w 37"/>
                  <a:gd name="T5" fmla="*/ 11 h 37"/>
                  <a:gd name="T6" fmla="*/ 2 w 37"/>
                  <a:gd name="T7" fmla="*/ 3 h 37"/>
                  <a:gd name="T8" fmla="*/ 10 w 37"/>
                  <a:gd name="T9" fmla="*/ 3 h 37"/>
                  <a:gd name="T10" fmla="*/ 34 w 37"/>
                  <a:gd name="T11" fmla="*/ 27 h 37"/>
                  <a:gd name="T12" fmla="*/ 34 w 37"/>
                  <a:gd name="T13" fmla="*/ 35 h 37"/>
                  <a:gd name="T14" fmla="*/ 30 w 37"/>
                  <a:gd name="T15" fmla="*/ 37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7">
                    <a:moveTo>
                      <a:pt x="30" y="37"/>
                    </a:moveTo>
                    <a:cubicBezTo>
                      <a:pt x="29" y="37"/>
                      <a:pt x="27" y="36"/>
                      <a:pt x="26" y="35"/>
                    </a:cubicBezTo>
                    <a:cubicBezTo>
                      <a:pt x="2" y="11"/>
                      <a:pt x="2" y="11"/>
                      <a:pt x="2" y="11"/>
                    </a:cubicBezTo>
                    <a:cubicBezTo>
                      <a:pt x="0" y="9"/>
                      <a:pt x="0" y="5"/>
                      <a:pt x="2" y="3"/>
                    </a:cubicBezTo>
                    <a:cubicBezTo>
                      <a:pt x="4" y="0"/>
                      <a:pt x="8" y="0"/>
                      <a:pt x="10" y="3"/>
                    </a:cubicBezTo>
                    <a:cubicBezTo>
                      <a:pt x="34" y="27"/>
                      <a:pt x="34" y="27"/>
                      <a:pt x="34" y="27"/>
                    </a:cubicBezTo>
                    <a:cubicBezTo>
                      <a:pt x="37" y="29"/>
                      <a:pt x="37" y="33"/>
                      <a:pt x="34" y="35"/>
                    </a:cubicBezTo>
                    <a:cubicBezTo>
                      <a:pt x="33" y="36"/>
                      <a:pt x="32" y="37"/>
                      <a:pt x="3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algn="l" defTabSz="1625479" rtl="0"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latin typeface="Arial"/>
                  <a:ea typeface="+mn-ea"/>
                  <a:cs typeface="Arial" pitchFamily="34" charset="0"/>
                </a:endParaRPr>
              </a:p>
            </p:txBody>
          </p:sp>
          <p:sp>
            <p:nvSpPr>
              <p:cNvPr id="158" name="Freeform 110">
                <a:extLst>
                  <a:ext uri="{FF2B5EF4-FFF2-40B4-BE49-F238E27FC236}">
                    <a16:creationId xmlns:a16="http://schemas.microsoft.com/office/drawing/2014/main" id="{C0FB548B-DE70-490C-847B-74AD16843309}"/>
                  </a:ext>
                </a:extLst>
              </p:cNvPr>
              <p:cNvSpPr>
                <a:spLocks/>
              </p:cNvSpPr>
              <p:nvPr/>
            </p:nvSpPr>
            <p:spPr bwMode="auto">
              <a:xfrm>
                <a:off x="1443" y="3122"/>
                <a:ext cx="71" cy="17"/>
              </a:xfrm>
              <a:custGeom>
                <a:avLst/>
                <a:gdLst>
                  <a:gd name="T0" fmla="*/ 42 w 48"/>
                  <a:gd name="T1" fmla="*/ 12 h 12"/>
                  <a:gd name="T2" fmla="*/ 6 w 48"/>
                  <a:gd name="T3" fmla="*/ 12 h 12"/>
                  <a:gd name="T4" fmla="*/ 0 w 48"/>
                  <a:gd name="T5" fmla="*/ 6 h 12"/>
                  <a:gd name="T6" fmla="*/ 6 w 48"/>
                  <a:gd name="T7" fmla="*/ 0 h 12"/>
                  <a:gd name="T8" fmla="*/ 42 w 48"/>
                  <a:gd name="T9" fmla="*/ 0 h 12"/>
                  <a:gd name="T10" fmla="*/ 48 w 48"/>
                  <a:gd name="T11" fmla="*/ 6 h 12"/>
                  <a:gd name="T12" fmla="*/ 42 w 4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8" h="12">
                    <a:moveTo>
                      <a:pt x="42" y="12"/>
                    </a:moveTo>
                    <a:cubicBezTo>
                      <a:pt x="6" y="12"/>
                      <a:pt x="6" y="12"/>
                      <a:pt x="6" y="12"/>
                    </a:cubicBezTo>
                    <a:cubicBezTo>
                      <a:pt x="3" y="12"/>
                      <a:pt x="0" y="9"/>
                      <a:pt x="0" y="6"/>
                    </a:cubicBezTo>
                    <a:cubicBezTo>
                      <a:pt x="0" y="3"/>
                      <a:pt x="3" y="0"/>
                      <a:pt x="6" y="0"/>
                    </a:cubicBezTo>
                    <a:cubicBezTo>
                      <a:pt x="42" y="0"/>
                      <a:pt x="42" y="0"/>
                      <a:pt x="42" y="0"/>
                    </a:cubicBezTo>
                    <a:cubicBezTo>
                      <a:pt x="46" y="0"/>
                      <a:pt x="48" y="3"/>
                      <a:pt x="48" y="6"/>
                    </a:cubicBezTo>
                    <a:cubicBezTo>
                      <a:pt x="48" y="9"/>
                      <a:pt x="46" y="12"/>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algn="l" defTabSz="1625479" rtl="0"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latin typeface="Arial"/>
                  <a:ea typeface="+mn-ea"/>
                  <a:cs typeface="Arial" pitchFamily="34" charset="0"/>
                </a:endParaRPr>
              </a:p>
            </p:txBody>
          </p:sp>
        </p:grpSp>
      </p:grpSp>
      <p:grpSp>
        <p:nvGrpSpPr>
          <p:cNvPr id="159" name="Group 2">
            <a:extLst>
              <a:ext uri="{FF2B5EF4-FFF2-40B4-BE49-F238E27FC236}">
                <a16:creationId xmlns:a16="http://schemas.microsoft.com/office/drawing/2014/main" id="{B56B99FF-82B8-433B-BD50-3553869865E1}"/>
              </a:ext>
            </a:extLst>
          </p:cNvPr>
          <p:cNvGrpSpPr/>
          <p:nvPr/>
        </p:nvGrpSpPr>
        <p:grpSpPr>
          <a:xfrm>
            <a:off x="4503009" y="5272988"/>
            <a:ext cx="290064" cy="290064"/>
            <a:chOff x="2688228" y="3326708"/>
            <a:chExt cx="217548" cy="217548"/>
          </a:xfrm>
        </p:grpSpPr>
        <p:sp>
          <p:nvSpPr>
            <p:cNvPr id="160" name="Oval 116">
              <a:hlinkClick r:id="" action="ppaction://noaction"/>
              <a:extLst>
                <a:ext uri="{FF2B5EF4-FFF2-40B4-BE49-F238E27FC236}">
                  <a16:creationId xmlns:a16="http://schemas.microsoft.com/office/drawing/2014/main" id="{8E001929-BC86-4F8A-97C2-C94C6FEC076C}"/>
                </a:ext>
              </a:extLst>
            </p:cNvPr>
            <p:cNvSpPr>
              <a:spLocks noChangeAspect="1"/>
            </p:cNvSpPr>
            <p:nvPr/>
          </p:nvSpPr>
          <p:spPr>
            <a:xfrm>
              <a:off x="2688228" y="3326708"/>
              <a:ext cx="217548" cy="217548"/>
            </a:xfrm>
            <a:prstGeom prst="ellipse">
              <a:avLst/>
            </a:prstGeom>
            <a:solidFill>
              <a:srgbClr val="A5CC7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nvGrpSpPr>
            <p:cNvPr id="161" name="Group 104">
              <a:extLst>
                <a:ext uri="{FF2B5EF4-FFF2-40B4-BE49-F238E27FC236}">
                  <a16:creationId xmlns:a16="http://schemas.microsoft.com/office/drawing/2014/main" id="{B8798F74-B718-4486-A73B-709194023664}"/>
                </a:ext>
              </a:extLst>
            </p:cNvPr>
            <p:cNvGrpSpPr>
              <a:grpSpLocks noChangeAspect="1"/>
            </p:cNvGrpSpPr>
            <p:nvPr/>
          </p:nvGrpSpPr>
          <p:grpSpPr bwMode="auto">
            <a:xfrm>
              <a:off x="2744285" y="3356221"/>
              <a:ext cx="105435" cy="158523"/>
              <a:chOff x="1443" y="2997"/>
              <a:chExt cx="284" cy="427"/>
            </a:xfrm>
            <a:solidFill>
              <a:srgbClr val="FFFFFF"/>
            </a:solidFill>
          </p:grpSpPr>
          <p:sp>
            <p:nvSpPr>
              <p:cNvPr id="162" name="Freeform 105">
                <a:extLst>
                  <a:ext uri="{FF2B5EF4-FFF2-40B4-BE49-F238E27FC236}">
                    <a16:creationId xmlns:a16="http://schemas.microsoft.com/office/drawing/2014/main" id="{B8F167C1-5ECD-4BEB-A180-BC868A0CCF42}"/>
                  </a:ext>
                </a:extLst>
              </p:cNvPr>
              <p:cNvSpPr>
                <a:spLocks noEditPoints="1"/>
              </p:cNvSpPr>
              <p:nvPr/>
            </p:nvSpPr>
            <p:spPr bwMode="auto">
              <a:xfrm>
                <a:off x="1462" y="3104"/>
                <a:ext cx="261" cy="320"/>
              </a:xfrm>
              <a:custGeom>
                <a:avLst/>
                <a:gdLst>
                  <a:gd name="T0" fmla="*/ 155 w 176"/>
                  <a:gd name="T1" fmla="*/ 216 h 216"/>
                  <a:gd name="T2" fmla="*/ 59 w 176"/>
                  <a:gd name="T3" fmla="*/ 216 h 216"/>
                  <a:gd name="T4" fmla="*/ 54 w 176"/>
                  <a:gd name="T5" fmla="*/ 213 h 216"/>
                  <a:gd name="T6" fmla="*/ 6 w 176"/>
                  <a:gd name="T7" fmla="*/ 141 h 216"/>
                  <a:gd name="T8" fmla="*/ 4 w 176"/>
                  <a:gd name="T9" fmla="*/ 116 h 216"/>
                  <a:gd name="T10" fmla="*/ 17 w 176"/>
                  <a:gd name="T11" fmla="*/ 108 h 216"/>
                  <a:gd name="T12" fmla="*/ 59 w 176"/>
                  <a:gd name="T13" fmla="*/ 137 h 216"/>
                  <a:gd name="T14" fmla="*/ 59 w 176"/>
                  <a:gd name="T15" fmla="*/ 24 h 216"/>
                  <a:gd name="T16" fmla="*/ 83 w 176"/>
                  <a:gd name="T17" fmla="*/ 0 h 216"/>
                  <a:gd name="T18" fmla="*/ 107 w 176"/>
                  <a:gd name="T19" fmla="*/ 24 h 216"/>
                  <a:gd name="T20" fmla="*/ 107 w 176"/>
                  <a:gd name="T21" fmla="*/ 92 h 216"/>
                  <a:gd name="T22" fmla="*/ 156 w 176"/>
                  <a:gd name="T23" fmla="*/ 108 h 216"/>
                  <a:gd name="T24" fmla="*/ 173 w 176"/>
                  <a:gd name="T25" fmla="*/ 145 h 216"/>
                  <a:gd name="T26" fmla="*/ 161 w 176"/>
                  <a:gd name="T27" fmla="*/ 211 h 216"/>
                  <a:gd name="T28" fmla="*/ 155 w 176"/>
                  <a:gd name="T29" fmla="*/ 216 h 216"/>
                  <a:gd name="T30" fmla="*/ 62 w 176"/>
                  <a:gd name="T31" fmla="*/ 204 h 216"/>
                  <a:gd name="T32" fmla="*/ 150 w 176"/>
                  <a:gd name="T33" fmla="*/ 204 h 216"/>
                  <a:gd name="T34" fmla="*/ 161 w 176"/>
                  <a:gd name="T35" fmla="*/ 143 h 216"/>
                  <a:gd name="T36" fmla="*/ 152 w 176"/>
                  <a:gd name="T37" fmla="*/ 120 h 216"/>
                  <a:gd name="T38" fmla="*/ 99 w 176"/>
                  <a:gd name="T39" fmla="*/ 102 h 216"/>
                  <a:gd name="T40" fmla="*/ 95 w 176"/>
                  <a:gd name="T41" fmla="*/ 96 h 216"/>
                  <a:gd name="T42" fmla="*/ 95 w 176"/>
                  <a:gd name="T43" fmla="*/ 24 h 216"/>
                  <a:gd name="T44" fmla="*/ 83 w 176"/>
                  <a:gd name="T45" fmla="*/ 12 h 216"/>
                  <a:gd name="T46" fmla="*/ 71 w 176"/>
                  <a:gd name="T47" fmla="*/ 24 h 216"/>
                  <a:gd name="T48" fmla="*/ 71 w 176"/>
                  <a:gd name="T49" fmla="*/ 156 h 216"/>
                  <a:gd name="T50" fmla="*/ 67 w 176"/>
                  <a:gd name="T51" fmla="*/ 162 h 216"/>
                  <a:gd name="T52" fmla="*/ 60 w 176"/>
                  <a:gd name="T53" fmla="*/ 159 h 216"/>
                  <a:gd name="T54" fmla="*/ 17 w 176"/>
                  <a:gd name="T55" fmla="*/ 120 h 216"/>
                  <a:gd name="T56" fmla="*/ 14 w 176"/>
                  <a:gd name="T57" fmla="*/ 121 h 216"/>
                  <a:gd name="T58" fmla="*/ 16 w 176"/>
                  <a:gd name="T59" fmla="*/ 135 h 216"/>
                  <a:gd name="T60" fmla="*/ 62 w 176"/>
                  <a:gd name="T61" fmla="*/ 204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6" h="216">
                    <a:moveTo>
                      <a:pt x="155" y="216"/>
                    </a:moveTo>
                    <a:cubicBezTo>
                      <a:pt x="59" y="216"/>
                      <a:pt x="59" y="216"/>
                      <a:pt x="59" y="216"/>
                    </a:cubicBezTo>
                    <a:cubicBezTo>
                      <a:pt x="57" y="216"/>
                      <a:pt x="55" y="215"/>
                      <a:pt x="54" y="213"/>
                    </a:cubicBezTo>
                    <a:cubicBezTo>
                      <a:pt x="6" y="141"/>
                      <a:pt x="6" y="141"/>
                      <a:pt x="6" y="141"/>
                    </a:cubicBezTo>
                    <a:cubicBezTo>
                      <a:pt x="2" y="135"/>
                      <a:pt x="0" y="124"/>
                      <a:pt x="4" y="116"/>
                    </a:cubicBezTo>
                    <a:cubicBezTo>
                      <a:pt x="6" y="111"/>
                      <a:pt x="11" y="108"/>
                      <a:pt x="17" y="108"/>
                    </a:cubicBezTo>
                    <a:cubicBezTo>
                      <a:pt x="30" y="108"/>
                      <a:pt x="42" y="113"/>
                      <a:pt x="59" y="137"/>
                    </a:cubicBezTo>
                    <a:cubicBezTo>
                      <a:pt x="59" y="24"/>
                      <a:pt x="59" y="24"/>
                      <a:pt x="59" y="24"/>
                    </a:cubicBezTo>
                    <a:cubicBezTo>
                      <a:pt x="59" y="11"/>
                      <a:pt x="70" y="0"/>
                      <a:pt x="83" y="0"/>
                    </a:cubicBezTo>
                    <a:cubicBezTo>
                      <a:pt x="96" y="0"/>
                      <a:pt x="107" y="11"/>
                      <a:pt x="107" y="24"/>
                    </a:cubicBezTo>
                    <a:cubicBezTo>
                      <a:pt x="107" y="92"/>
                      <a:pt x="107" y="92"/>
                      <a:pt x="107" y="92"/>
                    </a:cubicBezTo>
                    <a:cubicBezTo>
                      <a:pt x="156" y="108"/>
                      <a:pt x="156" y="108"/>
                      <a:pt x="156" y="108"/>
                    </a:cubicBezTo>
                    <a:cubicBezTo>
                      <a:pt x="172" y="113"/>
                      <a:pt x="176" y="131"/>
                      <a:pt x="173" y="145"/>
                    </a:cubicBezTo>
                    <a:cubicBezTo>
                      <a:pt x="161" y="211"/>
                      <a:pt x="161" y="211"/>
                      <a:pt x="161" y="211"/>
                    </a:cubicBezTo>
                    <a:cubicBezTo>
                      <a:pt x="161" y="214"/>
                      <a:pt x="158" y="216"/>
                      <a:pt x="155" y="216"/>
                    </a:cubicBezTo>
                    <a:close/>
                    <a:moveTo>
                      <a:pt x="62" y="204"/>
                    </a:moveTo>
                    <a:cubicBezTo>
                      <a:pt x="150" y="204"/>
                      <a:pt x="150" y="204"/>
                      <a:pt x="150" y="204"/>
                    </a:cubicBezTo>
                    <a:cubicBezTo>
                      <a:pt x="161" y="143"/>
                      <a:pt x="161" y="143"/>
                      <a:pt x="161" y="143"/>
                    </a:cubicBezTo>
                    <a:cubicBezTo>
                      <a:pt x="163" y="134"/>
                      <a:pt x="161" y="123"/>
                      <a:pt x="152" y="120"/>
                    </a:cubicBezTo>
                    <a:cubicBezTo>
                      <a:pt x="99" y="102"/>
                      <a:pt x="99" y="102"/>
                      <a:pt x="99" y="102"/>
                    </a:cubicBezTo>
                    <a:cubicBezTo>
                      <a:pt x="97" y="101"/>
                      <a:pt x="95" y="99"/>
                      <a:pt x="95" y="96"/>
                    </a:cubicBezTo>
                    <a:cubicBezTo>
                      <a:pt x="95" y="24"/>
                      <a:pt x="95" y="24"/>
                      <a:pt x="95" y="24"/>
                    </a:cubicBezTo>
                    <a:cubicBezTo>
                      <a:pt x="95" y="17"/>
                      <a:pt x="90" y="12"/>
                      <a:pt x="83" y="12"/>
                    </a:cubicBezTo>
                    <a:cubicBezTo>
                      <a:pt x="77" y="12"/>
                      <a:pt x="71" y="18"/>
                      <a:pt x="71" y="24"/>
                    </a:cubicBezTo>
                    <a:cubicBezTo>
                      <a:pt x="71" y="156"/>
                      <a:pt x="71" y="156"/>
                      <a:pt x="71" y="156"/>
                    </a:cubicBezTo>
                    <a:cubicBezTo>
                      <a:pt x="71" y="159"/>
                      <a:pt x="69" y="161"/>
                      <a:pt x="67" y="162"/>
                    </a:cubicBezTo>
                    <a:cubicBezTo>
                      <a:pt x="64" y="163"/>
                      <a:pt x="62" y="162"/>
                      <a:pt x="60" y="159"/>
                    </a:cubicBezTo>
                    <a:cubicBezTo>
                      <a:pt x="37" y="123"/>
                      <a:pt x="26" y="120"/>
                      <a:pt x="17" y="120"/>
                    </a:cubicBezTo>
                    <a:cubicBezTo>
                      <a:pt x="15" y="120"/>
                      <a:pt x="15" y="121"/>
                      <a:pt x="14" y="121"/>
                    </a:cubicBezTo>
                    <a:cubicBezTo>
                      <a:pt x="13" y="124"/>
                      <a:pt x="14" y="131"/>
                      <a:pt x="16" y="135"/>
                    </a:cubicBezTo>
                    <a:lnTo>
                      <a:pt x="62" y="2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algn="l" defTabSz="1625479" rtl="0"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latin typeface="Arial"/>
                  <a:ea typeface="+mn-ea"/>
                  <a:cs typeface="Arial" pitchFamily="34" charset="0"/>
                </a:endParaRPr>
              </a:p>
            </p:txBody>
          </p:sp>
          <p:sp>
            <p:nvSpPr>
              <p:cNvPr id="163" name="Freeform 106">
                <a:extLst>
                  <a:ext uri="{FF2B5EF4-FFF2-40B4-BE49-F238E27FC236}">
                    <a16:creationId xmlns:a16="http://schemas.microsoft.com/office/drawing/2014/main" id="{B25DBC6F-81CC-4B56-935D-3E573B7D7F2E}"/>
                  </a:ext>
                </a:extLst>
              </p:cNvPr>
              <p:cNvSpPr>
                <a:spLocks/>
              </p:cNvSpPr>
              <p:nvPr/>
            </p:nvSpPr>
            <p:spPr bwMode="auto">
              <a:xfrm>
                <a:off x="1656" y="3122"/>
                <a:ext cx="71" cy="17"/>
              </a:xfrm>
              <a:custGeom>
                <a:avLst/>
                <a:gdLst>
                  <a:gd name="T0" fmla="*/ 42 w 48"/>
                  <a:gd name="T1" fmla="*/ 12 h 12"/>
                  <a:gd name="T2" fmla="*/ 6 w 48"/>
                  <a:gd name="T3" fmla="*/ 12 h 12"/>
                  <a:gd name="T4" fmla="*/ 0 w 48"/>
                  <a:gd name="T5" fmla="*/ 6 h 12"/>
                  <a:gd name="T6" fmla="*/ 6 w 48"/>
                  <a:gd name="T7" fmla="*/ 0 h 12"/>
                  <a:gd name="T8" fmla="*/ 42 w 48"/>
                  <a:gd name="T9" fmla="*/ 0 h 12"/>
                  <a:gd name="T10" fmla="*/ 48 w 48"/>
                  <a:gd name="T11" fmla="*/ 6 h 12"/>
                  <a:gd name="T12" fmla="*/ 42 w 4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8" h="12">
                    <a:moveTo>
                      <a:pt x="42" y="12"/>
                    </a:moveTo>
                    <a:cubicBezTo>
                      <a:pt x="6" y="12"/>
                      <a:pt x="6" y="12"/>
                      <a:pt x="6" y="12"/>
                    </a:cubicBezTo>
                    <a:cubicBezTo>
                      <a:pt x="3" y="12"/>
                      <a:pt x="0" y="9"/>
                      <a:pt x="0" y="6"/>
                    </a:cubicBezTo>
                    <a:cubicBezTo>
                      <a:pt x="0" y="3"/>
                      <a:pt x="3" y="0"/>
                      <a:pt x="6" y="0"/>
                    </a:cubicBezTo>
                    <a:cubicBezTo>
                      <a:pt x="42" y="0"/>
                      <a:pt x="42" y="0"/>
                      <a:pt x="42" y="0"/>
                    </a:cubicBezTo>
                    <a:cubicBezTo>
                      <a:pt x="46" y="0"/>
                      <a:pt x="48" y="3"/>
                      <a:pt x="48" y="6"/>
                    </a:cubicBezTo>
                    <a:cubicBezTo>
                      <a:pt x="48" y="9"/>
                      <a:pt x="46" y="12"/>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algn="l" defTabSz="1625479" rtl="0"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latin typeface="Arial"/>
                  <a:ea typeface="+mn-ea"/>
                  <a:cs typeface="Arial" pitchFamily="34" charset="0"/>
                </a:endParaRPr>
              </a:p>
            </p:txBody>
          </p:sp>
          <p:sp>
            <p:nvSpPr>
              <p:cNvPr id="164" name="Freeform 107">
                <a:extLst>
                  <a:ext uri="{FF2B5EF4-FFF2-40B4-BE49-F238E27FC236}">
                    <a16:creationId xmlns:a16="http://schemas.microsoft.com/office/drawing/2014/main" id="{FACF8C25-4BF6-43BC-B1B9-C031FBCBF6E5}"/>
                  </a:ext>
                </a:extLst>
              </p:cNvPr>
              <p:cNvSpPr>
                <a:spLocks/>
              </p:cNvSpPr>
              <p:nvPr/>
            </p:nvSpPr>
            <p:spPr bwMode="auto">
              <a:xfrm>
                <a:off x="1638" y="3031"/>
                <a:ext cx="55" cy="55"/>
              </a:xfrm>
              <a:custGeom>
                <a:avLst/>
                <a:gdLst>
                  <a:gd name="T0" fmla="*/ 6 w 37"/>
                  <a:gd name="T1" fmla="*/ 37 h 37"/>
                  <a:gd name="T2" fmla="*/ 2 w 37"/>
                  <a:gd name="T3" fmla="*/ 35 h 37"/>
                  <a:gd name="T4" fmla="*/ 2 w 37"/>
                  <a:gd name="T5" fmla="*/ 27 h 37"/>
                  <a:gd name="T6" fmla="*/ 26 w 37"/>
                  <a:gd name="T7" fmla="*/ 3 h 37"/>
                  <a:gd name="T8" fmla="*/ 34 w 37"/>
                  <a:gd name="T9" fmla="*/ 3 h 37"/>
                  <a:gd name="T10" fmla="*/ 34 w 37"/>
                  <a:gd name="T11" fmla="*/ 11 h 37"/>
                  <a:gd name="T12" fmla="*/ 10 w 37"/>
                  <a:gd name="T13" fmla="*/ 35 h 37"/>
                  <a:gd name="T14" fmla="*/ 6 w 37"/>
                  <a:gd name="T15" fmla="*/ 37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7">
                    <a:moveTo>
                      <a:pt x="6" y="37"/>
                    </a:moveTo>
                    <a:cubicBezTo>
                      <a:pt x="5" y="37"/>
                      <a:pt x="3" y="36"/>
                      <a:pt x="2" y="35"/>
                    </a:cubicBezTo>
                    <a:cubicBezTo>
                      <a:pt x="0" y="33"/>
                      <a:pt x="0" y="29"/>
                      <a:pt x="2" y="27"/>
                    </a:cubicBezTo>
                    <a:cubicBezTo>
                      <a:pt x="26" y="3"/>
                      <a:pt x="26" y="3"/>
                      <a:pt x="26" y="3"/>
                    </a:cubicBezTo>
                    <a:cubicBezTo>
                      <a:pt x="28" y="0"/>
                      <a:pt x="32" y="0"/>
                      <a:pt x="34" y="3"/>
                    </a:cubicBezTo>
                    <a:cubicBezTo>
                      <a:pt x="37" y="5"/>
                      <a:pt x="37" y="9"/>
                      <a:pt x="34" y="11"/>
                    </a:cubicBezTo>
                    <a:cubicBezTo>
                      <a:pt x="10" y="35"/>
                      <a:pt x="10" y="35"/>
                      <a:pt x="10" y="35"/>
                    </a:cubicBezTo>
                    <a:cubicBezTo>
                      <a:pt x="9" y="36"/>
                      <a:pt x="8" y="37"/>
                      <a:pt x="6"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algn="l" defTabSz="1625479" rtl="0"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latin typeface="Arial"/>
                  <a:ea typeface="+mn-ea"/>
                  <a:cs typeface="Arial" pitchFamily="34" charset="0"/>
                </a:endParaRPr>
              </a:p>
            </p:txBody>
          </p:sp>
          <p:sp>
            <p:nvSpPr>
              <p:cNvPr id="165" name="Freeform 108">
                <a:extLst>
                  <a:ext uri="{FF2B5EF4-FFF2-40B4-BE49-F238E27FC236}">
                    <a16:creationId xmlns:a16="http://schemas.microsoft.com/office/drawing/2014/main" id="{F7D84754-377D-40CC-A0AA-38E66179F740}"/>
                  </a:ext>
                </a:extLst>
              </p:cNvPr>
              <p:cNvSpPr>
                <a:spLocks/>
              </p:cNvSpPr>
              <p:nvPr/>
            </p:nvSpPr>
            <p:spPr bwMode="auto">
              <a:xfrm>
                <a:off x="1585" y="2997"/>
                <a:ext cx="18" cy="71"/>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10" y="0"/>
                      <a:pt x="12" y="3"/>
                      <a:pt x="12" y="6"/>
                    </a:cubicBezTo>
                    <a:cubicBezTo>
                      <a:pt x="12" y="42"/>
                      <a:pt x="12" y="42"/>
                      <a:pt x="12" y="42"/>
                    </a:cubicBezTo>
                    <a:cubicBezTo>
                      <a:pt x="12" y="45"/>
                      <a:pt x="10" y="48"/>
                      <a:pt x="6"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algn="l" defTabSz="1625479" rtl="0"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latin typeface="Arial"/>
                  <a:ea typeface="+mn-ea"/>
                  <a:cs typeface="Arial" pitchFamily="34" charset="0"/>
                </a:endParaRPr>
              </a:p>
            </p:txBody>
          </p:sp>
          <p:sp>
            <p:nvSpPr>
              <p:cNvPr id="166" name="Freeform 109">
                <a:extLst>
                  <a:ext uri="{FF2B5EF4-FFF2-40B4-BE49-F238E27FC236}">
                    <a16:creationId xmlns:a16="http://schemas.microsoft.com/office/drawing/2014/main" id="{7522600A-9441-4D37-B49B-70D3F2BDAE63}"/>
                  </a:ext>
                </a:extLst>
              </p:cNvPr>
              <p:cNvSpPr>
                <a:spLocks/>
              </p:cNvSpPr>
              <p:nvPr/>
            </p:nvSpPr>
            <p:spPr bwMode="auto">
              <a:xfrm>
                <a:off x="1478" y="3031"/>
                <a:ext cx="55" cy="55"/>
              </a:xfrm>
              <a:custGeom>
                <a:avLst/>
                <a:gdLst>
                  <a:gd name="T0" fmla="*/ 30 w 37"/>
                  <a:gd name="T1" fmla="*/ 37 h 37"/>
                  <a:gd name="T2" fmla="*/ 26 w 37"/>
                  <a:gd name="T3" fmla="*/ 35 h 37"/>
                  <a:gd name="T4" fmla="*/ 2 w 37"/>
                  <a:gd name="T5" fmla="*/ 11 h 37"/>
                  <a:gd name="T6" fmla="*/ 2 w 37"/>
                  <a:gd name="T7" fmla="*/ 3 h 37"/>
                  <a:gd name="T8" fmla="*/ 10 w 37"/>
                  <a:gd name="T9" fmla="*/ 3 h 37"/>
                  <a:gd name="T10" fmla="*/ 34 w 37"/>
                  <a:gd name="T11" fmla="*/ 27 h 37"/>
                  <a:gd name="T12" fmla="*/ 34 w 37"/>
                  <a:gd name="T13" fmla="*/ 35 h 37"/>
                  <a:gd name="T14" fmla="*/ 30 w 37"/>
                  <a:gd name="T15" fmla="*/ 37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7">
                    <a:moveTo>
                      <a:pt x="30" y="37"/>
                    </a:moveTo>
                    <a:cubicBezTo>
                      <a:pt x="29" y="37"/>
                      <a:pt x="27" y="36"/>
                      <a:pt x="26" y="35"/>
                    </a:cubicBezTo>
                    <a:cubicBezTo>
                      <a:pt x="2" y="11"/>
                      <a:pt x="2" y="11"/>
                      <a:pt x="2" y="11"/>
                    </a:cubicBezTo>
                    <a:cubicBezTo>
                      <a:pt x="0" y="9"/>
                      <a:pt x="0" y="5"/>
                      <a:pt x="2" y="3"/>
                    </a:cubicBezTo>
                    <a:cubicBezTo>
                      <a:pt x="4" y="0"/>
                      <a:pt x="8" y="0"/>
                      <a:pt x="10" y="3"/>
                    </a:cubicBezTo>
                    <a:cubicBezTo>
                      <a:pt x="34" y="27"/>
                      <a:pt x="34" y="27"/>
                      <a:pt x="34" y="27"/>
                    </a:cubicBezTo>
                    <a:cubicBezTo>
                      <a:pt x="37" y="29"/>
                      <a:pt x="37" y="33"/>
                      <a:pt x="34" y="35"/>
                    </a:cubicBezTo>
                    <a:cubicBezTo>
                      <a:pt x="33" y="36"/>
                      <a:pt x="32" y="37"/>
                      <a:pt x="3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algn="l" defTabSz="1625479" rtl="0"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latin typeface="Arial"/>
                  <a:ea typeface="+mn-ea"/>
                  <a:cs typeface="Arial" pitchFamily="34" charset="0"/>
                </a:endParaRPr>
              </a:p>
            </p:txBody>
          </p:sp>
          <p:sp>
            <p:nvSpPr>
              <p:cNvPr id="167" name="Freeform 110">
                <a:extLst>
                  <a:ext uri="{FF2B5EF4-FFF2-40B4-BE49-F238E27FC236}">
                    <a16:creationId xmlns:a16="http://schemas.microsoft.com/office/drawing/2014/main" id="{AA9B7921-511A-4E93-98F3-E3B56184B688}"/>
                  </a:ext>
                </a:extLst>
              </p:cNvPr>
              <p:cNvSpPr>
                <a:spLocks/>
              </p:cNvSpPr>
              <p:nvPr/>
            </p:nvSpPr>
            <p:spPr bwMode="auto">
              <a:xfrm>
                <a:off x="1443" y="3122"/>
                <a:ext cx="71" cy="17"/>
              </a:xfrm>
              <a:custGeom>
                <a:avLst/>
                <a:gdLst>
                  <a:gd name="T0" fmla="*/ 42 w 48"/>
                  <a:gd name="T1" fmla="*/ 12 h 12"/>
                  <a:gd name="T2" fmla="*/ 6 w 48"/>
                  <a:gd name="T3" fmla="*/ 12 h 12"/>
                  <a:gd name="T4" fmla="*/ 0 w 48"/>
                  <a:gd name="T5" fmla="*/ 6 h 12"/>
                  <a:gd name="T6" fmla="*/ 6 w 48"/>
                  <a:gd name="T7" fmla="*/ 0 h 12"/>
                  <a:gd name="T8" fmla="*/ 42 w 48"/>
                  <a:gd name="T9" fmla="*/ 0 h 12"/>
                  <a:gd name="T10" fmla="*/ 48 w 48"/>
                  <a:gd name="T11" fmla="*/ 6 h 12"/>
                  <a:gd name="T12" fmla="*/ 42 w 4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8" h="12">
                    <a:moveTo>
                      <a:pt x="42" y="12"/>
                    </a:moveTo>
                    <a:cubicBezTo>
                      <a:pt x="6" y="12"/>
                      <a:pt x="6" y="12"/>
                      <a:pt x="6" y="12"/>
                    </a:cubicBezTo>
                    <a:cubicBezTo>
                      <a:pt x="3" y="12"/>
                      <a:pt x="0" y="9"/>
                      <a:pt x="0" y="6"/>
                    </a:cubicBezTo>
                    <a:cubicBezTo>
                      <a:pt x="0" y="3"/>
                      <a:pt x="3" y="0"/>
                      <a:pt x="6" y="0"/>
                    </a:cubicBezTo>
                    <a:cubicBezTo>
                      <a:pt x="42" y="0"/>
                      <a:pt x="42" y="0"/>
                      <a:pt x="42" y="0"/>
                    </a:cubicBezTo>
                    <a:cubicBezTo>
                      <a:pt x="46" y="0"/>
                      <a:pt x="48" y="3"/>
                      <a:pt x="48" y="6"/>
                    </a:cubicBezTo>
                    <a:cubicBezTo>
                      <a:pt x="48" y="9"/>
                      <a:pt x="46" y="12"/>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algn="l" defTabSz="1625479" rtl="0"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latin typeface="Arial"/>
                  <a:ea typeface="+mn-ea"/>
                  <a:cs typeface="Arial" pitchFamily="34" charset="0"/>
                </a:endParaRPr>
              </a:p>
            </p:txBody>
          </p:sp>
        </p:grpSp>
      </p:grpSp>
      <p:sp>
        <p:nvSpPr>
          <p:cNvPr id="168" name="Rectangle 167">
            <a:extLst>
              <a:ext uri="{FF2B5EF4-FFF2-40B4-BE49-F238E27FC236}">
                <a16:creationId xmlns:a16="http://schemas.microsoft.com/office/drawing/2014/main" id="{8BEA0B94-B85C-4B33-B219-AE25D39DD199}"/>
              </a:ext>
            </a:extLst>
          </p:cNvPr>
          <p:cNvSpPr/>
          <p:nvPr/>
        </p:nvSpPr>
        <p:spPr>
          <a:xfrm>
            <a:off x="2406173" y="4093734"/>
            <a:ext cx="2451219" cy="1083971"/>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p>
            <a:pPr marL="0" marR="0" lvl="0" indent="0" algn="ctr" defTabSz="1219080" rtl="0" eaLnBrk="1" fontAlgn="auto" latinLnBrk="0" hangingPunct="1">
              <a:lnSpc>
                <a:spcPct val="100000"/>
              </a:lnSpc>
              <a:spcBef>
                <a:spcPts val="0"/>
              </a:spcBef>
              <a:spcAft>
                <a:spcPts val="0"/>
              </a:spcAft>
              <a:buClrTx/>
              <a:buSzTx/>
              <a:buFontTx/>
              <a:buNone/>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Assurance grêle</a:t>
            </a:r>
          </a:p>
        </p:txBody>
      </p:sp>
      <p:sp>
        <p:nvSpPr>
          <p:cNvPr id="169" name="ZoneTexte 21">
            <a:extLst>
              <a:ext uri="{FF2B5EF4-FFF2-40B4-BE49-F238E27FC236}">
                <a16:creationId xmlns:a16="http://schemas.microsoft.com/office/drawing/2014/main" id="{8F422400-6859-4CE9-B45B-70C34AB7F00C}"/>
              </a:ext>
            </a:extLst>
          </p:cNvPr>
          <p:cNvSpPr txBox="1"/>
          <p:nvPr/>
        </p:nvSpPr>
        <p:spPr>
          <a:xfrm>
            <a:off x="4950866" y="4093734"/>
            <a:ext cx="2451219" cy="1083971"/>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Cultures par nature de récolte</a:t>
            </a:r>
          </a:p>
          <a:p>
            <a:pPr marL="285750" marR="0" lvl="0" indent="-285750" algn="l" defTabSz="121908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Toutes les natures de récolte</a:t>
            </a:r>
          </a:p>
        </p:txBody>
      </p:sp>
      <p:sp>
        <p:nvSpPr>
          <p:cNvPr id="170" name="ZoneTexte 21">
            <a:extLst>
              <a:ext uri="{FF2B5EF4-FFF2-40B4-BE49-F238E27FC236}">
                <a16:creationId xmlns:a16="http://schemas.microsoft.com/office/drawing/2014/main" id="{B8C8810A-8B1E-4F4B-B3D6-3A8C9C1500E7}"/>
              </a:ext>
            </a:extLst>
          </p:cNvPr>
          <p:cNvSpPr txBox="1"/>
          <p:nvPr/>
        </p:nvSpPr>
        <p:spPr>
          <a:xfrm>
            <a:off x="7510881" y="4093734"/>
            <a:ext cx="3916681" cy="1083971"/>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Grêle</a:t>
            </a:r>
          </a:p>
        </p:txBody>
      </p:sp>
      <p:grpSp>
        <p:nvGrpSpPr>
          <p:cNvPr id="171" name="Group 71">
            <a:extLst>
              <a:ext uri="{FF2B5EF4-FFF2-40B4-BE49-F238E27FC236}">
                <a16:creationId xmlns:a16="http://schemas.microsoft.com/office/drawing/2014/main" id="{8B070A2C-2597-4AC4-A193-D18956B600E6}"/>
              </a:ext>
            </a:extLst>
          </p:cNvPr>
          <p:cNvGrpSpPr/>
          <p:nvPr/>
        </p:nvGrpSpPr>
        <p:grpSpPr>
          <a:xfrm>
            <a:off x="4503009" y="4133552"/>
            <a:ext cx="290064" cy="290064"/>
            <a:chOff x="2688228" y="1618266"/>
            <a:chExt cx="217548" cy="217548"/>
          </a:xfrm>
        </p:grpSpPr>
        <p:sp>
          <p:nvSpPr>
            <p:cNvPr id="172" name="Oval 72">
              <a:hlinkClick r:id="" action="ppaction://noaction"/>
              <a:extLst>
                <a:ext uri="{FF2B5EF4-FFF2-40B4-BE49-F238E27FC236}">
                  <a16:creationId xmlns:a16="http://schemas.microsoft.com/office/drawing/2014/main" id="{59C92D2D-10CC-4099-A551-C41B69C8BC2C}"/>
                </a:ext>
              </a:extLst>
            </p:cNvPr>
            <p:cNvSpPr>
              <a:spLocks noChangeAspect="1"/>
            </p:cNvSpPr>
            <p:nvPr/>
          </p:nvSpPr>
          <p:spPr>
            <a:xfrm>
              <a:off x="2688228" y="1618266"/>
              <a:ext cx="217548" cy="217548"/>
            </a:xfrm>
            <a:prstGeom prst="ellipse">
              <a:avLst/>
            </a:prstGeom>
            <a:solidFill>
              <a:srgbClr val="A5CC7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nvGrpSpPr>
            <p:cNvPr id="173" name="Group 104">
              <a:extLst>
                <a:ext uri="{FF2B5EF4-FFF2-40B4-BE49-F238E27FC236}">
                  <a16:creationId xmlns:a16="http://schemas.microsoft.com/office/drawing/2014/main" id="{B0F115B0-B438-4887-9D21-69F6A3CF2294}"/>
                </a:ext>
              </a:extLst>
            </p:cNvPr>
            <p:cNvGrpSpPr>
              <a:grpSpLocks noChangeAspect="1"/>
            </p:cNvGrpSpPr>
            <p:nvPr/>
          </p:nvGrpSpPr>
          <p:grpSpPr bwMode="auto">
            <a:xfrm>
              <a:off x="2744285" y="1647779"/>
              <a:ext cx="105435" cy="158523"/>
              <a:chOff x="1443" y="2997"/>
              <a:chExt cx="284" cy="427"/>
            </a:xfrm>
            <a:solidFill>
              <a:srgbClr val="FFFFFF"/>
            </a:solidFill>
          </p:grpSpPr>
          <p:sp>
            <p:nvSpPr>
              <p:cNvPr id="174" name="Freeform 105">
                <a:extLst>
                  <a:ext uri="{FF2B5EF4-FFF2-40B4-BE49-F238E27FC236}">
                    <a16:creationId xmlns:a16="http://schemas.microsoft.com/office/drawing/2014/main" id="{F3107F07-D0C3-49E5-857D-9A8F2672324F}"/>
                  </a:ext>
                </a:extLst>
              </p:cNvPr>
              <p:cNvSpPr>
                <a:spLocks noEditPoints="1"/>
              </p:cNvSpPr>
              <p:nvPr/>
            </p:nvSpPr>
            <p:spPr bwMode="auto">
              <a:xfrm>
                <a:off x="1462" y="3104"/>
                <a:ext cx="261" cy="320"/>
              </a:xfrm>
              <a:custGeom>
                <a:avLst/>
                <a:gdLst>
                  <a:gd name="T0" fmla="*/ 155 w 176"/>
                  <a:gd name="T1" fmla="*/ 216 h 216"/>
                  <a:gd name="T2" fmla="*/ 59 w 176"/>
                  <a:gd name="T3" fmla="*/ 216 h 216"/>
                  <a:gd name="T4" fmla="*/ 54 w 176"/>
                  <a:gd name="T5" fmla="*/ 213 h 216"/>
                  <a:gd name="T6" fmla="*/ 6 w 176"/>
                  <a:gd name="T7" fmla="*/ 141 h 216"/>
                  <a:gd name="T8" fmla="*/ 4 w 176"/>
                  <a:gd name="T9" fmla="*/ 116 h 216"/>
                  <a:gd name="T10" fmla="*/ 17 w 176"/>
                  <a:gd name="T11" fmla="*/ 108 h 216"/>
                  <a:gd name="T12" fmla="*/ 59 w 176"/>
                  <a:gd name="T13" fmla="*/ 137 h 216"/>
                  <a:gd name="T14" fmla="*/ 59 w 176"/>
                  <a:gd name="T15" fmla="*/ 24 h 216"/>
                  <a:gd name="T16" fmla="*/ 83 w 176"/>
                  <a:gd name="T17" fmla="*/ 0 h 216"/>
                  <a:gd name="T18" fmla="*/ 107 w 176"/>
                  <a:gd name="T19" fmla="*/ 24 h 216"/>
                  <a:gd name="T20" fmla="*/ 107 w 176"/>
                  <a:gd name="T21" fmla="*/ 92 h 216"/>
                  <a:gd name="T22" fmla="*/ 156 w 176"/>
                  <a:gd name="T23" fmla="*/ 108 h 216"/>
                  <a:gd name="T24" fmla="*/ 173 w 176"/>
                  <a:gd name="T25" fmla="*/ 145 h 216"/>
                  <a:gd name="T26" fmla="*/ 161 w 176"/>
                  <a:gd name="T27" fmla="*/ 211 h 216"/>
                  <a:gd name="T28" fmla="*/ 155 w 176"/>
                  <a:gd name="T29" fmla="*/ 216 h 216"/>
                  <a:gd name="T30" fmla="*/ 62 w 176"/>
                  <a:gd name="T31" fmla="*/ 204 h 216"/>
                  <a:gd name="T32" fmla="*/ 150 w 176"/>
                  <a:gd name="T33" fmla="*/ 204 h 216"/>
                  <a:gd name="T34" fmla="*/ 161 w 176"/>
                  <a:gd name="T35" fmla="*/ 143 h 216"/>
                  <a:gd name="T36" fmla="*/ 152 w 176"/>
                  <a:gd name="T37" fmla="*/ 120 h 216"/>
                  <a:gd name="T38" fmla="*/ 99 w 176"/>
                  <a:gd name="T39" fmla="*/ 102 h 216"/>
                  <a:gd name="T40" fmla="*/ 95 w 176"/>
                  <a:gd name="T41" fmla="*/ 96 h 216"/>
                  <a:gd name="T42" fmla="*/ 95 w 176"/>
                  <a:gd name="T43" fmla="*/ 24 h 216"/>
                  <a:gd name="T44" fmla="*/ 83 w 176"/>
                  <a:gd name="T45" fmla="*/ 12 h 216"/>
                  <a:gd name="T46" fmla="*/ 71 w 176"/>
                  <a:gd name="T47" fmla="*/ 24 h 216"/>
                  <a:gd name="T48" fmla="*/ 71 w 176"/>
                  <a:gd name="T49" fmla="*/ 156 h 216"/>
                  <a:gd name="T50" fmla="*/ 67 w 176"/>
                  <a:gd name="T51" fmla="*/ 162 h 216"/>
                  <a:gd name="T52" fmla="*/ 60 w 176"/>
                  <a:gd name="T53" fmla="*/ 159 h 216"/>
                  <a:gd name="T54" fmla="*/ 17 w 176"/>
                  <a:gd name="T55" fmla="*/ 120 h 216"/>
                  <a:gd name="T56" fmla="*/ 14 w 176"/>
                  <a:gd name="T57" fmla="*/ 121 h 216"/>
                  <a:gd name="T58" fmla="*/ 16 w 176"/>
                  <a:gd name="T59" fmla="*/ 135 h 216"/>
                  <a:gd name="T60" fmla="*/ 62 w 176"/>
                  <a:gd name="T61" fmla="*/ 204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6" h="216">
                    <a:moveTo>
                      <a:pt x="155" y="216"/>
                    </a:moveTo>
                    <a:cubicBezTo>
                      <a:pt x="59" y="216"/>
                      <a:pt x="59" y="216"/>
                      <a:pt x="59" y="216"/>
                    </a:cubicBezTo>
                    <a:cubicBezTo>
                      <a:pt x="57" y="216"/>
                      <a:pt x="55" y="215"/>
                      <a:pt x="54" y="213"/>
                    </a:cubicBezTo>
                    <a:cubicBezTo>
                      <a:pt x="6" y="141"/>
                      <a:pt x="6" y="141"/>
                      <a:pt x="6" y="141"/>
                    </a:cubicBezTo>
                    <a:cubicBezTo>
                      <a:pt x="2" y="135"/>
                      <a:pt x="0" y="124"/>
                      <a:pt x="4" y="116"/>
                    </a:cubicBezTo>
                    <a:cubicBezTo>
                      <a:pt x="6" y="111"/>
                      <a:pt x="11" y="108"/>
                      <a:pt x="17" y="108"/>
                    </a:cubicBezTo>
                    <a:cubicBezTo>
                      <a:pt x="30" y="108"/>
                      <a:pt x="42" y="113"/>
                      <a:pt x="59" y="137"/>
                    </a:cubicBezTo>
                    <a:cubicBezTo>
                      <a:pt x="59" y="24"/>
                      <a:pt x="59" y="24"/>
                      <a:pt x="59" y="24"/>
                    </a:cubicBezTo>
                    <a:cubicBezTo>
                      <a:pt x="59" y="11"/>
                      <a:pt x="70" y="0"/>
                      <a:pt x="83" y="0"/>
                    </a:cubicBezTo>
                    <a:cubicBezTo>
                      <a:pt x="96" y="0"/>
                      <a:pt x="107" y="11"/>
                      <a:pt x="107" y="24"/>
                    </a:cubicBezTo>
                    <a:cubicBezTo>
                      <a:pt x="107" y="92"/>
                      <a:pt x="107" y="92"/>
                      <a:pt x="107" y="92"/>
                    </a:cubicBezTo>
                    <a:cubicBezTo>
                      <a:pt x="156" y="108"/>
                      <a:pt x="156" y="108"/>
                      <a:pt x="156" y="108"/>
                    </a:cubicBezTo>
                    <a:cubicBezTo>
                      <a:pt x="172" y="113"/>
                      <a:pt x="176" y="131"/>
                      <a:pt x="173" y="145"/>
                    </a:cubicBezTo>
                    <a:cubicBezTo>
                      <a:pt x="161" y="211"/>
                      <a:pt x="161" y="211"/>
                      <a:pt x="161" y="211"/>
                    </a:cubicBezTo>
                    <a:cubicBezTo>
                      <a:pt x="161" y="214"/>
                      <a:pt x="158" y="216"/>
                      <a:pt x="155" y="216"/>
                    </a:cubicBezTo>
                    <a:close/>
                    <a:moveTo>
                      <a:pt x="62" y="204"/>
                    </a:moveTo>
                    <a:cubicBezTo>
                      <a:pt x="150" y="204"/>
                      <a:pt x="150" y="204"/>
                      <a:pt x="150" y="204"/>
                    </a:cubicBezTo>
                    <a:cubicBezTo>
                      <a:pt x="161" y="143"/>
                      <a:pt x="161" y="143"/>
                      <a:pt x="161" y="143"/>
                    </a:cubicBezTo>
                    <a:cubicBezTo>
                      <a:pt x="163" y="134"/>
                      <a:pt x="161" y="123"/>
                      <a:pt x="152" y="120"/>
                    </a:cubicBezTo>
                    <a:cubicBezTo>
                      <a:pt x="99" y="102"/>
                      <a:pt x="99" y="102"/>
                      <a:pt x="99" y="102"/>
                    </a:cubicBezTo>
                    <a:cubicBezTo>
                      <a:pt x="97" y="101"/>
                      <a:pt x="95" y="99"/>
                      <a:pt x="95" y="96"/>
                    </a:cubicBezTo>
                    <a:cubicBezTo>
                      <a:pt x="95" y="24"/>
                      <a:pt x="95" y="24"/>
                      <a:pt x="95" y="24"/>
                    </a:cubicBezTo>
                    <a:cubicBezTo>
                      <a:pt x="95" y="17"/>
                      <a:pt x="90" y="12"/>
                      <a:pt x="83" y="12"/>
                    </a:cubicBezTo>
                    <a:cubicBezTo>
                      <a:pt x="77" y="12"/>
                      <a:pt x="71" y="18"/>
                      <a:pt x="71" y="24"/>
                    </a:cubicBezTo>
                    <a:cubicBezTo>
                      <a:pt x="71" y="156"/>
                      <a:pt x="71" y="156"/>
                      <a:pt x="71" y="156"/>
                    </a:cubicBezTo>
                    <a:cubicBezTo>
                      <a:pt x="71" y="159"/>
                      <a:pt x="69" y="161"/>
                      <a:pt x="67" y="162"/>
                    </a:cubicBezTo>
                    <a:cubicBezTo>
                      <a:pt x="64" y="163"/>
                      <a:pt x="62" y="162"/>
                      <a:pt x="60" y="159"/>
                    </a:cubicBezTo>
                    <a:cubicBezTo>
                      <a:pt x="37" y="123"/>
                      <a:pt x="26" y="120"/>
                      <a:pt x="17" y="120"/>
                    </a:cubicBezTo>
                    <a:cubicBezTo>
                      <a:pt x="15" y="120"/>
                      <a:pt x="15" y="121"/>
                      <a:pt x="14" y="121"/>
                    </a:cubicBezTo>
                    <a:cubicBezTo>
                      <a:pt x="13" y="124"/>
                      <a:pt x="14" y="131"/>
                      <a:pt x="16" y="135"/>
                    </a:cubicBezTo>
                    <a:lnTo>
                      <a:pt x="62" y="2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algn="l" defTabSz="1625479" rtl="0"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latin typeface="Arial"/>
                  <a:ea typeface="+mn-ea"/>
                  <a:cs typeface="Arial" pitchFamily="34" charset="0"/>
                </a:endParaRPr>
              </a:p>
            </p:txBody>
          </p:sp>
          <p:sp>
            <p:nvSpPr>
              <p:cNvPr id="175" name="Freeform 106">
                <a:extLst>
                  <a:ext uri="{FF2B5EF4-FFF2-40B4-BE49-F238E27FC236}">
                    <a16:creationId xmlns:a16="http://schemas.microsoft.com/office/drawing/2014/main" id="{76845AB5-D3B2-4410-B90A-83E36D0C3F09}"/>
                  </a:ext>
                </a:extLst>
              </p:cNvPr>
              <p:cNvSpPr>
                <a:spLocks/>
              </p:cNvSpPr>
              <p:nvPr/>
            </p:nvSpPr>
            <p:spPr bwMode="auto">
              <a:xfrm>
                <a:off x="1656" y="3122"/>
                <a:ext cx="71" cy="17"/>
              </a:xfrm>
              <a:custGeom>
                <a:avLst/>
                <a:gdLst>
                  <a:gd name="T0" fmla="*/ 42 w 48"/>
                  <a:gd name="T1" fmla="*/ 12 h 12"/>
                  <a:gd name="T2" fmla="*/ 6 w 48"/>
                  <a:gd name="T3" fmla="*/ 12 h 12"/>
                  <a:gd name="T4" fmla="*/ 0 w 48"/>
                  <a:gd name="T5" fmla="*/ 6 h 12"/>
                  <a:gd name="T6" fmla="*/ 6 w 48"/>
                  <a:gd name="T7" fmla="*/ 0 h 12"/>
                  <a:gd name="T8" fmla="*/ 42 w 48"/>
                  <a:gd name="T9" fmla="*/ 0 h 12"/>
                  <a:gd name="T10" fmla="*/ 48 w 48"/>
                  <a:gd name="T11" fmla="*/ 6 h 12"/>
                  <a:gd name="T12" fmla="*/ 42 w 4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8" h="12">
                    <a:moveTo>
                      <a:pt x="42" y="12"/>
                    </a:moveTo>
                    <a:cubicBezTo>
                      <a:pt x="6" y="12"/>
                      <a:pt x="6" y="12"/>
                      <a:pt x="6" y="12"/>
                    </a:cubicBezTo>
                    <a:cubicBezTo>
                      <a:pt x="3" y="12"/>
                      <a:pt x="0" y="9"/>
                      <a:pt x="0" y="6"/>
                    </a:cubicBezTo>
                    <a:cubicBezTo>
                      <a:pt x="0" y="3"/>
                      <a:pt x="3" y="0"/>
                      <a:pt x="6" y="0"/>
                    </a:cubicBezTo>
                    <a:cubicBezTo>
                      <a:pt x="42" y="0"/>
                      <a:pt x="42" y="0"/>
                      <a:pt x="42" y="0"/>
                    </a:cubicBezTo>
                    <a:cubicBezTo>
                      <a:pt x="46" y="0"/>
                      <a:pt x="48" y="3"/>
                      <a:pt x="48" y="6"/>
                    </a:cubicBezTo>
                    <a:cubicBezTo>
                      <a:pt x="48" y="9"/>
                      <a:pt x="46" y="12"/>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algn="l" defTabSz="1625479" rtl="0"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latin typeface="Arial"/>
                  <a:ea typeface="+mn-ea"/>
                  <a:cs typeface="Arial" pitchFamily="34" charset="0"/>
                </a:endParaRPr>
              </a:p>
            </p:txBody>
          </p:sp>
          <p:sp>
            <p:nvSpPr>
              <p:cNvPr id="176" name="Freeform 107">
                <a:extLst>
                  <a:ext uri="{FF2B5EF4-FFF2-40B4-BE49-F238E27FC236}">
                    <a16:creationId xmlns:a16="http://schemas.microsoft.com/office/drawing/2014/main" id="{BA96B450-A39A-409D-B07D-7E49B76A24F3}"/>
                  </a:ext>
                </a:extLst>
              </p:cNvPr>
              <p:cNvSpPr>
                <a:spLocks/>
              </p:cNvSpPr>
              <p:nvPr/>
            </p:nvSpPr>
            <p:spPr bwMode="auto">
              <a:xfrm>
                <a:off x="1638" y="3031"/>
                <a:ext cx="55" cy="55"/>
              </a:xfrm>
              <a:custGeom>
                <a:avLst/>
                <a:gdLst>
                  <a:gd name="T0" fmla="*/ 6 w 37"/>
                  <a:gd name="T1" fmla="*/ 37 h 37"/>
                  <a:gd name="T2" fmla="*/ 2 w 37"/>
                  <a:gd name="T3" fmla="*/ 35 h 37"/>
                  <a:gd name="T4" fmla="*/ 2 w 37"/>
                  <a:gd name="T5" fmla="*/ 27 h 37"/>
                  <a:gd name="T6" fmla="*/ 26 w 37"/>
                  <a:gd name="T7" fmla="*/ 3 h 37"/>
                  <a:gd name="T8" fmla="*/ 34 w 37"/>
                  <a:gd name="T9" fmla="*/ 3 h 37"/>
                  <a:gd name="T10" fmla="*/ 34 w 37"/>
                  <a:gd name="T11" fmla="*/ 11 h 37"/>
                  <a:gd name="T12" fmla="*/ 10 w 37"/>
                  <a:gd name="T13" fmla="*/ 35 h 37"/>
                  <a:gd name="T14" fmla="*/ 6 w 37"/>
                  <a:gd name="T15" fmla="*/ 37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7">
                    <a:moveTo>
                      <a:pt x="6" y="37"/>
                    </a:moveTo>
                    <a:cubicBezTo>
                      <a:pt x="5" y="37"/>
                      <a:pt x="3" y="36"/>
                      <a:pt x="2" y="35"/>
                    </a:cubicBezTo>
                    <a:cubicBezTo>
                      <a:pt x="0" y="33"/>
                      <a:pt x="0" y="29"/>
                      <a:pt x="2" y="27"/>
                    </a:cubicBezTo>
                    <a:cubicBezTo>
                      <a:pt x="26" y="3"/>
                      <a:pt x="26" y="3"/>
                      <a:pt x="26" y="3"/>
                    </a:cubicBezTo>
                    <a:cubicBezTo>
                      <a:pt x="28" y="0"/>
                      <a:pt x="32" y="0"/>
                      <a:pt x="34" y="3"/>
                    </a:cubicBezTo>
                    <a:cubicBezTo>
                      <a:pt x="37" y="5"/>
                      <a:pt x="37" y="9"/>
                      <a:pt x="34" y="11"/>
                    </a:cubicBezTo>
                    <a:cubicBezTo>
                      <a:pt x="10" y="35"/>
                      <a:pt x="10" y="35"/>
                      <a:pt x="10" y="35"/>
                    </a:cubicBezTo>
                    <a:cubicBezTo>
                      <a:pt x="9" y="36"/>
                      <a:pt x="8" y="37"/>
                      <a:pt x="6"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algn="l" defTabSz="1625479" rtl="0"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latin typeface="Arial"/>
                  <a:ea typeface="+mn-ea"/>
                  <a:cs typeface="Arial" pitchFamily="34" charset="0"/>
                </a:endParaRPr>
              </a:p>
            </p:txBody>
          </p:sp>
          <p:sp>
            <p:nvSpPr>
              <p:cNvPr id="177" name="Freeform 108">
                <a:extLst>
                  <a:ext uri="{FF2B5EF4-FFF2-40B4-BE49-F238E27FC236}">
                    <a16:creationId xmlns:a16="http://schemas.microsoft.com/office/drawing/2014/main" id="{FEC0D447-CD5B-4CAD-9AD3-CFE8AE85838D}"/>
                  </a:ext>
                </a:extLst>
              </p:cNvPr>
              <p:cNvSpPr>
                <a:spLocks/>
              </p:cNvSpPr>
              <p:nvPr/>
            </p:nvSpPr>
            <p:spPr bwMode="auto">
              <a:xfrm>
                <a:off x="1585" y="2997"/>
                <a:ext cx="18" cy="71"/>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10" y="0"/>
                      <a:pt x="12" y="3"/>
                      <a:pt x="12" y="6"/>
                    </a:cubicBezTo>
                    <a:cubicBezTo>
                      <a:pt x="12" y="42"/>
                      <a:pt x="12" y="42"/>
                      <a:pt x="12" y="42"/>
                    </a:cubicBezTo>
                    <a:cubicBezTo>
                      <a:pt x="12" y="45"/>
                      <a:pt x="10" y="48"/>
                      <a:pt x="6"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algn="l" defTabSz="1625479" rtl="0"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latin typeface="Arial"/>
                  <a:ea typeface="+mn-ea"/>
                  <a:cs typeface="Arial" pitchFamily="34" charset="0"/>
                </a:endParaRPr>
              </a:p>
            </p:txBody>
          </p:sp>
          <p:sp>
            <p:nvSpPr>
              <p:cNvPr id="178" name="Freeform 109">
                <a:extLst>
                  <a:ext uri="{FF2B5EF4-FFF2-40B4-BE49-F238E27FC236}">
                    <a16:creationId xmlns:a16="http://schemas.microsoft.com/office/drawing/2014/main" id="{0D0BC528-16E5-4863-90BB-7C114CECFE50}"/>
                  </a:ext>
                </a:extLst>
              </p:cNvPr>
              <p:cNvSpPr>
                <a:spLocks/>
              </p:cNvSpPr>
              <p:nvPr/>
            </p:nvSpPr>
            <p:spPr bwMode="auto">
              <a:xfrm>
                <a:off x="1478" y="3031"/>
                <a:ext cx="55" cy="55"/>
              </a:xfrm>
              <a:custGeom>
                <a:avLst/>
                <a:gdLst>
                  <a:gd name="T0" fmla="*/ 30 w 37"/>
                  <a:gd name="T1" fmla="*/ 37 h 37"/>
                  <a:gd name="T2" fmla="*/ 26 w 37"/>
                  <a:gd name="T3" fmla="*/ 35 h 37"/>
                  <a:gd name="T4" fmla="*/ 2 w 37"/>
                  <a:gd name="T5" fmla="*/ 11 h 37"/>
                  <a:gd name="T6" fmla="*/ 2 w 37"/>
                  <a:gd name="T7" fmla="*/ 3 h 37"/>
                  <a:gd name="T8" fmla="*/ 10 w 37"/>
                  <a:gd name="T9" fmla="*/ 3 h 37"/>
                  <a:gd name="T10" fmla="*/ 34 w 37"/>
                  <a:gd name="T11" fmla="*/ 27 h 37"/>
                  <a:gd name="T12" fmla="*/ 34 w 37"/>
                  <a:gd name="T13" fmla="*/ 35 h 37"/>
                  <a:gd name="T14" fmla="*/ 30 w 37"/>
                  <a:gd name="T15" fmla="*/ 37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7">
                    <a:moveTo>
                      <a:pt x="30" y="37"/>
                    </a:moveTo>
                    <a:cubicBezTo>
                      <a:pt x="29" y="37"/>
                      <a:pt x="27" y="36"/>
                      <a:pt x="26" y="35"/>
                    </a:cubicBezTo>
                    <a:cubicBezTo>
                      <a:pt x="2" y="11"/>
                      <a:pt x="2" y="11"/>
                      <a:pt x="2" y="11"/>
                    </a:cubicBezTo>
                    <a:cubicBezTo>
                      <a:pt x="0" y="9"/>
                      <a:pt x="0" y="5"/>
                      <a:pt x="2" y="3"/>
                    </a:cubicBezTo>
                    <a:cubicBezTo>
                      <a:pt x="4" y="0"/>
                      <a:pt x="8" y="0"/>
                      <a:pt x="10" y="3"/>
                    </a:cubicBezTo>
                    <a:cubicBezTo>
                      <a:pt x="34" y="27"/>
                      <a:pt x="34" y="27"/>
                      <a:pt x="34" y="27"/>
                    </a:cubicBezTo>
                    <a:cubicBezTo>
                      <a:pt x="37" y="29"/>
                      <a:pt x="37" y="33"/>
                      <a:pt x="34" y="35"/>
                    </a:cubicBezTo>
                    <a:cubicBezTo>
                      <a:pt x="33" y="36"/>
                      <a:pt x="32" y="37"/>
                      <a:pt x="3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algn="l" defTabSz="1625479" rtl="0"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latin typeface="Arial"/>
                  <a:ea typeface="+mn-ea"/>
                  <a:cs typeface="Arial" pitchFamily="34" charset="0"/>
                </a:endParaRPr>
              </a:p>
            </p:txBody>
          </p:sp>
          <p:sp>
            <p:nvSpPr>
              <p:cNvPr id="179" name="Freeform 110">
                <a:extLst>
                  <a:ext uri="{FF2B5EF4-FFF2-40B4-BE49-F238E27FC236}">
                    <a16:creationId xmlns:a16="http://schemas.microsoft.com/office/drawing/2014/main" id="{4FDC232B-384F-424C-B048-F3137D085C2E}"/>
                  </a:ext>
                </a:extLst>
              </p:cNvPr>
              <p:cNvSpPr>
                <a:spLocks/>
              </p:cNvSpPr>
              <p:nvPr/>
            </p:nvSpPr>
            <p:spPr bwMode="auto">
              <a:xfrm>
                <a:off x="1443" y="3122"/>
                <a:ext cx="71" cy="17"/>
              </a:xfrm>
              <a:custGeom>
                <a:avLst/>
                <a:gdLst>
                  <a:gd name="T0" fmla="*/ 42 w 48"/>
                  <a:gd name="T1" fmla="*/ 12 h 12"/>
                  <a:gd name="T2" fmla="*/ 6 w 48"/>
                  <a:gd name="T3" fmla="*/ 12 h 12"/>
                  <a:gd name="T4" fmla="*/ 0 w 48"/>
                  <a:gd name="T5" fmla="*/ 6 h 12"/>
                  <a:gd name="T6" fmla="*/ 6 w 48"/>
                  <a:gd name="T7" fmla="*/ 0 h 12"/>
                  <a:gd name="T8" fmla="*/ 42 w 48"/>
                  <a:gd name="T9" fmla="*/ 0 h 12"/>
                  <a:gd name="T10" fmla="*/ 48 w 48"/>
                  <a:gd name="T11" fmla="*/ 6 h 12"/>
                  <a:gd name="T12" fmla="*/ 42 w 4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8" h="12">
                    <a:moveTo>
                      <a:pt x="42" y="12"/>
                    </a:moveTo>
                    <a:cubicBezTo>
                      <a:pt x="6" y="12"/>
                      <a:pt x="6" y="12"/>
                      <a:pt x="6" y="12"/>
                    </a:cubicBezTo>
                    <a:cubicBezTo>
                      <a:pt x="3" y="12"/>
                      <a:pt x="0" y="9"/>
                      <a:pt x="0" y="6"/>
                    </a:cubicBezTo>
                    <a:cubicBezTo>
                      <a:pt x="0" y="3"/>
                      <a:pt x="3" y="0"/>
                      <a:pt x="6" y="0"/>
                    </a:cubicBezTo>
                    <a:cubicBezTo>
                      <a:pt x="42" y="0"/>
                      <a:pt x="42" y="0"/>
                      <a:pt x="42" y="0"/>
                    </a:cubicBezTo>
                    <a:cubicBezTo>
                      <a:pt x="46" y="0"/>
                      <a:pt x="48" y="3"/>
                      <a:pt x="48" y="6"/>
                    </a:cubicBezTo>
                    <a:cubicBezTo>
                      <a:pt x="48" y="9"/>
                      <a:pt x="46" y="12"/>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algn="l" defTabSz="1625479" rtl="0"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latin typeface="Arial"/>
                  <a:ea typeface="+mn-ea"/>
                  <a:cs typeface="Arial" pitchFamily="34" charset="0"/>
                </a:endParaRPr>
              </a:p>
            </p:txBody>
          </p:sp>
        </p:grpSp>
      </p:grpSp>
      <p:pic>
        <p:nvPicPr>
          <p:cNvPr id="6" name="Picture 2" descr="123 Images – Parcourir 13,422 le catalogue de photos, vecteurs et vidéos |  Adobe Stock">
            <a:extLst>
              <a:ext uri="{FF2B5EF4-FFF2-40B4-BE49-F238E27FC236}">
                <a16:creationId xmlns:a16="http://schemas.microsoft.com/office/drawing/2014/main" id="{E37CCD06-7C95-1046-AFAA-FDAD107D144D}"/>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5347" t="11341" r="36204" b="13868"/>
          <a:stretch/>
        </p:blipFill>
        <p:spPr bwMode="auto">
          <a:xfrm>
            <a:off x="112649" y="477191"/>
            <a:ext cx="561432" cy="564029"/>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76937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Les offres Assurances AGRI/VITI by </a:t>
            </a:r>
            <a:endParaRPr lang="fr-FR" sz="2400">
              <a:solidFill>
                <a:srgbClr val="006600"/>
              </a:solidFill>
            </a:endParaRPr>
          </a:p>
        </p:txBody>
      </p:sp>
      <p:sp>
        <p:nvSpPr>
          <p:cNvPr id="9" name="Espace réservé du contenu 1">
            <a:extLst>
              <a:ext uri="{FF2B5EF4-FFF2-40B4-BE49-F238E27FC236}">
                <a16:creationId xmlns:a16="http://schemas.microsoft.com/office/drawing/2014/main" id="{BC61DF80-4ABA-47B6-A41F-DC43035B3417}"/>
              </a:ext>
            </a:extLst>
          </p:cNvPr>
          <p:cNvSpPr>
            <a:spLocks noGrp="1"/>
          </p:cNvSpPr>
          <p:nvPr>
            <p:ph idx="17"/>
          </p:nvPr>
        </p:nvSpPr>
        <p:spPr>
          <a:xfrm>
            <a:off x="3075709" y="1044983"/>
            <a:ext cx="8725359" cy="482531"/>
          </a:xfrm>
        </p:spPr>
        <p:txBody>
          <a:bodyPr/>
          <a:lstStyle/>
          <a:p>
            <a:pPr marL="61595" marR="109855" algn="just"/>
            <a:r>
              <a:rPr lang="fr-FR" sz="1800" u="sng">
                <a:ea typeface="Times New Roman" panose="02020603050405020304" pitchFamily="18" charset="0"/>
              </a:rPr>
              <a:t>Contenu des offres WTW / </a:t>
            </a:r>
            <a:r>
              <a:rPr lang="fr-FR" sz="1800" b="1" u="sng">
                <a:solidFill>
                  <a:srgbClr val="C00000"/>
                </a:solidFill>
                <a:ea typeface="Times New Roman" panose="02020603050405020304" pitchFamily="18" charset="0"/>
              </a:rPr>
              <a:t>Offre complémentaire</a:t>
            </a:r>
          </a:p>
        </p:txBody>
      </p:sp>
      <p:pic>
        <p:nvPicPr>
          <p:cNvPr id="13" name="Picture 6">
            <a:extLst>
              <a:ext uri="{FF2B5EF4-FFF2-40B4-BE49-F238E27FC236}">
                <a16:creationId xmlns:a16="http://schemas.microsoft.com/office/drawing/2014/main" id="{E741DA42-2146-444D-BEE5-337F8787D8C7}"/>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6695835" y="682990"/>
            <a:ext cx="841037" cy="280268"/>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a:extLst>
              <a:ext uri="{FF2B5EF4-FFF2-40B4-BE49-F238E27FC236}">
                <a16:creationId xmlns:a16="http://schemas.microsoft.com/office/drawing/2014/main" id="{BE7F2026-ED4B-47E4-AE33-0BD10C5BFF6A}"/>
              </a:ext>
            </a:extLst>
          </p:cNvPr>
          <p:cNvSpPr/>
          <p:nvPr/>
        </p:nvSpPr>
        <p:spPr>
          <a:xfrm>
            <a:off x="1142072" y="1943523"/>
            <a:ext cx="1286131" cy="4056089"/>
          </a:xfrm>
          <a:prstGeom prst="rect">
            <a:avLst/>
          </a:prstGeom>
          <a:solidFill>
            <a:srgbClr val="C00000"/>
          </a:solidFill>
          <a:ln w="12700" cap="flat" cmpd="sng" algn="ctr">
            <a:noFill/>
            <a:prstDash val="solid"/>
            <a:miter lim="800000"/>
          </a:ln>
          <a:effectLst/>
        </p:spPr>
        <p:txBody>
          <a:bodyPr lIns="96000" tIns="96000" rIns="96000" bIns="96000" rtlCol="0" anchor="ctr"/>
          <a:lstStyle/>
          <a:p>
            <a:pPr marL="0" marR="0" lvl="0" indent="0" algn="ctr" defTabSz="1219080" rtl="0" eaLnBrk="1" fontAlgn="base" latinLnBrk="0" hangingPunct="1">
              <a:lnSpc>
                <a:spcPct val="100000"/>
              </a:lnSpc>
              <a:spcBef>
                <a:spcPct val="0"/>
              </a:spcBef>
              <a:spcAft>
                <a:spcPct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Arial" panose="020B0604020202020204"/>
              <a:ea typeface="+mn-ea"/>
              <a:cs typeface="+mn-cs"/>
            </a:endParaRPr>
          </a:p>
        </p:txBody>
      </p:sp>
      <p:sp>
        <p:nvSpPr>
          <p:cNvPr id="29" name="Rectangle 28">
            <a:extLst>
              <a:ext uri="{FF2B5EF4-FFF2-40B4-BE49-F238E27FC236}">
                <a16:creationId xmlns:a16="http://schemas.microsoft.com/office/drawing/2014/main" id="{51B6A673-668B-4D2F-8D43-21C5213D510B}"/>
              </a:ext>
            </a:extLst>
          </p:cNvPr>
          <p:cNvSpPr/>
          <p:nvPr/>
        </p:nvSpPr>
        <p:spPr>
          <a:xfrm rot="16200000" flipH="1">
            <a:off x="839238" y="3766447"/>
            <a:ext cx="1891801" cy="410241"/>
          </a:xfrm>
          <a:prstGeom prst="rect">
            <a:avLst/>
          </a:prstGeom>
        </p:spPr>
        <p:txBody>
          <a:bodyPr wrap="square" lIns="0" tIns="0" rIns="0" bIns="0">
            <a:spAutoFit/>
          </a:bodyPr>
          <a:lstStyle/>
          <a:p>
            <a:pPr marL="0" marR="0" lvl="0" indent="0" algn="ctr" defTabSz="1219080" rtl="0" eaLnBrk="1" fontAlgn="auto" latinLnBrk="0" hangingPunct="1">
              <a:lnSpc>
                <a:spcPct val="100000"/>
              </a:lnSpc>
              <a:spcBef>
                <a:spcPts val="0"/>
              </a:spcBef>
              <a:spcAft>
                <a:spcPts val="0"/>
              </a:spcAft>
              <a:buClrTx/>
              <a:buSzTx/>
              <a:buFontTx/>
              <a:buNone/>
              <a:tabLst/>
              <a:defRPr/>
            </a:pPr>
            <a:r>
              <a:rPr kumimoji="0" lang="fr-FR" sz="1333" b="0" i="0" u="none" strike="noStrike" kern="1200" cap="all" spc="0" normalizeH="0" baseline="0" noProof="0">
                <a:ln>
                  <a:noFill/>
                </a:ln>
                <a:solidFill>
                  <a:srgbClr val="FFFFFF"/>
                </a:solidFill>
                <a:effectLst/>
                <a:uLnTx/>
                <a:uFillTx/>
                <a:latin typeface="Arial Black" panose="020B0A04020102020204" pitchFamily="34" charset="0"/>
                <a:ea typeface="+mn-ea"/>
                <a:cs typeface="+mn-cs"/>
              </a:rPr>
              <a:t>Offre complémentaire</a:t>
            </a:r>
            <a:endParaRPr kumimoji="0" lang="en-US" sz="1333" b="0" i="0" u="none" strike="noStrike" kern="1200" cap="all" spc="0" normalizeH="0" baseline="0" noProof="0">
              <a:ln>
                <a:noFill/>
              </a:ln>
              <a:solidFill>
                <a:srgbClr val="FFFFFF"/>
              </a:solidFill>
              <a:effectLst/>
              <a:uLnTx/>
              <a:uFillTx/>
              <a:latin typeface="Arial Black" panose="020B0A04020102020204" pitchFamily="34" charset="0"/>
              <a:ea typeface="+mn-ea"/>
              <a:cs typeface="+mn-cs"/>
            </a:endParaRPr>
          </a:p>
        </p:txBody>
      </p:sp>
      <p:sp>
        <p:nvSpPr>
          <p:cNvPr id="30" name="Rectangle 29">
            <a:extLst>
              <a:ext uri="{FF2B5EF4-FFF2-40B4-BE49-F238E27FC236}">
                <a16:creationId xmlns:a16="http://schemas.microsoft.com/office/drawing/2014/main" id="{3F26A359-6A58-41CE-BF14-A5B84EBFDF16}"/>
              </a:ext>
            </a:extLst>
          </p:cNvPr>
          <p:cNvSpPr/>
          <p:nvPr/>
        </p:nvSpPr>
        <p:spPr>
          <a:xfrm>
            <a:off x="2521677" y="1943524"/>
            <a:ext cx="2451219" cy="859145"/>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p>
            <a:pPr marL="0" marR="0" lvl="0" indent="0" algn="ctr" defTabSz="1219080" rtl="0" eaLnBrk="1" fontAlgn="auto" latinLnBrk="0" hangingPunct="1">
              <a:lnSpc>
                <a:spcPct val="100000"/>
              </a:lnSpc>
              <a:spcBef>
                <a:spcPts val="0"/>
              </a:spcBef>
              <a:spcAft>
                <a:spcPts val="0"/>
              </a:spcAft>
              <a:buClrTx/>
              <a:buSzTx/>
              <a:buFontTx/>
              <a:buNone/>
              <a:tabLst/>
              <a:defRPr/>
            </a:pPr>
            <a:r>
              <a:rPr kumimoji="0" lang="fr-FR" sz="1333" b="1" i="0" u="none" strike="noStrike" kern="0" cap="none" spc="0" normalizeH="0" baseline="0" noProof="0">
                <a:ln>
                  <a:noFill/>
                </a:ln>
                <a:solidFill>
                  <a:srgbClr val="3E454A"/>
                </a:solidFill>
                <a:effectLst/>
                <a:uLnTx/>
                <a:uFillTx/>
                <a:latin typeface="Arial" panose="020B0604020202020204"/>
                <a:ea typeface="+mn-ea"/>
                <a:cs typeface="+mn-cs"/>
              </a:rPr>
              <a:t>Mortalité du cheptel</a:t>
            </a:r>
          </a:p>
        </p:txBody>
      </p:sp>
      <p:sp>
        <p:nvSpPr>
          <p:cNvPr id="31" name="Rectangle 30">
            <a:extLst>
              <a:ext uri="{FF2B5EF4-FFF2-40B4-BE49-F238E27FC236}">
                <a16:creationId xmlns:a16="http://schemas.microsoft.com/office/drawing/2014/main" id="{D2F65D7A-6C53-4A86-B9E9-D9266DDBBF48}"/>
              </a:ext>
            </a:extLst>
          </p:cNvPr>
          <p:cNvSpPr/>
          <p:nvPr/>
        </p:nvSpPr>
        <p:spPr>
          <a:xfrm>
            <a:off x="3084822" y="1673614"/>
            <a:ext cx="1286131" cy="205121"/>
          </a:xfrm>
          <a:prstGeom prst="rect">
            <a:avLst/>
          </a:prstGeom>
        </p:spPr>
        <p:txBody>
          <a:bodyPr wrap="square" lIns="0" tIns="0" rIns="0" bIns="0">
            <a:spAutoFit/>
          </a:bodyPr>
          <a:lstStyle/>
          <a:p>
            <a:pPr marL="0" marR="0" lvl="0" indent="0" algn="ctr" defTabSz="1219080" rtl="0" eaLnBrk="1" fontAlgn="base" latinLnBrk="0" hangingPunct="1">
              <a:lnSpc>
                <a:spcPct val="100000"/>
              </a:lnSpc>
              <a:spcBef>
                <a:spcPct val="0"/>
              </a:spcBef>
              <a:spcAft>
                <a:spcPct val="0"/>
              </a:spcAft>
              <a:buClrTx/>
              <a:buSzTx/>
              <a:buFontTx/>
              <a:buNone/>
              <a:tabLst/>
              <a:defRPr/>
            </a:pPr>
            <a:r>
              <a:rPr kumimoji="0" lang="fr-FR" sz="1333" b="0" i="1" u="none" strike="noStrike" kern="1200" cap="none" spc="0" normalizeH="0" baseline="0" noProof="0">
                <a:ln>
                  <a:noFill/>
                </a:ln>
                <a:solidFill>
                  <a:srgbClr val="3E454A"/>
                </a:solidFill>
                <a:effectLst/>
                <a:uLnTx/>
                <a:uFillTx/>
                <a:latin typeface="Arial Black" panose="020B0A04020102020204" pitchFamily="34" charset="0"/>
                <a:ea typeface="+mn-ea"/>
                <a:cs typeface="Arial" pitchFamily="34" charset="0"/>
              </a:rPr>
              <a:t>Produit</a:t>
            </a:r>
            <a:endParaRPr kumimoji="0" lang="en-US" sz="1333" b="0" i="1" u="none" strike="noStrike" kern="1200" cap="none" spc="0" normalizeH="0" baseline="0" noProof="0">
              <a:ln>
                <a:noFill/>
              </a:ln>
              <a:solidFill>
                <a:srgbClr val="3E454A"/>
              </a:solidFill>
              <a:effectLst/>
              <a:uLnTx/>
              <a:uFillTx/>
              <a:latin typeface="Arial Black" panose="020B0A04020102020204" pitchFamily="34" charset="0"/>
              <a:ea typeface="+mn-ea"/>
              <a:cs typeface="Arial" pitchFamily="34" charset="0"/>
            </a:endParaRPr>
          </a:p>
        </p:txBody>
      </p:sp>
      <p:sp>
        <p:nvSpPr>
          <p:cNvPr id="32" name="ZoneTexte 24">
            <a:extLst>
              <a:ext uri="{FF2B5EF4-FFF2-40B4-BE49-F238E27FC236}">
                <a16:creationId xmlns:a16="http://schemas.microsoft.com/office/drawing/2014/main" id="{540FA163-9B17-4645-974D-50757305DCF2}"/>
              </a:ext>
            </a:extLst>
          </p:cNvPr>
          <p:cNvSpPr txBox="1"/>
          <p:nvPr/>
        </p:nvSpPr>
        <p:spPr>
          <a:xfrm>
            <a:off x="5066370" y="1943524"/>
            <a:ext cx="2451219" cy="859145"/>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Animaux</a:t>
            </a:r>
          </a:p>
          <a:p>
            <a:pPr marL="285750" marR="0" lvl="0" indent="-285750" algn="l" defTabSz="121908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Assurance individuelle possible</a:t>
            </a:r>
          </a:p>
        </p:txBody>
      </p:sp>
      <p:sp>
        <p:nvSpPr>
          <p:cNvPr id="33" name="ZoneTexte 24">
            <a:extLst>
              <a:ext uri="{FF2B5EF4-FFF2-40B4-BE49-F238E27FC236}">
                <a16:creationId xmlns:a16="http://schemas.microsoft.com/office/drawing/2014/main" id="{9EF7CB9D-2872-4E06-BF75-42CD4E1E4B09}"/>
              </a:ext>
            </a:extLst>
          </p:cNvPr>
          <p:cNvSpPr txBox="1"/>
          <p:nvPr/>
        </p:nvSpPr>
        <p:spPr>
          <a:xfrm>
            <a:off x="7626385" y="1943524"/>
            <a:ext cx="3916681" cy="859145"/>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Maladie</a:t>
            </a:r>
          </a:p>
          <a:p>
            <a:pPr marL="285750" marR="0" lvl="0" indent="-285750" algn="l" defTabSz="121908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Accident</a:t>
            </a:r>
          </a:p>
          <a:p>
            <a:pPr marL="285750" marR="0" lvl="0" indent="-285750" algn="l" defTabSz="121908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Impotence fonctionnelle</a:t>
            </a:r>
          </a:p>
        </p:txBody>
      </p:sp>
      <p:grpSp>
        <p:nvGrpSpPr>
          <p:cNvPr id="34" name="Group 28">
            <a:extLst>
              <a:ext uri="{FF2B5EF4-FFF2-40B4-BE49-F238E27FC236}">
                <a16:creationId xmlns:a16="http://schemas.microsoft.com/office/drawing/2014/main" id="{74C4E943-8E18-4F53-B8EE-BF2089CD0035}"/>
              </a:ext>
            </a:extLst>
          </p:cNvPr>
          <p:cNvGrpSpPr>
            <a:grpSpLocks noChangeAspect="1"/>
          </p:cNvGrpSpPr>
          <p:nvPr/>
        </p:nvGrpSpPr>
        <p:grpSpPr>
          <a:xfrm>
            <a:off x="1553413" y="2074871"/>
            <a:ext cx="463448" cy="470344"/>
            <a:chOff x="9459088" y="4394454"/>
            <a:chExt cx="596901" cy="608012"/>
          </a:xfrm>
          <a:solidFill>
            <a:srgbClr val="A5CC74"/>
          </a:solidFill>
        </p:grpSpPr>
        <p:sp>
          <p:nvSpPr>
            <p:cNvPr id="35" name="Freeform 109">
              <a:extLst>
                <a:ext uri="{FF2B5EF4-FFF2-40B4-BE49-F238E27FC236}">
                  <a16:creationId xmlns:a16="http://schemas.microsoft.com/office/drawing/2014/main" id="{0E7B8AC6-30EB-4C35-A45E-831197F4A381}"/>
                </a:ext>
              </a:extLst>
            </p:cNvPr>
            <p:cNvSpPr>
              <a:spLocks noEditPoints="1"/>
            </p:cNvSpPr>
            <p:nvPr/>
          </p:nvSpPr>
          <p:spPr bwMode="auto">
            <a:xfrm>
              <a:off x="9459088" y="4394454"/>
              <a:ext cx="439738" cy="444500"/>
            </a:xfrm>
            <a:custGeom>
              <a:avLst/>
              <a:gdLst>
                <a:gd name="T0" fmla="*/ 152 w 204"/>
                <a:gd name="T1" fmla="*/ 184 h 204"/>
                <a:gd name="T2" fmla="*/ 156 w 204"/>
                <a:gd name="T3" fmla="*/ 186 h 204"/>
                <a:gd name="T4" fmla="*/ 158 w 204"/>
                <a:gd name="T5" fmla="*/ 185 h 204"/>
                <a:gd name="T6" fmla="*/ 162 w 204"/>
                <a:gd name="T7" fmla="*/ 180 h 204"/>
                <a:gd name="T8" fmla="*/ 162 w 204"/>
                <a:gd name="T9" fmla="*/ 162 h 204"/>
                <a:gd name="T10" fmla="*/ 180 w 204"/>
                <a:gd name="T11" fmla="*/ 162 h 204"/>
                <a:gd name="T12" fmla="*/ 185 w 204"/>
                <a:gd name="T13" fmla="*/ 158 h 204"/>
                <a:gd name="T14" fmla="*/ 184 w 204"/>
                <a:gd name="T15" fmla="*/ 151 h 204"/>
                <a:gd name="T16" fmla="*/ 136 w 204"/>
                <a:gd name="T17" fmla="*/ 104 h 204"/>
                <a:gd name="T18" fmla="*/ 201 w 204"/>
                <a:gd name="T19" fmla="*/ 59 h 204"/>
                <a:gd name="T20" fmla="*/ 204 w 204"/>
                <a:gd name="T21" fmla="*/ 54 h 204"/>
                <a:gd name="T22" fmla="*/ 150 w 204"/>
                <a:gd name="T23" fmla="*/ 0 h 204"/>
                <a:gd name="T24" fmla="*/ 145 w 204"/>
                <a:gd name="T25" fmla="*/ 2 h 204"/>
                <a:gd name="T26" fmla="*/ 97 w 204"/>
                <a:gd name="T27" fmla="*/ 71 h 204"/>
                <a:gd name="T28" fmla="*/ 80 w 204"/>
                <a:gd name="T29" fmla="*/ 79 h 204"/>
                <a:gd name="T30" fmla="*/ 71 w 204"/>
                <a:gd name="T31" fmla="*/ 97 h 204"/>
                <a:gd name="T32" fmla="*/ 2 w 204"/>
                <a:gd name="T33" fmla="*/ 145 h 204"/>
                <a:gd name="T34" fmla="*/ 0 w 204"/>
                <a:gd name="T35" fmla="*/ 150 h 204"/>
                <a:gd name="T36" fmla="*/ 54 w 204"/>
                <a:gd name="T37" fmla="*/ 204 h 204"/>
                <a:gd name="T38" fmla="*/ 59 w 204"/>
                <a:gd name="T39" fmla="*/ 201 h 204"/>
                <a:gd name="T40" fmla="*/ 104 w 204"/>
                <a:gd name="T41" fmla="*/ 136 h 204"/>
                <a:gd name="T42" fmla="*/ 152 w 204"/>
                <a:gd name="T43" fmla="*/ 184 h 204"/>
                <a:gd name="T44" fmla="*/ 156 w 204"/>
                <a:gd name="T45" fmla="*/ 150 h 204"/>
                <a:gd name="T46" fmla="*/ 150 w 204"/>
                <a:gd name="T47" fmla="*/ 156 h 204"/>
                <a:gd name="T48" fmla="*/ 150 w 204"/>
                <a:gd name="T49" fmla="*/ 165 h 204"/>
                <a:gd name="T50" fmla="*/ 115 w 204"/>
                <a:gd name="T51" fmla="*/ 130 h 204"/>
                <a:gd name="T52" fmla="*/ 124 w 204"/>
                <a:gd name="T53" fmla="*/ 124 h 204"/>
                <a:gd name="T54" fmla="*/ 130 w 204"/>
                <a:gd name="T55" fmla="*/ 115 h 204"/>
                <a:gd name="T56" fmla="*/ 165 w 204"/>
                <a:gd name="T57" fmla="*/ 150 h 204"/>
                <a:gd name="T58" fmla="*/ 156 w 204"/>
                <a:gd name="T59" fmla="*/ 150 h 204"/>
                <a:gd name="T60" fmla="*/ 153 w 204"/>
                <a:gd name="T61" fmla="*/ 12 h 204"/>
                <a:gd name="T62" fmla="*/ 191 w 204"/>
                <a:gd name="T63" fmla="*/ 51 h 204"/>
                <a:gd name="T64" fmla="*/ 132 w 204"/>
                <a:gd name="T65" fmla="*/ 93 h 204"/>
                <a:gd name="T66" fmla="*/ 128 w 204"/>
                <a:gd name="T67" fmla="*/ 84 h 204"/>
                <a:gd name="T68" fmla="*/ 136 w 204"/>
                <a:gd name="T69" fmla="*/ 76 h 204"/>
                <a:gd name="T70" fmla="*/ 136 w 204"/>
                <a:gd name="T71" fmla="*/ 67 h 204"/>
                <a:gd name="T72" fmla="*/ 128 w 204"/>
                <a:gd name="T73" fmla="*/ 67 h 204"/>
                <a:gd name="T74" fmla="*/ 119 w 204"/>
                <a:gd name="T75" fmla="*/ 76 h 204"/>
                <a:gd name="T76" fmla="*/ 111 w 204"/>
                <a:gd name="T77" fmla="*/ 72 h 204"/>
                <a:gd name="T78" fmla="*/ 153 w 204"/>
                <a:gd name="T79" fmla="*/ 12 h 204"/>
                <a:gd name="T80" fmla="*/ 102 w 204"/>
                <a:gd name="T81" fmla="*/ 82 h 204"/>
                <a:gd name="T82" fmla="*/ 116 w 204"/>
                <a:gd name="T83" fmla="*/ 88 h 204"/>
                <a:gd name="T84" fmla="*/ 116 w 204"/>
                <a:gd name="T85" fmla="*/ 115 h 204"/>
                <a:gd name="T86" fmla="*/ 88 w 204"/>
                <a:gd name="T87" fmla="*/ 115 h 204"/>
                <a:gd name="T88" fmla="*/ 88 w 204"/>
                <a:gd name="T89" fmla="*/ 88 h 204"/>
                <a:gd name="T90" fmla="*/ 102 w 204"/>
                <a:gd name="T91" fmla="*/ 82 h 204"/>
                <a:gd name="T92" fmla="*/ 51 w 204"/>
                <a:gd name="T93" fmla="*/ 191 h 204"/>
                <a:gd name="T94" fmla="*/ 12 w 204"/>
                <a:gd name="T95" fmla="*/ 153 h 204"/>
                <a:gd name="T96" fmla="*/ 72 w 204"/>
                <a:gd name="T97" fmla="*/ 111 h 204"/>
                <a:gd name="T98" fmla="*/ 76 w 204"/>
                <a:gd name="T99" fmla="*/ 119 h 204"/>
                <a:gd name="T100" fmla="*/ 68 w 204"/>
                <a:gd name="T101" fmla="*/ 127 h 204"/>
                <a:gd name="T102" fmla="*/ 68 w 204"/>
                <a:gd name="T103" fmla="*/ 136 h 204"/>
                <a:gd name="T104" fmla="*/ 72 w 204"/>
                <a:gd name="T105" fmla="*/ 138 h 204"/>
                <a:gd name="T106" fmla="*/ 76 w 204"/>
                <a:gd name="T107" fmla="*/ 136 h 204"/>
                <a:gd name="T108" fmla="*/ 84 w 204"/>
                <a:gd name="T109" fmla="*/ 128 h 204"/>
                <a:gd name="T110" fmla="*/ 93 w 204"/>
                <a:gd name="T111" fmla="*/ 132 h 204"/>
                <a:gd name="T112" fmla="*/ 51 w 204"/>
                <a:gd name="T113" fmla="*/ 19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4" h="204">
                  <a:moveTo>
                    <a:pt x="152" y="184"/>
                  </a:moveTo>
                  <a:cubicBezTo>
                    <a:pt x="153" y="185"/>
                    <a:pt x="154" y="186"/>
                    <a:pt x="156" y="186"/>
                  </a:cubicBezTo>
                  <a:cubicBezTo>
                    <a:pt x="157" y="186"/>
                    <a:pt x="157" y="186"/>
                    <a:pt x="158" y="185"/>
                  </a:cubicBezTo>
                  <a:cubicBezTo>
                    <a:pt x="160" y="184"/>
                    <a:pt x="162" y="182"/>
                    <a:pt x="162" y="180"/>
                  </a:cubicBezTo>
                  <a:cubicBezTo>
                    <a:pt x="162" y="162"/>
                    <a:pt x="162" y="162"/>
                    <a:pt x="162" y="162"/>
                  </a:cubicBezTo>
                  <a:cubicBezTo>
                    <a:pt x="180" y="162"/>
                    <a:pt x="180" y="162"/>
                    <a:pt x="180" y="162"/>
                  </a:cubicBezTo>
                  <a:cubicBezTo>
                    <a:pt x="182" y="162"/>
                    <a:pt x="184" y="160"/>
                    <a:pt x="185" y="158"/>
                  </a:cubicBezTo>
                  <a:cubicBezTo>
                    <a:pt x="186" y="156"/>
                    <a:pt x="186" y="153"/>
                    <a:pt x="184" y="151"/>
                  </a:cubicBezTo>
                  <a:cubicBezTo>
                    <a:pt x="136" y="104"/>
                    <a:pt x="136" y="104"/>
                    <a:pt x="136" y="104"/>
                  </a:cubicBezTo>
                  <a:cubicBezTo>
                    <a:pt x="201" y="59"/>
                    <a:pt x="201" y="59"/>
                    <a:pt x="201" y="59"/>
                  </a:cubicBezTo>
                  <a:cubicBezTo>
                    <a:pt x="203" y="57"/>
                    <a:pt x="204" y="56"/>
                    <a:pt x="204" y="54"/>
                  </a:cubicBezTo>
                  <a:cubicBezTo>
                    <a:pt x="204" y="36"/>
                    <a:pt x="168" y="0"/>
                    <a:pt x="150" y="0"/>
                  </a:cubicBezTo>
                  <a:cubicBezTo>
                    <a:pt x="148" y="0"/>
                    <a:pt x="146" y="1"/>
                    <a:pt x="145" y="2"/>
                  </a:cubicBezTo>
                  <a:cubicBezTo>
                    <a:pt x="97" y="71"/>
                    <a:pt x="97" y="71"/>
                    <a:pt x="97" y="71"/>
                  </a:cubicBezTo>
                  <a:cubicBezTo>
                    <a:pt x="91" y="72"/>
                    <a:pt x="84" y="75"/>
                    <a:pt x="80" y="79"/>
                  </a:cubicBezTo>
                  <a:cubicBezTo>
                    <a:pt x="75" y="84"/>
                    <a:pt x="72" y="91"/>
                    <a:pt x="71" y="97"/>
                  </a:cubicBezTo>
                  <a:cubicBezTo>
                    <a:pt x="2" y="145"/>
                    <a:pt x="2" y="145"/>
                    <a:pt x="2" y="145"/>
                  </a:cubicBezTo>
                  <a:cubicBezTo>
                    <a:pt x="1" y="146"/>
                    <a:pt x="0" y="148"/>
                    <a:pt x="0" y="150"/>
                  </a:cubicBezTo>
                  <a:cubicBezTo>
                    <a:pt x="0" y="168"/>
                    <a:pt x="36" y="204"/>
                    <a:pt x="54" y="204"/>
                  </a:cubicBezTo>
                  <a:cubicBezTo>
                    <a:pt x="56" y="204"/>
                    <a:pt x="58" y="203"/>
                    <a:pt x="59" y="201"/>
                  </a:cubicBezTo>
                  <a:cubicBezTo>
                    <a:pt x="104" y="136"/>
                    <a:pt x="104" y="136"/>
                    <a:pt x="104" y="136"/>
                  </a:cubicBezTo>
                  <a:lnTo>
                    <a:pt x="152" y="184"/>
                  </a:lnTo>
                  <a:close/>
                  <a:moveTo>
                    <a:pt x="156" y="150"/>
                  </a:moveTo>
                  <a:cubicBezTo>
                    <a:pt x="152" y="150"/>
                    <a:pt x="150" y="152"/>
                    <a:pt x="150" y="156"/>
                  </a:cubicBezTo>
                  <a:cubicBezTo>
                    <a:pt x="150" y="165"/>
                    <a:pt x="150" y="165"/>
                    <a:pt x="150" y="165"/>
                  </a:cubicBezTo>
                  <a:cubicBezTo>
                    <a:pt x="115" y="130"/>
                    <a:pt x="115" y="130"/>
                    <a:pt x="115" y="130"/>
                  </a:cubicBezTo>
                  <a:cubicBezTo>
                    <a:pt x="118" y="129"/>
                    <a:pt x="121" y="127"/>
                    <a:pt x="124" y="124"/>
                  </a:cubicBezTo>
                  <a:cubicBezTo>
                    <a:pt x="127" y="121"/>
                    <a:pt x="129" y="118"/>
                    <a:pt x="130" y="115"/>
                  </a:cubicBezTo>
                  <a:cubicBezTo>
                    <a:pt x="165" y="150"/>
                    <a:pt x="165" y="150"/>
                    <a:pt x="165" y="150"/>
                  </a:cubicBezTo>
                  <a:lnTo>
                    <a:pt x="156" y="150"/>
                  </a:lnTo>
                  <a:close/>
                  <a:moveTo>
                    <a:pt x="153" y="12"/>
                  </a:moveTo>
                  <a:cubicBezTo>
                    <a:pt x="165" y="16"/>
                    <a:pt x="188" y="39"/>
                    <a:pt x="191" y="51"/>
                  </a:cubicBezTo>
                  <a:cubicBezTo>
                    <a:pt x="132" y="93"/>
                    <a:pt x="132" y="93"/>
                    <a:pt x="132" y="93"/>
                  </a:cubicBezTo>
                  <a:cubicBezTo>
                    <a:pt x="131" y="90"/>
                    <a:pt x="130" y="87"/>
                    <a:pt x="128" y="84"/>
                  </a:cubicBezTo>
                  <a:cubicBezTo>
                    <a:pt x="136" y="76"/>
                    <a:pt x="136" y="76"/>
                    <a:pt x="136" y="76"/>
                  </a:cubicBezTo>
                  <a:cubicBezTo>
                    <a:pt x="138" y="74"/>
                    <a:pt x="138" y="70"/>
                    <a:pt x="136" y="67"/>
                  </a:cubicBezTo>
                  <a:cubicBezTo>
                    <a:pt x="134" y="65"/>
                    <a:pt x="130" y="65"/>
                    <a:pt x="128" y="67"/>
                  </a:cubicBezTo>
                  <a:cubicBezTo>
                    <a:pt x="119" y="76"/>
                    <a:pt x="119" y="76"/>
                    <a:pt x="119" y="76"/>
                  </a:cubicBezTo>
                  <a:cubicBezTo>
                    <a:pt x="117" y="74"/>
                    <a:pt x="114" y="73"/>
                    <a:pt x="111" y="72"/>
                  </a:cubicBezTo>
                  <a:lnTo>
                    <a:pt x="153" y="12"/>
                  </a:lnTo>
                  <a:close/>
                  <a:moveTo>
                    <a:pt x="102" y="82"/>
                  </a:moveTo>
                  <a:cubicBezTo>
                    <a:pt x="107" y="82"/>
                    <a:pt x="112" y="84"/>
                    <a:pt x="116" y="88"/>
                  </a:cubicBezTo>
                  <a:cubicBezTo>
                    <a:pt x="123" y="96"/>
                    <a:pt x="123" y="108"/>
                    <a:pt x="116" y="115"/>
                  </a:cubicBezTo>
                  <a:cubicBezTo>
                    <a:pt x="108" y="123"/>
                    <a:pt x="96" y="123"/>
                    <a:pt x="88" y="115"/>
                  </a:cubicBezTo>
                  <a:cubicBezTo>
                    <a:pt x="80" y="108"/>
                    <a:pt x="80" y="96"/>
                    <a:pt x="88" y="88"/>
                  </a:cubicBezTo>
                  <a:cubicBezTo>
                    <a:pt x="92" y="84"/>
                    <a:pt x="97" y="82"/>
                    <a:pt x="102" y="82"/>
                  </a:cubicBezTo>
                  <a:close/>
                  <a:moveTo>
                    <a:pt x="51" y="191"/>
                  </a:moveTo>
                  <a:cubicBezTo>
                    <a:pt x="39" y="188"/>
                    <a:pt x="16" y="165"/>
                    <a:pt x="12" y="153"/>
                  </a:cubicBezTo>
                  <a:cubicBezTo>
                    <a:pt x="72" y="111"/>
                    <a:pt x="72" y="111"/>
                    <a:pt x="72" y="111"/>
                  </a:cubicBezTo>
                  <a:cubicBezTo>
                    <a:pt x="73" y="114"/>
                    <a:pt x="74" y="117"/>
                    <a:pt x="76" y="119"/>
                  </a:cubicBezTo>
                  <a:cubicBezTo>
                    <a:pt x="68" y="127"/>
                    <a:pt x="68" y="127"/>
                    <a:pt x="68" y="127"/>
                  </a:cubicBezTo>
                  <a:cubicBezTo>
                    <a:pt x="65" y="130"/>
                    <a:pt x="65" y="134"/>
                    <a:pt x="68" y="136"/>
                  </a:cubicBezTo>
                  <a:cubicBezTo>
                    <a:pt x="69" y="137"/>
                    <a:pt x="70" y="138"/>
                    <a:pt x="72" y="138"/>
                  </a:cubicBezTo>
                  <a:cubicBezTo>
                    <a:pt x="73" y="138"/>
                    <a:pt x="75" y="137"/>
                    <a:pt x="76" y="136"/>
                  </a:cubicBezTo>
                  <a:cubicBezTo>
                    <a:pt x="84" y="128"/>
                    <a:pt x="84" y="128"/>
                    <a:pt x="84" y="128"/>
                  </a:cubicBezTo>
                  <a:cubicBezTo>
                    <a:pt x="87" y="130"/>
                    <a:pt x="90" y="131"/>
                    <a:pt x="93" y="132"/>
                  </a:cubicBezTo>
                  <a:lnTo>
                    <a:pt x="51" y="191"/>
                  </a:lnTo>
                  <a:close/>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marL="0" marR="0" lvl="0" indent="0" algn="l" defTabSz="1219140" rtl="0" eaLnBrk="1" fontAlgn="base" latinLnBrk="0" hangingPunct="1">
                <a:lnSpc>
                  <a:spcPct val="100000"/>
                </a:lnSpc>
                <a:spcBef>
                  <a:spcPct val="0"/>
                </a:spcBef>
                <a:spcAft>
                  <a:spcPct val="0"/>
                </a:spcAft>
                <a:buClrTx/>
                <a:buSzTx/>
                <a:buFontTx/>
                <a:buNone/>
                <a:tabLst/>
                <a:defRPr/>
              </a:pPr>
              <a:endParaRPr kumimoji="0" lang="en-GB" sz="2400" b="0" i="0" u="none" strike="noStrike" kern="0" cap="none" spc="0" normalizeH="0" baseline="0" noProof="0">
                <a:ln>
                  <a:noFill/>
                </a:ln>
                <a:solidFill>
                  <a:srgbClr val="000000"/>
                </a:solidFill>
                <a:effectLst/>
                <a:uLnTx/>
                <a:uFillTx/>
                <a:latin typeface="Arial"/>
                <a:ea typeface="+mn-ea"/>
                <a:cs typeface="Arial" pitchFamily="34" charset="0"/>
              </a:endParaRPr>
            </a:p>
          </p:txBody>
        </p:sp>
        <p:sp>
          <p:nvSpPr>
            <p:cNvPr id="36" name="Freeform 110">
              <a:extLst>
                <a:ext uri="{FF2B5EF4-FFF2-40B4-BE49-F238E27FC236}">
                  <a16:creationId xmlns:a16="http://schemas.microsoft.com/office/drawing/2014/main" id="{05DFC6B2-9045-4BBA-A604-096A4061B4DF}"/>
                </a:ext>
              </a:extLst>
            </p:cNvPr>
            <p:cNvSpPr>
              <a:spLocks noEditPoints="1"/>
            </p:cNvSpPr>
            <p:nvPr/>
          </p:nvSpPr>
          <p:spPr bwMode="auto">
            <a:xfrm>
              <a:off x="9628951" y="4819904"/>
              <a:ext cx="427038" cy="182562"/>
            </a:xfrm>
            <a:custGeom>
              <a:avLst/>
              <a:gdLst>
                <a:gd name="T0" fmla="*/ 192 w 198"/>
                <a:gd name="T1" fmla="*/ 0 h 84"/>
                <a:gd name="T2" fmla="*/ 160 w 198"/>
                <a:gd name="T3" fmla="*/ 0 h 84"/>
                <a:gd name="T4" fmla="*/ 154 w 198"/>
                <a:gd name="T5" fmla="*/ 6 h 84"/>
                <a:gd name="T6" fmla="*/ 154 w 198"/>
                <a:gd name="T7" fmla="*/ 8 h 84"/>
                <a:gd name="T8" fmla="*/ 135 w 198"/>
                <a:gd name="T9" fmla="*/ 8 h 84"/>
                <a:gd name="T10" fmla="*/ 102 w 198"/>
                <a:gd name="T11" fmla="*/ 22 h 84"/>
                <a:gd name="T12" fmla="*/ 98 w 198"/>
                <a:gd name="T13" fmla="*/ 24 h 84"/>
                <a:gd name="T14" fmla="*/ 71 w 198"/>
                <a:gd name="T15" fmla="*/ 24 h 84"/>
                <a:gd name="T16" fmla="*/ 59 w 198"/>
                <a:gd name="T17" fmla="*/ 34 h 84"/>
                <a:gd name="T18" fmla="*/ 32 w 198"/>
                <a:gd name="T19" fmla="*/ 25 h 84"/>
                <a:gd name="T20" fmla="*/ 2 w 198"/>
                <a:gd name="T21" fmla="*/ 35 h 84"/>
                <a:gd name="T22" fmla="*/ 0 w 198"/>
                <a:gd name="T23" fmla="*/ 40 h 84"/>
                <a:gd name="T24" fmla="*/ 3 w 198"/>
                <a:gd name="T25" fmla="*/ 44 h 84"/>
                <a:gd name="T26" fmla="*/ 43 w 198"/>
                <a:gd name="T27" fmla="*/ 65 h 84"/>
                <a:gd name="T28" fmla="*/ 94 w 198"/>
                <a:gd name="T29" fmla="*/ 84 h 84"/>
                <a:gd name="T30" fmla="*/ 138 w 198"/>
                <a:gd name="T31" fmla="*/ 73 h 84"/>
                <a:gd name="T32" fmla="*/ 154 w 198"/>
                <a:gd name="T33" fmla="*/ 68 h 84"/>
                <a:gd name="T34" fmla="*/ 154 w 198"/>
                <a:gd name="T35" fmla="*/ 71 h 84"/>
                <a:gd name="T36" fmla="*/ 160 w 198"/>
                <a:gd name="T37" fmla="*/ 77 h 84"/>
                <a:gd name="T38" fmla="*/ 192 w 198"/>
                <a:gd name="T39" fmla="*/ 77 h 84"/>
                <a:gd name="T40" fmla="*/ 198 w 198"/>
                <a:gd name="T41" fmla="*/ 71 h 84"/>
                <a:gd name="T42" fmla="*/ 198 w 198"/>
                <a:gd name="T43" fmla="*/ 6 h 84"/>
                <a:gd name="T44" fmla="*/ 192 w 198"/>
                <a:gd name="T45" fmla="*/ 0 h 84"/>
                <a:gd name="T46" fmla="*/ 134 w 198"/>
                <a:gd name="T47" fmla="*/ 62 h 84"/>
                <a:gd name="T48" fmla="*/ 49 w 198"/>
                <a:gd name="T49" fmla="*/ 54 h 84"/>
                <a:gd name="T50" fmla="*/ 17 w 198"/>
                <a:gd name="T51" fmla="*/ 38 h 84"/>
                <a:gd name="T52" fmla="*/ 28 w 198"/>
                <a:gd name="T53" fmla="*/ 37 h 84"/>
                <a:gd name="T54" fmla="*/ 61 w 198"/>
                <a:gd name="T55" fmla="*/ 47 h 84"/>
                <a:gd name="T56" fmla="*/ 71 w 198"/>
                <a:gd name="T57" fmla="*/ 53 h 84"/>
                <a:gd name="T58" fmla="*/ 115 w 198"/>
                <a:gd name="T59" fmla="*/ 53 h 84"/>
                <a:gd name="T60" fmla="*/ 121 w 198"/>
                <a:gd name="T61" fmla="*/ 47 h 84"/>
                <a:gd name="T62" fmla="*/ 115 w 198"/>
                <a:gd name="T63" fmla="*/ 41 h 84"/>
                <a:gd name="T64" fmla="*/ 71 w 198"/>
                <a:gd name="T65" fmla="*/ 41 h 84"/>
                <a:gd name="T66" fmla="*/ 71 w 198"/>
                <a:gd name="T67" fmla="*/ 36 h 84"/>
                <a:gd name="T68" fmla="*/ 99 w 198"/>
                <a:gd name="T69" fmla="*/ 36 h 84"/>
                <a:gd name="T70" fmla="*/ 109 w 198"/>
                <a:gd name="T71" fmla="*/ 31 h 84"/>
                <a:gd name="T72" fmla="*/ 135 w 198"/>
                <a:gd name="T73" fmla="*/ 20 h 84"/>
                <a:gd name="T74" fmla="*/ 154 w 198"/>
                <a:gd name="T75" fmla="*/ 20 h 84"/>
                <a:gd name="T76" fmla="*/ 154 w 198"/>
                <a:gd name="T77" fmla="*/ 55 h 84"/>
                <a:gd name="T78" fmla="*/ 134 w 198"/>
                <a:gd name="T79" fmla="*/ 62 h 84"/>
                <a:gd name="T80" fmla="*/ 186 w 198"/>
                <a:gd name="T81" fmla="*/ 65 h 84"/>
                <a:gd name="T82" fmla="*/ 166 w 198"/>
                <a:gd name="T83" fmla="*/ 65 h 84"/>
                <a:gd name="T84" fmla="*/ 166 w 198"/>
                <a:gd name="T85" fmla="*/ 12 h 84"/>
                <a:gd name="T86" fmla="*/ 186 w 198"/>
                <a:gd name="T87" fmla="*/ 12 h 84"/>
                <a:gd name="T88" fmla="*/ 186 w 198"/>
                <a:gd name="T89" fmla="*/ 6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84">
                  <a:moveTo>
                    <a:pt x="192" y="0"/>
                  </a:moveTo>
                  <a:cubicBezTo>
                    <a:pt x="160" y="0"/>
                    <a:pt x="160" y="0"/>
                    <a:pt x="160" y="0"/>
                  </a:cubicBezTo>
                  <a:cubicBezTo>
                    <a:pt x="156" y="0"/>
                    <a:pt x="154" y="3"/>
                    <a:pt x="154" y="6"/>
                  </a:cubicBezTo>
                  <a:cubicBezTo>
                    <a:pt x="154" y="8"/>
                    <a:pt x="154" y="8"/>
                    <a:pt x="154" y="8"/>
                  </a:cubicBezTo>
                  <a:cubicBezTo>
                    <a:pt x="135" y="8"/>
                    <a:pt x="135" y="8"/>
                    <a:pt x="135" y="8"/>
                  </a:cubicBezTo>
                  <a:cubicBezTo>
                    <a:pt x="120" y="8"/>
                    <a:pt x="109" y="17"/>
                    <a:pt x="102" y="22"/>
                  </a:cubicBezTo>
                  <a:cubicBezTo>
                    <a:pt x="101" y="23"/>
                    <a:pt x="99" y="24"/>
                    <a:pt x="98" y="24"/>
                  </a:cubicBezTo>
                  <a:cubicBezTo>
                    <a:pt x="71" y="24"/>
                    <a:pt x="71" y="24"/>
                    <a:pt x="71" y="24"/>
                  </a:cubicBezTo>
                  <a:cubicBezTo>
                    <a:pt x="65" y="24"/>
                    <a:pt x="61" y="28"/>
                    <a:pt x="59" y="34"/>
                  </a:cubicBezTo>
                  <a:cubicBezTo>
                    <a:pt x="32" y="25"/>
                    <a:pt x="32" y="25"/>
                    <a:pt x="32" y="25"/>
                  </a:cubicBezTo>
                  <a:cubicBezTo>
                    <a:pt x="21" y="22"/>
                    <a:pt x="12" y="25"/>
                    <a:pt x="2" y="35"/>
                  </a:cubicBezTo>
                  <a:cubicBezTo>
                    <a:pt x="0" y="36"/>
                    <a:pt x="0" y="38"/>
                    <a:pt x="0" y="40"/>
                  </a:cubicBezTo>
                  <a:cubicBezTo>
                    <a:pt x="0" y="42"/>
                    <a:pt x="2" y="43"/>
                    <a:pt x="3" y="44"/>
                  </a:cubicBezTo>
                  <a:cubicBezTo>
                    <a:pt x="20" y="53"/>
                    <a:pt x="33" y="59"/>
                    <a:pt x="43" y="65"/>
                  </a:cubicBezTo>
                  <a:cubicBezTo>
                    <a:pt x="68" y="78"/>
                    <a:pt x="80" y="84"/>
                    <a:pt x="94" y="84"/>
                  </a:cubicBezTo>
                  <a:cubicBezTo>
                    <a:pt x="105" y="84"/>
                    <a:pt x="117" y="80"/>
                    <a:pt x="138" y="73"/>
                  </a:cubicBezTo>
                  <a:cubicBezTo>
                    <a:pt x="143" y="71"/>
                    <a:pt x="148" y="70"/>
                    <a:pt x="154" y="68"/>
                  </a:cubicBezTo>
                  <a:cubicBezTo>
                    <a:pt x="154" y="71"/>
                    <a:pt x="154" y="71"/>
                    <a:pt x="154" y="71"/>
                  </a:cubicBezTo>
                  <a:cubicBezTo>
                    <a:pt x="154" y="74"/>
                    <a:pt x="156" y="77"/>
                    <a:pt x="160" y="77"/>
                  </a:cubicBezTo>
                  <a:cubicBezTo>
                    <a:pt x="192" y="77"/>
                    <a:pt x="192" y="77"/>
                    <a:pt x="192" y="77"/>
                  </a:cubicBezTo>
                  <a:cubicBezTo>
                    <a:pt x="195" y="77"/>
                    <a:pt x="198" y="74"/>
                    <a:pt x="198" y="71"/>
                  </a:cubicBezTo>
                  <a:cubicBezTo>
                    <a:pt x="198" y="6"/>
                    <a:pt x="198" y="6"/>
                    <a:pt x="198" y="6"/>
                  </a:cubicBezTo>
                  <a:cubicBezTo>
                    <a:pt x="198" y="3"/>
                    <a:pt x="195" y="0"/>
                    <a:pt x="192" y="0"/>
                  </a:cubicBezTo>
                  <a:close/>
                  <a:moveTo>
                    <a:pt x="134" y="62"/>
                  </a:moveTo>
                  <a:cubicBezTo>
                    <a:pt x="91" y="77"/>
                    <a:pt x="91" y="77"/>
                    <a:pt x="49" y="54"/>
                  </a:cubicBezTo>
                  <a:cubicBezTo>
                    <a:pt x="40" y="50"/>
                    <a:pt x="30" y="44"/>
                    <a:pt x="17" y="38"/>
                  </a:cubicBezTo>
                  <a:cubicBezTo>
                    <a:pt x="21" y="35"/>
                    <a:pt x="25" y="36"/>
                    <a:pt x="28" y="37"/>
                  </a:cubicBezTo>
                  <a:cubicBezTo>
                    <a:pt x="61" y="47"/>
                    <a:pt x="61" y="47"/>
                    <a:pt x="61" y="47"/>
                  </a:cubicBezTo>
                  <a:cubicBezTo>
                    <a:pt x="63" y="50"/>
                    <a:pt x="66" y="53"/>
                    <a:pt x="71" y="53"/>
                  </a:cubicBezTo>
                  <a:cubicBezTo>
                    <a:pt x="115" y="53"/>
                    <a:pt x="115" y="53"/>
                    <a:pt x="115" y="53"/>
                  </a:cubicBezTo>
                  <a:cubicBezTo>
                    <a:pt x="118" y="53"/>
                    <a:pt x="121" y="50"/>
                    <a:pt x="121" y="47"/>
                  </a:cubicBezTo>
                  <a:cubicBezTo>
                    <a:pt x="121" y="43"/>
                    <a:pt x="118" y="41"/>
                    <a:pt x="115" y="41"/>
                  </a:cubicBezTo>
                  <a:cubicBezTo>
                    <a:pt x="71" y="41"/>
                    <a:pt x="71" y="41"/>
                    <a:pt x="71" y="41"/>
                  </a:cubicBezTo>
                  <a:cubicBezTo>
                    <a:pt x="70" y="40"/>
                    <a:pt x="70" y="37"/>
                    <a:pt x="71" y="36"/>
                  </a:cubicBezTo>
                  <a:cubicBezTo>
                    <a:pt x="99" y="36"/>
                    <a:pt x="99" y="36"/>
                    <a:pt x="99" y="36"/>
                  </a:cubicBezTo>
                  <a:cubicBezTo>
                    <a:pt x="102" y="36"/>
                    <a:pt x="105" y="34"/>
                    <a:pt x="109" y="31"/>
                  </a:cubicBezTo>
                  <a:cubicBezTo>
                    <a:pt x="115" y="27"/>
                    <a:pt x="124" y="20"/>
                    <a:pt x="135" y="20"/>
                  </a:cubicBezTo>
                  <a:cubicBezTo>
                    <a:pt x="154" y="20"/>
                    <a:pt x="154" y="20"/>
                    <a:pt x="154" y="20"/>
                  </a:cubicBezTo>
                  <a:cubicBezTo>
                    <a:pt x="154" y="55"/>
                    <a:pt x="154" y="55"/>
                    <a:pt x="154" y="55"/>
                  </a:cubicBezTo>
                  <a:cubicBezTo>
                    <a:pt x="146" y="57"/>
                    <a:pt x="140" y="60"/>
                    <a:pt x="134" y="62"/>
                  </a:cubicBezTo>
                  <a:close/>
                  <a:moveTo>
                    <a:pt x="186" y="65"/>
                  </a:moveTo>
                  <a:cubicBezTo>
                    <a:pt x="166" y="65"/>
                    <a:pt x="166" y="65"/>
                    <a:pt x="166" y="65"/>
                  </a:cubicBezTo>
                  <a:cubicBezTo>
                    <a:pt x="166" y="12"/>
                    <a:pt x="166" y="12"/>
                    <a:pt x="166" y="12"/>
                  </a:cubicBezTo>
                  <a:cubicBezTo>
                    <a:pt x="186" y="12"/>
                    <a:pt x="186" y="12"/>
                    <a:pt x="186" y="12"/>
                  </a:cubicBezTo>
                  <a:lnTo>
                    <a:pt x="186" y="65"/>
                  </a:lnTo>
                  <a:close/>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marL="0" marR="0" lvl="0" indent="0" algn="l" defTabSz="1219140" rtl="0" eaLnBrk="1" fontAlgn="base" latinLnBrk="0" hangingPunct="1">
                <a:lnSpc>
                  <a:spcPct val="100000"/>
                </a:lnSpc>
                <a:spcBef>
                  <a:spcPct val="0"/>
                </a:spcBef>
                <a:spcAft>
                  <a:spcPct val="0"/>
                </a:spcAft>
                <a:buClrTx/>
                <a:buSzTx/>
                <a:buFontTx/>
                <a:buNone/>
                <a:tabLst/>
                <a:defRPr/>
              </a:pPr>
              <a:endParaRPr kumimoji="0" lang="en-GB" sz="2400" b="0" i="0" u="none" strike="noStrike" kern="0" cap="none" spc="0" normalizeH="0" baseline="0" noProof="0">
                <a:ln>
                  <a:noFill/>
                </a:ln>
                <a:solidFill>
                  <a:srgbClr val="FFFFFF"/>
                </a:solidFill>
                <a:effectLst/>
                <a:uLnTx/>
                <a:uFillTx/>
                <a:latin typeface="Arial"/>
                <a:ea typeface="+mn-ea"/>
                <a:cs typeface="Arial" pitchFamily="34" charset="0"/>
              </a:endParaRPr>
            </a:p>
          </p:txBody>
        </p:sp>
      </p:grpSp>
      <p:sp>
        <p:nvSpPr>
          <p:cNvPr id="37" name="Rectangle 36">
            <a:extLst>
              <a:ext uri="{FF2B5EF4-FFF2-40B4-BE49-F238E27FC236}">
                <a16:creationId xmlns:a16="http://schemas.microsoft.com/office/drawing/2014/main" id="{92692633-3AA9-4B0D-8202-7111B58B6331}"/>
              </a:ext>
            </a:extLst>
          </p:cNvPr>
          <p:cNvSpPr/>
          <p:nvPr/>
        </p:nvSpPr>
        <p:spPr>
          <a:xfrm>
            <a:off x="5648914" y="1673614"/>
            <a:ext cx="1286131" cy="205121"/>
          </a:xfrm>
          <a:prstGeom prst="rect">
            <a:avLst/>
          </a:prstGeom>
        </p:spPr>
        <p:txBody>
          <a:bodyPr wrap="square" lIns="0" tIns="0" rIns="0" bIns="0">
            <a:spAutoFit/>
          </a:bodyPr>
          <a:lstStyle/>
          <a:p>
            <a:pPr marL="0" marR="0" lvl="0" indent="0" algn="ctr" defTabSz="1219080" rtl="0" eaLnBrk="1" fontAlgn="base" latinLnBrk="0" hangingPunct="1">
              <a:lnSpc>
                <a:spcPct val="100000"/>
              </a:lnSpc>
              <a:spcBef>
                <a:spcPct val="0"/>
              </a:spcBef>
              <a:spcAft>
                <a:spcPct val="0"/>
              </a:spcAft>
              <a:buClrTx/>
              <a:buSzTx/>
              <a:buFontTx/>
              <a:buNone/>
              <a:tabLst/>
              <a:defRPr/>
            </a:pPr>
            <a:r>
              <a:rPr kumimoji="0" lang="fr-FR" sz="1333" b="0" i="1" u="none" strike="noStrike" kern="1200" cap="none" spc="0" normalizeH="0" baseline="0" noProof="0">
                <a:ln>
                  <a:noFill/>
                </a:ln>
                <a:solidFill>
                  <a:srgbClr val="3E454A"/>
                </a:solidFill>
                <a:effectLst/>
                <a:uLnTx/>
                <a:uFillTx/>
                <a:latin typeface="Arial Black" panose="020B0A04020102020204" pitchFamily="34" charset="0"/>
                <a:ea typeface="+mn-ea"/>
                <a:cs typeface="Arial" pitchFamily="34" charset="0"/>
              </a:rPr>
              <a:t>Objet</a:t>
            </a:r>
            <a:endParaRPr kumimoji="0" lang="en-US" sz="1333" b="0" i="1" u="none" strike="noStrike" kern="1200" cap="none" spc="0" normalizeH="0" baseline="0" noProof="0">
              <a:ln>
                <a:noFill/>
              </a:ln>
              <a:solidFill>
                <a:srgbClr val="3E454A"/>
              </a:solidFill>
              <a:effectLst/>
              <a:uLnTx/>
              <a:uFillTx/>
              <a:latin typeface="Arial Black" panose="020B0A04020102020204" pitchFamily="34" charset="0"/>
              <a:ea typeface="+mn-ea"/>
              <a:cs typeface="Arial" pitchFamily="34" charset="0"/>
            </a:endParaRPr>
          </a:p>
        </p:txBody>
      </p:sp>
      <p:sp>
        <p:nvSpPr>
          <p:cNvPr id="38" name="Rectangle 37">
            <a:extLst>
              <a:ext uri="{FF2B5EF4-FFF2-40B4-BE49-F238E27FC236}">
                <a16:creationId xmlns:a16="http://schemas.microsoft.com/office/drawing/2014/main" id="{1A8A55F8-A742-41C4-8D80-6D20D505D0C3}"/>
              </a:ext>
            </a:extLst>
          </p:cNvPr>
          <p:cNvSpPr/>
          <p:nvPr/>
        </p:nvSpPr>
        <p:spPr>
          <a:xfrm>
            <a:off x="8235062" y="1673614"/>
            <a:ext cx="2699323" cy="205121"/>
          </a:xfrm>
          <a:prstGeom prst="rect">
            <a:avLst/>
          </a:prstGeom>
        </p:spPr>
        <p:txBody>
          <a:bodyPr wrap="square" lIns="0" tIns="0" rIns="0" bIns="0">
            <a:spAutoFit/>
          </a:bodyPr>
          <a:lstStyle/>
          <a:p>
            <a:pPr marL="0" marR="0" lvl="0" indent="0" algn="ctr" defTabSz="1219080" rtl="0" eaLnBrk="1" fontAlgn="base" latinLnBrk="0" hangingPunct="1">
              <a:lnSpc>
                <a:spcPct val="100000"/>
              </a:lnSpc>
              <a:spcBef>
                <a:spcPct val="0"/>
              </a:spcBef>
              <a:spcAft>
                <a:spcPct val="0"/>
              </a:spcAft>
              <a:buClrTx/>
              <a:buSzTx/>
              <a:buFontTx/>
              <a:buNone/>
              <a:tabLst/>
              <a:defRPr/>
            </a:pPr>
            <a:r>
              <a:rPr kumimoji="0" lang="fr-FR" sz="1333" b="0" i="1" u="none" strike="noStrike" kern="1200" cap="none" spc="0" normalizeH="0" baseline="0" noProof="0">
                <a:ln>
                  <a:noFill/>
                </a:ln>
                <a:solidFill>
                  <a:srgbClr val="3E454A"/>
                </a:solidFill>
                <a:effectLst/>
                <a:uLnTx/>
                <a:uFillTx/>
                <a:latin typeface="Arial Black" panose="020B0A04020102020204" pitchFamily="34" charset="0"/>
                <a:ea typeface="+mn-ea"/>
                <a:cs typeface="+mn-cs"/>
              </a:rPr>
              <a:t>Evénements &amp; c</a:t>
            </a:r>
            <a:r>
              <a:rPr kumimoji="0" lang="fr-FR" sz="1333" b="0" i="1" u="none" strike="noStrike" kern="1200" cap="none" spc="0" normalizeH="0" baseline="0" noProof="0">
                <a:ln>
                  <a:noFill/>
                </a:ln>
                <a:solidFill>
                  <a:srgbClr val="3E454A"/>
                </a:solidFill>
                <a:effectLst/>
                <a:uLnTx/>
                <a:uFillTx/>
                <a:latin typeface="Arial Black" panose="020B0A04020102020204" pitchFamily="34" charset="0"/>
                <a:ea typeface="+mn-ea"/>
                <a:cs typeface="Arial" pitchFamily="34" charset="0"/>
              </a:rPr>
              <a:t>ouvertures</a:t>
            </a:r>
            <a:endParaRPr kumimoji="0" lang="en-US" sz="1333" b="0" i="1" u="none" strike="noStrike" kern="1200" cap="none" spc="0" normalizeH="0" baseline="0" noProof="0">
              <a:ln>
                <a:noFill/>
              </a:ln>
              <a:solidFill>
                <a:srgbClr val="3E454A"/>
              </a:solidFill>
              <a:effectLst/>
              <a:uLnTx/>
              <a:uFillTx/>
              <a:latin typeface="Arial Black" panose="020B0A04020102020204" pitchFamily="34" charset="0"/>
              <a:ea typeface="+mn-ea"/>
              <a:cs typeface="Arial" pitchFamily="34" charset="0"/>
            </a:endParaRPr>
          </a:p>
        </p:txBody>
      </p:sp>
      <p:sp>
        <p:nvSpPr>
          <p:cNvPr id="39" name="Rectangle 38">
            <a:extLst>
              <a:ext uri="{FF2B5EF4-FFF2-40B4-BE49-F238E27FC236}">
                <a16:creationId xmlns:a16="http://schemas.microsoft.com/office/drawing/2014/main" id="{A9A386C1-1014-4255-804C-6C16B7C4290F}"/>
              </a:ext>
            </a:extLst>
          </p:cNvPr>
          <p:cNvSpPr/>
          <p:nvPr/>
        </p:nvSpPr>
        <p:spPr>
          <a:xfrm>
            <a:off x="2521677" y="2865516"/>
            <a:ext cx="2451219" cy="859145"/>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p>
            <a:pPr marL="0" marR="0" lvl="0" indent="0" algn="ctr" defTabSz="1219080" rtl="0" eaLnBrk="1" fontAlgn="auto" latinLnBrk="0" hangingPunct="1">
              <a:lnSpc>
                <a:spcPct val="100000"/>
              </a:lnSpc>
              <a:spcBef>
                <a:spcPts val="0"/>
              </a:spcBef>
              <a:spcAft>
                <a:spcPts val="0"/>
              </a:spcAft>
              <a:buClrTx/>
              <a:buSzTx/>
              <a:buFontTx/>
              <a:buNone/>
              <a:tabLst/>
              <a:defRPr/>
            </a:pPr>
            <a:r>
              <a:rPr kumimoji="0" lang="fr-FR" sz="1333" b="1" i="0" u="none" strike="noStrike" kern="0" cap="none" spc="0" normalizeH="0" baseline="0" noProof="0">
                <a:ln>
                  <a:noFill/>
                </a:ln>
                <a:solidFill>
                  <a:srgbClr val="3E454A"/>
                </a:solidFill>
                <a:effectLst/>
                <a:uLnTx/>
                <a:uFillTx/>
                <a:latin typeface="Arial" panose="020B0604020202020204"/>
                <a:ea typeface="+mn-ea"/>
                <a:cs typeface="+mn-cs"/>
              </a:rPr>
              <a:t>Energies vertes </a:t>
            </a:r>
          </a:p>
          <a:p>
            <a:pPr marL="0" marR="0" lvl="0" indent="0" algn="ctr" defTabSz="1219080" rtl="0" eaLnBrk="1" fontAlgn="auto" latinLnBrk="0" hangingPunct="1">
              <a:lnSpc>
                <a:spcPct val="100000"/>
              </a:lnSpc>
              <a:spcBef>
                <a:spcPts val="0"/>
              </a:spcBef>
              <a:spcAft>
                <a:spcPts val="0"/>
              </a:spcAft>
              <a:buClrTx/>
              <a:buSzTx/>
              <a:buFontTx/>
              <a:buNone/>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(panneaux </a:t>
            </a:r>
            <a:r>
              <a:rPr kumimoji="0" lang="fr-FR" sz="1333" b="0" i="0" u="none" strike="noStrike" kern="0" cap="none" spc="0" normalizeH="0" baseline="0" noProof="0" err="1">
                <a:ln>
                  <a:noFill/>
                </a:ln>
                <a:solidFill>
                  <a:srgbClr val="3E454A"/>
                </a:solidFill>
                <a:effectLst/>
                <a:uLnTx/>
                <a:uFillTx/>
                <a:latin typeface="Arial" panose="020B0604020202020204"/>
                <a:ea typeface="+mn-ea"/>
                <a:cs typeface="+mn-cs"/>
              </a:rPr>
              <a:t>pv</a:t>
            </a: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 éoliennes, méthanisation)</a:t>
            </a:r>
          </a:p>
        </p:txBody>
      </p:sp>
      <p:sp>
        <p:nvSpPr>
          <p:cNvPr id="40" name="ZoneTexte 24">
            <a:extLst>
              <a:ext uri="{FF2B5EF4-FFF2-40B4-BE49-F238E27FC236}">
                <a16:creationId xmlns:a16="http://schemas.microsoft.com/office/drawing/2014/main" id="{4E9087F4-376A-4FDB-AB6C-7E0E052442B8}"/>
              </a:ext>
            </a:extLst>
          </p:cNvPr>
          <p:cNvSpPr txBox="1"/>
          <p:nvPr/>
        </p:nvSpPr>
        <p:spPr>
          <a:xfrm>
            <a:off x="5066370" y="2865517"/>
            <a:ext cx="2451219" cy="859145"/>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Couverture de l’investissement</a:t>
            </a:r>
          </a:p>
        </p:txBody>
      </p:sp>
      <p:sp>
        <p:nvSpPr>
          <p:cNvPr id="41" name="ZoneTexte 24">
            <a:extLst>
              <a:ext uri="{FF2B5EF4-FFF2-40B4-BE49-F238E27FC236}">
                <a16:creationId xmlns:a16="http://schemas.microsoft.com/office/drawing/2014/main" id="{39051803-5746-4B1E-8FEA-1AB24D5C327A}"/>
              </a:ext>
            </a:extLst>
          </p:cNvPr>
          <p:cNvSpPr txBox="1"/>
          <p:nvPr/>
        </p:nvSpPr>
        <p:spPr>
          <a:xfrm>
            <a:off x="7626385" y="2865517"/>
            <a:ext cx="3916681" cy="859145"/>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Incendie</a:t>
            </a:r>
          </a:p>
          <a:p>
            <a:pPr marL="285750" marR="0" lvl="0" indent="-285750" algn="l" defTabSz="121908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Tempête</a:t>
            </a:r>
          </a:p>
          <a:p>
            <a:pPr marL="285750" marR="0" lvl="0" indent="-285750" algn="l" defTabSz="121908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Grêle</a:t>
            </a:r>
          </a:p>
        </p:txBody>
      </p:sp>
      <p:sp>
        <p:nvSpPr>
          <p:cNvPr id="42" name="Rectangle 41">
            <a:extLst>
              <a:ext uri="{FF2B5EF4-FFF2-40B4-BE49-F238E27FC236}">
                <a16:creationId xmlns:a16="http://schemas.microsoft.com/office/drawing/2014/main" id="{E97ACB8C-8370-448C-9834-4D55E8BFEFD9}"/>
              </a:ext>
            </a:extLst>
          </p:cNvPr>
          <p:cNvSpPr/>
          <p:nvPr/>
        </p:nvSpPr>
        <p:spPr>
          <a:xfrm>
            <a:off x="2521677" y="3787510"/>
            <a:ext cx="2451219" cy="1290109"/>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p>
            <a:pPr marL="0" marR="0" lvl="0" indent="0" algn="ctr" defTabSz="1219080" rtl="0" eaLnBrk="1" fontAlgn="auto" latinLnBrk="0" hangingPunct="1">
              <a:lnSpc>
                <a:spcPct val="100000"/>
              </a:lnSpc>
              <a:spcBef>
                <a:spcPts val="0"/>
              </a:spcBef>
              <a:spcAft>
                <a:spcPts val="0"/>
              </a:spcAft>
              <a:buClrTx/>
              <a:buSzTx/>
              <a:buFontTx/>
              <a:buNone/>
              <a:tabLst/>
              <a:defRPr/>
            </a:pPr>
            <a:r>
              <a:rPr kumimoji="0" lang="fr-FR" sz="1333" b="1" i="0" u="none" strike="noStrike" kern="0" cap="none" spc="0" normalizeH="0" baseline="0" noProof="0">
                <a:ln>
                  <a:noFill/>
                </a:ln>
                <a:solidFill>
                  <a:srgbClr val="3E454A"/>
                </a:solidFill>
                <a:effectLst/>
                <a:uLnTx/>
                <a:uFillTx/>
                <a:latin typeface="Arial" panose="020B0604020202020204"/>
                <a:ea typeface="+mn-ea"/>
                <a:cs typeface="+mn-cs"/>
              </a:rPr>
              <a:t>Cyber</a:t>
            </a:r>
          </a:p>
        </p:txBody>
      </p:sp>
      <p:sp>
        <p:nvSpPr>
          <p:cNvPr id="43" name="ZoneTexte 24">
            <a:extLst>
              <a:ext uri="{FF2B5EF4-FFF2-40B4-BE49-F238E27FC236}">
                <a16:creationId xmlns:a16="http://schemas.microsoft.com/office/drawing/2014/main" id="{46A702E9-F5DE-485B-998E-324D2481D3EE}"/>
              </a:ext>
            </a:extLst>
          </p:cNvPr>
          <p:cNvSpPr txBox="1"/>
          <p:nvPr/>
        </p:nvSpPr>
        <p:spPr>
          <a:xfrm>
            <a:off x="5066370" y="3787511"/>
            <a:ext cx="2451219" cy="1290109"/>
          </a:xfrm>
          <a:prstGeom prst="rect">
            <a:avLst/>
          </a:prstGeom>
          <a:solidFill>
            <a:srgbClr val="FFFFFF"/>
          </a:solidFill>
          <a:ln w="12700" cap="flat" cmpd="sng" algn="ctr">
            <a:solidFill>
              <a:srgbClr val="7030A0"/>
            </a:solidFill>
            <a:prstDash val="solid"/>
            <a:miter lim="800000"/>
          </a:ln>
          <a:effectLst/>
        </p:spPr>
        <p:txBody>
          <a:bodyPr lIns="96000" tIns="96000" rIns="96000" bIns="96000" rtlCol="0" anchor="ctr"/>
          <a:lstStyle>
            <a:defPPr>
              <a:defRPr lang="en-US"/>
            </a:defPPr>
            <a:lvl1pPr lvl="0" algn="ctr" defTabSz="914333">
              <a:defRPr sz="1100">
                <a:solidFill>
                  <a:schemeClr val="accent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28594" marR="0" lvl="0" indent="-228594"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Data et données clients</a:t>
            </a:r>
          </a:p>
          <a:p>
            <a:pPr marL="228594" marR="0" lvl="0" indent="-228594"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Réputation</a:t>
            </a:r>
          </a:p>
          <a:p>
            <a:pPr marL="228594" marR="0" lvl="0" indent="-228594"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Matériels et fonctionnalités IT</a:t>
            </a:r>
          </a:p>
          <a:p>
            <a:pPr marL="228594" marR="0" lvl="0" indent="-228594" algn="l" defTabSz="91433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Perte financière due à un acte malveillant</a:t>
            </a:r>
          </a:p>
        </p:txBody>
      </p:sp>
      <p:sp>
        <p:nvSpPr>
          <p:cNvPr id="44" name="ZoneTexte 24">
            <a:extLst>
              <a:ext uri="{FF2B5EF4-FFF2-40B4-BE49-F238E27FC236}">
                <a16:creationId xmlns:a16="http://schemas.microsoft.com/office/drawing/2014/main" id="{ED3EE9A0-5961-46CB-9511-3201E001435B}"/>
              </a:ext>
            </a:extLst>
          </p:cNvPr>
          <p:cNvSpPr txBox="1"/>
          <p:nvPr/>
        </p:nvSpPr>
        <p:spPr>
          <a:xfrm>
            <a:off x="7626385" y="3787511"/>
            <a:ext cx="3916681" cy="1290109"/>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Attaque cyber</a:t>
            </a:r>
          </a:p>
          <a:p>
            <a:pPr marL="285750" marR="0" lvl="0" indent="-285750" algn="l" defTabSz="121908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E-réputation</a:t>
            </a:r>
          </a:p>
          <a:p>
            <a:pPr marL="285750" marR="0" lvl="0" indent="-285750" algn="l" defTabSz="121908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Dommage matériel</a:t>
            </a:r>
          </a:p>
        </p:txBody>
      </p:sp>
      <p:sp>
        <p:nvSpPr>
          <p:cNvPr id="45" name="Rectangle 44">
            <a:extLst>
              <a:ext uri="{FF2B5EF4-FFF2-40B4-BE49-F238E27FC236}">
                <a16:creationId xmlns:a16="http://schemas.microsoft.com/office/drawing/2014/main" id="{8348BC72-8BB5-4515-A577-8A5D07CC4F78}"/>
              </a:ext>
            </a:extLst>
          </p:cNvPr>
          <p:cNvSpPr/>
          <p:nvPr/>
        </p:nvSpPr>
        <p:spPr>
          <a:xfrm>
            <a:off x="2521677" y="5140468"/>
            <a:ext cx="2451219" cy="859145"/>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p>
            <a:pPr marL="0" marR="0" lvl="0" indent="0" algn="ctr" defTabSz="1219080" rtl="0" eaLnBrk="1" fontAlgn="auto" latinLnBrk="0" hangingPunct="1">
              <a:lnSpc>
                <a:spcPct val="100000"/>
              </a:lnSpc>
              <a:spcBef>
                <a:spcPts val="0"/>
              </a:spcBef>
              <a:spcAft>
                <a:spcPts val="0"/>
              </a:spcAft>
              <a:buClrTx/>
              <a:buSzTx/>
              <a:buFontTx/>
              <a:buNone/>
              <a:tabLst/>
              <a:defRPr/>
            </a:pPr>
            <a:r>
              <a:rPr kumimoji="0" lang="fr-FR" sz="1333" b="1" i="0" u="none" strike="noStrike" kern="0" cap="none" spc="0" normalizeH="0" baseline="0" noProof="0">
                <a:ln>
                  <a:noFill/>
                </a:ln>
                <a:solidFill>
                  <a:srgbClr val="3E454A"/>
                </a:solidFill>
                <a:effectLst/>
                <a:uLnTx/>
                <a:uFillTx/>
                <a:latin typeface="Arial" panose="020B0604020202020204"/>
                <a:ea typeface="+mn-ea"/>
                <a:cs typeface="+mn-cs"/>
              </a:rPr>
              <a:t>Drone</a:t>
            </a:r>
          </a:p>
        </p:txBody>
      </p:sp>
      <p:sp>
        <p:nvSpPr>
          <p:cNvPr id="46" name="ZoneTexte 24">
            <a:extLst>
              <a:ext uri="{FF2B5EF4-FFF2-40B4-BE49-F238E27FC236}">
                <a16:creationId xmlns:a16="http://schemas.microsoft.com/office/drawing/2014/main" id="{2DFFC01C-8A04-40D2-93BA-0CCAB1A7FF19}"/>
              </a:ext>
            </a:extLst>
          </p:cNvPr>
          <p:cNvSpPr txBox="1"/>
          <p:nvPr/>
        </p:nvSpPr>
        <p:spPr>
          <a:xfrm>
            <a:off x="5066370" y="5140469"/>
            <a:ext cx="2451219" cy="859145"/>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Matériel et activité</a:t>
            </a:r>
          </a:p>
        </p:txBody>
      </p:sp>
      <p:sp>
        <p:nvSpPr>
          <p:cNvPr id="47" name="ZoneTexte 24">
            <a:extLst>
              <a:ext uri="{FF2B5EF4-FFF2-40B4-BE49-F238E27FC236}">
                <a16:creationId xmlns:a16="http://schemas.microsoft.com/office/drawing/2014/main" id="{E5E45413-66D5-4E59-8968-BD9FFCFAD14A}"/>
              </a:ext>
            </a:extLst>
          </p:cNvPr>
          <p:cNvSpPr txBox="1"/>
          <p:nvPr/>
        </p:nvSpPr>
        <p:spPr>
          <a:xfrm>
            <a:off x="7626385" y="5140469"/>
            <a:ext cx="3916681" cy="859145"/>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Dommage aux biens</a:t>
            </a:r>
          </a:p>
          <a:p>
            <a:pPr marL="285750" marR="0" lvl="0" indent="-285750" algn="l" defTabSz="121908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RC activité</a:t>
            </a:r>
          </a:p>
        </p:txBody>
      </p:sp>
      <p:pic>
        <p:nvPicPr>
          <p:cNvPr id="6" name="Picture 2" descr="123 Images – Parcourir 13,422 le catalogue de photos, vecteurs et vidéos |  Adobe Stock">
            <a:extLst>
              <a:ext uri="{FF2B5EF4-FFF2-40B4-BE49-F238E27FC236}">
                <a16:creationId xmlns:a16="http://schemas.microsoft.com/office/drawing/2014/main" id="{AFCB7347-212C-C8AF-AB3A-C50FEF2E9FE4}"/>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5347" t="11341" r="36204" b="13868"/>
          <a:stretch/>
        </p:blipFill>
        <p:spPr bwMode="auto">
          <a:xfrm>
            <a:off x="112649" y="477191"/>
            <a:ext cx="561432" cy="564029"/>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59107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fontScale="92500"/>
          </a:bodyPr>
          <a:lstStyle/>
          <a:p>
            <a:r>
              <a:rPr lang="fr-FR" sz="2400" dirty="0"/>
              <a:t>Les offres Assurances AGRI/VITI by / détection des besoins client</a:t>
            </a:r>
            <a:endParaRPr lang="fr-FR" sz="2400" dirty="0">
              <a:solidFill>
                <a:srgbClr val="006600"/>
              </a:solidFill>
            </a:endParaRPr>
          </a:p>
        </p:txBody>
      </p:sp>
      <p:grpSp>
        <p:nvGrpSpPr>
          <p:cNvPr id="142" name="Groupe 141">
            <a:extLst>
              <a:ext uri="{FF2B5EF4-FFF2-40B4-BE49-F238E27FC236}">
                <a16:creationId xmlns:a16="http://schemas.microsoft.com/office/drawing/2014/main" id="{0F9AE36F-4C95-4A41-AF61-7AA6975AADF1}"/>
              </a:ext>
            </a:extLst>
          </p:cNvPr>
          <p:cNvGrpSpPr/>
          <p:nvPr/>
        </p:nvGrpSpPr>
        <p:grpSpPr>
          <a:xfrm>
            <a:off x="800095" y="1288916"/>
            <a:ext cx="385993" cy="510935"/>
            <a:chOff x="7729783" y="3750361"/>
            <a:chExt cx="630445" cy="740323"/>
          </a:xfrm>
        </p:grpSpPr>
        <p:sp>
          <p:nvSpPr>
            <p:cNvPr id="143" name="Forme libre : forme 142">
              <a:extLst>
                <a:ext uri="{FF2B5EF4-FFF2-40B4-BE49-F238E27FC236}">
                  <a16:creationId xmlns:a16="http://schemas.microsoft.com/office/drawing/2014/main" id="{3934679A-7E95-41EB-8639-0F87C8AA7D96}"/>
                </a:ext>
              </a:extLst>
            </p:cNvPr>
            <p:cNvSpPr/>
            <p:nvPr/>
          </p:nvSpPr>
          <p:spPr>
            <a:xfrm>
              <a:off x="7729783" y="3750361"/>
              <a:ext cx="630445" cy="679238"/>
            </a:xfrm>
            <a:custGeom>
              <a:avLst/>
              <a:gdLst>
                <a:gd name="connsiteX0" fmla="*/ 306441 w 423851"/>
                <a:gd name="connsiteY0" fmla="*/ 289154 h 504254"/>
                <a:gd name="connsiteX1" fmla="*/ 382485 w 423851"/>
                <a:gd name="connsiteY1" fmla="*/ 328398 h 504254"/>
                <a:gd name="connsiteX2" fmla="*/ 399405 w 423851"/>
                <a:gd name="connsiteY2" fmla="*/ 362239 h 504254"/>
                <a:gd name="connsiteX3" fmla="*/ 410757 w 423851"/>
                <a:gd name="connsiteY3" fmla="*/ 455309 h 504254"/>
                <a:gd name="connsiteX4" fmla="*/ 402747 w 423851"/>
                <a:gd name="connsiteY4" fmla="*/ 473331 h 504254"/>
                <a:gd name="connsiteX5" fmla="*/ 367131 w 423851"/>
                <a:gd name="connsiteY5" fmla="*/ 490610 h 504254"/>
                <a:gd name="connsiteX6" fmla="*/ 367131 w 423851"/>
                <a:gd name="connsiteY6" fmla="*/ 504244 h 504254"/>
                <a:gd name="connsiteX7" fmla="*/ 409965 w 423851"/>
                <a:gd name="connsiteY7" fmla="*/ 484059 h 504254"/>
                <a:gd name="connsiteX8" fmla="*/ 423601 w 423851"/>
                <a:gd name="connsiteY8" fmla="*/ 453787 h 504254"/>
                <a:gd name="connsiteX9" fmla="*/ 412327 w 423851"/>
                <a:gd name="connsiteY9" fmla="*/ 361637 h 504254"/>
                <a:gd name="connsiteX10" fmla="*/ 390568 w 423851"/>
                <a:gd name="connsiteY10" fmla="*/ 318308 h 504254"/>
                <a:gd name="connsiteX11" fmla="*/ 309966 w 423851"/>
                <a:gd name="connsiteY11" fmla="*/ 276696 h 504254"/>
                <a:gd name="connsiteX12" fmla="*/ 278140 w 423851"/>
                <a:gd name="connsiteY12" fmla="*/ 263635 h 504254"/>
                <a:gd name="connsiteX13" fmla="*/ 270117 w 423851"/>
                <a:gd name="connsiteY13" fmla="*/ 251670 h 504254"/>
                <a:gd name="connsiteX14" fmla="*/ 270117 w 423851"/>
                <a:gd name="connsiteY14" fmla="*/ 232611 h 504254"/>
                <a:gd name="connsiteX15" fmla="*/ 308926 w 423851"/>
                <a:gd name="connsiteY15" fmla="*/ 155195 h 504254"/>
                <a:gd name="connsiteX16" fmla="*/ 308926 w 423851"/>
                <a:gd name="connsiteY16" fmla="*/ 136452 h 504254"/>
                <a:gd name="connsiteX17" fmla="*/ 319471 w 423851"/>
                <a:gd name="connsiteY17" fmla="*/ 138658 h 504254"/>
                <a:gd name="connsiteX18" fmla="*/ 325936 w 423851"/>
                <a:gd name="connsiteY18" fmla="*/ 132192 h 504254"/>
                <a:gd name="connsiteX19" fmla="*/ 325605 w 423851"/>
                <a:gd name="connsiteY19" fmla="*/ 130149 h 504254"/>
                <a:gd name="connsiteX20" fmla="*/ 319057 w 423851"/>
                <a:gd name="connsiteY20" fmla="*/ 110493 h 504254"/>
                <a:gd name="connsiteX21" fmla="*/ 312211 w 423851"/>
                <a:gd name="connsiteY21" fmla="*/ 83117 h 504254"/>
                <a:gd name="connsiteX22" fmla="*/ 256578 w 423851"/>
                <a:gd name="connsiteY22" fmla="*/ 11385 h 504254"/>
                <a:gd name="connsiteX23" fmla="*/ 242212 w 423851"/>
                <a:gd name="connsiteY23" fmla="*/ 12442 h 504254"/>
                <a:gd name="connsiteX24" fmla="*/ 240261 w 423851"/>
                <a:gd name="connsiteY24" fmla="*/ 9548 h 504254"/>
                <a:gd name="connsiteX25" fmla="*/ 228643 w 423851"/>
                <a:gd name="connsiteY25" fmla="*/ 1648 h 504254"/>
                <a:gd name="connsiteX26" fmla="*/ 113882 w 423851"/>
                <a:gd name="connsiteY26" fmla="*/ 74342 h 504254"/>
                <a:gd name="connsiteX27" fmla="*/ 109615 w 423851"/>
                <a:gd name="connsiteY27" fmla="*/ 101499 h 504254"/>
                <a:gd name="connsiteX28" fmla="*/ 109555 w 423851"/>
                <a:gd name="connsiteY28" fmla="*/ 111161 h 504254"/>
                <a:gd name="connsiteX29" fmla="*/ 104074 w 423851"/>
                <a:gd name="connsiteY29" fmla="*/ 137451 h 504254"/>
                <a:gd name="connsiteX30" fmla="*/ 92031 w 423851"/>
                <a:gd name="connsiteY30" fmla="*/ 165564 h 504254"/>
                <a:gd name="connsiteX31" fmla="*/ 95427 w 423851"/>
                <a:gd name="connsiteY31" fmla="*/ 174054 h 504254"/>
                <a:gd name="connsiteX32" fmla="*/ 97974 w 423851"/>
                <a:gd name="connsiteY32" fmla="*/ 174577 h 504254"/>
                <a:gd name="connsiteX33" fmla="*/ 99470 w 423851"/>
                <a:gd name="connsiteY33" fmla="*/ 174401 h 504254"/>
                <a:gd name="connsiteX34" fmla="*/ 116131 w 423851"/>
                <a:gd name="connsiteY34" fmla="*/ 169978 h 504254"/>
                <a:gd name="connsiteX35" fmla="*/ 153698 w 423851"/>
                <a:gd name="connsiteY35" fmla="*/ 232574 h 504254"/>
                <a:gd name="connsiteX36" fmla="*/ 153698 w 423851"/>
                <a:gd name="connsiteY36" fmla="*/ 251670 h 504254"/>
                <a:gd name="connsiteX37" fmla="*/ 145676 w 423851"/>
                <a:gd name="connsiteY37" fmla="*/ 263632 h 504254"/>
                <a:gd name="connsiteX38" fmla="*/ 113635 w 423851"/>
                <a:gd name="connsiteY38" fmla="*/ 276784 h 504254"/>
                <a:gd name="connsiteX39" fmla="*/ 33383 w 423851"/>
                <a:gd name="connsiteY39" fmla="*/ 318220 h 504254"/>
                <a:gd name="connsiteX40" fmla="*/ 11514 w 423851"/>
                <a:gd name="connsiteY40" fmla="*/ 361637 h 504254"/>
                <a:gd name="connsiteX41" fmla="*/ 245 w 423851"/>
                <a:gd name="connsiteY41" fmla="*/ 453835 h 504254"/>
                <a:gd name="connsiteX42" fmla="*/ 13894 w 423851"/>
                <a:gd name="connsiteY42" fmla="*/ 484062 h 504254"/>
                <a:gd name="connsiteX43" fmla="*/ 56764 w 423851"/>
                <a:gd name="connsiteY43" fmla="*/ 504254 h 504254"/>
                <a:gd name="connsiteX44" fmla="*/ 56764 w 423851"/>
                <a:gd name="connsiteY44" fmla="*/ 490621 h 504254"/>
                <a:gd name="connsiteX45" fmla="*/ 21110 w 423851"/>
                <a:gd name="connsiteY45" fmla="*/ 473331 h 504254"/>
                <a:gd name="connsiteX46" fmla="*/ 13087 w 423851"/>
                <a:gd name="connsiteY46" fmla="*/ 455355 h 504254"/>
                <a:gd name="connsiteX47" fmla="*/ 24387 w 423851"/>
                <a:gd name="connsiteY47" fmla="*/ 362892 h 504254"/>
                <a:gd name="connsiteX48" fmla="*/ 24434 w 423851"/>
                <a:gd name="connsiteY48" fmla="*/ 362246 h 504254"/>
                <a:gd name="connsiteX49" fmla="*/ 41461 w 423851"/>
                <a:gd name="connsiteY49" fmla="*/ 328319 h 504254"/>
                <a:gd name="connsiteX50" fmla="*/ 117371 w 423851"/>
                <a:gd name="connsiteY50" fmla="*/ 289171 h 504254"/>
                <a:gd name="connsiteX51" fmla="*/ 130820 w 423851"/>
                <a:gd name="connsiteY51" fmla="*/ 284456 h 504254"/>
                <a:gd name="connsiteX52" fmla="*/ 211925 w 423851"/>
                <a:gd name="connsiteY52" fmla="*/ 303918 h 504254"/>
                <a:gd name="connsiteX53" fmla="*/ 293014 w 423851"/>
                <a:gd name="connsiteY53" fmla="*/ 284456 h 504254"/>
                <a:gd name="connsiteX54" fmla="*/ 115960 w 423851"/>
                <a:gd name="connsiteY54" fmla="*/ 142548 h 504254"/>
                <a:gd name="connsiteX55" fmla="*/ 122491 w 423851"/>
                <a:gd name="connsiteY55" fmla="*/ 111241 h 504254"/>
                <a:gd name="connsiteX56" fmla="*/ 122551 w 423851"/>
                <a:gd name="connsiteY56" fmla="*/ 101583 h 504254"/>
                <a:gd name="connsiteX57" fmla="*/ 126178 w 423851"/>
                <a:gd name="connsiteY57" fmla="*/ 78358 h 504254"/>
                <a:gd name="connsiteX58" fmla="*/ 211175 w 423851"/>
                <a:gd name="connsiteY58" fmla="*/ 12929 h 504254"/>
                <a:gd name="connsiteX59" fmla="*/ 226260 w 423851"/>
                <a:gd name="connsiteY59" fmla="*/ 14359 h 504254"/>
                <a:gd name="connsiteX60" fmla="*/ 229534 w 423851"/>
                <a:gd name="connsiteY60" fmla="*/ 16768 h 504254"/>
                <a:gd name="connsiteX61" fmla="*/ 235303 w 423851"/>
                <a:gd name="connsiteY61" fmla="*/ 25330 h 504254"/>
                <a:gd name="connsiteX62" fmla="*/ 244277 w 423851"/>
                <a:gd name="connsiteY62" fmla="*/ 27082 h 504254"/>
                <a:gd name="connsiteX63" fmla="*/ 244569 w 423851"/>
                <a:gd name="connsiteY63" fmla="*/ 26874 h 504254"/>
                <a:gd name="connsiteX64" fmla="*/ 249775 w 423851"/>
                <a:gd name="connsiteY64" fmla="*/ 22937 h 504254"/>
                <a:gd name="connsiteX65" fmla="*/ 250523 w 423851"/>
                <a:gd name="connsiteY65" fmla="*/ 22808 h 504254"/>
                <a:gd name="connsiteX66" fmla="*/ 299520 w 423851"/>
                <a:gd name="connsiteY66" fmla="*/ 85608 h 504254"/>
                <a:gd name="connsiteX67" fmla="*/ 299523 w 423851"/>
                <a:gd name="connsiteY67" fmla="*/ 85608 h 504254"/>
                <a:gd name="connsiteX68" fmla="*/ 306788 w 423851"/>
                <a:gd name="connsiteY68" fmla="*/ 114582 h 504254"/>
                <a:gd name="connsiteX69" fmla="*/ 309433 w 423851"/>
                <a:gd name="connsiteY69" fmla="*/ 122525 h 504254"/>
                <a:gd name="connsiteX70" fmla="*/ 271026 w 423851"/>
                <a:gd name="connsiteY70" fmla="*/ 80885 h 504254"/>
                <a:gd name="connsiteX71" fmla="*/ 265876 w 423851"/>
                <a:gd name="connsiteY71" fmla="*/ 77860 h 504254"/>
                <a:gd name="connsiteX72" fmla="*/ 260445 w 423851"/>
                <a:gd name="connsiteY72" fmla="*/ 80348 h 504254"/>
                <a:gd name="connsiteX73" fmla="*/ 109144 w 423851"/>
                <a:gd name="connsiteY73" fmla="*/ 158460 h 504254"/>
                <a:gd name="connsiteX74" fmla="*/ 128698 w 423851"/>
                <a:gd name="connsiteY74" fmla="*/ 166256 h 504254"/>
                <a:gd name="connsiteX75" fmla="*/ 264916 w 423851"/>
                <a:gd name="connsiteY75" fmla="*/ 95016 h 504254"/>
                <a:gd name="connsiteX76" fmla="*/ 295996 w 423851"/>
                <a:gd name="connsiteY76" fmla="*/ 129027 h 504254"/>
                <a:gd name="connsiteX77" fmla="*/ 295996 w 423851"/>
                <a:gd name="connsiteY77" fmla="*/ 155194 h 504254"/>
                <a:gd name="connsiteX78" fmla="*/ 212034 w 423851"/>
                <a:gd name="connsiteY78" fmla="*/ 239254 h 504254"/>
                <a:gd name="connsiteX79" fmla="*/ 128698 w 423851"/>
                <a:gd name="connsiteY79" fmla="*/ 166255 h 504254"/>
                <a:gd name="connsiteX80" fmla="*/ 211930 w 423851"/>
                <a:gd name="connsiteY80" fmla="*/ 290980 h 504254"/>
                <a:gd name="connsiteX81" fmla="*/ 145191 w 423851"/>
                <a:gd name="connsiteY81" fmla="*/ 277808 h 504254"/>
                <a:gd name="connsiteX82" fmla="*/ 150582 w 423851"/>
                <a:gd name="connsiteY82" fmla="*/ 275595 h 504254"/>
                <a:gd name="connsiteX83" fmla="*/ 166627 w 423851"/>
                <a:gd name="connsiteY83" fmla="*/ 251671 h 504254"/>
                <a:gd name="connsiteX84" fmla="*/ 166627 w 423851"/>
                <a:gd name="connsiteY84" fmla="*/ 240821 h 504254"/>
                <a:gd name="connsiteX85" fmla="*/ 257185 w 423851"/>
                <a:gd name="connsiteY85" fmla="*/ 240918 h 504254"/>
                <a:gd name="connsiteX86" fmla="*/ 257185 w 423851"/>
                <a:gd name="connsiteY86" fmla="*/ 251672 h 504254"/>
                <a:gd name="connsiteX87" fmla="*/ 273227 w 423851"/>
                <a:gd name="connsiteY87" fmla="*/ 275596 h 504254"/>
                <a:gd name="connsiteX88" fmla="*/ 278637 w 423851"/>
                <a:gd name="connsiteY88" fmla="*/ 277817 h 504254"/>
                <a:gd name="connsiteX89" fmla="*/ 211930 w 423851"/>
                <a:gd name="connsiteY89" fmla="*/ 290980 h 50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23851" h="504254">
                  <a:moveTo>
                    <a:pt x="306441" y="289154"/>
                  </a:moveTo>
                  <a:cubicBezTo>
                    <a:pt x="334300" y="299151"/>
                    <a:pt x="360660" y="310543"/>
                    <a:pt x="382485" y="328398"/>
                  </a:cubicBezTo>
                  <a:cubicBezTo>
                    <a:pt x="392938" y="336551"/>
                    <a:pt x="399155" y="348985"/>
                    <a:pt x="399405" y="362239"/>
                  </a:cubicBezTo>
                  <a:lnTo>
                    <a:pt x="410757" y="455309"/>
                  </a:lnTo>
                  <a:cubicBezTo>
                    <a:pt x="411674" y="462342"/>
                    <a:pt x="408582" y="469299"/>
                    <a:pt x="402747" y="473331"/>
                  </a:cubicBezTo>
                  <a:cubicBezTo>
                    <a:pt x="391623" y="480520"/>
                    <a:pt x="379663" y="486323"/>
                    <a:pt x="367131" y="490610"/>
                  </a:cubicBezTo>
                  <a:lnTo>
                    <a:pt x="367131" y="504244"/>
                  </a:lnTo>
                  <a:cubicBezTo>
                    <a:pt x="382223" y="499397"/>
                    <a:pt x="396621" y="492613"/>
                    <a:pt x="409965" y="484059"/>
                  </a:cubicBezTo>
                  <a:cubicBezTo>
                    <a:pt x="419830" y="477326"/>
                    <a:pt x="425095" y="465637"/>
                    <a:pt x="423601" y="453787"/>
                  </a:cubicBezTo>
                  <a:lnTo>
                    <a:pt x="412327" y="361637"/>
                  </a:lnTo>
                  <a:cubicBezTo>
                    <a:pt x="411914" y="344668"/>
                    <a:pt x="403932" y="328773"/>
                    <a:pt x="390568" y="318308"/>
                  </a:cubicBezTo>
                  <a:cubicBezTo>
                    <a:pt x="367110" y="299117"/>
                    <a:pt x="339259" y="287164"/>
                    <a:pt x="309966" y="276696"/>
                  </a:cubicBezTo>
                  <a:lnTo>
                    <a:pt x="278140" y="263635"/>
                  </a:lnTo>
                  <a:cubicBezTo>
                    <a:pt x="273277" y="261654"/>
                    <a:pt x="270103" y="256921"/>
                    <a:pt x="270117" y="251670"/>
                  </a:cubicBezTo>
                  <a:lnTo>
                    <a:pt x="270117" y="232611"/>
                  </a:lnTo>
                  <a:cubicBezTo>
                    <a:pt x="294519" y="214354"/>
                    <a:pt x="308898" y="185671"/>
                    <a:pt x="308926" y="155195"/>
                  </a:cubicBezTo>
                  <a:lnTo>
                    <a:pt x="308926" y="136452"/>
                  </a:lnTo>
                  <a:cubicBezTo>
                    <a:pt x="312274" y="137833"/>
                    <a:pt x="315850" y="138581"/>
                    <a:pt x="319471" y="138658"/>
                  </a:cubicBezTo>
                  <a:cubicBezTo>
                    <a:pt x="323042" y="138658"/>
                    <a:pt x="325936" y="135763"/>
                    <a:pt x="325936" y="132192"/>
                  </a:cubicBezTo>
                  <a:cubicBezTo>
                    <a:pt x="325936" y="131497"/>
                    <a:pt x="325825" y="130808"/>
                    <a:pt x="325605" y="130149"/>
                  </a:cubicBezTo>
                  <a:lnTo>
                    <a:pt x="319057" y="110493"/>
                  </a:lnTo>
                  <a:cubicBezTo>
                    <a:pt x="316201" y="101521"/>
                    <a:pt x="313914" y="92377"/>
                    <a:pt x="312211" y="83117"/>
                  </a:cubicBezTo>
                  <a:cubicBezTo>
                    <a:pt x="305834" y="51854"/>
                    <a:pt x="285270" y="25339"/>
                    <a:pt x="256578" y="11385"/>
                  </a:cubicBezTo>
                  <a:cubicBezTo>
                    <a:pt x="251976" y="8986"/>
                    <a:pt x="246413" y="9396"/>
                    <a:pt x="242212" y="12442"/>
                  </a:cubicBezTo>
                  <a:lnTo>
                    <a:pt x="240261" y="9548"/>
                  </a:lnTo>
                  <a:cubicBezTo>
                    <a:pt x="237613" y="5454"/>
                    <a:pt x="233423" y="2605"/>
                    <a:pt x="228643" y="1648"/>
                  </a:cubicBezTo>
                  <a:cubicBezTo>
                    <a:pt x="178592" y="-7762"/>
                    <a:pt x="130329" y="24011"/>
                    <a:pt x="113882" y="74342"/>
                  </a:cubicBezTo>
                  <a:cubicBezTo>
                    <a:pt x="111065" y="83120"/>
                    <a:pt x="109625" y="92281"/>
                    <a:pt x="109615" y="101499"/>
                  </a:cubicBezTo>
                  <a:lnTo>
                    <a:pt x="109555" y="111161"/>
                  </a:lnTo>
                  <a:cubicBezTo>
                    <a:pt x="109509" y="120203"/>
                    <a:pt x="107645" y="129144"/>
                    <a:pt x="104074" y="137451"/>
                  </a:cubicBezTo>
                  <a:lnTo>
                    <a:pt x="92031" y="165564"/>
                  </a:lnTo>
                  <a:cubicBezTo>
                    <a:pt x="90624" y="168846"/>
                    <a:pt x="92145" y="172647"/>
                    <a:pt x="95427" y="174054"/>
                  </a:cubicBezTo>
                  <a:cubicBezTo>
                    <a:pt x="96232" y="174400"/>
                    <a:pt x="97098" y="174577"/>
                    <a:pt x="97974" y="174577"/>
                  </a:cubicBezTo>
                  <a:cubicBezTo>
                    <a:pt x="98477" y="174578"/>
                    <a:pt x="98980" y="174519"/>
                    <a:pt x="99470" y="174401"/>
                  </a:cubicBezTo>
                  <a:cubicBezTo>
                    <a:pt x="100551" y="174142"/>
                    <a:pt x="106702" y="172655"/>
                    <a:pt x="116131" y="169978"/>
                  </a:cubicBezTo>
                  <a:cubicBezTo>
                    <a:pt x="120017" y="194942"/>
                    <a:pt x="133496" y="217402"/>
                    <a:pt x="153698" y="232574"/>
                  </a:cubicBezTo>
                  <a:lnTo>
                    <a:pt x="153698" y="251670"/>
                  </a:lnTo>
                  <a:cubicBezTo>
                    <a:pt x="153711" y="256920"/>
                    <a:pt x="150537" y="261652"/>
                    <a:pt x="145676" y="263632"/>
                  </a:cubicBezTo>
                  <a:lnTo>
                    <a:pt x="113635" y="276784"/>
                  </a:lnTo>
                  <a:cubicBezTo>
                    <a:pt x="84433" y="287230"/>
                    <a:pt x="56685" y="299156"/>
                    <a:pt x="33383" y="318220"/>
                  </a:cubicBezTo>
                  <a:cubicBezTo>
                    <a:pt x="19963" y="328690"/>
                    <a:pt x="11939" y="344621"/>
                    <a:pt x="11514" y="361637"/>
                  </a:cubicBezTo>
                  <a:lnTo>
                    <a:pt x="245" y="453835"/>
                  </a:lnTo>
                  <a:cubicBezTo>
                    <a:pt x="-1231" y="465673"/>
                    <a:pt x="4038" y="477342"/>
                    <a:pt x="13894" y="484062"/>
                  </a:cubicBezTo>
                  <a:cubicBezTo>
                    <a:pt x="27250" y="492619"/>
                    <a:pt x="41660" y="499406"/>
                    <a:pt x="56764" y="504254"/>
                  </a:cubicBezTo>
                  <a:lnTo>
                    <a:pt x="56764" y="490621"/>
                  </a:lnTo>
                  <a:cubicBezTo>
                    <a:pt x="44219" y="486331"/>
                    <a:pt x="32245" y="480525"/>
                    <a:pt x="21110" y="473331"/>
                  </a:cubicBezTo>
                  <a:cubicBezTo>
                    <a:pt x="15283" y="469312"/>
                    <a:pt x="12188" y="462376"/>
                    <a:pt x="13087" y="455355"/>
                  </a:cubicBezTo>
                  <a:lnTo>
                    <a:pt x="24387" y="362892"/>
                  </a:lnTo>
                  <a:lnTo>
                    <a:pt x="24434" y="362246"/>
                  </a:lnTo>
                  <a:cubicBezTo>
                    <a:pt x="24695" y="348946"/>
                    <a:pt x="30953" y="336476"/>
                    <a:pt x="41461" y="328319"/>
                  </a:cubicBezTo>
                  <a:cubicBezTo>
                    <a:pt x="63191" y="310538"/>
                    <a:pt x="89523" y="299165"/>
                    <a:pt x="117371" y="289171"/>
                  </a:cubicBezTo>
                  <a:lnTo>
                    <a:pt x="130820" y="284456"/>
                  </a:lnTo>
                  <a:cubicBezTo>
                    <a:pt x="148314" y="296519"/>
                    <a:pt x="178885" y="303918"/>
                    <a:pt x="211925" y="303918"/>
                  </a:cubicBezTo>
                  <a:cubicBezTo>
                    <a:pt x="244952" y="303918"/>
                    <a:pt x="275521" y="296521"/>
                    <a:pt x="293014" y="284456"/>
                  </a:cubicBezTo>
                  <a:close/>
                  <a:moveTo>
                    <a:pt x="115960" y="142548"/>
                  </a:moveTo>
                  <a:cubicBezTo>
                    <a:pt x="120215" y="132656"/>
                    <a:pt x="122436" y="122009"/>
                    <a:pt x="122491" y="111241"/>
                  </a:cubicBezTo>
                  <a:lnTo>
                    <a:pt x="122551" y="101583"/>
                  </a:lnTo>
                  <a:cubicBezTo>
                    <a:pt x="122551" y="93700"/>
                    <a:pt x="123775" y="85865"/>
                    <a:pt x="126178" y="78358"/>
                  </a:cubicBezTo>
                  <a:cubicBezTo>
                    <a:pt x="138961" y="39222"/>
                    <a:pt x="173122" y="12929"/>
                    <a:pt x="211175" y="12929"/>
                  </a:cubicBezTo>
                  <a:cubicBezTo>
                    <a:pt x="216237" y="12938"/>
                    <a:pt x="221287" y="13416"/>
                    <a:pt x="226260" y="14359"/>
                  </a:cubicBezTo>
                  <a:cubicBezTo>
                    <a:pt x="227626" y="14700"/>
                    <a:pt x="228802" y="15565"/>
                    <a:pt x="229534" y="16768"/>
                  </a:cubicBezTo>
                  <a:lnTo>
                    <a:pt x="235303" y="25330"/>
                  </a:lnTo>
                  <a:cubicBezTo>
                    <a:pt x="237297" y="28292"/>
                    <a:pt x="241315" y="29077"/>
                    <a:pt x="244277" y="27082"/>
                  </a:cubicBezTo>
                  <a:cubicBezTo>
                    <a:pt x="244376" y="27015"/>
                    <a:pt x="244474" y="26946"/>
                    <a:pt x="244569" y="26874"/>
                  </a:cubicBezTo>
                  <a:lnTo>
                    <a:pt x="249775" y="22937"/>
                  </a:lnTo>
                  <a:cubicBezTo>
                    <a:pt x="249982" y="22761"/>
                    <a:pt x="250269" y="22711"/>
                    <a:pt x="250523" y="22808"/>
                  </a:cubicBezTo>
                  <a:cubicBezTo>
                    <a:pt x="275846" y="34842"/>
                    <a:pt x="294006" y="58119"/>
                    <a:pt x="299520" y="85608"/>
                  </a:cubicBezTo>
                  <a:lnTo>
                    <a:pt x="299523" y="85608"/>
                  </a:lnTo>
                  <a:cubicBezTo>
                    <a:pt x="301328" y="95410"/>
                    <a:pt x="303755" y="105087"/>
                    <a:pt x="306788" y="114582"/>
                  </a:cubicBezTo>
                  <a:lnTo>
                    <a:pt x="309433" y="122525"/>
                  </a:lnTo>
                  <a:cubicBezTo>
                    <a:pt x="295753" y="114778"/>
                    <a:pt x="279649" y="94631"/>
                    <a:pt x="271026" y="80885"/>
                  </a:cubicBezTo>
                  <a:cubicBezTo>
                    <a:pt x="269906" y="79097"/>
                    <a:pt x="267983" y="77968"/>
                    <a:pt x="265876" y="77860"/>
                  </a:cubicBezTo>
                  <a:cubicBezTo>
                    <a:pt x="263765" y="77738"/>
                    <a:pt x="261731" y="78669"/>
                    <a:pt x="260445" y="80348"/>
                  </a:cubicBezTo>
                  <a:cubicBezTo>
                    <a:pt x="228098" y="121934"/>
                    <a:pt x="141723" y="149329"/>
                    <a:pt x="109144" y="158460"/>
                  </a:cubicBezTo>
                  <a:close/>
                  <a:moveTo>
                    <a:pt x="128698" y="166256"/>
                  </a:moveTo>
                  <a:cubicBezTo>
                    <a:pt x="166724" y="154563"/>
                    <a:pt x="231987" y="130488"/>
                    <a:pt x="264916" y="95016"/>
                  </a:cubicBezTo>
                  <a:cubicBezTo>
                    <a:pt x="273556" y="107813"/>
                    <a:pt x="284027" y="119272"/>
                    <a:pt x="295996" y="129027"/>
                  </a:cubicBezTo>
                  <a:lnTo>
                    <a:pt x="295996" y="155194"/>
                  </a:lnTo>
                  <a:cubicBezTo>
                    <a:pt x="296023" y="201592"/>
                    <a:pt x="258432" y="239227"/>
                    <a:pt x="212034" y="239254"/>
                  </a:cubicBezTo>
                  <a:cubicBezTo>
                    <a:pt x="169873" y="239280"/>
                    <a:pt x="134224" y="208052"/>
                    <a:pt x="128698" y="166255"/>
                  </a:cubicBezTo>
                  <a:close/>
                  <a:moveTo>
                    <a:pt x="211930" y="290980"/>
                  </a:moveTo>
                  <a:cubicBezTo>
                    <a:pt x="188986" y="291545"/>
                    <a:pt x="166199" y="287048"/>
                    <a:pt x="145191" y="277808"/>
                  </a:cubicBezTo>
                  <a:lnTo>
                    <a:pt x="150582" y="275595"/>
                  </a:lnTo>
                  <a:cubicBezTo>
                    <a:pt x="160303" y="271633"/>
                    <a:pt x="166650" y="262169"/>
                    <a:pt x="166627" y="251671"/>
                  </a:cubicBezTo>
                  <a:lnTo>
                    <a:pt x="166627" y="240821"/>
                  </a:lnTo>
                  <a:cubicBezTo>
                    <a:pt x="194912" y="255939"/>
                    <a:pt x="228868" y="255975"/>
                    <a:pt x="257185" y="240918"/>
                  </a:cubicBezTo>
                  <a:lnTo>
                    <a:pt x="257185" y="251672"/>
                  </a:lnTo>
                  <a:cubicBezTo>
                    <a:pt x="257163" y="262168"/>
                    <a:pt x="263508" y="271631"/>
                    <a:pt x="273227" y="275596"/>
                  </a:cubicBezTo>
                  <a:lnTo>
                    <a:pt x="278637" y="277817"/>
                  </a:lnTo>
                  <a:cubicBezTo>
                    <a:pt x="257638" y="287050"/>
                    <a:pt x="234862" y="291544"/>
                    <a:pt x="211930" y="290980"/>
                  </a:cubicBez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4" name="Forme libre : forme 143">
              <a:extLst>
                <a:ext uri="{FF2B5EF4-FFF2-40B4-BE49-F238E27FC236}">
                  <a16:creationId xmlns:a16="http://schemas.microsoft.com/office/drawing/2014/main" id="{B14C3AF5-C7B6-478C-9646-BB4BD272C3B1}"/>
                </a:ext>
              </a:extLst>
            </p:cNvPr>
            <p:cNvSpPr/>
            <p:nvPr/>
          </p:nvSpPr>
          <p:spPr>
            <a:xfrm>
              <a:off x="7766132" y="4211973"/>
              <a:ext cx="557817" cy="278711"/>
            </a:xfrm>
            <a:custGeom>
              <a:avLst/>
              <a:gdLst>
                <a:gd name="connsiteX0" fmla="*/ 329762 w 375023"/>
                <a:gd name="connsiteY0" fmla="*/ 22890 h 206910"/>
                <a:gd name="connsiteX1" fmla="*/ 306744 w 375023"/>
                <a:gd name="connsiteY1" fmla="*/ 0 h 206910"/>
                <a:gd name="connsiteX2" fmla="*/ 306680 w 375023"/>
                <a:gd name="connsiteY2" fmla="*/ 0 h 206910"/>
                <a:gd name="connsiteX3" fmla="*/ 68151 w 375023"/>
                <a:gd name="connsiteY3" fmla="*/ 0 h 206910"/>
                <a:gd name="connsiteX4" fmla="*/ 45262 w 375023"/>
                <a:gd name="connsiteY4" fmla="*/ 22890 h 206910"/>
                <a:gd name="connsiteX5" fmla="*/ 45262 w 375023"/>
                <a:gd name="connsiteY5" fmla="*/ 169343 h 206910"/>
                <a:gd name="connsiteX6" fmla="*/ 0 w 375023"/>
                <a:gd name="connsiteY6" fmla="*/ 169343 h 206910"/>
                <a:gd name="connsiteX7" fmla="*/ 0 w 375023"/>
                <a:gd name="connsiteY7" fmla="*/ 184047 h 206910"/>
                <a:gd name="connsiteX8" fmla="*/ 22889 w 375023"/>
                <a:gd name="connsiteY8" fmla="*/ 206910 h 206910"/>
                <a:gd name="connsiteX9" fmla="*/ 352159 w 375023"/>
                <a:gd name="connsiteY9" fmla="*/ 206910 h 206910"/>
                <a:gd name="connsiteX10" fmla="*/ 375024 w 375023"/>
                <a:gd name="connsiteY10" fmla="*/ 184021 h 206910"/>
                <a:gd name="connsiteX11" fmla="*/ 375024 w 375023"/>
                <a:gd name="connsiteY11" fmla="*/ 169343 h 206910"/>
                <a:gd name="connsiteX12" fmla="*/ 329762 w 375023"/>
                <a:gd name="connsiteY12" fmla="*/ 169343 h 206910"/>
                <a:gd name="connsiteX13" fmla="*/ 362092 w 375023"/>
                <a:gd name="connsiteY13" fmla="*/ 182275 h 206910"/>
                <a:gd name="connsiteX14" fmla="*/ 362092 w 375023"/>
                <a:gd name="connsiteY14" fmla="*/ 183996 h 206910"/>
                <a:gd name="connsiteX15" fmla="*/ 352134 w 375023"/>
                <a:gd name="connsiteY15" fmla="*/ 193979 h 206910"/>
                <a:gd name="connsiteX16" fmla="*/ 22914 w 375023"/>
                <a:gd name="connsiteY16" fmla="*/ 193979 h 206910"/>
                <a:gd name="connsiteX17" fmla="*/ 12931 w 375023"/>
                <a:gd name="connsiteY17" fmla="*/ 184021 h 206910"/>
                <a:gd name="connsiteX18" fmla="*/ 12931 w 375023"/>
                <a:gd name="connsiteY18" fmla="*/ 182275 h 206910"/>
                <a:gd name="connsiteX19" fmla="*/ 58192 w 375023"/>
                <a:gd name="connsiteY19" fmla="*/ 182275 h 206910"/>
                <a:gd name="connsiteX20" fmla="*/ 58192 w 375023"/>
                <a:gd name="connsiteY20" fmla="*/ 22890 h 206910"/>
                <a:gd name="connsiteX21" fmla="*/ 68150 w 375023"/>
                <a:gd name="connsiteY21" fmla="*/ 12932 h 206910"/>
                <a:gd name="connsiteX22" fmla="*/ 306873 w 375023"/>
                <a:gd name="connsiteY22" fmla="*/ 12932 h 206910"/>
                <a:gd name="connsiteX23" fmla="*/ 316830 w 375023"/>
                <a:gd name="connsiteY23" fmla="*/ 22890 h 206910"/>
                <a:gd name="connsiteX24" fmla="*/ 316830 w 375023"/>
                <a:gd name="connsiteY24" fmla="*/ 182275 h 2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5023" h="206910">
                  <a:moveTo>
                    <a:pt x="329762" y="22890"/>
                  </a:moveTo>
                  <a:cubicBezTo>
                    <a:pt x="329726" y="10212"/>
                    <a:pt x="319421" y="-35"/>
                    <a:pt x="306744" y="0"/>
                  </a:cubicBezTo>
                  <a:cubicBezTo>
                    <a:pt x="306723" y="0"/>
                    <a:pt x="306701" y="0"/>
                    <a:pt x="306680" y="0"/>
                  </a:cubicBezTo>
                  <a:lnTo>
                    <a:pt x="68151" y="0"/>
                  </a:lnTo>
                  <a:cubicBezTo>
                    <a:pt x="55515" y="14"/>
                    <a:pt x="45275" y="10254"/>
                    <a:pt x="45262" y="22890"/>
                  </a:cubicBezTo>
                  <a:lnTo>
                    <a:pt x="45262" y="169343"/>
                  </a:lnTo>
                  <a:lnTo>
                    <a:pt x="0" y="169343"/>
                  </a:lnTo>
                  <a:lnTo>
                    <a:pt x="0" y="184047"/>
                  </a:lnTo>
                  <a:cubicBezTo>
                    <a:pt x="85" y="196648"/>
                    <a:pt x="10287" y="206839"/>
                    <a:pt x="22889" y="206910"/>
                  </a:cubicBezTo>
                  <a:lnTo>
                    <a:pt x="352159" y="206910"/>
                  </a:lnTo>
                  <a:cubicBezTo>
                    <a:pt x="364762" y="206826"/>
                    <a:pt x="374953" y="196623"/>
                    <a:pt x="375024" y="184021"/>
                  </a:cubicBezTo>
                  <a:lnTo>
                    <a:pt x="375024" y="169343"/>
                  </a:lnTo>
                  <a:lnTo>
                    <a:pt x="329762" y="169343"/>
                  </a:lnTo>
                  <a:close/>
                  <a:moveTo>
                    <a:pt x="362092" y="182275"/>
                  </a:moveTo>
                  <a:lnTo>
                    <a:pt x="362092" y="183996"/>
                  </a:lnTo>
                  <a:cubicBezTo>
                    <a:pt x="362058" y="189486"/>
                    <a:pt x="357624" y="193931"/>
                    <a:pt x="352134" y="193979"/>
                  </a:cubicBezTo>
                  <a:lnTo>
                    <a:pt x="22914" y="193979"/>
                  </a:lnTo>
                  <a:cubicBezTo>
                    <a:pt x="17424" y="193945"/>
                    <a:pt x="12978" y="189511"/>
                    <a:pt x="12931" y="184021"/>
                  </a:cubicBezTo>
                  <a:lnTo>
                    <a:pt x="12931" y="182275"/>
                  </a:lnTo>
                  <a:lnTo>
                    <a:pt x="58192" y="182275"/>
                  </a:lnTo>
                  <a:lnTo>
                    <a:pt x="58192" y="22890"/>
                  </a:lnTo>
                  <a:cubicBezTo>
                    <a:pt x="58199" y="17393"/>
                    <a:pt x="62653" y="12938"/>
                    <a:pt x="68150" y="12932"/>
                  </a:cubicBezTo>
                  <a:lnTo>
                    <a:pt x="306873" y="12932"/>
                  </a:lnTo>
                  <a:cubicBezTo>
                    <a:pt x="312369" y="12938"/>
                    <a:pt x="316824" y="17393"/>
                    <a:pt x="316830" y="22890"/>
                  </a:cubicBezTo>
                  <a:lnTo>
                    <a:pt x="316830" y="182275"/>
                  </a:ln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5" name="Forme libre : forme 144">
              <a:extLst>
                <a:ext uri="{FF2B5EF4-FFF2-40B4-BE49-F238E27FC236}">
                  <a16:creationId xmlns:a16="http://schemas.microsoft.com/office/drawing/2014/main" id="{60A0B2E8-7330-44B9-B619-ACDBF038FB83}"/>
                </a:ext>
              </a:extLst>
            </p:cNvPr>
            <p:cNvSpPr/>
            <p:nvPr/>
          </p:nvSpPr>
          <p:spPr>
            <a:xfrm>
              <a:off x="7927727" y="4299332"/>
              <a:ext cx="67514" cy="97722"/>
            </a:xfrm>
            <a:custGeom>
              <a:avLst/>
              <a:gdLst>
                <a:gd name="connsiteX0" fmla="*/ 36274 w 45390"/>
                <a:gd name="connsiteY0" fmla="*/ 0 h 72547"/>
                <a:gd name="connsiteX1" fmla="*/ 0 w 45390"/>
                <a:gd name="connsiteY1" fmla="*/ 36274 h 72547"/>
                <a:gd name="connsiteX2" fmla="*/ 36274 w 45390"/>
                <a:gd name="connsiteY2" fmla="*/ 72548 h 72547"/>
                <a:gd name="connsiteX3" fmla="*/ 45391 w 45390"/>
                <a:gd name="connsiteY3" fmla="*/ 63431 h 72547"/>
                <a:gd name="connsiteX4" fmla="*/ 18299 w 45390"/>
                <a:gd name="connsiteY4" fmla="*/ 36274 h 72547"/>
                <a:gd name="connsiteX5" fmla="*/ 45391 w 45390"/>
                <a:gd name="connsiteY5" fmla="*/ 9117 h 72547"/>
                <a:gd name="connsiteX6" fmla="*/ 36274 w 45390"/>
                <a:gd name="connsiteY6" fmla="*/ 0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36274" y="0"/>
                  </a:moveTo>
                  <a:lnTo>
                    <a:pt x="0" y="36274"/>
                  </a:lnTo>
                  <a:lnTo>
                    <a:pt x="36274" y="72548"/>
                  </a:lnTo>
                  <a:lnTo>
                    <a:pt x="45391" y="63431"/>
                  </a:lnTo>
                  <a:lnTo>
                    <a:pt x="18299" y="36274"/>
                  </a:lnTo>
                  <a:lnTo>
                    <a:pt x="45391" y="9117"/>
                  </a:lnTo>
                  <a:lnTo>
                    <a:pt x="36274" y="0"/>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6" name="Forme libre : forme 145">
              <a:extLst>
                <a:ext uri="{FF2B5EF4-FFF2-40B4-BE49-F238E27FC236}">
                  <a16:creationId xmlns:a16="http://schemas.microsoft.com/office/drawing/2014/main" id="{2236FF85-7F34-4C18-B4D4-92E12649D311}"/>
                </a:ext>
              </a:extLst>
            </p:cNvPr>
            <p:cNvSpPr/>
            <p:nvPr/>
          </p:nvSpPr>
          <p:spPr>
            <a:xfrm>
              <a:off x="8094497" y="4299332"/>
              <a:ext cx="67514" cy="97722"/>
            </a:xfrm>
            <a:custGeom>
              <a:avLst/>
              <a:gdLst>
                <a:gd name="connsiteX0" fmla="*/ 0 w 45390"/>
                <a:gd name="connsiteY0" fmla="*/ 9117 h 72547"/>
                <a:gd name="connsiteX1" fmla="*/ 27092 w 45390"/>
                <a:gd name="connsiteY1" fmla="*/ 36274 h 72547"/>
                <a:gd name="connsiteX2" fmla="*/ 0 w 45390"/>
                <a:gd name="connsiteY2" fmla="*/ 63431 h 72547"/>
                <a:gd name="connsiteX3" fmla="*/ 9117 w 45390"/>
                <a:gd name="connsiteY3" fmla="*/ 72548 h 72547"/>
                <a:gd name="connsiteX4" fmla="*/ 45391 w 45390"/>
                <a:gd name="connsiteY4" fmla="*/ 36274 h 72547"/>
                <a:gd name="connsiteX5" fmla="*/ 9117 w 45390"/>
                <a:gd name="connsiteY5" fmla="*/ 0 h 72547"/>
                <a:gd name="connsiteX6" fmla="*/ 0 w 45390"/>
                <a:gd name="connsiteY6" fmla="*/ 9117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0" y="9117"/>
                  </a:moveTo>
                  <a:lnTo>
                    <a:pt x="27092" y="36274"/>
                  </a:lnTo>
                  <a:lnTo>
                    <a:pt x="0" y="63431"/>
                  </a:lnTo>
                  <a:lnTo>
                    <a:pt x="9117" y="72548"/>
                  </a:lnTo>
                  <a:lnTo>
                    <a:pt x="45391" y="36274"/>
                  </a:lnTo>
                  <a:lnTo>
                    <a:pt x="9117" y="0"/>
                  </a:lnTo>
                  <a:lnTo>
                    <a:pt x="0" y="9117"/>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7" name="Forme libre : forme 146">
              <a:extLst>
                <a:ext uri="{FF2B5EF4-FFF2-40B4-BE49-F238E27FC236}">
                  <a16:creationId xmlns:a16="http://schemas.microsoft.com/office/drawing/2014/main" id="{B774D17E-1E18-4B34-B8A1-43FEBA2FE76A}"/>
                </a:ext>
              </a:extLst>
            </p:cNvPr>
            <p:cNvSpPr/>
            <p:nvPr/>
          </p:nvSpPr>
          <p:spPr>
            <a:xfrm>
              <a:off x="8013324" y="4297852"/>
              <a:ext cx="62802" cy="105300"/>
            </a:xfrm>
            <a:custGeom>
              <a:avLst/>
              <a:gdLst>
                <a:gd name="connsiteX0" fmla="*/ 0 w 42222"/>
                <a:gd name="connsiteY0" fmla="*/ 73195 h 78173"/>
                <a:gd name="connsiteX1" fmla="*/ 11962 w 42222"/>
                <a:gd name="connsiteY1" fmla="*/ 78173 h 78173"/>
                <a:gd name="connsiteX2" fmla="*/ 42223 w 42222"/>
                <a:gd name="connsiteY2" fmla="*/ 4979 h 78173"/>
                <a:gd name="connsiteX3" fmla="*/ 30325 w 42222"/>
                <a:gd name="connsiteY3" fmla="*/ 0 h 78173"/>
                <a:gd name="connsiteX4" fmla="*/ 0 w 42222"/>
                <a:gd name="connsiteY4" fmla="*/ 73195 h 7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22" h="78173">
                  <a:moveTo>
                    <a:pt x="0" y="73195"/>
                  </a:moveTo>
                  <a:lnTo>
                    <a:pt x="11962" y="78173"/>
                  </a:lnTo>
                  <a:lnTo>
                    <a:pt x="42223" y="4979"/>
                  </a:lnTo>
                  <a:lnTo>
                    <a:pt x="30325" y="0"/>
                  </a:lnTo>
                  <a:lnTo>
                    <a:pt x="0" y="73195"/>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48" name="Image 147">
            <a:extLst>
              <a:ext uri="{FF2B5EF4-FFF2-40B4-BE49-F238E27FC236}">
                <a16:creationId xmlns:a16="http://schemas.microsoft.com/office/drawing/2014/main" id="{AE7EA7EA-AF0E-46AF-8C2C-3EA864A2A44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1164" y="1351070"/>
            <a:ext cx="1213969" cy="443149"/>
          </a:xfrm>
          <a:prstGeom prst="rect">
            <a:avLst/>
          </a:prstGeom>
          <a:noFill/>
          <a:ln>
            <a:noFill/>
          </a:ln>
        </p:spPr>
      </p:pic>
      <p:sp>
        <p:nvSpPr>
          <p:cNvPr id="173" name="Rectangle 172">
            <a:extLst>
              <a:ext uri="{FF2B5EF4-FFF2-40B4-BE49-F238E27FC236}">
                <a16:creationId xmlns:a16="http://schemas.microsoft.com/office/drawing/2014/main" id="{A82C5FD4-49F4-4FC9-B910-8BDBCCD35400}"/>
              </a:ext>
            </a:extLst>
          </p:cNvPr>
          <p:cNvSpPr/>
          <p:nvPr/>
        </p:nvSpPr>
        <p:spPr>
          <a:xfrm>
            <a:off x="708086" y="1254320"/>
            <a:ext cx="5112525" cy="635831"/>
          </a:xfrm>
          <a:prstGeom prst="rect">
            <a:avLst/>
          </a:prstGeom>
          <a:solidFill>
            <a:srgbClr val="C00000">
              <a:alpha val="9000"/>
            </a:srgbClr>
          </a:solidFill>
          <a:ln w="28575" cap="flat" cmpd="sng" algn="ctr">
            <a:solidFill>
              <a:srgbClr val="C00000"/>
            </a:solid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Light" panose="020F0302020204030204"/>
              <a:ea typeface="+mn-ea"/>
              <a:cs typeface="+mn-cs"/>
            </a:endParaRPr>
          </a:p>
        </p:txBody>
      </p:sp>
      <p:sp>
        <p:nvSpPr>
          <p:cNvPr id="177" name="ZoneTexte 176">
            <a:extLst>
              <a:ext uri="{FF2B5EF4-FFF2-40B4-BE49-F238E27FC236}">
                <a16:creationId xmlns:a16="http://schemas.microsoft.com/office/drawing/2014/main" id="{348182C1-A0A9-404E-A6A1-EF17C88127CE}"/>
              </a:ext>
            </a:extLst>
          </p:cNvPr>
          <p:cNvSpPr txBox="1"/>
          <p:nvPr/>
        </p:nvSpPr>
        <p:spPr>
          <a:xfrm>
            <a:off x="2844365" y="1238870"/>
            <a:ext cx="208201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a:ln>
                  <a:noFill/>
                </a:ln>
                <a:solidFill>
                  <a:prstClr val="black"/>
                </a:solidFill>
                <a:effectLst/>
                <a:uLnTx/>
                <a:uFillTx/>
                <a:latin typeface="Calibri Light" panose="020F0302020204030204"/>
                <a:ea typeface="+mn-ea"/>
                <a:cs typeface="+mn-cs"/>
              </a:rPr>
              <a:t>Identification de l’appétence client</a:t>
            </a:r>
          </a:p>
        </p:txBody>
      </p:sp>
      <p:sp>
        <p:nvSpPr>
          <p:cNvPr id="178" name="Ellipse 177">
            <a:extLst>
              <a:ext uri="{FF2B5EF4-FFF2-40B4-BE49-F238E27FC236}">
                <a16:creationId xmlns:a16="http://schemas.microsoft.com/office/drawing/2014/main" id="{7E3D7001-F90F-45BB-A529-E12B9D77ED8F}"/>
              </a:ext>
            </a:extLst>
          </p:cNvPr>
          <p:cNvSpPr/>
          <p:nvPr/>
        </p:nvSpPr>
        <p:spPr>
          <a:xfrm>
            <a:off x="2778507" y="1397786"/>
            <a:ext cx="182642" cy="199892"/>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1</a:t>
            </a:r>
          </a:p>
        </p:txBody>
      </p:sp>
      <p:sp>
        <p:nvSpPr>
          <p:cNvPr id="15" name="Espace réservé du texte 1">
            <a:extLst>
              <a:ext uri="{FF2B5EF4-FFF2-40B4-BE49-F238E27FC236}">
                <a16:creationId xmlns:a16="http://schemas.microsoft.com/office/drawing/2014/main" id="{F510A1BC-B52D-4A1D-8E56-B2038D2B1062}"/>
              </a:ext>
            </a:extLst>
          </p:cNvPr>
          <p:cNvSpPr txBox="1">
            <a:spLocks/>
          </p:cNvSpPr>
          <p:nvPr/>
        </p:nvSpPr>
        <p:spPr>
          <a:xfrm>
            <a:off x="6185694" y="1230288"/>
            <a:ext cx="5855452" cy="528324"/>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2000" b="1" i="0" u="none" strike="noStrike" kern="1200" cap="none" spc="0" normalizeH="0" baseline="0" noProof="0">
                <a:ln>
                  <a:noFill/>
                </a:ln>
                <a:solidFill>
                  <a:srgbClr val="D7000F"/>
                </a:solidFill>
                <a:effectLst/>
                <a:uLnTx/>
                <a:uFillTx/>
                <a:latin typeface="Arial" panose="020B0604020202020204"/>
                <a:ea typeface="+mn-ea"/>
                <a:cs typeface="+mn-cs"/>
              </a:rPr>
              <a:t>Les critères d’éligibilité aux offres Assurances Agri/Viti sont intégrés dans OORA</a:t>
            </a:r>
          </a:p>
        </p:txBody>
      </p:sp>
      <p:pic>
        <p:nvPicPr>
          <p:cNvPr id="16" name="Image 15">
            <a:hlinkClick r:id="rId3"/>
            <a:extLst>
              <a:ext uri="{FF2B5EF4-FFF2-40B4-BE49-F238E27FC236}">
                <a16:creationId xmlns:a16="http://schemas.microsoft.com/office/drawing/2014/main" id="{E0724B51-7C83-47E0-9D60-BFBC9B019A7D}"/>
              </a:ext>
            </a:extLst>
          </p:cNvPr>
          <p:cNvPicPr>
            <a:picLocks noChangeAspect="1"/>
          </p:cNvPicPr>
          <p:nvPr/>
        </p:nvPicPr>
        <p:blipFill>
          <a:blip r:embed="rId4"/>
          <a:stretch>
            <a:fillRect/>
          </a:stretch>
        </p:blipFill>
        <p:spPr>
          <a:xfrm>
            <a:off x="1808943" y="2317128"/>
            <a:ext cx="8574114" cy="3943006"/>
          </a:xfrm>
          <a:prstGeom prst="rect">
            <a:avLst/>
          </a:prstGeom>
          <a:ln>
            <a:noFill/>
          </a:ln>
          <a:effectLst>
            <a:outerShdw blurRad="292100" dist="139700" dir="2700000" algn="tl" rotWithShape="0">
              <a:srgbClr val="333333">
                <a:alpha val="65000"/>
              </a:srgbClr>
            </a:outerShdw>
          </a:effectLst>
        </p:spPr>
      </p:pic>
      <p:pic>
        <p:nvPicPr>
          <p:cNvPr id="6" name="Picture 2" descr="123 Images – Parcourir 13,422 le catalogue de photos, vecteurs et vidéos |  Adobe Stock">
            <a:extLst>
              <a:ext uri="{FF2B5EF4-FFF2-40B4-BE49-F238E27FC236}">
                <a16:creationId xmlns:a16="http://schemas.microsoft.com/office/drawing/2014/main" id="{24C7AF3E-82D8-BF23-6553-71EBB0636C6A}"/>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5347" t="11341" r="36204" b="13868"/>
          <a:stretch/>
        </p:blipFill>
        <p:spPr bwMode="auto">
          <a:xfrm>
            <a:off x="133893" y="632147"/>
            <a:ext cx="515336" cy="517720"/>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31114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fontScale="92500"/>
          </a:bodyPr>
          <a:lstStyle/>
          <a:p>
            <a:r>
              <a:rPr lang="fr-FR" sz="2400" dirty="0"/>
              <a:t>Les offres Assurances AGRI/VITI by / détection des besoins client</a:t>
            </a:r>
            <a:endParaRPr lang="fr-FR" sz="2400" dirty="0">
              <a:solidFill>
                <a:srgbClr val="006600"/>
              </a:solidFill>
            </a:endParaRPr>
          </a:p>
        </p:txBody>
      </p:sp>
      <p:grpSp>
        <p:nvGrpSpPr>
          <p:cNvPr id="142" name="Groupe 141">
            <a:extLst>
              <a:ext uri="{FF2B5EF4-FFF2-40B4-BE49-F238E27FC236}">
                <a16:creationId xmlns:a16="http://schemas.microsoft.com/office/drawing/2014/main" id="{0F9AE36F-4C95-4A41-AF61-7AA6975AADF1}"/>
              </a:ext>
            </a:extLst>
          </p:cNvPr>
          <p:cNvGrpSpPr/>
          <p:nvPr/>
        </p:nvGrpSpPr>
        <p:grpSpPr>
          <a:xfrm>
            <a:off x="800095" y="1288916"/>
            <a:ext cx="385993" cy="510935"/>
            <a:chOff x="7729783" y="3750361"/>
            <a:chExt cx="630445" cy="740323"/>
          </a:xfrm>
        </p:grpSpPr>
        <p:sp>
          <p:nvSpPr>
            <p:cNvPr id="143" name="Forme libre : forme 142">
              <a:extLst>
                <a:ext uri="{FF2B5EF4-FFF2-40B4-BE49-F238E27FC236}">
                  <a16:creationId xmlns:a16="http://schemas.microsoft.com/office/drawing/2014/main" id="{3934679A-7E95-41EB-8639-0F87C8AA7D96}"/>
                </a:ext>
              </a:extLst>
            </p:cNvPr>
            <p:cNvSpPr/>
            <p:nvPr/>
          </p:nvSpPr>
          <p:spPr>
            <a:xfrm>
              <a:off x="7729783" y="3750361"/>
              <a:ext cx="630445" cy="679238"/>
            </a:xfrm>
            <a:custGeom>
              <a:avLst/>
              <a:gdLst>
                <a:gd name="connsiteX0" fmla="*/ 306441 w 423851"/>
                <a:gd name="connsiteY0" fmla="*/ 289154 h 504254"/>
                <a:gd name="connsiteX1" fmla="*/ 382485 w 423851"/>
                <a:gd name="connsiteY1" fmla="*/ 328398 h 504254"/>
                <a:gd name="connsiteX2" fmla="*/ 399405 w 423851"/>
                <a:gd name="connsiteY2" fmla="*/ 362239 h 504254"/>
                <a:gd name="connsiteX3" fmla="*/ 410757 w 423851"/>
                <a:gd name="connsiteY3" fmla="*/ 455309 h 504254"/>
                <a:gd name="connsiteX4" fmla="*/ 402747 w 423851"/>
                <a:gd name="connsiteY4" fmla="*/ 473331 h 504254"/>
                <a:gd name="connsiteX5" fmla="*/ 367131 w 423851"/>
                <a:gd name="connsiteY5" fmla="*/ 490610 h 504254"/>
                <a:gd name="connsiteX6" fmla="*/ 367131 w 423851"/>
                <a:gd name="connsiteY6" fmla="*/ 504244 h 504254"/>
                <a:gd name="connsiteX7" fmla="*/ 409965 w 423851"/>
                <a:gd name="connsiteY7" fmla="*/ 484059 h 504254"/>
                <a:gd name="connsiteX8" fmla="*/ 423601 w 423851"/>
                <a:gd name="connsiteY8" fmla="*/ 453787 h 504254"/>
                <a:gd name="connsiteX9" fmla="*/ 412327 w 423851"/>
                <a:gd name="connsiteY9" fmla="*/ 361637 h 504254"/>
                <a:gd name="connsiteX10" fmla="*/ 390568 w 423851"/>
                <a:gd name="connsiteY10" fmla="*/ 318308 h 504254"/>
                <a:gd name="connsiteX11" fmla="*/ 309966 w 423851"/>
                <a:gd name="connsiteY11" fmla="*/ 276696 h 504254"/>
                <a:gd name="connsiteX12" fmla="*/ 278140 w 423851"/>
                <a:gd name="connsiteY12" fmla="*/ 263635 h 504254"/>
                <a:gd name="connsiteX13" fmla="*/ 270117 w 423851"/>
                <a:gd name="connsiteY13" fmla="*/ 251670 h 504254"/>
                <a:gd name="connsiteX14" fmla="*/ 270117 w 423851"/>
                <a:gd name="connsiteY14" fmla="*/ 232611 h 504254"/>
                <a:gd name="connsiteX15" fmla="*/ 308926 w 423851"/>
                <a:gd name="connsiteY15" fmla="*/ 155195 h 504254"/>
                <a:gd name="connsiteX16" fmla="*/ 308926 w 423851"/>
                <a:gd name="connsiteY16" fmla="*/ 136452 h 504254"/>
                <a:gd name="connsiteX17" fmla="*/ 319471 w 423851"/>
                <a:gd name="connsiteY17" fmla="*/ 138658 h 504254"/>
                <a:gd name="connsiteX18" fmla="*/ 325936 w 423851"/>
                <a:gd name="connsiteY18" fmla="*/ 132192 h 504254"/>
                <a:gd name="connsiteX19" fmla="*/ 325605 w 423851"/>
                <a:gd name="connsiteY19" fmla="*/ 130149 h 504254"/>
                <a:gd name="connsiteX20" fmla="*/ 319057 w 423851"/>
                <a:gd name="connsiteY20" fmla="*/ 110493 h 504254"/>
                <a:gd name="connsiteX21" fmla="*/ 312211 w 423851"/>
                <a:gd name="connsiteY21" fmla="*/ 83117 h 504254"/>
                <a:gd name="connsiteX22" fmla="*/ 256578 w 423851"/>
                <a:gd name="connsiteY22" fmla="*/ 11385 h 504254"/>
                <a:gd name="connsiteX23" fmla="*/ 242212 w 423851"/>
                <a:gd name="connsiteY23" fmla="*/ 12442 h 504254"/>
                <a:gd name="connsiteX24" fmla="*/ 240261 w 423851"/>
                <a:gd name="connsiteY24" fmla="*/ 9548 h 504254"/>
                <a:gd name="connsiteX25" fmla="*/ 228643 w 423851"/>
                <a:gd name="connsiteY25" fmla="*/ 1648 h 504254"/>
                <a:gd name="connsiteX26" fmla="*/ 113882 w 423851"/>
                <a:gd name="connsiteY26" fmla="*/ 74342 h 504254"/>
                <a:gd name="connsiteX27" fmla="*/ 109615 w 423851"/>
                <a:gd name="connsiteY27" fmla="*/ 101499 h 504254"/>
                <a:gd name="connsiteX28" fmla="*/ 109555 w 423851"/>
                <a:gd name="connsiteY28" fmla="*/ 111161 h 504254"/>
                <a:gd name="connsiteX29" fmla="*/ 104074 w 423851"/>
                <a:gd name="connsiteY29" fmla="*/ 137451 h 504254"/>
                <a:gd name="connsiteX30" fmla="*/ 92031 w 423851"/>
                <a:gd name="connsiteY30" fmla="*/ 165564 h 504254"/>
                <a:gd name="connsiteX31" fmla="*/ 95427 w 423851"/>
                <a:gd name="connsiteY31" fmla="*/ 174054 h 504254"/>
                <a:gd name="connsiteX32" fmla="*/ 97974 w 423851"/>
                <a:gd name="connsiteY32" fmla="*/ 174577 h 504254"/>
                <a:gd name="connsiteX33" fmla="*/ 99470 w 423851"/>
                <a:gd name="connsiteY33" fmla="*/ 174401 h 504254"/>
                <a:gd name="connsiteX34" fmla="*/ 116131 w 423851"/>
                <a:gd name="connsiteY34" fmla="*/ 169978 h 504254"/>
                <a:gd name="connsiteX35" fmla="*/ 153698 w 423851"/>
                <a:gd name="connsiteY35" fmla="*/ 232574 h 504254"/>
                <a:gd name="connsiteX36" fmla="*/ 153698 w 423851"/>
                <a:gd name="connsiteY36" fmla="*/ 251670 h 504254"/>
                <a:gd name="connsiteX37" fmla="*/ 145676 w 423851"/>
                <a:gd name="connsiteY37" fmla="*/ 263632 h 504254"/>
                <a:gd name="connsiteX38" fmla="*/ 113635 w 423851"/>
                <a:gd name="connsiteY38" fmla="*/ 276784 h 504254"/>
                <a:gd name="connsiteX39" fmla="*/ 33383 w 423851"/>
                <a:gd name="connsiteY39" fmla="*/ 318220 h 504254"/>
                <a:gd name="connsiteX40" fmla="*/ 11514 w 423851"/>
                <a:gd name="connsiteY40" fmla="*/ 361637 h 504254"/>
                <a:gd name="connsiteX41" fmla="*/ 245 w 423851"/>
                <a:gd name="connsiteY41" fmla="*/ 453835 h 504254"/>
                <a:gd name="connsiteX42" fmla="*/ 13894 w 423851"/>
                <a:gd name="connsiteY42" fmla="*/ 484062 h 504254"/>
                <a:gd name="connsiteX43" fmla="*/ 56764 w 423851"/>
                <a:gd name="connsiteY43" fmla="*/ 504254 h 504254"/>
                <a:gd name="connsiteX44" fmla="*/ 56764 w 423851"/>
                <a:gd name="connsiteY44" fmla="*/ 490621 h 504254"/>
                <a:gd name="connsiteX45" fmla="*/ 21110 w 423851"/>
                <a:gd name="connsiteY45" fmla="*/ 473331 h 504254"/>
                <a:gd name="connsiteX46" fmla="*/ 13087 w 423851"/>
                <a:gd name="connsiteY46" fmla="*/ 455355 h 504254"/>
                <a:gd name="connsiteX47" fmla="*/ 24387 w 423851"/>
                <a:gd name="connsiteY47" fmla="*/ 362892 h 504254"/>
                <a:gd name="connsiteX48" fmla="*/ 24434 w 423851"/>
                <a:gd name="connsiteY48" fmla="*/ 362246 h 504254"/>
                <a:gd name="connsiteX49" fmla="*/ 41461 w 423851"/>
                <a:gd name="connsiteY49" fmla="*/ 328319 h 504254"/>
                <a:gd name="connsiteX50" fmla="*/ 117371 w 423851"/>
                <a:gd name="connsiteY50" fmla="*/ 289171 h 504254"/>
                <a:gd name="connsiteX51" fmla="*/ 130820 w 423851"/>
                <a:gd name="connsiteY51" fmla="*/ 284456 h 504254"/>
                <a:gd name="connsiteX52" fmla="*/ 211925 w 423851"/>
                <a:gd name="connsiteY52" fmla="*/ 303918 h 504254"/>
                <a:gd name="connsiteX53" fmla="*/ 293014 w 423851"/>
                <a:gd name="connsiteY53" fmla="*/ 284456 h 504254"/>
                <a:gd name="connsiteX54" fmla="*/ 115960 w 423851"/>
                <a:gd name="connsiteY54" fmla="*/ 142548 h 504254"/>
                <a:gd name="connsiteX55" fmla="*/ 122491 w 423851"/>
                <a:gd name="connsiteY55" fmla="*/ 111241 h 504254"/>
                <a:gd name="connsiteX56" fmla="*/ 122551 w 423851"/>
                <a:gd name="connsiteY56" fmla="*/ 101583 h 504254"/>
                <a:gd name="connsiteX57" fmla="*/ 126178 w 423851"/>
                <a:gd name="connsiteY57" fmla="*/ 78358 h 504254"/>
                <a:gd name="connsiteX58" fmla="*/ 211175 w 423851"/>
                <a:gd name="connsiteY58" fmla="*/ 12929 h 504254"/>
                <a:gd name="connsiteX59" fmla="*/ 226260 w 423851"/>
                <a:gd name="connsiteY59" fmla="*/ 14359 h 504254"/>
                <a:gd name="connsiteX60" fmla="*/ 229534 w 423851"/>
                <a:gd name="connsiteY60" fmla="*/ 16768 h 504254"/>
                <a:gd name="connsiteX61" fmla="*/ 235303 w 423851"/>
                <a:gd name="connsiteY61" fmla="*/ 25330 h 504254"/>
                <a:gd name="connsiteX62" fmla="*/ 244277 w 423851"/>
                <a:gd name="connsiteY62" fmla="*/ 27082 h 504254"/>
                <a:gd name="connsiteX63" fmla="*/ 244569 w 423851"/>
                <a:gd name="connsiteY63" fmla="*/ 26874 h 504254"/>
                <a:gd name="connsiteX64" fmla="*/ 249775 w 423851"/>
                <a:gd name="connsiteY64" fmla="*/ 22937 h 504254"/>
                <a:gd name="connsiteX65" fmla="*/ 250523 w 423851"/>
                <a:gd name="connsiteY65" fmla="*/ 22808 h 504254"/>
                <a:gd name="connsiteX66" fmla="*/ 299520 w 423851"/>
                <a:gd name="connsiteY66" fmla="*/ 85608 h 504254"/>
                <a:gd name="connsiteX67" fmla="*/ 299523 w 423851"/>
                <a:gd name="connsiteY67" fmla="*/ 85608 h 504254"/>
                <a:gd name="connsiteX68" fmla="*/ 306788 w 423851"/>
                <a:gd name="connsiteY68" fmla="*/ 114582 h 504254"/>
                <a:gd name="connsiteX69" fmla="*/ 309433 w 423851"/>
                <a:gd name="connsiteY69" fmla="*/ 122525 h 504254"/>
                <a:gd name="connsiteX70" fmla="*/ 271026 w 423851"/>
                <a:gd name="connsiteY70" fmla="*/ 80885 h 504254"/>
                <a:gd name="connsiteX71" fmla="*/ 265876 w 423851"/>
                <a:gd name="connsiteY71" fmla="*/ 77860 h 504254"/>
                <a:gd name="connsiteX72" fmla="*/ 260445 w 423851"/>
                <a:gd name="connsiteY72" fmla="*/ 80348 h 504254"/>
                <a:gd name="connsiteX73" fmla="*/ 109144 w 423851"/>
                <a:gd name="connsiteY73" fmla="*/ 158460 h 504254"/>
                <a:gd name="connsiteX74" fmla="*/ 128698 w 423851"/>
                <a:gd name="connsiteY74" fmla="*/ 166256 h 504254"/>
                <a:gd name="connsiteX75" fmla="*/ 264916 w 423851"/>
                <a:gd name="connsiteY75" fmla="*/ 95016 h 504254"/>
                <a:gd name="connsiteX76" fmla="*/ 295996 w 423851"/>
                <a:gd name="connsiteY76" fmla="*/ 129027 h 504254"/>
                <a:gd name="connsiteX77" fmla="*/ 295996 w 423851"/>
                <a:gd name="connsiteY77" fmla="*/ 155194 h 504254"/>
                <a:gd name="connsiteX78" fmla="*/ 212034 w 423851"/>
                <a:gd name="connsiteY78" fmla="*/ 239254 h 504254"/>
                <a:gd name="connsiteX79" fmla="*/ 128698 w 423851"/>
                <a:gd name="connsiteY79" fmla="*/ 166255 h 504254"/>
                <a:gd name="connsiteX80" fmla="*/ 211930 w 423851"/>
                <a:gd name="connsiteY80" fmla="*/ 290980 h 504254"/>
                <a:gd name="connsiteX81" fmla="*/ 145191 w 423851"/>
                <a:gd name="connsiteY81" fmla="*/ 277808 h 504254"/>
                <a:gd name="connsiteX82" fmla="*/ 150582 w 423851"/>
                <a:gd name="connsiteY82" fmla="*/ 275595 h 504254"/>
                <a:gd name="connsiteX83" fmla="*/ 166627 w 423851"/>
                <a:gd name="connsiteY83" fmla="*/ 251671 h 504254"/>
                <a:gd name="connsiteX84" fmla="*/ 166627 w 423851"/>
                <a:gd name="connsiteY84" fmla="*/ 240821 h 504254"/>
                <a:gd name="connsiteX85" fmla="*/ 257185 w 423851"/>
                <a:gd name="connsiteY85" fmla="*/ 240918 h 504254"/>
                <a:gd name="connsiteX86" fmla="*/ 257185 w 423851"/>
                <a:gd name="connsiteY86" fmla="*/ 251672 h 504254"/>
                <a:gd name="connsiteX87" fmla="*/ 273227 w 423851"/>
                <a:gd name="connsiteY87" fmla="*/ 275596 h 504254"/>
                <a:gd name="connsiteX88" fmla="*/ 278637 w 423851"/>
                <a:gd name="connsiteY88" fmla="*/ 277817 h 504254"/>
                <a:gd name="connsiteX89" fmla="*/ 211930 w 423851"/>
                <a:gd name="connsiteY89" fmla="*/ 290980 h 50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23851" h="504254">
                  <a:moveTo>
                    <a:pt x="306441" y="289154"/>
                  </a:moveTo>
                  <a:cubicBezTo>
                    <a:pt x="334300" y="299151"/>
                    <a:pt x="360660" y="310543"/>
                    <a:pt x="382485" y="328398"/>
                  </a:cubicBezTo>
                  <a:cubicBezTo>
                    <a:pt x="392938" y="336551"/>
                    <a:pt x="399155" y="348985"/>
                    <a:pt x="399405" y="362239"/>
                  </a:cubicBezTo>
                  <a:lnTo>
                    <a:pt x="410757" y="455309"/>
                  </a:lnTo>
                  <a:cubicBezTo>
                    <a:pt x="411674" y="462342"/>
                    <a:pt x="408582" y="469299"/>
                    <a:pt x="402747" y="473331"/>
                  </a:cubicBezTo>
                  <a:cubicBezTo>
                    <a:pt x="391623" y="480520"/>
                    <a:pt x="379663" y="486323"/>
                    <a:pt x="367131" y="490610"/>
                  </a:cubicBezTo>
                  <a:lnTo>
                    <a:pt x="367131" y="504244"/>
                  </a:lnTo>
                  <a:cubicBezTo>
                    <a:pt x="382223" y="499397"/>
                    <a:pt x="396621" y="492613"/>
                    <a:pt x="409965" y="484059"/>
                  </a:cubicBezTo>
                  <a:cubicBezTo>
                    <a:pt x="419830" y="477326"/>
                    <a:pt x="425095" y="465637"/>
                    <a:pt x="423601" y="453787"/>
                  </a:cubicBezTo>
                  <a:lnTo>
                    <a:pt x="412327" y="361637"/>
                  </a:lnTo>
                  <a:cubicBezTo>
                    <a:pt x="411914" y="344668"/>
                    <a:pt x="403932" y="328773"/>
                    <a:pt x="390568" y="318308"/>
                  </a:cubicBezTo>
                  <a:cubicBezTo>
                    <a:pt x="367110" y="299117"/>
                    <a:pt x="339259" y="287164"/>
                    <a:pt x="309966" y="276696"/>
                  </a:cubicBezTo>
                  <a:lnTo>
                    <a:pt x="278140" y="263635"/>
                  </a:lnTo>
                  <a:cubicBezTo>
                    <a:pt x="273277" y="261654"/>
                    <a:pt x="270103" y="256921"/>
                    <a:pt x="270117" y="251670"/>
                  </a:cubicBezTo>
                  <a:lnTo>
                    <a:pt x="270117" y="232611"/>
                  </a:lnTo>
                  <a:cubicBezTo>
                    <a:pt x="294519" y="214354"/>
                    <a:pt x="308898" y="185671"/>
                    <a:pt x="308926" y="155195"/>
                  </a:cubicBezTo>
                  <a:lnTo>
                    <a:pt x="308926" y="136452"/>
                  </a:lnTo>
                  <a:cubicBezTo>
                    <a:pt x="312274" y="137833"/>
                    <a:pt x="315850" y="138581"/>
                    <a:pt x="319471" y="138658"/>
                  </a:cubicBezTo>
                  <a:cubicBezTo>
                    <a:pt x="323042" y="138658"/>
                    <a:pt x="325936" y="135763"/>
                    <a:pt x="325936" y="132192"/>
                  </a:cubicBezTo>
                  <a:cubicBezTo>
                    <a:pt x="325936" y="131497"/>
                    <a:pt x="325825" y="130808"/>
                    <a:pt x="325605" y="130149"/>
                  </a:cubicBezTo>
                  <a:lnTo>
                    <a:pt x="319057" y="110493"/>
                  </a:lnTo>
                  <a:cubicBezTo>
                    <a:pt x="316201" y="101521"/>
                    <a:pt x="313914" y="92377"/>
                    <a:pt x="312211" y="83117"/>
                  </a:cubicBezTo>
                  <a:cubicBezTo>
                    <a:pt x="305834" y="51854"/>
                    <a:pt x="285270" y="25339"/>
                    <a:pt x="256578" y="11385"/>
                  </a:cubicBezTo>
                  <a:cubicBezTo>
                    <a:pt x="251976" y="8986"/>
                    <a:pt x="246413" y="9396"/>
                    <a:pt x="242212" y="12442"/>
                  </a:cubicBezTo>
                  <a:lnTo>
                    <a:pt x="240261" y="9548"/>
                  </a:lnTo>
                  <a:cubicBezTo>
                    <a:pt x="237613" y="5454"/>
                    <a:pt x="233423" y="2605"/>
                    <a:pt x="228643" y="1648"/>
                  </a:cubicBezTo>
                  <a:cubicBezTo>
                    <a:pt x="178592" y="-7762"/>
                    <a:pt x="130329" y="24011"/>
                    <a:pt x="113882" y="74342"/>
                  </a:cubicBezTo>
                  <a:cubicBezTo>
                    <a:pt x="111065" y="83120"/>
                    <a:pt x="109625" y="92281"/>
                    <a:pt x="109615" y="101499"/>
                  </a:cubicBezTo>
                  <a:lnTo>
                    <a:pt x="109555" y="111161"/>
                  </a:lnTo>
                  <a:cubicBezTo>
                    <a:pt x="109509" y="120203"/>
                    <a:pt x="107645" y="129144"/>
                    <a:pt x="104074" y="137451"/>
                  </a:cubicBezTo>
                  <a:lnTo>
                    <a:pt x="92031" y="165564"/>
                  </a:lnTo>
                  <a:cubicBezTo>
                    <a:pt x="90624" y="168846"/>
                    <a:pt x="92145" y="172647"/>
                    <a:pt x="95427" y="174054"/>
                  </a:cubicBezTo>
                  <a:cubicBezTo>
                    <a:pt x="96232" y="174400"/>
                    <a:pt x="97098" y="174577"/>
                    <a:pt x="97974" y="174577"/>
                  </a:cubicBezTo>
                  <a:cubicBezTo>
                    <a:pt x="98477" y="174578"/>
                    <a:pt x="98980" y="174519"/>
                    <a:pt x="99470" y="174401"/>
                  </a:cubicBezTo>
                  <a:cubicBezTo>
                    <a:pt x="100551" y="174142"/>
                    <a:pt x="106702" y="172655"/>
                    <a:pt x="116131" y="169978"/>
                  </a:cubicBezTo>
                  <a:cubicBezTo>
                    <a:pt x="120017" y="194942"/>
                    <a:pt x="133496" y="217402"/>
                    <a:pt x="153698" y="232574"/>
                  </a:cubicBezTo>
                  <a:lnTo>
                    <a:pt x="153698" y="251670"/>
                  </a:lnTo>
                  <a:cubicBezTo>
                    <a:pt x="153711" y="256920"/>
                    <a:pt x="150537" y="261652"/>
                    <a:pt x="145676" y="263632"/>
                  </a:cubicBezTo>
                  <a:lnTo>
                    <a:pt x="113635" y="276784"/>
                  </a:lnTo>
                  <a:cubicBezTo>
                    <a:pt x="84433" y="287230"/>
                    <a:pt x="56685" y="299156"/>
                    <a:pt x="33383" y="318220"/>
                  </a:cubicBezTo>
                  <a:cubicBezTo>
                    <a:pt x="19963" y="328690"/>
                    <a:pt x="11939" y="344621"/>
                    <a:pt x="11514" y="361637"/>
                  </a:cubicBezTo>
                  <a:lnTo>
                    <a:pt x="245" y="453835"/>
                  </a:lnTo>
                  <a:cubicBezTo>
                    <a:pt x="-1231" y="465673"/>
                    <a:pt x="4038" y="477342"/>
                    <a:pt x="13894" y="484062"/>
                  </a:cubicBezTo>
                  <a:cubicBezTo>
                    <a:pt x="27250" y="492619"/>
                    <a:pt x="41660" y="499406"/>
                    <a:pt x="56764" y="504254"/>
                  </a:cubicBezTo>
                  <a:lnTo>
                    <a:pt x="56764" y="490621"/>
                  </a:lnTo>
                  <a:cubicBezTo>
                    <a:pt x="44219" y="486331"/>
                    <a:pt x="32245" y="480525"/>
                    <a:pt x="21110" y="473331"/>
                  </a:cubicBezTo>
                  <a:cubicBezTo>
                    <a:pt x="15283" y="469312"/>
                    <a:pt x="12188" y="462376"/>
                    <a:pt x="13087" y="455355"/>
                  </a:cubicBezTo>
                  <a:lnTo>
                    <a:pt x="24387" y="362892"/>
                  </a:lnTo>
                  <a:lnTo>
                    <a:pt x="24434" y="362246"/>
                  </a:lnTo>
                  <a:cubicBezTo>
                    <a:pt x="24695" y="348946"/>
                    <a:pt x="30953" y="336476"/>
                    <a:pt x="41461" y="328319"/>
                  </a:cubicBezTo>
                  <a:cubicBezTo>
                    <a:pt x="63191" y="310538"/>
                    <a:pt x="89523" y="299165"/>
                    <a:pt x="117371" y="289171"/>
                  </a:cubicBezTo>
                  <a:lnTo>
                    <a:pt x="130820" y="284456"/>
                  </a:lnTo>
                  <a:cubicBezTo>
                    <a:pt x="148314" y="296519"/>
                    <a:pt x="178885" y="303918"/>
                    <a:pt x="211925" y="303918"/>
                  </a:cubicBezTo>
                  <a:cubicBezTo>
                    <a:pt x="244952" y="303918"/>
                    <a:pt x="275521" y="296521"/>
                    <a:pt x="293014" y="284456"/>
                  </a:cubicBezTo>
                  <a:close/>
                  <a:moveTo>
                    <a:pt x="115960" y="142548"/>
                  </a:moveTo>
                  <a:cubicBezTo>
                    <a:pt x="120215" y="132656"/>
                    <a:pt x="122436" y="122009"/>
                    <a:pt x="122491" y="111241"/>
                  </a:cubicBezTo>
                  <a:lnTo>
                    <a:pt x="122551" y="101583"/>
                  </a:lnTo>
                  <a:cubicBezTo>
                    <a:pt x="122551" y="93700"/>
                    <a:pt x="123775" y="85865"/>
                    <a:pt x="126178" y="78358"/>
                  </a:cubicBezTo>
                  <a:cubicBezTo>
                    <a:pt x="138961" y="39222"/>
                    <a:pt x="173122" y="12929"/>
                    <a:pt x="211175" y="12929"/>
                  </a:cubicBezTo>
                  <a:cubicBezTo>
                    <a:pt x="216237" y="12938"/>
                    <a:pt x="221287" y="13416"/>
                    <a:pt x="226260" y="14359"/>
                  </a:cubicBezTo>
                  <a:cubicBezTo>
                    <a:pt x="227626" y="14700"/>
                    <a:pt x="228802" y="15565"/>
                    <a:pt x="229534" y="16768"/>
                  </a:cubicBezTo>
                  <a:lnTo>
                    <a:pt x="235303" y="25330"/>
                  </a:lnTo>
                  <a:cubicBezTo>
                    <a:pt x="237297" y="28292"/>
                    <a:pt x="241315" y="29077"/>
                    <a:pt x="244277" y="27082"/>
                  </a:cubicBezTo>
                  <a:cubicBezTo>
                    <a:pt x="244376" y="27015"/>
                    <a:pt x="244474" y="26946"/>
                    <a:pt x="244569" y="26874"/>
                  </a:cubicBezTo>
                  <a:lnTo>
                    <a:pt x="249775" y="22937"/>
                  </a:lnTo>
                  <a:cubicBezTo>
                    <a:pt x="249982" y="22761"/>
                    <a:pt x="250269" y="22711"/>
                    <a:pt x="250523" y="22808"/>
                  </a:cubicBezTo>
                  <a:cubicBezTo>
                    <a:pt x="275846" y="34842"/>
                    <a:pt x="294006" y="58119"/>
                    <a:pt x="299520" y="85608"/>
                  </a:cubicBezTo>
                  <a:lnTo>
                    <a:pt x="299523" y="85608"/>
                  </a:lnTo>
                  <a:cubicBezTo>
                    <a:pt x="301328" y="95410"/>
                    <a:pt x="303755" y="105087"/>
                    <a:pt x="306788" y="114582"/>
                  </a:cubicBezTo>
                  <a:lnTo>
                    <a:pt x="309433" y="122525"/>
                  </a:lnTo>
                  <a:cubicBezTo>
                    <a:pt x="295753" y="114778"/>
                    <a:pt x="279649" y="94631"/>
                    <a:pt x="271026" y="80885"/>
                  </a:cubicBezTo>
                  <a:cubicBezTo>
                    <a:pt x="269906" y="79097"/>
                    <a:pt x="267983" y="77968"/>
                    <a:pt x="265876" y="77860"/>
                  </a:cubicBezTo>
                  <a:cubicBezTo>
                    <a:pt x="263765" y="77738"/>
                    <a:pt x="261731" y="78669"/>
                    <a:pt x="260445" y="80348"/>
                  </a:cubicBezTo>
                  <a:cubicBezTo>
                    <a:pt x="228098" y="121934"/>
                    <a:pt x="141723" y="149329"/>
                    <a:pt x="109144" y="158460"/>
                  </a:cubicBezTo>
                  <a:close/>
                  <a:moveTo>
                    <a:pt x="128698" y="166256"/>
                  </a:moveTo>
                  <a:cubicBezTo>
                    <a:pt x="166724" y="154563"/>
                    <a:pt x="231987" y="130488"/>
                    <a:pt x="264916" y="95016"/>
                  </a:cubicBezTo>
                  <a:cubicBezTo>
                    <a:pt x="273556" y="107813"/>
                    <a:pt x="284027" y="119272"/>
                    <a:pt x="295996" y="129027"/>
                  </a:cubicBezTo>
                  <a:lnTo>
                    <a:pt x="295996" y="155194"/>
                  </a:lnTo>
                  <a:cubicBezTo>
                    <a:pt x="296023" y="201592"/>
                    <a:pt x="258432" y="239227"/>
                    <a:pt x="212034" y="239254"/>
                  </a:cubicBezTo>
                  <a:cubicBezTo>
                    <a:pt x="169873" y="239280"/>
                    <a:pt x="134224" y="208052"/>
                    <a:pt x="128698" y="166255"/>
                  </a:cubicBezTo>
                  <a:close/>
                  <a:moveTo>
                    <a:pt x="211930" y="290980"/>
                  </a:moveTo>
                  <a:cubicBezTo>
                    <a:pt x="188986" y="291545"/>
                    <a:pt x="166199" y="287048"/>
                    <a:pt x="145191" y="277808"/>
                  </a:cubicBezTo>
                  <a:lnTo>
                    <a:pt x="150582" y="275595"/>
                  </a:lnTo>
                  <a:cubicBezTo>
                    <a:pt x="160303" y="271633"/>
                    <a:pt x="166650" y="262169"/>
                    <a:pt x="166627" y="251671"/>
                  </a:cubicBezTo>
                  <a:lnTo>
                    <a:pt x="166627" y="240821"/>
                  </a:lnTo>
                  <a:cubicBezTo>
                    <a:pt x="194912" y="255939"/>
                    <a:pt x="228868" y="255975"/>
                    <a:pt x="257185" y="240918"/>
                  </a:cubicBezTo>
                  <a:lnTo>
                    <a:pt x="257185" y="251672"/>
                  </a:lnTo>
                  <a:cubicBezTo>
                    <a:pt x="257163" y="262168"/>
                    <a:pt x="263508" y="271631"/>
                    <a:pt x="273227" y="275596"/>
                  </a:cubicBezTo>
                  <a:lnTo>
                    <a:pt x="278637" y="277817"/>
                  </a:lnTo>
                  <a:cubicBezTo>
                    <a:pt x="257638" y="287050"/>
                    <a:pt x="234862" y="291544"/>
                    <a:pt x="211930" y="290980"/>
                  </a:cubicBez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4" name="Forme libre : forme 143">
              <a:extLst>
                <a:ext uri="{FF2B5EF4-FFF2-40B4-BE49-F238E27FC236}">
                  <a16:creationId xmlns:a16="http://schemas.microsoft.com/office/drawing/2014/main" id="{B14C3AF5-C7B6-478C-9646-BB4BD272C3B1}"/>
                </a:ext>
              </a:extLst>
            </p:cNvPr>
            <p:cNvSpPr/>
            <p:nvPr/>
          </p:nvSpPr>
          <p:spPr>
            <a:xfrm>
              <a:off x="7766132" y="4211973"/>
              <a:ext cx="557817" cy="278711"/>
            </a:xfrm>
            <a:custGeom>
              <a:avLst/>
              <a:gdLst>
                <a:gd name="connsiteX0" fmla="*/ 329762 w 375023"/>
                <a:gd name="connsiteY0" fmla="*/ 22890 h 206910"/>
                <a:gd name="connsiteX1" fmla="*/ 306744 w 375023"/>
                <a:gd name="connsiteY1" fmla="*/ 0 h 206910"/>
                <a:gd name="connsiteX2" fmla="*/ 306680 w 375023"/>
                <a:gd name="connsiteY2" fmla="*/ 0 h 206910"/>
                <a:gd name="connsiteX3" fmla="*/ 68151 w 375023"/>
                <a:gd name="connsiteY3" fmla="*/ 0 h 206910"/>
                <a:gd name="connsiteX4" fmla="*/ 45262 w 375023"/>
                <a:gd name="connsiteY4" fmla="*/ 22890 h 206910"/>
                <a:gd name="connsiteX5" fmla="*/ 45262 w 375023"/>
                <a:gd name="connsiteY5" fmla="*/ 169343 h 206910"/>
                <a:gd name="connsiteX6" fmla="*/ 0 w 375023"/>
                <a:gd name="connsiteY6" fmla="*/ 169343 h 206910"/>
                <a:gd name="connsiteX7" fmla="*/ 0 w 375023"/>
                <a:gd name="connsiteY7" fmla="*/ 184047 h 206910"/>
                <a:gd name="connsiteX8" fmla="*/ 22889 w 375023"/>
                <a:gd name="connsiteY8" fmla="*/ 206910 h 206910"/>
                <a:gd name="connsiteX9" fmla="*/ 352159 w 375023"/>
                <a:gd name="connsiteY9" fmla="*/ 206910 h 206910"/>
                <a:gd name="connsiteX10" fmla="*/ 375024 w 375023"/>
                <a:gd name="connsiteY10" fmla="*/ 184021 h 206910"/>
                <a:gd name="connsiteX11" fmla="*/ 375024 w 375023"/>
                <a:gd name="connsiteY11" fmla="*/ 169343 h 206910"/>
                <a:gd name="connsiteX12" fmla="*/ 329762 w 375023"/>
                <a:gd name="connsiteY12" fmla="*/ 169343 h 206910"/>
                <a:gd name="connsiteX13" fmla="*/ 362092 w 375023"/>
                <a:gd name="connsiteY13" fmla="*/ 182275 h 206910"/>
                <a:gd name="connsiteX14" fmla="*/ 362092 w 375023"/>
                <a:gd name="connsiteY14" fmla="*/ 183996 h 206910"/>
                <a:gd name="connsiteX15" fmla="*/ 352134 w 375023"/>
                <a:gd name="connsiteY15" fmla="*/ 193979 h 206910"/>
                <a:gd name="connsiteX16" fmla="*/ 22914 w 375023"/>
                <a:gd name="connsiteY16" fmla="*/ 193979 h 206910"/>
                <a:gd name="connsiteX17" fmla="*/ 12931 w 375023"/>
                <a:gd name="connsiteY17" fmla="*/ 184021 h 206910"/>
                <a:gd name="connsiteX18" fmla="*/ 12931 w 375023"/>
                <a:gd name="connsiteY18" fmla="*/ 182275 h 206910"/>
                <a:gd name="connsiteX19" fmla="*/ 58192 w 375023"/>
                <a:gd name="connsiteY19" fmla="*/ 182275 h 206910"/>
                <a:gd name="connsiteX20" fmla="*/ 58192 w 375023"/>
                <a:gd name="connsiteY20" fmla="*/ 22890 h 206910"/>
                <a:gd name="connsiteX21" fmla="*/ 68150 w 375023"/>
                <a:gd name="connsiteY21" fmla="*/ 12932 h 206910"/>
                <a:gd name="connsiteX22" fmla="*/ 306873 w 375023"/>
                <a:gd name="connsiteY22" fmla="*/ 12932 h 206910"/>
                <a:gd name="connsiteX23" fmla="*/ 316830 w 375023"/>
                <a:gd name="connsiteY23" fmla="*/ 22890 h 206910"/>
                <a:gd name="connsiteX24" fmla="*/ 316830 w 375023"/>
                <a:gd name="connsiteY24" fmla="*/ 182275 h 2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5023" h="206910">
                  <a:moveTo>
                    <a:pt x="329762" y="22890"/>
                  </a:moveTo>
                  <a:cubicBezTo>
                    <a:pt x="329726" y="10212"/>
                    <a:pt x="319421" y="-35"/>
                    <a:pt x="306744" y="0"/>
                  </a:cubicBezTo>
                  <a:cubicBezTo>
                    <a:pt x="306723" y="0"/>
                    <a:pt x="306701" y="0"/>
                    <a:pt x="306680" y="0"/>
                  </a:cubicBezTo>
                  <a:lnTo>
                    <a:pt x="68151" y="0"/>
                  </a:lnTo>
                  <a:cubicBezTo>
                    <a:pt x="55515" y="14"/>
                    <a:pt x="45275" y="10254"/>
                    <a:pt x="45262" y="22890"/>
                  </a:cubicBezTo>
                  <a:lnTo>
                    <a:pt x="45262" y="169343"/>
                  </a:lnTo>
                  <a:lnTo>
                    <a:pt x="0" y="169343"/>
                  </a:lnTo>
                  <a:lnTo>
                    <a:pt x="0" y="184047"/>
                  </a:lnTo>
                  <a:cubicBezTo>
                    <a:pt x="85" y="196648"/>
                    <a:pt x="10287" y="206839"/>
                    <a:pt x="22889" y="206910"/>
                  </a:cubicBezTo>
                  <a:lnTo>
                    <a:pt x="352159" y="206910"/>
                  </a:lnTo>
                  <a:cubicBezTo>
                    <a:pt x="364762" y="206826"/>
                    <a:pt x="374953" y="196623"/>
                    <a:pt x="375024" y="184021"/>
                  </a:cubicBezTo>
                  <a:lnTo>
                    <a:pt x="375024" y="169343"/>
                  </a:lnTo>
                  <a:lnTo>
                    <a:pt x="329762" y="169343"/>
                  </a:lnTo>
                  <a:close/>
                  <a:moveTo>
                    <a:pt x="362092" y="182275"/>
                  </a:moveTo>
                  <a:lnTo>
                    <a:pt x="362092" y="183996"/>
                  </a:lnTo>
                  <a:cubicBezTo>
                    <a:pt x="362058" y="189486"/>
                    <a:pt x="357624" y="193931"/>
                    <a:pt x="352134" y="193979"/>
                  </a:cubicBezTo>
                  <a:lnTo>
                    <a:pt x="22914" y="193979"/>
                  </a:lnTo>
                  <a:cubicBezTo>
                    <a:pt x="17424" y="193945"/>
                    <a:pt x="12978" y="189511"/>
                    <a:pt x="12931" y="184021"/>
                  </a:cubicBezTo>
                  <a:lnTo>
                    <a:pt x="12931" y="182275"/>
                  </a:lnTo>
                  <a:lnTo>
                    <a:pt x="58192" y="182275"/>
                  </a:lnTo>
                  <a:lnTo>
                    <a:pt x="58192" y="22890"/>
                  </a:lnTo>
                  <a:cubicBezTo>
                    <a:pt x="58199" y="17393"/>
                    <a:pt x="62653" y="12938"/>
                    <a:pt x="68150" y="12932"/>
                  </a:cubicBezTo>
                  <a:lnTo>
                    <a:pt x="306873" y="12932"/>
                  </a:lnTo>
                  <a:cubicBezTo>
                    <a:pt x="312369" y="12938"/>
                    <a:pt x="316824" y="17393"/>
                    <a:pt x="316830" y="22890"/>
                  </a:cubicBezTo>
                  <a:lnTo>
                    <a:pt x="316830" y="182275"/>
                  </a:ln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5" name="Forme libre : forme 144">
              <a:extLst>
                <a:ext uri="{FF2B5EF4-FFF2-40B4-BE49-F238E27FC236}">
                  <a16:creationId xmlns:a16="http://schemas.microsoft.com/office/drawing/2014/main" id="{60A0B2E8-7330-44B9-B619-ACDBF038FB83}"/>
                </a:ext>
              </a:extLst>
            </p:cNvPr>
            <p:cNvSpPr/>
            <p:nvPr/>
          </p:nvSpPr>
          <p:spPr>
            <a:xfrm>
              <a:off x="7927727" y="4299332"/>
              <a:ext cx="67514" cy="97722"/>
            </a:xfrm>
            <a:custGeom>
              <a:avLst/>
              <a:gdLst>
                <a:gd name="connsiteX0" fmla="*/ 36274 w 45390"/>
                <a:gd name="connsiteY0" fmla="*/ 0 h 72547"/>
                <a:gd name="connsiteX1" fmla="*/ 0 w 45390"/>
                <a:gd name="connsiteY1" fmla="*/ 36274 h 72547"/>
                <a:gd name="connsiteX2" fmla="*/ 36274 w 45390"/>
                <a:gd name="connsiteY2" fmla="*/ 72548 h 72547"/>
                <a:gd name="connsiteX3" fmla="*/ 45391 w 45390"/>
                <a:gd name="connsiteY3" fmla="*/ 63431 h 72547"/>
                <a:gd name="connsiteX4" fmla="*/ 18299 w 45390"/>
                <a:gd name="connsiteY4" fmla="*/ 36274 h 72547"/>
                <a:gd name="connsiteX5" fmla="*/ 45391 w 45390"/>
                <a:gd name="connsiteY5" fmla="*/ 9117 h 72547"/>
                <a:gd name="connsiteX6" fmla="*/ 36274 w 45390"/>
                <a:gd name="connsiteY6" fmla="*/ 0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36274" y="0"/>
                  </a:moveTo>
                  <a:lnTo>
                    <a:pt x="0" y="36274"/>
                  </a:lnTo>
                  <a:lnTo>
                    <a:pt x="36274" y="72548"/>
                  </a:lnTo>
                  <a:lnTo>
                    <a:pt x="45391" y="63431"/>
                  </a:lnTo>
                  <a:lnTo>
                    <a:pt x="18299" y="36274"/>
                  </a:lnTo>
                  <a:lnTo>
                    <a:pt x="45391" y="9117"/>
                  </a:lnTo>
                  <a:lnTo>
                    <a:pt x="36274" y="0"/>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6" name="Forme libre : forme 145">
              <a:extLst>
                <a:ext uri="{FF2B5EF4-FFF2-40B4-BE49-F238E27FC236}">
                  <a16:creationId xmlns:a16="http://schemas.microsoft.com/office/drawing/2014/main" id="{2236FF85-7F34-4C18-B4D4-92E12649D311}"/>
                </a:ext>
              </a:extLst>
            </p:cNvPr>
            <p:cNvSpPr/>
            <p:nvPr/>
          </p:nvSpPr>
          <p:spPr>
            <a:xfrm>
              <a:off x="8094497" y="4299332"/>
              <a:ext cx="67514" cy="97722"/>
            </a:xfrm>
            <a:custGeom>
              <a:avLst/>
              <a:gdLst>
                <a:gd name="connsiteX0" fmla="*/ 0 w 45390"/>
                <a:gd name="connsiteY0" fmla="*/ 9117 h 72547"/>
                <a:gd name="connsiteX1" fmla="*/ 27092 w 45390"/>
                <a:gd name="connsiteY1" fmla="*/ 36274 h 72547"/>
                <a:gd name="connsiteX2" fmla="*/ 0 w 45390"/>
                <a:gd name="connsiteY2" fmla="*/ 63431 h 72547"/>
                <a:gd name="connsiteX3" fmla="*/ 9117 w 45390"/>
                <a:gd name="connsiteY3" fmla="*/ 72548 h 72547"/>
                <a:gd name="connsiteX4" fmla="*/ 45391 w 45390"/>
                <a:gd name="connsiteY4" fmla="*/ 36274 h 72547"/>
                <a:gd name="connsiteX5" fmla="*/ 9117 w 45390"/>
                <a:gd name="connsiteY5" fmla="*/ 0 h 72547"/>
                <a:gd name="connsiteX6" fmla="*/ 0 w 45390"/>
                <a:gd name="connsiteY6" fmla="*/ 9117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0" y="9117"/>
                  </a:moveTo>
                  <a:lnTo>
                    <a:pt x="27092" y="36274"/>
                  </a:lnTo>
                  <a:lnTo>
                    <a:pt x="0" y="63431"/>
                  </a:lnTo>
                  <a:lnTo>
                    <a:pt x="9117" y="72548"/>
                  </a:lnTo>
                  <a:lnTo>
                    <a:pt x="45391" y="36274"/>
                  </a:lnTo>
                  <a:lnTo>
                    <a:pt x="9117" y="0"/>
                  </a:lnTo>
                  <a:lnTo>
                    <a:pt x="0" y="9117"/>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7" name="Forme libre : forme 146">
              <a:extLst>
                <a:ext uri="{FF2B5EF4-FFF2-40B4-BE49-F238E27FC236}">
                  <a16:creationId xmlns:a16="http://schemas.microsoft.com/office/drawing/2014/main" id="{B774D17E-1E18-4B34-B8A1-43FEBA2FE76A}"/>
                </a:ext>
              </a:extLst>
            </p:cNvPr>
            <p:cNvSpPr/>
            <p:nvPr/>
          </p:nvSpPr>
          <p:spPr>
            <a:xfrm>
              <a:off x="8013324" y="4297852"/>
              <a:ext cx="62802" cy="105300"/>
            </a:xfrm>
            <a:custGeom>
              <a:avLst/>
              <a:gdLst>
                <a:gd name="connsiteX0" fmla="*/ 0 w 42222"/>
                <a:gd name="connsiteY0" fmla="*/ 73195 h 78173"/>
                <a:gd name="connsiteX1" fmla="*/ 11962 w 42222"/>
                <a:gd name="connsiteY1" fmla="*/ 78173 h 78173"/>
                <a:gd name="connsiteX2" fmla="*/ 42223 w 42222"/>
                <a:gd name="connsiteY2" fmla="*/ 4979 h 78173"/>
                <a:gd name="connsiteX3" fmla="*/ 30325 w 42222"/>
                <a:gd name="connsiteY3" fmla="*/ 0 h 78173"/>
                <a:gd name="connsiteX4" fmla="*/ 0 w 42222"/>
                <a:gd name="connsiteY4" fmla="*/ 73195 h 7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22" h="78173">
                  <a:moveTo>
                    <a:pt x="0" y="73195"/>
                  </a:moveTo>
                  <a:lnTo>
                    <a:pt x="11962" y="78173"/>
                  </a:lnTo>
                  <a:lnTo>
                    <a:pt x="42223" y="4979"/>
                  </a:lnTo>
                  <a:lnTo>
                    <a:pt x="30325" y="0"/>
                  </a:lnTo>
                  <a:lnTo>
                    <a:pt x="0" y="73195"/>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48" name="Image 147">
            <a:extLst>
              <a:ext uri="{FF2B5EF4-FFF2-40B4-BE49-F238E27FC236}">
                <a16:creationId xmlns:a16="http://schemas.microsoft.com/office/drawing/2014/main" id="{AE7EA7EA-AF0E-46AF-8C2C-3EA864A2A44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1164" y="1351070"/>
            <a:ext cx="1213969" cy="443149"/>
          </a:xfrm>
          <a:prstGeom prst="rect">
            <a:avLst/>
          </a:prstGeom>
          <a:noFill/>
          <a:ln>
            <a:noFill/>
          </a:ln>
        </p:spPr>
      </p:pic>
      <p:sp>
        <p:nvSpPr>
          <p:cNvPr id="173" name="Rectangle 172">
            <a:extLst>
              <a:ext uri="{FF2B5EF4-FFF2-40B4-BE49-F238E27FC236}">
                <a16:creationId xmlns:a16="http://schemas.microsoft.com/office/drawing/2014/main" id="{A82C5FD4-49F4-4FC9-B910-8BDBCCD35400}"/>
              </a:ext>
            </a:extLst>
          </p:cNvPr>
          <p:cNvSpPr/>
          <p:nvPr/>
        </p:nvSpPr>
        <p:spPr>
          <a:xfrm>
            <a:off x="708086" y="1254320"/>
            <a:ext cx="5112525" cy="635831"/>
          </a:xfrm>
          <a:prstGeom prst="rect">
            <a:avLst/>
          </a:prstGeom>
          <a:solidFill>
            <a:srgbClr val="C00000">
              <a:alpha val="9000"/>
            </a:srgbClr>
          </a:solidFill>
          <a:ln w="28575" cap="flat" cmpd="sng" algn="ctr">
            <a:solidFill>
              <a:srgbClr val="C00000"/>
            </a:solid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Light" panose="020F0302020204030204"/>
              <a:ea typeface="+mn-ea"/>
              <a:cs typeface="+mn-cs"/>
            </a:endParaRPr>
          </a:p>
        </p:txBody>
      </p:sp>
      <p:sp>
        <p:nvSpPr>
          <p:cNvPr id="177" name="ZoneTexte 176">
            <a:extLst>
              <a:ext uri="{FF2B5EF4-FFF2-40B4-BE49-F238E27FC236}">
                <a16:creationId xmlns:a16="http://schemas.microsoft.com/office/drawing/2014/main" id="{348182C1-A0A9-404E-A6A1-EF17C88127CE}"/>
              </a:ext>
            </a:extLst>
          </p:cNvPr>
          <p:cNvSpPr txBox="1"/>
          <p:nvPr/>
        </p:nvSpPr>
        <p:spPr>
          <a:xfrm>
            <a:off x="2844365" y="1238870"/>
            <a:ext cx="208201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a:ln>
                  <a:noFill/>
                </a:ln>
                <a:solidFill>
                  <a:prstClr val="black"/>
                </a:solidFill>
                <a:effectLst/>
                <a:uLnTx/>
                <a:uFillTx/>
                <a:latin typeface="Calibri Light" panose="020F0302020204030204"/>
                <a:ea typeface="+mn-ea"/>
                <a:cs typeface="+mn-cs"/>
              </a:rPr>
              <a:t>Identification de l’appétence client</a:t>
            </a:r>
          </a:p>
        </p:txBody>
      </p:sp>
      <p:sp>
        <p:nvSpPr>
          <p:cNvPr id="178" name="Ellipse 177">
            <a:extLst>
              <a:ext uri="{FF2B5EF4-FFF2-40B4-BE49-F238E27FC236}">
                <a16:creationId xmlns:a16="http://schemas.microsoft.com/office/drawing/2014/main" id="{7E3D7001-F90F-45BB-A529-E12B9D77ED8F}"/>
              </a:ext>
            </a:extLst>
          </p:cNvPr>
          <p:cNvSpPr/>
          <p:nvPr/>
        </p:nvSpPr>
        <p:spPr>
          <a:xfrm>
            <a:off x="2778507" y="1397786"/>
            <a:ext cx="182642" cy="199892"/>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1</a:t>
            </a:r>
          </a:p>
        </p:txBody>
      </p:sp>
      <p:sp>
        <p:nvSpPr>
          <p:cNvPr id="15" name="ZoneTexte 14">
            <a:extLst>
              <a:ext uri="{FF2B5EF4-FFF2-40B4-BE49-F238E27FC236}">
                <a16:creationId xmlns:a16="http://schemas.microsoft.com/office/drawing/2014/main" id="{4BDF1C19-29CB-4AE0-9D31-A2049A800705}"/>
              </a:ext>
            </a:extLst>
          </p:cNvPr>
          <p:cNvSpPr txBox="1"/>
          <p:nvPr/>
        </p:nvSpPr>
        <p:spPr>
          <a:xfrm>
            <a:off x="184727" y="2662561"/>
            <a:ext cx="5911274" cy="2123658"/>
          </a:xfrm>
          <a:prstGeom prst="rect">
            <a:avLst/>
          </a:prstGeom>
          <a:solidFill>
            <a:schemeClr val="bg1">
              <a:lumMod val="95000"/>
            </a:schemeClr>
          </a:solidFill>
        </p:spPr>
        <p:txBody>
          <a:bodyPr wrap="square" rtlCol="0">
            <a:spAutoFit/>
          </a:bodyPr>
          <a:lstStyle/>
          <a:p>
            <a:r>
              <a:rPr lang="fr-FR" sz="1200" u="sng" dirty="0"/>
              <a:t>Suggestions de questions aptes à détecter / faire naître les besoins de nos clients</a:t>
            </a:r>
            <a:r>
              <a:rPr lang="fr-FR" sz="1200" dirty="0"/>
              <a:t> :</a:t>
            </a:r>
          </a:p>
          <a:p>
            <a:endParaRPr lang="fr-FR" sz="1200" dirty="0"/>
          </a:p>
          <a:p>
            <a:pPr marL="342900" lvl="0" indent="-342900">
              <a:buFont typeface="Wingdings" panose="05000000000000000000" pitchFamily="2" charset="2"/>
              <a:buChar char=""/>
            </a:pPr>
            <a:r>
              <a:rPr lang="fr-FR" sz="1200" dirty="0">
                <a:ea typeface="Times New Roman" panose="02020603050405020304" pitchFamily="18" charset="0"/>
              </a:rPr>
              <a:t>Quels sont les </a:t>
            </a:r>
            <a:r>
              <a:rPr lang="fr-FR" sz="1200" b="1" dirty="0">
                <a:ea typeface="Times New Roman" panose="02020603050405020304" pitchFamily="18" charset="0"/>
              </a:rPr>
              <a:t>principaux risques</a:t>
            </a:r>
            <a:r>
              <a:rPr lang="fr-FR" sz="1200" dirty="0">
                <a:ea typeface="Times New Roman" panose="02020603050405020304" pitchFamily="18" charset="0"/>
              </a:rPr>
              <a:t> liés à l’exercice de votre activité ?</a:t>
            </a:r>
          </a:p>
          <a:p>
            <a:pPr lvl="0"/>
            <a:endParaRPr lang="fr-FR" sz="400" dirty="0">
              <a:ea typeface="Calibri" panose="020F0502020204030204" pitchFamily="34" charset="0"/>
            </a:endParaRPr>
          </a:p>
          <a:p>
            <a:pPr marL="342900" lvl="0" indent="-342900">
              <a:buFont typeface="Wingdings" panose="05000000000000000000" pitchFamily="2" charset="2"/>
              <a:buChar char=""/>
            </a:pPr>
            <a:r>
              <a:rPr lang="fr-FR" sz="1200" dirty="0">
                <a:ea typeface="Times New Roman" panose="02020603050405020304" pitchFamily="18" charset="0"/>
              </a:rPr>
              <a:t>Quelles sont les principales </a:t>
            </a:r>
            <a:r>
              <a:rPr lang="fr-FR" sz="1200" b="1" dirty="0">
                <a:ea typeface="Times New Roman" panose="02020603050405020304" pitchFamily="18" charset="0"/>
              </a:rPr>
              <a:t>causes possibles d’incendie</a:t>
            </a:r>
            <a:r>
              <a:rPr lang="fr-FR" sz="1200" dirty="0">
                <a:ea typeface="Times New Roman" panose="02020603050405020304" pitchFamily="18" charset="0"/>
              </a:rPr>
              <a:t> dans vos locaux ?</a:t>
            </a:r>
          </a:p>
          <a:p>
            <a:pPr marL="342900" lvl="0" indent="-342900">
              <a:buFont typeface="Wingdings" panose="05000000000000000000" pitchFamily="2" charset="2"/>
              <a:buChar char=""/>
            </a:pPr>
            <a:endParaRPr lang="fr-FR" sz="400" dirty="0">
              <a:ea typeface="Calibri" panose="020F0502020204030204" pitchFamily="34" charset="0"/>
            </a:endParaRPr>
          </a:p>
          <a:p>
            <a:pPr marL="342900" lvl="0" indent="-342900" algn="just">
              <a:buFont typeface="Wingdings" panose="05000000000000000000" pitchFamily="2" charset="2"/>
              <a:buChar char=""/>
            </a:pPr>
            <a:r>
              <a:rPr lang="fr-FR" sz="1200" dirty="0">
                <a:ea typeface="Times New Roman" panose="02020603050405020304" pitchFamily="18" charset="0"/>
              </a:rPr>
              <a:t>Quel niveau de protection avez-vous mis en place pour </a:t>
            </a:r>
            <a:r>
              <a:rPr lang="fr-FR" sz="1200" b="1" dirty="0">
                <a:ea typeface="Times New Roman" panose="02020603050405020304" pitchFamily="18" charset="0"/>
              </a:rPr>
              <a:t>sécuriser votre exploitation</a:t>
            </a:r>
            <a:r>
              <a:rPr lang="fr-FR" sz="1200" dirty="0">
                <a:ea typeface="Times New Roman" panose="02020603050405020304" pitchFamily="18" charset="0"/>
              </a:rPr>
              <a:t> </a:t>
            </a:r>
            <a:r>
              <a:rPr lang="fr-FR" sz="1200" i="1" dirty="0">
                <a:ea typeface="Times New Roman" panose="02020603050405020304" pitchFamily="18" charset="0"/>
              </a:rPr>
              <a:t>(bâtiments et matériels)</a:t>
            </a:r>
            <a:r>
              <a:rPr lang="fr-FR" sz="1200" dirty="0">
                <a:ea typeface="Times New Roman" panose="02020603050405020304" pitchFamily="18" charset="0"/>
              </a:rPr>
              <a:t> ?</a:t>
            </a:r>
          </a:p>
          <a:p>
            <a:pPr marL="342900" lvl="0" indent="-342900" algn="just">
              <a:buFont typeface="Wingdings" panose="05000000000000000000" pitchFamily="2" charset="2"/>
              <a:buChar char=""/>
            </a:pPr>
            <a:endParaRPr lang="fr-FR" sz="400" dirty="0">
              <a:ea typeface="Calibri" panose="020F0502020204030204" pitchFamily="34" charset="0"/>
            </a:endParaRPr>
          </a:p>
          <a:p>
            <a:pPr marL="342900" lvl="0" indent="-342900" algn="just">
              <a:buFont typeface="Wingdings" panose="05000000000000000000" pitchFamily="2" charset="2"/>
              <a:buChar char=""/>
            </a:pPr>
            <a:r>
              <a:rPr lang="fr-FR" sz="1200" dirty="0">
                <a:ea typeface="Times New Roman" panose="02020603050405020304" pitchFamily="18" charset="0"/>
              </a:rPr>
              <a:t>Et de la même manière, comment protégez-vous les </a:t>
            </a:r>
            <a:r>
              <a:rPr lang="fr-FR" sz="1200" b="1" dirty="0">
                <a:ea typeface="Times New Roman" panose="02020603050405020304" pitchFamily="18" charset="0"/>
              </a:rPr>
              <a:t>dommages </a:t>
            </a:r>
            <a:r>
              <a:rPr lang="fr-FR" sz="1200" i="1" dirty="0">
                <a:ea typeface="Times New Roman" panose="02020603050405020304" pitchFamily="18" charset="0"/>
              </a:rPr>
              <a:t>(corporels, matériels ou immatériels)</a:t>
            </a:r>
            <a:r>
              <a:rPr lang="fr-FR" sz="1200" b="1" dirty="0">
                <a:ea typeface="Times New Roman" panose="02020603050405020304" pitchFamily="18" charset="0"/>
              </a:rPr>
              <a:t> subis par autrui</a:t>
            </a:r>
            <a:r>
              <a:rPr lang="fr-FR" sz="1200" dirty="0">
                <a:ea typeface="Times New Roman" panose="02020603050405020304" pitchFamily="18" charset="0"/>
              </a:rPr>
              <a:t> liés à l’exercice de l’activité professionnelle </a:t>
            </a:r>
            <a:r>
              <a:rPr lang="fr-FR" sz="1200" i="1" dirty="0">
                <a:ea typeface="Times New Roman" panose="02020603050405020304" pitchFamily="18" charset="0"/>
              </a:rPr>
              <a:t>(travaux d’entretien, emploi de produits dangereux, utilisation d’engins agricoles, etc…)</a:t>
            </a:r>
            <a:r>
              <a:rPr lang="fr-FR" sz="1200" dirty="0">
                <a:ea typeface="Times New Roman" panose="02020603050405020304" pitchFamily="18" charset="0"/>
              </a:rPr>
              <a:t> ?</a:t>
            </a:r>
            <a:endParaRPr lang="fr-FR" sz="1200" dirty="0">
              <a:ea typeface="Calibri" panose="020F0502020204030204" pitchFamily="34" charset="0"/>
            </a:endParaRPr>
          </a:p>
        </p:txBody>
      </p:sp>
      <p:sp>
        <p:nvSpPr>
          <p:cNvPr id="16" name="Espace réservé du contenu 1">
            <a:extLst>
              <a:ext uri="{FF2B5EF4-FFF2-40B4-BE49-F238E27FC236}">
                <a16:creationId xmlns:a16="http://schemas.microsoft.com/office/drawing/2014/main" id="{4DCB6A51-B2B7-4848-A954-BA040DC410AE}"/>
              </a:ext>
            </a:extLst>
          </p:cNvPr>
          <p:cNvSpPr>
            <a:spLocks noGrp="1"/>
          </p:cNvSpPr>
          <p:nvPr>
            <p:ph idx="17"/>
          </p:nvPr>
        </p:nvSpPr>
        <p:spPr>
          <a:xfrm>
            <a:off x="184727" y="2324820"/>
            <a:ext cx="5911273" cy="258897"/>
          </a:xfrm>
          <a:solidFill>
            <a:schemeClr val="accent4">
              <a:lumMod val="20000"/>
              <a:lumOff val="80000"/>
            </a:schemeClr>
          </a:solidFill>
        </p:spPr>
        <p:txBody>
          <a:bodyPr tIns="0" bIns="0"/>
          <a:lstStyle/>
          <a:p>
            <a:pPr marL="61595" marR="109855" algn="just"/>
            <a:r>
              <a:rPr lang="fr-FR" sz="1400" u="sng" dirty="0">
                <a:ea typeface="Times New Roman" panose="02020603050405020304" pitchFamily="18" charset="0"/>
              </a:rPr>
              <a:t>La couverture des </a:t>
            </a:r>
            <a:r>
              <a:rPr lang="fr-FR" sz="1400" b="1" u="sng" dirty="0">
                <a:solidFill>
                  <a:srgbClr val="C00000"/>
                </a:solidFill>
                <a:ea typeface="Times New Roman" panose="02020603050405020304" pitchFamily="18" charset="0"/>
              </a:rPr>
              <a:t>Dommages aux Biens &amp; Responsabilité Civile</a:t>
            </a:r>
          </a:p>
        </p:txBody>
      </p:sp>
      <p:sp>
        <p:nvSpPr>
          <p:cNvPr id="17" name="Espace réservé du contenu 1">
            <a:extLst>
              <a:ext uri="{FF2B5EF4-FFF2-40B4-BE49-F238E27FC236}">
                <a16:creationId xmlns:a16="http://schemas.microsoft.com/office/drawing/2014/main" id="{9C5C0157-511E-4B51-B5AF-330C3013CBC2}"/>
              </a:ext>
            </a:extLst>
          </p:cNvPr>
          <p:cNvSpPr txBox="1">
            <a:spLocks/>
          </p:cNvSpPr>
          <p:nvPr/>
        </p:nvSpPr>
        <p:spPr>
          <a:xfrm>
            <a:off x="6712167" y="1631254"/>
            <a:ext cx="5033818" cy="258897"/>
          </a:xfrm>
          <a:prstGeom prst="rect">
            <a:avLst/>
          </a:prstGeom>
          <a:solidFill>
            <a:schemeClr val="accent4">
              <a:lumMod val="20000"/>
              <a:lumOff val="80000"/>
            </a:schemeClr>
          </a:solid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1595" marR="109855" algn="just"/>
            <a:r>
              <a:rPr lang="fr-FR" sz="1400" u="sng">
                <a:ea typeface="Times New Roman" panose="02020603050405020304" pitchFamily="18" charset="0"/>
              </a:rPr>
              <a:t>La couverture </a:t>
            </a:r>
            <a:r>
              <a:rPr lang="fr-FR" sz="1400" b="1" u="sng">
                <a:solidFill>
                  <a:srgbClr val="C00000"/>
                </a:solidFill>
                <a:ea typeface="Times New Roman" panose="02020603050405020304" pitchFamily="18" charset="0"/>
              </a:rPr>
              <a:t>Multirisque Récolte</a:t>
            </a:r>
            <a:r>
              <a:rPr lang="fr-FR" sz="1400" u="sng">
                <a:ea typeface="Times New Roman" panose="02020603050405020304" pitchFamily="18" charset="0"/>
              </a:rPr>
              <a:t> &amp; la couverture </a:t>
            </a:r>
            <a:r>
              <a:rPr lang="fr-FR" sz="1400" b="1" u="sng">
                <a:solidFill>
                  <a:srgbClr val="C00000"/>
                </a:solidFill>
                <a:ea typeface="Times New Roman" panose="02020603050405020304" pitchFamily="18" charset="0"/>
              </a:rPr>
              <a:t>Grêle</a:t>
            </a:r>
            <a:endParaRPr lang="fr-FR" sz="1400" b="1" u="sng" dirty="0">
              <a:solidFill>
                <a:srgbClr val="C00000"/>
              </a:solidFill>
              <a:ea typeface="Times New Roman" panose="02020603050405020304" pitchFamily="18" charset="0"/>
            </a:endParaRPr>
          </a:p>
        </p:txBody>
      </p:sp>
      <p:sp>
        <p:nvSpPr>
          <p:cNvPr id="18" name="ZoneTexte 17">
            <a:extLst>
              <a:ext uri="{FF2B5EF4-FFF2-40B4-BE49-F238E27FC236}">
                <a16:creationId xmlns:a16="http://schemas.microsoft.com/office/drawing/2014/main" id="{64DB6B55-8868-4C07-9AE3-16B0BED55705}"/>
              </a:ext>
            </a:extLst>
          </p:cNvPr>
          <p:cNvSpPr txBox="1"/>
          <p:nvPr/>
        </p:nvSpPr>
        <p:spPr>
          <a:xfrm>
            <a:off x="6712167" y="1985452"/>
            <a:ext cx="5033818" cy="2800767"/>
          </a:xfrm>
          <a:prstGeom prst="rect">
            <a:avLst/>
          </a:prstGeom>
          <a:solidFill>
            <a:schemeClr val="bg1">
              <a:lumMod val="95000"/>
            </a:schemeClr>
          </a:solidFill>
        </p:spPr>
        <p:txBody>
          <a:bodyPr wrap="square" rtlCol="0">
            <a:spAutoFit/>
          </a:bodyPr>
          <a:lstStyle/>
          <a:p>
            <a:r>
              <a:rPr lang="fr-FR" sz="1200" u="sng" dirty="0"/>
              <a:t>Suggestions de questions aptes à détecter / faire naître les besoins de nos clients</a:t>
            </a:r>
            <a:r>
              <a:rPr lang="fr-FR" sz="1200" dirty="0"/>
              <a:t> :</a:t>
            </a:r>
          </a:p>
          <a:p>
            <a:endParaRPr lang="fr-FR" sz="1200" dirty="0"/>
          </a:p>
          <a:p>
            <a:pPr marL="342900" lvl="0" indent="-342900" algn="just">
              <a:buFont typeface="Wingdings" panose="05000000000000000000" pitchFamily="2" charset="2"/>
              <a:buChar char=""/>
            </a:pPr>
            <a:r>
              <a:rPr lang="fr-FR" sz="1200" dirty="0">
                <a:ea typeface="Times New Roman" panose="02020603050405020304" pitchFamily="18" charset="0"/>
              </a:rPr>
              <a:t>Quels types de garanties avez-vous mises en place pour protéger vos cultures contre les </a:t>
            </a:r>
            <a:r>
              <a:rPr lang="fr-FR" sz="1200" b="1" dirty="0">
                <a:ea typeface="Times New Roman" panose="02020603050405020304" pitchFamily="18" charset="0"/>
              </a:rPr>
              <a:t>risques climatiques</a:t>
            </a:r>
            <a:r>
              <a:rPr lang="fr-FR" sz="1200" dirty="0">
                <a:ea typeface="Times New Roman" panose="02020603050405020304" pitchFamily="18" charset="0"/>
              </a:rPr>
              <a:t> </a:t>
            </a:r>
            <a:r>
              <a:rPr lang="fr-FR" sz="1200" i="1" dirty="0">
                <a:ea typeface="Times New Roman" panose="02020603050405020304" pitchFamily="18" charset="0"/>
              </a:rPr>
              <a:t>(sécheresse, grêle, inondation, tempête…)</a:t>
            </a:r>
            <a:r>
              <a:rPr lang="fr-FR" sz="1200" dirty="0">
                <a:ea typeface="Times New Roman" panose="02020603050405020304" pitchFamily="18" charset="0"/>
              </a:rPr>
              <a:t> ?</a:t>
            </a:r>
          </a:p>
          <a:p>
            <a:pPr marL="342900" lvl="0" indent="-342900">
              <a:buFont typeface="Wingdings" panose="05000000000000000000" pitchFamily="2" charset="2"/>
              <a:buChar char=""/>
            </a:pPr>
            <a:endParaRPr lang="fr-FR" sz="400" dirty="0">
              <a:ea typeface="Calibri" panose="020F0502020204030204" pitchFamily="34" charset="0"/>
            </a:endParaRPr>
          </a:p>
          <a:p>
            <a:pPr marL="342900" lvl="0" indent="-342900" algn="just">
              <a:buFont typeface="Wingdings" panose="05000000000000000000" pitchFamily="2" charset="2"/>
              <a:buChar char=""/>
            </a:pPr>
            <a:r>
              <a:rPr lang="fr-FR" sz="1200" dirty="0">
                <a:ea typeface="Times New Roman" panose="02020603050405020304" pitchFamily="18" charset="0"/>
              </a:rPr>
              <a:t>Quel impact le </a:t>
            </a:r>
            <a:r>
              <a:rPr lang="fr-FR" sz="1200" b="1" dirty="0">
                <a:ea typeface="Times New Roman" panose="02020603050405020304" pitchFamily="18" charset="0"/>
              </a:rPr>
              <a:t>dérèglement climatique</a:t>
            </a:r>
            <a:r>
              <a:rPr lang="fr-FR" sz="1200" dirty="0">
                <a:ea typeface="Times New Roman" panose="02020603050405020304" pitchFamily="18" charset="0"/>
              </a:rPr>
              <a:t> a-t-il sur votre activité ? Plus concrètement, quelles ont été les conséquences pour vous… </a:t>
            </a:r>
          </a:p>
          <a:p>
            <a:pPr marL="800100" lvl="1" indent="-342900">
              <a:buFont typeface="Wingdings" panose="05000000000000000000" pitchFamily="2" charset="2"/>
              <a:buChar char=""/>
            </a:pPr>
            <a:r>
              <a:rPr lang="fr-FR" sz="1200" dirty="0">
                <a:ea typeface="Times New Roman" panose="02020603050405020304" pitchFamily="18" charset="0"/>
              </a:rPr>
              <a:t>des sécheresses en 2018 et 2019 ? </a:t>
            </a:r>
          </a:p>
          <a:p>
            <a:pPr marL="800100" lvl="1" indent="-342900">
              <a:buFont typeface="Wingdings" panose="05000000000000000000" pitchFamily="2" charset="2"/>
              <a:buChar char=""/>
            </a:pPr>
            <a:r>
              <a:rPr lang="fr-FR" sz="1200" dirty="0">
                <a:ea typeface="Times New Roman" panose="02020603050405020304" pitchFamily="18" charset="0"/>
              </a:rPr>
              <a:t>du gel et des intempéries de 2020 ? </a:t>
            </a:r>
          </a:p>
          <a:p>
            <a:pPr marL="800100" lvl="1" indent="-342900">
              <a:buFont typeface="Wingdings" panose="05000000000000000000" pitchFamily="2" charset="2"/>
              <a:buChar char=""/>
            </a:pPr>
            <a:r>
              <a:rPr lang="fr-FR" sz="1200" dirty="0">
                <a:ea typeface="Times New Roman" panose="02020603050405020304" pitchFamily="18" charset="0"/>
              </a:rPr>
              <a:t>des gelées tardives de 2021 ?</a:t>
            </a:r>
          </a:p>
          <a:p>
            <a:pPr marL="342900" lvl="0" indent="-342900">
              <a:buFont typeface="Wingdings" panose="05000000000000000000" pitchFamily="2" charset="2"/>
              <a:buChar char=""/>
            </a:pPr>
            <a:endParaRPr lang="fr-FR" sz="400" dirty="0">
              <a:ea typeface="Calibri" panose="020F0502020204030204" pitchFamily="34" charset="0"/>
            </a:endParaRPr>
          </a:p>
          <a:p>
            <a:pPr marL="342900" lvl="0" indent="-342900" algn="just">
              <a:buFont typeface="Wingdings" panose="05000000000000000000" pitchFamily="2" charset="2"/>
              <a:buChar char=""/>
            </a:pPr>
            <a:r>
              <a:rPr lang="fr-FR" sz="1200" dirty="0">
                <a:ea typeface="Times New Roman" panose="02020603050405020304" pitchFamily="18" charset="0"/>
              </a:rPr>
              <a:t>De quelles solutions disposez-vous pour </a:t>
            </a:r>
            <a:r>
              <a:rPr lang="fr-FR" sz="1200" b="1" dirty="0">
                <a:ea typeface="Times New Roman" panose="02020603050405020304" pitchFamily="18" charset="0"/>
              </a:rPr>
              <a:t>sécuriser financièrement</a:t>
            </a:r>
            <a:r>
              <a:rPr lang="fr-FR" sz="1200" dirty="0">
                <a:ea typeface="Times New Roman" panose="02020603050405020304" pitchFamily="18" charset="0"/>
              </a:rPr>
              <a:t> votre exploitation </a:t>
            </a:r>
            <a:r>
              <a:rPr lang="fr-FR" sz="1200" i="1" dirty="0">
                <a:ea typeface="Times New Roman" panose="02020603050405020304" pitchFamily="18" charset="0"/>
              </a:rPr>
              <a:t>(en assurant les pertes de rendement)</a:t>
            </a:r>
            <a:r>
              <a:rPr lang="fr-FR" sz="1200" dirty="0">
                <a:ea typeface="Times New Roman" panose="02020603050405020304" pitchFamily="18" charset="0"/>
              </a:rPr>
              <a:t> ?</a:t>
            </a:r>
            <a:endParaRPr lang="fr-FR" sz="1200" dirty="0">
              <a:ea typeface="Calibri" panose="020F0502020204030204" pitchFamily="34" charset="0"/>
            </a:endParaRPr>
          </a:p>
        </p:txBody>
      </p:sp>
      <p:sp>
        <p:nvSpPr>
          <p:cNvPr id="4" name="ZoneTexte 3">
            <a:extLst>
              <a:ext uri="{FF2B5EF4-FFF2-40B4-BE49-F238E27FC236}">
                <a16:creationId xmlns:a16="http://schemas.microsoft.com/office/drawing/2014/main" id="{A9BAA8B6-8A6D-48A9-ACCF-2C69DED21F87}"/>
              </a:ext>
            </a:extLst>
          </p:cNvPr>
          <p:cNvSpPr txBox="1"/>
          <p:nvPr/>
        </p:nvSpPr>
        <p:spPr>
          <a:xfrm>
            <a:off x="6712167" y="4881520"/>
            <a:ext cx="5033818" cy="1569660"/>
          </a:xfrm>
          <a:prstGeom prst="rect">
            <a:avLst/>
          </a:prstGeom>
          <a:solidFill>
            <a:schemeClr val="bg1">
              <a:lumMod val="95000"/>
            </a:schemeClr>
          </a:solidFill>
        </p:spPr>
        <p:txBody>
          <a:bodyPr wrap="square" rtlCol="0">
            <a:spAutoFit/>
          </a:bodyPr>
          <a:lstStyle/>
          <a:p>
            <a:pPr algn="just"/>
            <a:r>
              <a:rPr lang="fr-FR" sz="1200" u="sng" dirty="0"/>
              <a:t>Et pour étayer les échanges avec nos clients</a:t>
            </a:r>
            <a:r>
              <a:rPr lang="fr-FR" sz="1200" dirty="0"/>
              <a:t> :</a:t>
            </a:r>
          </a:p>
          <a:p>
            <a:pPr algn="just"/>
            <a:endParaRPr lang="fr-FR" sz="1200" dirty="0"/>
          </a:p>
          <a:p>
            <a:pPr marL="285750" indent="-285750" algn="just">
              <a:buFont typeface="Arial" panose="020B0604020202020204" pitchFamily="34" charset="0"/>
              <a:buChar char="•"/>
            </a:pPr>
            <a:r>
              <a:rPr lang="fr-FR" sz="1200" dirty="0"/>
              <a:t>À ce jour, seuls </a:t>
            </a:r>
            <a:r>
              <a:rPr lang="fr-FR" sz="1200" b="1" dirty="0"/>
              <a:t>37 % des agriculteurs ont souscrit une assurance en cas d’aléa climatique</a:t>
            </a:r>
            <a:r>
              <a:rPr lang="fr-FR" sz="1200" dirty="0"/>
              <a:t>. Pourtant… parmi les exploitants victimes de l’épisode de </a:t>
            </a:r>
            <a:r>
              <a:rPr lang="fr-FR" sz="1200" b="1" dirty="0"/>
              <a:t>gel tardif</a:t>
            </a:r>
            <a:r>
              <a:rPr lang="fr-FR" sz="1200" dirty="0"/>
              <a:t>, certains ont perdu </a:t>
            </a:r>
            <a:r>
              <a:rPr lang="fr-FR" sz="1200" b="1" dirty="0"/>
              <a:t>100 % de leur récolte</a:t>
            </a:r>
            <a:r>
              <a:rPr lang="fr-FR" sz="1200" dirty="0"/>
              <a:t> !</a:t>
            </a:r>
          </a:p>
          <a:p>
            <a:pPr marL="285750" indent="-285750" algn="just">
              <a:buFont typeface="Arial" panose="020B0604020202020204" pitchFamily="34" charset="0"/>
              <a:buChar char="•"/>
            </a:pPr>
            <a:r>
              <a:rPr lang="fr-FR" sz="1200" dirty="0"/>
              <a:t>Le </a:t>
            </a:r>
            <a:r>
              <a:rPr lang="fr-FR" sz="1200" b="1" dirty="0"/>
              <a:t>risque de grêle est présent 30 à 50 jours par an </a:t>
            </a:r>
            <a:r>
              <a:rPr lang="fr-FR" sz="1200" dirty="0"/>
              <a:t>en France, et peut détruire une récolte en quelques minutes !</a:t>
            </a:r>
          </a:p>
        </p:txBody>
      </p:sp>
      <p:sp>
        <p:nvSpPr>
          <p:cNvPr id="6" name="Ellipse 5">
            <a:extLst>
              <a:ext uri="{FF2B5EF4-FFF2-40B4-BE49-F238E27FC236}">
                <a16:creationId xmlns:a16="http://schemas.microsoft.com/office/drawing/2014/main" id="{F414B11D-2143-4C20-8207-22E3CF80792A}"/>
              </a:ext>
            </a:extLst>
          </p:cNvPr>
          <p:cNvSpPr/>
          <p:nvPr/>
        </p:nvSpPr>
        <p:spPr>
          <a:xfrm>
            <a:off x="10762744" y="406820"/>
            <a:ext cx="1173018" cy="4650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effectLst>
                  <a:outerShdw blurRad="38100" dist="38100" dir="2700000" algn="tl">
                    <a:srgbClr val="000000">
                      <a:alpha val="43137"/>
                    </a:srgbClr>
                  </a:outerShdw>
                </a:effectLst>
              </a:rPr>
              <a:t>1/2</a:t>
            </a:r>
          </a:p>
        </p:txBody>
      </p:sp>
      <p:pic>
        <p:nvPicPr>
          <p:cNvPr id="8" name="Picture 2" descr="123 Images – Parcourir 13,422 le catalogue de photos, vecteurs et vidéos |  Adobe Stock">
            <a:extLst>
              <a:ext uri="{FF2B5EF4-FFF2-40B4-BE49-F238E27FC236}">
                <a16:creationId xmlns:a16="http://schemas.microsoft.com/office/drawing/2014/main" id="{2E4D407E-B945-E16C-3071-D2DD49BC9D4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47" t="11341" r="36204" b="13868"/>
          <a:stretch/>
        </p:blipFill>
        <p:spPr bwMode="auto">
          <a:xfrm>
            <a:off x="133893" y="632147"/>
            <a:ext cx="515336" cy="517720"/>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50211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fontScale="92500"/>
          </a:bodyPr>
          <a:lstStyle/>
          <a:p>
            <a:r>
              <a:rPr lang="fr-FR" sz="2400" dirty="0"/>
              <a:t>Les offres Assurances AGRI/VITI by / détection des besoins client</a:t>
            </a:r>
            <a:endParaRPr lang="fr-FR" sz="2400" dirty="0">
              <a:solidFill>
                <a:srgbClr val="006600"/>
              </a:solidFill>
            </a:endParaRPr>
          </a:p>
        </p:txBody>
      </p:sp>
      <p:grpSp>
        <p:nvGrpSpPr>
          <p:cNvPr id="142" name="Groupe 141">
            <a:extLst>
              <a:ext uri="{FF2B5EF4-FFF2-40B4-BE49-F238E27FC236}">
                <a16:creationId xmlns:a16="http://schemas.microsoft.com/office/drawing/2014/main" id="{0F9AE36F-4C95-4A41-AF61-7AA6975AADF1}"/>
              </a:ext>
            </a:extLst>
          </p:cNvPr>
          <p:cNvGrpSpPr/>
          <p:nvPr/>
        </p:nvGrpSpPr>
        <p:grpSpPr>
          <a:xfrm>
            <a:off x="800095" y="1288916"/>
            <a:ext cx="385993" cy="510935"/>
            <a:chOff x="7729783" y="3750361"/>
            <a:chExt cx="630445" cy="740323"/>
          </a:xfrm>
        </p:grpSpPr>
        <p:sp>
          <p:nvSpPr>
            <p:cNvPr id="143" name="Forme libre : forme 142">
              <a:extLst>
                <a:ext uri="{FF2B5EF4-FFF2-40B4-BE49-F238E27FC236}">
                  <a16:creationId xmlns:a16="http://schemas.microsoft.com/office/drawing/2014/main" id="{3934679A-7E95-41EB-8639-0F87C8AA7D96}"/>
                </a:ext>
              </a:extLst>
            </p:cNvPr>
            <p:cNvSpPr/>
            <p:nvPr/>
          </p:nvSpPr>
          <p:spPr>
            <a:xfrm>
              <a:off x="7729783" y="3750361"/>
              <a:ext cx="630445" cy="679238"/>
            </a:xfrm>
            <a:custGeom>
              <a:avLst/>
              <a:gdLst>
                <a:gd name="connsiteX0" fmla="*/ 306441 w 423851"/>
                <a:gd name="connsiteY0" fmla="*/ 289154 h 504254"/>
                <a:gd name="connsiteX1" fmla="*/ 382485 w 423851"/>
                <a:gd name="connsiteY1" fmla="*/ 328398 h 504254"/>
                <a:gd name="connsiteX2" fmla="*/ 399405 w 423851"/>
                <a:gd name="connsiteY2" fmla="*/ 362239 h 504254"/>
                <a:gd name="connsiteX3" fmla="*/ 410757 w 423851"/>
                <a:gd name="connsiteY3" fmla="*/ 455309 h 504254"/>
                <a:gd name="connsiteX4" fmla="*/ 402747 w 423851"/>
                <a:gd name="connsiteY4" fmla="*/ 473331 h 504254"/>
                <a:gd name="connsiteX5" fmla="*/ 367131 w 423851"/>
                <a:gd name="connsiteY5" fmla="*/ 490610 h 504254"/>
                <a:gd name="connsiteX6" fmla="*/ 367131 w 423851"/>
                <a:gd name="connsiteY6" fmla="*/ 504244 h 504254"/>
                <a:gd name="connsiteX7" fmla="*/ 409965 w 423851"/>
                <a:gd name="connsiteY7" fmla="*/ 484059 h 504254"/>
                <a:gd name="connsiteX8" fmla="*/ 423601 w 423851"/>
                <a:gd name="connsiteY8" fmla="*/ 453787 h 504254"/>
                <a:gd name="connsiteX9" fmla="*/ 412327 w 423851"/>
                <a:gd name="connsiteY9" fmla="*/ 361637 h 504254"/>
                <a:gd name="connsiteX10" fmla="*/ 390568 w 423851"/>
                <a:gd name="connsiteY10" fmla="*/ 318308 h 504254"/>
                <a:gd name="connsiteX11" fmla="*/ 309966 w 423851"/>
                <a:gd name="connsiteY11" fmla="*/ 276696 h 504254"/>
                <a:gd name="connsiteX12" fmla="*/ 278140 w 423851"/>
                <a:gd name="connsiteY12" fmla="*/ 263635 h 504254"/>
                <a:gd name="connsiteX13" fmla="*/ 270117 w 423851"/>
                <a:gd name="connsiteY13" fmla="*/ 251670 h 504254"/>
                <a:gd name="connsiteX14" fmla="*/ 270117 w 423851"/>
                <a:gd name="connsiteY14" fmla="*/ 232611 h 504254"/>
                <a:gd name="connsiteX15" fmla="*/ 308926 w 423851"/>
                <a:gd name="connsiteY15" fmla="*/ 155195 h 504254"/>
                <a:gd name="connsiteX16" fmla="*/ 308926 w 423851"/>
                <a:gd name="connsiteY16" fmla="*/ 136452 h 504254"/>
                <a:gd name="connsiteX17" fmla="*/ 319471 w 423851"/>
                <a:gd name="connsiteY17" fmla="*/ 138658 h 504254"/>
                <a:gd name="connsiteX18" fmla="*/ 325936 w 423851"/>
                <a:gd name="connsiteY18" fmla="*/ 132192 h 504254"/>
                <a:gd name="connsiteX19" fmla="*/ 325605 w 423851"/>
                <a:gd name="connsiteY19" fmla="*/ 130149 h 504254"/>
                <a:gd name="connsiteX20" fmla="*/ 319057 w 423851"/>
                <a:gd name="connsiteY20" fmla="*/ 110493 h 504254"/>
                <a:gd name="connsiteX21" fmla="*/ 312211 w 423851"/>
                <a:gd name="connsiteY21" fmla="*/ 83117 h 504254"/>
                <a:gd name="connsiteX22" fmla="*/ 256578 w 423851"/>
                <a:gd name="connsiteY22" fmla="*/ 11385 h 504254"/>
                <a:gd name="connsiteX23" fmla="*/ 242212 w 423851"/>
                <a:gd name="connsiteY23" fmla="*/ 12442 h 504254"/>
                <a:gd name="connsiteX24" fmla="*/ 240261 w 423851"/>
                <a:gd name="connsiteY24" fmla="*/ 9548 h 504254"/>
                <a:gd name="connsiteX25" fmla="*/ 228643 w 423851"/>
                <a:gd name="connsiteY25" fmla="*/ 1648 h 504254"/>
                <a:gd name="connsiteX26" fmla="*/ 113882 w 423851"/>
                <a:gd name="connsiteY26" fmla="*/ 74342 h 504254"/>
                <a:gd name="connsiteX27" fmla="*/ 109615 w 423851"/>
                <a:gd name="connsiteY27" fmla="*/ 101499 h 504254"/>
                <a:gd name="connsiteX28" fmla="*/ 109555 w 423851"/>
                <a:gd name="connsiteY28" fmla="*/ 111161 h 504254"/>
                <a:gd name="connsiteX29" fmla="*/ 104074 w 423851"/>
                <a:gd name="connsiteY29" fmla="*/ 137451 h 504254"/>
                <a:gd name="connsiteX30" fmla="*/ 92031 w 423851"/>
                <a:gd name="connsiteY30" fmla="*/ 165564 h 504254"/>
                <a:gd name="connsiteX31" fmla="*/ 95427 w 423851"/>
                <a:gd name="connsiteY31" fmla="*/ 174054 h 504254"/>
                <a:gd name="connsiteX32" fmla="*/ 97974 w 423851"/>
                <a:gd name="connsiteY32" fmla="*/ 174577 h 504254"/>
                <a:gd name="connsiteX33" fmla="*/ 99470 w 423851"/>
                <a:gd name="connsiteY33" fmla="*/ 174401 h 504254"/>
                <a:gd name="connsiteX34" fmla="*/ 116131 w 423851"/>
                <a:gd name="connsiteY34" fmla="*/ 169978 h 504254"/>
                <a:gd name="connsiteX35" fmla="*/ 153698 w 423851"/>
                <a:gd name="connsiteY35" fmla="*/ 232574 h 504254"/>
                <a:gd name="connsiteX36" fmla="*/ 153698 w 423851"/>
                <a:gd name="connsiteY36" fmla="*/ 251670 h 504254"/>
                <a:gd name="connsiteX37" fmla="*/ 145676 w 423851"/>
                <a:gd name="connsiteY37" fmla="*/ 263632 h 504254"/>
                <a:gd name="connsiteX38" fmla="*/ 113635 w 423851"/>
                <a:gd name="connsiteY38" fmla="*/ 276784 h 504254"/>
                <a:gd name="connsiteX39" fmla="*/ 33383 w 423851"/>
                <a:gd name="connsiteY39" fmla="*/ 318220 h 504254"/>
                <a:gd name="connsiteX40" fmla="*/ 11514 w 423851"/>
                <a:gd name="connsiteY40" fmla="*/ 361637 h 504254"/>
                <a:gd name="connsiteX41" fmla="*/ 245 w 423851"/>
                <a:gd name="connsiteY41" fmla="*/ 453835 h 504254"/>
                <a:gd name="connsiteX42" fmla="*/ 13894 w 423851"/>
                <a:gd name="connsiteY42" fmla="*/ 484062 h 504254"/>
                <a:gd name="connsiteX43" fmla="*/ 56764 w 423851"/>
                <a:gd name="connsiteY43" fmla="*/ 504254 h 504254"/>
                <a:gd name="connsiteX44" fmla="*/ 56764 w 423851"/>
                <a:gd name="connsiteY44" fmla="*/ 490621 h 504254"/>
                <a:gd name="connsiteX45" fmla="*/ 21110 w 423851"/>
                <a:gd name="connsiteY45" fmla="*/ 473331 h 504254"/>
                <a:gd name="connsiteX46" fmla="*/ 13087 w 423851"/>
                <a:gd name="connsiteY46" fmla="*/ 455355 h 504254"/>
                <a:gd name="connsiteX47" fmla="*/ 24387 w 423851"/>
                <a:gd name="connsiteY47" fmla="*/ 362892 h 504254"/>
                <a:gd name="connsiteX48" fmla="*/ 24434 w 423851"/>
                <a:gd name="connsiteY48" fmla="*/ 362246 h 504254"/>
                <a:gd name="connsiteX49" fmla="*/ 41461 w 423851"/>
                <a:gd name="connsiteY49" fmla="*/ 328319 h 504254"/>
                <a:gd name="connsiteX50" fmla="*/ 117371 w 423851"/>
                <a:gd name="connsiteY50" fmla="*/ 289171 h 504254"/>
                <a:gd name="connsiteX51" fmla="*/ 130820 w 423851"/>
                <a:gd name="connsiteY51" fmla="*/ 284456 h 504254"/>
                <a:gd name="connsiteX52" fmla="*/ 211925 w 423851"/>
                <a:gd name="connsiteY52" fmla="*/ 303918 h 504254"/>
                <a:gd name="connsiteX53" fmla="*/ 293014 w 423851"/>
                <a:gd name="connsiteY53" fmla="*/ 284456 h 504254"/>
                <a:gd name="connsiteX54" fmla="*/ 115960 w 423851"/>
                <a:gd name="connsiteY54" fmla="*/ 142548 h 504254"/>
                <a:gd name="connsiteX55" fmla="*/ 122491 w 423851"/>
                <a:gd name="connsiteY55" fmla="*/ 111241 h 504254"/>
                <a:gd name="connsiteX56" fmla="*/ 122551 w 423851"/>
                <a:gd name="connsiteY56" fmla="*/ 101583 h 504254"/>
                <a:gd name="connsiteX57" fmla="*/ 126178 w 423851"/>
                <a:gd name="connsiteY57" fmla="*/ 78358 h 504254"/>
                <a:gd name="connsiteX58" fmla="*/ 211175 w 423851"/>
                <a:gd name="connsiteY58" fmla="*/ 12929 h 504254"/>
                <a:gd name="connsiteX59" fmla="*/ 226260 w 423851"/>
                <a:gd name="connsiteY59" fmla="*/ 14359 h 504254"/>
                <a:gd name="connsiteX60" fmla="*/ 229534 w 423851"/>
                <a:gd name="connsiteY60" fmla="*/ 16768 h 504254"/>
                <a:gd name="connsiteX61" fmla="*/ 235303 w 423851"/>
                <a:gd name="connsiteY61" fmla="*/ 25330 h 504254"/>
                <a:gd name="connsiteX62" fmla="*/ 244277 w 423851"/>
                <a:gd name="connsiteY62" fmla="*/ 27082 h 504254"/>
                <a:gd name="connsiteX63" fmla="*/ 244569 w 423851"/>
                <a:gd name="connsiteY63" fmla="*/ 26874 h 504254"/>
                <a:gd name="connsiteX64" fmla="*/ 249775 w 423851"/>
                <a:gd name="connsiteY64" fmla="*/ 22937 h 504254"/>
                <a:gd name="connsiteX65" fmla="*/ 250523 w 423851"/>
                <a:gd name="connsiteY65" fmla="*/ 22808 h 504254"/>
                <a:gd name="connsiteX66" fmla="*/ 299520 w 423851"/>
                <a:gd name="connsiteY66" fmla="*/ 85608 h 504254"/>
                <a:gd name="connsiteX67" fmla="*/ 299523 w 423851"/>
                <a:gd name="connsiteY67" fmla="*/ 85608 h 504254"/>
                <a:gd name="connsiteX68" fmla="*/ 306788 w 423851"/>
                <a:gd name="connsiteY68" fmla="*/ 114582 h 504254"/>
                <a:gd name="connsiteX69" fmla="*/ 309433 w 423851"/>
                <a:gd name="connsiteY69" fmla="*/ 122525 h 504254"/>
                <a:gd name="connsiteX70" fmla="*/ 271026 w 423851"/>
                <a:gd name="connsiteY70" fmla="*/ 80885 h 504254"/>
                <a:gd name="connsiteX71" fmla="*/ 265876 w 423851"/>
                <a:gd name="connsiteY71" fmla="*/ 77860 h 504254"/>
                <a:gd name="connsiteX72" fmla="*/ 260445 w 423851"/>
                <a:gd name="connsiteY72" fmla="*/ 80348 h 504254"/>
                <a:gd name="connsiteX73" fmla="*/ 109144 w 423851"/>
                <a:gd name="connsiteY73" fmla="*/ 158460 h 504254"/>
                <a:gd name="connsiteX74" fmla="*/ 128698 w 423851"/>
                <a:gd name="connsiteY74" fmla="*/ 166256 h 504254"/>
                <a:gd name="connsiteX75" fmla="*/ 264916 w 423851"/>
                <a:gd name="connsiteY75" fmla="*/ 95016 h 504254"/>
                <a:gd name="connsiteX76" fmla="*/ 295996 w 423851"/>
                <a:gd name="connsiteY76" fmla="*/ 129027 h 504254"/>
                <a:gd name="connsiteX77" fmla="*/ 295996 w 423851"/>
                <a:gd name="connsiteY77" fmla="*/ 155194 h 504254"/>
                <a:gd name="connsiteX78" fmla="*/ 212034 w 423851"/>
                <a:gd name="connsiteY78" fmla="*/ 239254 h 504254"/>
                <a:gd name="connsiteX79" fmla="*/ 128698 w 423851"/>
                <a:gd name="connsiteY79" fmla="*/ 166255 h 504254"/>
                <a:gd name="connsiteX80" fmla="*/ 211930 w 423851"/>
                <a:gd name="connsiteY80" fmla="*/ 290980 h 504254"/>
                <a:gd name="connsiteX81" fmla="*/ 145191 w 423851"/>
                <a:gd name="connsiteY81" fmla="*/ 277808 h 504254"/>
                <a:gd name="connsiteX82" fmla="*/ 150582 w 423851"/>
                <a:gd name="connsiteY82" fmla="*/ 275595 h 504254"/>
                <a:gd name="connsiteX83" fmla="*/ 166627 w 423851"/>
                <a:gd name="connsiteY83" fmla="*/ 251671 h 504254"/>
                <a:gd name="connsiteX84" fmla="*/ 166627 w 423851"/>
                <a:gd name="connsiteY84" fmla="*/ 240821 h 504254"/>
                <a:gd name="connsiteX85" fmla="*/ 257185 w 423851"/>
                <a:gd name="connsiteY85" fmla="*/ 240918 h 504254"/>
                <a:gd name="connsiteX86" fmla="*/ 257185 w 423851"/>
                <a:gd name="connsiteY86" fmla="*/ 251672 h 504254"/>
                <a:gd name="connsiteX87" fmla="*/ 273227 w 423851"/>
                <a:gd name="connsiteY87" fmla="*/ 275596 h 504254"/>
                <a:gd name="connsiteX88" fmla="*/ 278637 w 423851"/>
                <a:gd name="connsiteY88" fmla="*/ 277817 h 504254"/>
                <a:gd name="connsiteX89" fmla="*/ 211930 w 423851"/>
                <a:gd name="connsiteY89" fmla="*/ 290980 h 50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23851" h="504254">
                  <a:moveTo>
                    <a:pt x="306441" y="289154"/>
                  </a:moveTo>
                  <a:cubicBezTo>
                    <a:pt x="334300" y="299151"/>
                    <a:pt x="360660" y="310543"/>
                    <a:pt x="382485" y="328398"/>
                  </a:cubicBezTo>
                  <a:cubicBezTo>
                    <a:pt x="392938" y="336551"/>
                    <a:pt x="399155" y="348985"/>
                    <a:pt x="399405" y="362239"/>
                  </a:cubicBezTo>
                  <a:lnTo>
                    <a:pt x="410757" y="455309"/>
                  </a:lnTo>
                  <a:cubicBezTo>
                    <a:pt x="411674" y="462342"/>
                    <a:pt x="408582" y="469299"/>
                    <a:pt x="402747" y="473331"/>
                  </a:cubicBezTo>
                  <a:cubicBezTo>
                    <a:pt x="391623" y="480520"/>
                    <a:pt x="379663" y="486323"/>
                    <a:pt x="367131" y="490610"/>
                  </a:cubicBezTo>
                  <a:lnTo>
                    <a:pt x="367131" y="504244"/>
                  </a:lnTo>
                  <a:cubicBezTo>
                    <a:pt x="382223" y="499397"/>
                    <a:pt x="396621" y="492613"/>
                    <a:pt x="409965" y="484059"/>
                  </a:cubicBezTo>
                  <a:cubicBezTo>
                    <a:pt x="419830" y="477326"/>
                    <a:pt x="425095" y="465637"/>
                    <a:pt x="423601" y="453787"/>
                  </a:cubicBezTo>
                  <a:lnTo>
                    <a:pt x="412327" y="361637"/>
                  </a:lnTo>
                  <a:cubicBezTo>
                    <a:pt x="411914" y="344668"/>
                    <a:pt x="403932" y="328773"/>
                    <a:pt x="390568" y="318308"/>
                  </a:cubicBezTo>
                  <a:cubicBezTo>
                    <a:pt x="367110" y="299117"/>
                    <a:pt x="339259" y="287164"/>
                    <a:pt x="309966" y="276696"/>
                  </a:cubicBezTo>
                  <a:lnTo>
                    <a:pt x="278140" y="263635"/>
                  </a:lnTo>
                  <a:cubicBezTo>
                    <a:pt x="273277" y="261654"/>
                    <a:pt x="270103" y="256921"/>
                    <a:pt x="270117" y="251670"/>
                  </a:cubicBezTo>
                  <a:lnTo>
                    <a:pt x="270117" y="232611"/>
                  </a:lnTo>
                  <a:cubicBezTo>
                    <a:pt x="294519" y="214354"/>
                    <a:pt x="308898" y="185671"/>
                    <a:pt x="308926" y="155195"/>
                  </a:cubicBezTo>
                  <a:lnTo>
                    <a:pt x="308926" y="136452"/>
                  </a:lnTo>
                  <a:cubicBezTo>
                    <a:pt x="312274" y="137833"/>
                    <a:pt x="315850" y="138581"/>
                    <a:pt x="319471" y="138658"/>
                  </a:cubicBezTo>
                  <a:cubicBezTo>
                    <a:pt x="323042" y="138658"/>
                    <a:pt x="325936" y="135763"/>
                    <a:pt x="325936" y="132192"/>
                  </a:cubicBezTo>
                  <a:cubicBezTo>
                    <a:pt x="325936" y="131497"/>
                    <a:pt x="325825" y="130808"/>
                    <a:pt x="325605" y="130149"/>
                  </a:cubicBezTo>
                  <a:lnTo>
                    <a:pt x="319057" y="110493"/>
                  </a:lnTo>
                  <a:cubicBezTo>
                    <a:pt x="316201" y="101521"/>
                    <a:pt x="313914" y="92377"/>
                    <a:pt x="312211" y="83117"/>
                  </a:cubicBezTo>
                  <a:cubicBezTo>
                    <a:pt x="305834" y="51854"/>
                    <a:pt x="285270" y="25339"/>
                    <a:pt x="256578" y="11385"/>
                  </a:cubicBezTo>
                  <a:cubicBezTo>
                    <a:pt x="251976" y="8986"/>
                    <a:pt x="246413" y="9396"/>
                    <a:pt x="242212" y="12442"/>
                  </a:cubicBezTo>
                  <a:lnTo>
                    <a:pt x="240261" y="9548"/>
                  </a:lnTo>
                  <a:cubicBezTo>
                    <a:pt x="237613" y="5454"/>
                    <a:pt x="233423" y="2605"/>
                    <a:pt x="228643" y="1648"/>
                  </a:cubicBezTo>
                  <a:cubicBezTo>
                    <a:pt x="178592" y="-7762"/>
                    <a:pt x="130329" y="24011"/>
                    <a:pt x="113882" y="74342"/>
                  </a:cubicBezTo>
                  <a:cubicBezTo>
                    <a:pt x="111065" y="83120"/>
                    <a:pt x="109625" y="92281"/>
                    <a:pt x="109615" y="101499"/>
                  </a:cubicBezTo>
                  <a:lnTo>
                    <a:pt x="109555" y="111161"/>
                  </a:lnTo>
                  <a:cubicBezTo>
                    <a:pt x="109509" y="120203"/>
                    <a:pt x="107645" y="129144"/>
                    <a:pt x="104074" y="137451"/>
                  </a:cubicBezTo>
                  <a:lnTo>
                    <a:pt x="92031" y="165564"/>
                  </a:lnTo>
                  <a:cubicBezTo>
                    <a:pt x="90624" y="168846"/>
                    <a:pt x="92145" y="172647"/>
                    <a:pt x="95427" y="174054"/>
                  </a:cubicBezTo>
                  <a:cubicBezTo>
                    <a:pt x="96232" y="174400"/>
                    <a:pt x="97098" y="174577"/>
                    <a:pt x="97974" y="174577"/>
                  </a:cubicBezTo>
                  <a:cubicBezTo>
                    <a:pt x="98477" y="174578"/>
                    <a:pt x="98980" y="174519"/>
                    <a:pt x="99470" y="174401"/>
                  </a:cubicBezTo>
                  <a:cubicBezTo>
                    <a:pt x="100551" y="174142"/>
                    <a:pt x="106702" y="172655"/>
                    <a:pt x="116131" y="169978"/>
                  </a:cubicBezTo>
                  <a:cubicBezTo>
                    <a:pt x="120017" y="194942"/>
                    <a:pt x="133496" y="217402"/>
                    <a:pt x="153698" y="232574"/>
                  </a:cubicBezTo>
                  <a:lnTo>
                    <a:pt x="153698" y="251670"/>
                  </a:lnTo>
                  <a:cubicBezTo>
                    <a:pt x="153711" y="256920"/>
                    <a:pt x="150537" y="261652"/>
                    <a:pt x="145676" y="263632"/>
                  </a:cubicBezTo>
                  <a:lnTo>
                    <a:pt x="113635" y="276784"/>
                  </a:lnTo>
                  <a:cubicBezTo>
                    <a:pt x="84433" y="287230"/>
                    <a:pt x="56685" y="299156"/>
                    <a:pt x="33383" y="318220"/>
                  </a:cubicBezTo>
                  <a:cubicBezTo>
                    <a:pt x="19963" y="328690"/>
                    <a:pt x="11939" y="344621"/>
                    <a:pt x="11514" y="361637"/>
                  </a:cubicBezTo>
                  <a:lnTo>
                    <a:pt x="245" y="453835"/>
                  </a:lnTo>
                  <a:cubicBezTo>
                    <a:pt x="-1231" y="465673"/>
                    <a:pt x="4038" y="477342"/>
                    <a:pt x="13894" y="484062"/>
                  </a:cubicBezTo>
                  <a:cubicBezTo>
                    <a:pt x="27250" y="492619"/>
                    <a:pt x="41660" y="499406"/>
                    <a:pt x="56764" y="504254"/>
                  </a:cubicBezTo>
                  <a:lnTo>
                    <a:pt x="56764" y="490621"/>
                  </a:lnTo>
                  <a:cubicBezTo>
                    <a:pt x="44219" y="486331"/>
                    <a:pt x="32245" y="480525"/>
                    <a:pt x="21110" y="473331"/>
                  </a:cubicBezTo>
                  <a:cubicBezTo>
                    <a:pt x="15283" y="469312"/>
                    <a:pt x="12188" y="462376"/>
                    <a:pt x="13087" y="455355"/>
                  </a:cubicBezTo>
                  <a:lnTo>
                    <a:pt x="24387" y="362892"/>
                  </a:lnTo>
                  <a:lnTo>
                    <a:pt x="24434" y="362246"/>
                  </a:lnTo>
                  <a:cubicBezTo>
                    <a:pt x="24695" y="348946"/>
                    <a:pt x="30953" y="336476"/>
                    <a:pt x="41461" y="328319"/>
                  </a:cubicBezTo>
                  <a:cubicBezTo>
                    <a:pt x="63191" y="310538"/>
                    <a:pt x="89523" y="299165"/>
                    <a:pt x="117371" y="289171"/>
                  </a:cubicBezTo>
                  <a:lnTo>
                    <a:pt x="130820" y="284456"/>
                  </a:lnTo>
                  <a:cubicBezTo>
                    <a:pt x="148314" y="296519"/>
                    <a:pt x="178885" y="303918"/>
                    <a:pt x="211925" y="303918"/>
                  </a:cubicBezTo>
                  <a:cubicBezTo>
                    <a:pt x="244952" y="303918"/>
                    <a:pt x="275521" y="296521"/>
                    <a:pt x="293014" y="284456"/>
                  </a:cubicBezTo>
                  <a:close/>
                  <a:moveTo>
                    <a:pt x="115960" y="142548"/>
                  </a:moveTo>
                  <a:cubicBezTo>
                    <a:pt x="120215" y="132656"/>
                    <a:pt x="122436" y="122009"/>
                    <a:pt x="122491" y="111241"/>
                  </a:cubicBezTo>
                  <a:lnTo>
                    <a:pt x="122551" y="101583"/>
                  </a:lnTo>
                  <a:cubicBezTo>
                    <a:pt x="122551" y="93700"/>
                    <a:pt x="123775" y="85865"/>
                    <a:pt x="126178" y="78358"/>
                  </a:cubicBezTo>
                  <a:cubicBezTo>
                    <a:pt x="138961" y="39222"/>
                    <a:pt x="173122" y="12929"/>
                    <a:pt x="211175" y="12929"/>
                  </a:cubicBezTo>
                  <a:cubicBezTo>
                    <a:pt x="216237" y="12938"/>
                    <a:pt x="221287" y="13416"/>
                    <a:pt x="226260" y="14359"/>
                  </a:cubicBezTo>
                  <a:cubicBezTo>
                    <a:pt x="227626" y="14700"/>
                    <a:pt x="228802" y="15565"/>
                    <a:pt x="229534" y="16768"/>
                  </a:cubicBezTo>
                  <a:lnTo>
                    <a:pt x="235303" y="25330"/>
                  </a:lnTo>
                  <a:cubicBezTo>
                    <a:pt x="237297" y="28292"/>
                    <a:pt x="241315" y="29077"/>
                    <a:pt x="244277" y="27082"/>
                  </a:cubicBezTo>
                  <a:cubicBezTo>
                    <a:pt x="244376" y="27015"/>
                    <a:pt x="244474" y="26946"/>
                    <a:pt x="244569" y="26874"/>
                  </a:cubicBezTo>
                  <a:lnTo>
                    <a:pt x="249775" y="22937"/>
                  </a:lnTo>
                  <a:cubicBezTo>
                    <a:pt x="249982" y="22761"/>
                    <a:pt x="250269" y="22711"/>
                    <a:pt x="250523" y="22808"/>
                  </a:cubicBezTo>
                  <a:cubicBezTo>
                    <a:pt x="275846" y="34842"/>
                    <a:pt x="294006" y="58119"/>
                    <a:pt x="299520" y="85608"/>
                  </a:cubicBezTo>
                  <a:lnTo>
                    <a:pt x="299523" y="85608"/>
                  </a:lnTo>
                  <a:cubicBezTo>
                    <a:pt x="301328" y="95410"/>
                    <a:pt x="303755" y="105087"/>
                    <a:pt x="306788" y="114582"/>
                  </a:cubicBezTo>
                  <a:lnTo>
                    <a:pt x="309433" y="122525"/>
                  </a:lnTo>
                  <a:cubicBezTo>
                    <a:pt x="295753" y="114778"/>
                    <a:pt x="279649" y="94631"/>
                    <a:pt x="271026" y="80885"/>
                  </a:cubicBezTo>
                  <a:cubicBezTo>
                    <a:pt x="269906" y="79097"/>
                    <a:pt x="267983" y="77968"/>
                    <a:pt x="265876" y="77860"/>
                  </a:cubicBezTo>
                  <a:cubicBezTo>
                    <a:pt x="263765" y="77738"/>
                    <a:pt x="261731" y="78669"/>
                    <a:pt x="260445" y="80348"/>
                  </a:cubicBezTo>
                  <a:cubicBezTo>
                    <a:pt x="228098" y="121934"/>
                    <a:pt x="141723" y="149329"/>
                    <a:pt x="109144" y="158460"/>
                  </a:cubicBezTo>
                  <a:close/>
                  <a:moveTo>
                    <a:pt x="128698" y="166256"/>
                  </a:moveTo>
                  <a:cubicBezTo>
                    <a:pt x="166724" y="154563"/>
                    <a:pt x="231987" y="130488"/>
                    <a:pt x="264916" y="95016"/>
                  </a:cubicBezTo>
                  <a:cubicBezTo>
                    <a:pt x="273556" y="107813"/>
                    <a:pt x="284027" y="119272"/>
                    <a:pt x="295996" y="129027"/>
                  </a:cubicBezTo>
                  <a:lnTo>
                    <a:pt x="295996" y="155194"/>
                  </a:lnTo>
                  <a:cubicBezTo>
                    <a:pt x="296023" y="201592"/>
                    <a:pt x="258432" y="239227"/>
                    <a:pt x="212034" y="239254"/>
                  </a:cubicBezTo>
                  <a:cubicBezTo>
                    <a:pt x="169873" y="239280"/>
                    <a:pt x="134224" y="208052"/>
                    <a:pt x="128698" y="166255"/>
                  </a:cubicBezTo>
                  <a:close/>
                  <a:moveTo>
                    <a:pt x="211930" y="290980"/>
                  </a:moveTo>
                  <a:cubicBezTo>
                    <a:pt x="188986" y="291545"/>
                    <a:pt x="166199" y="287048"/>
                    <a:pt x="145191" y="277808"/>
                  </a:cubicBezTo>
                  <a:lnTo>
                    <a:pt x="150582" y="275595"/>
                  </a:lnTo>
                  <a:cubicBezTo>
                    <a:pt x="160303" y="271633"/>
                    <a:pt x="166650" y="262169"/>
                    <a:pt x="166627" y="251671"/>
                  </a:cubicBezTo>
                  <a:lnTo>
                    <a:pt x="166627" y="240821"/>
                  </a:lnTo>
                  <a:cubicBezTo>
                    <a:pt x="194912" y="255939"/>
                    <a:pt x="228868" y="255975"/>
                    <a:pt x="257185" y="240918"/>
                  </a:cubicBezTo>
                  <a:lnTo>
                    <a:pt x="257185" y="251672"/>
                  </a:lnTo>
                  <a:cubicBezTo>
                    <a:pt x="257163" y="262168"/>
                    <a:pt x="263508" y="271631"/>
                    <a:pt x="273227" y="275596"/>
                  </a:cubicBezTo>
                  <a:lnTo>
                    <a:pt x="278637" y="277817"/>
                  </a:lnTo>
                  <a:cubicBezTo>
                    <a:pt x="257638" y="287050"/>
                    <a:pt x="234862" y="291544"/>
                    <a:pt x="211930" y="290980"/>
                  </a:cubicBez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4" name="Forme libre : forme 143">
              <a:extLst>
                <a:ext uri="{FF2B5EF4-FFF2-40B4-BE49-F238E27FC236}">
                  <a16:creationId xmlns:a16="http://schemas.microsoft.com/office/drawing/2014/main" id="{B14C3AF5-C7B6-478C-9646-BB4BD272C3B1}"/>
                </a:ext>
              </a:extLst>
            </p:cNvPr>
            <p:cNvSpPr/>
            <p:nvPr/>
          </p:nvSpPr>
          <p:spPr>
            <a:xfrm>
              <a:off x="7766132" y="4211973"/>
              <a:ext cx="557817" cy="278711"/>
            </a:xfrm>
            <a:custGeom>
              <a:avLst/>
              <a:gdLst>
                <a:gd name="connsiteX0" fmla="*/ 329762 w 375023"/>
                <a:gd name="connsiteY0" fmla="*/ 22890 h 206910"/>
                <a:gd name="connsiteX1" fmla="*/ 306744 w 375023"/>
                <a:gd name="connsiteY1" fmla="*/ 0 h 206910"/>
                <a:gd name="connsiteX2" fmla="*/ 306680 w 375023"/>
                <a:gd name="connsiteY2" fmla="*/ 0 h 206910"/>
                <a:gd name="connsiteX3" fmla="*/ 68151 w 375023"/>
                <a:gd name="connsiteY3" fmla="*/ 0 h 206910"/>
                <a:gd name="connsiteX4" fmla="*/ 45262 w 375023"/>
                <a:gd name="connsiteY4" fmla="*/ 22890 h 206910"/>
                <a:gd name="connsiteX5" fmla="*/ 45262 w 375023"/>
                <a:gd name="connsiteY5" fmla="*/ 169343 h 206910"/>
                <a:gd name="connsiteX6" fmla="*/ 0 w 375023"/>
                <a:gd name="connsiteY6" fmla="*/ 169343 h 206910"/>
                <a:gd name="connsiteX7" fmla="*/ 0 w 375023"/>
                <a:gd name="connsiteY7" fmla="*/ 184047 h 206910"/>
                <a:gd name="connsiteX8" fmla="*/ 22889 w 375023"/>
                <a:gd name="connsiteY8" fmla="*/ 206910 h 206910"/>
                <a:gd name="connsiteX9" fmla="*/ 352159 w 375023"/>
                <a:gd name="connsiteY9" fmla="*/ 206910 h 206910"/>
                <a:gd name="connsiteX10" fmla="*/ 375024 w 375023"/>
                <a:gd name="connsiteY10" fmla="*/ 184021 h 206910"/>
                <a:gd name="connsiteX11" fmla="*/ 375024 w 375023"/>
                <a:gd name="connsiteY11" fmla="*/ 169343 h 206910"/>
                <a:gd name="connsiteX12" fmla="*/ 329762 w 375023"/>
                <a:gd name="connsiteY12" fmla="*/ 169343 h 206910"/>
                <a:gd name="connsiteX13" fmla="*/ 362092 w 375023"/>
                <a:gd name="connsiteY13" fmla="*/ 182275 h 206910"/>
                <a:gd name="connsiteX14" fmla="*/ 362092 w 375023"/>
                <a:gd name="connsiteY14" fmla="*/ 183996 h 206910"/>
                <a:gd name="connsiteX15" fmla="*/ 352134 w 375023"/>
                <a:gd name="connsiteY15" fmla="*/ 193979 h 206910"/>
                <a:gd name="connsiteX16" fmla="*/ 22914 w 375023"/>
                <a:gd name="connsiteY16" fmla="*/ 193979 h 206910"/>
                <a:gd name="connsiteX17" fmla="*/ 12931 w 375023"/>
                <a:gd name="connsiteY17" fmla="*/ 184021 h 206910"/>
                <a:gd name="connsiteX18" fmla="*/ 12931 w 375023"/>
                <a:gd name="connsiteY18" fmla="*/ 182275 h 206910"/>
                <a:gd name="connsiteX19" fmla="*/ 58192 w 375023"/>
                <a:gd name="connsiteY19" fmla="*/ 182275 h 206910"/>
                <a:gd name="connsiteX20" fmla="*/ 58192 w 375023"/>
                <a:gd name="connsiteY20" fmla="*/ 22890 h 206910"/>
                <a:gd name="connsiteX21" fmla="*/ 68150 w 375023"/>
                <a:gd name="connsiteY21" fmla="*/ 12932 h 206910"/>
                <a:gd name="connsiteX22" fmla="*/ 306873 w 375023"/>
                <a:gd name="connsiteY22" fmla="*/ 12932 h 206910"/>
                <a:gd name="connsiteX23" fmla="*/ 316830 w 375023"/>
                <a:gd name="connsiteY23" fmla="*/ 22890 h 206910"/>
                <a:gd name="connsiteX24" fmla="*/ 316830 w 375023"/>
                <a:gd name="connsiteY24" fmla="*/ 182275 h 2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5023" h="206910">
                  <a:moveTo>
                    <a:pt x="329762" y="22890"/>
                  </a:moveTo>
                  <a:cubicBezTo>
                    <a:pt x="329726" y="10212"/>
                    <a:pt x="319421" y="-35"/>
                    <a:pt x="306744" y="0"/>
                  </a:cubicBezTo>
                  <a:cubicBezTo>
                    <a:pt x="306723" y="0"/>
                    <a:pt x="306701" y="0"/>
                    <a:pt x="306680" y="0"/>
                  </a:cubicBezTo>
                  <a:lnTo>
                    <a:pt x="68151" y="0"/>
                  </a:lnTo>
                  <a:cubicBezTo>
                    <a:pt x="55515" y="14"/>
                    <a:pt x="45275" y="10254"/>
                    <a:pt x="45262" y="22890"/>
                  </a:cubicBezTo>
                  <a:lnTo>
                    <a:pt x="45262" y="169343"/>
                  </a:lnTo>
                  <a:lnTo>
                    <a:pt x="0" y="169343"/>
                  </a:lnTo>
                  <a:lnTo>
                    <a:pt x="0" y="184047"/>
                  </a:lnTo>
                  <a:cubicBezTo>
                    <a:pt x="85" y="196648"/>
                    <a:pt x="10287" y="206839"/>
                    <a:pt x="22889" y="206910"/>
                  </a:cubicBezTo>
                  <a:lnTo>
                    <a:pt x="352159" y="206910"/>
                  </a:lnTo>
                  <a:cubicBezTo>
                    <a:pt x="364762" y="206826"/>
                    <a:pt x="374953" y="196623"/>
                    <a:pt x="375024" y="184021"/>
                  </a:cubicBezTo>
                  <a:lnTo>
                    <a:pt x="375024" y="169343"/>
                  </a:lnTo>
                  <a:lnTo>
                    <a:pt x="329762" y="169343"/>
                  </a:lnTo>
                  <a:close/>
                  <a:moveTo>
                    <a:pt x="362092" y="182275"/>
                  </a:moveTo>
                  <a:lnTo>
                    <a:pt x="362092" y="183996"/>
                  </a:lnTo>
                  <a:cubicBezTo>
                    <a:pt x="362058" y="189486"/>
                    <a:pt x="357624" y="193931"/>
                    <a:pt x="352134" y="193979"/>
                  </a:cubicBezTo>
                  <a:lnTo>
                    <a:pt x="22914" y="193979"/>
                  </a:lnTo>
                  <a:cubicBezTo>
                    <a:pt x="17424" y="193945"/>
                    <a:pt x="12978" y="189511"/>
                    <a:pt x="12931" y="184021"/>
                  </a:cubicBezTo>
                  <a:lnTo>
                    <a:pt x="12931" y="182275"/>
                  </a:lnTo>
                  <a:lnTo>
                    <a:pt x="58192" y="182275"/>
                  </a:lnTo>
                  <a:lnTo>
                    <a:pt x="58192" y="22890"/>
                  </a:lnTo>
                  <a:cubicBezTo>
                    <a:pt x="58199" y="17393"/>
                    <a:pt x="62653" y="12938"/>
                    <a:pt x="68150" y="12932"/>
                  </a:cubicBezTo>
                  <a:lnTo>
                    <a:pt x="306873" y="12932"/>
                  </a:lnTo>
                  <a:cubicBezTo>
                    <a:pt x="312369" y="12938"/>
                    <a:pt x="316824" y="17393"/>
                    <a:pt x="316830" y="22890"/>
                  </a:cubicBezTo>
                  <a:lnTo>
                    <a:pt x="316830" y="182275"/>
                  </a:ln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5" name="Forme libre : forme 144">
              <a:extLst>
                <a:ext uri="{FF2B5EF4-FFF2-40B4-BE49-F238E27FC236}">
                  <a16:creationId xmlns:a16="http://schemas.microsoft.com/office/drawing/2014/main" id="{60A0B2E8-7330-44B9-B619-ACDBF038FB83}"/>
                </a:ext>
              </a:extLst>
            </p:cNvPr>
            <p:cNvSpPr/>
            <p:nvPr/>
          </p:nvSpPr>
          <p:spPr>
            <a:xfrm>
              <a:off x="7927727" y="4299332"/>
              <a:ext cx="67514" cy="97722"/>
            </a:xfrm>
            <a:custGeom>
              <a:avLst/>
              <a:gdLst>
                <a:gd name="connsiteX0" fmla="*/ 36274 w 45390"/>
                <a:gd name="connsiteY0" fmla="*/ 0 h 72547"/>
                <a:gd name="connsiteX1" fmla="*/ 0 w 45390"/>
                <a:gd name="connsiteY1" fmla="*/ 36274 h 72547"/>
                <a:gd name="connsiteX2" fmla="*/ 36274 w 45390"/>
                <a:gd name="connsiteY2" fmla="*/ 72548 h 72547"/>
                <a:gd name="connsiteX3" fmla="*/ 45391 w 45390"/>
                <a:gd name="connsiteY3" fmla="*/ 63431 h 72547"/>
                <a:gd name="connsiteX4" fmla="*/ 18299 w 45390"/>
                <a:gd name="connsiteY4" fmla="*/ 36274 h 72547"/>
                <a:gd name="connsiteX5" fmla="*/ 45391 w 45390"/>
                <a:gd name="connsiteY5" fmla="*/ 9117 h 72547"/>
                <a:gd name="connsiteX6" fmla="*/ 36274 w 45390"/>
                <a:gd name="connsiteY6" fmla="*/ 0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36274" y="0"/>
                  </a:moveTo>
                  <a:lnTo>
                    <a:pt x="0" y="36274"/>
                  </a:lnTo>
                  <a:lnTo>
                    <a:pt x="36274" y="72548"/>
                  </a:lnTo>
                  <a:lnTo>
                    <a:pt x="45391" y="63431"/>
                  </a:lnTo>
                  <a:lnTo>
                    <a:pt x="18299" y="36274"/>
                  </a:lnTo>
                  <a:lnTo>
                    <a:pt x="45391" y="9117"/>
                  </a:lnTo>
                  <a:lnTo>
                    <a:pt x="36274" y="0"/>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6" name="Forme libre : forme 145">
              <a:extLst>
                <a:ext uri="{FF2B5EF4-FFF2-40B4-BE49-F238E27FC236}">
                  <a16:creationId xmlns:a16="http://schemas.microsoft.com/office/drawing/2014/main" id="{2236FF85-7F34-4C18-B4D4-92E12649D311}"/>
                </a:ext>
              </a:extLst>
            </p:cNvPr>
            <p:cNvSpPr/>
            <p:nvPr/>
          </p:nvSpPr>
          <p:spPr>
            <a:xfrm>
              <a:off x="8094497" y="4299332"/>
              <a:ext cx="67514" cy="97722"/>
            </a:xfrm>
            <a:custGeom>
              <a:avLst/>
              <a:gdLst>
                <a:gd name="connsiteX0" fmla="*/ 0 w 45390"/>
                <a:gd name="connsiteY0" fmla="*/ 9117 h 72547"/>
                <a:gd name="connsiteX1" fmla="*/ 27092 w 45390"/>
                <a:gd name="connsiteY1" fmla="*/ 36274 h 72547"/>
                <a:gd name="connsiteX2" fmla="*/ 0 w 45390"/>
                <a:gd name="connsiteY2" fmla="*/ 63431 h 72547"/>
                <a:gd name="connsiteX3" fmla="*/ 9117 w 45390"/>
                <a:gd name="connsiteY3" fmla="*/ 72548 h 72547"/>
                <a:gd name="connsiteX4" fmla="*/ 45391 w 45390"/>
                <a:gd name="connsiteY4" fmla="*/ 36274 h 72547"/>
                <a:gd name="connsiteX5" fmla="*/ 9117 w 45390"/>
                <a:gd name="connsiteY5" fmla="*/ 0 h 72547"/>
                <a:gd name="connsiteX6" fmla="*/ 0 w 45390"/>
                <a:gd name="connsiteY6" fmla="*/ 9117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0" y="9117"/>
                  </a:moveTo>
                  <a:lnTo>
                    <a:pt x="27092" y="36274"/>
                  </a:lnTo>
                  <a:lnTo>
                    <a:pt x="0" y="63431"/>
                  </a:lnTo>
                  <a:lnTo>
                    <a:pt x="9117" y="72548"/>
                  </a:lnTo>
                  <a:lnTo>
                    <a:pt x="45391" y="36274"/>
                  </a:lnTo>
                  <a:lnTo>
                    <a:pt x="9117" y="0"/>
                  </a:lnTo>
                  <a:lnTo>
                    <a:pt x="0" y="9117"/>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7" name="Forme libre : forme 146">
              <a:extLst>
                <a:ext uri="{FF2B5EF4-FFF2-40B4-BE49-F238E27FC236}">
                  <a16:creationId xmlns:a16="http://schemas.microsoft.com/office/drawing/2014/main" id="{B774D17E-1E18-4B34-B8A1-43FEBA2FE76A}"/>
                </a:ext>
              </a:extLst>
            </p:cNvPr>
            <p:cNvSpPr/>
            <p:nvPr/>
          </p:nvSpPr>
          <p:spPr>
            <a:xfrm>
              <a:off x="8013324" y="4297852"/>
              <a:ext cx="62802" cy="105300"/>
            </a:xfrm>
            <a:custGeom>
              <a:avLst/>
              <a:gdLst>
                <a:gd name="connsiteX0" fmla="*/ 0 w 42222"/>
                <a:gd name="connsiteY0" fmla="*/ 73195 h 78173"/>
                <a:gd name="connsiteX1" fmla="*/ 11962 w 42222"/>
                <a:gd name="connsiteY1" fmla="*/ 78173 h 78173"/>
                <a:gd name="connsiteX2" fmla="*/ 42223 w 42222"/>
                <a:gd name="connsiteY2" fmla="*/ 4979 h 78173"/>
                <a:gd name="connsiteX3" fmla="*/ 30325 w 42222"/>
                <a:gd name="connsiteY3" fmla="*/ 0 h 78173"/>
                <a:gd name="connsiteX4" fmla="*/ 0 w 42222"/>
                <a:gd name="connsiteY4" fmla="*/ 73195 h 7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22" h="78173">
                  <a:moveTo>
                    <a:pt x="0" y="73195"/>
                  </a:moveTo>
                  <a:lnTo>
                    <a:pt x="11962" y="78173"/>
                  </a:lnTo>
                  <a:lnTo>
                    <a:pt x="42223" y="4979"/>
                  </a:lnTo>
                  <a:lnTo>
                    <a:pt x="30325" y="0"/>
                  </a:lnTo>
                  <a:lnTo>
                    <a:pt x="0" y="73195"/>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48" name="Image 147">
            <a:extLst>
              <a:ext uri="{FF2B5EF4-FFF2-40B4-BE49-F238E27FC236}">
                <a16:creationId xmlns:a16="http://schemas.microsoft.com/office/drawing/2014/main" id="{AE7EA7EA-AF0E-46AF-8C2C-3EA864A2A44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1164" y="1351070"/>
            <a:ext cx="1213969" cy="443149"/>
          </a:xfrm>
          <a:prstGeom prst="rect">
            <a:avLst/>
          </a:prstGeom>
          <a:noFill/>
          <a:ln>
            <a:noFill/>
          </a:ln>
        </p:spPr>
      </p:pic>
      <p:sp>
        <p:nvSpPr>
          <p:cNvPr id="173" name="Rectangle 172">
            <a:extLst>
              <a:ext uri="{FF2B5EF4-FFF2-40B4-BE49-F238E27FC236}">
                <a16:creationId xmlns:a16="http://schemas.microsoft.com/office/drawing/2014/main" id="{A82C5FD4-49F4-4FC9-B910-8BDBCCD35400}"/>
              </a:ext>
            </a:extLst>
          </p:cNvPr>
          <p:cNvSpPr/>
          <p:nvPr/>
        </p:nvSpPr>
        <p:spPr>
          <a:xfrm>
            <a:off x="708086" y="1254320"/>
            <a:ext cx="5112525" cy="635831"/>
          </a:xfrm>
          <a:prstGeom prst="rect">
            <a:avLst/>
          </a:prstGeom>
          <a:solidFill>
            <a:srgbClr val="C00000">
              <a:alpha val="9000"/>
            </a:srgbClr>
          </a:solidFill>
          <a:ln w="28575" cap="flat" cmpd="sng" algn="ctr">
            <a:solidFill>
              <a:srgbClr val="C00000"/>
            </a:solid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Light" panose="020F0302020204030204"/>
              <a:ea typeface="+mn-ea"/>
              <a:cs typeface="+mn-cs"/>
            </a:endParaRPr>
          </a:p>
        </p:txBody>
      </p:sp>
      <p:sp>
        <p:nvSpPr>
          <p:cNvPr id="177" name="ZoneTexte 176">
            <a:extLst>
              <a:ext uri="{FF2B5EF4-FFF2-40B4-BE49-F238E27FC236}">
                <a16:creationId xmlns:a16="http://schemas.microsoft.com/office/drawing/2014/main" id="{348182C1-A0A9-404E-A6A1-EF17C88127CE}"/>
              </a:ext>
            </a:extLst>
          </p:cNvPr>
          <p:cNvSpPr txBox="1"/>
          <p:nvPr/>
        </p:nvSpPr>
        <p:spPr>
          <a:xfrm>
            <a:off x="2844365" y="1238870"/>
            <a:ext cx="208201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prstClr val="black"/>
                </a:solidFill>
                <a:effectLst/>
                <a:uLnTx/>
                <a:uFillTx/>
                <a:latin typeface="Calibri Light" panose="020F0302020204030204"/>
                <a:ea typeface="+mn-ea"/>
                <a:cs typeface="+mn-cs"/>
              </a:rPr>
              <a:t>Identification de l’appétence client</a:t>
            </a:r>
          </a:p>
        </p:txBody>
      </p:sp>
      <p:sp>
        <p:nvSpPr>
          <p:cNvPr id="178" name="Ellipse 177">
            <a:extLst>
              <a:ext uri="{FF2B5EF4-FFF2-40B4-BE49-F238E27FC236}">
                <a16:creationId xmlns:a16="http://schemas.microsoft.com/office/drawing/2014/main" id="{7E3D7001-F90F-45BB-A529-E12B9D77ED8F}"/>
              </a:ext>
            </a:extLst>
          </p:cNvPr>
          <p:cNvSpPr/>
          <p:nvPr/>
        </p:nvSpPr>
        <p:spPr>
          <a:xfrm>
            <a:off x="2778507" y="1397786"/>
            <a:ext cx="182642" cy="199892"/>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1</a:t>
            </a:r>
          </a:p>
        </p:txBody>
      </p:sp>
      <p:sp>
        <p:nvSpPr>
          <p:cNvPr id="15" name="ZoneTexte 14">
            <a:extLst>
              <a:ext uri="{FF2B5EF4-FFF2-40B4-BE49-F238E27FC236}">
                <a16:creationId xmlns:a16="http://schemas.microsoft.com/office/drawing/2014/main" id="{4BDF1C19-29CB-4AE0-9D31-A2049A800705}"/>
              </a:ext>
            </a:extLst>
          </p:cNvPr>
          <p:cNvSpPr txBox="1"/>
          <p:nvPr/>
        </p:nvSpPr>
        <p:spPr>
          <a:xfrm>
            <a:off x="184726" y="2662561"/>
            <a:ext cx="6194040" cy="1138773"/>
          </a:xfrm>
          <a:prstGeom prst="rect">
            <a:avLst/>
          </a:prstGeom>
          <a:solidFill>
            <a:schemeClr val="bg1">
              <a:lumMod val="9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sng" strike="noStrike" kern="1200" cap="none" spc="0" normalizeH="0" baseline="0" noProof="0" dirty="0">
                <a:ln>
                  <a:noFill/>
                </a:ln>
                <a:solidFill>
                  <a:prstClr val="black"/>
                </a:solidFill>
                <a:effectLst/>
                <a:uLnTx/>
                <a:uFillTx/>
                <a:ea typeface="+mn-ea"/>
                <a:cs typeface="+mn-cs"/>
              </a:rPr>
              <a:t>Suggestions de questions aptes à détecter / faire naître les besoins de nos clients</a:t>
            </a:r>
            <a:r>
              <a:rPr kumimoji="0" lang="fr-FR" sz="1200" b="0" i="0" u="none" strike="noStrike" kern="1200" cap="none" spc="0" normalizeH="0" baseline="0" noProof="0" dirty="0">
                <a:ln>
                  <a:noFill/>
                </a:ln>
                <a:solidFill>
                  <a:prstClr val="black"/>
                </a:solidFill>
                <a:effectLst/>
                <a:uLnTx/>
                <a:uFillTx/>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black"/>
              </a:solidFill>
              <a:effectLst/>
              <a:uLnTx/>
              <a:uFillTx/>
              <a:ea typeface="+mn-ea"/>
              <a:cs typeface="+mn-cs"/>
            </a:endParaRPr>
          </a:p>
          <a:p>
            <a:pPr marL="342900" lvl="0" indent="-342900" algn="just">
              <a:buFont typeface="Wingdings" panose="05000000000000000000" pitchFamily="2" charset="2"/>
              <a:buChar char=""/>
            </a:pPr>
            <a:r>
              <a:rPr lang="fr-FR" sz="1200" dirty="0">
                <a:ea typeface="Times New Roman" panose="02020603050405020304" pitchFamily="18" charset="0"/>
              </a:rPr>
              <a:t>Quelle est l’</a:t>
            </a:r>
            <a:r>
              <a:rPr lang="fr-FR" sz="1200" b="1" dirty="0">
                <a:ea typeface="Times New Roman" panose="02020603050405020304" pitchFamily="18" charset="0"/>
              </a:rPr>
              <a:t>ancienneté de vos salariés</a:t>
            </a:r>
            <a:r>
              <a:rPr lang="fr-FR" sz="1200" dirty="0">
                <a:ea typeface="Times New Roman" panose="02020603050405020304" pitchFamily="18" charset="0"/>
              </a:rPr>
              <a:t> ?... Savez-vous que 40 % des accidents avec un engin agricole concernent ceux qui ont </a:t>
            </a:r>
            <a:r>
              <a:rPr lang="fr-FR" sz="1200" b="1" dirty="0">
                <a:ea typeface="Times New Roman" panose="02020603050405020304" pitchFamily="18" charset="0"/>
              </a:rPr>
              <a:t>moins d’un an d’ancienneté</a:t>
            </a:r>
            <a:r>
              <a:rPr lang="fr-FR" sz="1200" dirty="0">
                <a:ea typeface="Times New Roman" panose="02020603050405020304" pitchFamily="18" charset="0"/>
              </a:rPr>
              <a:t> ?!</a:t>
            </a:r>
          </a:p>
          <a:p>
            <a:pPr marL="342900" lvl="0" indent="-342900" algn="just">
              <a:buFont typeface="Wingdings" panose="05000000000000000000" pitchFamily="2" charset="2"/>
              <a:buChar char=""/>
            </a:pPr>
            <a:endParaRPr lang="fr-FR" sz="800" dirty="0">
              <a:ea typeface="Times New Roman" panose="02020603050405020304" pitchFamily="18" charset="0"/>
            </a:endParaRPr>
          </a:p>
          <a:p>
            <a:pPr marL="342900" lvl="0" indent="-342900" algn="just">
              <a:buFont typeface="Wingdings" panose="05000000000000000000" pitchFamily="2" charset="2"/>
              <a:buChar char=""/>
            </a:pPr>
            <a:r>
              <a:rPr lang="fr-FR" sz="1200" dirty="0">
                <a:ea typeface="Calibri" panose="020F0502020204030204" pitchFamily="34" charset="0"/>
              </a:rPr>
              <a:t>Par quelles garanties sont protégées vos machines agricoles ? </a:t>
            </a:r>
            <a:r>
              <a:rPr lang="fr-FR" sz="1100" i="1" dirty="0">
                <a:ea typeface="Calibri" panose="020F0502020204030204" pitchFamily="34" charset="0"/>
              </a:rPr>
              <a:t>(dommage ? Vol ?…)</a:t>
            </a:r>
            <a:endParaRPr lang="fr-FR" sz="1200" i="1" dirty="0">
              <a:ea typeface="Calibri" panose="020F0502020204030204" pitchFamily="34" charset="0"/>
            </a:endParaRPr>
          </a:p>
        </p:txBody>
      </p:sp>
      <p:sp>
        <p:nvSpPr>
          <p:cNvPr id="16" name="Espace réservé du contenu 1">
            <a:extLst>
              <a:ext uri="{FF2B5EF4-FFF2-40B4-BE49-F238E27FC236}">
                <a16:creationId xmlns:a16="http://schemas.microsoft.com/office/drawing/2014/main" id="{4DCB6A51-B2B7-4848-A954-BA040DC410AE}"/>
              </a:ext>
            </a:extLst>
          </p:cNvPr>
          <p:cNvSpPr>
            <a:spLocks noGrp="1"/>
          </p:cNvSpPr>
          <p:nvPr>
            <p:ph idx="17"/>
          </p:nvPr>
        </p:nvSpPr>
        <p:spPr>
          <a:xfrm>
            <a:off x="184727" y="2324820"/>
            <a:ext cx="5708071" cy="258897"/>
          </a:xfrm>
          <a:solidFill>
            <a:schemeClr val="accent4">
              <a:lumMod val="20000"/>
              <a:lumOff val="80000"/>
            </a:schemeClr>
          </a:solidFill>
        </p:spPr>
        <p:txBody>
          <a:bodyPr tIns="0" bIns="0"/>
          <a:lstStyle/>
          <a:p>
            <a:pPr marL="61595" marR="109855" algn="just"/>
            <a:r>
              <a:rPr lang="fr-FR" sz="1400" u="sng" dirty="0">
                <a:ea typeface="Times New Roman" panose="02020603050405020304" pitchFamily="18" charset="0"/>
              </a:rPr>
              <a:t>La couverture des </a:t>
            </a:r>
            <a:r>
              <a:rPr lang="fr-FR" sz="1400" b="1" u="sng" dirty="0">
                <a:solidFill>
                  <a:srgbClr val="C00000"/>
                </a:solidFill>
                <a:ea typeface="Times New Roman" panose="02020603050405020304" pitchFamily="18" charset="0"/>
              </a:rPr>
              <a:t>Engins agricoles</a:t>
            </a:r>
          </a:p>
        </p:txBody>
      </p:sp>
      <p:sp>
        <p:nvSpPr>
          <p:cNvPr id="17" name="Espace réservé du contenu 1">
            <a:extLst>
              <a:ext uri="{FF2B5EF4-FFF2-40B4-BE49-F238E27FC236}">
                <a16:creationId xmlns:a16="http://schemas.microsoft.com/office/drawing/2014/main" id="{9C5C0157-511E-4B51-B5AF-330C3013CBC2}"/>
              </a:ext>
            </a:extLst>
          </p:cNvPr>
          <p:cNvSpPr txBox="1">
            <a:spLocks/>
          </p:cNvSpPr>
          <p:nvPr/>
        </p:nvSpPr>
        <p:spPr>
          <a:xfrm>
            <a:off x="6642245" y="3506236"/>
            <a:ext cx="5033818" cy="258897"/>
          </a:xfrm>
          <a:prstGeom prst="rect">
            <a:avLst/>
          </a:prstGeom>
          <a:solidFill>
            <a:schemeClr val="accent4">
              <a:lumMod val="20000"/>
              <a:lumOff val="80000"/>
            </a:schemeClr>
          </a:solid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1595" marR="109855" lvl="0" indent="-21600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r>
              <a:rPr kumimoji="0" lang="fr-FR" sz="1400" b="0" i="0" u="sng"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Les </a:t>
            </a:r>
            <a:r>
              <a:rPr kumimoji="0" lang="fr-FR" sz="1400" b="1" i="0" u="sng" strike="noStrike" kern="1200" cap="none" spc="0" normalizeH="0" baseline="0" noProof="0" dirty="0">
                <a:ln>
                  <a:noFill/>
                </a:ln>
                <a:solidFill>
                  <a:srgbClr val="C00000"/>
                </a:solidFill>
                <a:effectLst/>
                <a:uLnTx/>
                <a:uFillTx/>
                <a:latin typeface="Arial"/>
                <a:ea typeface="Times New Roman" panose="02020603050405020304" pitchFamily="18" charset="0"/>
                <a:cs typeface="+mn-cs"/>
              </a:rPr>
              <a:t>offres complémentaires</a:t>
            </a:r>
            <a:r>
              <a:rPr kumimoji="0" lang="fr-FR" sz="1400" b="0" i="0" u="sng"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 de WTW</a:t>
            </a:r>
            <a:endParaRPr kumimoji="0" lang="fr-FR" sz="1400" b="1" i="0" u="sng" strike="noStrike" kern="1200" cap="none" spc="0" normalizeH="0" baseline="0" noProof="0" dirty="0">
              <a:ln>
                <a:noFill/>
              </a:ln>
              <a:solidFill>
                <a:srgbClr val="C00000"/>
              </a:solidFill>
              <a:effectLst/>
              <a:uLnTx/>
              <a:uFillTx/>
              <a:latin typeface="Arial"/>
              <a:ea typeface="Times New Roman" panose="02020603050405020304" pitchFamily="18" charset="0"/>
              <a:cs typeface="+mn-cs"/>
            </a:endParaRPr>
          </a:p>
        </p:txBody>
      </p:sp>
      <p:sp>
        <p:nvSpPr>
          <p:cNvPr id="18" name="ZoneTexte 17">
            <a:extLst>
              <a:ext uri="{FF2B5EF4-FFF2-40B4-BE49-F238E27FC236}">
                <a16:creationId xmlns:a16="http://schemas.microsoft.com/office/drawing/2014/main" id="{64DB6B55-8868-4C07-9AE3-16B0BED55705}"/>
              </a:ext>
            </a:extLst>
          </p:cNvPr>
          <p:cNvSpPr txBox="1"/>
          <p:nvPr/>
        </p:nvSpPr>
        <p:spPr>
          <a:xfrm>
            <a:off x="6642245" y="3959693"/>
            <a:ext cx="5033818" cy="1938992"/>
          </a:xfrm>
          <a:prstGeom prst="rect">
            <a:avLst/>
          </a:prstGeom>
          <a:solidFill>
            <a:schemeClr val="bg1">
              <a:lumMod val="9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sng" strike="noStrike" kern="1200" cap="none" spc="0" normalizeH="0" baseline="0" noProof="0" dirty="0">
                <a:ln>
                  <a:noFill/>
                </a:ln>
                <a:solidFill>
                  <a:prstClr val="black"/>
                </a:solidFill>
                <a:effectLst/>
                <a:uLnTx/>
                <a:uFillTx/>
                <a:latin typeface="Arial"/>
                <a:ea typeface="+mn-ea"/>
                <a:cs typeface="+mn-cs"/>
              </a:rPr>
              <a:t>Suggestions de questions aptes à détecter / faire naître les besoins de nos clients</a:t>
            </a:r>
            <a:r>
              <a:rPr kumimoji="0" lang="fr-FR" sz="1200" b="0" i="0" u="none" strike="noStrike" kern="1200" cap="none" spc="0" normalizeH="0" baseline="0" noProof="0" dirty="0">
                <a:ln>
                  <a:noFill/>
                </a:ln>
                <a:solidFill>
                  <a:prstClr val="black"/>
                </a:solidFill>
                <a:effectLst/>
                <a:uLnTx/>
                <a:uFillTx/>
                <a:latin typeface="Arial"/>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black"/>
              </a:solidFill>
              <a:effectLst/>
              <a:uLnTx/>
              <a:uFillTx/>
              <a:latin typeface="Arial"/>
              <a:ea typeface="+mn-ea"/>
              <a:cs typeface="+mn-cs"/>
            </a:endParaRPr>
          </a:p>
          <a:p>
            <a:pPr marL="342900" lvl="0" indent="-342900">
              <a:buFont typeface="Wingdings" panose="05000000000000000000" pitchFamily="2" charset="2"/>
              <a:buChar char=""/>
            </a:pPr>
            <a:r>
              <a:rPr lang="fr-FR" sz="1200" dirty="0">
                <a:latin typeface="Calibri" panose="020F0502020204030204" pitchFamily="34" charset="0"/>
                <a:ea typeface="Times New Roman" panose="02020603050405020304" pitchFamily="18" charset="0"/>
              </a:rPr>
              <a:t>De quelle assurance disposez-vous pour faire face aux </a:t>
            </a:r>
            <a:r>
              <a:rPr lang="fr-FR" sz="1200" b="1" dirty="0">
                <a:latin typeface="Calibri" panose="020F0502020204030204" pitchFamily="34" charset="0"/>
                <a:ea typeface="Times New Roman" panose="02020603050405020304" pitchFamily="18" charset="0"/>
              </a:rPr>
              <a:t>dommages sur votre cheptel</a:t>
            </a:r>
            <a:r>
              <a:rPr lang="fr-FR" sz="1200" dirty="0">
                <a:latin typeface="Calibri" panose="020F0502020204030204" pitchFamily="34" charset="0"/>
                <a:ea typeface="Times New Roman" panose="02020603050405020304" pitchFamily="18" charset="0"/>
              </a:rPr>
              <a:t> </a:t>
            </a:r>
            <a:r>
              <a:rPr lang="fr-FR" sz="1200" i="1" dirty="0">
                <a:latin typeface="Calibri" panose="020F0502020204030204" pitchFamily="34" charset="0"/>
                <a:ea typeface="Times New Roman" panose="02020603050405020304" pitchFamily="18" charset="0"/>
              </a:rPr>
              <a:t>(tels que maladie, accident, impotence fonctionnelle)</a:t>
            </a:r>
            <a:r>
              <a:rPr lang="fr-FR" sz="1200" dirty="0">
                <a:latin typeface="Calibri" panose="020F0502020204030204" pitchFamily="34" charset="0"/>
                <a:ea typeface="Times New Roman" panose="02020603050405020304" pitchFamily="18" charset="0"/>
              </a:rPr>
              <a:t> ?</a:t>
            </a:r>
          </a:p>
          <a:p>
            <a:pPr marL="342900" lvl="0" indent="-342900">
              <a:buFont typeface="Wingdings" panose="05000000000000000000" pitchFamily="2" charset="2"/>
              <a:buChar char=""/>
            </a:pPr>
            <a:endParaRPr lang="fr-FR" sz="800" dirty="0">
              <a:latin typeface="Calibri" panose="020F0502020204030204" pitchFamily="34" charset="0"/>
              <a:ea typeface="Calibri" panose="020F0502020204030204" pitchFamily="34" charset="0"/>
            </a:endParaRPr>
          </a:p>
          <a:p>
            <a:pPr marL="342900" lvl="0" indent="-342900" algn="just">
              <a:buFont typeface="Wingdings" panose="05000000000000000000" pitchFamily="2" charset="2"/>
              <a:buChar char=""/>
            </a:pPr>
            <a:r>
              <a:rPr lang="fr-FR" sz="1200" dirty="0">
                <a:latin typeface="Calibri" panose="020F0502020204030204" pitchFamily="34" charset="0"/>
                <a:ea typeface="Times New Roman" panose="02020603050405020304" pitchFamily="18" charset="0"/>
              </a:rPr>
              <a:t>Quel est votre niveau d’équipement en </a:t>
            </a:r>
            <a:r>
              <a:rPr lang="fr-FR" sz="1200" b="1" dirty="0">
                <a:latin typeface="Calibri" panose="020F0502020204030204" pitchFamily="34" charset="0"/>
                <a:ea typeface="Times New Roman" panose="02020603050405020304" pitchFamily="18" charset="0"/>
              </a:rPr>
              <a:t>énergies vertes</a:t>
            </a:r>
            <a:r>
              <a:rPr lang="fr-FR" sz="1200" dirty="0">
                <a:latin typeface="Calibri" panose="020F0502020204030204" pitchFamily="34" charset="0"/>
                <a:ea typeface="Times New Roman" panose="02020603050405020304" pitchFamily="18" charset="0"/>
              </a:rPr>
              <a:t> </a:t>
            </a:r>
            <a:r>
              <a:rPr lang="fr-FR" sz="1200" i="1" dirty="0">
                <a:latin typeface="Calibri" panose="020F0502020204030204" pitchFamily="34" charset="0"/>
                <a:ea typeface="Times New Roman" panose="02020603050405020304" pitchFamily="18" charset="0"/>
              </a:rPr>
              <a:t>(panneaux photovoltaïques, éoliennes, méthanisation) </a:t>
            </a:r>
            <a:r>
              <a:rPr lang="fr-FR" sz="1200" dirty="0">
                <a:latin typeface="Calibri" panose="020F0502020204030204" pitchFamily="34" charset="0"/>
                <a:ea typeface="Times New Roman" panose="02020603050405020304" pitchFamily="18" charset="0"/>
              </a:rPr>
              <a:t>? Quel investissement cela a-t-il représenté ? Comment </a:t>
            </a:r>
            <a:r>
              <a:rPr lang="fr-FR" sz="1200" b="1" dirty="0">
                <a:latin typeface="Calibri" panose="020F0502020204030204" pitchFamily="34" charset="0"/>
                <a:ea typeface="Times New Roman" panose="02020603050405020304" pitchFamily="18" charset="0"/>
              </a:rPr>
              <a:t>couvrez-vous cet investissement face aux risques d’incendie, tempête ou grêle</a:t>
            </a:r>
            <a:r>
              <a:rPr lang="fr-FR" sz="1200" dirty="0">
                <a:latin typeface="Calibri" panose="020F0502020204030204" pitchFamily="34" charset="0"/>
                <a:ea typeface="Times New Roman" panose="02020603050405020304" pitchFamily="18" charset="0"/>
              </a:rPr>
              <a:t> ?</a:t>
            </a:r>
            <a:endParaRPr lang="fr-FR" sz="1200" dirty="0">
              <a:latin typeface="Calibri" panose="020F0502020204030204" pitchFamily="34" charset="0"/>
              <a:ea typeface="Calibri" panose="020F0502020204030204" pitchFamily="34" charset="0"/>
            </a:endParaRPr>
          </a:p>
        </p:txBody>
      </p:sp>
      <p:sp>
        <p:nvSpPr>
          <p:cNvPr id="6" name="Ellipse 5">
            <a:extLst>
              <a:ext uri="{FF2B5EF4-FFF2-40B4-BE49-F238E27FC236}">
                <a16:creationId xmlns:a16="http://schemas.microsoft.com/office/drawing/2014/main" id="{F414B11D-2143-4C20-8207-22E3CF80792A}"/>
              </a:ext>
            </a:extLst>
          </p:cNvPr>
          <p:cNvSpPr/>
          <p:nvPr/>
        </p:nvSpPr>
        <p:spPr>
          <a:xfrm>
            <a:off x="10885089" y="513934"/>
            <a:ext cx="1173018" cy="4650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mn-cs"/>
              </a:rPr>
              <a:t>2/2</a:t>
            </a:r>
          </a:p>
        </p:txBody>
      </p:sp>
      <p:pic>
        <p:nvPicPr>
          <p:cNvPr id="7" name="Picture 2" descr="123 Images – Parcourir 13,422 le catalogue de photos, vecteurs et vidéos |  Adobe Stock">
            <a:extLst>
              <a:ext uri="{FF2B5EF4-FFF2-40B4-BE49-F238E27FC236}">
                <a16:creationId xmlns:a16="http://schemas.microsoft.com/office/drawing/2014/main" id="{9B5665D2-E784-DEB8-9A84-20580DEBB3A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47" t="11341" r="36204" b="13868"/>
          <a:stretch/>
        </p:blipFill>
        <p:spPr bwMode="auto">
          <a:xfrm>
            <a:off x="133893" y="632147"/>
            <a:ext cx="515336" cy="517720"/>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7576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CA6A260B-3C8B-46C0-908E-903BF66965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08783" y="68517"/>
            <a:ext cx="883217" cy="883217"/>
          </a:xfrm>
          <a:prstGeom prst="rect">
            <a:avLst/>
          </a:prstGeom>
        </p:spPr>
      </p:pic>
      <p:sp>
        <p:nvSpPr>
          <p:cNvPr id="18" name="Espace réservé du texte 1">
            <a:extLst>
              <a:ext uri="{FF2B5EF4-FFF2-40B4-BE49-F238E27FC236}">
                <a16:creationId xmlns:a16="http://schemas.microsoft.com/office/drawing/2014/main" id="{38A9F269-EAA7-40E5-BD94-446766526662}"/>
              </a:ext>
            </a:extLst>
          </p:cNvPr>
          <p:cNvSpPr>
            <a:spLocks noGrp="1"/>
          </p:cNvSpPr>
          <p:nvPr>
            <p:ph type="body" sz="quarter" idx="13"/>
          </p:nvPr>
        </p:nvSpPr>
        <p:spPr>
          <a:xfrm>
            <a:off x="3483429" y="1794747"/>
            <a:ext cx="7620201" cy="4023689"/>
          </a:xfrm>
        </p:spPr>
        <p:txBody>
          <a:bodyPr/>
          <a:lstStyle/>
          <a:p>
            <a:pPr>
              <a:buClrTx/>
              <a:buFont typeface="+mj-lt"/>
              <a:buAutoNum type="arabicPeriod"/>
            </a:pPr>
            <a:r>
              <a:rPr lang="fr-FR" sz="2400" dirty="0">
                <a:solidFill>
                  <a:schemeClr val="tx1"/>
                </a:solidFill>
              </a:rPr>
              <a:t>Contexte</a:t>
            </a:r>
          </a:p>
          <a:p>
            <a:pPr>
              <a:buClrTx/>
              <a:buFont typeface="+mj-lt"/>
              <a:buAutoNum type="arabicPeriod"/>
            </a:pPr>
            <a:endParaRPr lang="fr-FR" sz="2400" dirty="0">
              <a:solidFill>
                <a:schemeClr val="tx1"/>
              </a:solidFill>
            </a:endParaRPr>
          </a:p>
          <a:p>
            <a:pPr>
              <a:buClrTx/>
            </a:pPr>
            <a:r>
              <a:rPr lang="fr-FR" sz="2400" dirty="0"/>
              <a:t>Les offres</a:t>
            </a:r>
          </a:p>
          <a:p>
            <a:pPr marL="1371600" lvl="3" indent="0">
              <a:buClrTx/>
              <a:buNone/>
            </a:pPr>
            <a:r>
              <a:rPr lang="fr-FR" sz="2200" dirty="0"/>
              <a:t> RC PRO Médical</a:t>
            </a:r>
          </a:p>
          <a:p>
            <a:pPr marL="1371600" lvl="3" indent="0">
              <a:buClrTx/>
              <a:buNone/>
            </a:pPr>
            <a:r>
              <a:rPr lang="fr-FR" sz="2400" cap="all" dirty="0"/>
              <a:t> </a:t>
            </a:r>
            <a:r>
              <a:rPr lang="fr-FR" sz="2400" dirty="0"/>
              <a:t> Assurance </a:t>
            </a:r>
            <a:r>
              <a:rPr lang="fr-FR" sz="2400" cap="all" dirty="0"/>
              <a:t>agri/</a:t>
            </a:r>
            <a:r>
              <a:rPr lang="fr-FR" sz="2400" cap="all" dirty="0" err="1"/>
              <a:t>viti</a:t>
            </a:r>
            <a:endParaRPr lang="fr-FR" sz="2400" cap="all" dirty="0"/>
          </a:p>
          <a:p>
            <a:pPr marL="1371600" lvl="3" indent="0">
              <a:buClrTx/>
              <a:buNone/>
            </a:pPr>
            <a:r>
              <a:rPr lang="fr-FR" sz="2400" cap="all" dirty="0"/>
              <a:t> </a:t>
            </a:r>
            <a:r>
              <a:rPr lang="fr-FR" sz="2400" dirty="0"/>
              <a:t>Assurance </a:t>
            </a:r>
            <a:r>
              <a:rPr lang="fr-FR" sz="2400" cap="all" dirty="0"/>
              <a:t>cyber pro</a:t>
            </a:r>
          </a:p>
          <a:p>
            <a:pPr>
              <a:buClrTx/>
            </a:pPr>
            <a:endParaRPr lang="fr-FR" sz="2400" dirty="0"/>
          </a:p>
          <a:p>
            <a:pPr>
              <a:buClrTx/>
            </a:pPr>
            <a:r>
              <a:rPr lang="fr-FR" sz="2400" dirty="0"/>
              <a:t>Schéma de distribution </a:t>
            </a:r>
            <a:endParaRPr lang="fr-FR" sz="2400" dirty="0">
              <a:solidFill>
                <a:srgbClr val="006600"/>
              </a:solidFill>
            </a:endParaRPr>
          </a:p>
        </p:txBody>
      </p:sp>
      <p:sp>
        <p:nvSpPr>
          <p:cNvPr id="19" name="Rectangle 18">
            <a:extLst>
              <a:ext uri="{FF2B5EF4-FFF2-40B4-BE49-F238E27FC236}">
                <a16:creationId xmlns:a16="http://schemas.microsoft.com/office/drawing/2014/main" id="{C905BF79-5F2A-4D97-B00E-B27F1AD96E6E}"/>
              </a:ext>
            </a:extLst>
          </p:cNvPr>
          <p:cNvSpPr/>
          <p:nvPr/>
        </p:nvSpPr>
        <p:spPr>
          <a:xfrm>
            <a:off x="3483429" y="4273579"/>
            <a:ext cx="7994468" cy="516627"/>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23" name="Picture 6">
            <a:extLst>
              <a:ext uri="{FF2B5EF4-FFF2-40B4-BE49-F238E27FC236}">
                <a16:creationId xmlns:a16="http://schemas.microsoft.com/office/drawing/2014/main" id="{DDC09051-C232-460D-96CD-4C323B71C52C}"/>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5675481" y="2894029"/>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B4197D2B-A538-C774-9BF1-8AD25BEC2AC3}"/>
              </a:ext>
            </a:extLst>
          </p:cNvPr>
          <p:cNvPicPr>
            <a:picLocks noChangeAspect="1"/>
          </p:cNvPicPr>
          <p:nvPr/>
        </p:nvPicPr>
        <p:blipFill>
          <a:blip r:embed="rId5"/>
          <a:stretch>
            <a:fillRect/>
          </a:stretch>
        </p:blipFill>
        <p:spPr>
          <a:xfrm>
            <a:off x="4392831" y="3310466"/>
            <a:ext cx="517647" cy="476564"/>
          </a:xfrm>
          <a:prstGeom prst="rect">
            <a:avLst/>
          </a:prstGeom>
        </p:spPr>
      </p:pic>
      <p:pic>
        <p:nvPicPr>
          <p:cNvPr id="3" name="Picture 2" descr="123 Images – Parcourir 13,422 le catalogue de photos, vecteurs et vidéos |  Adobe Stock">
            <a:extLst>
              <a:ext uri="{FF2B5EF4-FFF2-40B4-BE49-F238E27FC236}">
                <a16:creationId xmlns:a16="http://schemas.microsoft.com/office/drawing/2014/main" id="{31167EE7-A630-BE47-D0B3-4F9E38710F23}"/>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5347" t="11341" r="36204" b="13868"/>
          <a:stretch/>
        </p:blipFill>
        <p:spPr bwMode="auto">
          <a:xfrm>
            <a:off x="4512978" y="3794659"/>
            <a:ext cx="397500" cy="399339"/>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 name="Picture 2" descr="123 Images – Parcourir 13,422 le catalogue de photos, vecteurs et vidéos |  Adobe Stock">
            <a:extLst>
              <a:ext uri="{FF2B5EF4-FFF2-40B4-BE49-F238E27FC236}">
                <a16:creationId xmlns:a16="http://schemas.microsoft.com/office/drawing/2014/main" id="{1E98A7A5-FC08-D6A4-07D3-97A7FA626FAB}"/>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67959" t="10788" r="3592" b="12405"/>
          <a:stretch/>
        </p:blipFill>
        <p:spPr bwMode="auto">
          <a:xfrm>
            <a:off x="4526644" y="4273579"/>
            <a:ext cx="397500" cy="410106"/>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22410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a:xfrm>
            <a:off x="695325" y="379695"/>
            <a:ext cx="10980738" cy="720000"/>
          </a:xfrm>
        </p:spPr>
        <p:txBody>
          <a:bodyPr>
            <a:normAutofit/>
          </a:bodyPr>
          <a:lstStyle/>
          <a:p>
            <a:r>
              <a:rPr lang="fr-FR" sz="2400" dirty="0"/>
              <a:t>L’offre CYBER Assurance by </a:t>
            </a:r>
            <a:endParaRPr lang="fr-FR" sz="2400" dirty="0">
              <a:solidFill>
                <a:srgbClr val="006600"/>
              </a:solidFill>
            </a:endParaRPr>
          </a:p>
        </p:txBody>
      </p:sp>
      <p:sp>
        <p:nvSpPr>
          <p:cNvPr id="10" name="Espace réservé du contenu 1">
            <a:extLst>
              <a:ext uri="{FF2B5EF4-FFF2-40B4-BE49-F238E27FC236}">
                <a16:creationId xmlns:a16="http://schemas.microsoft.com/office/drawing/2014/main" id="{F4F2B3F3-B893-4FF0-B818-BFAFC7B69556}"/>
              </a:ext>
            </a:extLst>
          </p:cNvPr>
          <p:cNvSpPr>
            <a:spLocks noGrp="1"/>
          </p:cNvSpPr>
          <p:nvPr>
            <p:ph idx="17"/>
          </p:nvPr>
        </p:nvSpPr>
        <p:spPr>
          <a:xfrm>
            <a:off x="1718449" y="1032298"/>
            <a:ext cx="9778226" cy="491843"/>
          </a:xfrm>
        </p:spPr>
        <p:txBody>
          <a:bodyPr/>
          <a:lstStyle/>
          <a:p>
            <a:pPr algn="just"/>
            <a:r>
              <a:rPr lang="fr-FR" sz="1800">
                <a:sym typeface="Wingdings" panose="05000000000000000000" pitchFamily="2" charset="2"/>
              </a:rPr>
              <a:t></a:t>
            </a:r>
            <a:r>
              <a:rPr lang="fr-FR" sz="1800"/>
              <a:t> </a:t>
            </a:r>
            <a:r>
              <a:rPr lang="fr-FR" sz="1800" u="sng"/>
              <a:t>les atouts de la filière dédiée de WTW en matière de couverture des risques Cyber</a:t>
            </a:r>
            <a:r>
              <a:rPr lang="fr-FR" sz="1800"/>
              <a:t> :</a:t>
            </a:r>
          </a:p>
        </p:txBody>
      </p:sp>
      <p:pic>
        <p:nvPicPr>
          <p:cNvPr id="25" name="Picture 6">
            <a:extLst>
              <a:ext uri="{FF2B5EF4-FFF2-40B4-BE49-F238E27FC236}">
                <a16:creationId xmlns:a16="http://schemas.microsoft.com/office/drawing/2014/main" id="{47AC6152-B538-4B15-AB25-B5558D56AF78}"/>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5536059" y="587732"/>
            <a:ext cx="985014" cy="328247"/>
          </a:xfrm>
          <a:prstGeom prst="rect">
            <a:avLst/>
          </a:prstGeom>
          <a:noFill/>
          <a:extLst>
            <a:ext uri="{909E8E84-426E-40DD-AFC4-6F175D3DCCD1}">
              <a14:hiddenFill xmlns:a14="http://schemas.microsoft.com/office/drawing/2010/main">
                <a:solidFill>
                  <a:srgbClr val="FFFFFF"/>
                </a:solidFill>
              </a14:hiddenFill>
            </a:ext>
          </a:extLst>
        </p:spPr>
      </p:pic>
      <p:sp>
        <p:nvSpPr>
          <p:cNvPr id="83" name="Espace réservé du numéro de diapositive 1">
            <a:extLst>
              <a:ext uri="{FF2B5EF4-FFF2-40B4-BE49-F238E27FC236}">
                <a16:creationId xmlns:a16="http://schemas.microsoft.com/office/drawing/2014/main" id="{BE39EE1A-4ED0-4073-AB4A-3C14F12AD154}"/>
              </a:ext>
            </a:extLst>
          </p:cNvPr>
          <p:cNvSpPr txBox="1">
            <a:spLocks/>
          </p:cNvSpPr>
          <p:nvPr/>
        </p:nvSpPr>
        <p:spPr>
          <a:xfrm>
            <a:off x="8401050" y="5200355"/>
            <a:ext cx="396000" cy="144000"/>
          </a:xfrm>
          <a:prstGeom prst="rect">
            <a:avLst/>
          </a:prstGeom>
        </p:spPr>
        <p:txBody>
          <a:bodyPr vert="horz" wrap="square" lIns="0" tIns="0" rIns="0" bIns="0" rtlCol="0" anchor="ctr" anchorCtr="0">
            <a:noAutofit/>
          </a:bodyPr>
          <a:lstStyle>
            <a:defPPr>
              <a:defRPr lang="en-US"/>
            </a:defPPr>
            <a:lvl1pPr marL="0" algn="ctr" defTabSz="914400" rtl="0" eaLnBrk="1" fontAlgn="base" latinLnBrk="0" hangingPunct="1">
              <a:spcBef>
                <a:spcPct val="0"/>
              </a:spcBef>
              <a:spcAft>
                <a:spcPct val="0"/>
              </a:spcAft>
              <a:defRPr sz="675" kern="1200">
                <a:solidFill>
                  <a:schemeClr val="tx1"/>
                </a:solidFill>
                <a:latin typeface="Arial" pitchFamily="34" charset="0"/>
                <a:ea typeface="+mn-ea"/>
                <a:cs typeface="Arial" pitchFamily="34" charset="0"/>
              </a:defRPr>
            </a:lvl1pPr>
            <a:lvl2pPr marL="4572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2pPr>
            <a:lvl3pPr marL="9144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3pPr>
            <a:lvl4pPr marL="13716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4pPr>
            <a:lvl5pPr marL="18288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5pPr>
            <a:lvl6pPr marL="2286000" algn="l" defTabSz="914400" rtl="0" eaLnBrk="1" latinLnBrk="0" hangingPunct="1">
              <a:defRPr sz="1800" kern="1200">
                <a:solidFill>
                  <a:schemeClr val="tx1"/>
                </a:solidFill>
                <a:latin typeface="Arial" pitchFamily="34" charset="0"/>
                <a:ea typeface="+mn-ea"/>
                <a:cs typeface="Arial" pitchFamily="34" charset="0"/>
              </a:defRPr>
            </a:lvl6pPr>
            <a:lvl7pPr marL="2743200" algn="l" defTabSz="914400" rtl="0" eaLnBrk="1" latinLnBrk="0" hangingPunct="1">
              <a:defRPr sz="1800" kern="1200">
                <a:solidFill>
                  <a:schemeClr val="tx1"/>
                </a:solidFill>
                <a:latin typeface="Arial" pitchFamily="34" charset="0"/>
                <a:ea typeface="+mn-ea"/>
                <a:cs typeface="Arial" pitchFamily="34" charset="0"/>
              </a:defRPr>
            </a:lvl7pPr>
            <a:lvl8pPr marL="3200400" algn="l" defTabSz="914400" rtl="0" eaLnBrk="1" latinLnBrk="0" hangingPunct="1">
              <a:defRPr sz="1800" kern="1200">
                <a:solidFill>
                  <a:schemeClr val="tx1"/>
                </a:solidFill>
                <a:latin typeface="Arial" pitchFamily="34" charset="0"/>
                <a:ea typeface="+mn-ea"/>
                <a:cs typeface="Arial" pitchFamily="34" charset="0"/>
              </a:defRPr>
            </a:lvl8pPr>
            <a:lvl9pPr marL="3657600" algn="l" defTabSz="914400" rtl="0" eaLnBrk="1" latinLnBrk="0" hangingPunct="1">
              <a:defRPr sz="1800" kern="1200">
                <a:solidFill>
                  <a:schemeClr val="tx1"/>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2083E393-C0BF-4ED8-8545-7E4C90AFF831}" type="slidenum">
              <a:rPr kumimoji="0" lang="en-US" sz="675" b="0" i="0" u="none" strike="noStrike" kern="1200" cap="none" spc="0" normalizeH="0" baseline="0" noProof="0" smtClean="0">
                <a:ln>
                  <a:noFill/>
                </a:ln>
                <a:solidFill>
                  <a:srgbClr val="3E454A"/>
                </a:solidFill>
                <a:effectLst/>
                <a:uLnTx/>
                <a:uFillTx/>
                <a:latin typeface="Arial" pitchFamily="34" charset="0"/>
                <a:ea typeface="+mn-ea"/>
                <a:cs typeface="Arial"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25</a:t>
            </a:fld>
            <a:endParaRPr kumimoji="0" lang="en-US" sz="675" b="0" i="0" u="none" strike="noStrike" kern="1200" cap="none" spc="0" normalizeH="0" baseline="0" noProof="0">
              <a:ln>
                <a:noFill/>
              </a:ln>
              <a:solidFill>
                <a:srgbClr val="3E454A"/>
              </a:solidFill>
              <a:effectLst/>
              <a:uLnTx/>
              <a:uFillTx/>
              <a:latin typeface="Arial" pitchFamily="34" charset="0"/>
              <a:ea typeface="+mn-ea"/>
              <a:cs typeface="Arial" pitchFamily="34" charset="0"/>
            </a:endParaRPr>
          </a:p>
        </p:txBody>
      </p:sp>
      <p:sp>
        <p:nvSpPr>
          <p:cNvPr id="84" name="Espace réservé du contenu 3">
            <a:extLst>
              <a:ext uri="{FF2B5EF4-FFF2-40B4-BE49-F238E27FC236}">
                <a16:creationId xmlns:a16="http://schemas.microsoft.com/office/drawing/2014/main" id="{66200569-66CC-45DE-AF9B-CFDADD164C58}"/>
              </a:ext>
            </a:extLst>
          </p:cNvPr>
          <p:cNvSpPr txBox="1">
            <a:spLocks/>
          </p:cNvSpPr>
          <p:nvPr/>
        </p:nvSpPr>
        <p:spPr>
          <a:xfrm>
            <a:off x="487680" y="1660581"/>
            <a:ext cx="11247120" cy="3438581"/>
          </a:xfrm>
          <a:prstGeom prst="rect">
            <a:avLst/>
          </a:prstGeom>
          <a:noFill/>
        </p:spPr>
        <p:txBody>
          <a:bodyPr vert="horz" wrap="square" lIns="96000" tIns="96000" rIns="96000" bIns="9600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8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600" b="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SzPct val="125000"/>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SzPct val="125000"/>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SzPct val="125000"/>
              <a:buFont typeface="Arial" panose="020B0604020202020204" pitchFamily="34" charset="0"/>
              <a:buChar char="-"/>
              <a:defRPr sz="1200" b="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6213" marR="0" lvl="0" indent="-176213" algn="l" defTabSz="914400" rtl="0" eaLnBrk="1" fontAlgn="base" latinLnBrk="0" hangingPunct="1">
              <a:lnSpc>
                <a:spcPct val="100000"/>
              </a:lnSpc>
              <a:spcBef>
                <a:spcPts val="600"/>
              </a:spcBef>
              <a:spcAft>
                <a:spcPct val="0"/>
              </a:spcAft>
              <a:buClr>
                <a:srgbClr val="C30F0F"/>
              </a:buClr>
              <a:buSzTx/>
              <a:buFont typeface="Arial" panose="020B0604020202020204" pitchFamily="34" charset="0"/>
              <a:buChar char="•"/>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Une organisation totalement dédiée aux risques Cyber avec </a:t>
            </a:r>
            <a:r>
              <a:rPr kumimoji="0" lang="fr-FR" sz="1400" b="1" i="0" u="none" strike="noStrike" kern="1200" cap="none" spc="0" normalizeH="0" baseline="0" noProof="0" dirty="0">
                <a:ln>
                  <a:noFill/>
                </a:ln>
                <a:solidFill>
                  <a:srgbClr val="3E454A"/>
                </a:solidFill>
                <a:effectLst/>
                <a:uLnTx/>
                <a:uFillTx/>
                <a:latin typeface="Arial" panose="020B0604020202020204"/>
                <a:ea typeface="+mn-ea"/>
                <a:cs typeface="+mn-cs"/>
              </a:rPr>
              <a:t>des experts reconnus par nos Clients et par le marché de l’assurance Cyber</a:t>
            </a: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 en France.</a:t>
            </a:r>
          </a:p>
          <a:p>
            <a:pPr marL="176213" marR="0" lvl="0" indent="-176213" algn="l" defTabSz="914400" rtl="0" eaLnBrk="1" fontAlgn="base" latinLnBrk="0" hangingPunct="1">
              <a:lnSpc>
                <a:spcPct val="100000"/>
              </a:lnSpc>
              <a:spcBef>
                <a:spcPts val="1200"/>
              </a:spcBef>
              <a:spcAft>
                <a:spcPct val="0"/>
              </a:spcAft>
              <a:buClr>
                <a:srgbClr val="C30F0F"/>
              </a:buClr>
              <a:buSzTx/>
              <a:buFont typeface="Arial" panose="020B0604020202020204" pitchFamily="34" charset="0"/>
              <a:buChar char="•"/>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Des </a:t>
            </a:r>
            <a:r>
              <a:rPr kumimoji="0" lang="fr-FR" sz="1400" b="1" i="0" u="none" strike="noStrike" kern="1200" cap="none" spc="0" normalizeH="0" baseline="0" noProof="0" dirty="0">
                <a:ln>
                  <a:noFill/>
                </a:ln>
                <a:solidFill>
                  <a:srgbClr val="3E454A"/>
                </a:solidFill>
                <a:effectLst/>
                <a:uLnTx/>
                <a:uFillTx/>
                <a:latin typeface="Arial" panose="020B0604020202020204"/>
                <a:ea typeface="+mn-ea"/>
                <a:cs typeface="+mn-cs"/>
              </a:rPr>
              <a:t>outils d’analyse et de quantification à l’exposition aux risques Cyber </a:t>
            </a: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pour une souscription facilitée.</a:t>
            </a:r>
          </a:p>
          <a:p>
            <a:pPr marL="176213" marR="0" lvl="0" indent="-176213" algn="l" defTabSz="914400" rtl="0" eaLnBrk="1" fontAlgn="base" latinLnBrk="0" hangingPunct="1">
              <a:lnSpc>
                <a:spcPct val="100000"/>
              </a:lnSpc>
              <a:spcBef>
                <a:spcPts val="1200"/>
              </a:spcBef>
              <a:spcAft>
                <a:spcPct val="0"/>
              </a:spcAft>
              <a:buClr>
                <a:srgbClr val="C30F0F"/>
              </a:buClr>
              <a:buSzTx/>
              <a:buFont typeface="Arial" panose="020B0604020202020204" pitchFamily="34" charset="0"/>
              <a:buChar char="•"/>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Une expérience reconnue dans : </a:t>
            </a:r>
          </a:p>
          <a:p>
            <a:pPr marL="1219170" marR="0" lvl="2" indent="-180000" algn="l" defTabSz="914400" rtl="0" eaLnBrk="1" fontAlgn="base" latinLnBrk="0" hangingPunct="1">
              <a:lnSpc>
                <a:spcPct val="100000"/>
              </a:lnSpc>
              <a:spcBef>
                <a:spcPct val="0"/>
              </a:spcBef>
              <a:spcAft>
                <a:spcPct val="0"/>
              </a:spcAft>
              <a:buClr>
                <a:srgbClr val="D7000F"/>
              </a:buClr>
              <a:buSzPct val="125000"/>
              <a:buFont typeface="Wingdings 2" panose="05020102010507070707" pitchFamily="18" charset="2"/>
              <a:buChar char=""/>
              <a:tabLst/>
              <a:defRPr/>
            </a:pPr>
            <a:r>
              <a:rPr kumimoji="0" lang="fr-FR" sz="1400" b="1" i="0" u="none" strike="noStrike" kern="1200" cap="none" spc="0" normalizeH="0" baseline="0" noProof="0" dirty="0">
                <a:ln>
                  <a:noFill/>
                </a:ln>
                <a:solidFill>
                  <a:srgbClr val="3E454A"/>
                </a:solidFill>
                <a:effectLst/>
                <a:uLnTx/>
                <a:uFillTx/>
                <a:latin typeface="Arial" pitchFamily="34" charset="0"/>
                <a:ea typeface="+mn-ea"/>
                <a:cs typeface="Arial" pitchFamily="34" charset="0"/>
              </a:rPr>
              <a:t>le placement d’assurances Cyber complexes</a:t>
            </a:r>
            <a:r>
              <a:rPr kumimoji="0" lang="fr-FR" sz="1400" b="0" i="0" u="none" strike="noStrike" kern="1200" cap="none" spc="0" normalizeH="0" baseline="0" noProof="0" dirty="0">
                <a:ln>
                  <a:noFill/>
                </a:ln>
                <a:solidFill>
                  <a:srgbClr val="3E454A"/>
                </a:solidFill>
                <a:effectLst/>
                <a:uLnTx/>
                <a:uFillTx/>
                <a:latin typeface="Arial" pitchFamily="34" charset="0"/>
                <a:ea typeface="+mn-ea"/>
                <a:cs typeface="Arial" pitchFamily="34" charset="0"/>
              </a:rPr>
              <a:t>;</a:t>
            </a:r>
          </a:p>
          <a:p>
            <a:pPr marL="1219170" marR="0" lvl="2" indent="-180000" algn="l" defTabSz="914400" rtl="0" eaLnBrk="1" fontAlgn="base" latinLnBrk="0" hangingPunct="1">
              <a:lnSpc>
                <a:spcPct val="100000"/>
              </a:lnSpc>
              <a:spcBef>
                <a:spcPct val="0"/>
              </a:spcBef>
              <a:spcAft>
                <a:spcPct val="0"/>
              </a:spcAft>
              <a:buClr>
                <a:srgbClr val="D7000F"/>
              </a:buClr>
              <a:buSzPct val="125000"/>
              <a:buFont typeface="Wingdings 2" panose="05020102010507070707" pitchFamily="18" charset="2"/>
              <a:buChar char=""/>
              <a:tabLst/>
              <a:defRPr/>
            </a:pPr>
            <a:r>
              <a:rPr kumimoji="0" lang="fr-FR" sz="1400" b="1" i="0" u="none" strike="noStrike" kern="1200" cap="none" spc="0" normalizeH="0" baseline="0" noProof="0" dirty="0">
                <a:ln>
                  <a:noFill/>
                </a:ln>
                <a:solidFill>
                  <a:srgbClr val="3E454A"/>
                </a:solidFill>
                <a:effectLst/>
                <a:uLnTx/>
                <a:uFillTx/>
                <a:latin typeface="Arial" pitchFamily="34" charset="0"/>
                <a:ea typeface="+mn-ea"/>
                <a:cs typeface="Arial" pitchFamily="34" charset="0"/>
              </a:rPr>
              <a:t>la gestion de crise issue d’attaque Cyber </a:t>
            </a:r>
            <a:r>
              <a:rPr kumimoji="0" lang="fr-FR" sz="1400" b="0" i="0" u="none" strike="noStrike" kern="1200" cap="none" spc="0" normalizeH="0" baseline="0" noProof="0" dirty="0">
                <a:ln>
                  <a:noFill/>
                </a:ln>
                <a:solidFill>
                  <a:srgbClr val="3E454A"/>
                </a:solidFill>
                <a:effectLst/>
                <a:uLnTx/>
                <a:uFillTx/>
                <a:latin typeface="Arial" pitchFamily="34" charset="0"/>
                <a:ea typeface="+mn-ea"/>
                <a:cs typeface="Arial" pitchFamily="34" charset="0"/>
              </a:rPr>
              <a:t>;</a:t>
            </a:r>
          </a:p>
          <a:p>
            <a:pPr marL="1219170" marR="0" lvl="2" indent="-180000" algn="l" defTabSz="914400" rtl="0" eaLnBrk="1" fontAlgn="base" latinLnBrk="0" hangingPunct="1">
              <a:lnSpc>
                <a:spcPct val="100000"/>
              </a:lnSpc>
              <a:spcBef>
                <a:spcPct val="0"/>
              </a:spcBef>
              <a:spcAft>
                <a:spcPct val="0"/>
              </a:spcAft>
              <a:buClr>
                <a:srgbClr val="D7000F"/>
              </a:buClr>
              <a:buSzPct val="125000"/>
              <a:buFont typeface="Wingdings 2" panose="05020102010507070707" pitchFamily="18" charset="2"/>
              <a:buChar char=""/>
              <a:tabLst/>
              <a:defRPr/>
            </a:pPr>
            <a:r>
              <a:rPr kumimoji="0" lang="fr-FR" sz="1400" b="1" i="0" u="none" strike="noStrike" kern="1200" cap="none" spc="0" normalizeH="0" baseline="0" noProof="0" dirty="0">
                <a:ln>
                  <a:noFill/>
                </a:ln>
                <a:solidFill>
                  <a:srgbClr val="3E454A"/>
                </a:solidFill>
                <a:effectLst/>
                <a:uLnTx/>
                <a:uFillTx/>
                <a:latin typeface="Arial" pitchFamily="34" charset="0"/>
                <a:ea typeface="+mn-ea"/>
                <a:cs typeface="Arial" pitchFamily="34" charset="0"/>
              </a:rPr>
              <a:t>la gestion de sinistres Cyber </a:t>
            </a:r>
            <a:r>
              <a:rPr kumimoji="0" lang="fr-FR" sz="1400" b="0" i="0" u="none" strike="noStrike" kern="1200" cap="none" spc="0" normalizeH="0" baseline="0" noProof="0" dirty="0">
                <a:ln>
                  <a:noFill/>
                </a:ln>
                <a:solidFill>
                  <a:srgbClr val="3E454A"/>
                </a:solidFill>
                <a:effectLst/>
                <a:uLnTx/>
                <a:uFillTx/>
                <a:latin typeface="Arial" pitchFamily="34" charset="0"/>
                <a:ea typeface="+mn-ea"/>
                <a:cs typeface="Arial" pitchFamily="34" charset="0"/>
              </a:rPr>
              <a:t>en faisant fonctionner la police conformément aux attentes de nos clients.</a:t>
            </a: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fr-FR" sz="1600" b="1" i="0" u="none" strike="noStrike" kern="1200" cap="none" spc="0" normalizeH="0" baseline="0" noProof="0" dirty="0">
              <a:ln>
                <a:noFill/>
              </a:ln>
              <a:solidFill>
                <a:srgbClr val="D7000F"/>
              </a:solidFill>
              <a:effectLst/>
              <a:uLnTx/>
              <a:uFillTx/>
              <a:latin typeface="Arial" pitchFamily="34" charset="0"/>
              <a:ea typeface="+mn-ea"/>
              <a:cs typeface="Arial" pitchFamily="34" charset="0"/>
            </a:endParaRPr>
          </a:p>
          <a:p>
            <a:pPr marL="176213" marR="0" lvl="0" indent="-176213" algn="l" defTabSz="914400" rtl="0" eaLnBrk="1" fontAlgn="base" latinLnBrk="0" hangingPunct="1">
              <a:lnSpc>
                <a:spcPct val="100000"/>
              </a:lnSpc>
              <a:spcBef>
                <a:spcPts val="600"/>
              </a:spcBef>
              <a:spcAft>
                <a:spcPct val="0"/>
              </a:spcAft>
              <a:buClr>
                <a:srgbClr val="C30F0F"/>
              </a:buClr>
              <a:buSzTx/>
              <a:buFont typeface="Arial" panose="020B0604020202020204" pitchFamily="34" charset="0"/>
              <a:buChar char="•"/>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Une </a:t>
            </a:r>
            <a:r>
              <a:rPr kumimoji="0" lang="fr-FR" sz="1400" b="1" i="0" u="none" strike="noStrike" kern="1200" cap="none" spc="0" normalizeH="0" baseline="0" noProof="0" dirty="0">
                <a:ln>
                  <a:noFill/>
                </a:ln>
                <a:solidFill>
                  <a:srgbClr val="3E454A"/>
                </a:solidFill>
                <a:effectLst/>
                <a:uLnTx/>
                <a:uFillTx/>
                <a:latin typeface="Arial" panose="020B0604020202020204"/>
                <a:ea typeface="+mn-ea"/>
                <a:cs typeface="+mn-cs"/>
              </a:rPr>
              <a:t>forte contribution aux discussions en cours en France</a:t>
            </a: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 (y compris avec les pouvoirs publics) pour faire évoluer positivement le marché de l’assurance Cyber.</a:t>
            </a:r>
          </a:p>
          <a:p>
            <a:pPr marL="176213" marR="0" lvl="0" indent="-176213" algn="l" defTabSz="914400" rtl="0" eaLnBrk="1" fontAlgn="base" latinLnBrk="0" hangingPunct="1">
              <a:lnSpc>
                <a:spcPct val="100000"/>
              </a:lnSpc>
              <a:spcBef>
                <a:spcPts val="1200"/>
              </a:spcBef>
              <a:spcAft>
                <a:spcPct val="0"/>
              </a:spcAft>
              <a:buClr>
                <a:srgbClr val="C30F0F"/>
              </a:buClr>
              <a:buSzTx/>
              <a:buFont typeface="Arial" panose="020B0604020202020204" pitchFamily="34" charset="0"/>
              <a:buChar char="•"/>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Une offre dédiée aux Cyber Risques, apportant une réponse unique et complète à cette menace croissante avec le support de consultants/experts associés à l’assureur.</a:t>
            </a:r>
          </a:p>
          <a:p>
            <a:pPr marL="176213" marR="0" lvl="0" indent="-176213" algn="l" defTabSz="914400" rtl="0" eaLnBrk="1" fontAlgn="base" latinLnBrk="0" hangingPunct="1">
              <a:lnSpc>
                <a:spcPct val="100000"/>
              </a:lnSpc>
              <a:spcBef>
                <a:spcPts val="1200"/>
              </a:spcBef>
              <a:spcAft>
                <a:spcPct val="0"/>
              </a:spcAft>
              <a:buClr>
                <a:srgbClr val="C30F0F"/>
              </a:buClr>
              <a:buSzTx/>
              <a:buFont typeface="Arial" panose="020B0604020202020204" pitchFamily="34" charset="0"/>
              <a:buChar char="•"/>
              <a:tabLst/>
              <a:defRPr/>
            </a:pPr>
            <a:r>
              <a:rPr kumimoji="0" lang="fr-FR" sz="1400" b="1" i="0" u="none" strike="noStrike" kern="1200" cap="none" spc="0" normalizeH="0" baseline="0" noProof="0" dirty="0">
                <a:ln>
                  <a:noFill/>
                </a:ln>
                <a:solidFill>
                  <a:srgbClr val="3E454A"/>
                </a:solidFill>
                <a:effectLst/>
                <a:uLnTx/>
                <a:uFillTx/>
                <a:latin typeface="Arial" panose="020B0604020202020204"/>
                <a:ea typeface="+mn-ea"/>
                <a:cs typeface="+mn-cs"/>
              </a:rPr>
              <a:t>Des partenaires assureurs reconnus sur ce marché </a:t>
            </a: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 </a:t>
            </a:r>
            <a:b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br>
            <a:endParaRPr kumimoji="0" lang="fr-FR" sz="1400" b="1" i="0" u="none" strike="noStrike" kern="1200" cap="none" spc="0" normalizeH="0" baseline="0" noProof="0" dirty="0">
              <a:ln>
                <a:noFill/>
              </a:ln>
              <a:solidFill>
                <a:srgbClr val="3E454A"/>
              </a:solidFill>
              <a:effectLst/>
              <a:uLnTx/>
              <a:uFillTx/>
              <a:latin typeface="Arial" panose="020B0604020202020204"/>
              <a:ea typeface="+mn-ea"/>
              <a:cs typeface="+mn-cs"/>
            </a:endParaRPr>
          </a:p>
          <a:p>
            <a:pPr marL="0" marR="0" lvl="0" indent="0" algn="l" defTabSz="914400" rtl="0" eaLnBrk="1" fontAlgn="base" latinLnBrk="0" hangingPunct="1">
              <a:lnSpc>
                <a:spcPct val="100000"/>
              </a:lnSpc>
              <a:spcBef>
                <a:spcPct val="0"/>
              </a:spcBef>
              <a:spcAft>
                <a:spcPct val="0"/>
              </a:spcAft>
              <a:buClr>
                <a:srgbClr val="A5CC74"/>
              </a:buClr>
              <a:buSzTx/>
              <a:buFont typeface="Arial" panose="020B0604020202020204" pitchFamily="34" charset="0"/>
              <a:buNone/>
              <a:tabLst/>
              <a:defRPr/>
            </a:pPr>
            <a:endParaRPr kumimoji="0" lang="fr-FR" sz="1600" b="0" i="0" u="none" strike="noStrike" kern="1200" cap="none" spc="0" normalizeH="0" baseline="0" noProof="0" dirty="0">
              <a:ln>
                <a:noFill/>
              </a:ln>
              <a:solidFill>
                <a:srgbClr val="D7000F"/>
              </a:solidFill>
              <a:effectLst/>
              <a:uLnTx/>
              <a:uFillTx/>
              <a:latin typeface="Arial" pitchFamily="34" charset="0"/>
              <a:ea typeface="+mn-ea"/>
              <a:cs typeface="Arial" pitchFamily="34" charset="0"/>
            </a:endParaRPr>
          </a:p>
        </p:txBody>
      </p:sp>
      <p:sp>
        <p:nvSpPr>
          <p:cNvPr id="85" name="ZoneTexte 84">
            <a:extLst>
              <a:ext uri="{FF2B5EF4-FFF2-40B4-BE49-F238E27FC236}">
                <a16:creationId xmlns:a16="http://schemas.microsoft.com/office/drawing/2014/main" id="{2AA97FCA-E29D-489D-9EB1-AE4BE41F25B9}"/>
              </a:ext>
            </a:extLst>
          </p:cNvPr>
          <p:cNvSpPr txBox="1"/>
          <p:nvPr/>
        </p:nvSpPr>
        <p:spPr>
          <a:xfrm>
            <a:off x="5924850" y="5079786"/>
            <a:ext cx="5128267" cy="1221168"/>
          </a:xfrm>
          <a:prstGeom prst="rect">
            <a:avLst/>
          </a:prstGeom>
          <a:solidFill>
            <a:srgbClr val="C00000"/>
          </a:solidFill>
          <a:ln w="12700" cap="flat" cmpd="sng" algn="ctr">
            <a:noFill/>
            <a:prstDash val="solid"/>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67" b="1" i="0" u="none" strike="noStrike" kern="0" cap="none" spc="0" normalizeH="0" baseline="0" noProof="0">
                <a:ln>
                  <a:noFill/>
                </a:ln>
                <a:solidFill>
                  <a:srgbClr val="FFFFFF"/>
                </a:solidFill>
                <a:effectLst/>
                <a:uLnTx/>
                <a:uFillTx/>
                <a:latin typeface="Arial" panose="020B0604020202020204"/>
                <a:ea typeface="+mn-ea"/>
                <a:cs typeface="+mn-cs"/>
              </a:rPr>
              <a:t>55 % des entreprises françaises ne savent pas qu’il existe des produits de cyber-assurance visant à fournir une couverture et des services aux entreprises qui subissent une atteinte à la sécurité des données</a:t>
            </a:r>
            <a:r>
              <a:rPr kumimoji="0" lang="fr-FR" sz="1467" b="0" i="0" u="none" strike="noStrike" kern="0" cap="none" spc="0" normalizeH="0" baseline="0" noProof="0">
                <a:ln>
                  <a:noFill/>
                </a:ln>
                <a:solidFill>
                  <a:srgbClr val="FFFFFF"/>
                </a:solidFill>
                <a:effectLst/>
                <a:uLnTx/>
                <a:uFillTx/>
                <a:latin typeface="Arial" panose="020B0604020202020204"/>
                <a:ea typeface="+mn-ea"/>
                <a:cs typeface="+mn-cs"/>
              </a:rPr>
              <a:t>. </a:t>
            </a:r>
            <a:br>
              <a:rPr kumimoji="0" lang="fr-FR" sz="1467" b="0" i="0" u="none" strike="noStrike" kern="0" cap="none" spc="0" normalizeH="0" baseline="0" noProof="0">
                <a:ln>
                  <a:noFill/>
                </a:ln>
                <a:solidFill>
                  <a:srgbClr val="FFFFFF"/>
                </a:solidFill>
                <a:effectLst/>
                <a:uLnTx/>
                <a:uFillTx/>
                <a:latin typeface="Arial" panose="020B0604020202020204"/>
                <a:ea typeface="+mn-ea"/>
                <a:cs typeface="+mn-cs"/>
              </a:rPr>
            </a:br>
            <a:r>
              <a:rPr kumimoji="0" lang="fr-FR" sz="1467" b="0" i="1" u="none" strike="noStrike" kern="0" cap="none" spc="0" normalizeH="0" baseline="0" noProof="0">
                <a:ln>
                  <a:noFill/>
                </a:ln>
                <a:solidFill>
                  <a:srgbClr val="FFFFFF"/>
                </a:solidFill>
                <a:effectLst/>
                <a:uLnTx/>
                <a:uFillTx/>
                <a:latin typeface="Arial" panose="020B0604020202020204"/>
                <a:ea typeface="+mn-ea"/>
                <a:cs typeface="+mn-cs"/>
              </a:rPr>
              <a:t>Source : Etude Lloyd’s « Facing the cyber risk Challenge », </a:t>
            </a:r>
          </a:p>
        </p:txBody>
      </p:sp>
      <p:pic>
        <p:nvPicPr>
          <p:cNvPr id="86" name="Image 85" descr="Une image contenant texte, clipart&#10;&#10;Description générée automatiquement">
            <a:extLst>
              <a:ext uri="{FF2B5EF4-FFF2-40B4-BE49-F238E27FC236}">
                <a16:creationId xmlns:a16="http://schemas.microsoft.com/office/drawing/2014/main" id="{C6F773AA-88E2-4D45-9A98-91837CC6EC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56980" y="5904839"/>
            <a:ext cx="668582" cy="323909"/>
          </a:xfrm>
          <a:prstGeom prst="rect">
            <a:avLst/>
          </a:prstGeom>
        </p:spPr>
      </p:pic>
      <p:pic>
        <p:nvPicPr>
          <p:cNvPr id="87" name="Graphique 86">
            <a:extLst>
              <a:ext uri="{FF2B5EF4-FFF2-40B4-BE49-F238E27FC236}">
                <a16:creationId xmlns:a16="http://schemas.microsoft.com/office/drawing/2014/main" id="{04F911C5-DD99-4C74-B451-7ABAEA726CA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21149" y="5389406"/>
            <a:ext cx="865009" cy="265270"/>
          </a:xfrm>
          <a:prstGeom prst="rect">
            <a:avLst/>
          </a:prstGeom>
        </p:spPr>
      </p:pic>
      <p:pic>
        <p:nvPicPr>
          <p:cNvPr id="88" name="Image 87" descr="Une image contenant texte, signe, sombre&#10;&#10;Description générée automatiquement">
            <a:extLst>
              <a:ext uri="{FF2B5EF4-FFF2-40B4-BE49-F238E27FC236}">
                <a16:creationId xmlns:a16="http://schemas.microsoft.com/office/drawing/2014/main" id="{8AC28F81-A1DB-43F9-85DF-7E447095D99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01376" y="5379388"/>
            <a:ext cx="772334" cy="411912"/>
          </a:xfrm>
          <a:prstGeom prst="rect">
            <a:avLst/>
          </a:prstGeom>
        </p:spPr>
      </p:pic>
      <p:pic>
        <p:nvPicPr>
          <p:cNvPr id="89" name="Picture 2" descr="Dattak | L'assurance cyber pour les TPE et PME">
            <a:extLst>
              <a:ext uri="{FF2B5EF4-FFF2-40B4-BE49-F238E27FC236}">
                <a16:creationId xmlns:a16="http://schemas.microsoft.com/office/drawing/2014/main" id="{9BCC6D38-FF4B-4AA1-AD22-5CFD67229DA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99837" y="5791300"/>
            <a:ext cx="1172642" cy="324055"/>
          </a:xfrm>
          <a:prstGeom prst="rect">
            <a:avLst/>
          </a:prstGeom>
          <a:noFill/>
          <a:extLst>
            <a:ext uri="{909E8E84-426E-40DD-AFC4-6F175D3DCCD1}">
              <a14:hiddenFill xmlns:a14="http://schemas.microsoft.com/office/drawing/2010/main">
                <a:solidFill>
                  <a:srgbClr val="FFFFFF"/>
                </a:solidFill>
              </a14:hiddenFill>
            </a:ext>
          </a:extLst>
        </p:spPr>
      </p:pic>
      <p:pic>
        <p:nvPicPr>
          <p:cNvPr id="90" name="Image 89">
            <a:extLst>
              <a:ext uri="{FF2B5EF4-FFF2-40B4-BE49-F238E27FC236}">
                <a16:creationId xmlns:a16="http://schemas.microsoft.com/office/drawing/2014/main" id="{2831F8CC-D0B5-4BCD-8F91-25CACAEFC96A}"/>
              </a:ext>
            </a:extLst>
          </p:cNvPr>
          <p:cNvPicPr>
            <a:picLocks noChangeAspect="1"/>
          </p:cNvPicPr>
          <p:nvPr/>
        </p:nvPicPr>
        <p:blipFill>
          <a:blip r:embed="rId9"/>
          <a:stretch>
            <a:fillRect/>
          </a:stretch>
        </p:blipFill>
        <p:spPr>
          <a:xfrm>
            <a:off x="4485570" y="5690370"/>
            <a:ext cx="428938" cy="428938"/>
          </a:xfrm>
          <a:prstGeom prst="rect">
            <a:avLst/>
          </a:prstGeom>
        </p:spPr>
      </p:pic>
      <p:pic>
        <p:nvPicPr>
          <p:cNvPr id="91" name="Image 90">
            <a:extLst>
              <a:ext uri="{FF2B5EF4-FFF2-40B4-BE49-F238E27FC236}">
                <a16:creationId xmlns:a16="http://schemas.microsoft.com/office/drawing/2014/main" id="{47434ED8-BC60-42D4-8378-673424CF66C3}"/>
              </a:ext>
            </a:extLst>
          </p:cNvPr>
          <p:cNvPicPr>
            <a:picLocks noChangeAspect="1"/>
          </p:cNvPicPr>
          <p:nvPr/>
        </p:nvPicPr>
        <p:blipFill>
          <a:blip r:embed="rId10"/>
          <a:stretch>
            <a:fillRect/>
          </a:stretch>
        </p:blipFill>
        <p:spPr>
          <a:xfrm>
            <a:off x="3439669" y="5409107"/>
            <a:ext cx="971686" cy="352474"/>
          </a:xfrm>
          <a:prstGeom prst="rect">
            <a:avLst/>
          </a:prstGeom>
        </p:spPr>
      </p:pic>
      <p:pic>
        <p:nvPicPr>
          <p:cNvPr id="6" name="Picture 2" descr="123 Images – Parcourir 13,422 le catalogue de photos, vecteurs et vidéos |  Adobe Stock">
            <a:extLst>
              <a:ext uri="{FF2B5EF4-FFF2-40B4-BE49-F238E27FC236}">
                <a16:creationId xmlns:a16="http://schemas.microsoft.com/office/drawing/2014/main" id="{84B08633-02FE-D7A1-04C0-5941EDD70004}"/>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67959" t="10788" r="3592" b="12405"/>
          <a:stretch/>
        </p:blipFill>
        <p:spPr bwMode="auto">
          <a:xfrm>
            <a:off x="159856" y="475630"/>
            <a:ext cx="535469" cy="552450"/>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62162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dirty="0"/>
              <a:t>L’offre CYBER Assurance by </a:t>
            </a:r>
            <a:endParaRPr lang="fr-FR" sz="2400" dirty="0">
              <a:solidFill>
                <a:srgbClr val="006600"/>
              </a:solidFill>
            </a:endParaRPr>
          </a:p>
        </p:txBody>
      </p:sp>
      <p:pic>
        <p:nvPicPr>
          <p:cNvPr id="13" name="Picture 6">
            <a:extLst>
              <a:ext uri="{FF2B5EF4-FFF2-40B4-BE49-F238E27FC236}">
                <a16:creationId xmlns:a16="http://schemas.microsoft.com/office/drawing/2014/main" id="{E741DA42-2146-444D-BEE5-337F8787D8C7}"/>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5559767" y="682990"/>
            <a:ext cx="841037" cy="280268"/>
          </a:xfrm>
          <a:prstGeom prst="rect">
            <a:avLst/>
          </a:prstGeom>
          <a:noFill/>
          <a:extLst>
            <a:ext uri="{909E8E84-426E-40DD-AFC4-6F175D3DCCD1}">
              <a14:hiddenFill xmlns:a14="http://schemas.microsoft.com/office/drawing/2010/main">
                <a:solidFill>
                  <a:srgbClr val="FFFFFF"/>
                </a:solidFill>
              </a14:hiddenFill>
            </a:ext>
          </a:extLst>
        </p:spPr>
      </p:pic>
      <p:sp>
        <p:nvSpPr>
          <p:cNvPr id="100" name="Rectangle: Rounded Corners 39">
            <a:extLst>
              <a:ext uri="{FF2B5EF4-FFF2-40B4-BE49-F238E27FC236}">
                <a16:creationId xmlns:a16="http://schemas.microsoft.com/office/drawing/2014/main" id="{484A2DC4-44A6-4C62-B304-DABD05752BEC}"/>
              </a:ext>
            </a:extLst>
          </p:cNvPr>
          <p:cNvSpPr/>
          <p:nvPr/>
        </p:nvSpPr>
        <p:spPr>
          <a:xfrm>
            <a:off x="143341" y="1512507"/>
            <a:ext cx="7226556" cy="2097573"/>
          </a:xfrm>
          <a:prstGeom prst="roundRect">
            <a:avLst>
              <a:gd name="adj" fmla="val 0"/>
            </a:avLst>
          </a:prstGeom>
          <a:solidFill>
            <a:srgbClr val="FFFFFF"/>
          </a:solidFill>
          <a:ln w="3175" cap="flat" cmpd="sng" algn="ctr">
            <a:solidFill>
              <a:srgbClr val="FFFFFF">
                <a:lumMod val="75000"/>
              </a:srgbClr>
            </a:solidFill>
            <a:prstDash val="solid"/>
            <a:miter lim="800000"/>
          </a:ln>
          <a:effectLst/>
        </p:spPr>
        <p:txBody>
          <a:bodyPr lIns="48000" rtlCol="0" anchor="b"/>
          <a:lstStyle/>
          <a:p>
            <a:pPr marL="380972" marR="0" lvl="0" indent="-380972" defTabSz="1219110" eaLnBrk="1" fontAlgn="ctr" latinLnBrk="0" hangingPunct="1">
              <a:lnSpc>
                <a:spcPct val="100000"/>
              </a:lnSpc>
              <a:spcBef>
                <a:spcPct val="0"/>
              </a:spcBef>
              <a:spcAft>
                <a:spcPct val="0"/>
              </a:spcAft>
              <a:buClrTx/>
              <a:buSzTx/>
              <a:buFont typeface="Arial" panose="020B0604020202020204" pitchFamily="34" charset="0"/>
              <a:buChar char="•"/>
              <a:tabLst/>
              <a:defRPr/>
            </a:pPr>
            <a:endParaRPr kumimoji="0" lang="fr-FR" sz="933" b="0" i="0" u="none" strike="noStrike" kern="0" cap="none" spc="0" normalizeH="0" baseline="0" noProof="0">
              <a:ln>
                <a:noFill/>
              </a:ln>
              <a:solidFill>
                <a:srgbClr val="000000"/>
              </a:solidFill>
              <a:effectLst/>
              <a:uLnTx/>
              <a:uFillTx/>
              <a:latin typeface="Calibri"/>
              <a:ea typeface="+mn-ea"/>
              <a:cs typeface="+mn-cs"/>
            </a:endParaRPr>
          </a:p>
        </p:txBody>
      </p:sp>
      <p:sp>
        <p:nvSpPr>
          <p:cNvPr id="101" name="ZoneTexte 100">
            <a:extLst>
              <a:ext uri="{FF2B5EF4-FFF2-40B4-BE49-F238E27FC236}">
                <a16:creationId xmlns:a16="http://schemas.microsoft.com/office/drawing/2014/main" id="{1763D325-59C5-4B84-8E34-B5F422D8DA46}"/>
              </a:ext>
            </a:extLst>
          </p:cNvPr>
          <p:cNvSpPr txBox="1"/>
          <p:nvPr/>
        </p:nvSpPr>
        <p:spPr>
          <a:xfrm>
            <a:off x="466532" y="1286804"/>
            <a:ext cx="3325899" cy="225767"/>
          </a:xfrm>
          <a:prstGeom prst="rect">
            <a:avLst/>
          </a:prstGeom>
          <a:noFill/>
        </p:spPr>
        <p:txBody>
          <a:bodyPr wrap="square" lIns="0" tIns="0" rIns="0" bIns="0" rtlCol="0">
            <a:spAutoFit/>
          </a:bodyPr>
          <a:lstStyle/>
          <a:p>
            <a:pPr defTabSz="1219110" fontAlgn="base">
              <a:spcBef>
                <a:spcPct val="0"/>
              </a:spcBef>
              <a:spcAft>
                <a:spcPct val="0"/>
              </a:spcAft>
              <a:defRPr/>
            </a:pPr>
            <a:r>
              <a:rPr lang="fr-FR" sz="1467" b="1" cap="all">
                <a:solidFill>
                  <a:srgbClr val="3E454A"/>
                </a:solidFill>
                <a:latin typeface="Arial Black" panose="020B0A04020102020204" pitchFamily="34" charset="0"/>
                <a:cs typeface="Arial" pitchFamily="34" charset="0"/>
              </a:rPr>
              <a:t>RISQUES COUVERTS</a:t>
            </a:r>
          </a:p>
        </p:txBody>
      </p:sp>
      <p:sp>
        <p:nvSpPr>
          <p:cNvPr id="102" name="ZoneTexte 43">
            <a:extLst>
              <a:ext uri="{FF2B5EF4-FFF2-40B4-BE49-F238E27FC236}">
                <a16:creationId xmlns:a16="http://schemas.microsoft.com/office/drawing/2014/main" id="{4E29D9F6-2000-435F-98A1-F30AB5D1A34C}"/>
              </a:ext>
            </a:extLst>
          </p:cNvPr>
          <p:cNvSpPr txBox="1"/>
          <p:nvPr/>
        </p:nvSpPr>
        <p:spPr>
          <a:xfrm>
            <a:off x="8007413" y="1286804"/>
            <a:ext cx="3202117" cy="225767"/>
          </a:xfrm>
          <a:prstGeom prst="rect">
            <a:avLst/>
          </a:prstGeom>
          <a:noFill/>
        </p:spPr>
        <p:txBody>
          <a:bodyPr wrap="square" lIns="0" tIns="0" rIns="0" bIns="0" rtlCol="0">
            <a:spAutoFit/>
          </a:bodyPr>
          <a:lstStyle/>
          <a:p>
            <a:pPr defTabSz="1219110" fontAlgn="base">
              <a:spcBef>
                <a:spcPct val="0"/>
              </a:spcBef>
              <a:spcAft>
                <a:spcPct val="0"/>
              </a:spcAft>
              <a:defRPr/>
            </a:pPr>
            <a:r>
              <a:rPr lang="fr-FR" sz="1467" b="1" cap="all">
                <a:solidFill>
                  <a:srgbClr val="3E454A"/>
                </a:solidFill>
                <a:latin typeface="Arial Black" panose="020B0A04020102020204" pitchFamily="34" charset="0"/>
                <a:cs typeface="Arial" pitchFamily="34" charset="0"/>
              </a:rPr>
              <a:t>Contexte &amp; données clés</a:t>
            </a:r>
          </a:p>
        </p:txBody>
      </p:sp>
      <p:sp>
        <p:nvSpPr>
          <p:cNvPr id="103" name="ZoneTexte 43">
            <a:extLst>
              <a:ext uri="{FF2B5EF4-FFF2-40B4-BE49-F238E27FC236}">
                <a16:creationId xmlns:a16="http://schemas.microsoft.com/office/drawing/2014/main" id="{9C38E345-5CDC-4B1E-89AF-E886B07CF968}"/>
              </a:ext>
            </a:extLst>
          </p:cNvPr>
          <p:cNvSpPr txBox="1"/>
          <p:nvPr/>
        </p:nvSpPr>
        <p:spPr>
          <a:xfrm>
            <a:off x="548495" y="3736223"/>
            <a:ext cx="3325899" cy="225767"/>
          </a:xfrm>
          <a:prstGeom prst="rect">
            <a:avLst/>
          </a:prstGeom>
          <a:noFill/>
        </p:spPr>
        <p:txBody>
          <a:bodyPr wrap="square" lIns="0" tIns="0" rIns="0" bIns="0" rtlCol="0">
            <a:spAutoFit/>
          </a:bodyPr>
          <a:lstStyle/>
          <a:p>
            <a:pPr defTabSz="1219110" fontAlgn="base">
              <a:spcBef>
                <a:spcPct val="0"/>
              </a:spcBef>
              <a:spcAft>
                <a:spcPct val="0"/>
              </a:spcAft>
              <a:defRPr/>
            </a:pPr>
            <a:r>
              <a:rPr lang="fr-FR" sz="1467" b="1" cap="all">
                <a:solidFill>
                  <a:srgbClr val="3E454A"/>
                </a:solidFill>
                <a:latin typeface="Arial Black" panose="020B0A04020102020204" pitchFamily="34" charset="0"/>
                <a:cs typeface="Arial" pitchFamily="34" charset="0"/>
              </a:rPr>
              <a:t>Enjeux</a:t>
            </a:r>
          </a:p>
        </p:txBody>
      </p:sp>
      <p:sp>
        <p:nvSpPr>
          <p:cNvPr id="104" name="Rectangle 103">
            <a:extLst>
              <a:ext uri="{FF2B5EF4-FFF2-40B4-BE49-F238E27FC236}">
                <a16:creationId xmlns:a16="http://schemas.microsoft.com/office/drawing/2014/main" id="{0C97089F-D888-47A2-9571-C5149E69B850}"/>
              </a:ext>
            </a:extLst>
          </p:cNvPr>
          <p:cNvSpPr/>
          <p:nvPr/>
        </p:nvSpPr>
        <p:spPr>
          <a:xfrm>
            <a:off x="7554065" y="1515139"/>
            <a:ext cx="4392231" cy="2595945"/>
          </a:xfrm>
          <a:prstGeom prst="rect">
            <a:avLst/>
          </a:prstGeom>
          <a:solidFill>
            <a:srgbClr val="FEF0F0"/>
          </a:solidFill>
        </p:spPr>
        <p:txBody>
          <a:bodyPr wrap="square" lIns="192000" tIns="192000" rIns="192000" bIns="192000" anchor="ctr">
            <a:noAutofit/>
          </a:bodyPr>
          <a:lstStyle/>
          <a:p>
            <a:pPr marL="237061" indent="-237061" algn="just" defTabSz="2167304">
              <a:spcBef>
                <a:spcPts val="600"/>
              </a:spcBef>
              <a:spcAft>
                <a:spcPts val="600"/>
              </a:spcAft>
              <a:buFont typeface="Arial" panose="020B0604020202020204" pitchFamily="34" charset="0"/>
              <a:buChar char="•"/>
              <a:defRPr/>
            </a:pPr>
            <a:r>
              <a:rPr lang="fr-FR" sz="1200">
                <a:solidFill>
                  <a:srgbClr val="3E454A"/>
                </a:solidFill>
                <a:latin typeface="Calibri" panose="020F0502020204030204" pitchFamily="34" charset="0"/>
                <a:ea typeface="Calibri" panose="020F0502020204030204" pitchFamily="34" charset="0"/>
              </a:rPr>
              <a:t>Assurance Cyber : </a:t>
            </a:r>
            <a:r>
              <a:rPr lang="fr-FR" sz="1200" b="1">
                <a:solidFill>
                  <a:srgbClr val="3E454A"/>
                </a:solidFill>
                <a:cs typeface="Calibri" panose="020F0502020204030204" pitchFamily="34" charset="0"/>
              </a:rPr>
              <a:t>250M€ de prime env</a:t>
            </a:r>
            <a:r>
              <a:rPr lang="fr-FR" sz="1200">
                <a:solidFill>
                  <a:srgbClr val="3E454A"/>
                </a:solidFill>
                <a:latin typeface="Calibri" panose="020F0502020204030204" pitchFamily="34" charset="0"/>
                <a:ea typeface="Calibri" panose="020F0502020204030204" pitchFamily="34" charset="0"/>
              </a:rPr>
              <a:t>. </a:t>
            </a:r>
            <a:r>
              <a:rPr lang="fr-FR" sz="1200">
                <a:solidFill>
                  <a:srgbClr val="3E454A"/>
                </a:solidFill>
                <a:cs typeface="Calibri" panose="020F0502020204030204" pitchFamily="34" charset="0"/>
              </a:rPr>
              <a:t>.</a:t>
            </a:r>
          </a:p>
          <a:p>
            <a:pPr marL="237061" indent="-237061" algn="just" defTabSz="2167304">
              <a:spcBef>
                <a:spcPts val="600"/>
              </a:spcBef>
              <a:spcAft>
                <a:spcPts val="600"/>
              </a:spcAft>
              <a:buFont typeface="Arial" panose="020B0604020202020204" pitchFamily="34" charset="0"/>
              <a:buChar char="•"/>
              <a:defRPr/>
            </a:pPr>
            <a:r>
              <a:rPr lang="fr-FR" sz="1200" b="1">
                <a:solidFill>
                  <a:srgbClr val="3E454A"/>
                </a:solidFill>
                <a:cs typeface="Calibri" panose="020F0502020204030204" pitchFamily="34" charset="0"/>
              </a:rPr>
              <a:t>+255% d’attaques </a:t>
            </a:r>
            <a:r>
              <a:rPr lang="fr-FR" sz="1200">
                <a:solidFill>
                  <a:srgbClr val="3E454A"/>
                </a:solidFill>
                <a:cs typeface="Calibri" panose="020F0502020204030204" pitchFamily="34" charset="0"/>
              </a:rPr>
              <a:t>en 2020 vs 2019.</a:t>
            </a:r>
          </a:p>
          <a:p>
            <a:pPr marL="237061" indent="-237061" algn="just" defTabSz="2167304">
              <a:spcBef>
                <a:spcPts val="600"/>
              </a:spcBef>
              <a:spcAft>
                <a:spcPts val="600"/>
              </a:spcAft>
              <a:buFont typeface="Arial" panose="020B0604020202020204" pitchFamily="34" charset="0"/>
              <a:buChar char="•"/>
              <a:defRPr/>
            </a:pPr>
            <a:r>
              <a:rPr lang="fr-FR" sz="1200">
                <a:solidFill>
                  <a:srgbClr val="3E454A"/>
                </a:solidFill>
                <a:cs typeface="Calibri" panose="020F0502020204030204" pitchFamily="34" charset="0"/>
              </a:rPr>
              <a:t>66% des cyber-attaques sont le fait d’une </a:t>
            </a:r>
            <a:r>
              <a:rPr lang="fr-FR" sz="1200" b="1">
                <a:solidFill>
                  <a:srgbClr val="3E454A"/>
                </a:solidFill>
                <a:cs typeface="Calibri" panose="020F0502020204030204" pitchFamily="34" charset="0"/>
              </a:rPr>
              <a:t>négligence d’un collaborateur.</a:t>
            </a:r>
          </a:p>
          <a:p>
            <a:pPr marL="237061" indent="-237061" algn="just" defTabSz="2167304">
              <a:spcBef>
                <a:spcPts val="600"/>
              </a:spcBef>
              <a:spcAft>
                <a:spcPts val="600"/>
              </a:spcAft>
              <a:buFont typeface="Arial" panose="020B0604020202020204" pitchFamily="34" charset="0"/>
              <a:buChar char="•"/>
              <a:defRPr/>
            </a:pPr>
            <a:r>
              <a:rPr lang="fr-FR" sz="1200" b="1">
                <a:solidFill>
                  <a:srgbClr val="3E454A"/>
                </a:solidFill>
                <a:cs typeface="Calibri" panose="020F0502020204030204" pitchFamily="34" charset="0"/>
              </a:rPr>
              <a:t>85% des employeurs </a:t>
            </a:r>
            <a:r>
              <a:rPr lang="fr-FR" sz="1200">
                <a:solidFill>
                  <a:srgbClr val="3E454A"/>
                </a:solidFill>
                <a:cs typeface="Calibri" panose="020F0502020204030204" pitchFamily="34" charset="0"/>
              </a:rPr>
              <a:t>estiment que la cybersécurité est une priorité absolue pour l’entreprise.</a:t>
            </a:r>
          </a:p>
          <a:p>
            <a:pPr marL="237061" indent="-237061" algn="just" defTabSz="2167304">
              <a:spcBef>
                <a:spcPts val="600"/>
              </a:spcBef>
              <a:spcAft>
                <a:spcPts val="600"/>
              </a:spcAft>
              <a:buFont typeface="Arial" panose="020B0604020202020204" pitchFamily="34" charset="0"/>
              <a:buChar char="•"/>
              <a:defRPr/>
            </a:pPr>
            <a:r>
              <a:rPr lang="fr-FR" sz="1200" b="1">
                <a:solidFill>
                  <a:srgbClr val="3E454A"/>
                </a:solidFill>
                <a:cs typeface="Calibri" panose="020F0502020204030204" pitchFamily="34" charset="0"/>
              </a:rPr>
              <a:t>1 PME sur 2 </a:t>
            </a:r>
            <a:r>
              <a:rPr lang="fr-FR" sz="1200">
                <a:solidFill>
                  <a:srgbClr val="3E454A"/>
                </a:solidFill>
                <a:cs typeface="Calibri" panose="020F0502020204030204" pitchFamily="34" charset="0"/>
              </a:rPr>
              <a:t>est attaquée et met la clé sous la porte dans les 18 mois après attaque. </a:t>
            </a:r>
          </a:p>
          <a:p>
            <a:pPr marL="237061" indent="-237061" algn="just" defTabSz="2167304">
              <a:spcBef>
                <a:spcPts val="600"/>
              </a:spcBef>
              <a:spcAft>
                <a:spcPts val="600"/>
              </a:spcAft>
              <a:buFont typeface="Arial" panose="020B0604020202020204" pitchFamily="34" charset="0"/>
              <a:buChar char="•"/>
              <a:defRPr/>
            </a:pPr>
            <a:r>
              <a:rPr lang="fr-FR" sz="1200" b="1">
                <a:solidFill>
                  <a:srgbClr val="3E454A"/>
                </a:solidFill>
                <a:cs typeface="Calibri" panose="020F0502020204030204" pitchFamily="34" charset="0"/>
              </a:rPr>
              <a:t>80% des PME et ETI françaises </a:t>
            </a:r>
            <a:r>
              <a:rPr lang="fr-FR" sz="1200">
                <a:solidFill>
                  <a:srgbClr val="3E454A"/>
                </a:solidFill>
                <a:cs typeface="Calibri" panose="020F0502020204030204" pitchFamily="34" charset="0"/>
              </a:rPr>
              <a:t>n'ont </a:t>
            </a:r>
            <a:br>
              <a:rPr lang="fr-FR" sz="1200">
                <a:solidFill>
                  <a:srgbClr val="3E454A"/>
                </a:solidFill>
                <a:cs typeface="Calibri" panose="020F0502020204030204" pitchFamily="34" charset="0"/>
              </a:rPr>
            </a:br>
            <a:r>
              <a:rPr lang="fr-FR" sz="1200">
                <a:solidFill>
                  <a:srgbClr val="3E454A"/>
                </a:solidFill>
                <a:cs typeface="Calibri" panose="020F0502020204030204" pitchFamily="34" charset="0"/>
              </a:rPr>
              <a:t>pas de plan de réponse aux incidents robustes</a:t>
            </a:r>
          </a:p>
        </p:txBody>
      </p:sp>
      <p:grpSp>
        <p:nvGrpSpPr>
          <p:cNvPr id="105" name="Group 73">
            <a:extLst>
              <a:ext uri="{FF2B5EF4-FFF2-40B4-BE49-F238E27FC236}">
                <a16:creationId xmlns:a16="http://schemas.microsoft.com/office/drawing/2014/main" id="{CA0D9351-2A79-4FCB-8C93-DA9EAE4E12C9}"/>
              </a:ext>
            </a:extLst>
          </p:cNvPr>
          <p:cNvGrpSpPr>
            <a:grpSpLocks noChangeAspect="1"/>
          </p:cNvGrpSpPr>
          <p:nvPr/>
        </p:nvGrpSpPr>
        <p:grpSpPr bwMode="auto">
          <a:xfrm>
            <a:off x="145773" y="1220234"/>
            <a:ext cx="274387" cy="279036"/>
            <a:chOff x="6545" y="603"/>
            <a:chExt cx="413" cy="420"/>
          </a:xfrm>
          <a:solidFill>
            <a:srgbClr val="C00000"/>
          </a:solidFill>
        </p:grpSpPr>
        <p:sp>
          <p:nvSpPr>
            <p:cNvPr id="106" name="Freeform 74">
              <a:extLst>
                <a:ext uri="{FF2B5EF4-FFF2-40B4-BE49-F238E27FC236}">
                  <a16:creationId xmlns:a16="http://schemas.microsoft.com/office/drawing/2014/main" id="{BC050C04-ABAC-44F3-B1C7-D7B47E2FC1C5}"/>
                </a:ext>
              </a:extLst>
            </p:cNvPr>
            <p:cNvSpPr>
              <a:spLocks noEditPoints="1"/>
            </p:cNvSpPr>
            <p:nvPr/>
          </p:nvSpPr>
          <p:spPr bwMode="auto">
            <a:xfrm>
              <a:off x="6545" y="638"/>
              <a:ext cx="413" cy="233"/>
            </a:xfrm>
            <a:custGeom>
              <a:avLst/>
              <a:gdLst>
                <a:gd name="T0" fmla="*/ 272 w 279"/>
                <a:gd name="T1" fmla="*/ 156 h 157"/>
                <a:gd name="T2" fmla="*/ 266 w 279"/>
                <a:gd name="T3" fmla="*/ 152 h 157"/>
                <a:gd name="T4" fmla="*/ 266 w 279"/>
                <a:gd name="T5" fmla="*/ 152 h 157"/>
                <a:gd name="T6" fmla="*/ 242 w 279"/>
                <a:gd name="T7" fmla="*/ 132 h 157"/>
                <a:gd name="T8" fmla="*/ 217 w 279"/>
                <a:gd name="T9" fmla="*/ 152 h 157"/>
                <a:gd name="T10" fmla="*/ 212 w 279"/>
                <a:gd name="T11" fmla="*/ 156 h 157"/>
                <a:gd name="T12" fmla="*/ 206 w 279"/>
                <a:gd name="T13" fmla="*/ 153 h 157"/>
                <a:gd name="T14" fmla="*/ 176 w 279"/>
                <a:gd name="T15" fmla="*/ 132 h 157"/>
                <a:gd name="T16" fmla="*/ 145 w 279"/>
                <a:gd name="T17" fmla="*/ 153 h 157"/>
                <a:gd name="T18" fmla="*/ 139 w 279"/>
                <a:gd name="T19" fmla="*/ 156 h 157"/>
                <a:gd name="T20" fmla="*/ 134 w 279"/>
                <a:gd name="T21" fmla="*/ 152 h 157"/>
                <a:gd name="T22" fmla="*/ 104 w 279"/>
                <a:gd name="T23" fmla="*/ 132 h 157"/>
                <a:gd name="T24" fmla="*/ 73 w 279"/>
                <a:gd name="T25" fmla="*/ 152 h 157"/>
                <a:gd name="T26" fmla="*/ 67 w 279"/>
                <a:gd name="T27" fmla="*/ 156 h 157"/>
                <a:gd name="T28" fmla="*/ 62 w 279"/>
                <a:gd name="T29" fmla="*/ 151 h 157"/>
                <a:gd name="T30" fmla="*/ 37 w 279"/>
                <a:gd name="T31" fmla="*/ 132 h 157"/>
                <a:gd name="T32" fmla="*/ 19 w 279"/>
                <a:gd name="T33" fmla="*/ 139 h 157"/>
                <a:gd name="T34" fmla="*/ 14 w 279"/>
                <a:gd name="T35" fmla="*/ 150 h 157"/>
                <a:gd name="T36" fmla="*/ 8 w 279"/>
                <a:gd name="T37" fmla="*/ 156 h 157"/>
                <a:gd name="T38" fmla="*/ 2 w 279"/>
                <a:gd name="T39" fmla="*/ 151 h 157"/>
                <a:gd name="T40" fmla="*/ 41 w 279"/>
                <a:gd name="T41" fmla="*/ 42 h 157"/>
                <a:gd name="T42" fmla="*/ 140 w 279"/>
                <a:gd name="T43" fmla="*/ 0 h 157"/>
                <a:gd name="T44" fmla="*/ 238 w 279"/>
                <a:gd name="T45" fmla="*/ 42 h 157"/>
                <a:gd name="T46" fmla="*/ 278 w 279"/>
                <a:gd name="T47" fmla="*/ 151 h 157"/>
                <a:gd name="T48" fmla="*/ 272 w 279"/>
                <a:gd name="T49" fmla="*/ 156 h 157"/>
                <a:gd name="T50" fmla="*/ 272 w 279"/>
                <a:gd name="T51" fmla="*/ 156 h 157"/>
                <a:gd name="T52" fmla="*/ 104 w 279"/>
                <a:gd name="T53" fmla="*/ 120 h 157"/>
                <a:gd name="T54" fmla="*/ 141 w 279"/>
                <a:gd name="T55" fmla="*/ 139 h 157"/>
                <a:gd name="T56" fmla="*/ 176 w 279"/>
                <a:gd name="T57" fmla="*/ 120 h 157"/>
                <a:gd name="T58" fmla="*/ 211 w 279"/>
                <a:gd name="T59" fmla="*/ 138 h 157"/>
                <a:gd name="T60" fmla="*/ 242 w 279"/>
                <a:gd name="T61" fmla="*/ 120 h 157"/>
                <a:gd name="T62" fmla="*/ 265 w 279"/>
                <a:gd name="T63" fmla="*/ 129 h 157"/>
                <a:gd name="T64" fmla="*/ 229 w 279"/>
                <a:gd name="T65" fmla="*/ 50 h 157"/>
                <a:gd name="T66" fmla="*/ 140 w 279"/>
                <a:gd name="T67" fmla="*/ 12 h 157"/>
                <a:gd name="T68" fmla="*/ 50 w 279"/>
                <a:gd name="T69" fmla="*/ 50 h 157"/>
                <a:gd name="T70" fmla="*/ 14 w 279"/>
                <a:gd name="T71" fmla="*/ 127 h 157"/>
                <a:gd name="T72" fmla="*/ 37 w 279"/>
                <a:gd name="T73" fmla="*/ 120 h 157"/>
                <a:gd name="T74" fmla="*/ 69 w 279"/>
                <a:gd name="T75" fmla="*/ 135 h 157"/>
                <a:gd name="T76" fmla="*/ 104 w 279"/>
                <a:gd name="T77" fmla="*/ 12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9" h="157">
                  <a:moveTo>
                    <a:pt x="272" y="156"/>
                  </a:moveTo>
                  <a:cubicBezTo>
                    <a:pt x="269" y="156"/>
                    <a:pt x="266" y="155"/>
                    <a:pt x="266" y="152"/>
                  </a:cubicBezTo>
                  <a:cubicBezTo>
                    <a:pt x="266" y="152"/>
                    <a:pt x="266" y="152"/>
                    <a:pt x="266" y="152"/>
                  </a:cubicBezTo>
                  <a:cubicBezTo>
                    <a:pt x="266" y="151"/>
                    <a:pt x="261" y="132"/>
                    <a:pt x="242" y="132"/>
                  </a:cubicBezTo>
                  <a:cubicBezTo>
                    <a:pt x="223" y="132"/>
                    <a:pt x="218" y="151"/>
                    <a:pt x="217" y="152"/>
                  </a:cubicBezTo>
                  <a:cubicBezTo>
                    <a:pt x="217" y="154"/>
                    <a:pt x="215" y="156"/>
                    <a:pt x="212" y="156"/>
                  </a:cubicBezTo>
                  <a:cubicBezTo>
                    <a:pt x="210" y="157"/>
                    <a:pt x="207" y="155"/>
                    <a:pt x="206" y="153"/>
                  </a:cubicBezTo>
                  <a:cubicBezTo>
                    <a:pt x="206" y="153"/>
                    <a:pt x="196" y="132"/>
                    <a:pt x="176" y="132"/>
                  </a:cubicBezTo>
                  <a:cubicBezTo>
                    <a:pt x="156" y="132"/>
                    <a:pt x="145" y="153"/>
                    <a:pt x="145" y="153"/>
                  </a:cubicBezTo>
                  <a:cubicBezTo>
                    <a:pt x="144" y="155"/>
                    <a:pt x="141" y="157"/>
                    <a:pt x="139" y="156"/>
                  </a:cubicBezTo>
                  <a:cubicBezTo>
                    <a:pt x="137" y="156"/>
                    <a:pt x="134" y="154"/>
                    <a:pt x="134" y="152"/>
                  </a:cubicBezTo>
                  <a:cubicBezTo>
                    <a:pt x="134" y="151"/>
                    <a:pt x="128" y="132"/>
                    <a:pt x="104" y="132"/>
                  </a:cubicBezTo>
                  <a:cubicBezTo>
                    <a:pt x="79" y="132"/>
                    <a:pt x="74" y="151"/>
                    <a:pt x="73" y="152"/>
                  </a:cubicBezTo>
                  <a:cubicBezTo>
                    <a:pt x="73" y="155"/>
                    <a:pt x="70" y="157"/>
                    <a:pt x="67" y="156"/>
                  </a:cubicBezTo>
                  <a:cubicBezTo>
                    <a:pt x="64" y="156"/>
                    <a:pt x="62" y="154"/>
                    <a:pt x="62" y="151"/>
                  </a:cubicBezTo>
                  <a:cubicBezTo>
                    <a:pt x="62" y="149"/>
                    <a:pt x="61" y="132"/>
                    <a:pt x="37" y="132"/>
                  </a:cubicBezTo>
                  <a:cubicBezTo>
                    <a:pt x="29" y="132"/>
                    <a:pt x="23" y="135"/>
                    <a:pt x="19" y="139"/>
                  </a:cubicBezTo>
                  <a:cubicBezTo>
                    <a:pt x="14" y="144"/>
                    <a:pt x="14" y="150"/>
                    <a:pt x="14" y="150"/>
                  </a:cubicBezTo>
                  <a:cubicBezTo>
                    <a:pt x="14" y="154"/>
                    <a:pt x="11" y="156"/>
                    <a:pt x="8" y="156"/>
                  </a:cubicBezTo>
                  <a:cubicBezTo>
                    <a:pt x="5" y="157"/>
                    <a:pt x="2" y="154"/>
                    <a:pt x="2" y="151"/>
                  </a:cubicBezTo>
                  <a:cubicBezTo>
                    <a:pt x="0" y="110"/>
                    <a:pt x="14" y="70"/>
                    <a:pt x="41" y="42"/>
                  </a:cubicBezTo>
                  <a:cubicBezTo>
                    <a:pt x="67" y="15"/>
                    <a:pt x="102" y="0"/>
                    <a:pt x="140" y="0"/>
                  </a:cubicBezTo>
                  <a:cubicBezTo>
                    <a:pt x="177" y="0"/>
                    <a:pt x="212" y="15"/>
                    <a:pt x="238" y="42"/>
                  </a:cubicBezTo>
                  <a:cubicBezTo>
                    <a:pt x="265" y="70"/>
                    <a:pt x="279" y="110"/>
                    <a:pt x="278" y="151"/>
                  </a:cubicBezTo>
                  <a:cubicBezTo>
                    <a:pt x="278" y="154"/>
                    <a:pt x="275" y="156"/>
                    <a:pt x="272" y="156"/>
                  </a:cubicBezTo>
                  <a:cubicBezTo>
                    <a:pt x="272" y="156"/>
                    <a:pt x="272" y="156"/>
                    <a:pt x="272" y="156"/>
                  </a:cubicBezTo>
                  <a:close/>
                  <a:moveTo>
                    <a:pt x="104" y="120"/>
                  </a:moveTo>
                  <a:cubicBezTo>
                    <a:pt x="123" y="120"/>
                    <a:pt x="134" y="130"/>
                    <a:pt x="141" y="139"/>
                  </a:cubicBezTo>
                  <a:cubicBezTo>
                    <a:pt x="147" y="131"/>
                    <a:pt x="159" y="120"/>
                    <a:pt x="176" y="120"/>
                  </a:cubicBezTo>
                  <a:cubicBezTo>
                    <a:pt x="192" y="120"/>
                    <a:pt x="204" y="130"/>
                    <a:pt x="211" y="138"/>
                  </a:cubicBezTo>
                  <a:cubicBezTo>
                    <a:pt x="216" y="129"/>
                    <a:pt x="226" y="120"/>
                    <a:pt x="242" y="120"/>
                  </a:cubicBezTo>
                  <a:cubicBezTo>
                    <a:pt x="252" y="120"/>
                    <a:pt x="259" y="124"/>
                    <a:pt x="265" y="129"/>
                  </a:cubicBezTo>
                  <a:cubicBezTo>
                    <a:pt x="262" y="99"/>
                    <a:pt x="249" y="71"/>
                    <a:pt x="229" y="50"/>
                  </a:cubicBezTo>
                  <a:cubicBezTo>
                    <a:pt x="206" y="26"/>
                    <a:pt x="174" y="12"/>
                    <a:pt x="140" y="12"/>
                  </a:cubicBezTo>
                  <a:cubicBezTo>
                    <a:pt x="105" y="12"/>
                    <a:pt x="73" y="26"/>
                    <a:pt x="50" y="50"/>
                  </a:cubicBezTo>
                  <a:cubicBezTo>
                    <a:pt x="30" y="71"/>
                    <a:pt x="18" y="98"/>
                    <a:pt x="14" y="127"/>
                  </a:cubicBezTo>
                  <a:cubicBezTo>
                    <a:pt x="20" y="123"/>
                    <a:pt x="28" y="120"/>
                    <a:pt x="37" y="120"/>
                  </a:cubicBezTo>
                  <a:cubicBezTo>
                    <a:pt x="55" y="120"/>
                    <a:pt x="64" y="128"/>
                    <a:pt x="69" y="135"/>
                  </a:cubicBezTo>
                  <a:cubicBezTo>
                    <a:pt x="76" y="128"/>
                    <a:pt x="87" y="120"/>
                    <a:pt x="104"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defTabSz="1219140" fontAlgn="base">
                <a:spcBef>
                  <a:spcPct val="0"/>
                </a:spcBef>
                <a:spcAft>
                  <a:spcPct val="0"/>
                </a:spcAft>
                <a:defRPr/>
              </a:pPr>
              <a:endParaRPr lang="en-AU" sz="2400">
                <a:solidFill>
                  <a:prstClr val="black"/>
                </a:solidFill>
                <a:cs typeface="Arial" pitchFamily="34" charset="0"/>
              </a:endParaRPr>
            </a:p>
          </p:txBody>
        </p:sp>
        <p:sp>
          <p:nvSpPr>
            <p:cNvPr id="107" name="Freeform 75">
              <a:extLst>
                <a:ext uri="{FF2B5EF4-FFF2-40B4-BE49-F238E27FC236}">
                  <a16:creationId xmlns:a16="http://schemas.microsoft.com/office/drawing/2014/main" id="{7889B430-5C88-4714-9567-351B2C7FC885}"/>
                </a:ext>
              </a:extLst>
            </p:cNvPr>
            <p:cNvSpPr>
              <a:spLocks/>
            </p:cNvSpPr>
            <p:nvPr/>
          </p:nvSpPr>
          <p:spPr bwMode="auto">
            <a:xfrm>
              <a:off x="6743" y="603"/>
              <a:ext cx="18" cy="53"/>
            </a:xfrm>
            <a:custGeom>
              <a:avLst/>
              <a:gdLst>
                <a:gd name="T0" fmla="*/ 6 w 12"/>
                <a:gd name="T1" fmla="*/ 36 h 36"/>
                <a:gd name="T2" fmla="*/ 0 w 12"/>
                <a:gd name="T3" fmla="*/ 30 h 36"/>
                <a:gd name="T4" fmla="*/ 0 w 12"/>
                <a:gd name="T5" fmla="*/ 6 h 36"/>
                <a:gd name="T6" fmla="*/ 6 w 12"/>
                <a:gd name="T7" fmla="*/ 0 h 36"/>
                <a:gd name="T8" fmla="*/ 12 w 12"/>
                <a:gd name="T9" fmla="*/ 6 h 36"/>
                <a:gd name="T10" fmla="*/ 12 w 12"/>
                <a:gd name="T11" fmla="*/ 30 h 36"/>
                <a:gd name="T12" fmla="*/ 6 w 1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6" y="36"/>
                  </a:moveTo>
                  <a:cubicBezTo>
                    <a:pt x="2" y="36"/>
                    <a:pt x="0" y="34"/>
                    <a:pt x="0" y="30"/>
                  </a:cubicBezTo>
                  <a:cubicBezTo>
                    <a:pt x="0" y="6"/>
                    <a:pt x="0" y="6"/>
                    <a:pt x="0" y="6"/>
                  </a:cubicBezTo>
                  <a:cubicBezTo>
                    <a:pt x="0" y="3"/>
                    <a:pt x="2" y="0"/>
                    <a:pt x="6" y="0"/>
                  </a:cubicBezTo>
                  <a:cubicBezTo>
                    <a:pt x="9" y="0"/>
                    <a:pt x="12" y="3"/>
                    <a:pt x="12" y="6"/>
                  </a:cubicBezTo>
                  <a:cubicBezTo>
                    <a:pt x="12" y="30"/>
                    <a:pt x="12" y="30"/>
                    <a:pt x="12" y="30"/>
                  </a:cubicBezTo>
                  <a:cubicBezTo>
                    <a:pt x="12" y="34"/>
                    <a:pt x="9" y="36"/>
                    <a:pt x="6"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defTabSz="1219140" fontAlgn="base">
                <a:spcBef>
                  <a:spcPct val="0"/>
                </a:spcBef>
                <a:spcAft>
                  <a:spcPct val="0"/>
                </a:spcAft>
                <a:defRPr/>
              </a:pPr>
              <a:endParaRPr lang="en-AU" sz="2400">
                <a:solidFill>
                  <a:prstClr val="black"/>
                </a:solidFill>
                <a:cs typeface="Arial" pitchFamily="34" charset="0"/>
              </a:endParaRPr>
            </a:p>
          </p:txBody>
        </p:sp>
        <p:sp>
          <p:nvSpPr>
            <p:cNvPr id="108" name="Freeform 76">
              <a:extLst>
                <a:ext uri="{FF2B5EF4-FFF2-40B4-BE49-F238E27FC236}">
                  <a16:creationId xmlns:a16="http://schemas.microsoft.com/office/drawing/2014/main" id="{BCDDB18B-CC05-4D58-8335-2613AC86EC0A}"/>
                </a:ext>
              </a:extLst>
            </p:cNvPr>
            <p:cNvSpPr>
              <a:spLocks/>
            </p:cNvSpPr>
            <p:nvPr/>
          </p:nvSpPr>
          <p:spPr bwMode="auto">
            <a:xfrm>
              <a:off x="6743" y="851"/>
              <a:ext cx="62" cy="172"/>
            </a:xfrm>
            <a:custGeom>
              <a:avLst/>
              <a:gdLst>
                <a:gd name="T0" fmla="*/ 21 w 42"/>
                <a:gd name="T1" fmla="*/ 116 h 116"/>
                <a:gd name="T2" fmla="*/ 0 w 42"/>
                <a:gd name="T3" fmla="*/ 96 h 116"/>
                <a:gd name="T4" fmla="*/ 0 w 42"/>
                <a:gd name="T5" fmla="*/ 6 h 116"/>
                <a:gd name="T6" fmla="*/ 6 w 42"/>
                <a:gd name="T7" fmla="*/ 0 h 116"/>
                <a:gd name="T8" fmla="*/ 12 w 42"/>
                <a:gd name="T9" fmla="*/ 6 h 116"/>
                <a:gd name="T10" fmla="*/ 12 w 42"/>
                <a:gd name="T11" fmla="*/ 96 h 116"/>
                <a:gd name="T12" fmla="*/ 21 w 42"/>
                <a:gd name="T13" fmla="*/ 104 h 116"/>
                <a:gd name="T14" fmla="*/ 30 w 42"/>
                <a:gd name="T15" fmla="*/ 96 h 116"/>
                <a:gd name="T16" fmla="*/ 36 w 42"/>
                <a:gd name="T17" fmla="*/ 90 h 116"/>
                <a:gd name="T18" fmla="*/ 42 w 42"/>
                <a:gd name="T19" fmla="*/ 96 h 116"/>
                <a:gd name="T20" fmla="*/ 21 w 42"/>
                <a:gd name="T21" fmla="*/ 1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116">
                  <a:moveTo>
                    <a:pt x="21" y="116"/>
                  </a:moveTo>
                  <a:cubicBezTo>
                    <a:pt x="10" y="116"/>
                    <a:pt x="0" y="109"/>
                    <a:pt x="0" y="96"/>
                  </a:cubicBezTo>
                  <a:cubicBezTo>
                    <a:pt x="0" y="6"/>
                    <a:pt x="0" y="6"/>
                    <a:pt x="0" y="6"/>
                  </a:cubicBezTo>
                  <a:cubicBezTo>
                    <a:pt x="0" y="3"/>
                    <a:pt x="2" y="0"/>
                    <a:pt x="6" y="0"/>
                  </a:cubicBezTo>
                  <a:cubicBezTo>
                    <a:pt x="9" y="0"/>
                    <a:pt x="12" y="3"/>
                    <a:pt x="12" y="6"/>
                  </a:cubicBezTo>
                  <a:cubicBezTo>
                    <a:pt x="12" y="96"/>
                    <a:pt x="12" y="96"/>
                    <a:pt x="12" y="96"/>
                  </a:cubicBezTo>
                  <a:cubicBezTo>
                    <a:pt x="12" y="104"/>
                    <a:pt x="20" y="104"/>
                    <a:pt x="21" y="104"/>
                  </a:cubicBezTo>
                  <a:cubicBezTo>
                    <a:pt x="22" y="104"/>
                    <a:pt x="30" y="104"/>
                    <a:pt x="30" y="96"/>
                  </a:cubicBezTo>
                  <a:cubicBezTo>
                    <a:pt x="30" y="93"/>
                    <a:pt x="32" y="90"/>
                    <a:pt x="36" y="90"/>
                  </a:cubicBezTo>
                  <a:cubicBezTo>
                    <a:pt x="39" y="90"/>
                    <a:pt x="42" y="93"/>
                    <a:pt x="42" y="96"/>
                  </a:cubicBezTo>
                  <a:cubicBezTo>
                    <a:pt x="42" y="109"/>
                    <a:pt x="31" y="116"/>
                    <a:pt x="21" y="1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defTabSz="1219140" fontAlgn="base">
                <a:spcBef>
                  <a:spcPct val="0"/>
                </a:spcBef>
                <a:spcAft>
                  <a:spcPct val="0"/>
                </a:spcAft>
                <a:defRPr/>
              </a:pPr>
              <a:endParaRPr lang="en-AU" sz="2400">
                <a:solidFill>
                  <a:prstClr val="black"/>
                </a:solidFill>
                <a:cs typeface="Arial" pitchFamily="34" charset="0"/>
              </a:endParaRPr>
            </a:p>
          </p:txBody>
        </p:sp>
      </p:grpSp>
      <p:grpSp>
        <p:nvGrpSpPr>
          <p:cNvPr id="109" name="Group 144">
            <a:extLst>
              <a:ext uri="{FF2B5EF4-FFF2-40B4-BE49-F238E27FC236}">
                <a16:creationId xmlns:a16="http://schemas.microsoft.com/office/drawing/2014/main" id="{8A980680-7F9E-4D6C-9B77-6CF7D8FF81E1}"/>
              </a:ext>
            </a:extLst>
          </p:cNvPr>
          <p:cNvGrpSpPr>
            <a:grpSpLocks noChangeAspect="1"/>
          </p:cNvGrpSpPr>
          <p:nvPr/>
        </p:nvGrpSpPr>
        <p:grpSpPr bwMode="auto">
          <a:xfrm>
            <a:off x="7551867" y="1231488"/>
            <a:ext cx="389892" cy="228459"/>
            <a:chOff x="4660" y="3255"/>
            <a:chExt cx="441" cy="250"/>
          </a:xfrm>
          <a:solidFill>
            <a:srgbClr val="C00000"/>
          </a:solidFill>
        </p:grpSpPr>
        <p:sp>
          <p:nvSpPr>
            <p:cNvPr id="110" name="Freeform 145">
              <a:extLst>
                <a:ext uri="{FF2B5EF4-FFF2-40B4-BE49-F238E27FC236}">
                  <a16:creationId xmlns:a16="http://schemas.microsoft.com/office/drawing/2014/main" id="{2AF91194-6775-42C0-9B8E-7B5827F376B8}"/>
                </a:ext>
              </a:extLst>
            </p:cNvPr>
            <p:cNvSpPr>
              <a:spLocks noEditPoints="1"/>
            </p:cNvSpPr>
            <p:nvPr/>
          </p:nvSpPr>
          <p:spPr bwMode="auto">
            <a:xfrm>
              <a:off x="4660" y="3255"/>
              <a:ext cx="441" cy="250"/>
            </a:xfrm>
            <a:custGeom>
              <a:avLst/>
              <a:gdLst>
                <a:gd name="T0" fmla="*/ 286 w 288"/>
                <a:gd name="T1" fmla="*/ 81 h 168"/>
                <a:gd name="T2" fmla="*/ 245 w 288"/>
                <a:gd name="T3" fmla="*/ 41 h 168"/>
                <a:gd name="T4" fmla="*/ 149 w 288"/>
                <a:gd name="T5" fmla="*/ 1 h 168"/>
                <a:gd name="T6" fmla="*/ 144 w 288"/>
                <a:gd name="T7" fmla="*/ 0 h 168"/>
                <a:gd name="T8" fmla="*/ 139 w 288"/>
                <a:gd name="T9" fmla="*/ 1 h 168"/>
                <a:gd name="T10" fmla="*/ 43 w 288"/>
                <a:gd name="T11" fmla="*/ 41 h 168"/>
                <a:gd name="T12" fmla="*/ 1 w 288"/>
                <a:gd name="T13" fmla="*/ 81 h 168"/>
                <a:gd name="T14" fmla="*/ 1 w 288"/>
                <a:gd name="T15" fmla="*/ 88 h 168"/>
                <a:gd name="T16" fmla="*/ 43 w 288"/>
                <a:gd name="T17" fmla="*/ 128 h 168"/>
                <a:gd name="T18" fmla="*/ 139 w 288"/>
                <a:gd name="T19" fmla="*/ 168 h 168"/>
                <a:gd name="T20" fmla="*/ 144 w 288"/>
                <a:gd name="T21" fmla="*/ 168 h 168"/>
                <a:gd name="T22" fmla="*/ 149 w 288"/>
                <a:gd name="T23" fmla="*/ 168 h 168"/>
                <a:gd name="T24" fmla="*/ 245 w 288"/>
                <a:gd name="T25" fmla="*/ 128 h 168"/>
                <a:gd name="T26" fmla="*/ 286 w 288"/>
                <a:gd name="T27" fmla="*/ 88 h 168"/>
                <a:gd name="T28" fmla="*/ 286 w 288"/>
                <a:gd name="T29" fmla="*/ 81 h 168"/>
                <a:gd name="T30" fmla="*/ 195 w 288"/>
                <a:gd name="T31" fmla="*/ 33 h 168"/>
                <a:gd name="T32" fmla="*/ 216 w 288"/>
                <a:gd name="T33" fmla="*/ 84 h 168"/>
                <a:gd name="T34" fmla="*/ 195 w 288"/>
                <a:gd name="T35" fmla="*/ 135 h 168"/>
                <a:gd name="T36" fmla="*/ 144 w 288"/>
                <a:gd name="T37" fmla="*/ 156 h 168"/>
                <a:gd name="T38" fmla="*/ 93 w 288"/>
                <a:gd name="T39" fmla="*/ 135 h 168"/>
                <a:gd name="T40" fmla="*/ 72 w 288"/>
                <a:gd name="T41" fmla="*/ 84 h 168"/>
                <a:gd name="T42" fmla="*/ 93 w 288"/>
                <a:gd name="T43" fmla="*/ 33 h 168"/>
                <a:gd name="T44" fmla="*/ 144 w 288"/>
                <a:gd name="T45" fmla="*/ 12 h 168"/>
                <a:gd name="T46" fmla="*/ 195 w 288"/>
                <a:gd name="T47" fmla="*/ 33 h 168"/>
                <a:gd name="T48" fmla="*/ 21 w 288"/>
                <a:gd name="T49" fmla="*/ 92 h 168"/>
                <a:gd name="T50" fmla="*/ 14 w 288"/>
                <a:gd name="T51" fmla="*/ 84 h 168"/>
                <a:gd name="T52" fmla="*/ 55 w 288"/>
                <a:gd name="T53" fmla="*/ 46 h 168"/>
                <a:gd name="T54" fmla="*/ 79 w 288"/>
                <a:gd name="T55" fmla="*/ 31 h 168"/>
                <a:gd name="T56" fmla="*/ 60 w 288"/>
                <a:gd name="T57" fmla="*/ 84 h 168"/>
                <a:gd name="T58" fmla="*/ 79 w 288"/>
                <a:gd name="T59" fmla="*/ 138 h 168"/>
                <a:gd name="T60" fmla="*/ 50 w 288"/>
                <a:gd name="T61" fmla="*/ 118 h 168"/>
                <a:gd name="T62" fmla="*/ 21 w 288"/>
                <a:gd name="T63" fmla="*/ 92 h 168"/>
                <a:gd name="T64" fmla="*/ 233 w 288"/>
                <a:gd name="T65" fmla="*/ 122 h 168"/>
                <a:gd name="T66" fmla="*/ 208 w 288"/>
                <a:gd name="T67" fmla="*/ 138 h 168"/>
                <a:gd name="T68" fmla="*/ 228 w 288"/>
                <a:gd name="T69" fmla="*/ 84 h 168"/>
                <a:gd name="T70" fmla="*/ 208 w 288"/>
                <a:gd name="T71" fmla="*/ 31 h 168"/>
                <a:gd name="T72" fmla="*/ 238 w 288"/>
                <a:gd name="T73" fmla="*/ 50 h 168"/>
                <a:gd name="T74" fmla="*/ 266 w 288"/>
                <a:gd name="T75" fmla="*/ 76 h 168"/>
                <a:gd name="T76" fmla="*/ 274 w 288"/>
                <a:gd name="T77" fmla="*/ 84 h 168"/>
                <a:gd name="T78" fmla="*/ 233 w 288"/>
                <a:gd name="T79" fmla="*/ 12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8" h="168">
                  <a:moveTo>
                    <a:pt x="286" y="81"/>
                  </a:moveTo>
                  <a:cubicBezTo>
                    <a:pt x="286" y="80"/>
                    <a:pt x="270" y="61"/>
                    <a:pt x="245" y="41"/>
                  </a:cubicBezTo>
                  <a:cubicBezTo>
                    <a:pt x="221" y="22"/>
                    <a:pt x="187" y="2"/>
                    <a:pt x="149" y="1"/>
                  </a:cubicBezTo>
                  <a:cubicBezTo>
                    <a:pt x="147" y="0"/>
                    <a:pt x="146" y="0"/>
                    <a:pt x="144" y="0"/>
                  </a:cubicBezTo>
                  <a:cubicBezTo>
                    <a:pt x="142" y="0"/>
                    <a:pt x="140" y="0"/>
                    <a:pt x="139" y="1"/>
                  </a:cubicBezTo>
                  <a:cubicBezTo>
                    <a:pt x="101" y="2"/>
                    <a:pt x="67" y="22"/>
                    <a:pt x="43" y="41"/>
                  </a:cubicBezTo>
                  <a:cubicBezTo>
                    <a:pt x="17" y="61"/>
                    <a:pt x="2" y="80"/>
                    <a:pt x="1" y="81"/>
                  </a:cubicBezTo>
                  <a:cubicBezTo>
                    <a:pt x="0" y="83"/>
                    <a:pt x="0" y="86"/>
                    <a:pt x="1" y="88"/>
                  </a:cubicBezTo>
                  <a:cubicBezTo>
                    <a:pt x="2" y="88"/>
                    <a:pt x="17" y="108"/>
                    <a:pt x="43" y="128"/>
                  </a:cubicBezTo>
                  <a:cubicBezTo>
                    <a:pt x="67" y="147"/>
                    <a:pt x="101" y="166"/>
                    <a:pt x="139" y="168"/>
                  </a:cubicBezTo>
                  <a:cubicBezTo>
                    <a:pt x="140" y="168"/>
                    <a:pt x="142" y="168"/>
                    <a:pt x="144" y="168"/>
                  </a:cubicBezTo>
                  <a:cubicBezTo>
                    <a:pt x="146" y="168"/>
                    <a:pt x="147" y="168"/>
                    <a:pt x="149" y="168"/>
                  </a:cubicBezTo>
                  <a:cubicBezTo>
                    <a:pt x="187" y="166"/>
                    <a:pt x="221" y="147"/>
                    <a:pt x="245" y="128"/>
                  </a:cubicBezTo>
                  <a:cubicBezTo>
                    <a:pt x="270" y="108"/>
                    <a:pt x="286" y="88"/>
                    <a:pt x="286" y="88"/>
                  </a:cubicBezTo>
                  <a:cubicBezTo>
                    <a:pt x="288" y="86"/>
                    <a:pt x="288" y="83"/>
                    <a:pt x="286" y="81"/>
                  </a:cubicBezTo>
                  <a:close/>
                  <a:moveTo>
                    <a:pt x="195" y="33"/>
                  </a:moveTo>
                  <a:cubicBezTo>
                    <a:pt x="208" y="46"/>
                    <a:pt x="216" y="64"/>
                    <a:pt x="216" y="84"/>
                  </a:cubicBezTo>
                  <a:cubicBezTo>
                    <a:pt x="216" y="104"/>
                    <a:pt x="208" y="122"/>
                    <a:pt x="195" y="135"/>
                  </a:cubicBezTo>
                  <a:cubicBezTo>
                    <a:pt x="182" y="148"/>
                    <a:pt x="164" y="156"/>
                    <a:pt x="144" y="156"/>
                  </a:cubicBezTo>
                  <a:cubicBezTo>
                    <a:pt x="124" y="156"/>
                    <a:pt x="106" y="148"/>
                    <a:pt x="93" y="135"/>
                  </a:cubicBezTo>
                  <a:cubicBezTo>
                    <a:pt x="80" y="122"/>
                    <a:pt x="72" y="104"/>
                    <a:pt x="72" y="84"/>
                  </a:cubicBezTo>
                  <a:cubicBezTo>
                    <a:pt x="72" y="64"/>
                    <a:pt x="80" y="46"/>
                    <a:pt x="93" y="33"/>
                  </a:cubicBezTo>
                  <a:cubicBezTo>
                    <a:pt x="106" y="20"/>
                    <a:pt x="124" y="12"/>
                    <a:pt x="144" y="12"/>
                  </a:cubicBezTo>
                  <a:cubicBezTo>
                    <a:pt x="164" y="12"/>
                    <a:pt x="182" y="20"/>
                    <a:pt x="195" y="33"/>
                  </a:cubicBezTo>
                  <a:close/>
                  <a:moveTo>
                    <a:pt x="21" y="92"/>
                  </a:moveTo>
                  <a:cubicBezTo>
                    <a:pt x="18" y="89"/>
                    <a:pt x="16" y="86"/>
                    <a:pt x="14" y="84"/>
                  </a:cubicBezTo>
                  <a:cubicBezTo>
                    <a:pt x="20" y="77"/>
                    <a:pt x="35" y="61"/>
                    <a:pt x="55" y="46"/>
                  </a:cubicBezTo>
                  <a:cubicBezTo>
                    <a:pt x="62" y="41"/>
                    <a:pt x="71" y="35"/>
                    <a:pt x="79" y="31"/>
                  </a:cubicBezTo>
                  <a:cubicBezTo>
                    <a:pt x="67" y="45"/>
                    <a:pt x="60" y="64"/>
                    <a:pt x="60" y="84"/>
                  </a:cubicBezTo>
                  <a:cubicBezTo>
                    <a:pt x="60" y="105"/>
                    <a:pt x="67" y="123"/>
                    <a:pt x="79" y="138"/>
                  </a:cubicBezTo>
                  <a:cubicBezTo>
                    <a:pt x="69" y="132"/>
                    <a:pt x="59" y="125"/>
                    <a:pt x="50" y="118"/>
                  </a:cubicBezTo>
                  <a:cubicBezTo>
                    <a:pt x="38" y="109"/>
                    <a:pt x="28" y="99"/>
                    <a:pt x="21" y="92"/>
                  </a:cubicBezTo>
                  <a:close/>
                  <a:moveTo>
                    <a:pt x="233" y="122"/>
                  </a:moveTo>
                  <a:cubicBezTo>
                    <a:pt x="225" y="128"/>
                    <a:pt x="217" y="133"/>
                    <a:pt x="208" y="138"/>
                  </a:cubicBezTo>
                  <a:cubicBezTo>
                    <a:pt x="220" y="123"/>
                    <a:pt x="228" y="105"/>
                    <a:pt x="228" y="84"/>
                  </a:cubicBezTo>
                  <a:cubicBezTo>
                    <a:pt x="228" y="64"/>
                    <a:pt x="220" y="45"/>
                    <a:pt x="208" y="31"/>
                  </a:cubicBezTo>
                  <a:cubicBezTo>
                    <a:pt x="219" y="36"/>
                    <a:pt x="229" y="43"/>
                    <a:pt x="238" y="50"/>
                  </a:cubicBezTo>
                  <a:cubicBezTo>
                    <a:pt x="250" y="60"/>
                    <a:pt x="260" y="69"/>
                    <a:pt x="266" y="76"/>
                  </a:cubicBezTo>
                  <a:cubicBezTo>
                    <a:pt x="270" y="79"/>
                    <a:pt x="272" y="82"/>
                    <a:pt x="274" y="84"/>
                  </a:cubicBezTo>
                  <a:cubicBezTo>
                    <a:pt x="268" y="91"/>
                    <a:pt x="253" y="107"/>
                    <a:pt x="233"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defTabSz="1219140" fontAlgn="base">
                <a:spcBef>
                  <a:spcPct val="0"/>
                </a:spcBef>
                <a:spcAft>
                  <a:spcPct val="0"/>
                </a:spcAft>
                <a:defRPr/>
              </a:pPr>
              <a:endParaRPr lang="en-US" sz="2400">
                <a:solidFill>
                  <a:prstClr val="black"/>
                </a:solidFill>
                <a:cs typeface="Arial" pitchFamily="34" charset="0"/>
              </a:endParaRPr>
            </a:p>
          </p:txBody>
        </p:sp>
        <p:sp>
          <p:nvSpPr>
            <p:cNvPr id="111" name="Freeform 146">
              <a:extLst>
                <a:ext uri="{FF2B5EF4-FFF2-40B4-BE49-F238E27FC236}">
                  <a16:creationId xmlns:a16="http://schemas.microsoft.com/office/drawing/2014/main" id="{E7FBB503-5FF2-4896-B237-7778CE96FDA8}"/>
                </a:ext>
              </a:extLst>
            </p:cNvPr>
            <p:cNvSpPr>
              <a:spLocks noEditPoints="1"/>
            </p:cNvSpPr>
            <p:nvPr/>
          </p:nvSpPr>
          <p:spPr bwMode="auto">
            <a:xfrm>
              <a:off x="4799" y="3374"/>
              <a:ext cx="45" cy="64"/>
            </a:xfrm>
            <a:custGeom>
              <a:avLst/>
              <a:gdLst>
                <a:gd name="T0" fmla="*/ 24 w 29"/>
                <a:gd name="T1" fmla="*/ 0 h 43"/>
                <a:gd name="T2" fmla="*/ 6 w 29"/>
                <a:gd name="T3" fmla="*/ 0 h 43"/>
                <a:gd name="T4" fmla="*/ 2 w 29"/>
                <a:gd name="T5" fmla="*/ 1 h 43"/>
                <a:gd name="T6" fmla="*/ 0 w 29"/>
                <a:gd name="T7" fmla="*/ 5 h 43"/>
                <a:gd name="T8" fmla="*/ 0 w 29"/>
                <a:gd name="T9" fmla="*/ 37 h 43"/>
                <a:gd name="T10" fmla="*/ 2 w 29"/>
                <a:gd name="T11" fmla="*/ 41 h 43"/>
                <a:gd name="T12" fmla="*/ 6 w 29"/>
                <a:gd name="T13" fmla="*/ 43 h 43"/>
                <a:gd name="T14" fmla="*/ 24 w 29"/>
                <a:gd name="T15" fmla="*/ 43 h 43"/>
                <a:gd name="T16" fmla="*/ 28 w 29"/>
                <a:gd name="T17" fmla="*/ 41 h 43"/>
                <a:gd name="T18" fmla="*/ 29 w 29"/>
                <a:gd name="T19" fmla="*/ 37 h 43"/>
                <a:gd name="T20" fmla="*/ 29 w 29"/>
                <a:gd name="T21" fmla="*/ 5 h 43"/>
                <a:gd name="T22" fmla="*/ 28 w 29"/>
                <a:gd name="T23" fmla="*/ 1 h 43"/>
                <a:gd name="T24" fmla="*/ 24 w 29"/>
                <a:gd name="T25" fmla="*/ 0 h 43"/>
                <a:gd name="T26" fmla="*/ 19 w 29"/>
                <a:gd name="T27" fmla="*/ 10 h 43"/>
                <a:gd name="T28" fmla="*/ 19 w 29"/>
                <a:gd name="T29" fmla="*/ 32 h 43"/>
                <a:gd name="T30" fmla="*/ 11 w 29"/>
                <a:gd name="T31" fmla="*/ 32 h 43"/>
                <a:gd name="T32" fmla="*/ 11 w 29"/>
                <a:gd name="T33" fmla="*/ 10 h 43"/>
                <a:gd name="T34" fmla="*/ 19 w 29"/>
                <a:gd name="T35" fmla="*/ 1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43">
                  <a:moveTo>
                    <a:pt x="24" y="0"/>
                  </a:moveTo>
                  <a:cubicBezTo>
                    <a:pt x="6" y="0"/>
                    <a:pt x="6" y="0"/>
                    <a:pt x="6" y="0"/>
                  </a:cubicBezTo>
                  <a:cubicBezTo>
                    <a:pt x="4" y="0"/>
                    <a:pt x="3" y="0"/>
                    <a:pt x="2" y="1"/>
                  </a:cubicBezTo>
                  <a:cubicBezTo>
                    <a:pt x="1" y="2"/>
                    <a:pt x="0" y="4"/>
                    <a:pt x="0" y="5"/>
                  </a:cubicBezTo>
                  <a:cubicBezTo>
                    <a:pt x="0" y="37"/>
                    <a:pt x="0" y="37"/>
                    <a:pt x="0" y="37"/>
                  </a:cubicBezTo>
                  <a:cubicBezTo>
                    <a:pt x="0" y="39"/>
                    <a:pt x="1" y="40"/>
                    <a:pt x="2" y="41"/>
                  </a:cubicBezTo>
                  <a:cubicBezTo>
                    <a:pt x="3" y="42"/>
                    <a:pt x="4" y="43"/>
                    <a:pt x="6" y="43"/>
                  </a:cubicBezTo>
                  <a:cubicBezTo>
                    <a:pt x="24" y="43"/>
                    <a:pt x="24" y="43"/>
                    <a:pt x="24" y="43"/>
                  </a:cubicBezTo>
                  <a:cubicBezTo>
                    <a:pt x="25" y="43"/>
                    <a:pt x="27" y="42"/>
                    <a:pt x="28" y="41"/>
                  </a:cubicBezTo>
                  <a:cubicBezTo>
                    <a:pt x="29" y="40"/>
                    <a:pt x="29" y="39"/>
                    <a:pt x="29" y="37"/>
                  </a:cubicBezTo>
                  <a:cubicBezTo>
                    <a:pt x="29" y="5"/>
                    <a:pt x="29" y="5"/>
                    <a:pt x="29" y="5"/>
                  </a:cubicBezTo>
                  <a:cubicBezTo>
                    <a:pt x="29" y="4"/>
                    <a:pt x="29" y="2"/>
                    <a:pt x="28" y="1"/>
                  </a:cubicBezTo>
                  <a:cubicBezTo>
                    <a:pt x="27" y="0"/>
                    <a:pt x="25" y="0"/>
                    <a:pt x="24" y="0"/>
                  </a:cubicBezTo>
                  <a:close/>
                  <a:moveTo>
                    <a:pt x="19" y="10"/>
                  </a:moveTo>
                  <a:cubicBezTo>
                    <a:pt x="19" y="32"/>
                    <a:pt x="19" y="32"/>
                    <a:pt x="19" y="32"/>
                  </a:cubicBezTo>
                  <a:cubicBezTo>
                    <a:pt x="11" y="32"/>
                    <a:pt x="11" y="32"/>
                    <a:pt x="11" y="32"/>
                  </a:cubicBezTo>
                  <a:cubicBezTo>
                    <a:pt x="11" y="10"/>
                    <a:pt x="11" y="10"/>
                    <a:pt x="11" y="10"/>
                  </a:cubicBezTo>
                  <a:lnTo>
                    <a:pt x="1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defTabSz="1219140" fontAlgn="base">
                <a:spcBef>
                  <a:spcPct val="0"/>
                </a:spcBef>
                <a:spcAft>
                  <a:spcPct val="0"/>
                </a:spcAft>
                <a:defRPr/>
              </a:pPr>
              <a:endParaRPr lang="en-US" sz="2400">
                <a:solidFill>
                  <a:prstClr val="black"/>
                </a:solidFill>
                <a:cs typeface="Arial" pitchFamily="34" charset="0"/>
              </a:endParaRPr>
            </a:p>
          </p:txBody>
        </p:sp>
        <p:sp>
          <p:nvSpPr>
            <p:cNvPr id="112" name="Freeform 147">
              <a:extLst>
                <a:ext uri="{FF2B5EF4-FFF2-40B4-BE49-F238E27FC236}">
                  <a16:creationId xmlns:a16="http://schemas.microsoft.com/office/drawing/2014/main" id="{7183756D-B689-45E0-B7C6-E99ACEA13958}"/>
                </a:ext>
              </a:extLst>
            </p:cNvPr>
            <p:cNvSpPr>
              <a:spLocks noEditPoints="1"/>
            </p:cNvSpPr>
            <p:nvPr/>
          </p:nvSpPr>
          <p:spPr bwMode="auto">
            <a:xfrm>
              <a:off x="4913" y="3332"/>
              <a:ext cx="44" cy="106"/>
            </a:xfrm>
            <a:custGeom>
              <a:avLst/>
              <a:gdLst>
                <a:gd name="T0" fmla="*/ 28 w 29"/>
                <a:gd name="T1" fmla="*/ 2 h 71"/>
                <a:gd name="T2" fmla="*/ 24 w 29"/>
                <a:gd name="T3" fmla="*/ 0 h 71"/>
                <a:gd name="T4" fmla="*/ 6 w 29"/>
                <a:gd name="T5" fmla="*/ 0 h 71"/>
                <a:gd name="T6" fmla="*/ 2 w 29"/>
                <a:gd name="T7" fmla="*/ 2 h 71"/>
                <a:gd name="T8" fmla="*/ 0 w 29"/>
                <a:gd name="T9" fmla="*/ 5 h 71"/>
                <a:gd name="T10" fmla="*/ 0 w 29"/>
                <a:gd name="T11" fmla="*/ 65 h 71"/>
                <a:gd name="T12" fmla="*/ 2 w 29"/>
                <a:gd name="T13" fmla="*/ 69 h 71"/>
                <a:gd name="T14" fmla="*/ 6 w 29"/>
                <a:gd name="T15" fmla="*/ 71 h 71"/>
                <a:gd name="T16" fmla="*/ 24 w 29"/>
                <a:gd name="T17" fmla="*/ 71 h 71"/>
                <a:gd name="T18" fmla="*/ 28 w 29"/>
                <a:gd name="T19" fmla="*/ 69 h 71"/>
                <a:gd name="T20" fmla="*/ 29 w 29"/>
                <a:gd name="T21" fmla="*/ 65 h 71"/>
                <a:gd name="T22" fmla="*/ 29 w 29"/>
                <a:gd name="T23" fmla="*/ 5 h 71"/>
                <a:gd name="T24" fmla="*/ 28 w 29"/>
                <a:gd name="T25" fmla="*/ 2 h 71"/>
                <a:gd name="T26" fmla="*/ 11 w 29"/>
                <a:gd name="T27" fmla="*/ 60 h 71"/>
                <a:gd name="T28" fmla="*/ 11 w 29"/>
                <a:gd name="T29" fmla="*/ 11 h 71"/>
                <a:gd name="T30" fmla="*/ 19 w 29"/>
                <a:gd name="T31" fmla="*/ 11 h 71"/>
                <a:gd name="T32" fmla="*/ 19 w 29"/>
                <a:gd name="T33" fmla="*/ 60 h 71"/>
                <a:gd name="T34" fmla="*/ 11 w 29"/>
                <a:gd name="T35" fmla="*/ 6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71">
                  <a:moveTo>
                    <a:pt x="28" y="2"/>
                  </a:moveTo>
                  <a:cubicBezTo>
                    <a:pt x="27" y="1"/>
                    <a:pt x="25" y="0"/>
                    <a:pt x="24" y="0"/>
                  </a:cubicBezTo>
                  <a:cubicBezTo>
                    <a:pt x="6" y="0"/>
                    <a:pt x="6" y="0"/>
                    <a:pt x="6" y="0"/>
                  </a:cubicBezTo>
                  <a:cubicBezTo>
                    <a:pt x="4" y="0"/>
                    <a:pt x="3" y="1"/>
                    <a:pt x="2" y="2"/>
                  </a:cubicBezTo>
                  <a:cubicBezTo>
                    <a:pt x="1" y="3"/>
                    <a:pt x="0" y="4"/>
                    <a:pt x="0" y="5"/>
                  </a:cubicBezTo>
                  <a:cubicBezTo>
                    <a:pt x="0" y="65"/>
                    <a:pt x="0" y="65"/>
                    <a:pt x="0" y="65"/>
                  </a:cubicBezTo>
                  <a:cubicBezTo>
                    <a:pt x="0" y="67"/>
                    <a:pt x="1" y="68"/>
                    <a:pt x="2" y="69"/>
                  </a:cubicBezTo>
                  <a:cubicBezTo>
                    <a:pt x="3" y="70"/>
                    <a:pt x="4" y="71"/>
                    <a:pt x="6" y="71"/>
                  </a:cubicBezTo>
                  <a:cubicBezTo>
                    <a:pt x="24" y="71"/>
                    <a:pt x="24" y="71"/>
                    <a:pt x="24" y="71"/>
                  </a:cubicBezTo>
                  <a:cubicBezTo>
                    <a:pt x="25" y="71"/>
                    <a:pt x="27" y="70"/>
                    <a:pt x="28" y="69"/>
                  </a:cubicBezTo>
                  <a:cubicBezTo>
                    <a:pt x="29" y="68"/>
                    <a:pt x="29" y="67"/>
                    <a:pt x="29" y="65"/>
                  </a:cubicBezTo>
                  <a:cubicBezTo>
                    <a:pt x="29" y="5"/>
                    <a:pt x="29" y="5"/>
                    <a:pt x="29" y="5"/>
                  </a:cubicBezTo>
                  <a:cubicBezTo>
                    <a:pt x="29" y="4"/>
                    <a:pt x="29" y="3"/>
                    <a:pt x="28" y="2"/>
                  </a:cubicBezTo>
                  <a:close/>
                  <a:moveTo>
                    <a:pt x="11" y="60"/>
                  </a:moveTo>
                  <a:cubicBezTo>
                    <a:pt x="11" y="11"/>
                    <a:pt x="11" y="11"/>
                    <a:pt x="11" y="11"/>
                  </a:cubicBezTo>
                  <a:cubicBezTo>
                    <a:pt x="19" y="11"/>
                    <a:pt x="19" y="11"/>
                    <a:pt x="19" y="11"/>
                  </a:cubicBezTo>
                  <a:cubicBezTo>
                    <a:pt x="19" y="60"/>
                    <a:pt x="19" y="60"/>
                    <a:pt x="19" y="60"/>
                  </a:cubicBezTo>
                  <a:lnTo>
                    <a:pt x="11"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defTabSz="1219140" fontAlgn="base">
                <a:spcBef>
                  <a:spcPct val="0"/>
                </a:spcBef>
                <a:spcAft>
                  <a:spcPct val="0"/>
                </a:spcAft>
                <a:defRPr/>
              </a:pPr>
              <a:endParaRPr lang="en-US" sz="2400">
                <a:solidFill>
                  <a:prstClr val="black"/>
                </a:solidFill>
                <a:cs typeface="Arial" pitchFamily="34" charset="0"/>
              </a:endParaRPr>
            </a:p>
          </p:txBody>
        </p:sp>
        <p:sp>
          <p:nvSpPr>
            <p:cNvPr id="113" name="Freeform 148">
              <a:extLst>
                <a:ext uri="{FF2B5EF4-FFF2-40B4-BE49-F238E27FC236}">
                  <a16:creationId xmlns:a16="http://schemas.microsoft.com/office/drawing/2014/main" id="{1F8634B8-DAC8-414F-86FF-D5C531445525}"/>
                </a:ext>
              </a:extLst>
            </p:cNvPr>
            <p:cNvSpPr>
              <a:spLocks noEditPoints="1"/>
            </p:cNvSpPr>
            <p:nvPr/>
          </p:nvSpPr>
          <p:spPr bwMode="auto">
            <a:xfrm>
              <a:off x="4856" y="3313"/>
              <a:ext cx="44" cy="125"/>
            </a:xfrm>
            <a:custGeom>
              <a:avLst/>
              <a:gdLst>
                <a:gd name="T0" fmla="*/ 24 w 29"/>
                <a:gd name="T1" fmla="*/ 0 h 84"/>
                <a:gd name="T2" fmla="*/ 6 w 29"/>
                <a:gd name="T3" fmla="*/ 0 h 84"/>
                <a:gd name="T4" fmla="*/ 2 w 29"/>
                <a:gd name="T5" fmla="*/ 2 h 84"/>
                <a:gd name="T6" fmla="*/ 0 w 29"/>
                <a:gd name="T7" fmla="*/ 5 h 84"/>
                <a:gd name="T8" fmla="*/ 0 w 29"/>
                <a:gd name="T9" fmla="*/ 78 h 84"/>
                <a:gd name="T10" fmla="*/ 2 w 29"/>
                <a:gd name="T11" fmla="*/ 82 h 84"/>
                <a:gd name="T12" fmla="*/ 6 w 29"/>
                <a:gd name="T13" fmla="*/ 84 h 84"/>
                <a:gd name="T14" fmla="*/ 24 w 29"/>
                <a:gd name="T15" fmla="*/ 84 h 84"/>
                <a:gd name="T16" fmla="*/ 28 w 29"/>
                <a:gd name="T17" fmla="*/ 82 h 84"/>
                <a:gd name="T18" fmla="*/ 29 w 29"/>
                <a:gd name="T19" fmla="*/ 78 h 84"/>
                <a:gd name="T20" fmla="*/ 29 w 29"/>
                <a:gd name="T21" fmla="*/ 5 h 84"/>
                <a:gd name="T22" fmla="*/ 28 w 29"/>
                <a:gd name="T23" fmla="*/ 2 h 84"/>
                <a:gd name="T24" fmla="*/ 24 w 29"/>
                <a:gd name="T25" fmla="*/ 0 h 84"/>
                <a:gd name="T26" fmla="*/ 19 w 29"/>
                <a:gd name="T27" fmla="*/ 11 h 84"/>
                <a:gd name="T28" fmla="*/ 19 w 29"/>
                <a:gd name="T29" fmla="*/ 73 h 84"/>
                <a:gd name="T30" fmla="*/ 11 w 29"/>
                <a:gd name="T31" fmla="*/ 73 h 84"/>
                <a:gd name="T32" fmla="*/ 11 w 29"/>
                <a:gd name="T33" fmla="*/ 11 h 84"/>
                <a:gd name="T34" fmla="*/ 19 w 29"/>
                <a:gd name="T35" fmla="*/ 1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84">
                  <a:moveTo>
                    <a:pt x="24" y="0"/>
                  </a:moveTo>
                  <a:cubicBezTo>
                    <a:pt x="6" y="0"/>
                    <a:pt x="6" y="0"/>
                    <a:pt x="6" y="0"/>
                  </a:cubicBezTo>
                  <a:cubicBezTo>
                    <a:pt x="4" y="0"/>
                    <a:pt x="3" y="1"/>
                    <a:pt x="2" y="2"/>
                  </a:cubicBezTo>
                  <a:cubicBezTo>
                    <a:pt x="1" y="3"/>
                    <a:pt x="0" y="4"/>
                    <a:pt x="0" y="5"/>
                  </a:cubicBezTo>
                  <a:cubicBezTo>
                    <a:pt x="0" y="78"/>
                    <a:pt x="0" y="78"/>
                    <a:pt x="0" y="78"/>
                  </a:cubicBezTo>
                  <a:cubicBezTo>
                    <a:pt x="0" y="80"/>
                    <a:pt x="1" y="81"/>
                    <a:pt x="2" y="82"/>
                  </a:cubicBezTo>
                  <a:cubicBezTo>
                    <a:pt x="3" y="83"/>
                    <a:pt x="4" y="84"/>
                    <a:pt x="6" y="84"/>
                  </a:cubicBezTo>
                  <a:cubicBezTo>
                    <a:pt x="24" y="84"/>
                    <a:pt x="24" y="84"/>
                    <a:pt x="24" y="84"/>
                  </a:cubicBezTo>
                  <a:cubicBezTo>
                    <a:pt x="25" y="84"/>
                    <a:pt x="27" y="83"/>
                    <a:pt x="28" y="82"/>
                  </a:cubicBezTo>
                  <a:cubicBezTo>
                    <a:pt x="29" y="81"/>
                    <a:pt x="29" y="80"/>
                    <a:pt x="29" y="78"/>
                  </a:cubicBezTo>
                  <a:cubicBezTo>
                    <a:pt x="29" y="5"/>
                    <a:pt x="29" y="5"/>
                    <a:pt x="29" y="5"/>
                  </a:cubicBezTo>
                  <a:cubicBezTo>
                    <a:pt x="29" y="4"/>
                    <a:pt x="29" y="3"/>
                    <a:pt x="28" y="2"/>
                  </a:cubicBezTo>
                  <a:cubicBezTo>
                    <a:pt x="27" y="1"/>
                    <a:pt x="25" y="0"/>
                    <a:pt x="24" y="0"/>
                  </a:cubicBezTo>
                  <a:close/>
                  <a:moveTo>
                    <a:pt x="19" y="11"/>
                  </a:moveTo>
                  <a:cubicBezTo>
                    <a:pt x="19" y="73"/>
                    <a:pt x="19" y="73"/>
                    <a:pt x="19" y="73"/>
                  </a:cubicBezTo>
                  <a:cubicBezTo>
                    <a:pt x="11" y="73"/>
                    <a:pt x="11" y="73"/>
                    <a:pt x="11" y="73"/>
                  </a:cubicBezTo>
                  <a:cubicBezTo>
                    <a:pt x="11" y="11"/>
                    <a:pt x="11" y="11"/>
                    <a:pt x="11" y="11"/>
                  </a:cubicBezTo>
                  <a:lnTo>
                    <a:pt x="19"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defTabSz="1219140" fontAlgn="base">
                <a:spcBef>
                  <a:spcPct val="0"/>
                </a:spcBef>
                <a:spcAft>
                  <a:spcPct val="0"/>
                </a:spcAft>
                <a:defRPr/>
              </a:pPr>
              <a:endParaRPr lang="en-US" sz="2400">
                <a:solidFill>
                  <a:prstClr val="black"/>
                </a:solidFill>
                <a:cs typeface="Arial" pitchFamily="34" charset="0"/>
              </a:endParaRPr>
            </a:p>
          </p:txBody>
        </p:sp>
      </p:grpSp>
      <p:sp>
        <p:nvSpPr>
          <p:cNvPr id="114" name="Rectangle 113">
            <a:extLst>
              <a:ext uri="{FF2B5EF4-FFF2-40B4-BE49-F238E27FC236}">
                <a16:creationId xmlns:a16="http://schemas.microsoft.com/office/drawing/2014/main" id="{19A7113D-A3C2-41B4-99C9-E6DEA39F0580}"/>
              </a:ext>
            </a:extLst>
          </p:cNvPr>
          <p:cNvSpPr/>
          <p:nvPr/>
        </p:nvSpPr>
        <p:spPr>
          <a:xfrm>
            <a:off x="104655" y="4056219"/>
            <a:ext cx="7241039" cy="2323907"/>
          </a:xfrm>
          <a:prstGeom prst="rect">
            <a:avLst/>
          </a:prstGeom>
          <a:ln>
            <a:solidFill>
              <a:srgbClr val="FFFFFF">
                <a:lumMod val="75000"/>
              </a:srgbClr>
            </a:solidFill>
          </a:ln>
        </p:spPr>
        <p:txBody>
          <a:bodyPr wrap="square" anchor="ctr">
            <a:noAutofit/>
          </a:bodyPr>
          <a:lstStyle/>
          <a:p>
            <a:pPr marL="228594" marR="0" lvl="0" indent="-228594" defTabSz="1623701"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000000"/>
                </a:solidFill>
                <a:effectLst/>
                <a:uLnTx/>
                <a:uFillTx/>
              </a:rPr>
              <a:t>Depuis le début du confinement, les entreprises, et particulièrement les PME, ont été la cible des hackers. L'agence nationale de la sécurité des systèmes d'information (</a:t>
            </a:r>
            <a:r>
              <a:rPr kumimoji="0" lang="fr-FR" sz="1200" b="0" i="0" u="none" strike="noStrike" kern="0" cap="none" spc="0" normalizeH="0" baseline="0" noProof="0" err="1">
                <a:ln>
                  <a:noFill/>
                </a:ln>
                <a:solidFill>
                  <a:srgbClr val="000000"/>
                </a:solidFill>
                <a:effectLst/>
                <a:uLnTx/>
                <a:uFillTx/>
              </a:rPr>
              <a:t>Anssi</a:t>
            </a:r>
            <a:r>
              <a:rPr kumimoji="0" lang="fr-FR" sz="1200" b="0" i="0" u="none" strike="noStrike" kern="0" cap="none" spc="0" normalizeH="0" baseline="0" noProof="0">
                <a:ln>
                  <a:noFill/>
                </a:ln>
                <a:solidFill>
                  <a:srgbClr val="000000"/>
                </a:solidFill>
                <a:effectLst/>
                <a:uLnTx/>
                <a:uFillTx/>
              </a:rPr>
              <a:t>) a enregistré depuis mars 2020 </a:t>
            </a:r>
            <a:r>
              <a:rPr kumimoji="0" lang="fr-FR" sz="1200" b="1" i="0" u="none" strike="noStrike" kern="0" cap="none" spc="0" normalizeH="0" baseline="0" noProof="0">
                <a:ln>
                  <a:noFill/>
                </a:ln>
                <a:solidFill>
                  <a:srgbClr val="000000"/>
                </a:solidFill>
                <a:effectLst/>
                <a:uLnTx/>
                <a:uFillTx/>
              </a:rPr>
              <a:t>une hausse de 400% de tentatives de phishing</a:t>
            </a:r>
            <a:r>
              <a:rPr kumimoji="0" lang="fr-FR" sz="1200" b="0" i="0" u="none" strike="noStrike" kern="0" cap="none" spc="0" normalizeH="0" baseline="0" noProof="0">
                <a:ln>
                  <a:noFill/>
                </a:ln>
                <a:solidFill>
                  <a:srgbClr val="000000"/>
                </a:solidFill>
                <a:effectLst/>
                <a:uLnTx/>
                <a:uFillTx/>
              </a:rPr>
              <a:t>.</a:t>
            </a:r>
          </a:p>
          <a:p>
            <a:pPr marL="228594" marR="0" lvl="0" indent="-228594" defTabSz="1625519"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fr-FR" sz="1200" b="1" i="0" u="none" strike="noStrike" kern="0" cap="none" spc="0" normalizeH="0" baseline="0" noProof="0">
                <a:ln>
                  <a:noFill/>
                </a:ln>
                <a:solidFill>
                  <a:srgbClr val="000000"/>
                </a:solidFill>
                <a:effectLst/>
                <a:uLnTx/>
                <a:uFillTx/>
              </a:rPr>
              <a:t>Ces dernières attaques sont de plus en plus évoluées, fréquentes et leurs dégâts se chiffrent en millions </a:t>
            </a:r>
            <a:r>
              <a:rPr kumimoji="0" lang="fr-FR" sz="1200" b="1" i="0" u="none" strike="noStrike" kern="0" cap="none" spc="0" normalizeH="0" baseline="0" noProof="0">
                <a:ln>
                  <a:noFill/>
                </a:ln>
                <a:solidFill>
                  <a:srgbClr val="3E454A"/>
                </a:solidFill>
                <a:effectLst/>
                <a:uLnTx/>
                <a:uFillTx/>
              </a:rPr>
              <a:t>d’euros</a:t>
            </a:r>
            <a:r>
              <a:rPr kumimoji="0" lang="fr-FR" sz="1200" b="0" i="0" u="none" strike="noStrike" kern="0" cap="none" spc="0" normalizeH="0" baseline="0" noProof="0">
                <a:ln>
                  <a:noFill/>
                </a:ln>
                <a:solidFill>
                  <a:srgbClr val="000000"/>
                </a:solidFill>
                <a:effectLst/>
                <a:uLnTx/>
                <a:uFillTx/>
              </a:rPr>
              <a:t>. Elles peuvent aussi avoir des </a:t>
            </a:r>
            <a:r>
              <a:rPr kumimoji="0" lang="fr-FR" sz="1200" b="1" i="0" u="none" strike="noStrike" kern="0" cap="none" spc="0" normalizeH="0" baseline="0" noProof="0">
                <a:ln>
                  <a:noFill/>
                </a:ln>
                <a:solidFill>
                  <a:srgbClr val="000000"/>
                </a:solidFill>
                <a:effectLst/>
                <a:uLnTx/>
                <a:uFillTx/>
              </a:rPr>
              <a:t>conséquences sur votre réputation et </a:t>
            </a:r>
            <a:r>
              <a:rPr kumimoji="0" lang="fr-FR" sz="1200" b="1" i="0" u="none" strike="noStrike" kern="0" cap="none" spc="0" normalizeH="0" baseline="0" noProof="0">
                <a:ln>
                  <a:noFill/>
                </a:ln>
                <a:solidFill>
                  <a:srgbClr val="3E454A"/>
                </a:solidFill>
                <a:effectLst/>
                <a:uLnTx/>
                <a:uFillTx/>
              </a:rPr>
              <a:t>sur</a:t>
            </a:r>
            <a:r>
              <a:rPr kumimoji="0" lang="fr-FR" sz="1200" b="1" i="0" u="none" strike="noStrike" kern="0" cap="none" spc="0" normalizeH="0" baseline="0" noProof="0">
                <a:ln>
                  <a:noFill/>
                </a:ln>
                <a:solidFill>
                  <a:srgbClr val="000000"/>
                </a:solidFill>
                <a:effectLst/>
                <a:uLnTx/>
                <a:uFillTx/>
              </a:rPr>
              <a:t> votre </a:t>
            </a:r>
            <a:r>
              <a:rPr kumimoji="0" lang="fr-FR" sz="1200" b="1" i="0" u="none" strike="noStrike" kern="0" cap="none" spc="0" normalizeH="0" baseline="0" noProof="0">
                <a:ln>
                  <a:noFill/>
                </a:ln>
                <a:solidFill>
                  <a:srgbClr val="3E454A"/>
                </a:solidFill>
                <a:effectLst/>
                <a:uLnTx/>
                <a:uFillTx/>
              </a:rPr>
              <a:t>image de </a:t>
            </a:r>
            <a:r>
              <a:rPr kumimoji="0" lang="fr-FR" sz="1200" b="1" i="0" u="none" strike="noStrike" kern="0" cap="none" spc="0" normalizeH="0" baseline="0" noProof="0">
                <a:ln>
                  <a:noFill/>
                </a:ln>
                <a:solidFill>
                  <a:srgbClr val="000000"/>
                </a:solidFill>
                <a:effectLst/>
                <a:uLnTx/>
                <a:uFillTx/>
              </a:rPr>
              <a:t>marque</a:t>
            </a:r>
            <a:r>
              <a:rPr kumimoji="0" lang="fr-FR" sz="1200" b="0" i="0" u="none" strike="noStrike" kern="0" cap="none" spc="0" normalizeH="0" baseline="0" noProof="0">
                <a:ln>
                  <a:noFill/>
                </a:ln>
                <a:solidFill>
                  <a:srgbClr val="000000"/>
                </a:solidFill>
                <a:effectLst/>
                <a:uLnTx/>
                <a:uFillTx/>
              </a:rPr>
              <a:t> longtemps après la résolution de la violation.</a:t>
            </a:r>
          </a:p>
          <a:p>
            <a:pPr marL="228594" marR="0" lvl="0" indent="-228594" defTabSz="1625519"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000000"/>
                </a:solidFill>
                <a:effectLst/>
                <a:uLnTx/>
                <a:uFillTx/>
              </a:rPr>
              <a:t>Pour une entreprise, le transfert du risque cyber à un assureur permet </a:t>
            </a:r>
            <a:r>
              <a:rPr kumimoji="0" lang="fr-FR" sz="1200" b="1" i="0" u="none" strike="noStrike" kern="0" cap="none" spc="0" normalizeH="0" baseline="0" noProof="0">
                <a:ln>
                  <a:noFill/>
                </a:ln>
                <a:solidFill>
                  <a:srgbClr val="000000"/>
                </a:solidFill>
                <a:effectLst/>
                <a:uLnTx/>
                <a:uFillTx/>
              </a:rPr>
              <a:t>de protéger son activité et avoir accès à des ressources techniques</a:t>
            </a:r>
            <a:r>
              <a:rPr kumimoji="0" lang="fr-FR" sz="1200" b="0" i="0" u="none" strike="noStrike" kern="0" cap="none" spc="0" normalizeH="0" baseline="0" noProof="0">
                <a:ln>
                  <a:noFill/>
                </a:ln>
                <a:solidFill>
                  <a:srgbClr val="000000"/>
                </a:solidFill>
                <a:effectLst/>
                <a:uLnTx/>
                <a:uFillTx/>
              </a:rPr>
              <a:t> pour accompagner l’entreprise dans la gestion de la crise.</a:t>
            </a:r>
          </a:p>
        </p:txBody>
      </p:sp>
      <p:sp>
        <p:nvSpPr>
          <p:cNvPr id="115" name="Rectangle 114">
            <a:extLst>
              <a:ext uri="{FF2B5EF4-FFF2-40B4-BE49-F238E27FC236}">
                <a16:creationId xmlns:a16="http://schemas.microsoft.com/office/drawing/2014/main" id="{E53FF287-5A3C-4642-9084-20516538C93A}"/>
              </a:ext>
            </a:extLst>
          </p:cNvPr>
          <p:cNvSpPr/>
          <p:nvPr/>
        </p:nvSpPr>
        <p:spPr>
          <a:xfrm>
            <a:off x="629451" y="1849200"/>
            <a:ext cx="2946856" cy="625451"/>
          </a:xfrm>
          <a:prstGeom prst="rect">
            <a:avLst/>
          </a:prstGeom>
          <a:solidFill>
            <a:srgbClr val="A5CC74"/>
          </a:solidFill>
          <a:ln w="6350" cap="flat" cmpd="sng" algn="ctr">
            <a:solidFill>
              <a:srgbClr val="A5CC74"/>
            </a:solidFill>
            <a:prstDash val="solid"/>
            <a:miter lim="800000"/>
          </a:ln>
          <a:effectLst/>
        </p:spPr>
        <p:txBody>
          <a:bodyPr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467" b="1" i="0" u="none" strike="noStrike" kern="0" cap="none" spc="0" normalizeH="0" baseline="0" noProof="0">
                <a:ln>
                  <a:noFill/>
                </a:ln>
                <a:solidFill>
                  <a:prstClr val="white"/>
                </a:solidFill>
                <a:effectLst/>
                <a:uLnTx/>
                <a:uFillTx/>
                <a:latin typeface="Arial" panose="020B0604020202020204"/>
                <a:ea typeface="+mn-ea"/>
                <a:cs typeface="+mn-cs"/>
              </a:rPr>
              <a:t>La gestion d’un incident</a:t>
            </a:r>
          </a:p>
        </p:txBody>
      </p:sp>
      <p:sp>
        <p:nvSpPr>
          <p:cNvPr id="116" name="Rectangle 115">
            <a:extLst>
              <a:ext uri="{FF2B5EF4-FFF2-40B4-BE49-F238E27FC236}">
                <a16:creationId xmlns:a16="http://schemas.microsoft.com/office/drawing/2014/main" id="{56C34C21-0DAC-4360-A3FB-FA6864673E88}"/>
              </a:ext>
            </a:extLst>
          </p:cNvPr>
          <p:cNvSpPr/>
          <p:nvPr/>
        </p:nvSpPr>
        <p:spPr>
          <a:xfrm>
            <a:off x="627225" y="2609108"/>
            <a:ext cx="2946856" cy="625451"/>
          </a:xfrm>
          <a:prstGeom prst="rect">
            <a:avLst/>
          </a:prstGeom>
          <a:solidFill>
            <a:srgbClr val="C30F0F">
              <a:lumMod val="60000"/>
              <a:lumOff val="40000"/>
            </a:srgbClr>
          </a:solidFill>
          <a:ln w="6350" cap="flat" cmpd="sng" algn="ctr">
            <a:solidFill>
              <a:srgbClr val="F49D63"/>
            </a:solidFill>
            <a:prstDash val="solid"/>
            <a:miter lim="800000"/>
          </a:ln>
          <a:effectLst/>
        </p:spPr>
        <p:txBody>
          <a:bodyPr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467" b="1" i="0" u="none" strike="noStrike" kern="0" cap="none" spc="0" normalizeH="0" baseline="0" noProof="0">
                <a:ln>
                  <a:noFill/>
                </a:ln>
                <a:solidFill>
                  <a:prstClr val="white"/>
                </a:solidFill>
                <a:effectLst/>
                <a:uLnTx/>
                <a:uFillTx/>
                <a:latin typeface="Arial" panose="020B0604020202020204"/>
                <a:ea typeface="+mn-ea"/>
                <a:cs typeface="+mn-cs"/>
              </a:rPr>
              <a:t>La Responsabilité Civile</a:t>
            </a:r>
          </a:p>
        </p:txBody>
      </p:sp>
      <p:sp>
        <p:nvSpPr>
          <p:cNvPr id="117" name="Rectangle 116">
            <a:extLst>
              <a:ext uri="{FF2B5EF4-FFF2-40B4-BE49-F238E27FC236}">
                <a16:creationId xmlns:a16="http://schemas.microsoft.com/office/drawing/2014/main" id="{208BA816-C533-4D39-BC92-9D33B67BD1F0}"/>
              </a:ext>
            </a:extLst>
          </p:cNvPr>
          <p:cNvSpPr/>
          <p:nvPr/>
        </p:nvSpPr>
        <p:spPr>
          <a:xfrm>
            <a:off x="3686656" y="1842520"/>
            <a:ext cx="2946856" cy="625451"/>
          </a:xfrm>
          <a:prstGeom prst="rect">
            <a:avLst/>
          </a:prstGeom>
          <a:solidFill>
            <a:srgbClr val="C30F0F">
              <a:lumMod val="60000"/>
              <a:lumOff val="40000"/>
            </a:srgbClr>
          </a:solidFill>
          <a:ln w="6350" cap="flat" cmpd="sng" algn="ctr">
            <a:solidFill>
              <a:srgbClr val="F49D63"/>
            </a:solidFill>
            <a:prstDash val="solid"/>
            <a:miter lim="800000"/>
          </a:ln>
          <a:effectLst/>
        </p:spPr>
        <p:txBody>
          <a:bodyPr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467" b="1" i="0" u="none" strike="noStrike" kern="0" cap="none" spc="0" normalizeH="0" baseline="0" noProof="0">
                <a:ln>
                  <a:noFill/>
                </a:ln>
                <a:solidFill>
                  <a:prstClr val="white"/>
                </a:solidFill>
                <a:effectLst/>
                <a:uLnTx/>
                <a:uFillTx/>
                <a:latin typeface="Arial" panose="020B0604020202020204"/>
                <a:ea typeface="+mn-ea"/>
                <a:cs typeface="+mn-cs"/>
              </a:rPr>
              <a:t>Les dommages subis</a:t>
            </a:r>
          </a:p>
        </p:txBody>
      </p:sp>
      <p:sp>
        <p:nvSpPr>
          <p:cNvPr id="118" name="Rectangle 117">
            <a:extLst>
              <a:ext uri="{FF2B5EF4-FFF2-40B4-BE49-F238E27FC236}">
                <a16:creationId xmlns:a16="http://schemas.microsoft.com/office/drawing/2014/main" id="{F2A49AA4-F417-4F2A-8D0A-88F40AFDF544}"/>
              </a:ext>
            </a:extLst>
          </p:cNvPr>
          <p:cNvSpPr/>
          <p:nvPr/>
        </p:nvSpPr>
        <p:spPr>
          <a:xfrm>
            <a:off x="3684431" y="2602430"/>
            <a:ext cx="2946856" cy="625451"/>
          </a:xfrm>
          <a:prstGeom prst="rect">
            <a:avLst/>
          </a:prstGeom>
          <a:solidFill>
            <a:srgbClr val="A5CC74"/>
          </a:solidFill>
          <a:ln w="6350" cap="flat" cmpd="sng" algn="ctr">
            <a:solidFill>
              <a:srgbClr val="A5CC74"/>
            </a:solidFill>
            <a:prstDash val="solid"/>
            <a:miter lim="800000"/>
          </a:ln>
          <a:effectLst/>
        </p:spPr>
        <p:txBody>
          <a:bodyPr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467" b="1" i="0" u="none" strike="noStrike" kern="0" cap="none" spc="0" normalizeH="0" baseline="0" noProof="0">
                <a:ln>
                  <a:noFill/>
                </a:ln>
                <a:solidFill>
                  <a:prstClr val="white"/>
                </a:solidFill>
                <a:effectLst/>
                <a:uLnTx/>
                <a:uFillTx/>
                <a:latin typeface="Arial" panose="020B0604020202020204"/>
                <a:ea typeface="+mn-ea"/>
                <a:cs typeface="+mn-cs"/>
              </a:rPr>
              <a:t>Perte d’exploitation / Interruption d’activité</a:t>
            </a:r>
          </a:p>
        </p:txBody>
      </p:sp>
      <p:grpSp>
        <p:nvGrpSpPr>
          <p:cNvPr id="119" name="Group 124">
            <a:extLst>
              <a:ext uri="{FF2B5EF4-FFF2-40B4-BE49-F238E27FC236}">
                <a16:creationId xmlns:a16="http://schemas.microsoft.com/office/drawing/2014/main" id="{52613BDA-940A-49C3-BD49-B5642749F873}"/>
              </a:ext>
            </a:extLst>
          </p:cNvPr>
          <p:cNvGrpSpPr>
            <a:grpSpLocks noChangeAspect="1"/>
          </p:cNvGrpSpPr>
          <p:nvPr/>
        </p:nvGrpSpPr>
        <p:grpSpPr bwMode="auto">
          <a:xfrm>
            <a:off x="140420" y="3694004"/>
            <a:ext cx="274387" cy="273744"/>
            <a:chOff x="346" y="2997"/>
            <a:chExt cx="428" cy="427"/>
          </a:xfrm>
          <a:solidFill>
            <a:srgbClr val="C00000"/>
          </a:solidFill>
        </p:grpSpPr>
        <p:sp>
          <p:nvSpPr>
            <p:cNvPr id="120" name="Freeform 125">
              <a:extLst>
                <a:ext uri="{FF2B5EF4-FFF2-40B4-BE49-F238E27FC236}">
                  <a16:creationId xmlns:a16="http://schemas.microsoft.com/office/drawing/2014/main" id="{E79D7D02-84B2-4521-8A52-CFE5E731EB49}"/>
                </a:ext>
              </a:extLst>
            </p:cNvPr>
            <p:cNvSpPr>
              <a:spLocks noEditPoints="1"/>
            </p:cNvSpPr>
            <p:nvPr/>
          </p:nvSpPr>
          <p:spPr bwMode="auto">
            <a:xfrm>
              <a:off x="346" y="3282"/>
              <a:ext cx="89" cy="142"/>
            </a:xfrm>
            <a:custGeom>
              <a:avLst/>
              <a:gdLst>
                <a:gd name="T0" fmla="*/ 54 w 60"/>
                <a:gd name="T1" fmla="*/ 96 h 96"/>
                <a:gd name="T2" fmla="*/ 6 w 60"/>
                <a:gd name="T3" fmla="*/ 96 h 96"/>
                <a:gd name="T4" fmla="*/ 0 w 60"/>
                <a:gd name="T5" fmla="*/ 90 h 96"/>
                <a:gd name="T6" fmla="*/ 0 w 60"/>
                <a:gd name="T7" fmla="*/ 6 h 96"/>
                <a:gd name="T8" fmla="*/ 6 w 60"/>
                <a:gd name="T9" fmla="*/ 0 h 96"/>
                <a:gd name="T10" fmla="*/ 54 w 60"/>
                <a:gd name="T11" fmla="*/ 0 h 96"/>
                <a:gd name="T12" fmla="*/ 60 w 60"/>
                <a:gd name="T13" fmla="*/ 6 h 96"/>
                <a:gd name="T14" fmla="*/ 60 w 60"/>
                <a:gd name="T15" fmla="*/ 90 h 96"/>
                <a:gd name="T16" fmla="*/ 54 w 60"/>
                <a:gd name="T17" fmla="*/ 96 h 96"/>
                <a:gd name="T18" fmla="*/ 12 w 60"/>
                <a:gd name="T19" fmla="*/ 84 h 96"/>
                <a:gd name="T20" fmla="*/ 48 w 60"/>
                <a:gd name="T21" fmla="*/ 84 h 96"/>
                <a:gd name="T22" fmla="*/ 48 w 60"/>
                <a:gd name="T23" fmla="*/ 12 h 96"/>
                <a:gd name="T24" fmla="*/ 12 w 60"/>
                <a:gd name="T25" fmla="*/ 12 h 96"/>
                <a:gd name="T26" fmla="*/ 12 w 60"/>
                <a:gd name="T27" fmla="*/ 8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96">
                  <a:moveTo>
                    <a:pt x="54" y="96"/>
                  </a:moveTo>
                  <a:cubicBezTo>
                    <a:pt x="6" y="96"/>
                    <a:pt x="6" y="96"/>
                    <a:pt x="6" y="96"/>
                  </a:cubicBezTo>
                  <a:cubicBezTo>
                    <a:pt x="3" y="96"/>
                    <a:pt x="0" y="94"/>
                    <a:pt x="0" y="90"/>
                  </a:cubicBezTo>
                  <a:cubicBezTo>
                    <a:pt x="0" y="6"/>
                    <a:pt x="0" y="6"/>
                    <a:pt x="0" y="6"/>
                  </a:cubicBezTo>
                  <a:cubicBezTo>
                    <a:pt x="0" y="3"/>
                    <a:pt x="3" y="0"/>
                    <a:pt x="6" y="0"/>
                  </a:cubicBezTo>
                  <a:cubicBezTo>
                    <a:pt x="54" y="0"/>
                    <a:pt x="54" y="0"/>
                    <a:pt x="54" y="0"/>
                  </a:cubicBezTo>
                  <a:cubicBezTo>
                    <a:pt x="58" y="0"/>
                    <a:pt x="60" y="3"/>
                    <a:pt x="60" y="6"/>
                  </a:cubicBezTo>
                  <a:cubicBezTo>
                    <a:pt x="60" y="90"/>
                    <a:pt x="60" y="90"/>
                    <a:pt x="60" y="90"/>
                  </a:cubicBezTo>
                  <a:cubicBezTo>
                    <a:pt x="60" y="94"/>
                    <a:pt x="58" y="96"/>
                    <a:pt x="54" y="96"/>
                  </a:cubicBezTo>
                  <a:close/>
                  <a:moveTo>
                    <a:pt x="12" y="84"/>
                  </a:moveTo>
                  <a:cubicBezTo>
                    <a:pt x="48" y="84"/>
                    <a:pt x="48" y="84"/>
                    <a:pt x="48" y="84"/>
                  </a:cubicBezTo>
                  <a:cubicBezTo>
                    <a:pt x="48" y="12"/>
                    <a:pt x="48" y="12"/>
                    <a:pt x="48" y="12"/>
                  </a:cubicBezTo>
                  <a:cubicBezTo>
                    <a:pt x="12" y="12"/>
                    <a:pt x="12" y="12"/>
                    <a:pt x="12" y="12"/>
                  </a:cubicBezTo>
                  <a:lnTo>
                    <a:pt x="12"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121" name="Freeform 126">
              <a:extLst>
                <a:ext uri="{FF2B5EF4-FFF2-40B4-BE49-F238E27FC236}">
                  <a16:creationId xmlns:a16="http://schemas.microsoft.com/office/drawing/2014/main" id="{B215301D-856A-42A5-A963-D2ECA1F376B9}"/>
                </a:ext>
              </a:extLst>
            </p:cNvPr>
            <p:cNvSpPr>
              <a:spLocks/>
            </p:cNvSpPr>
            <p:nvPr/>
          </p:nvSpPr>
          <p:spPr bwMode="auto">
            <a:xfrm>
              <a:off x="417" y="3335"/>
              <a:ext cx="320" cy="71"/>
            </a:xfrm>
            <a:custGeom>
              <a:avLst/>
              <a:gdLst>
                <a:gd name="T0" fmla="*/ 210 w 216"/>
                <a:gd name="T1" fmla="*/ 48 h 48"/>
                <a:gd name="T2" fmla="*/ 6 w 216"/>
                <a:gd name="T3" fmla="*/ 48 h 48"/>
                <a:gd name="T4" fmla="*/ 0 w 216"/>
                <a:gd name="T5" fmla="*/ 42 h 48"/>
                <a:gd name="T6" fmla="*/ 6 w 216"/>
                <a:gd name="T7" fmla="*/ 36 h 48"/>
                <a:gd name="T8" fmla="*/ 202 w 216"/>
                <a:gd name="T9" fmla="*/ 36 h 48"/>
                <a:gd name="T10" fmla="*/ 120 w 216"/>
                <a:gd name="T11" fmla="*/ 12 h 48"/>
                <a:gd name="T12" fmla="*/ 36 w 216"/>
                <a:gd name="T13" fmla="*/ 12 h 48"/>
                <a:gd name="T14" fmla="*/ 30 w 216"/>
                <a:gd name="T15" fmla="*/ 6 h 48"/>
                <a:gd name="T16" fmla="*/ 36 w 216"/>
                <a:gd name="T17" fmla="*/ 0 h 48"/>
                <a:gd name="T18" fmla="*/ 120 w 216"/>
                <a:gd name="T19" fmla="*/ 0 h 48"/>
                <a:gd name="T20" fmla="*/ 216 w 216"/>
                <a:gd name="T21" fmla="*/ 42 h 48"/>
                <a:gd name="T22" fmla="*/ 210 w 216"/>
                <a:gd name="T2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6" h="48">
                  <a:moveTo>
                    <a:pt x="210" y="48"/>
                  </a:moveTo>
                  <a:cubicBezTo>
                    <a:pt x="6" y="48"/>
                    <a:pt x="6" y="48"/>
                    <a:pt x="6" y="48"/>
                  </a:cubicBezTo>
                  <a:cubicBezTo>
                    <a:pt x="3" y="48"/>
                    <a:pt x="0" y="46"/>
                    <a:pt x="0" y="42"/>
                  </a:cubicBezTo>
                  <a:cubicBezTo>
                    <a:pt x="0" y="39"/>
                    <a:pt x="3" y="36"/>
                    <a:pt x="6" y="36"/>
                  </a:cubicBezTo>
                  <a:cubicBezTo>
                    <a:pt x="202" y="36"/>
                    <a:pt x="202" y="36"/>
                    <a:pt x="202" y="36"/>
                  </a:cubicBezTo>
                  <a:cubicBezTo>
                    <a:pt x="193" y="25"/>
                    <a:pt x="161" y="12"/>
                    <a:pt x="120" y="12"/>
                  </a:cubicBezTo>
                  <a:cubicBezTo>
                    <a:pt x="36" y="12"/>
                    <a:pt x="36" y="12"/>
                    <a:pt x="36" y="12"/>
                  </a:cubicBezTo>
                  <a:cubicBezTo>
                    <a:pt x="33" y="12"/>
                    <a:pt x="30" y="10"/>
                    <a:pt x="30" y="6"/>
                  </a:cubicBezTo>
                  <a:cubicBezTo>
                    <a:pt x="30" y="3"/>
                    <a:pt x="33" y="0"/>
                    <a:pt x="36" y="0"/>
                  </a:cubicBezTo>
                  <a:cubicBezTo>
                    <a:pt x="120" y="0"/>
                    <a:pt x="120" y="0"/>
                    <a:pt x="120" y="0"/>
                  </a:cubicBezTo>
                  <a:cubicBezTo>
                    <a:pt x="166" y="0"/>
                    <a:pt x="216" y="18"/>
                    <a:pt x="216" y="42"/>
                  </a:cubicBezTo>
                  <a:cubicBezTo>
                    <a:pt x="216" y="46"/>
                    <a:pt x="214" y="48"/>
                    <a:pt x="21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122" name="Freeform 127">
              <a:extLst>
                <a:ext uri="{FF2B5EF4-FFF2-40B4-BE49-F238E27FC236}">
                  <a16:creationId xmlns:a16="http://schemas.microsoft.com/office/drawing/2014/main" id="{A88B1C8F-3610-405C-9069-1E3B21966996}"/>
                </a:ext>
              </a:extLst>
            </p:cNvPr>
            <p:cNvSpPr>
              <a:spLocks/>
            </p:cNvSpPr>
            <p:nvPr/>
          </p:nvSpPr>
          <p:spPr bwMode="auto">
            <a:xfrm>
              <a:off x="426" y="3300"/>
              <a:ext cx="141" cy="51"/>
            </a:xfrm>
            <a:custGeom>
              <a:avLst/>
              <a:gdLst>
                <a:gd name="T0" fmla="*/ 86 w 95"/>
                <a:gd name="T1" fmla="*/ 35 h 35"/>
                <a:gd name="T2" fmla="*/ 84 w 95"/>
                <a:gd name="T3" fmla="*/ 32 h 35"/>
                <a:gd name="T4" fmla="*/ 42 w 95"/>
                <a:gd name="T5" fmla="*/ 12 h 35"/>
                <a:gd name="T6" fmla="*/ 0 w 95"/>
                <a:gd name="T7" fmla="*/ 12 h 35"/>
                <a:gd name="T8" fmla="*/ 0 w 95"/>
                <a:gd name="T9" fmla="*/ 0 h 35"/>
                <a:gd name="T10" fmla="*/ 42 w 95"/>
                <a:gd name="T11" fmla="*/ 0 h 35"/>
                <a:gd name="T12" fmla="*/ 93 w 95"/>
                <a:gd name="T13" fmla="*/ 24 h 35"/>
                <a:gd name="T14" fmla="*/ 95 w 95"/>
                <a:gd name="T15" fmla="*/ 26 h 35"/>
                <a:gd name="T16" fmla="*/ 86 w 95"/>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35">
                  <a:moveTo>
                    <a:pt x="86" y="35"/>
                  </a:moveTo>
                  <a:cubicBezTo>
                    <a:pt x="85" y="34"/>
                    <a:pt x="85" y="33"/>
                    <a:pt x="84" y="32"/>
                  </a:cubicBezTo>
                  <a:cubicBezTo>
                    <a:pt x="77" y="25"/>
                    <a:pt x="65" y="12"/>
                    <a:pt x="42" y="12"/>
                  </a:cubicBezTo>
                  <a:cubicBezTo>
                    <a:pt x="0" y="12"/>
                    <a:pt x="0" y="12"/>
                    <a:pt x="0" y="12"/>
                  </a:cubicBezTo>
                  <a:cubicBezTo>
                    <a:pt x="0" y="0"/>
                    <a:pt x="0" y="0"/>
                    <a:pt x="0" y="0"/>
                  </a:cubicBezTo>
                  <a:cubicBezTo>
                    <a:pt x="42" y="0"/>
                    <a:pt x="42" y="0"/>
                    <a:pt x="42" y="0"/>
                  </a:cubicBezTo>
                  <a:cubicBezTo>
                    <a:pt x="70" y="0"/>
                    <a:pt x="85" y="16"/>
                    <a:pt x="93" y="24"/>
                  </a:cubicBezTo>
                  <a:cubicBezTo>
                    <a:pt x="93" y="25"/>
                    <a:pt x="94" y="26"/>
                    <a:pt x="95" y="26"/>
                  </a:cubicBezTo>
                  <a:lnTo>
                    <a:pt x="86"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123" name="Freeform 128">
              <a:extLst>
                <a:ext uri="{FF2B5EF4-FFF2-40B4-BE49-F238E27FC236}">
                  <a16:creationId xmlns:a16="http://schemas.microsoft.com/office/drawing/2014/main" id="{F16EB8D0-B6D2-4E67-BF87-D72C88DEBBF1}"/>
                </a:ext>
              </a:extLst>
            </p:cNvPr>
            <p:cNvSpPr>
              <a:spLocks noEditPoints="1"/>
            </p:cNvSpPr>
            <p:nvPr/>
          </p:nvSpPr>
          <p:spPr bwMode="auto">
            <a:xfrm>
              <a:off x="559" y="3086"/>
              <a:ext cx="125" cy="125"/>
            </a:xfrm>
            <a:custGeom>
              <a:avLst/>
              <a:gdLst>
                <a:gd name="T0" fmla="*/ 42 w 84"/>
                <a:gd name="T1" fmla="*/ 84 h 84"/>
                <a:gd name="T2" fmla="*/ 0 w 84"/>
                <a:gd name="T3" fmla="*/ 42 h 84"/>
                <a:gd name="T4" fmla="*/ 42 w 84"/>
                <a:gd name="T5" fmla="*/ 0 h 84"/>
                <a:gd name="T6" fmla="*/ 84 w 84"/>
                <a:gd name="T7" fmla="*/ 42 h 84"/>
                <a:gd name="T8" fmla="*/ 42 w 84"/>
                <a:gd name="T9" fmla="*/ 84 h 84"/>
                <a:gd name="T10" fmla="*/ 42 w 84"/>
                <a:gd name="T11" fmla="*/ 12 h 84"/>
                <a:gd name="T12" fmla="*/ 12 w 84"/>
                <a:gd name="T13" fmla="*/ 42 h 84"/>
                <a:gd name="T14" fmla="*/ 42 w 84"/>
                <a:gd name="T15" fmla="*/ 72 h 84"/>
                <a:gd name="T16" fmla="*/ 72 w 84"/>
                <a:gd name="T17" fmla="*/ 42 h 84"/>
                <a:gd name="T18" fmla="*/ 42 w 84"/>
                <a:gd name="T19" fmla="*/ 1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4">
                  <a:moveTo>
                    <a:pt x="42" y="84"/>
                  </a:moveTo>
                  <a:cubicBezTo>
                    <a:pt x="19" y="84"/>
                    <a:pt x="0" y="66"/>
                    <a:pt x="0" y="42"/>
                  </a:cubicBezTo>
                  <a:cubicBezTo>
                    <a:pt x="0" y="19"/>
                    <a:pt x="19" y="0"/>
                    <a:pt x="42" y="0"/>
                  </a:cubicBezTo>
                  <a:cubicBezTo>
                    <a:pt x="66" y="0"/>
                    <a:pt x="84" y="19"/>
                    <a:pt x="84" y="42"/>
                  </a:cubicBezTo>
                  <a:cubicBezTo>
                    <a:pt x="84" y="66"/>
                    <a:pt x="66" y="84"/>
                    <a:pt x="42" y="84"/>
                  </a:cubicBezTo>
                  <a:close/>
                  <a:moveTo>
                    <a:pt x="42" y="12"/>
                  </a:moveTo>
                  <a:cubicBezTo>
                    <a:pt x="26" y="12"/>
                    <a:pt x="12" y="26"/>
                    <a:pt x="12" y="42"/>
                  </a:cubicBezTo>
                  <a:cubicBezTo>
                    <a:pt x="12" y="59"/>
                    <a:pt x="26" y="72"/>
                    <a:pt x="42" y="72"/>
                  </a:cubicBezTo>
                  <a:cubicBezTo>
                    <a:pt x="59" y="72"/>
                    <a:pt x="72" y="59"/>
                    <a:pt x="72" y="42"/>
                  </a:cubicBezTo>
                  <a:cubicBezTo>
                    <a:pt x="72" y="26"/>
                    <a:pt x="59" y="12"/>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124" name="Freeform 129">
              <a:extLst>
                <a:ext uri="{FF2B5EF4-FFF2-40B4-BE49-F238E27FC236}">
                  <a16:creationId xmlns:a16="http://schemas.microsoft.com/office/drawing/2014/main" id="{846C8D10-2603-48CA-A1C6-964272E7823D}"/>
                </a:ext>
              </a:extLst>
            </p:cNvPr>
            <p:cNvSpPr>
              <a:spLocks noEditPoints="1"/>
            </p:cNvSpPr>
            <p:nvPr/>
          </p:nvSpPr>
          <p:spPr bwMode="auto">
            <a:xfrm>
              <a:off x="472" y="2997"/>
              <a:ext cx="302" cy="303"/>
            </a:xfrm>
            <a:custGeom>
              <a:avLst/>
              <a:gdLst>
                <a:gd name="T0" fmla="*/ 78 w 204"/>
                <a:gd name="T1" fmla="*/ 204 h 204"/>
                <a:gd name="T2" fmla="*/ 72 w 204"/>
                <a:gd name="T3" fmla="*/ 181 h 204"/>
                <a:gd name="T4" fmla="*/ 33 w 204"/>
                <a:gd name="T5" fmla="*/ 176 h 204"/>
                <a:gd name="T6" fmla="*/ 1 w 204"/>
                <a:gd name="T7" fmla="*/ 133 h 204"/>
                <a:gd name="T8" fmla="*/ 19 w 204"/>
                <a:gd name="T9" fmla="*/ 116 h 204"/>
                <a:gd name="T10" fmla="*/ 19 w 204"/>
                <a:gd name="T11" fmla="*/ 89 h 204"/>
                <a:gd name="T12" fmla="*/ 1 w 204"/>
                <a:gd name="T13" fmla="*/ 77 h 204"/>
                <a:gd name="T14" fmla="*/ 25 w 204"/>
                <a:gd name="T15" fmla="*/ 31 h 204"/>
                <a:gd name="T16" fmla="*/ 49 w 204"/>
                <a:gd name="T17" fmla="*/ 37 h 204"/>
                <a:gd name="T18" fmla="*/ 72 w 204"/>
                <a:gd name="T19" fmla="*/ 6 h 204"/>
                <a:gd name="T20" fmla="*/ 126 w 204"/>
                <a:gd name="T21" fmla="*/ 0 h 204"/>
                <a:gd name="T22" fmla="*/ 132 w 204"/>
                <a:gd name="T23" fmla="*/ 24 h 204"/>
                <a:gd name="T24" fmla="*/ 170 w 204"/>
                <a:gd name="T25" fmla="*/ 29 h 204"/>
                <a:gd name="T26" fmla="*/ 178 w 204"/>
                <a:gd name="T27" fmla="*/ 31 h 204"/>
                <a:gd name="T28" fmla="*/ 200 w 204"/>
                <a:gd name="T29" fmla="*/ 80 h 204"/>
                <a:gd name="T30" fmla="*/ 185 w 204"/>
                <a:gd name="T31" fmla="*/ 102 h 204"/>
                <a:gd name="T32" fmla="*/ 200 w 204"/>
                <a:gd name="T33" fmla="*/ 124 h 204"/>
                <a:gd name="T34" fmla="*/ 178 w 204"/>
                <a:gd name="T35" fmla="*/ 174 h 204"/>
                <a:gd name="T36" fmla="*/ 170 w 204"/>
                <a:gd name="T37" fmla="*/ 176 h 204"/>
                <a:gd name="T38" fmla="*/ 132 w 204"/>
                <a:gd name="T39" fmla="*/ 181 h 204"/>
                <a:gd name="T40" fmla="*/ 126 w 204"/>
                <a:gd name="T41" fmla="*/ 204 h 204"/>
                <a:gd name="T42" fmla="*/ 120 w 204"/>
                <a:gd name="T43" fmla="*/ 192 h 204"/>
                <a:gd name="T44" fmla="*/ 125 w 204"/>
                <a:gd name="T45" fmla="*/ 171 h 204"/>
                <a:gd name="T46" fmla="*/ 157 w 204"/>
                <a:gd name="T47" fmla="*/ 155 h 204"/>
                <a:gd name="T48" fmla="*/ 189 w 204"/>
                <a:gd name="T49" fmla="*/ 132 h 204"/>
                <a:gd name="T50" fmla="*/ 172 w 204"/>
                <a:gd name="T51" fmla="*/ 118 h 204"/>
                <a:gd name="T52" fmla="*/ 172 w 204"/>
                <a:gd name="T53" fmla="*/ 87 h 204"/>
                <a:gd name="T54" fmla="*/ 188 w 204"/>
                <a:gd name="T55" fmla="*/ 73 h 204"/>
                <a:gd name="T56" fmla="*/ 157 w 204"/>
                <a:gd name="T57" fmla="*/ 50 h 204"/>
                <a:gd name="T58" fmla="*/ 125 w 204"/>
                <a:gd name="T59" fmla="*/ 34 h 204"/>
                <a:gd name="T60" fmla="*/ 120 w 204"/>
                <a:gd name="T61" fmla="*/ 12 h 204"/>
                <a:gd name="T62" fmla="*/ 84 w 204"/>
                <a:gd name="T63" fmla="*/ 28 h 204"/>
                <a:gd name="T64" fmla="*/ 54 w 204"/>
                <a:gd name="T65" fmla="*/ 49 h 204"/>
                <a:gd name="T66" fmla="*/ 33 w 204"/>
                <a:gd name="T67" fmla="*/ 42 h 204"/>
                <a:gd name="T68" fmla="*/ 28 w 204"/>
                <a:gd name="T69" fmla="*/ 81 h 204"/>
                <a:gd name="T70" fmla="*/ 30 w 204"/>
                <a:gd name="T71" fmla="*/ 102 h 204"/>
                <a:gd name="T72" fmla="*/ 28 w 204"/>
                <a:gd name="T73" fmla="*/ 124 h 204"/>
                <a:gd name="T74" fmla="*/ 33 w 204"/>
                <a:gd name="T75" fmla="*/ 163 h 204"/>
                <a:gd name="T76" fmla="*/ 54 w 204"/>
                <a:gd name="T77" fmla="*/ 156 h 204"/>
                <a:gd name="T78" fmla="*/ 84 w 204"/>
                <a:gd name="T79" fmla="*/ 1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4" h="204">
                  <a:moveTo>
                    <a:pt x="126" y="204"/>
                  </a:moveTo>
                  <a:cubicBezTo>
                    <a:pt x="78" y="204"/>
                    <a:pt x="78" y="204"/>
                    <a:pt x="78" y="204"/>
                  </a:cubicBezTo>
                  <a:cubicBezTo>
                    <a:pt x="75" y="204"/>
                    <a:pt x="72" y="202"/>
                    <a:pt x="72" y="198"/>
                  </a:cubicBezTo>
                  <a:cubicBezTo>
                    <a:pt x="72" y="181"/>
                    <a:pt x="72" y="181"/>
                    <a:pt x="72" y="181"/>
                  </a:cubicBezTo>
                  <a:cubicBezTo>
                    <a:pt x="64" y="178"/>
                    <a:pt x="56" y="174"/>
                    <a:pt x="49" y="168"/>
                  </a:cubicBezTo>
                  <a:cubicBezTo>
                    <a:pt x="33" y="176"/>
                    <a:pt x="33" y="176"/>
                    <a:pt x="33" y="176"/>
                  </a:cubicBezTo>
                  <a:cubicBezTo>
                    <a:pt x="30" y="178"/>
                    <a:pt x="27" y="177"/>
                    <a:pt x="25" y="174"/>
                  </a:cubicBezTo>
                  <a:cubicBezTo>
                    <a:pt x="1" y="133"/>
                    <a:pt x="1" y="133"/>
                    <a:pt x="1" y="133"/>
                  </a:cubicBezTo>
                  <a:cubicBezTo>
                    <a:pt x="0" y="130"/>
                    <a:pt x="0" y="126"/>
                    <a:pt x="3" y="124"/>
                  </a:cubicBezTo>
                  <a:cubicBezTo>
                    <a:pt x="19" y="116"/>
                    <a:pt x="19" y="116"/>
                    <a:pt x="19" y="116"/>
                  </a:cubicBezTo>
                  <a:cubicBezTo>
                    <a:pt x="18" y="111"/>
                    <a:pt x="18" y="107"/>
                    <a:pt x="18" y="102"/>
                  </a:cubicBezTo>
                  <a:cubicBezTo>
                    <a:pt x="18" y="98"/>
                    <a:pt x="18" y="94"/>
                    <a:pt x="19" y="89"/>
                  </a:cubicBezTo>
                  <a:cubicBezTo>
                    <a:pt x="3" y="80"/>
                    <a:pt x="3" y="80"/>
                    <a:pt x="3" y="80"/>
                  </a:cubicBezTo>
                  <a:cubicBezTo>
                    <a:pt x="2" y="80"/>
                    <a:pt x="1" y="78"/>
                    <a:pt x="1" y="77"/>
                  </a:cubicBezTo>
                  <a:cubicBezTo>
                    <a:pt x="0" y="75"/>
                    <a:pt x="0" y="74"/>
                    <a:pt x="1" y="72"/>
                  </a:cubicBezTo>
                  <a:cubicBezTo>
                    <a:pt x="25" y="31"/>
                    <a:pt x="25" y="31"/>
                    <a:pt x="25" y="31"/>
                  </a:cubicBezTo>
                  <a:cubicBezTo>
                    <a:pt x="27" y="28"/>
                    <a:pt x="31" y="27"/>
                    <a:pt x="34" y="28"/>
                  </a:cubicBezTo>
                  <a:cubicBezTo>
                    <a:pt x="49" y="37"/>
                    <a:pt x="49" y="37"/>
                    <a:pt x="49" y="37"/>
                  </a:cubicBezTo>
                  <a:cubicBezTo>
                    <a:pt x="56" y="31"/>
                    <a:pt x="64" y="27"/>
                    <a:pt x="72" y="24"/>
                  </a:cubicBezTo>
                  <a:cubicBezTo>
                    <a:pt x="72" y="6"/>
                    <a:pt x="72" y="6"/>
                    <a:pt x="72" y="6"/>
                  </a:cubicBezTo>
                  <a:cubicBezTo>
                    <a:pt x="72" y="3"/>
                    <a:pt x="75" y="0"/>
                    <a:pt x="78" y="0"/>
                  </a:cubicBezTo>
                  <a:cubicBezTo>
                    <a:pt x="126" y="0"/>
                    <a:pt x="126" y="0"/>
                    <a:pt x="126" y="0"/>
                  </a:cubicBezTo>
                  <a:cubicBezTo>
                    <a:pt x="130" y="0"/>
                    <a:pt x="132" y="3"/>
                    <a:pt x="132" y="6"/>
                  </a:cubicBezTo>
                  <a:cubicBezTo>
                    <a:pt x="132" y="24"/>
                    <a:pt x="132" y="24"/>
                    <a:pt x="132" y="24"/>
                  </a:cubicBezTo>
                  <a:cubicBezTo>
                    <a:pt x="141" y="27"/>
                    <a:pt x="148" y="32"/>
                    <a:pt x="155" y="37"/>
                  </a:cubicBezTo>
                  <a:cubicBezTo>
                    <a:pt x="170" y="29"/>
                    <a:pt x="170" y="29"/>
                    <a:pt x="170" y="29"/>
                  </a:cubicBezTo>
                  <a:cubicBezTo>
                    <a:pt x="171" y="28"/>
                    <a:pt x="173" y="27"/>
                    <a:pt x="174" y="28"/>
                  </a:cubicBezTo>
                  <a:cubicBezTo>
                    <a:pt x="176" y="28"/>
                    <a:pt x="177" y="29"/>
                    <a:pt x="178" y="31"/>
                  </a:cubicBezTo>
                  <a:cubicBezTo>
                    <a:pt x="202" y="72"/>
                    <a:pt x="202" y="72"/>
                    <a:pt x="202" y="72"/>
                  </a:cubicBezTo>
                  <a:cubicBezTo>
                    <a:pt x="203" y="75"/>
                    <a:pt x="202" y="79"/>
                    <a:pt x="200" y="80"/>
                  </a:cubicBezTo>
                  <a:cubicBezTo>
                    <a:pt x="184" y="89"/>
                    <a:pt x="184" y="89"/>
                    <a:pt x="184" y="89"/>
                  </a:cubicBezTo>
                  <a:cubicBezTo>
                    <a:pt x="185" y="94"/>
                    <a:pt x="185" y="98"/>
                    <a:pt x="185" y="102"/>
                  </a:cubicBezTo>
                  <a:cubicBezTo>
                    <a:pt x="185" y="107"/>
                    <a:pt x="185" y="111"/>
                    <a:pt x="184" y="116"/>
                  </a:cubicBezTo>
                  <a:cubicBezTo>
                    <a:pt x="200" y="124"/>
                    <a:pt x="200" y="124"/>
                    <a:pt x="200" y="124"/>
                  </a:cubicBezTo>
                  <a:cubicBezTo>
                    <a:pt x="203" y="126"/>
                    <a:pt x="204" y="130"/>
                    <a:pt x="202" y="133"/>
                  </a:cubicBezTo>
                  <a:cubicBezTo>
                    <a:pt x="178" y="174"/>
                    <a:pt x="178" y="174"/>
                    <a:pt x="178" y="174"/>
                  </a:cubicBezTo>
                  <a:cubicBezTo>
                    <a:pt x="177" y="176"/>
                    <a:pt x="176" y="177"/>
                    <a:pt x="174" y="177"/>
                  </a:cubicBezTo>
                  <a:cubicBezTo>
                    <a:pt x="173" y="177"/>
                    <a:pt x="171" y="177"/>
                    <a:pt x="170" y="176"/>
                  </a:cubicBezTo>
                  <a:cubicBezTo>
                    <a:pt x="155" y="168"/>
                    <a:pt x="155" y="168"/>
                    <a:pt x="155" y="168"/>
                  </a:cubicBezTo>
                  <a:cubicBezTo>
                    <a:pt x="148" y="173"/>
                    <a:pt x="141" y="178"/>
                    <a:pt x="132" y="181"/>
                  </a:cubicBezTo>
                  <a:cubicBezTo>
                    <a:pt x="132" y="198"/>
                    <a:pt x="132" y="198"/>
                    <a:pt x="132" y="198"/>
                  </a:cubicBezTo>
                  <a:cubicBezTo>
                    <a:pt x="132" y="202"/>
                    <a:pt x="130" y="204"/>
                    <a:pt x="126" y="204"/>
                  </a:cubicBezTo>
                  <a:close/>
                  <a:moveTo>
                    <a:pt x="84" y="192"/>
                  </a:moveTo>
                  <a:cubicBezTo>
                    <a:pt x="120" y="192"/>
                    <a:pt x="120" y="192"/>
                    <a:pt x="120" y="192"/>
                  </a:cubicBezTo>
                  <a:cubicBezTo>
                    <a:pt x="120" y="177"/>
                    <a:pt x="120" y="177"/>
                    <a:pt x="120" y="177"/>
                  </a:cubicBezTo>
                  <a:cubicBezTo>
                    <a:pt x="120" y="174"/>
                    <a:pt x="122" y="172"/>
                    <a:pt x="125" y="171"/>
                  </a:cubicBezTo>
                  <a:cubicBezTo>
                    <a:pt x="135" y="168"/>
                    <a:pt x="142" y="163"/>
                    <a:pt x="150" y="156"/>
                  </a:cubicBezTo>
                  <a:cubicBezTo>
                    <a:pt x="152" y="154"/>
                    <a:pt x="155" y="154"/>
                    <a:pt x="157" y="155"/>
                  </a:cubicBezTo>
                  <a:cubicBezTo>
                    <a:pt x="171" y="163"/>
                    <a:pt x="171" y="163"/>
                    <a:pt x="171" y="163"/>
                  </a:cubicBezTo>
                  <a:cubicBezTo>
                    <a:pt x="189" y="132"/>
                    <a:pt x="189" y="132"/>
                    <a:pt x="189" y="132"/>
                  </a:cubicBezTo>
                  <a:cubicBezTo>
                    <a:pt x="175" y="124"/>
                    <a:pt x="175" y="124"/>
                    <a:pt x="175" y="124"/>
                  </a:cubicBezTo>
                  <a:cubicBezTo>
                    <a:pt x="173" y="123"/>
                    <a:pt x="171" y="120"/>
                    <a:pt x="172" y="118"/>
                  </a:cubicBezTo>
                  <a:cubicBezTo>
                    <a:pt x="173" y="113"/>
                    <a:pt x="173" y="108"/>
                    <a:pt x="173" y="102"/>
                  </a:cubicBezTo>
                  <a:cubicBezTo>
                    <a:pt x="173" y="98"/>
                    <a:pt x="173" y="92"/>
                    <a:pt x="172" y="87"/>
                  </a:cubicBezTo>
                  <a:cubicBezTo>
                    <a:pt x="171" y="85"/>
                    <a:pt x="173" y="82"/>
                    <a:pt x="175" y="81"/>
                  </a:cubicBezTo>
                  <a:cubicBezTo>
                    <a:pt x="188" y="73"/>
                    <a:pt x="188" y="73"/>
                    <a:pt x="188" y="73"/>
                  </a:cubicBezTo>
                  <a:cubicBezTo>
                    <a:pt x="170" y="42"/>
                    <a:pt x="170" y="42"/>
                    <a:pt x="170" y="42"/>
                  </a:cubicBezTo>
                  <a:cubicBezTo>
                    <a:pt x="157" y="50"/>
                    <a:pt x="157" y="50"/>
                    <a:pt x="157" y="50"/>
                  </a:cubicBezTo>
                  <a:cubicBezTo>
                    <a:pt x="155" y="51"/>
                    <a:pt x="152" y="51"/>
                    <a:pt x="150" y="49"/>
                  </a:cubicBezTo>
                  <a:cubicBezTo>
                    <a:pt x="142" y="42"/>
                    <a:pt x="135" y="37"/>
                    <a:pt x="125" y="34"/>
                  </a:cubicBezTo>
                  <a:cubicBezTo>
                    <a:pt x="122" y="33"/>
                    <a:pt x="120" y="31"/>
                    <a:pt x="120" y="28"/>
                  </a:cubicBezTo>
                  <a:cubicBezTo>
                    <a:pt x="120" y="12"/>
                    <a:pt x="120" y="12"/>
                    <a:pt x="120" y="12"/>
                  </a:cubicBezTo>
                  <a:cubicBezTo>
                    <a:pt x="84" y="12"/>
                    <a:pt x="84" y="12"/>
                    <a:pt x="84" y="12"/>
                  </a:cubicBezTo>
                  <a:cubicBezTo>
                    <a:pt x="84" y="28"/>
                    <a:pt x="84" y="28"/>
                    <a:pt x="84" y="28"/>
                  </a:cubicBezTo>
                  <a:cubicBezTo>
                    <a:pt x="84" y="31"/>
                    <a:pt x="83" y="33"/>
                    <a:pt x="80" y="34"/>
                  </a:cubicBezTo>
                  <a:cubicBezTo>
                    <a:pt x="70" y="37"/>
                    <a:pt x="62" y="41"/>
                    <a:pt x="54" y="49"/>
                  </a:cubicBezTo>
                  <a:cubicBezTo>
                    <a:pt x="52" y="51"/>
                    <a:pt x="49" y="51"/>
                    <a:pt x="47" y="50"/>
                  </a:cubicBezTo>
                  <a:cubicBezTo>
                    <a:pt x="33" y="42"/>
                    <a:pt x="33" y="42"/>
                    <a:pt x="33" y="42"/>
                  </a:cubicBezTo>
                  <a:cubicBezTo>
                    <a:pt x="15" y="73"/>
                    <a:pt x="15" y="73"/>
                    <a:pt x="15" y="73"/>
                  </a:cubicBezTo>
                  <a:cubicBezTo>
                    <a:pt x="28" y="81"/>
                    <a:pt x="28" y="81"/>
                    <a:pt x="28" y="81"/>
                  </a:cubicBezTo>
                  <a:cubicBezTo>
                    <a:pt x="31" y="82"/>
                    <a:pt x="32" y="85"/>
                    <a:pt x="31" y="87"/>
                  </a:cubicBezTo>
                  <a:cubicBezTo>
                    <a:pt x="30" y="92"/>
                    <a:pt x="30" y="97"/>
                    <a:pt x="30" y="102"/>
                  </a:cubicBezTo>
                  <a:cubicBezTo>
                    <a:pt x="30" y="108"/>
                    <a:pt x="30" y="113"/>
                    <a:pt x="31" y="117"/>
                  </a:cubicBezTo>
                  <a:cubicBezTo>
                    <a:pt x="32" y="120"/>
                    <a:pt x="30" y="123"/>
                    <a:pt x="28" y="124"/>
                  </a:cubicBezTo>
                  <a:cubicBezTo>
                    <a:pt x="15" y="132"/>
                    <a:pt x="15" y="132"/>
                    <a:pt x="15" y="132"/>
                  </a:cubicBezTo>
                  <a:cubicBezTo>
                    <a:pt x="33" y="163"/>
                    <a:pt x="33" y="163"/>
                    <a:pt x="33" y="163"/>
                  </a:cubicBezTo>
                  <a:cubicBezTo>
                    <a:pt x="47" y="155"/>
                    <a:pt x="47" y="155"/>
                    <a:pt x="47" y="155"/>
                  </a:cubicBezTo>
                  <a:cubicBezTo>
                    <a:pt x="49" y="154"/>
                    <a:pt x="52" y="154"/>
                    <a:pt x="54" y="156"/>
                  </a:cubicBezTo>
                  <a:cubicBezTo>
                    <a:pt x="62" y="164"/>
                    <a:pt x="70" y="168"/>
                    <a:pt x="80" y="171"/>
                  </a:cubicBezTo>
                  <a:cubicBezTo>
                    <a:pt x="83" y="172"/>
                    <a:pt x="84" y="174"/>
                    <a:pt x="84" y="177"/>
                  </a:cubicBezTo>
                  <a:lnTo>
                    <a:pt x="84" y="1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grpSp>
      <p:sp>
        <p:nvSpPr>
          <p:cNvPr id="125" name="Rectangle 124">
            <a:extLst>
              <a:ext uri="{FF2B5EF4-FFF2-40B4-BE49-F238E27FC236}">
                <a16:creationId xmlns:a16="http://schemas.microsoft.com/office/drawing/2014/main" id="{0DEBF445-80A0-424A-8C04-8C087D30251D}"/>
              </a:ext>
            </a:extLst>
          </p:cNvPr>
          <p:cNvSpPr/>
          <p:nvPr/>
        </p:nvSpPr>
        <p:spPr>
          <a:xfrm>
            <a:off x="7591631" y="4672370"/>
            <a:ext cx="4392231" cy="1700548"/>
          </a:xfrm>
          <a:prstGeom prst="rect">
            <a:avLst/>
          </a:prstGeom>
          <a:solidFill>
            <a:srgbClr val="FCD0D0"/>
          </a:solidFill>
          <a:ln w="3175" cap="flat" cmpd="sng" algn="ctr">
            <a:noFill/>
            <a:prstDash val="solid"/>
            <a:miter lim="800000"/>
          </a:ln>
          <a:effectLst/>
        </p:spPr>
        <p:txBody>
          <a:bodyPr lIns="192000" tIns="192000" rIns="192000" bIns="192000" rtlCol="0" anchor="ctr"/>
          <a:lstStyle/>
          <a:p>
            <a:pPr marL="228594" marR="0" lvl="0" indent="-228594" defTabSz="1625438"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000000"/>
                </a:solidFill>
                <a:effectLst/>
                <a:uLnTx/>
                <a:uFillTx/>
                <a:latin typeface="Arial" panose="020B0604020202020204"/>
                <a:ea typeface="+mn-ea"/>
                <a:cs typeface="Calibri" panose="020F0502020204030204" pitchFamily="34" charset="0"/>
              </a:rPr>
              <a:t>Les </a:t>
            </a:r>
            <a:r>
              <a:rPr kumimoji="0" lang="fr-FR" sz="1200" b="1" i="0" u="none" strike="noStrike" kern="0" cap="none" spc="0" normalizeH="0" baseline="0" noProof="0">
                <a:ln>
                  <a:noFill/>
                </a:ln>
                <a:solidFill>
                  <a:srgbClr val="000000"/>
                </a:solidFill>
                <a:effectLst/>
                <a:uLnTx/>
                <a:uFillTx/>
                <a:latin typeface="Arial" panose="020B0604020202020204"/>
                <a:ea typeface="+mn-ea"/>
                <a:cs typeface="Calibri" panose="020F0502020204030204" pitchFamily="34" charset="0"/>
              </a:rPr>
              <a:t>salariés</a:t>
            </a:r>
            <a:r>
              <a:rPr kumimoji="0" lang="fr-FR" sz="1200" b="0" i="0" u="none" strike="noStrike" kern="0" cap="none" spc="0" normalizeH="0" baseline="0" noProof="0">
                <a:ln>
                  <a:noFill/>
                </a:ln>
                <a:solidFill>
                  <a:srgbClr val="000000"/>
                </a:solidFill>
                <a:effectLst/>
                <a:uLnTx/>
                <a:uFillTx/>
                <a:latin typeface="Arial" panose="020B0604020202020204"/>
                <a:ea typeface="+mn-ea"/>
                <a:cs typeface="Calibri" panose="020F0502020204030204" pitchFamily="34" charset="0"/>
              </a:rPr>
              <a:t> des entreprises sont </a:t>
            </a:r>
            <a:r>
              <a:rPr kumimoji="0" lang="fr-FR" sz="1200" b="1" i="0" u="none" strike="noStrike" kern="0" cap="none" spc="0" normalizeH="0" baseline="0" noProof="0">
                <a:ln>
                  <a:noFill/>
                </a:ln>
                <a:solidFill>
                  <a:srgbClr val="000000"/>
                </a:solidFill>
                <a:effectLst/>
                <a:uLnTx/>
                <a:uFillTx/>
                <a:latin typeface="Arial" panose="020B0604020202020204"/>
                <a:ea typeface="+mn-ea"/>
                <a:cs typeface="Calibri" panose="020F0502020204030204" pitchFamily="34" charset="0"/>
              </a:rPr>
              <a:t>en premières lignes </a:t>
            </a:r>
            <a:r>
              <a:rPr kumimoji="0" lang="fr-FR" sz="1200" b="0" i="0" u="none" strike="noStrike" kern="0" cap="none" spc="0" normalizeH="0" baseline="0" noProof="0">
                <a:ln>
                  <a:noFill/>
                </a:ln>
                <a:solidFill>
                  <a:srgbClr val="000000"/>
                </a:solidFill>
                <a:effectLst/>
                <a:uLnTx/>
                <a:uFillTx/>
                <a:latin typeface="Arial" panose="020B0604020202020204"/>
                <a:ea typeface="+mn-ea"/>
                <a:cs typeface="Calibri" panose="020F0502020204030204" pitchFamily="34" charset="0"/>
              </a:rPr>
              <a:t>contre le risque cyber, d’où l’importance de la </a:t>
            </a:r>
            <a:r>
              <a:rPr kumimoji="0" lang="fr-FR" sz="1200" b="1" i="0" u="none" strike="noStrike" kern="0" cap="none" spc="0" normalizeH="0" baseline="0" noProof="0">
                <a:ln>
                  <a:noFill/>
                </a:ln>
                <a:solidFill>
                  <a:srgbClr val="000000"/>
                </a:solidFill>
                <a:effectLst/>
                <a:uLnTx/>
                <a:uFillTx/>
                <a:latin typeface="Arial" panose="020B0604020202020204"/>
                <a:ea typeface="+mn-ea"/>
                <a:cs typeface="Calibri" panose="020F0502020204030204" pitchFamily="34" charset="0"/>
              </a:rPr>
              <a:t>prévention</a:t>
            </a:r>
            <a:r>
              <a:rPr kumimoji="0" lang="fr-FR" sz="1200" b="0" i="0" u="none" strike="noStrike" kern="0" cap="none" spc="0" normalizeH="0" baseline="0" noProof="0">
                <a:ln>
                  <a:noFill/>
                </a:ln>
                <a:solidFill>
                  <a:srgbClr val="000000"/>
                </a:solidFill>
                <a:effectLst/>
                <a:uLnTx/>
                <a:uFillTx/>
                <a:latin typeface="Arial" panose="020B0604020202020204"/>
                <a:ea typeface="+mn-ea"/>
                <a:cs typeface="Calibri" panose="020F0502020204030204" pitchFamily="34" charset="0"/>
              </a:rPr>
              <a:t> et de la </a:t>
            </a:r>
            <a:r>
              <a:rPr kumimoji="0" lang="fr-FR" sz="1200" b="1" i="0" u="none" strike="noStrike" kern="0" cap="none" spc="0" normalizeH="0" baseline="0" noProof="0">
                <a:ln>
                  <a:noFill/>
                </a:ln>
                <a:solidFill>
                  <a:srgbClr val="000000"/>
                </a:solidFill>
                <a:effectLst/>
                <a:uLnTx/>
                <a:uFillTx/>
                <a:latin typeface="Arial" panose="020B0604020202020204"/>
                <a:ea typeface="+mn-ea"/>
                <a:cs typeface="Calibri" panose="020F0502020204030204" pitchFamily="34" charset="0"/>
              </a:rPr>
              <a:t>formation.</a:t>
            </a:r>
          </a:p>
          <a:p>
            <a:pPr marL="228594" marR="0" lvl="0" indent="-228594" defTabSz="1625438"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3E454A"/>
                </a:solidFill>
                <a:effectLst/>
                <a:uLnTx/>
                <a:uFillTx/>
                <a:latin typeface="Arial" panose="020B0604020202020204"/>
                <a:ea typeface="+mn-ea"/>
                <a:cs typeface="Calibri" panose="020F0502020204030204" pitchFamily="34" charset="0"/>
              </a:rPr>
              <a:t>Les </a:t>
            </a:r>
            <a:r>
              <a:rPr kumimoji="0" lang="fr-FR" sz="1200" b="1" i="0" u="none" strike="noStrike" kern="0" cap="none" spc="0" normalizeH="0" baseline="0" noProof="0">
                <a:ln>
                  <a:noFill/>
                </a:ln>
                <a:solidFill>
                  <a:srgbClr val="3E454A"/>
                </a:solidFill>
                <a:effectLst/>
                <a:uLnTx/>
                <a:uFillTx/>
                <a:latin typeface="Arial" panose="020B0604020202020204"/>
                <a:ea typeface="+mn-ea"/>
                <a:cs typeface="Calibri" panose="020F0502020204030204" pitchFamily="34" charset="0"/>
              </a:rPr>
              <a:t>garanties proposées sont identiques qu’il s’agisse d’une Entreprise ou d’un Professionnel</a:t>
            </a:r>
            <a:r>
              <a:rPr kumimoji="0" lang="fr-FR" sz="1200" b="0" i="0" u="none" strike="noStrike" kern="0" cap="none" spc="0" normalizeH="0" baseline="0" noProof="0">
                <a:ln>
                  <a:noFill/>
                </a:ln>
                <a:solidFill>
                  <a:srgbClr val="3E454A"/>
                </a:solidFill>
                <a:effectLst/>
                <a:uLnTx/>
                <a:uFillTx/>
                <a:latin typeface="Arial" panose="020B0604020202020204"/>
                <a:ea typeface="+mn-ea"/>
                <a:cs typeface="Calibri" panose="020F0502020204030204" pitchFamily="34" charset="0"/>
              </a:rPr>
              <a:t>. Le calcul de la prime se fera en fonction du CA, de l’activité et de l’effectif. </a:t>
            </a:r>
          </a:p>
        </p:txBody>
      </p:sp>
      <p:sp>
        <p:nvSpPr>
          <p:cNvPr id="126" name="Freeform 17">
            <a:extLst>
              <a:ext uri="{FF2B5EF4-FFF2-40B4-BE49-F238E27FC236}">
                <a16:creationId xmlns:a16="http://schemas.microsoft.com/office/drawing/2014/main" id="{98775684-0EB1-4DB4-A027-158E161860CC}"/>
              </a:ext>
            </a:extLst>
          </p:cNvPr>
          <p:cNvSpPr>
            <a:spLocks noChangeAspect="1" noEditPoints="1"/>
          </p:cNvSpPr>
          <p:nvPr/>
        </p:nvSpPr>
        <p:spPr bwMode="auto">
          <a:xfrm>
            <a:off x="7642475" y="4371456"/>
            <a:ext cx="208676" cy="238635"/>
          </a:xfrm>
          <a:custGeom>
            <a:avLst/>
            <a:gdLst>
              <a:gd name="T0" fmla="*/ 134 w 211"/>
              <a:gd name="T1" fmla="*/ 184 h 242"/>
              <a:gd name="T2" fmla="*/ 78 w 211"/>
              <a:gd name="T3" fmla="*/ 186 h 242"/>
              <a:gd name="T4" fmla="*/ 58 w 211"/>
              <a:gd name="T5" fmla="*/ 141 h 242"/>
              <a:gd name="T6" fmla="*/ 164 w 211"/>
              <a:gd name="T7" fmla="*/ 107 h 242"/>
              <a:gd name="T8" fmla="*/ 77 w 211"/>
              <a:gd name="T9" fmla="*/ 218 h 242"/>
              <a:gd name="T10" fmla="*/ 134 w 211"/>
              <a:gd name="T11" fmla="*/ 218 h 242"/>
              <a:gd name="T12" fmla="*/ 82 w 211"/>
              <a:gd name="T13" fmla="*/ 194 h 242"/>
              <a:gd name="T14" fmla="*/ 129 w 211"/>
              <a:gd name="T15" fmla="*/ 205 h 242"/>
              <a:gd name="T16" fmla="*/ 88 w 211"/>
              <a:gd name="T17" fmla="*/ 231 h 242"/>
              <a:gd name="T18" fmla="*/ 100 w 211"/>
              <a:gd name="T19" fmla="*/ 242 h 242"/>
              <a:gd name="T20" fmla="*/ 123 w 211"/>
              <a:gd name="T21" fmla="*/ 232 h 242"/>
              <a:gd name="T22" fmla="*/ 170 w 211"/>
              <a:gd name="T23" fmla="*/ 150 h 242"/>
              <a:gd name="T24" fmla="*/ 162 w 211"/>
              <a:gd name="T25" fmla="*/ 160 h 242"/>
              <a:gd name="T26" fmla="*/ 193 w 211"/>
              <a:gd name="T27" fmla="*/ 167 h 242"/>
              <a:gd name="T28" fmla="*/ 210 w 211"/>
              <a:gd name="T29" fmla="*/ 121 h 242"/>
              <a:gd name="T30" fmla="*/ 179 w 211"/>
              <a:gd name="T31" fmla="*/ 129 h 242"/>
              <a:gd name="T32" fmla="*/ 207 w 211"/>
              <a:gd name="T33" fmla="*/ 138 h 242"/>
              <a:gd name="T34" fmla="*/ 210 w 211"/>
              <a:gd name="T35" fmla="*/ 121 h 242"/>
              <a:gd name="T36" fmla="*/ 183 w 211"/>
              <a:gd name="T37" fmla="*/ 96 h 242"/>
              <a:gd name="T38" fmla="*/ 207 w 211"/>
              <a:gd name="T39" fmla="*/ 75 h 242"/>
              <a:gd name="T40" fmla="*/ 179 w 211"/>
              <a:gd name="T41" fmla="*/ 84 h 242"/>
              <a:gd name="T42" fmla="*/ 193 w 211"/>
              <a:gd name="T43" fmla="*/ 48 h 242"/>
              <a:gd name="T44" fmla="*/ 182 w 211"/>
              <a:gd name="T45" fmla="*/ 34 h 242"/>
              <a:gd name="T46" fmla="*/ 169 w 211"/>
              <a:gd name="T47" fmla="*/ 63 h 242"/>
              <a:gd name="T48" fmla="*/ 145 w 211"/>
              <a:gd name="T49" fmla="*/ 39 h 242"/>
              <a:gd name="T50" fmla="*/ 144 w 211"/>
              <a:gd name="T51" fmla="*/ 8 h 242"/>
              <a:gd name="T52" fmla="*/ 134 w 211"/>
              <a:gd name="T53" fmla="*/ 35 h 242"/>
              <a:gd name="T54" fmla="*/ 111 w 211"/>
              <a:gd name="T55" fmla="*/ 30 h 242"/>
              <a:gd name="T56" fmla="*/ 113 w 211"/>
              <a:gd name="T57" fmla="*/ 1 h 242"/>
              <a:gd name="T58" fmla="*/ 97 w 211"/>
              <a:gd name="T59" fmla="*/ 2 h 242"/>
              <a:gd name="T60" fmla="*/ 66 w 211"/>
              <a:gd name="T61" fmla="*/ 39 h 242"/>
              <a:gd name="T62" fmla="*/ 78 w 211"/>
              <a:gd name="T63" fmla="*/ 34 h 242"/>
              <a:gd name="T64" fmla="*/ 52 w 211"/>
              <a:gd name="T65" fmla="*/ 15 h 242"/>
              <a:gd name="T66" fmla="*/ 40 w 211"/>
              <a:gd name="T67" fmla="*/ 63 h 242"/>
              <a:gd name="T68" fmla="*/ 49 w 211"/>
              <a:gd name="T69" fmla="*/ 53 h 242"/>
              <a:gd name="T70" fmla="*/ 18 w 211"/>
              <a:gd name="T71" fmla="*/ 47 h 242"/>
              <a:gd name="T72" fmla="*/ 25 w 211"/>
              <a:gd name="T73" fmla="*/ 95 h 242"/>
              <a:gd name="T74" fmla="*/ 29 w 211"/>
              <a:gd name="T75" fmla="*/ 95 h 242"/>
              <a:gd name="T76" fmla="*/ 5 w 211"/>
              <a:gd name="T77" fmla="*/ 75 h 242"/>
              <a:gd name="T78" fmla="*/ 0 w 211"/>
              <a:gd name="T79" fmla="*/ 92 h 242"/>
              <a:gd name="T80" fmla="*/ 25 w 211"/>
              <a:gd name="T81" fmla="*/ 95 h 242"/>
              <a:gd name="T82" fmla="*/ 28 w 211"/>
              <a:gd name="T83" fmla="*/ 118 h 242"/>
              <a:gd name="T84" fmla="*/ 4 w 211"/>
              <a:gd name="T85" fmla="*/ 138 h 242"/>
              <a:gd name="T86" fmla="*/ 32 w 211"/>
              <a:gd name="T87" fmla="*/ 129 h 242"/>
              <a:gd name="T88" fmla="*/ 18 w 211"/>
              <a:gd name="T89" fmla="*/ 165 h 242"/>
              <a:gd name="T90" fmla="*/ 29 w 211"/>
              <a:gd name="T91" fmla="*/ 179 h 242"/>
              <a:gd name="T92" fmla="*/ 42 w 211"/>
              <a:gd name="T93" fmla="*/ 15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1" h="242">
                <a:moveTo>
                  <a:pt x="164" y="107"/>
                </a:moveTo>
                <a:cubicBezTo>
                  <a:pt x="164" y="120"/>
                  <a:pt x="160" y="131"/>
                  <a:pt x="154" y="140"/>
                </a:cubicBezTo>
                <a:cubicBezTo>
                  <a:pt x="145" y="154"/>
                  <a:pt x="134" y="168"/>
                  <a:pt x="134" y="184"/>
                </a:cubicBezTo>
                <a:cubicBezTo>
                  <a:pt x="134" y="185"/>
                  <a:pt x="134" y="185"/>
                  <a:pt x="134" y="185"/>
                </a:cubicBezTo>
                <a:cubicBezTo>
                  <a:pt x="134" y="186"/>
                  <a:pt x="134" y="186"/>
                  <a:pt x="133" y="186"/>
                </a:cubicBezTo>
                <a:cubicBezTo>
                  <a:pt x="78" y="186"/>
                  <a:pt x="78" y="186"/>
                  <a:pt x="78" y="186"/>
                </a:cubicBezTo>
                <a:cubicBezTo>
                  <a:pt x="77" y="186"/>
                  <a:pt x="77" y="186"/>
                  <a:pt x="77" y="185"/>
                </a:cubicBezTo>
                <a:cubicBezTo>
                  <a:pt x="77" y="184"/>
                  <a:pt x="77" y="184"/>
                  <a:pt x="77" y="184"/>
                </a:cubicBezTo>
                <a:cubicBezTo>
                  <a:pt x="77" y="169"/>
                  <a:pt x="66" y="155"/>
                  <a:pt x="58" y="141"/>
                </a:cubicBezTo>
                <a:cubicBezTo>
                  <a:pt x="51" y="132"/>
                  <a:pt x="47" y="120"/>
                  <a:pt x="47" y="107"/>
                </a:cubicBezTo>
                <a:cubicBezTo>
                  <a:pt x="47" y="75"/>
                  <a:pt x="73" y="49"/>
                  <a:pt x="106" y="49"/>
                </a:cubicBezTo>
                <a:cubicBezTo>
                  <a:pt x="138" y="49"/>
                  <a:pt x="164" y="75"/>
                  <a:pt x="164" y="107"/>
                </a:cubicBezTo>
                <a:close/>
                <a:moveTo>
                  <a:pt x="129" y="212"/>
                </a:moveTo>
                <a:cubicBezTo>
                  <a:pt x="82" y="212"/>
                  <a:pt x="82" y="212"/>
                  <a:pt x="82" y="212"/>
                </a:cubicBezTo>
                <a:cubicBezTo>
                  <a:pt x="79" y="212"/>
                  <a:pt x="77" y="215"/>
                  <a:pt x="77" y="218"/>
                </a:cubicBezTo>
                <a:cubicBezTo>
                  <a:pt x="77" y="221"/>
                  <a:pt x="79" y="224"/>
                  <a:pt x="82" y="224"/>
                </a:cubicBezTo>
                <a:cubicBezTo>
                  <a:pt x="129" y="224"/>
                  <a:pt x="129" y="224"/>
                  <a:pt x="129" y="224"/>
                </a:cubicBezTo>
                <a:cubicBezTo>
                  <a:pt x="132" y="224"/>
                  <a:pt x="134" y="221"/>
                  <a:pt x="134" y="218"/>
                </a:cubicBezTo>
                <a:cubicBezTo>
                  <a:pt x="134" y="215"/>
                  <a:pt x="132" y="212"/>
                  <a:pt x="129" y="212"/>
                </a:cubicBezTo>
                <a:close/>
                <a:moveTo>
                  <a:pt x="129" y="194"/>
                </a:moveTo>
                <a:cubicBezTo>
                  <a:pt x="82" y="194"/>
                  <a:pt x="82" y="194"/>
                  <a:pt x="82" y="194"/>
                </a:cubicBezTo>
                <a:cubicBezTo>
                  <a:pt x="79" y="194"/>
                  <a:pt x="77" y="196"/>
                  <a:pt x="77" y="199"/>
                </a:cubicBezTo>
                <a:cubicBezTo>
                  <a:pt x="77" y="203"/>
                  <a:pt x="79" y="205"/>
                  <a:pt x="82" y="205"/>
                </a:cubicBezTo>
                <a:cubicBezTo>
                  <a:pt x="129" y="205"/>
                  <a:pt x="129" y="205"/>
                  <a:pt x="129" y="205"/>
                </a:cubicBezTo>
                <a:cubicBezTo>
                  <a:pt x="132" y="205"/>
                  <a:pt x="134" y="203"/>
                  <a:pt x="134" y="199"/>
                </a:cubicBezTo>
                <a:cubicBezTo>
                  <a:pt x="134" y="196"/>
                  <a:pt x="132" y="194"/>
                  <a:pt x="129" y="194"/>
                </a:cubicBezTo>
                <a:close/>
                <a:moveTo>
                  <a:pt x="88" y="231"/>
                </a:moveTo>
                <a:cubicBezTo>
                  <a:pt x="87" y="231"/>
                  <a:pt x="87" y="231"/>
                  <a:pt x="88" y="232"/>
                </a:cubicBezTo>
                <a:cubicBezTo>
                  <a:pt x="96" y="241"/>
                  <a:pt x="96" y="241"/>
                  <a:pt x="96" y="241"/>
                </a:cubicBezTo>
                <a:cubicBezTo>
                  <a:pt x="97" y="242"/>
                  <a:pt x="99" y="242"/>
                  <a:pt x="100" y="242"/>
                </a:cubicBezTo>
                <a:cubicBezTo>
                  <a:pt x="111" y="242"/>
                  <a:pt x="111" y="242"/>
                  <a:pt x="111" y="242"/>
                </a:cubicBezTo>
                <a:cubicBezTo>
                  <a:pt x="112" y="242"/>
                  <a:pt x="114" y="242"/>
                  <a:pt x="115" y="241"/>
                </a:cubicBezTo>
                <a:cubicBezTo>
                  <a:pt x="123" y="232"/>
                  <a:pt x="123" y="232"/>
                  <a:pt x="123" y="232"/>
                </a:cubicBezTo>
                <a:cubicBezTo>
                  <a:pt x="124" y="231"/>
                  <a:pt x="124" y="231"/>
                  <a:pt x="123" y="231"/>
                </a:cubicBezTo>
                <a:lnTo>
                  <a:pt x="88" y="231"/>
                </a:lnTo>
                <a:close/>
                <a:moveTo>
                  <a:pt x="170" y="150"/>
                </a:moveTo>
                <a:cubicBezTo>
                  <a:pt x="170" y="150"/>
                  <a:pt x="169" y="150"/>
                  <a:pt x="169" y="150"/>
                </a:cubicBezTo>
                <a:cubicBezTo>
                  <a:pt x="162" y="159"/>
                  <a:pt x="162" y="159"/>
                  <a:pt x="162" y="159"/>
                </a:cubicBezTo>
                <a:cubicBezTo>
                  <a:pt x="162" y="159"/>
                  <a:pt x="162" y="160"/>
                  <a:pt x="162" y="160"/>
                </a:cubicBezTo>
                <a:cubicBezTo>
                  <a:pt x="182" y="179"/>
                  <a:pt x="182" y="179"/>
                  <a:pt x="182" y="179"/>
                </a:cubicBezTo>
                <a:cubicBezTo>
                  <a:pt x="182" y="180"/>
                  <a:pt x="183" y="180"/>
                  <a:pt x="183" y="179"/>
                </a:cubicBezTo>
                <a:cubicBezTo>
                  <a:pt x="193" y="167"/>
                  <a:pt x="193" y="167"/>
                  <a:pt x="193" y="167"/>
                </a:cubicBezTo>
                <a:cubicBezTo>
                  <a:pt x="194" y="166"/>
                  <a:pt x="193" y="166"/>
                  <a:pt x="193" y="165"/>
                </a:cubicBezTo>
                <a:lnTo>
                  <a:pt x="170" y="150"/>
                </a:lnTo>
                <a:close/>
                <a:moveTo>
                  <a:pt x="210" y="121"/>
                </a:moveTo>
                <a:cubicBezTo>
                  <a:pt x="183" y="117"/>
                  <a:pt x="183" y="117"/>
                  <a:pt x="183" y="117"/>
                </a:cubicBezTo>
                <a:cubicBezTo>
                  <a:pt x="182" y="117"/>
                  <a:pt x="182" y="118"/>
                  <a:pt x="182" y="118"/>
                </a:cubicBezTo>
                <a:cubicBezTo>
                  <a:pt x="179" y="129"/>
                  <a:pt x="179" y="129"/>
                  <a:pt x="179" y="129"/>
                </a:cubicBezTo>
                <a:cubicBezTo>
                  <a:pt x="179" y="130"/>
                  <a:pt x="179" y="130"/>
                  <a:pt x="180" y="131"/>
                </a:cubicBezTo>
                <a:cubicBezTo>
                  <a:pt x="206" y="139"/>
                  <a:pt x="206" y="139"/>
                  <a:pt x="206" y="139"/>
                </a:cubicBezTo>
                <a:cubicBezTo>
                  <a:pt x="206" y="139"/>
                  <a:pt x="207" y="139"/>
                  <a:pt x="207" y="138"/>
                </a:cubicBezTo>
                <a:cubicBezTo>
                  <a:pt x="211" y="123"/>
                  <a:pt x="211" y="123"/>
                  <a:pt x="211" y="123"/>
                </a:cubicBezTo>
                <a:cubicBezTo>
                  <a:pt x="211" y="122"/>
                  <a:pt x="211" y="122"/>
                  <a:pt x="211" y="122"/>
                </a:cubicBezTo>
                <a:cubicBezTo>
                  <a:pt x="211" y="121"/>
                  <a:pt x="210" y="121"/>
                  <a:pt x="210" y="121"/>
                </a:cubicBezTo>
                <a:close/>
                <a:moveTo>
                  <a:pt x="179" y="84"/>
                </a:moveTo>
                <a:cubicBezTo>
                  <a:pt x="182" y="95"/>
                  <a:pt x="182" y="95"/>
                  <a:pt x="182" y="95"/>
                </a:cubicBezTo>
                <a:cubicBezTo>
                  <a:pt x="182" y="95"/>
                  <a:pt x="182" y="96"/>
                  <a:pt x="183" y="96"/>
                </a:cubicBezTo>
                <a:cubicBezTo>
                  <a:pt x="210" y="92"/>
                  <a:pt x="210" y="92"/>
                  <a:pt x="210" y="92"/>
                </a:cubicBezTo>
                <a:cubicBezTo>
                  <a:pt x="210" y="92"/>
                  <a:pt x="211" y="91"/>
                  <a:pt x="211" y="91"/>
                </a:cubicBezTo>
                <a:cubicBezTo>
                  <a:pt x="207" y="75"/>
                  <a:pt x="207" y="75"/>
                  <a:pt x="207" y="75"/>
                </a:cubicBezTo>
                <a:cubicBezTo>
                  <a:pt x="207" y="75"/>
                  <a:pt x="206" y="74"/>
                  <a:pt x="206" y="75"/>
                </a:cubicBezTo>
                <a:cubicBezTo>
                  <a:pt x="180" y="83"/>
                  <a:pt x="180" y="83"/>
                  <a:pt x="180" y="83"/>
                </a:cubicBezTo>
                <a:cubicBezTo>
                  <a:pt x="179" y="83"/>
                  <a:pt x="179" y="84"/>
                  <a:pt x="179" y="84"/>
                </a:cubicBezTo>
                <a:close/>
                <a:moveTo>
                  <a:pt x="169" y="63"/>
                </a:moveTo>
                <a:cubicBezTo>
                  <a:pt x="169" y="63"/>
                  <a:pt x="170" y="63"/>
                  <a:pt x="170" y="63"/>
                </a:cubicBezTo>
                <a:cubicBezTo>
                  <a:pt x="193" y="48"/>
                  <a:pt x="193" y="48"/>
                  <a:pt x="193" y="48"/>
                </a:cubicBezTo>
                <a:cubicBezTo>
                  <a:pt x="193" y="48"/>
                  <a:pt x="194" y="47"/>
                  <a:pt x="193" y="47"/>
                </a:cubicBezTo>
                <a:cubicBezTo>
                  <a:pt x="183" y="34"/>
                  <a:pt x="183" y="34"/>
                  <a:pt x="183" y="34"/>
                </a:cubicBezTo>
                <a:cubicBezTo>
                  <a:pt x="183" y="34"/>
                  <a:pt x="182" y="34"/>
                  <a:pt x="182" y="34"/>
                </a:cubicBezTo>
                <a:cubicBezTo>
                  <a:pt x="162" y="53"/>
                  <a:pt x="162" y="53"/>
                  <a:pt x="162" y="53"/>
                </a:cubicBezTo>
                <a:cubicBezTo>
                  <a:pt x="162" y="53"/>
                  <a:pt x="162" y="54"/>
                  <a:pt x="162" y="54"/>
                </a:cubicBezTo>
                <a:lnTo>
                  <a:pt x="169" y="63"/>
                </a:lnTo>
                <a:close/>
                <a:moveTo>
                  <a:pt x="134" y="35"/>
                </a:moveTo>
                <a:cubicBezTo>
                  <a:pt x="144" y="40"/>
                  <a:pt x="144" y="40"/>
                  <a:pt x="144" y="40"/>
                </a:cubicBezTo>
                <a:cubicBezTo>
                  <a:pt x="144" y="40"/>
                  <a:pt x="145" y="40"/>
                  <a:pt x="145" y="39"/>
                </a:cubicBezTo>
                <a:cubicBezTo>
                  <a:pt x="159" y="16"/>
                  <a:pt x="159" y="16"/>
                  <a:pt x="159" y="16"/>
                </a:cubicBezTo>
                <a:cubicBezTo>
                  <a:pt x="159" y="15"/>
                  <a:pt x="159" y="15"/>
                  <a:pt x="159" y="15"/>
                </a:cubicBezTo>
                <a:cubicBezTo>
                  <a:pt x="144" y="8"/>
                  <a:pt x="144" y="8"/>
                  <a:pt x="144" y="8"/>
                </a:cubicBezTo>
                <a:cubicBezTo>
                  <a:pt x="144" y="7"/>
                  <a:pt x="143" y="8"/>
                  <a:pt x="143" y="8"/>
                </a:cubicBezTo>
                <a:cubicBezTo>
                  <a:pt x="133" y="34"/>
                  <a:pt x="133" y="34"/>
                  <a:pt x="133" y="34"/>
                </a:cubicBezTo>
                <a:cubicBezTo>
                  <a:pt x="133" y="34"/>
                  <a:pt x="133" y="35"/>
                  <a:pt x="134" y="35"/>
                </a:cubicBezTo>
                <a:close/>
                <a:moveTo>
                  <a:pt x="100" y="30"/>
                </a:moveTo>
                <a:cubicBezTo>
                  <a:pt x="100" y="30"/>
                  <a:pt x="103" y="30"/>
                  <a:pt x="106" y="30"/>
                </a:cubicBezTo>
                <a:cubicBezTo>
                  <a:pt x="108" y="30"/>
                  <a:pt x="111" y="30"/>
                  <a:pt x="111" y="30"/>
                </a:cubicBezTo>
                <a:cubicBezTo>
                  <a:pt x="111" y="30"/>
                  <a:pt x="112" y="29"/>
                  <a:pt x="112" y="29"/>
                </a:cubicBezTo>
                <a:cubicBezTo>
                  <a:pt x="114" y="2"/>
                  <a:pt x="114" y="2"/>
                  <a:pt x="114" y="2"/>
                </a:cubicBezTo>
                <a:cubicBezTo>
                  <a:pt x="114" y="1"/>
                  <a:pt x="114" y="1"/>
                  <a:pt x="113" y="1"/>
                </a:cubicBezTo>
                <a:cubicBezTo>
                  <a:pt x="113" y="1"/>
                  <a:pt x="108" y="0"/>
                  <a:pt x="105" y="0"/>
                </a:cubicBezTo>
                <a:cubicBezTo>
                  <a:pt x="103" y="0"/>
                  <a:pt x="97" y="1"/>
                  <a:pt x="97" y="1"/>
                </a:cubicBezTo>
                <a:cubicBezTo>
                  <a:pt x="97" y="1"/>
                  <a:pt x="97" y="1"/>
                  <a:pt x="97" y="2"/>
                </a:cubicBezTo>
                <a:cubicBezTo>
                  <a:pt x="99" y="29"/>
                  <a:pt x="99" y="29"/>
                  <a:pt x="99" y="29"/>
                </a:cubicBezTo>
                <a:cubicBezTo>
                  <a:pt x="99" y="29"/>
                  <a:pt x="99" y="30"/>
                  <a:pt x="100" y="30"/>
                </a:cubicBezTo>
                <a:close/>
                <a:moveTo>
                  <a:pt x="66" y="39"/>
                </a:moveTo>
                <a:cubicBezTo>
                  <a:pt x="66" y="40"/>
                  <a:pt x="67" y="40"/>
                  <a:pt x="67" y="40"/>
                </a:cubicBezTo>
                <a:cubicBezTo>
                  <a:pt x="77" y="35"/>
                  <a:pt x="77" y="35"/>
                  <a:pt x="77" y="35"/>
                </a:cubicBezTo>
                <a:cubicBezTo>
                  <a:pt x="78" y="35"/>
                  <a:pt x="78" y="34"/>
                  <a:pt x="78" y="34"/>
                </a:cubicBezTo>
                <a:cubicBezTo>
                  <a:pt x="68" y="8"/>
                  <a:pt x="68" y="8"/>
                  <a:pt x="68" y="8"/>
                </a:cubicBezTo>
                <a:cubicBezTo>
                  <a:pt x="68" y="8"/>
                  <a:pt x="67" y="8"/>
                  <a:pt x="67" y="8"/>
                </a:cubicBezTo>
                <a:cubicBezTo>
                  <a:pt x="52" y="15"/>
                  <a:pt x="52" y="15"/>
                  <a:pt x="52" y="15"/>
                </a:cubicBezTo>
                <a:cubicBezTo>
                  <a:pt x="52" y="15"/>
                  <a:pt x="52" y="16"/>
                  <a:pt x="52" y="16"/>
                </a:cubicBezTo>
                <a:lnTo>
                  <a:pt x="66" y="39"/>
                </a:lnTo>
                <a:close/>
                <a:moveTo>
                  <a:pt x="40" y="63"/>
                </a:moveTo>
                <a:cubicBezTo>
                  <a:pt x="41" y="64"/>
                  <a:pt x="42" y="64"/>
                  <a:pt x="42" y="63"/>
                </a:cubicBezTo>
                <a:cubicBezTo>
                  <a:pt x="49" y="54"/>
                  <a:pt x="49" y="54"/>
                  <a:pt x="49" y="54"/>
                </a:cubicBezTo>
                <a:cubicBezTo>
                  <a:pt x="49" y="54"/>
                  <a:pt x="49" y="53"/>
                  <a:pt x="49" y="53"/>
                </a:cubicBezTo>
                <a:cubicBezTo>
                  <a:pt x="29" y="34"/>
                  <a:pt x="29" y="34"/>
                  <a:pt x="29" y="34"/>
                </a:cubicBezTo>
                <a:cubicBezTo>
                  <a:pt x="29" y="34"/>
                  <a:pt x="28" y="34"/>
                  <a:pt x="28" y="34"/>
                </a:cubicBezTo>
                <a:cubicBezTo>
                  <a:pt x="18" y="47"/>
                  <a:pt x="18" y="47"/>
                  <a:pt x="18" y="47"/>
                </a:cubicBezTo>
                <a:cubicBezTo>
                  <a:pt x="17" y="47"/>
                  <a:pt x="17" y="48"/>
                  <a:pt x="18" y="48"/>
                </a:cubicBezTo>
                <a:lnTo>
                  <a:pt x="40" y="63"/>
                </a:lnTo>
                <a:close/>
                <a:moveTo>
                  <a:pt x="25" y="95"/>
                </a:moveTo>
                <a:cubicBezTo>
                  <a:pt x="25" y="95"/>
                  <a:pt x="26" y="95"/>
                  <a:pt x="26" y="96"/>
                </a:cubicBezTo>
                <a:cubicBezTo>
                  <a:pt x="28" y="96"/>
                  <a:pt x="28" y="96"/>
                  <a:pt x="28" y="96"/>
                </a:cubicBezTo>
                <a:cubicBezTo>
                  <a:pt x="29" y="96"/>
                  <a:pt x="29" y="96"/>
                  <a:pt x="29" y="95"/>
                </a:cubicBezTo>
                <a:cubicBezTo>
                  <a:pt x="32" y="84"/>
                  <a:pt x="32" y="84"/>
                  <a:pt x="32" y="84"/>
                </a:cubicBezTo>
                <a:cubicBezTo>
                  <a:pt x="32" y="84"/>
                  <a:pt x="32" y="83"/>
                  <a:pt x="31" y="83"/>
                </a:cubicBezTo>
                <a:cubicBezTo>
                  <a:pt x="5" y="75"/>
                  <a:pt x="5" y="75"/>
                  <a:pt x="5" y="75"/>
                </a:cubicBezTo>
                <a:cubicBezTo>
                  <a:pt x="5" y="75"/>
                  <a:pt x="4" y="75"/>
                  <a:pt x="4" y="75"/>
                </a:cubicBezTo>
                <a:cubicBezTo>
                  <a:pt x="0" y="91"/>
                  <a:pt x="0" y="91"/>
                  <a:pt x="0" y="91"/>
                </a:cubicBezTo>
                <a:cubicBezTo>
                  <a:pt x="0" y="91"/>
                  <a:pt x="0" y="92"/>
                  <a:pt x="0" y="92"/>
                </a:cubicBezTo>
                <a:cubicBezTo>
                  <a:pt x="0" y="92"/>
                  <a:pt x="0" y="92"/>
                  <a:pt x="0" y="92"/>
                </a:cubicBezTo>
                <a:cubicBezTo>
                  <a:pt x="0" y="92"/>
                  <a:pt x="1" y="92"/>
                  <a:pt x="1" y="92"/>
                </a:cubicBezTo>
                <a:lnTo>
                  <a:pt x="25" y="95"/>
                </a:lnTo>
                <a:close/>
                <a:moveTo>
                  <a:pt x="32" y="129"/>
                </a:moveTo>
                <a:cubicBezTo>
                  <a:pt x="29" y="118"/>
                  <a:pt x="29" y="118"/>
                  <a:pt x="29" y="118"/>
                </a:cubicBezTo>
                <a:cubicBezTo>
                  <a:pt x="29" y="118"/>
                  <a:pt x="29" y="118"/>
                  <a:pt x="28" y="118"/>
                </a:cubicBezTo>
                <a:cubicBezTo>
                  <a:pt x="1" y="121"/>
                  <a:pt x="1" y="121"/>
                  <a:pt x="1" y="121"/>
                </a:cubicBezTo>
                <a:cubicBezTo>
                  <a:pt x="1" y="122"/>
                  <a:pt x="0" y="122"/>
                  <a:pt x="0" y="123"/>
                </a:cubicBezTo>
                <a:cubicBezTo>
                  <a:pt x="4" y="138"/>
                  <a:pt x="4" y="138"/>
                  <a:pt x="4" y="138"/>
                </a:cubicBezTo>
                <a:cubicBezTo>
                  <a:pt x="4" y="139"/>
                  <a:pt x="5" y="139"/>
                  <a:pt x="5" y="139"/>
                </a:cubicBezTo>
                <a:cubicBezTo>
                  <a:pt x="31" y="130"/>
                  <a:pt x="31" y="130"/>
                  <a:pt x="31" y="130"/>
                </a:cubicBezTo>
                <a:cubicBezTo>
                  <a:pt x="32" y="130"/>
                  <a:pt x="32" y="130"/>
                  <a:pt x="32" y="129"/>
                </a:cubicBezTo>
                <a:close/>
                <a:moveTo>
                  <a:pt x="42" y="150"/>
                </a:moveTo>
                <a:cubicBezTo>
                  <a:pt x="42" y="150"/>
                  <a:pt x="41" y="150"/>
                  <a:pt x="40" y="150"/>
                </a:cubicBezTo>
                <a:cubicBezTo>
                  <a:pt x="18" y="165"/>
                  <a:pt x="18" y="165"/>
                  <a:pt x="18" y="165"/>
                </a:cubicBezTo>
                <a:cubicBezTo>
                  <a:pt x="17" y="166"/>
                  <a:pt x="17" y="166"/>
                  <a:pt x="18" y="167"/>
                </a:cubicBezTo>
                <a:cubicBezTo>
                  <a:pt x="28" y="179"/>
                  <a:pt x="28" y="179"/>
                  <a:pt x="28" y="179"/>
                </a:cubicBezTo>
                <a:cubicBezTo>
                  <a:pt x="28" y="179"/>
                  <a:pt x="29" y="179"/>
                  <a:pt x="29" y="179"/>
                </a:cubicBezTo>
                <a:cubicBezTo>
                  <a:pt x="49" y="160"/>
                  <a:pt x="49" y="160"/>
                  <a:pt x="49" y="160"/>
                </a:cubicBezTo>
                <a:cubicBezTo>
                  <a:pt x="49" y="160"/>
                  <a:pt x="49" y="159"/>
                  <a:pt x="49" y="159"/>
                </a:cubicBezTo>
                <a:lnTo>
                  <a:pt x="42" y="150"/>
                </a:lnTo>
                <a:close/>
              </a:path>
            </a:pathLst>
          </a:custGeom>
          <a:solidFill>
            <a:srgbClr val="C00000"/>
          </a:solidFill>
          <a:ln>
            <a:noFill/>
          </a:ln>
        </p:spPr>
        <p:txBody>
          <a:bodyPr vert="horz" wrap="square" lIns="121920" tIns="60960" rIns="121920" bIns="60960" numCol="1" anchor="t" anchorCtr="0" compatLnSpc="1">
            <a:prstTxWarp prst="textNoShape">
              <a:avLst/>
            </a:prstTxWarp>
          </a:bodyPr>
          <a:lstStyle/>
          <a:p>
            <a:pPr defTabSz="1219140">
              <a:defRPr/>
            </a:pPr>
            <a:endParaRPr lang="en-GB" sz="2400">
              <a:solidFill>
                <a:srgbClr val="000000"/>
              </a:solidFill>
              <a:cs typeface="Arial" pitchFamily="34" charset="0"/>
            </a:endParaRPr>
          </a:p>
        </p:txBody>
      </p:sp>
      <p:sp>
        <p:nvSpPr>
          <p:cNvPr id="127" name="ZoneTexte 43">
            <a:extLst>
              <a:ext uri="{FF2B5EF4-FFF2-40B4-BE49-F238E27FC236}">
                <a16:creationId xmlns:a16="http://schemas.microsoft.com/office/drawing/2014/main" id="{5F3403FF-8CA4-43AF-AB81-886798ECE5F9}"/>
              </a:ext>
            </a:extLst>
          </p:cNvPr>
          <p:cNvSpPr txBox="1"/>
          <p:nvPr/>
        </p:nvSpPr>
        <p:spPr>
          <a:xfrm>
            <a:off x="8007413" y="4409062"/>
            <a:ext cx="2948200" cy="225767"/>
          </a:xfrm>
          <a:prstGeom prst="rect">
            <a:avLst/>
          </a:prstGeom>
          <a:noFill/>
        </p:spPr>
        <p:txBody>
          <a:bodyPr wrap="square" lIns="0" tIns="0" rIns="0" bIns="0" rtlCol="0">
            <a:spAutoFit/>
          </a:bodyPr>
          <a:lstStyle/>
          <a:p>
            <a:pPr defTabSz="1219140">
              <a:defRPr/>
            </a:pPr>
            <a:r>
              <a:rPr lang="fr-FR" sz="1467" b="1" cap="all">
                <a:solidFill>
                  <a:srgbClr val="3E454A"/>
                </a:solidFill>
                <a:latin typeface="Arial Black" panose="020B0A04020102020204" pitchFamily="34" charset="0"/>
              </a:rPr>
              <a:t>Bon à savoir</a:t>
            </a:r>
          </a:p>
        </p:txBody>
      </p:sp>
      <p:sp>
        <p:nvSpPr>
          <p:cNvPr id="128" name="ZoneTexte 127">
            <a:extLst>
              <a:ext uri="{FF2B5EF4-FFF2-40B4-BE49-F238E27FC236}">
                <a16:creationId xmlns:a16="http://schemas.microsoft.com/office/drawing/2014/main" id="{BB378BB5-9D5D-4A31-9EE5-08CE521CB124}"/>
              </a:ext>
            </a:extLst>
          </p:cNvPr>
          <p:cNvSpPr txBox="1"/>
          <p:nvPr/>
        </p:nvSpPr>
        <p:spPr>
          <a:xfrm>
            <a:off x="10724984" y="4113622"/>
            <a:ext cx="1221312" cy="21544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800" b="0" i="1" u="none" strike="noStrike" kern="0" cap="none" spc="0" normalizeH="0" baseline="0" noProof="0">
                <a:ln>
                  <a:noFill/>
                </a:ln>
                <a:solidFill>
                  <a:srgbClr val="000000"/>
                </a:solidFill>
                <a:effectLst/>
                <a:uLnTx/>
                <a:uFillTx/>
              </a:rPr>
              <a:t> Source WTW France</a:t>
            </a:r>
            <a:endParaRPr kumimoji="0" lang="fr-FR" sz="800" b="0" i="1" u="none" strike="noStrike" kern="0" cap="none" spc="0" normalizeH="0" baseline="0" noProof="0">
              <a:ln>
                <a:noFill/>
              </a:ln>
              <a:solidFill>
                <a:srgbClr val="3E454A"/>
              </a:solidFill>
              <a:effectLst/>
              <a:uLnTx/>
              <a:uFillTx/>
            </a:endParaRPr>
          </a:p>
        </p:txBody>
      </p:sp>
      <p:sp>
        <p:nvSpPr>
          <p:cNvPr id="129" name="Graphique 9">
            <a:extLst>
              <a:ext uri="{FF2B5EF4-FFF2-40B4-BE49-F238E27FC236}">
                <a16:creationId xmlns:a16="http://schemas.microsoft.com/office/drawing/2014/main" id="{3C00FCC3-5A55-4610-8F1D-687E5E8493B8}"/>
              </a:ext>
            </a:extLst>
          </p:cNvPr>
          <p:cNvSpPr>
            <a:spLocks noChangeAspect="1"/>
          </p:cNvSpPr>
          <p:nvPr/>
        </p:nvSpPr>
        <p:spPr>
          <a:xfrm>
            <a:off x="516000" y="6347610"/>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rgbClr val="FFFFFF">
              <a:lumMod val="95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pic>
        <p:nvPicPr>
          <p:cNvPr id="6" name="Picture 2" descr="123 Images – Parcourir 13,422 le catalogue de photos, vecteurs et vidéos |  Adobe Stock">
            <a:extLst>
              <a:ext uri="{FF2B5EF4-FFF2-40B4-BE49-F238E27FC236}">
                <a16:creationId xmlns:a16="http://schemas.microsoft.com/office/drawing/2014/main" id="{B3389D2A-0B30-2401-A7F2-F94045CADADD}"/>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7959" t="10788" r="3592" b="12405"/>
          <a:stretch/>
        </p:blipFill>
        <p:spPr bwMode="auto">
          <a:xfrm>
            <a:off x="157319" y="528698"/>
            <a:ext cx="535469" cy="552450"/>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0447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dirty="0"/>
              <a:t>L’offre CYBER Assurance by </a:t>
            </a:r>
            <a:endParaRPr lang="fr-FR" sz="2400" dirty="0">
              <a:solidFill>
                <a:srgbClr val="006600"/>
              </a:solidFill>
            </a:endParaRPr>
          </a:p>
        </p:txBody>
      </p:sp>
      <p:pic>
        <p:nvPicPr>
          <p:cNvPr id="64" name="Picture 6">
            <a:extLst>
              <a:ext uri="{FF2B5EF4-FFF2-40B4-BE49-F238E27FC236}">
                <a16:creationId xmlns:a16="http://schemas.microsoft.com/office/drawing/2014/main" id="{89E8DE0D-1BAF-41B8-9B6F-3E297ABE85A4}"/>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5559767" y="682990"/>
            <a:ext cx="841037" cy="280268"/>
          </a:xfrm>
          <a:prstGeom prst="rect">
            <a:avLst/>
          </a:prstGeom>
          <a:noFill/>
          <a:extLst>
            <a:ext uri="{909E8E84-426E-40DD-AFC4-6F175D3DCCD1}">
              <a14:hiddenFill xmlns:a14="http://schemas.microsoft.com/office/drawing/2010/main">
                <a:solidFill>
                  <a:srgbClr val="FFFFFF"/>
                </a:solidFill>
              </a14:hiddenFill>
            </a:ext>
          </a:extLst>
        </p:spPr>
      </p:pic>
      <p:sp>
        <p:nvSpPr>
          <p:cNvPr id="92" name="Espace réservé du numéro de diapositive 2">
            <a:extLst>
              <a:ext uri="{FF2B5EF4-FFF2-40B4-BE49-F238E27FC236}">
                <a16:creationId xmlns:a16="http://schemas.microsoft.com/office/drawing/2014/main" id="{3427ECE6-D06B-4A91-83A7-0B9FF2632FDD}"/>
              </a:ext>
            </a:extLst>
          </p:cNvPr>
          <p:cNvSpPr txBox="1">
            <a:spLocks/>
          </p:cNvSpPr>
          <p:nvPr/>
        </p:nvSpPr>
        <p:spPr>
          <a:xfrm>
            <a:off x="7945455" y="5214069"/>
            <a:ext cx="396000" cy="144000"/>
          </a:xfrm>
          <a:prstGeom prst="rect">
            <a:avLst/>
          </a:prstGeom>
          <a:ln>
            <a:solidFill>
              <a:srgbClr val="C00000"/>
            </a:solidFill>
          </a:ln>
        </p:spPr>
        <p:txBody>
          <a:bodyPr vert="horz" wrap="square" lIns="0" tIns="0" rIns="0" bIns="0" rtlCol="0" anchor="ctr" anchorCtr="0">
            <a:noAutofit/>
          </a:bodyPr>
          <a:lstStyle>
            <a:defPPr>
              <a:defRPr lang="en-US"/>
            </a:defPPr>
            <a:lvl1pPr marL="0" algn="ctr" defTabSz="914400" rtl="0" eaLnBrk="1" fontAlgn="base" latinLnBrk="0" hangingPunct="1">
              <a:spcBef>
                <a:spcPct val="0"/>
              </a:spcBef>
              <a:spcAft>
                <a:spcPct val="0"/>
              </a:spcAft>
              <a:defRPr sz="675" b="1" kern="1200">
                <a:solidFill>
                  <a:schemeClr val="tx1"/>
                </a:solidFill>
                <a:latin typeface="Arial" pitchFamily="34" charset="0"/>
                <a:ea typeface="+mn-ea"/>
                <a:cs typeface="Arial" pitchFamily="34" charset="0"/>
              </a:defRPr>
            </a:lvl1pPr>
            <a:lvl2pPr marL="4572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2pPr>
            <a:lvl3pPr marL="9144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3pPr>
            <a:lvl4pPr marL="13716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4pPr>
            <a:lvl5pPr marL="18288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5pPr>
            <a:lvl6pPr marL="2286000" algn="l" defTabSz="914400" rtl="0" eaLnBrk="1" latinLnBrk="0" hangingPunct="1">
              <a:defRPr sz="1800" kern="1200">
                <a:solidFill>
                  <a:schemeClr val="tx1"/>
                </a:solidFill>
                <a:latin typeface="Arial" pitchFamily="34" charset="0"/>
                <a:ea typeface="+mn-ea"/>
                <a:cs typeface="Arial" pitchFamily="34" charset="0"/>
              </a:defRPr>
            </a:lvl6pPr>
            <a:lvl7pPr marL="2743200" algn="l" defTabSz="914400" rtl="0" eaLnBrk="1" latinLnBrk="0" hangingPunct="1">
              <a:defRPr sz="1800" kern="1200">
                <a:solidFill>
                  <a:schemeClr val="tx1"/>
                </a:solidFill>
                <a:latin typeface="Arial" pitchFamily="34" charset="0"/>
                <a:ea typeface="+mn-ea"/>
                <a:cs typeface="Arial" pitchFamily="34" charset="0"/>
              </a:defRPr>
            </a:lvl7pPr>
            <a:lvl8pPr marL="3200400" algn="l" defTabSz="914400" rtl="0" eaLnBrk="1" latinLnBrk="0" hangingPunct="1">
              <a:defRPr sz="1800" kern="1200">
                <a:solidFill>
                  <a:schemeClr val="tx1"/>
                </a:solidFill>
                <a:latin typeface="Arial" pitchFamily="34" charset="0"/>
                <a:ea typeface="+mn-ea"/>
                <a:cs typeface="Arial" pitchFamily="34" charset="0"/>
              </a:defRPr>
            </a:lvl8pPr>
            <a:lvl9pPr marL="3657600" algn="l" defTabSz="914400" rtl="0" eaLnBrk="1" latinLnBrk="0" hangingPunct="1">
              <a:defRPr sz="1800" kern="1200">
                <a:solidFill>
                  <a:schemeClr val="tx1"/>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2083E393-C0BF-4ED8-8545-7E4C90AFF831}" type="slidenum">
              <a:rPr kumimoji="0" lang="en-US" sz="675" b="1" i="0" u="none" strike="noStrike" kern="1200" cap="none" spc="0" normalizeH="0" baseline="0" noProof="0" smtClean="0">
                <a:ln>
                  <a:noFill/>
                </a:ln>
                <a:solidFill>
                  <a:srgbClr val="3E454A"/>
                </a:solidFill>
                <a:effectLst/>
                <a:uLnTx/>
                <a:uFillTx/>
                <a:latin typeface="Arial" pitchFamily="34" charset="0"/>
                <a:ea typeface="+mn-ea"/>
                <a:cs typeface="Arial"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27</a:t>
            </a:fld>
            <a:endParaRPr kumimoji="0" lang="en-US" sz="675" b="1" i="0" u="none" strike="noStrike" kern="1200" cap="none" spc="0" normalizeH="0" baseline="0" noProof="0">
              <a:ln>
                <a:noFill/>
              </a:ln>
              <a:solidFill>
                <a:srgbClr val="3E454A"/>
              </a:solidFill>
              <a:effectLst/>
              <a:uLnTx/>
              <a:uFillTx/>
              <a:latin typeface="Arial" pitchFamily="34" charset="0"/>
              <a:ea typeface="+mn-ea"/>
              <a:cs typeface="Arial" pitchFamily="34" charset="0"/>
            </a:endParaRPr>
          </a:p>
        </p:txBody>
      </p:sp>
      <p:sp>
        <p:nvSpPr>
          <p:cNvPr id="93" name="Rectangle 92">
            <a:extLst>
              <a:ext uri="{FF2B5EF4-FFF2-40B4-BE49-F238E27FC236}">
                <a16:creationId xmlns:a16="http://schemas.microsoft.com/office/drawing/2014/main" id="{0E804F4C-B259-456B-AEEF-DDBE9A43615A}"/>
              </a:ext>
            </a:extLst>
          </p:cNvPr>
          <p:cNvSpPr/>
          <p:nvPr/>
        </p:nvSpPr>
        <p:spPr>
          <a:xfrm>
            <a:off x="327977" y="1690923"/>
            <a:ext cx="1286131" cy="4473847"/>
          </a:xfrm>
          <a:prstGeom prst="rect">
            <a:avLst/>
          </a:prstGeom>
          <a:solidFill>
            <a:srgbClr val="C00000"/>
          </a:solidFill>
          <a:ln w="12700" cap="flat" cmpd="sng" algn="ctr">
            <a:solidFill>
              <a:srgbClr val="7030A0"/>
            </a:solidFill>
            <a:prstDash val="solid"/>
            <a:miter lim="800000"/>
          </a:ln>
          <a:effectLst/>
        </p:spPr>
        <p:txBody>
          <a:bodyPr lIns="96000" tIns="96000" rIns="96000" bIns="96000" rtlCol="0" anchor="ctr"/>
          <a:lstStyle/>
          <a:p>
            <a:pPr marL="0" marR="0" lvl="0" indent="0" algn="ctr" defTabSz="1219080" eaLnBrk="1" fontAlgn="base" latinLnBrk="0" hangingPunct="1">
              <a:lnSpc>
                <a:spcPct val="100000"/>
              </a:lnSpc>
              <a:spcBef>
                <a:spcPct val="0"/>
              </a:spcBef>
              <a:spcAft>
                <a:spcPct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Arial" panose="020B0604020202020204"/>
              <a:ea typeface="+mn-ea"/>
              <a:cs typeface="+mn-cs"/>
            </a:endParaRPr>
          </a:p>
        </p:txBody>
      </p:sp>
      <p:sp>
        <p:nvSpPr>
          <p:cNvPr id="94" name="Rectangle 93">
            <a:extLst>
              <a:ext uri="{FF2B5EF4-FFF2-40B4-BE49-F238E27FC236}">
                <a16:creationId xmlns:a16="http://schemas.microsoft.com/office/drawing/2014/main" id="{AC3737B6-1133-46BE-BA02-02E3B0FB4950}"/>
              </a:ext>
            </a:extLst>
          </p:cNvPr>
          <p:cNvSpPr/>
          <p:nvPr/>
        </p:nvSpPr>
        <p:spPr>
          <a:xfrm rot="16200000" flipH="1">
            <a:off x="25143" y="3825286"/>
            <a:ext cx="1891801" cy="205121"/>
          </a:xfrm>
          <a:prstGeom prst="rect">
            <a:avLst/>
          </a:prstGeom>
        </p:spPr>
        <p:txBody>
          <a:bodyPr wrap="square" lIns="0" tIns="0" rIns="0" bIns="0">
            <a:spAutoFit/>
          </a:bodyPr>
          <a:lstStyle/>
          <a:p>
            <a:pPr algn="ctr" defTabSz="1219080" fontAlgn="base">
              <a:spcBef>
                <a:spcPct val="0"/>
              </a:spcBef>
              <a:spcAft>
                <a:spcPct val="0"/>
              </a:spcAft>
              <a:defRPr/>
            </a:pPr>
            <a:r>
              <a:rPr lang="fr-FR" sz="1333" cap="all">
                <a:solidFill>
                  <a:srgbClr val="FFFFFF"/>
                </a:solidFill>
                <a:latin typeface="Arial Black" panose="020B0A04020102020204" pitchFamily="34" charset="0"/>
                <a:cs typeface="Arial" pitchFamily="34" charset="0"/>
              </a:rPr>
              <a:t>Cœur de l’offre</a:t>
            </a:r>
            <a:endParaRPr lang="en-US" sz="1333" cap="all">
              <a:solidFill>
                <a:srgbClr val="FFFFFF"/>
              </a:solidFill>
              <a:latin typeface="Arial Black" panose="020B0A04020102020204" pitchFamily="34" charset="0"/>
              <a:cs typeface="Arial" pitchFamily="34" charset="0"/>
            </a:endParaRPr>
          </a:p>
        </p:txBody>
      </p:sp>
      <p:grpSp>
        <p:nvGrpSpPr>
          <p:cNvPr id="95" name="Group 4">
            <a:extLst>
              <a:ext uri="{FF2B5EF4-FFF2-40B4-BE49-F238E27FC236}">
                <a16:creationId xmlns:a16="http://schemas.microsoft.com/office/drawing/2014/main" id="{9CF00913-2BA3-4D31-830B-BDD7239B8094}"/>
              </a:ext>
            </a:extLst>
          </p:cNvPr>
          <p:cNvGrpSpPr>
            <a:grpSpLocks noChangeAspect="1"/>
          </p:cNvGrpSpPr>
          <p:nvPr/>
        </p:nvGrpSpPr>
        <p:grpSpPr bwMode="auto">
          <a:xfrm>
            <a:off x="758609" y="2046406"/>
            <a:ext cx="424867" cy="423693"/>
            <a:chOff x="380" y="473"/>
            <a:chExt cx="362" cy="361"/>
          </a:xfrm>
          <a:solidFill>
            <a:srgbClr val="FFFFFF"/>
          </a:solidFill>
        </p:grpSpPr>
        <p:sp>
          <p:nvSpPr>
            <p:cNvPr id="96" name="Freeform 5">
              <a:extLst>
                <a:ext uri="{FF2B5EF4-FFF2-40B4-BE49-F238E27FC236}">
                  <a16:creationId xmlns:a16="http://schemas.microsoft.com/office/drawing/2014/main" id="{1C3F62C9-1A50-4801-9D70-57158F7733CD}"/>
                </a:ext>
              </a:extLst>
            </p:cNvPr>
            <p:cNvSpPr>
              <a:spLocks noEditPoints="1"/>
            </p:cNvSpPr>
            <p:nvPr/>
          </p:nvSpPr>
          <p:spPr bwMode="auto">
            <a:xfrm>
              <a:off x="545" y="473"/>
              <a:ext cx="197" cy="197"/>
            </a:xfrm>
            <a:custGeom>
              <a:avLst/>
              <a:gdLst>
                <a:gd name="T0" fmla="*/ 11 w 133"/>
                <a:gd name="T1" fmla="*/ 111 h 133"/>
                <a:gd name="T2" fmla="*/ 0 w 133"/>
                <a:gd name="T3" fmla="*/ 122 h 133"/>
                <a:gd name="T4" fmla="*/ 11 w 133"/>
                <a:gd name="T5" fmla="*/ 133 h 133"/>
                <a:gd name="T6" fmla="*/ 22 w 133"/>
                <a:gd name="T7" fmla="*/ 122 h 133"/>
                <a:gd name="T8" fmla="*/ 21 w 133"/>
                <a:gd name="T9" fmla="*/ 120 h 133"/>
                <a:gd name="T10" fmla="*/ 73 w 133"/>
                <a:gd name="T11" fmla="*/ 68 h 133"/>
                <a:gd name="T12" fmla="*/ 99 w 133"/>
                <a:gd name="T13" fmla="*/ 68 h 133"/>
                <a:gd name="T14" fmla="*/ 103 w 133"/>
                <a:gd name="T15" fmla="*/ 67 h 133"/>
                <a:gd name="T16" fmla="*/ 131 w 133"/>
                <a:gd name="T17" fmla="*/ 39 h 133"/>
                <a:gd name="T18" fmla="*/ 132 w 133"/>
                <a:gd name="T19" fmla="*/ 32 h 133"/>
                <a:gd name="T20" fmla="*/ 126 w 133"/>
                <a:gd name="T21" fmla="*/ 28 h 133"/>
                <a:gd name="T22" fmla="*/ 105 w 133"/>
                <a:gd name="T23" fmla="*/ 28 h 133"/>
                <a:gd name="T24" fmla="*/ 105 w 133"/>
                <a:gd name="T25" fmla="*/ 7 h 133"/>
                <a:gd name="T26" fmla="*/ 101 w 133"/>
                <a:gd name="T27" fmla="*/ 1 h 133"/>
                <a:gd name="T28" fmla="*/ 94 w 133"/>
                <a:gd name="T29" fmla="*/ 2 h 133"/>
                <a:gd name="T30" fmla="*/ 66 w 133"/>
                <a:gd name="T31" fmla="*/ 30 h 133"/>
                <a:gd name="T32" fmla="*/ 64 w 133"/>
                <a:gd name="T33" fmla="*/ 34 h 133"/>
                <a:gd name="T34" fmla="*/ 64 w 133"/>
                <a:gd name="T35" fmla="*/ 59 h 133"/>
                <a:gd name="T36" fmla="*/ 12 w 133"/>
                <a:gd name="T37" fmla="*/ 111 h 133"/>
                <a:gd name="T38" fmla="*/ 11 w 133"/>
                <a:gd name="T39" fmla="*/ 111 h 133"/>
                <a:gd name="T40" fmla="*/ 94 w 133"/>
                <a:gd name="T41" fmla="*/ 39 h 133"/>
                <a:gd name="T42" fmla="*/ 99 w 133"/>
                <a:gd name="T43" fmla="*/ 41 h 133"/>
                <a:gd name="T44" fmla="*/ 111 w 133"/>
                <a:gd name="T45" fmla="*/ 41 h 133"/>
                <a:gd name="T46" fmla="*/ 96 w 133"/>
                <a:gd name="T47" fmla="*/ 56 h 133"/>
                <a:gd name="T48" fmla="*/ 77 w 133"/>
                <a:gd name="T49" fmla="*/ 56 h 133"/>
                <a:gd name="T50" fmla="*/ 77 w 133"/>
                <a:gd name="T51" fmla="*/ 37 h 133"/>
                <a:gd name="T52" fmla="*/ 92 w 133"/>
                <a:gd name="T53" fmla="*/ 22 h 133"/>
                <a:gd name="T54" fmla="*/ 92 w 133"/>
                <a:gd name="T55" fmla="*/ 34 h 133"/>
                <a:gd name="T56" fmla="*/ 94 w 133"/>
                <a:gd name="T57" fmla="*/ 39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3">
                  <a:moveTo>
                    <a:pt x="11" y="111"/>
                  </a:moveTo>
                  <a:cubicBezTo>
                    <a:pt x="5" y="111"/>
                    <a:pt x="0" y="116"/>
                    <a:pt x="0" y="122"/>
                  </a:cubicBezTo>
                  <a:cubicBezTo>
                    <a:pt x="0" y="128"/>
                    <a:pt x="5" y="133"/>
                    <a:pt x="11" y="133"/>
                  </a:cubicBezTo>
                  <a:cubicBezTo>
                    <a:pt x="17" y="133"/>
                    <a:pt x="22" y="128"/>
                    <a:pt x="22" y="122"/>
                  </a:cubicBezTo>
                  <a:cubicBezTo>
                    <a:pt x="22" y="122"/>
                    <a:pt x="22" y="121"/>
                    <a:pt x="21" y="120"/>
                  </a:cubicBezTo>
                  <a:cubicBezTo>
                    <a:pt x="73" y="68"/>
                    <a:pt x="73" y="68"/>
                    <a:pt x="73" y="68"/>
                  </a:cubicBezTo>
                  <a:cubicBezTo>
                    <a:pt x="99" y="68"/>
                    <a:pt x="99" y="68"/>
                    <a:pt x="99" y="68"/>
                  </a:cubicBezTo>
                  <a:cubicBezTo>
                    <a:pt x="100" y="68"/>
                    <a:pt x="102" y="68"/>
                    <a:pt x="103" y="67"/>
                  </a:cubicBezTo>
                  <a:cubicBezTo>
                    <a:pt x="131" y="39"/>
                    <a:pt x="131" y="39"/>
                    <a:pt x="131" y="39"/>
                  </a:cubicBezTo>
                  <a:cubicBezTo>
                    <a:pt x="133" y="37"/>
                    <a:pt x="133" y="34"/>
                    <a:pt x="132" y="32"/>
                  </a:cubicBezTo>
                  <a:cubicBezTo>
                    <a:pt x="131" y="30"/>
                    <a:pt x="129" y="28"/>
                    <a:pt x="126" y="28"/>
                  </a:cubicBezTo>
                  <a:cubicBezTo>
                    <a:pt x="105" y="28"/>
                    <a:pt x="105" y="28"/>
                    <a:pt x="105" y="28"/>
                  </a:cubicBezTo>
                  <a:cubicBezTo>
                    <a:pt x="105" y="7"/>
                    <a:pt x="105" y="7"/>
                    <a:pt x="105" y="7"/>
                  </a:cubicBezTo>
                  <a:cubicBezTo>
                    <a:pt x="105" y="4"/>
                    <a:pt x="103" y="2"/>
                    <a:pt x="101" y="1"/>
                  </a:cubicBezTo>
                  <a:cubicBezTo>
                    <a:pt x="99" y="0"/>
                    <a:pt x="96" y="0"/>
                    <a:pt x="94" y="2"/>
                  </a:cubicBezTo>
                  <a:cubicBezTo>
                    <a:pt x="66" y="30"/>
                    <a:pt x="66" y="30"/>
                    <a:pt x="66" y="30"/>
                  </a:cubicBezTo>
                  <a:cubicBezTo>
                    <a:pt x="65" y="31"/>
                    <a:pt x="64" y="33"/>
                    <a:pt x="64" y="34"/>
                  </a:cubicBezTo>
                  <a:cubicBezTo>
                    <a:pt x="64" y="59"/>
                    <a:pt x="64" y="59"/>
                    <a:pt x="64" y="59"/>
                  </a:cubicBezTo>
                  <a:cubicBezTo>
                    <a:pt x="12" y="111"/>
                    <a:pt x="12" y="111"/>
                    <a:pt x="12" y="111"/>
                  </a:cubicBezTo>
                  <a:cubicBezTo>
                    <a:pt x="12" y="111"/>
                    <a:pt x="11" y="111"/>
                    <a:pt x="11" y="111"/>
                  </a:cubicBezTo>
                  <a:close/>
                  <a:moveTo>
                    <a:pt x="94" y="39"/>
                  </a:moveTo>
                  <a:cubicBezTo>
                    <a:pt x="95" y="40"/>
                    <a:pt x="97" y="41"/>
                    <a:pt x="99" y="41"/>
                  </a:cubicBezTo>
                  <a:cubicBezTo>
                    <a:pt x="111" y="41"/>
                    <a:pt x="111" y="41"/>
                    <a:pt x="111" y="41"/>
                  </a:cubicBezTo>
                  <a:cubicBezTo>
                    <a:pt x="96" y="56"/>
                    <a:pt x="96" y="56"/>
                    <a:pt x="96" y="56"/>
                  </a:cubicBezTo>
                  <a:cubicBezTo>
                    <a:pt x="77" y="56"/>
                    <a:pt x="77" y="56"/>
                    <a:pt x="77" y="56"/>
                  </a:cubicBezTo>
                  <a:cubicBezTo>
                    <a:pt x="77" y="37"/>
                    <a:pt x="77" y="37"/>
                    <a:pt x="77" y="37"/>
                  </a:cubicBezTo>
                  <a:cubicBezTo>
                    <a:pt x="92" y="22"/>
                    <a:pt x="92" y="22"/>
                    <a:pt x="92" y="22"/>
                  </a:cubicBezTo>
                  <a:cubicBezTo>
                    <a:pt x="92" y="34"/>
                    <a:pt x="92" y="34"/>
                    <a:pt x="92" y="34"/>
                  </a:cubicBezTo>
                  <a:cubicBezTo>
                    <a:pt x="92" y="36"/>
                    <a:pt x="93" y="38"/>
                    <a:pt x="9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1219140" eaLnBrk="1" fontAlgn="base" latinLnBrk="0" hangingPunct="1">
                <a:lnSpc>
                  <a:spcPct val="100000"/>
                </a:lnSpc>
                <a:spcBef>
                  <a:spcPct val="0"/>
                </a:spcBef>
                <a:spcAft>
                  <a:spcPct val="0"/>
                </a:spcAft>
                <a:buClrTx/>
                <a:buSzTx/>
                <a:buFontTx/>
                <a:buNone/>
                <a:tabLst/>
                <a:defRPr/>
              </a:pPr>
              <a:endParaRPr kumimoji="0" lang="en-AU" sz="2400" b="0" i="0" u="none" strike="noStrike" kern="0" cap="none" spc="0" normalizeH="0" baseline="0" noProof="0">
                <a:ln>
                  <a:noFill/>
                </a:ln>
                <a:solidFill>
                  <a:srgbClr val="000000"/>
                </a:solidFill>
                <a:effectLst/>
                <a:uLnTx/>
                <a:uFillTx/>
                <a:cs typeface="Arial" pitchFamily="34" charset="0"/>
              </a:endParaRPr>
            </a:p>
          </p:txBody>
        </p:sp>
        <p:sp>
          <p:nvSpPr>
            <p:cNvPr id="97" name="Freeform 6">
              <a:extLst>
                <a:ext uri="{FF2B5EF4-FFF2-40B4-BE49-F238E27FC236}">
                  <a16:creationId xmlns:a16="http://schemas.microsoft.com/office/drawing/2014/main" id="{C34111BB-7005-40FE-A0A8-E2ABDF483150}"/>
                </a:ext>
              </a:extLst>
            </p:cNvPr>
            <p:cNvSpPr>
              <a:spLocks/>
            </p:cNvSpPr>
            <p:nvPr/>
          </p:nvSpPr>
          <p:spPr bwMode="auto">
            <a:xfrm>
              <a:off x="435" y="528"/>
              <a:ext cx="252" cy="251"/>
            </a:xfrm>
            <a:custGeom>
              <a:avLst/>
              <a:gdLst>
                <a:gd name="T0" fmla="*/ 123 w 170"/>
                <a:gd name="T1" fmla="*/ 16 h 170"/>
                <a:gd name="T2" fmla="*/ 120 w 170"/>
                <a:gd name="T3" fmla="*/ 8 h 170"/>
                <a:gd name="T4" fmla="*/ 119 w 170"/>
                <a:gd name="T5" fmla="*/ 8 h 170"/>
                <a:gd name="T6" fmla="*/ 85 w 170"/>
                <a:gd name="T7" fmla="*/ 0 h 170"/>
                <a:gd name="T8" fmla="*/ 0 w 170"/>
                <a:gd name="T9" fmla="*/ 85 h 170"/>
                <a:gd name="T10" fmla="*/ 85 w 170"/>
                <a:gd name="T11" fmla="*/ 170 h 170"/>
                <a:gd name="T12" fmla="*/ 170 w 170"/>
                <a:gd name="T13" fmla="*/ 85 h 170"/>
                <a:gd name="T14" fmla="*/ 162 w 170"/>
                <a:gd name="T15" fmla="*/ 50 h 170"/>
                <a:gd name="T16" fmla="*/ 158 w 170"/>
                <a:gd name="T17" fmla="*/ 47 h 170"/>
                <a:gd name="T18" fmla="*/ 154 w 170"/>
                <a:gd name="T19" fmla="*/ 47 h 170"/>
                <a:gd name="T20" fmla="*/ 150 w 170"/>
                <a:gd name="T21" fmla="*/ 51 h 170"/>
                <a:gd name="T22" fmla="*/ 151 w 170"/>
                <a:gd name="T23" fmla="*/ 55 h 170"/>
                <a:gd name="T24" fmla="*/ 157 w 170"/>
                <a:gd name="T25" fmla="*/ 85 h 170"/>
                <a:gd name="T26" fmla="*/ 85 w 170"/>
                <a:gd name="T27" fmla="*/ 158 h 170"/>
                <a:gd name="T28" fmla="*/ 12 w 170"/>
                <a:gd name="T29" fmla="*/ 85 h 170"/>
                <a:gd name="T30" fmla="*/ 85 w 170"/>
                <a:gd name="T31" fmla="*/ 13 h 170"/>
                <a:gd name="T32" fmla="*/ 114 w 170"/>
                <a:gd name="T33" fmla="*/ 19 h 170"/>
                <a:gd name="T34" fmla="*/ 123 w 170"/>
                <a:gd name="T35" fmla="*/ 1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0" h="170">
                  <a:moveTo>
                    <a:pt x="123" y="16"/>
                  </a:moveTo>
                  <a:cubicBezTo>
                    <a:pt x="124" y="13"/>
                    <a:pt x="123" y="9"/>
                    <a:pt x="120" y="8"/>
                  </a:cubicBezTo>
                  <a:cubicBezTo>
                    <a:pt x="119" y="8"/>
                    <a:pt x="119" y="8"/>
                    <a:pt x="119" y="8"/>
                  </a:cubicBezTo>
                  <a:cubicBezTo>
                    <a:pt x="108" y="3"/>
                    <a:pt x="97" y="0"/>
                    <a:pt x="85" y="0"/>
                  </a:cubicBezTo>
                  <a:cubicBezTo>
                    <a:pt x="38" y="0"/>
                    <a:pt x="0" y="38"/>
                    <a:pt x="0" y="85"/>
                  </a:cubicBezTo>
                  <a:cubicBezTo>
                    <a:pt x="0" y="132"/>
                    <a:pt x="38" y="170"/>
                    <a:pt x="85" y="170"/>
                  </a:cubicBezTo>
                  <a:cubicBezTo>
                    <a:pt x="131" y="170"/>
                    <a:pt x="170" y="132"/>
                    <a:pt x="170" y="85"/>
                  </a:cubicBezTo>
                  <a:cubicBezTo>
                    <a:pt x="170" y="73"/>
                    <a:pt x="167" y="61"/>
                    <a:pt x="162" y="50"/>
                  </a:cubicBezTo>
                  <a:cubicBezTo>
                    <a:pt x="161" y="49"/>
                    <a:pt x="160" y="48"/>
                    <a:pt x="158" y="47"/>
                  </a:cubicBezTo>
                  <a:cubicBezTo>
                    <a:pt x="157" y="46"/>
                    <a:pt x="155" y="46"/>
                    <a:pt x="154" y="47"/>
                  </a:cubicBezTo>
                  <a:cubicBezTo>
                    <a:pt x="152" y="48"/>
                    <a:pt x="151" y="49"/>
                    <a:pt x="150" y="51"/>
                  </a:cubicBezTo>
                  <a:cubicBezTo>
                    <a:pt x="150" y="52"/>
                    <a:pt x="150" y="54"/>
                    <a:pt x="151" y="55"/>
                  </a:cubicBezTo>
                  <a:cubicBezTo>
                    <a:pt x="155" y="65"/>
                    <a:pt x="157" y="75"/>
                    <a:pt x="157" y="85"/>
                  </a:cubicBezTo>
                  <a:cubicBezTo>
                    <a:pt x="157" y="125"/>
                    <a:pt x="124" y="158"/>
                    <a:pt x="85" y="158"/>
                  </a:cubicBezTo>
                  <a:cubicBezTo>
                    <a:pt x="45" y="158"/>
                    <a:pt x="12" y="125"/>
                    <a:pt x="12" y="85"/>
                  </a:cubicBezTo>
                  <a:cubicBezTo>
                    <a:pt x="12" y="45"/>
                    <a:pt x="45" y="13"/>
                    <a:pt x="85" y="13"/>
                  </a:cubicBezTo>
                  <a:cubicBezTo>
                    <a:pt x="95" y="13"/>
                    <a:pt x="105" y="15"/>
                    <a:pt x="114" y="19"/>
                  </a:cubicBezTo>
                  <a:cubicBezTo>
                    <a:pt x="118" y="21"/>
                    <a:pt x="121" y="19"/>
                    <a:pt x="123"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1219140" eaLnBrk="1" fontAlgn="base" latinLnBrk="0" hangingPunct="1">
                <a:lnSpc>
                  <a:spcPct val="100000"/>
                </a:lnSpc>
                <a:spcBef>
                  <a:spcPct val="0"/>
                </a:spcBef>
                <a:spcAft>
                  <a:spcPct val="0"/>
                </a:spcAft>
                <a:buClrTx/>
                <a:buSzTx/>
                <a:buFontTx/>
                <a:buNone/>
                <a:tabLst/>
                <a:defRPr/>
              </a:pPr>
              <a:endParaRPr kumimoji="0" lang="en-AU" sz="2400" b="0" i="0" u="none" strike="noStrike" kern="0" cap="none" spc="0" normalizeH="0" baseline="0" noProof="0">
                <a:ln>
                  <a:noFill/>
                </a:ln>
                <a:solidFill>
                  <a:srgbClr val="000000"/>
                </a:solidFill>
                <a:effectLst/>
                <a:uLnTx/>
                <a:uFillTx/>
                <a:cs typeface="Arial" pitchFamily="34" charset="0"/>
              </a:endParaRPr>
            </a:p>
          </p:txBody>
        </p:sp>
        <p:sp>
          <p:nvSpPr>
            <p:cNvPr id="98" name="Freeform 7">
              <a:extLst>
                <a:ext uri="{FF2B5EF4-FFF2-40B4-BE49-F238E27FC236}">
                  <a16:creationId xmlns:a16="http://schemas.microsoft.com/office/drawing/2014/main" id="{F866AB9C-0B4B-492E-A418-B4BB9DCEA8F8}"/>
                </a:ext>
              </a:extLst>
            </p:cNvPr>
            <p:cNvSpPr>
              <a:spLocks/>
            </p:cNvSpPr>
            <p:nvPr/>
          </p:nvSpPr>
          <p:spPr bwMode="auto">
            <a:xfrm>
              <a:off x="490" y="583"/>
              <a:ext cx="142" cy="141"/>
            </a:xfrm>
            <a:custGeom>
              <a:avLst/>
              <a:gdLst>
                <a:gd name="T0" fmla="*/ 48 w 96"/>
                <a:gd name="T1" fmla="*/ 13 h 96"/>
                <a:gd name="T2" fmla="*/ 55 w 96"/>
                <a:gd name="T3" fmla="*/ 14 h 96"/>
                <a:gd name="T4" fmla="*/ 63 w 96"/>
                <a:gd name="T5" fmla="*/ 9 h 96"/>
                <a:gd name="T6" fmla="*/ 58 w 96"/>
                <a:gd name="T7" fmla="*/ 2 h 96"/>
                <a:gd name="T8" fmla="*/ 48 w 96"/>
                <a:gd name="T9" fmla="*/ 0 h 96"/>
                <a:gd name="T10" fmla="*/ 0 w 96"/>
                <a:gd name="T11" fmla="*/ 48 h 96"/>
                <a:gd name="T12" fmla="*/ 48 w 96"/>
                <a:gd name="T13" fmla="*/ 96 h 96"/>
                <a:gd name="T14" fmla="*/ 96 w 96"/>
                <a:gd name="T15" fmla="*/ 48 h 96"/>
                <a:gd name="T16" fmla="*/ 94 w 96"/>
                <a:gd name="T17" fmla="*/ 38 h 96"/>
                <a:gd name="T18" fmla="*/ 92 w 96"/>
                <a:gd name="T19" fmla="*/ 34 h 96"/>
                <a:gd name="T20" fmla="*/ 87 w 96"/>
                <a:gd name="T21" fmla="*/ 33 h 96"/>
                <a:gd name="T22" fmla="*/ 83 w 96"/>
                <a:gd name="T23" fmla="*/ 36 h 96"/>
                <a:gd name="T24" fmla="*/ 82 w 96"/>
                <a:gd name="T25" fmla="*/ 40 h 96"/>
                <a:gd name="T26" fmla="*/ 83 w 96"/>
                <a:gd name="T27" fmla="*/ 48 h 96"/>
                <a:gd name="T28" fmla="*/ 48 w 96"/>
                <a:gd name="T29" fmla="*/ 84 h 96"/>
                <a:gd name="T30" fmla="*/ 12 w 96"/>
                <a:gd name="T31" fmla="*/ 48 h 96"/>
                <a:gd name="T32" fmla="*/ 48 w 96"/>
                <a:gd name="T33" fmla="*/ 1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 h="96">
                  <a:moveTo>
                    <a:pt x="48" y="13"/>
                  </a:moveTo>
                  <a:cubicBezTo>
                    <a:pt x="50" y="13"/>
                    <a:pt x="53" y="13"/>
                    <a:pt x="55" y="14"/>
                  </a:cubicBezTo>
                  <a:cubicBezTo>
                    <a:pt x="59" y="15"/>
                    <a:pt x="62" y="12"/>
                    <a:pt x="63" y="9"/>
                  </a:cubicBezTo>
                  <a:cubicBezTo>
                    <a:pt x="64" y="6"/>
                    <a:pt x="62" y="2"/>
                    <a:pt x="58" y="2"/>
                  </a:cubicBezTo>
                  <a:cubicBezTo>
                    <a:pt x="55" y="1"/>
                    <a:pt x="51" y="0"/>
                    <a:pt x="48" y="0"/>
                  </a:cubicBezTo>
                  <a:cubicBezTo>
                    <a:pt x="21" y="0"/>
                    <a:pt x="0" y="22"/>
                    <a:pt x="0" y="48"/>
                  </a:cubicBezTo>
                  <a:cubicBezTo>
                    <a:pt x="0" y="75"/>
                    <a:pt x="21" y="96"/>
                    <a:pt x="48" y="96"/>
                  </a:cubicBezTo>
                  <a:cubicBezTo>
                    <a:pt x="74" y="96"/>
                    <a:pt x="96" y="75"/>
                    <a:pt x="96" y="48"/>
                  </a:cubicBezTo>
                  <a:cubicBezTo>
                    <a:pt x="96" y="45"/>
                    <a:pt x="95" y="41"/>
                    <a:pt x="94" y="38"/>
                  </a:cubicBezTo>
                  <a:cubicBezTo>
                    <a:pt x="94" y="36"/>
                    <a:pt x="93" y="35"/>
                    <a:pt x="92" y="34"/>
                  </a:cubicBezTo>
                  <a:cubicBezTo>
                    <a:pt x="90" y="33"/>
                    <a:pt x="88" y="32"/>
                    <a:pt x="87" y="33"/>
                  </a:cubicBezTo>
                  <a:cubicBezTo>
                    <a:pt x="85" y="33"/>
                    <a:pt x="84" y="34"/>
                    <a:pt x="83" y="36"/>
                  </a:cubicBezTo>
                  <a:cubicBezTo>
                    <a:pt x="82" y="37"/>
                    <a:pt x="82" y="39"/>
                    <a:pt x="82" y="40"/>
                  </a:cubicBezTo>
                  <a:cubicBezTo>
                    <a:pt x="83" y="43"/>
                    <a:pt x="83" y="46"/>
                    <a:pt x="83" y="48"/>
                  </a:cubicBezTo>
                  <a:cubicBezTo>
                    <a:pt x="83" y="68"/>
                    <a:pt x="67" y="84"/>
                    <a:pt x="48" y="84"/>
                  </a:cubicBezTo>
                  <a:cubicBezTo>
                    <a:pt x="28" y="84"/>
                    <a:pt x="12" y="68"/>
                    <a:pt x="12" y="48"/>
                  </a:cubicBezTo>
                  <a:cubicBezTo>
                    <a:pt x="12" y="29"/>
                    <a:pt x="28" y="13"/>
                    <a:pt x="48"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1219140" eaLnBrk="1" fontAlgn="base" latinLnBrk="0" hangingPunct="1">
                <a:lnSpc>
                  <a:spcPct val="100000"/>
                </a:lnSpc>
                <a:spcBef>
                  <a:spcPct val="0"/>
                </a:spcBef>
                <a:spcAft>
                  <a:spcPct val="0"/>
                </a:spcAft>
                <a:buClrTx/>
                <a:buSzTx/>
                <a:buFontTx/>
                <a:buNone/>
                <a:tabLst/>
                <a:defRPr/>
              </a:pPr>
              <a:endParaRPr kumimoji="0" lang="en-AU" sz="2400" b="0" i="0" u="none" strike="noStrike" kern="0" cap="none" spc="0" normalizeH="0" baseline="0" noProof="0">
                <a:ln>
                  <a:noFill/>
                </a:ln>
                <a:solidFill>
                  <a:srgbClr val="000000"/>
                </a:solidFill>
                <a:effectLst/>
                <a:uLnTx/>
                <a:uFillTx/>
                <a:cs typeface="Arial" pitchFamily="34" charset="0"/>
              </a:endParaRPr>
            </a:p>
          </p:txBody>
        </p:sp>
        <p:sp>
          <p:nvSpPr>
            <p:cNvPr id="99" name="Freeform 8">
              <a:extLst>
                <a:ext uri="{FF2B5EF4-FFF2-40B4-BE49-F238E27FC236}">
                  <a16:creationId xmlns:a16="http://schemas.microsoft.com/office/drawing/2014/main" id="{5BDE7366-C26D-4C81-8C2D-47E5F543CD03}"/>
                </a:ext>
              </a:extLst>
            </p:cNvPr>
            <p:cNvSpPr>
              <a:spLocks/>
            </p:cNvSpPr>
            <p:nvPr/>
          </p:nvSpPr>
          <p:spPr bwMode="auto">
            <a:xfrm>
              <a:off x="380" y="473"/>
              <a:ext cx="362" cy="361"/>
            </a:xfrm>
            <a:custGeom>
              <a:avLst/>
              <a:gdLst>
                <a:gd name="T0" fmla="*/ 234 w 244"/>
                <a:gd name="T1" fmla="*/ 74 h 244"/>
                <a:gd name="T2" fmla="*/ 230 w 244"/>
                <a:gd name="T3" fmla="*/ 70 h 244"/>
                <a:gd name="T4" fmla="*/ 225 w 244"/>
                <a:gd name="T5" fmla="*/ 70 h 244"/>
                <a:gd name="T6" fmla="*/ 222 w 244"/>
                <a:gd name="T7" fmla="*/ 79 h 244"/>
                <a:gd name="T8" fmla="*/ 231 w 244"/>
                <a:gd name="T9" fmla="*/ 122 h 244"/>
                <a:gd name="T10" fmla="*/ 122 w 244"/>
                <a:gd name="T11" fmla="*/ 232 h 244"/>
                <a:gd name="T12" fmla="*/ 12 w 244"/>
                <a:gd name="T13" fmla="*/ 122 h 244"/>
                <a:gd name="T14" fmla="*/ 122 w 244"/>
                <a:gd name="T15" fmla="*/ 13 h 244"/>
                <a:gd name="T16" fmla="*/ 165 w 244"/>
                <a:gd name="T17" fmla="*/ 22 h 244"/>
                <a:gd name="T18" fmla="*/ 170 w 244"/>
                <a:gd name="T19" fmla="*/ 22 h 244"/>
                <a:gd name="T20" fmla="*/ 173 w 244"/>
                <a:gd name="T21" fmla="*/ 19 h 244"/>
                <a:gd name="T22" fmla="*/ 174 w 244"/>
                <a:gd name="T23" fmla="*/ 14 h 244"/>
                <a:gd name="T24" fmla="*/ 170 w 244"/>
                <a:gd name="T25" fmla="*/ 10 h 244"/>
                <a:gd name="T26" fmla="*/ 122 w 244"/>
                <a:gd name="T27" fmla="*/ 0 h 244"/>
                <a:gd name="T28" fmla="*/ 0 w 244"/>
                <a:gd name="T29" fmla="*/ 122 h 244"/>
                <a:gd name="T30" fmla="*/ 122 w 244"/>
                <a:gd name="T31" fmla="*/ 244 h 244"/>
                <a:gd name="T32" fmla="*/ 244 w 244"/>
                <a:gd name="T33" fmla="*/ 122 h 244"/>
                <a:gd name="T34" fmla="*/ 234 w 244"/>
                <a:gd name="T35" fmla="*/ 7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4" h="244">
                  <a:moveTo>
                    <a:pt x="234" y="74"/>
                  </a:moveTo>
                  <a:cubicBezTo>
                    <a:pt x="233" y="72"/>
                    <a:pt x="232" y="71"/>
                    <a:pt x="230" y="70"/>
                  </a:cubicBezTo>
                  <a:cubicBezTo>
                    <a:pt x="229" y="70"/>
                    <a:pt x="227" y="70"/>
                    <a:pt x="225" y="70"/>
                  </a:cubicBezTo>
                  <a:cubicBezTo>
                    <a:pt x="222" y="72"/>
                    <a:pt x="221" y="76"/>
                    <a:pt x="222" y="79"/>
                  </a:cubicBezTo>
                  <a:cubicBezTo>
                    <a:pt x="228" y="93"/>
                    <a:pt x="231" y="107"/>
                    <a:pt x="231" y="122"/>
                  </a:cubicBezTo>
                  <a:cubicBezTo>
                    <a:pt x="231" y="182"/>
                    <a:pt x="182" y="232"/>
                    <a:pt x="122" y="232"/>
                  </a:cubicBezTo>
                  <a:cubicBezTo>
                    <a:pt x="61" y="232"/>
                    <a:pt x="12" y="182"/>
                    <a:pt x="12" y="122"/>
                  </a:cubicBezTo>
                  <a:cubicBezTo>
                    <a:pt x="12" y="62"/>
                    <a:pt x="61" y="13"/>
                    <a:pt x="122" y="13"/>
                  </a:cubicBezTo>
                  <a:cubicBezTo>
                    <a:pt x="137" y="13"/>
                    <a:pt x="151" y="16"/>
                    <a:pt x="165" y="22"/>
                  </a:cubicBezTo>
                  <a:cubicBezTo>
                    <a:pt x="167" y="23"/>
                    <a:pt x="168" y="23"/>
                    <a:pt x="170" y="22"/>
                  </a:cubicBezTo>
                  <a:cubicBezTo>
                    <a:pt x="172" y="21"/>
                    <a:pt x="173" y="20"/>
                    <a:pt x="173" y="19"/>
                  </a:cubicBezTo>
                  <a:cubicBezTo>
                    <a:pt x="174" y="17"/>
                    <a:pt x="174" y="15"/>
                    <a:pt x="174" y="14"/>
                  </a:cubicBezTo>
                  <a:cubicBezTo>
                    <a:pt x="173" y="12"/>
                    <a:pt x="172" y="11"/>
                    <a:pt x="170" y="10"/>
                  </a:cubicBezTo>
                  <a:cubicBezTo>
                    <a:pt x="155" y="4"/>
                    <a:pt x="138" y="0"/>
                    <a:pt x="122" y="0"/>
                  </a:cubicBezTo>
                  <a:cubicBezTo>
                    <a:pt x="54" y="0"/>
                    <a:pt x="0" y="55"/>
                    <a:pt x="0" y="122"/>
                  </a:cubicBezTo>
                  <a:cubicBezTo>
                    <a:pt x="0" y="189"/>
                    <a:pt x="54" y="244"/>
                    <a:pt x="122" y="244"/>
                  </a:cubicBezTo>
                  <a:cubicBezTo>
                    <a:pt x="189" y="244"/>
                    <a:pt x="244" y="189"/>
                    <a:pt x="244" y="122"/>
                  </a:cubicBezTo>
                  <a:cubicBezTo>
                    <a:pt x="244" y="105"/>
                    <a:pt x="240" y="89"/>
                    <a:pt x="234"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1219140" eaLnBrk="1" fontAlgn="base" latinLnBrk="0" hangingPunct="1">
                <a:lnSpc>
                  <a:spcPct val="100000"/>
                </a:lnSpc>
                <a:spcBef>
                  <a:spcPct val="0"/>
                </a:spcBef>
                <a:spcAft>
                  <a:spcPct val="0"/>
                </a:spcAft>
                <a:buClrTx/>
                <a:buSzTx/>
                <a:buFontTx/>
                <a:buNone/>
                <a:tabLst/>
                <a:defRPr/>
              </a:pPr>
              <a:endParaRPr kumimoji="0" lang="en-AU" sz="2400" b="0" i="0" u="none" strike="noStrike" kern="0" cap="none" spc="0" normalizeH="0" baseline="0" noProof="0">
                <a:ln>
                  <a:noFill/>
                </a:ln>
                <a:solidFill>
                  <a:srgbClr val="000000"/>
                </a:solidFill>
                <a:effectLst/>
                <a:uLnTx/>
                <a:uFillTx/>
                <a:cs typeface="Arial" pitchFamily="34" charset="0"/>
              </a:endParaRPr>
            </a:p>
          </p:txBody>
        </p:sp>
      </p:grpSp>
      <p:sp>
        <p:nvSpPr>
          <p:cNvPr id="100" name="Rectangle 99">
            <a:extLst>
              <a:ext uri="{FF2B5EF4-FFF2-40B4-BE49-F238E27FC236}">
                <a16:creationId xmlns:a16="http://schemas.microsoft.com/office/drawing/2014/main" id="{5B9FA1CB-07EA-4637-8D0D-3C2C1C838741}"/>
              </a:ext>
            </a:extLst>
          </p:cNvPr>
          <p:cNvSpPr/>
          <p:nvPr/>
        </p:nvSpPr>
        <p:spPr>
          <a:xfrm>
            <a:off x="1707582" y="1675472"/>
            <a:ext cx="2451219" cy="1083971"/>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p>
            <a:pPr marL="0" marR="0" lvl="0" indent="0" algn="ctr" defTabSz="1219080" eaLnBrk="1" fontAlgn="auto" latinLnBrk="0" hangingPunct="1">
              <a:lnSpc>
                <a:spcPct val="100000"/>
              </a:lnSpc>
              <a:spcBef>
                <a:spcPts val="0"/>
              </a:spcBef>
              <a:spcAft>
                <a:spcPts val="0"/>
              </a:spcAft>
              <a:buClrTx/>
              <a:buSzTx/>
              <a:buFontTx/>
              <a:buNone/>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E-Réputation</a:t>
            </a:r>
          </a:p>
        </p:txBody>
      </p:sp>
      <p:sp>
        <p:nvSpPr>
          <p:cNvPr id="101" name="Rectangle 100">
            <a:extLst>
              <a:ext uri="{FF2B5EF4-FFF2-40B4-BE49-F238E27FC236}">
                <a16:creationId xmlns:a16="http://schemas.microsoft.com/office/drawing/2014/main" id="{CBD2A0C1-9E4B-422A-8741-661638E535EF}"/>
              </a:ext>
            </a:extLst>
          </p:cNvPr>
          <p:cNvSpPr/>
          <p:nvPr/>
        </p:nvSpPr>
        <p:spPr>
          <a:xfrm>
            <a:off x="1707582" y="5086968"/>
            <a:ext cx="2451219" cy="1083971"/>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p>
            <a:pPr marL="0" marR="0" lvl="0" indent="0" algn="ctr" defTabSz="1219080" eaLnBrk="1" fontAlgn="auto" latinLnBrk="0" hangingPunct="1">
              <a:lnSpc>
                <a:spcPct val="100000"/>
              </a:lnSpc>
              <a:spcBef>
                <a:spcPts val="0"/>
              </a:spcBef>
              <a:spcAft>
                <a:spcPts val="0"/>
              </a:spcAft>
              <a:buClrTx/>
              <a:buSzTx/>
              <a:buFontTx/>
              <a:buNone/>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RC </a:t>
            </a:r>
          </a:p>
        </p:txBody>
      </p:sp>
      <p:sp>
        <p:nvSpPr>
          <p:cNvPr id="102" name="Rectangle 101">
            <a:extLst>
              <a:ext uri="{FF2B5EF4-FFF2-40B4-BE49-F238E27FC236}">
                <a16:creationId xmlns:a16="http://schemas.microsoft.com/office/drawing/2014/main" id="{91897780-3502-4BCF-B94C-EDD389885C27}"/>
              </a:ext>
            </a:extLst>
          </p:cNvPr>
          <p:cNvSpPr/>
          <p:nvPr/>
        </p:nvSpPr>
        <p:spPr>
          <a:xfrm>
            <a:off x="1707582" y="2805732"/>
            <a:ext cx="2451219" cy="1083971"/>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p>
            <a:pPr marL="0" marR="0" lvl="0" indent="0" algn="ctr" defTabSz="1219080" eaLnBrk="1" fontAlgn="auto" latinLnBrk="0" hangingPunct="1">
              <a:lnSpc>
                <a:spcPct val="100000"/>
              </a:lnSpc>
              <a:spcBef>
                <a:spcPts val="0"/>
              </a:spcBef>
              <a:spcAft>
                <a:spcPts val="0"/>
              </a:spcAft>
              <a:buClrTx/>
              <a:buSzTx/>
              <a:buFontTx/>
              <a:buNone/>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Perte d’Exploitation</a:t>
            </a:r>
          </a:p>
        </p:txBody>
      </p:sp>
      <p:sp>
        <p:nvSpPr>
          <p:cNvPr id="103" name="Rectangle 102">
            <a:extLst>
              <a:ext uri="{FF2B5EF4-FFF2-40B4-BE49-F238E27FC236}">
                <a16:creationId xmlns:a16="http://schemas.microsoft.com/office/drawing/2014/main" id="{C0741337-F8A7-4D90-BDB4-22798E663071}"/>
              </a:ext>
            </a:extLst>
          </p:cNvPr>
          <p:cNvSpPr/>
          <p:nvPr/>
        </p:nvSpPr>
        <p:spPr>
          <a:xfrm>
            <a:off x="2323503" y="1405563"/>
            <a:ext cx="1286131" cy="205121"/>
          </a:xfrm>
          <a:prstGeom prst="rect">
            <a:avLst/>
          </a:prstGeom>
          <a:ln>
            <a:noFill/>
          </a:ln>
        </p:spPr>
        <p:txBody>
          <a:bodyPr wrap="square" lIns="0" tIns="0" rIns="0" bIns="0">
            <a:spAutoFit/>
          </a:bodyPr>
          <a:lstStyle/>
          <a:p>
            <a:pPr algn="ctr" defTabSz="1219080" fontAlgn="base">
              <a:spcBef>
                <a:spcPct val="0"/>
              </a:spcBef>
              <a:spcAft>
                <a:spcPct val="0"/>
              </a:spcAft>
              <a:defRPr/>
            </a:pPr>
            <a:r>
              <a:rPr lang="fr-FR" sz="1333" i="1">
                <a:solidFill>
                  <a:srgbClr val="C00000"/>
                </a:solidFill>
                <a:latin typeface="Arial Black" panose="020B0A04020102020204" pitchFamily="34" charset="0"/>
                <a:cs typeface="Arial" pitchFamily="34" charset="0"/>
              </a:rPr>
              <a:t>Produit</a:t>
            </a:r>
            <a:endParaRPr lang="en-US" sz="1333" i="1">
              <a:solidFill>
                <a:srgbClr val="C00000"/>
              </a:solidFill>
              <a:latin typeface="Arial Black" panose="020B0A04020102020204" pitchFamily="34" charset="0"/>
              <a:cs typeface="Arial" pitchFamily="34" charset="0"/>
            </a:endParaRPr>
          </a:p>
        </p:txBody>
      </p:sp>
      <p:sp>
        <p:nvSpPr>
          <p:cNvPr id="104" name="ZoneTexte 21">
            <a:extLst>
              <a:ext uri="{FF2B5EF4-FFF2-40B4-BE49-F238E27FC236}">
                <a16:creationId xmlns:a16="http://schemas.microsoft.com/office/drawing/2014/main" id="{A1C2A845-4A0E-41EE-99B7-BEA3172E1159}"/>
              </a:ext>
            </a:extLst>
          </p:cNvPr>
          <p:cNvSpPr txBox="1"/>
          <p:nvPr/>
        </p:nvSpPr>
        <p:spPr>
          <a:xfrm>
            <a:off x="4252276" y="1675472"/>
            <a:ext cx="2451219" cy="1083971"/>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defPPr>
              <a:defRPr lang="en-US"/>
            </a:defPPr>
            <a:lvl1pPr marL="0" marR="0" lvl="0" indent="0" algn="ctr" defTabSz="914333" eaLnBrk="1" latinLnBrk="0" hangingPunct="1">
              <a:lnSpc>
                <a:spcPct val="100000"/>
              </a:lnSpc>
              <a:buClrTx/>
              <a:buSzTx/>
              <a:buFontTx/>
              <a:buNone/>
              <a:tabLst/>
              <a:defRPr kumimoji="0" sz="1100" b="0" i="0" u="none" strike="noStrike" cap="none" spc="0" normalizeH="0" baseline="0">
                <a:ln>
                  <a:noFill/>
                </a:ln>
                <a:solidFill>
                  <a:schemeClr val="accent1"/>
                </a:solidFill>
                <a:effectLst/>
                <a:uLnTx/>
                <a:uFillTx/>
                <a:latin typeface="Arial"/>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a:ea typeface="+mn-ea"/>
                <a:cs typeface="+mn-cs"/>
              </a:rPr>
              <a:t>Diffamation</a:t>
            </a:r>
          </a:p>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a:ea typeface="+mn-ea"/>
                <a:cs typeface="+mn-cs"/>
              </a:rPr>
              <a:t>Dénigrement</a:t>
            </a:r>
          </a:p>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a:ea typeface="+mn-ea"/>
                <a:cs typeface="+mn-cs"/>
              </a:rPr>
              <a:t>Divulgation illégale de la vie privée</a:t>
            </a:r>
          </a:p>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a:ea typeface="+mn-ea"/>
                <a:cs typeface="+mn-cs"/>
              </a:rPr>
              <a:t>Injure</a:t>
            </a:r>
          </a:p>
        </p:txBody>
      </p:sp>
      <p:sp>
        <p:nvSpPr>
          <p:cNvPr id="105" name="ZoneTexte 24">
            <a:extLst>
              <a:ext uri="{FF2B5EF4-FFF2-40B4-BE49-F238E27FC236}">
                <a16:creationId xmlns:a16="http://schemas.microsoft.com/office/drawing/2014/main" id="{3EFFD4D2-0BC4-420D-A758-C759417976AA}"/>
              </a:ext>
            </a:extLst>
          </p:cNvPr>
          <p:cNvSpPr txBox="1"/>
          <p:nvPr/>
        </p:nvSpPr>
        <p:spPr>
          <a:xfrm>
            <a:off x="4252276" y="2805732"/>
            <a:ext cx="2451219" cy="1083971"/>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defPPr>
              <a:defRPr lang="en-US"/>
            </a:defPPr>
            <a:lvl1pPr marL="0" marR="0" lvl="0" indent="0" algn="ctr" defTabSz="914333" eaLnBrk="1" latinLnBrk="0" hangingPunct="1">
              <a:lnSpc>
                <a:spcPct val="100000"/>
              </a:lnSpc>
              <a:buClrTx/>
              <a:buSzTx/>
              <a:buFontTx/>
              <a:buNone/>
              <a:tabLst/>
              <a:defRPr kumimoji="0" sz="1100" b="0" i="0" u="none" strike="noStrike" cap="none" spc="0" normalizeH="0" baseline="0">
                <a:ln>
                  <a:noFill/>
                </a:ln>
                <a:solidFill>
                  <a:schemeClr val="accent1"/>
                </a:solidFill>
                <a:effectLst/>
                <a:uLnTx/>
                <a:uFillTx/>
                <a:latin typeface="Arial"/>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a:ea typeface="+mn-ea"/>
                <a:cs typeface="+mn-cs"/>
              </a:rPr>
              <a:t>Protection des biens</a:t>
            </a:r>
          </a:p>
        </p:txBody>
      </p:sp>
      <p:sp>
        <p:nvSpPr>
          <p:cNvPr id="106" name="ZoneTexte 26">
            <a:extLst>
              <a:ext uri="{FF2B5EF4-FFF2-40B4-BE49-F238E27FC236}">
                <a16:creationId xmlns:a16="http://schemas.microsoft.com/office/drawing/2014/main" id="{42B91E81-FC30-46C2-BE80-925B2C798A79}"/>
              </a:ext>
            </a:extLst>
          </p:cNvPr>
          <p:cNvSpPr txBox="1"/>
          <p:nvPr/>
        </p:nvSpPr>
        <p:spPr>
          <a:xfrm>
            <a:off x="4252276" y="5086968"/>
            <a:ext cx="2451219" cy="1083971"/>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defPPr>
              <a:defRPr lang="en-US"/>
            </a:defPPr>
            <a:lvl1pPr marL="0" marR="0" lvl="0" indent="0" algn="ctr" defTabSz="914333" eaLnBrk="1" latinLnBrk="0" hangingPunct="1">
              <a:lnSpc>
                <a:spcPct val="100000"/>
              </a:lnSpc>
              <a:buClrTx/>
              <a:buSzTx/>
              <a:buFontTx/>
              <a:buNone/>
              <a:tabLst/>
              <a:defRPr kumimoji="0" sz="1100" b="0" i="0" u="none" strike="noStrike" cap="none" spc="0" normalizeH="0" baseline="0">
                <a:ln>
                  <a:noFill/>
                </a:ln>
                <a:solidFill>
                  <a:schemeClr val="accent1"/>
                </a:solidFill>
                <a:effectLst/>
                <a:uLnTx/>
                <a:uFillTx/>
                <a:latin typeface="Arial"/>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a:ea typeface="+mn-ea"/>
                <a:cs typeface="+mn-cs"/>
              </a:rPr>
              <a:t>Données personnelles</a:t>
            </a:r>
          </a:p>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a:ea typeface="+mn-ea"/>
                <a:cs typeface="+mn-cs"/>
              </a:rPr>
              <a:t>Sécurités des réseaux</a:t>
            </a:r>
          </a:p>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a:ea typeface="+mn-ea"/>
                <a:cs typeface="+mn-cs"/>
              </a:rPr>
              <a:t>Frais de défense</a:t>
            </a:r>
          </a:p>
        </p:txBody>
      </p:sp>
      <p:sp>
        <p:nvSpPr>
          <p:cNvPr id="107" name="Rectangle 106">
            <a:extLst>
              <a:ext uri="{FF2B5EF4-FFF2-40B4-BE49-F238E27FC236}">
                <a16:creationId xmlns:a16="http://schemas.microsoft.com/office/drawing/2014/main" id="{7D0B0362-5B9B-4224-87C7-8800FFA9F1FD}"/>
              </a:ext>
            </a:extLst>
          </p:cNvPr>
          <p:cNvSpPr/>
          <p:nvPr/>
        </p:nvSpPr>
        <p:spPr>
          <a:xfrm>
            <a:off x="4887595" y="1405563"/>
            <a:ext cx="1286131" cy="205121"/>
          </a:xfrm>
          <a:prstGeom prst="rect">
            <a:avLst/>
          </a:prstGeom>
          <a:ln>
            <a:noFill/>
          </a:ln>
        </p:spPr>
        <p:txBody>
          <a:bodyPr wrap="square" lIns="0" tIns="0" rIns="0" bIns="0">
            <a:spAutoFit/>
          </a:bodyPr>
          <a:lstStyle/>
          <a:p>
            <a:pPr algn="ctr" defTabSz="1219080" fontAlgn="base">
              <a:spcBef>
                <a:spcPct val="0"/>
              </a:spcBef>
              <a:spcAft>
                <a:spcPct val="0"/>
              </a:spcAft>
              <a:defRPr/>
            </a:pPr>
            <a:r>
              <a:rPr lang="fr-FR" sz="1333" i="1">
                <a:solidFill>
                  <a:srgbClr val="C00000"/>
                </a:solidFill>
                <a:latin typeface="Arial Black" panose="020B0A04020102020204" pitchFamily="34" charset="0"/>
                <a:cs typeface="Arial" pitchFamily="34" charset="0"/>
              </a:rPr>
              <a:t>Objet</a:t>
            </a:r>
            <a:endParaRPr lang="en-US" sz="1333" i="1">
              <a:solidFill>
                <a:srgbClr val="C00000"/>
              </a:solidFill>
              <a:latin typeface="Arial Black" panose="020B0A04020102020204" pitchFamily="34" charset="0"/>
              <a:cs typeface="Arial" pitchFamily="34" charset="0"/>
            </a:endParaRPr>
          </a:p>
        </p:txBody>
      </p:sp>
      <p:sp>
        <p:nvSpPr>
          <p:cNvPr id="108" name="ZoneTexte 21">
            <a:extLst>
              <a:ext uri="{FF2B5EF4-FFF2-40B4-BE49-F238E27FC236}">
                <a16:creationId xmlns:a16="http://schemas.microsoft.com/office/drawing/2014/main" id="{06B57E14-2BF4-4D06-B7F3-44CEC87C8565}"/>
              </a:ext>
            </a:extLst>
          </p:cNvPr>
          <p:cNvSpPr txBox="1"/>
          <p:nvPr/>
        </p:nvSpPr>
        <p:spPr>
          <a:xfrm>
            <a:off x="6812290" y="1675472"/>
            <a:ext cx="3916681" cy="1083971"/>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defPPr>
              <a:defRPr lang="en-US"/>
            </a:defPPr>
            <a:lvl1pPr marL="0" marR="0" lvl="0" indent="0" algn="ctr" defTabSz="914333" eaLnBrk="1" latinLnBrk="0" hangingPunct="1">
              <a:lnSpc>
                <a:spcPct val="100000"/>
              </a:lnSpc>
              <a:buClrTx/>
              <a:buSzTx/>
              <a:buFontTx/>
              <a:buNone/>
              <a:tabLst/>
              <a:defRPr kumimoji="0" sz="1100" b="0" i="0" u="none" strike="noStrike" cap="none" spc="0" normalizeH="0" baseline="0">
                <a:ln>
                  <a:noFill/>
                </a:ln>
                <a:solidFill>
                  <a:schemeClr val="accent1"/>
                </a:solidFill>
                <a:effectLst/>
                <a:uLnTx/>
                <a:uFillTx/>
                <a:latin typeface="Arial"/>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0" marR="0" lvl="0" indent="0" algn="l" defTabSz="914333" eaLnBrk="1" fontAlgn="auto" latinLnBrk="0" hangingPunct="1">
              <a:lnSpc>
                <a:spcPct val="100000"/>
              </a:lnSpc>
              <a:spcBef>
                <a:spcPts val="0"/>
              </a:spcBef>
              <a:spcAft>
                <a:spcPts val="0"/>
              </a:spcAft>
              <a:buClrTx/>
              <a:buSzTx/>
              <a:buFontTx/>
              <a:buNone/>
              <a:tabLst/>
              <a:defRPr/>
            </a:pPr>
            <a:r>
              <a:rPr kumimoji="0" lang="fr-FR" sz="1333" b="0" i="0" u="none" strike="noStrike" kern="0" cap="none" spc="0" normalizeH="0" baseline="0" noProof="0">
                <a:ln>
                  <a:noFill/>
                </a:ln>
                <a:solidFill>
                  <a:srgbClr val="3E454A"/>
                </a:solidFill>
                <a:effectLst/>
                <a:uLnTx/>
                <a:uFillTx/>
                <a:latin typeface="Arial"/>
                <a:ea typeface="+mn-ea"/>
                <a:cs typeface="+mn-cs"/>
              </a:rPr>
              <a:t>Remboursement:</a:t>
            </a:r>
          </a:p>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a:ea typeface="+mn-ea"/>
                <a:cs typeface="+mn-cs"/>
              </a:rPr>
              <a:t>Frais issus d’une atteinte à la e-réputation</a:t>
            </a:r>
          </a:p>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a:ea typeface="+mn-ea"/>
                <a:cs typeface="+mn-cs"/>
              </a:rPr>
              <a:t>Frais et honoraires des prestations juridiques</a:t>
            </a:r>
          </a:p>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a:ea typeface="+mn-ea"/>
                <a:cs typeface="+mn-cs"/>
              </a:rPr>
              <a:t>Frais au titre des prestations de nettoyage pour supprimer les données préjudiciables</a:t>
            </a:r>
          </a:p>
        </p:txBody>
      </p:sp>
      <p:sp>
        <p:nvSpPr>
          <p:cNvPr id="109" name="ZoneTexte 24">
            <a:extLst>
              <a:ext uri="{FF2B5EF4-FFF2-40B4-BE49-F238E27FC236}">
                <a16:creationId xmlns:a16="http://schemas.microsoft.com/office/drawing/2014/main" id="{3999C697-1734-4BAB-8D4A-9DE20B57DB29}"/>
              </a:ext>
            </a:extLst>
          </p:cNvPr>
          <p:cNvSpPr txBox="1"/>
          <p:nvPr/>
        </p:nvSpPr>
        <p:spPr>
          <a:xfrm>
            <a:off x="6812290" y="2805732"/>
            <a:ext cx="3916681" cy="1083971"/>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defPPr>
              <a:defRPr lang="en-US"/>
            </a:defPPr>
            <a:lvl1pPr marL="0" marR="0" lvl="0" indent="0" algn="ctr" defTabSz="914333" eaLnBrk="1" latinLnBrk="0" hangingPunct="1">
              <a:lnSpc>
                <a:spcPct val="100000"/>
              </a:lnSpc>
              <a:buClrTx/>
              <a:buSzTx/>
              <a:buFontTx/>
              <a:buNone/>
              <a:tabLst/>
              <a:defRPr kumimoji="0" sz="1100" b="0" i="0" u="none" strike="noStrike" cap="none" spc="0" normalizeH="0" baseline="0">
                <a:ln>
                  <a:noFill/>
                </a:ln>
                <a:solidFill>
                  <a:schemeClr val="accent1"/>
                </a:solidFill>
                <a:effectLst/>
                <a:uLnTx/>
                <a:uFillTx/>
                <a:latin typeface="Arial"/>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a:ea typeface="+mn-ea"/>
                <a:cs typeface="+mn-cs"/>
              </a:rPr>
              <a:t>Prise en charge de la perte de marge brute d’exploitation</a:t>
            </a:r>
          </a:p>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a:ea typeface="+mn-ea"/>
                <a:cs typeface="+mn-cs"/>
              </a:rPr>
              <a:t>Prise en charge des frais supplémentaires d’exploitation</a:t>
            </a:r>
          </a:p>
        </p:txBody>
      </p:sp>
      <p:sp>
        <p:nvSpPr>
          <p:cNvPr id="110" name="ZoneTexte 26">
            <a:extLst>
              <a:ext uri="{FF2B5EF4-FFF2-40B4-BE49-F238E27FC236}">
                <a16:creationId xmlns:a16="http://schemas.microsoft.com/office/drawing/2014/main" id="{B0AA76C3-AFB8-4B80-9778-965060C15708}"/>
              </a:ext>
            </a:extLst>
          </p:cNvPr>
          <p:cNvSpPr txBox="1"/>
          <p:nvPr/>
        </p:nvSpPr>
        <p:spPr>
          <a:xfrm>
            <a:off x="6812290" y="5086968"/>
            <a:ext cx="3916681" cy="1083971"/>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defPPr>
              <a:defRPr lang="en-US"/>
            </a:defPPr>
            <a:lvl1pPr marL="0" marR="0" lvl="0" indent="0" algn="ctr" defTabSz="914333" eaLnBrk="1" latinLnBrk="0" hangingPunct="1">
              <a:lnSpc>
                <a:spcPct val="100000"/>
              </a:lnSpc>
              <a:buClrTx/>
              <a:buSzTx/>
              <a:buFontTx/>
              <a:buNone/>
              <a:tabLst/>
              <a:defRPr kumimoji="0" sz="1100" b="0" i="0" u="none" strike="noStrike" cap="none" spc="0" normalizeH="0" baseline="0">
                <a:ln>
                  <a:noFill/>
                </a:ln>
                <a:solidFill>
                  <a:schemeClr val="accent1"/>
                </a:solidFill>
                <a:effectLst/>
                <a:uLnTx/>
                <a:uFillTx/>
                <a:latin typeface="Arial"/>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a:ea typeface="+mn-ea"/>
                <a:cs typeface="+mn-cs"/>
              </a:rPr>
              <a:t>Indemnisation des montants juridiquement redevables du fait d’une réclamation de tiers</a:t>
            </a:r>
          </a:p>
        </p:txBody>
      </p:sp>
      <p:sp>
        <p:nvSpPr>
          <p:cNvPr id="111" name="Rectangle 110">
            <a:extLst>
              <a:ext uri="{FF2B5EF4-FFF2-40B4-BE49-F238E27FC236}">
                <a16:creationId xmlns:a16="http://schemas.microsoft.com/office/drawing/2014/main" id="{17195B2D-0C13-4F68-BC99-56D2B79059D4}"/>
              </a:ext>
            </a:extLst>
          </p:cNvPr>
          <p:cNvSpPr/>
          <p:nvPr/>
        </p:nvSpPr>
        <p:spPr>
          <a:xfrm>
            <a:off x="7420968" y="1405563"/>
            <a:ext cx="2699323" cy="205121"/>
          </a:xfrm>
          <a:prstGeom prst="rect">
            <a:avLst/>
          </a:prstGeom>
          <a:ln>
            <a:noFill/>
          </a:ln>
        </p:spPr>
        <p:txBody>
          <a:bodyPr wrap="square" lIns="0" tIns="0" rIns="0" bIns="0">
            <a:spAutoFit/>
          </a:bodyPr>
          <a:lstStyle/>
          <a:p>
            <a:pPr algn="ctr" defTabSz="1219080" fontAlgn="base">
              <a:spcBef>
                <a:spcPct val="0"/>
              </a:spcBef>
              <a:spcAft>
                <a:spcPct val="0"/>
              </a:spcAft>
              <a:defRPr/>
            </a:pPr>
            <a:r>
              <a:rPr lang="fr-FR" sz="1333" i="1">
                <a:solidFill>
                  <a:srgbClr val="C00000"/>
                </a:solidFill>
                <a:latin typeface="Arial Black" panose="020B0A04020102020204" pitchFamily="34" charset="0"/>
              </a:rPr>
              <a:t>Evénements &amp; c</a:t>
            </a:r>
            <a:r>
              <a:rPr lang="fr-FR" sz="1333" i="1">
                <a:solidFill>
                  <a:srgbClr val="C00000"/>
                </a:solidFill>
                <a:latin typeface="Arial Black" panose="020B0A04020102020204" pitchFamily="34" charset="0"/>
                <a:cs typeface="Arial" pitchFamily="34" charset="0"/>
              </a:rPr>
              <a:t>ouvertures</a:t>
            </a:r>
            <a:endParaRPr lang="en-US" sz="1333" i="1">
              <a:solidFill>
                <a:srgbClr val="C00000"/>
              </a:solidFill>
              <a:latin typeface="Arial Black" panose="020B0A04020102020204" pitchFamily="34" charset="0"/>
              <a:cs typeface="Arial" pitchFamily="34" charset="0"/>
            </a:endParaRPr>
          </a:p>
        </p:txBody>
      </p:sp>
      <p:sp>
        <p:nvSpPr>
          <p:cNvPr id="112" name="Rectangle 111">
            <a:extLst>
              <a:ext uri="{FF2B5EF4-FFF2-40B4-BE49-F238E27FC236}">
                <a16:creationId xmlns:a16="http://schemas.microsoft.com/office/drawing/2014/main" id="{0DA4C57B-1CD5-4751-8B8A-1AD99858E0DB}"/>
              </a:ext>
            </a:extLst>
          </p:cNvPr>
          <p:cNvSpPr/>
          <p:nvPr/>
        </p:nvSpPr>
        <p:spPr>
          <a:xfrm>
            <a:off x="1707582" y="3950721"/>
            <a:ext cx="2451219" cy="1083971"/>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p>
            <a:pPr marL="0" marR="0" lvl="0" indent="0" algn="ctr" defTabSz="1219080" eaLnBrk="1" fontAlgn="auto" latinLnBrk="0" hangingPunct="1">
              <a:lnSpc>
                <a:spcPct val="100000"/>
              </a:lnSpc>
              <a:spcBef>
                <a:spcPts val="0"/>
              </a:spcBef>
              <a:spcAft>
                <a:spcPts val="0"/>
              </a:spcAft>
              <a:buClrTx/>
              <a:buSzTx/>
              <a:buFontTx/>
              <a:buNone/>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Détournement de Fonds</a:t>
            </a:r>
          </a:p>
        </p:txBody>
      </p:sp>
      <p:sp>
        <p:nvSpPr>
          <p:cNvPr id="113" name="ZoneTexte 21">
            <a:extLst>
              <a:ext uri="{FF2B5EF4-FFF2-40B4-BE49-F238E27FC236}">
                <a16:creationId xmlns:a16="http://schemas.microsoft.com/office/drawing/2014/main" id="{F1A4C43B-FD1A-4B0F-909A-81AA762EF0C4}"/>
              </a:ext>
            </a:extLst>
          </p:cNvPr>
          <p:cNvSpPr txBox="1"/>
          <p:nvPr/>
        </p:nvSpPr>
        <p:spPr>
          <a:xfrm>
            <a:off x="4252276" y="3950721"/>
            <a:ext cx="2451219" cy="1083971"/>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defPPr>
              <a:defRPr lang="en-US"/>
            </a:defPPr>
            <a:lvl1pPr marL="0" marR="0" lvl="0" indent="0" algn="ctr" defTabSz="914333" eaLnBrk="1" latinLnBrk="0" hangingPunct="1">
              <a:lnSpc>
                <a:spcPct val="100000"/>
              </a:lnSpc>
              <a:buClrTx/>
              <a:buSzTx/>
              <a:buFontTx/>
              <a:buNone/>
              <a:tabLst/>
              <a:defRPr kumimoji="0" sz="1100" b="0" i="0" u="none" strike="noStrike" cap="none" spc="0" normalizeH="0" baseline="0">
                <a:ln>
                  <a:noFill/>
                </a:ln>
                <a:solidFill>
                  <a:schemeClr val="accent1"/>
                </a:solidFill>
                <a:effectLst/>
                <a:uLnTx/>
                <a:uFillTx/>
                <a:latin typeface="Arial"/>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a:ea typeface="+mn-ea"/>
                <a:cs typeface="+mn-cs"/>
              </a:rPr>
              <a:t>Remboursement des fonds soustraits de manière illégale</a:t>
            </a:r>
          </a:p>
        </p:txBody>
      </p:sp>
      <p:sp>
        <p:nvSpPr>
          <p:cNvPr id="114" name="ZoneTexte 21">
            <a:extLst>
              <a:ext uri="{FF2B5EF4-FFF2-40B4-BE49-F238E27FC236}">
                <a16:creationId xmlns:a16="http://schemas.microsoft.com/office/drawing/2014/main" id="{E1E06C8A-ED0E-4D1E-9EC4-12E961071B7A}"/>
              </a:ext>
            </a:extLst>
          </p:cNvPr>
          <p:cNvSpPr txBox="1"/>
          <p:nvPr/>
        </p:nvSpPr>
        <p:spPr>
          <a:xfrm>
            <a:off x="6812290" y="3950721"/>
            <a:ext cx="3916681" cy="1083971"/>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defPPr>
              <a:defRPr lang="en-US"/>
            </a:defPPr>
            <a:lvl1pPr marL="0" marR="0" lvl="0" indent="0" algn="ctr" defTabSz="914333" eaLnBrk="1" latinLnBrk="0" hangingPunct="1">
              <a:lnSpc>
                <a:spcPct val="100000"/>
              </a:lnSpc>
              <a:buClrTx/>
              <a:buSzTx/>
              <a:buFontTx/>
              <a:buNone/>
              <a:tabLst/>
              <a:defRPr kumimoji="0" sz="1100" b="0" i="0" u="none" strike="noStrike" cap="none" spc="0" normalizeH="0" baseline="0">
                <a:ln>
                  <a:noFill/>
                </a:ln>
                <a:solidFill>
                  <a:schemeClr val="accent1"/>
                </a:solidFill>
                <a:effectLst/>
                <a:uLnTx/>
                <a:uFillTx/>
                <a:latin typeface="Arial"/>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0" marR="0" lvl="0" indent="0" algn="l" defTabSz="914333" eaLnBrk="1" fontAlgn="auto" latinLnBrk="0" hangingPunct="1">
              <a:lnSpc>
                <a:spcPct val="100000"/>
              </a:lnSpc>
              <a:spcBef>
                <a:spcPts val="0"/>
              </a:spcBef>
              <a:spcAft>
                <a:spcPts val="0"/>
              </a:spcAft>
              <a:buClrTx/>
              <a:buSzTx/>
              <a:buFontTx/>
              <a:buNone/>
              <a:tabLst/>
              <a:defRPr/>
            </a:pPr>
            <a:r>
              <a:rPr kumimoji="0" lang="fr-FR" sz="1333" b="0" i="0" u="none" strike="noStrike" kern="0" cap="none" spc="0" normalizeH="0" baseline="0" noProof="0">
                <a:ln>
                  <a:noFill/>
                </a:ln>
                <a:solidFill>
                  <a:srgbClr val="3E454A"/>
                </a:solidFill>
                <a:effectLst/>
                <a:uLnTx/>
                <a:uFillTx/>
                <a:latin typeface="Arial"/>
                <a:ea typeface="+mn-ea"/>
                <a:cs typeface="+mn-cs"/>
              </a:rPr>
              <a:t>Remboursement:</a:t>
            </a:r>
          </a:p>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a:ea typeface="+mn-ea"/>
                <a:cs typeface="+mn-cs"/>
              </a:rPr>
              <a:t>Amendes et pénalités</a:t>
            </a:r>
          </a:p>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a:ea typeface="+mn-ea"/>
                <a:cs typeface="+mn-cs"/>
              </a:rPr>
              <a:t>Coûts de surconsommation téléphonique</a:t>
            </a:r>
          </a:p>
        </p:txBody>
      </p:sp>
      <p:sp>
        <p:nvSpPr>
          <p:cNvPr id="115" name="Accolade fermante 114">
            <a:extLst>
              <a:ext uri="{FF2B5EF4-FFF2-40B4-BE49-F238E27FC236}">
                <a16:creationId xmlns:a16="http://schemas.microsoft.com/office/drawing/2014/main" id="{D4A603AB-9970-484F-B803-74FE4457A73D}"/>
              </a:ext>
            </a:extLst>
          </p:cNvPr>
          <p:cNvSpPr/>
          <p:nvPr/>
        </p:nvSpPr>
        <p:spPr>
          <a:xfrm>
            <a:off x="10662150" y="1619737"/>
            <a:ext cx="277803" cy="4629332"/>
          </a:xfrm>
          <a:prstGeom prst="rightBrace">
            <a:avLst/>
          </a:prstGeom>
          <a:noFill/>
          <a:ln w="15875" cap="flat" cmpd="sng" algn="ctr">
            <a:solidFill>
              <a:srgbClr val="C00000"/>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3E454A"/>
              </a:solidFill>
              <a:effectLst/>
              <a:uLnTx/>
              <a:uFillTx/>
              <a:latin typeface="Arial" panose="020B0604020202020204"/>
              <a:ea typeface="+mn-ea"/>
              <a:cs typeface="+mn-cs"/>
            </a:endParaRPr>
          </a:p>
        </p:txBody>
      </p:sp>
      <p:sp>
        <p:nvSpPr>
          <p:cNvPr id="116" name="Rectangle 115">
            <a:extLst>
              <a:ext uri="{FF2B5EF4-FFF2-40B4-BE49-F238E27FC236}">
                <a16:creationId xmlns:a16="http://schemas.microsoft.com/office/drawing/2014/main" id="{8539DD6F-C688-4E0C-9CA8-AAFA79867DCD}"/>
              </a:ext>
            </a:extLst>
          </p:cNvPr>
          <p:cNvSpPr/>
          <p:nvPr/>
        </p:nvSpPr>
        <p:spPr>
          <a:xfrm>
            <a:off x="10825108" y="3650847"/>
            <a:ext cx="1280922" cy="553998"/>
          </a:xfrm>
          <a:prstGeom prst="rect">
            <a:avLst/>
          </a:prstGeom>
        </p:spPr>
        <p:txBody>
          <a:bodyPr wrap="square" lIns="0" tIns="0" rIns="0" bIns="0">
            <a:spAutoFit/>
          </a:bodyPr>
          <a:lstStyle/>
          <a:p>
            <a:pPr algn="ctr" defTabSz="914333" fontAlgn="base">
              <a:spcBef>
                <a:spcPct val="0"/>
              </a:spcBef>
              <a:spcAft>
                <a:spcPct val="0"/>
              </a:spcAft>
              <a:defRPr/>
            </a:pPr>
            <a:r>
              <a:rPr lang="fr-FR" b="1" i="1">
                <a:solidFill>
                  <a:srgbClr val="3E454A"/>
                </a:solidFill>
                <a:cs typeface="Arial" pitchFamily="34" charset="0"/>
              </a:rPr>
              <a:t>Offre packagée </a:t>
            </a:r>
            <a:endParaRPr lang="en-US" b="1" i="1">
              <a:solidFill>
                <a:srgbClr val="3E454A"/>
              </a:solidFill>
              <a:cs typeface="Arial" pitchFamily="34" charset="0"/>
            </a:endParaRPr>
          </a:p>
        </p:txBody>
      </p:sp>
      <p:pic>
        <p:nvPicPr>
          <p:cNvPr id="2" name="Picture 2" descr="123 Images – Parcourir 13,422 le catalogue de photos, vecteurs et vidéos |  Adobe Stock">
            <a:extLst>
              <a:ext uri="{FF2B5EF4-FFF2-40B4-BE49-F238E27FC236}">
                <a16:creationId xmlns:a16="http://schemas.microsoft.com/office/drawing/2014/main" id="{204049C2-B8BF-FB39-98BC-8EEF3E3037FA}"/>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7959" t="10788" r="3592" b="12405"/>
          <a:stretch/>
        </p:blipFill>
        <p:spPr bwMode="auto">
          <a:xfrm>
            <a:off x="144031" y="547566"/>
            <a:ext cx="535469" cy="552450"/>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38804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dirty="0"/>
              <a:t>L’offre CYBER Assurance / détection des besoins client</a:t>
            </a:r>
            <a:endParaRPr lang="fr-FR" sz="2400" dirty="0">
              <a:solidFill>
                <a:srgbClr val="006600"/>
              </a:solidFill>
            </a:endParaRPr>
          </a:p>
        </p:txBody>
      </p:sp>
      <p:grpSp>
        <p:nvGrpSpPr>
          <p:cNvPr id="142" name="Groupe 141">
            <a:extLst>
              <a:ext uri="{FF2B5EF4-FFF2-40B4-BE49-F238E27FC236}">
                <a16:creationId xmlns:a16="http://schemas.microsoft.com/office/drawing/2014/main" id="{0F9AE36F-4C95-4A41-AF61-7AA6975AADF1}"/>
              </a:ext>
            </a:extLst>
          </p:cNvPr>
          <p:cNvGrpSpPr/>
          <p:nvPr/>
        </p:nvGrpSpPr>
        <p:grpSpPr>
          <a:xfrm>
            <a:off x="800095" y="1288916"/>
            <a:ext cx="385993" cy="510935"/>
            <a:chOff x="7729783" y="3750361"/>
            <a:chExt cx="630445" cy="740323"/>
          </a:xfrm>
        </p:grpSpPr>
        <p:sp>
          <p:nvSpPr>
            <p:cNvPr id="143" name="Forme libre : forme 142">
              <a:extLst>
                <a:ext uri="{FF2B5EF4-FFF2-40B4-BE49-F238E27FC236}">
                  <a16:creationId xmlns:a16="http://schemas.microsoft.com/office/drawing/2014/main" id="{3934679A-7E95-41EB-8639-0F87C8AA7D96}"/>
                </a:ext>
              </a:extLst>
            </p:cNvPr>
            <p:cNvSpPr/>
            <p:nvPr/>
          </p:nvSpPr>
          <p:spPr>
            <a:xfrm>
              <a:off x="7729783" y="3750361"/>
              <a:ext cx="630445" cy="679238"/>
            </a:xfrm>
            <a:custGeom>
              <a:avLst/>
              <a:gdLst>
                <a:gd name="connsiteX0" fmla="*/ 306441 w 423851"/>
                <a:gd name="connsiteY0" fmla="*/ 289154 h 504254"/>
                <a:gd name="connsiteX1" fmla="*/ 382485 w 423851"/>
                <a:gd name="connsiteY1" fmla="*/ 328398 h 504254"/>
                <a:gd name="connsiteX2" fmla="*/ 399405 w 423851"/>
                <a:gd name="connsiteY2" fmla="*/ 362239 h 504254"/>
                <a:gd name="connsiteX3" fmla="*/ 410757 w 423851"/>
                <a:gd name="connsiteY3" fmla="*/ 455309 h 504254"/>
                <a:gd name="connsiteX4" fmla="*/ 402747 w 423851"/>
                <a:gd name="connsiteY4" fmla="*/ 473331 h 504254"/>
                <a:gd name="connsiteX5" fmla="*/ 367131 w 423851"/>
                <a:gd name="connsiteY5" fmla="*/ 490610 h 504254"/>
                <a:gd name="connsiteX6" fmla="*/ 367131 w 423851"/>
                <a:gd name="connsiteY6" fmla="*/ 504244 h 504254"/>
                <a:gd name="connsiteX7" fmla="*/ 409965 w 423851"/>
                <a:gd name="connsiteY7" fmla="*/ 484059 h 504254"/>
                <a:gd name="connsiteX8" fmla="*/ 423601 w 423851"/>
                <a:gd name="connsiteY8" fmla="*/ 453787 h 504254"/>
                <a:gd name="connsiteX9" fmla="*/ 412327 w 423851"/>
                <a:gd name="connsiteY9" fmla="*/ 361637 h 504254"/>
                <a:gd name="connsiteX10" fmla="*/ 390568 w 423851"/>
                <a:gd name="connsiteY10" fmla="*/ 318308 h 504254"/>
                <a:gd name="connsiteX11" fmla="*/ 309966 w 423851"/>
                <a:gd name="connsiteY11" fmla="*/ 276696 h 504254"/>
                <a:gd name="connsiteX12" fmla="*/ 278140 w 423851"/>
                <a:gd name="connsiteY12" fmla="*/ 263635 h 504254"/>
                <a:gd name="connsiteX13" fmla="*/ 270117 w 423851"/>
                <a:gd name="connsiteY13" fmla="*/ 251670 h 504254"/>
                <a:gd name="connsiteX14" fmla="*/ 270117 w 423851"/>
                <a:gd name="connsiteY14" fmla="*/ 232611 h 504254"/>
                <a:gd name="connsiteX15" fmla="*/ 308926 w 423851"/>
                <a:gd name="connsiteY15" fmla="*/ 155195 h 504254"/>
                <a:gd name="connsiteX16" fmla="*/ 308926 w 423851"/>
                <a:gd name="connsiteY16" fmla="*/ 136452 h 504254"/>
                <a:gd name="connsiteX17" fmla="*/ 319471 w 423851"/>
                <a:gd name="connsiteY17" fmla="*/ 138658 h 504254"/>
                <a:gd name="connsiteX18" fmla="*/ 325936 w 423851"/>
                <a:gd name="connsiteY18" fmla="*/ 132192 h 504254"/>
                <a:gd name="connsiteX19" fmla="*/ 325605 w 423851"/>
                <a:gd name="connsiteY19" fmla="*/ 130149 h 504254"/>
                <a:gd name="connsiteX20" fmla="*/ 319057 w 423851"/>
                <a:gd name="connsiteY20" fmla="*/ 110493 h 504254"/>
                <a:gd name="connsiteX21" fmla="*/ 312211 w 423851"/>
                <a:gd name="connsiteY21" fmla="*/ 83117 h 504254"/>
                <a:gd name="connsiteX22" fmla="*/ 256578 w 423851"/>
                <a:gd name="connsiteY22" fmla="*/ 11385 h 504254"/>
                <a:gd name="connsiteX23" fmla="*/ 242212 w 423851"/>
                <a:gd name="connsiteY23" fmla="*/ 12442 h 504254"/>
                <a:gd name="connsiteX24" fmla="*/ 240261 w 423851"/>
                <a:gd name="connsiteY24" fmla="*/ 9548 h 504254"/>
                <a:gd name="connsiteX25" fmla="*/ 228643 w 423851"/>
                <a:gd name="connsiteY25" fmla="*/ 1648 h 504254"/>
                <a:gd name="connsiteX26" fmla="*/ 113882 w 423851"/>
                <a:gd name="connsiteY26" fmla="*/ 74342 h 504254"/>
                <a:gd name="connsiteX27" fmla="*/ 109615 w 423851"/>
                <a:gd name="connsiteY27" fmla="*/ 101499 h 504254"/>
                <a:gd name="connsiteX28" fmla="*/ 109555 w 423851"/>
                <a:gd name="connsiteY28" fmla="*/ 111161 h 504254"/>
                <a:gd name="connsiteX29" fmla="*/ 104074 w 423851"/>
                <a:gd name="connsiteY29" fmla="*/ 137451 h 504254"/>
                <a:gd name="connsiteX30" fmla="*/ 92031 w 423851"/>
                <a:gd name="connsiteY30" fmla="*/ 165564 h 504254"/>
                <a:gd name="connsiteX31" fmla="*/ 95427 w 423851"/>
                <a:gd name="connsiteY31" fmla="*/ 174054 h 504254"/>
                <a:gd name="connsiteX32" fmla="*/ 97974 w 423851"/>
                <a:gd name="connsiteY32" fmla="*/ 174577 h 504254"/>
                <a:gd name="connsiteX33" fmla="*/ 99470 w 423851"/>
                <a:gd name="connsiteY33" fmla="*/ 174401 h 504254"/>
                <a:gd name="connsiteX34" fmla="*/ 116131 w 423851"/>
                <a:gd name="connsiteY34" fmla="*/ 169978 h 504254"/>
                <a:gd name="connsiteX35" fmla="*/ 153698 w 423851"/>
                <a:gd name="connsiteY35" fmla="*/ 232574 h 504254"/>
                <a:gd name="connsiteX36" fmla="*/ 153698 w 423851"/>
                <a:gd name="connsiteY36" fmla="*/ 251670 h 504254"/>
                <a:gd name="connsiteX37" fmla="*/ 145676 w 423851"/>
                <a:gd name="connsiteY37" fmla="*/ 263632 h 504254"/>
                <a:gd name="connsiteX38" fmla="*/ 113635 w 423851"/>
                <a:gd name="connsiteY38" fmla="*/ 276784 h 504254"/>
                <a:gd name="connsiteX39" fmla="*/ 33383 w 423851"/>
                <a:gd name="connsiteY39" fmla="*/ 318220 h 504254"/>
                <a:gd name="connsiteX40" fmla="*/ 11514 w 423851"/>
                <a:gd name="connsiteY40" fmla="*/ 361637 h 504254"/>
                <a:gd name="connsiteX41" fmla="*/ 245 w 423851"/>
                <a:gd name="connsiteY41" fmla="*/ 453835 h 504254"/>
                <a:gd name="connsiteX42" fmla="*/ 13894 w 423851"/>
                <a:gd name="connsiteY42" fmla="*/ 484062 h 504254"/>
                <a:gd name="connsiteX43" fmla="*/ 56764 w 423851"/>
                <a:gd name="connsiteY43" fmla="*/ 504254 h 504254"/>
                <a:gd name="connsiteX44" fmla="*/ 56764 w 423851"/>
                <a:gd name="connsiteY44" fmla="*/ 490621 h 504254"/>
                <a:gd name="connsiteX45" fmla="*/ 21110 w 423851"/>
                <a:gd name="connsiteY45" fmla="*/ 473331 h 504254"/>
                <a:gd name="connsiteX46" fmla="*/ 13087 w 423851"/>
                <a:gd name="connsiteY46" fmla="*/ 455355 h 504254"/>
                <a:gd name="connsiteX47" fmla="*/ 24387 w 423851"/>
                <a:gd name="connsiteY47" fmla="*/ 362892 h 504254"/>
                <a:gd name="connsiteX48" fmla="*/ 24434 w 423851"/>
                <a:gd name="connsiteY48" fmla="*/ 362246 h 504254"/>
                <a:gd name="connsiteX49" fmla="*/ 41461 w 423851"/>
                <a:gd name="connsiteY49" fmla="*/ 328319 h 504254"/>
                <a:gd name="connsiteX50" fmla="*/ 117371 w 423851"/>
                <a:gd name="connsiteY50" fmla="*/ 289171 h 504254"/>
                <a:gd name="connsiteX51" fmla="*/ 130820 w 423851"/>
                <a:gd name="connsiteY51" fmla="*/ 284456 h 504254"/>
                <a:gd name="connsiteX52" fmla="*/ 211925 w 423851"/>
                <a:gd name="connsiteY52" fmla="*/ 303918 h 504254"/>
                <a:gd name="connsiteX53" fmla="*/ 293014 w 423851"/>
                <a:gd name="connsiteY53" fmla="*/ 284456 h 504254"/>
                <a:gd name="connsiteX54" fmla="*/ 115960 w 423851"/>
                <a:gd name="connsiteY54" fmla="*/ 142548 h 504254"/>
                <a:gd name="connsiteX55" fmla="*/ 122491 w 423851"/>
                <a:gd name="connsiteY55" fmla="*/ 111241 h 504254"/>
                <a:gd name="connsiteX56" fmla="*/ 122551 w 423851"/>
                <a:gd name="connsiteY56" fmla="*/ 101583 h 504254"/>
                <a:gd name="connsiteX57" fmla="*/ 126178 w 423851"/>
                <a:gd name="connsiteY57" fmla="*/ 78358 h 504254"/>
                <a:gd name="connsiteX58" fmla="*/ 211175 w 423851"/>
                <a:gd name="connsiteY58" fmla="*/ 12929 h 504254"/>
                <a:gd name="connsiteX59" fmla="*/ 226260 w 423851"/>
                <a:gd name="connsiteY59" fmla="*/ 14359 h 504254"/>
                <a:gd name="connsiteX60" fmla="*/ 229534 w 423851"/>
                <a:gd name="connsiteY60" fmla="*/ 16768 h 504254"/>
                <a:gd name="connsiteX61" fmla="*/ 235303 w 423851"/>
                <a:gd name="connsiteY61" fmla="*/ 25330 h 504254"/>
                <a:gd name="connsiteX62" fmla="*/ 244277 w 423851"/>
                <a:gd name="connsiteY62" fmla="*/ 27082 h 504254"/>
                <a:gd name="connsiteX63" fmla="*/ 244569 w 423851"/>
                <a:gd name="connsiteY63" fmla="*/ 26874 h 504254"/>
                <a:gd name="connsiteX64" fmla="*/ 249775 w 423851"/>
                <a:gd name="connsiteY64" fmla="*/ 22937 h 504254"/>
                <a:gd name="connsiteX65" fmla="*/ 250523 w 423851"/>
                <a:gd name="connsiteY65" fmla="*/ 22808 h 504254"/>
                <a:gd name="connsiteX66" fmla="*/ 299520 w 423851"/>
                <a:gd name="connsiteY66" fmla="*/ 85608 h 504254"/>
                <a:gd name="connsiteX67" fmla="*/ 299523 w 423851"/>
                <a:gd name="connsiteY67" fmla="*/ 85608 h 504254"/>
                <a:gd name="connsiteX68" fmla="*/ 306788 w 423851"/>
                <a:gd name="connsiteY68" fmla="*/ 114582 h 504254"/>
                <a:gd name="connsiteX69" fmla="*/ 309433 w 423851"/>
                <a:gd name="connsiteY69" fmla="*/ 122525 h 504254"/>
                <a:gd name="connsiteX70" fmla="*/ 271026 w 423851"/>
                <a:gd name="connsiteY70" fmla="*/ 80885 h 504254"/>
                <a:gd name="connsiteX71" fmla="*/ 265876 w 423851"/>
                <a:gd name="connsiteY71" fmla="*/ 77860 h 504254"/>
                <a:gd name="connsiteX72" fmla="*/ 260445 w 423851"/>
                <a:gd name="connsiteY72" fmla="*/ 80348 h 504254"/>
                <a:gd name="connsiteX73" fmla="*/ 109144 w 423851"/>
                <a:gd name="connsiteY73" fmla="*/ 158460 h 504254"/>
                <a:gd name="connsiteX74" fmla="*/ 128698 w 423851"/>
                <a:gd name="connsiteY74" fmla="*/ 166256 h 504254"/>
                <a:gd name="connsiteX75" fmla="*/ 264916 w 423851"/>
                <a:gd name="connsiteY75" fmla="*/ 95016 h 504254"/>
                <a:gd name="connsiteX76" fmla="*/ 295996 w 423851"/>
                <a:gd name="connsiteY76" fmla="*/ 129027 h 504254"/>
                <a:gd name="connsiteX77" fmla="*/ 295996 w 423851"/>
                <a:gd name="connsiteY77" fmla="*/ 155194 h 504254"/>
                <a:gd name="connsiteX78" fmla="*/ 212034 w 423851"/>
                <a:gd name="connsiteY78" fmla="*/ 239254 h 504254"/>
                <a:gd name="connsiteX79" fmla="*/ 128698 w 423851"/>
                <a:gd name="connsiteY79" fmla="*/ 166255 h 504254"/>
                <a:gd name="connsiteX80" fmla="*/ 211930 w 423851"/>
                <a:gd name="connsiteY80" fmla="*/ 290980 h 504254"/>
                <a:gd name="connsiteX81" fmla="*/ 145191 w 423851"/>
                <a:gd name="connsiteY81" fmla="*/ 277808 h 504254"/>
                <a:gd name="connsiteX82" fmla="*/ 150582 w 423851"/>
                <a:gd name="connsiteY82" fmla="*/ 275595 h 504254"/>
                <a:gd name="connsiteX83" fmla="*/ 166627 w 423851"/>
                <a:gd name="connsiteY83" fmla="*/ 251671 h 504254"/>
                <a:gd name="connsiteX84" fmla="*/ 166627 w 423851"/>
                <a:gd name="connsiteY84" fmla="*/ 240821 h 504254"/>
                <a:gd name="connsiteX85" fmla="*/ 257185 w 423851"/>
                <a:gd name="connsiteY85" fmla="*/ 240918 h 504254"/>
                <a:gd name="connsiteX86" fmla="*/ 257185 w 423851"/>
                <a:gd name="connsiteY86" fmla="*/ 251672 h 504254"/>
                <a:gd name="connsiteX87" fmla="*/ 273227 w 423851"/>
                <a:gd name="connsiteY87" fmla="*/ 275596 h 504254"/>
                <a:gd name="connsiteX88" fmla="*/ 278637 w 423851"/>
                <a:gd name="connsiteY88" fmla="*/ 277817 h 504254"/>
                <a:gd name="connsiteX89" fmla="*/ 211930 w 423851"/>
                <a:gd name="connsiteY89" fmla="*/ 290980 h 50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23851" h="504254">
                  <a:moveTo>
                    <a:pt x="306441" y="289154"/>
                  </a:moveTo>
                  <a:cubicBezTo>
                    <a:pt x="334300" y="299151"/>
                    <a:pt x="360660" y="310543"/>
                    <a:pt x="382485" y="328398"/>
                  </a:cubicBezTo>
                  <a:cubicBezTo>
                    <a:pt x="392938" y="336551"/>
                    <a:pt x="399155" y="348985"/>
                    <a:pt x="399405" y="362239"/>
                  </a:cubicBezTo>
                  <a:lnTo>
                    <a:pt x="410757" y="455309"/>
                  </a:lnTo>
                  <a:cubicBezTo>
                    <a:pt x="411674" y="462342"/>
                    <a:pt x="408582" y="469299"/>
                    <a:pt x="402747" y="473331"/>
                  </a:cubicBezTo>
                  <a:cubicBezTo>
                    <a:pt x="391623" y="480520"/>
                    <a:pt x="379663" y="486323"/>
                    <a:pt x="367131" y="490610"/>
                  </a:cubicBezTo>
                  <a:lnTo>
                    <a:pt x="367131" y="504244"/>
                  </a:lnTo>
                  <a:cubicBezTo>
                    <a:pt x="382223" y="499397"/>
                    <a:pt x="396621" y="492613"/>
                    <a:pt x="409965" y="484059"/>
                  </a:cubicBezTo>
                  <a:cubicBezTo>
                    <a:pt x="419830" y="477326"/>
                    <a:pt x="425095" y="465637"/>
                    <a:pt x="423601" y="453787"/>
                  </a:cubicBezTo>
                  <a:lnTo>
                    <a:pt x="412327" y="361637"/>
                  </a:lnTo>
                  <a:cubicBezTo>
                    <a:pt x="411914" y="344668"/>
                    <a:pt x="403932" y="328773"/>
                    <a:pt x="390568" y="318308"/>
                  </a:cubicBezTo>
                  <a:cubicBezTo>
                    <a:pt x="367110" y="299117"/>
                    <a:pt x="339259" y="287164"/>
                    <a:pt x="309966" y="276696"/>
                  </a:cubicBezTo>
                  <a:lnTo>
                    <a:pt x="278140" y="263635"/>
                  </a:lnTo>
                  <a:cubicBezTo>
                    <a:pt x="273277" y="261654"/>
                    <a:pt x="270103" y="256921"/>
                    <a:pt x="270117" y="251670"/>
                  </a:cubicBezTo>
                  <a:lnTo>
                    <a:pt x="270117" y="232611"/>
                  </a:lnTo>
                  <a:cubicBezTo>
                    <a:pt x="294519" y="214354"/>
                    <a:pt x="308898" y="185671"/>
                    <a:pt x="308926" y="155195"/>
                  </a:cubicBezTo>
                  <a:lnTo>
                    <a:pt x="308926" y="136452"/>
                  </a:lnTo>
                  <a:cubicBezTo>
                    <a:pt x="312274" y="137833"/>
                    <a:pt x="315850" y="138581"/>
                    <a:pt x="319471" y="138658"/>
                  </a:cubicBezTo>
                  <a:cubicBezTo>
                    <a:pt x="323042" y="138658"/>
                    <a:pt x="325936" y="135763"/>
                    <a:pt x="325936" y="132192"/>
                  </a:cubicBezTo>
                  <a:cubicBezTo>
                    <a:pt x="325936" y="131497"/>
                    <a:pt x="325825" y="130808"/>
                    <a:pt x="325605" y="130149"/>
                  </a:cubicBezTo>
                  <a:lnTo>
                    <a:pt x="319057" y="110493"/>
                  </a:lnTo>
                  <a:cubicBezTo>
                    <a:pt x="316201" y="101521"/>
                    <a:pt x="313914" y="92377"/>
                    <a:pt x="312211" y="83117"/>
                  </a:cubicBezTo>
                  <a:cubicBezTo>
                    <a:pt x="305834" y="51854"/>
                    <a:pt x="285270" y="25339"/>
                    <a:pt x="256578" y="11385"/>
                  </a:cubicBezTo>
                  <a:cubicBezTo>
                    <a:pt x="251976" y="8986"/>
                    <a:pt x="246413" y="9396"/>
                    <a:pt x="242212" y="12442"/>
                  </a:cubicBezTo>
                  <a:lnTo>
                    <a:pt x="240261" y="9548"/>
                  </a:lnTo>
                  <a:cubicBezTo>
                    <a:pt x="237613" y="5454"/>
                    <a:pt x="233423" y="2605"/>
                    <a:pt x="228643" y="1648"/>
                  </a:cubicBezTo>
                  <a:cubicBezTo>
                    <a:pt x="178592" y="-7762"/>
                    <a:pt x="130329" y="24011"/>
                    <a:pt x="113882" y="74342"/>
                  </a:cubicBezTo>
                  <a:cubicBezTo>
                    <a:pt x="111065" y="83120"/>
                    <a:pt x="109625" y="92281"/>
                    <a:pt x="109615" y="101499"/>
                  </a:cubicBezTo>
                  <a:lnTo>
                    <a:pt x="109555" y="111161"/>
                  </a:lnTo>
                  <a:cubicBezTo>
                    <a:pt x="109509" y="120203"/>
                    <a:pt x="107645" y="129144"/>
                    <a:pt x="104074" y="137451"/>
                  </a:cubicBezTo>
                  <a:lnTo>
                    <a:pt x="92031" y="165564"/>
                  </a:lnTo>
                  <a:cubicBezTo>
                    <a:pt x="90624" y="168846"/>
                    <a:pt x="92145" y="172647"/>
                    <a:pt x="95427" y="174054"/>
                  </a:cubicBezTo>
                  <a:cubicBezTo>
                    <a:pt x="96232" y="174400"/>
                    <a:pt x="97098" y="174577"/>
                    <a:pt x="97974" y="174577"/>
                  </a:cubicBezTo>
                  <a:cubicBezTo>
                    <a:pt x="98477" y="174578"/>
                    <a:pt x="98980" y="174519"/>
                    <a:pt x="99470" y="174401"/>
                  </a:cubicBezTo>
                  <a:cubicBezTo>
                    <a:pt x="100551" y="174142"/>
                    <a:pt x="106702" y="172655"/>
                    <a:pt x="116131" y="169978"/>
                  </a:cubicBezTo>
                  <a:cubicBezTo>
                    <a:pt x="120017" y="194942"/>
                    <a:pt x="133496" y="217402"/>
                    <a:pt x="153698" y="232574"/>
                  </a:cubicBezTo>
                  <a:lnTo>
                    <a:pt x="153698" y="251670"/>
                  </a:lnTo>
                  <a:cubicBezTo>
                    <a:pt x="153711" y="256920"/>
                    <a:pt x="150537" y="261652"/>
                    <a:pt x="145676" y="263632"/>
                  </a:cubicBezTo>
                  <a:lnTo>
                    <a:pt x="113635" y="276784"/>
                  </a:lnTo>
                  <a:cubicBezTo>
                    <a:pt x="84433" y="287230"/>
                    <a:pt x="56685" y="299156"/>
                    <a:pt x="33383" y="318220"/>
                  </a:cubicBezTo>
                  <a:cubicBezTo>
                    <a:pt x="19963" y="328690"/>
                    <a:pt x="11939" y="344621"/>
                    <a:pt x="11514" y="361637"/>
                  </a:cubicBezTo>
                  <a:lnTo>
                    <a:pt x="245" y="453835"/>
                  </a:lnTo>
                  <a:cubicBezTo>
                    <a:pt x="-1231" y="465673"/>
                    <a:pt x="4038" y="477342"/>
                    <a:pt x="13894" y="484062"/>
                  </a:cubicBezTo>
                  <a:cubicBezTo>
                    <a:pt x="27250" y="492619"/>
                    <a:pt x="41660" y="499406"/>
                    <a:pt x="56764" y="504254"/>
                  </a:cubicBezTo>
                  <a:lnTo>
                    <a:pt x="56764" y="490621"/>
                  </a:lnTo>
                  <a:cubicBezTo>
                    <a:pt x="44219" y="486331"/>
                    <a:pt x="32245" y="480525"/>
                    <a:pt x="21110" y="473331"/>
                  </a:cubicBezTo>
                  <a:cubicBezTo>
                    <a:pt x="15283" y="469312"/>
                    <a:pt x="12188" y="462376"/>
                    <a:pt x="13087" y="455355"/>
                  </a:cubicBezTo>
                  <a:lnTo>
                    <a:pt x="24387" y="362892"/>
                  </a:lnTo>
                  <a:lnTo>
                    <a:pt x="24434" y="362246"/>
                  </a:lnTo>
                  <a:cubicBezTo>
                    <a:pt x="24695" y="348946"/>
                    <a:pt x="30953" y="336476"/>
                    <a:pt x="41461" y="328319"/>
                  </a:cubicBezTo>
                  <a:cubicBezTo>
                    <a:pt x="63191" y="310538"/>
                    <a:pt x="89523" y="299165"/>
                    <a:pt x="117371" y="289171"/>
                  </a:cubicBezTo>
                  <a:lnTo>
                    <a:pt x="130820" y="284456"/>
                  </a:lnTo>
                  <a:cubicBezTo>
                    <a:pt x="148314" y="296519"/>
                    <a:pt x="178885" y="303918"/>
                    <a:pt x="211925" y="303918"/>
                  </a:cubicBezTo>
                  <a:cubicBezTo>
                    <a:pt x="244952" y="303918"/>
                    <a:pt x="275521" y="296521"/>
                    <a:pt x="293014" y="284456"/>
                  </a:cubicBezTo>
                  <a:close/>
                  <a:moveTo>
                    <a:pt x="115960" y="142548"/>
                  </a:moveTo>
                  <a:cubicBezTo>
                    <a:pt x="120215" y="132656"/>
                    <a:pt x="122436" y="122009"/>
                    <a:pt x="122491" y="111241"/>
                  </a:cubicBezTo>
                  <a:lnTo>
                    <a:pt x="122551" y="101583"/>
                  </a:lnTo>
                  <a:cubicBezTo>
                    <a:pt x="122551" y="93700"/>
                    <a:pt x="123775" y="85865"/>
                    <a:pt x="126178" y="78358"/>
                  </a:cubicBezTo>
                  <a:cubicBezTo>
                    <a:pt x="138961" y="39222"/>
                    <a:pt x="173122" y="12929"/>
                    <a:pt x="211175" y="12929"/>
                  </a:cubicBezTo>
                  <a:cubicBezTo>
                    <a:pt x="216237" y="12938"/>
                    <a:pt x="221287" y="13416"/>
                    <a:pt x="226260" y="14359"/>
                  </a:cubicBezTo>
                  <a:cubicBezTo>
                    <a:pt x="227626" y="14700"/>
                    <a:pt x="228802" y="15565"/>
                    <a:pt x="229534" y="16768"/>
                  </a:cubicBezTo>
                  <a:lnTo>
                    <a:pt x="235303" y="25330"/>
                  </a:lnTo>
                  <a:cubicBezTo>
                    <a:pt x="237297" y="28292"/>
                    <a:pt x="241315" y="29077"/>
                    <a:pt x="244277" y="27082"/>
                  </a:cubicBezTo>
                  <a:cubicBezTo>
                    <a:pt x="244376" y="27015"/>
                    <a:pt x="244474" y="26946"/>
                    <a:pt x="244569" y="26874"/>
                  </a:cubicBezTo>
                  <a:lnTo>
                    <a:pt x="249775" y="22937"/>
                  </a:lnTo>
                  <a:cubicBezTo>
                    <a:pt x="249982" y="22761"/>
                    <a:pt x="250269" y="22711"/>
                    <a:pt x="250523" y="22808"/>
                  </a:cubicBezTo>
                  <a:cubicBezTo>
                    <a:pt x="275846" y="34842"/>
                    <a:pt x="294006" y="58119"/>
                    <a:pt x="299520" y="85608"/>
                  </a:cubicBezTo>
                  <a:lnTo>
                    <a:pt x="299523" y="85608"/>
                  </a:lnTo>
                  <a:cubicBezTo>
                    <a:pt x="301328" y="95410"/>
                    <a:pt x="303755" y="105087"/>
                    <a:pt x="306788" y="114582"/>
                  </a:cubicBezTo>
                  <a:lnTo>
                    <a:pt x="309433" y="122525"/>
                  </a:lnTo>
                  <a:cubicBezTo>
                    <a:pt x="295753" y="114778"/>
                    <a:pt x="279649" y="94631"/>
                    <a:pt x="271026" y="80885"/>
                  </a:cubicBezTo>
                  <a:cubicBezTo>
                    <a:pt x="269906" y="79097"/>
                    <a:pt x="267983" y="77968"/>
                    <a:pt x="265876" y="77860"/>
                  </a:cubicBezTo>
                  <a:cubicBezTo>
                    <a:pt x="263765" y="77738"/>
                    <a:pt x="261731" y="78669"/>
                    <a:pt x="260445" y="80348"/>
                  </a:cubicBezTo>
                  <a:cubicBezTo>
                    <a:pt x="228098" y="121934"/>
                    <a:pt x="141723" y="149329"/>
                    <a:pt x="109144" y="158460"/>
                  </a:cubicBezTo>
                  <a:close/>
                  <a:moveTo>
                    <a:pt x="128698" y="166256"/>
                  </a:moveTo>
                  <a:cubicBezTo>
                    <a:pt x="166724" y="154563"/>
                    <a:pt x="231987" y="130488"/>
                    <a:pt x="264916" y="95016"/>
                  </a:cubicBezTo>
                  <a:cubicBezTo>
                    <a:pt x="273556" y="107813"/>
                    <a:pt x="284027" y="119272"/>
                    <a:pt x="295996" y="129027"/>
                  </a:cubicBezTo>
                  <a:lnTo>
                    <a:pt x="295996" y="155194"/>
                  </a:lnTo>
                  <a:cubicBezTo>
                    <a:pt x="296023" y="201592"/>
                    <a:pt x="258432" y="239227"/>
                    <a:pt x="212034" y="239254"/>
                  </a:cubicBezTo>
                  <a:cubicBezTo>
                    <a:pt x="169873" y="239280"/>
                    <a:pt x="134224" y="208052"/>
                    <a:pt x="128698" y="166255"/>
                  </a:cubicBezTo>
                  <a:close/>
                  <a:moveTo>
                    <a:pt x="211930" y="290980"/>
                  </a:moveTo>
                  <a:cubicBezTo>
                    <a:pt x="188986" y="291545"/>
                    <a:pt x="166199" y="287048"/>
                    <a:pt x="145191" y="277808"/>
                  </a:cubicBezTo>
                  <a:lnTo>
                    <a:pt x="150582" y="275595"/>
                  </a:lnTo>
                  <a:cubicBezTo>
                    <a:pt x="160303" y="271633"/>
                    <a:pt x="166650" y="262169"/>
                    <a:pt x="166627" y="251671"/>
                  </a:cubicBezTo>
                  <a:lnTo>
                    <a:pt x="166627" y="240821"/>
                  </a:lnTo>
                  <a:cubicBezTo>
                    <a:pt x="194912" y="255939"/>
                    <a:pt x="228868" y="255975"/>
                    <a:pt x="257185" y="240918"/>
                  </a:cubicBezTo>
                  <a:lnTo>
                    <a:pt x="257185" y="251672"/>
                  </a:lnTo>
                  <a:cubicBezTo>
                    <a:pt x="257163" y="262168"/>
                    <a:pt x="263508" y="271631"/>
                    <a:pt x="273227" y="275596"/>
                  </a:cubicBezTo>
                  <a:lnTo>
                    <a:pt x="278637" y="277817"/>
                  </a:lnTo>
                  <a:cubicBezTo>
                    <a:pt x="257638" y="287050"/>
                    <a:pt x="234862" y="291544"/>
                    <a:pt x="211930" y="290980"/>
                  </a:cubicBez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4" name="Forme libre : forme 143">
              <a:extLst>
                <a:ext uri="{FF2B5EF4-FFF2-40B4-BE49-F238E27FC236}">
                  <a16:creationId xmlns:a16="http://schemas.microsoft.com/office/drawing/2014/main" id="{B14C3AF5-C7B6-478C-9646-BB4BD272C3B1}"/>
                </a:ext>
              </a:extLst>
            </p:cNvPr>
            <p:cNvSpPr/>
            <p:nvPr/>
          </p:nvSpPr>
          <p:spPr>
            <a:xfrm>
              <a:off x="7766132" y="4211973"/>
              <a:ext cx="557817" cy="278711"/>
            </a:xfrm>
            <a:custGeom>
              <a:avLst/>
              <a:gdLst>
                <a:gd name="connsiteX0" fmla="*/ 329762 w 375023"/>
                <a:gd name="connsiteY0" fmla="*/ 22890 h 206910"/>
                <a:gd name="connsiteX1" fmla="*/ 306744 w 375023"/>
                <a:gd name="connsiteY1" fmla="*/ 0 h 206910"/>
                <a:gd name="connsiteX2" fmla="*/ 306680 w 375023"/>
                <a:gd name="connsiteY2" fmla="*/ 0 h 206910"/>
                <a:gd name="connsiteX3" fmla="*/ 68151 w 375023"/>
                <a:gd name="connsiteY3" fmla="*/ 0 h 206910"/>
                <a:gd name="connsiteX4" fmla="*/ 45262 w 375023"/>
                <a:gd name="connsiteY4" fmla="*/ 22890 h 206910"/>
                <a:gd name="connsiteX5" fmla="*/ 45262 w 375023"/>
                <a:gd name="connsiteY5" fmla="*/ 169343 h 206910"/>
                <a:gd name="connsiteX6" fmla="*/ 0 w 375023"/>
                <a:gd name="connsiteY6" fmla="*/ 169343 h 206910"/>
                <a:gd name="connsiteX7" fmla="*/ 0 w 375023"/>
                <a:gd name="connsiteY7" fmla="*/ 184047 h 206910"/>
                <a:gd name="connsiteX8" fmla="*/ 22889 w 375023"/>
                <a:gd name="connsiteY8" fmla="*/ 206910 h 206910"/>
                <a:gd name="connsiteX9" fmla="*/ 352159 w 375023"/>
                <a:gd name="connsiteY9" fmla="*/ 206910 h 206910"/>
                <a:gd name="connsiteX10" fmla="*/ 375024 w 375023"/>
                <a:gd name="connsiteY10" fmla="*/ 184021 h 206910"/>
                <a:gd name="connsiteX11" fmla="*/ 375024 w 375023"/>
                <a:gd name="connsiteY11" fmla="*/ 169343 h 206910"/>
                <a:gd name="connsiteX12" fmla="*/ 329762 w 375023"/>
                <a:gd name="connsiteY12" fmla="*/ 169343 h 206910"/>
                <a:gd name="connsiteX13" fmla="*/ 362092 w 375023"/>
                <a:gd name="connsiteY13" fmla="*/ 182275 h 206910"/>
                <a:gd name="connsiteX14" fmla="*/ 362092 w 375023"/>
                <a:gd name="connsiteY14" fmla="*/ 183996 h 206910"/>
                <a:gd name="connsiteX15" fmla="*/ 352134 w 375023"/>
                <a:gd name="connsiteY15" fmla="*/ 193979 h 206910"/>
                <a:gd name="connsiteX16" fmla="*/ 22914 w 375023"/>
                <a:gd name="connsiteY16" fmla="*/ 193979 h 206910"/>
                <a:gd name="connsiteX17" fmla="*/ 12931 w 375023"/>
                <a:gd name="connsiteY17" fmla="*/ 184021 h 206910"/>
                <a:gd name="connsiteX18" fmla="*/ 12931 w 375023"/>
                <a:gd name="connsiteY18" fmla="*/ 182275 h 206910"/>
                <a:gd name="connsiteX19" fmla="*/ 58192 w 375023"/>
                <a:gd name="connsiteY19" fmla="*/ 182275 h 206910"/>
                <a:gd name="connsiteX20" fmla="*/ 58192 w 375023"/>
                <a:gd name="connsiteY20" fmla="*/ 22890 h 206910"/>
                <a:gd name="connsiteX21" fmla="*/ 68150 w 375023"/>
                <a:gd name="connsiteY21" fmla="*/ 12932 h 206910"/>
                <a:gd name="connsiteX22" fmla="*/ 306873 w 375023"/>
                <a:gd name="connsiteY22" fmla="*/ 12932 h 206910"/>
                <a:gd name="connsiteX23" fmla="*/ 316830 w 375023"/>
                <a:gd name="connsiteY23" fmla="*/ 22890 h 206910"/>
                <a:gd name="connsiteX24" fmla="*/ 316830 w 375023"/>
                <a:gd name="connsiteY24" fmla="*/ 182275 h 2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5023" h="206910">
                  <a:moveTo>
                    <a:pt x="329762" y="22890"/>
                  </a:moveTo>
                  <a:cubicBezTo>
                    <a:pt x="329726" y="10212"/>
                    <a:pt x="319421" y="-35"/>
                    <a:pt x="306744" y="0"/>
                  </a:cubicBezTo>
                  <a:cubicBezTo>
                    <a:pt x="306723" y="0"/>
                    <a:pt x="306701" y="0"/>
                    <a:pt x="306680" y="0"/>
                  </a:cubicBezTo>
                  <a:lnTo>
                    <a:pt x="68151" y="0"/>
                  </a:lnTo>
                  <a:cubicBezTo>
                    <a:pt x="55515" y="14"/>
                    <a:pt x="45275" y="10254"/>
                    <a:pt x="45262" y="22890"/>
                  </a:cubicBezTo>
                  <a:lnTo>
                    <a:pt x="45262" y="169343"/>
                  </a:lnTo>
                  <a:lnTo>
                    <a:pt x="0" y="169343"/>
                  </a:lnTo>
                  <a:lnTo>
                    <a:pt x="0" y="184047"/>
                  </a:lnTo>
                  <a:cubicBezTo>
                    <a:pt x="85" y="196648"/>
                    <a:pt x="10287" y="206839"/>
                    <a:pt x="22889" y="206910"/>
                  </a:cubicBezTo>
                  <a:lnTo>
                    <a:pt x="352159" y="206910"/>
                  </a:lnTo>
                  <a:cubicBezTo>
                    <a:pt x="364762" y="206826"/>
                    <a:pt x="374953" y="196623"/>
                    <a:pt x="375024" y="184021"/>
                  </a:cubicBezTo>
                  <a:lnTo>
                    <a:pt x="375024" y="169343"/>
                  </a:lnTo>
                  <a:lnTo>
                    <a:pt x="329762" y="169343"/>
                  </a:lnTo>
                  <a:close/>
                  <a:moveTo>
                    <a:pt x="362092" y="182275"/>
                  </a:moveTo>
                  <a:lnTo>
                    <a:pt x="362092" y="183996"/>
                  </a:lnTo>
                  <a:cubicBezTo>
                    <a:pt x="362058" y="189486"/>
                    <a:pt x="357624" y="193931"/>
                    <a:pt x="352134" y="193979"/>
                  </a:cubicBezTo>
                  <a:lnTo>
                    <a:pt x="22914" y="193979"/>
                  </a:lnTo>
                  <a:cubicBezTo>
                    <a:pt x="17424" y="193945"/>
                    <a:pt x="12978" y="189511"/>
                    <a:pt x="12931" y="184021"/>
                  </a:cubicBezTo>
                  <a:lnTo>
                    <a:pt x="12931" y="182275"/>
                  </a:lnTo>
                  <a:lnTo>
                    <a:pt x="58192" y="182275"/>
                  </a:lnTo>
                  <a:lnTo>
                    <a:pt x="58192" y="22890"/>
                  </a:lnTo>
                  <a:cubicBezTo>
                    <a:pt x="58199" y="17393"/>
                    <a:pt x="62653" y="12938"/>
                    <a:pt x="68150" y="12932"/>
                  </a:cubicBezTo>
                  <a:lnTo>
                    <a:pt x="306873" y="12932"/>
                  </a:lnTo>
                  <a:cubicBezTo>
                    <a:pt x="312369" y="12938"/>
                    <a:pt x="316824" y="17393"/>
                    <a:pt x="316830" y="22890"/>
                  </a:cubicBezTo>
                  <a:lnTo>
                    <a:pt x="316830" y="182275"/>
                  </a:ln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5" name="Forme libre : forme 144">
              <a:extLst>
                <a:ext uri="{FF2B5EF4-FFF2-40B4-BE49-F238E27FC236}">
                  <a16:creationId xmlns:a16="http://schemas.microsoft.com/office/drawing/2014/main" id="{60A0B2E8-7330-44B9-B619-ACDBF038FB83}"/>
                </a:ext>
              </a:extLst>
            </p:cNvPr>
            <p:cNvSpPr/>
            <p:nvPr/>
          </p:nvSpPr>
          <p:spPr>
            <a:xfrm>
              <a:off x="7927727" y="4299332"/>
              <a:ext cx="67514" cy="97722"/>
            </a:xfrm>
            <a:custGeom>
              <a:avLst/>
              <a:gdLst>
                <a:gd name="connsiteX0" fmla="*/ 36274 w 45390"/>
                <a:gd name="connsiteY0" fmla="*/ 0 h 72547"/>
                <a:gd name="connsiteX1" fmla="*/ 0 w 45390"/>
                <a:gd name="connsiteY1" fmla="*/ 36274 h 72547"/>
                <a:gd name="connsiteX2" fmla="*/ 36274 w 45390"/>
                <a:gd name="connsiteY2" fmla="*/ 72548 h 72547"/>
                <a:gd name="connsiteX3" fmla="*/ 45391 w 45390"/>
                <a:gd name="connsiteY3" fmla="*/ 63431 h 72547"/>
                <a:gd name="connsiteX4" fmla="*/ 18299 w 45390"/>
                <a:gd name="connsiteY4" fmla="*/ 36274 h 72547"/>
                <a:gd name="connsiteX5" fmla="*/ 45391 w 45390"/>
                <a:gd name="connsiteY5" fmla="*/ 9117 h 72547"/>
                <a:gd name="connsiteX6" fmla="*/ 36274 w 45390"/>
                <a:gd name="connsiteY6" fmla="*/ 0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36274" y="0"/>
                  </a:moveTo>
                  <a:lnTo>
                    <a:pt x="0" y="36274"/>
                  </a:lnTo>
                  <a:lnTo>
                    <a:pt x="36274" y="72548"/>
                  </a:lnTo>
                  <a:lnTo>
                    <a:pt x="45391" y="63431"/>
                  </a:lnTo>
                  <a:lnTo>
                    <a:pt x="18299" y="36274"/>
                  </a:lnTo>
                  <a:lnTo>
                    <a:pt x="45391" y="9117"/>
                  </a:lnTo>
                  <a:lnTo>
                    <a:pt x="36274" y="0"/>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6" name="Forme libre : forme 145">
              <a:extLst>
                <a:ext uri="{FF2B5EF4-FFF2-40B4-BE49-F238E27FC236}">
                  <a16:creationId xmlns:a16="http://schemas.microsoft.com/office/drawing/2014/main" id="{2236FF85-7F34-4C18-B4D4-92E12649D311}"/>
                </a:ext>
              </a:extLst>
            </p:cNvPr>
            <p:cNvSpPr/>
            <p:nvPr/>
          </p:nvSpPr>
          <p:spPr>
            <a:xfrm>
              <a:off x="8094497" y="4299332"/>
              <a:ext cx="67514" cy="97722"/>
            </a:xfrm>
            <a:custGeom>
              <a:avLst/>
              <a:gdLst>
                <a:gd name="connsiteX0" fmla="*/ 0 w 45390"/>
                <a:gd name="connsiteY0" fmla="*/ 9117 h 72547"/>
                <a:gd name="connsiteX1" fmla="*/ 27092 w 45390"/>
                <a:gd name="connsiteY1" fmla="*/ 36274 h 72547"/>
                <a:gd name="connsiteX2" fmla="*/ 0 w 45390"/>
                <a:gd name="connsiteY2" fmla="*/ 63431 h 72547"/>
                <a:gd name="connsiteX3" fmla="*/ 9117 w 45390"/>
                <a:gd name="connsiteY3" fmla="*/ 72548 h 72547"/>
                <a:gd name="connsiteX4" fmla="*/ 45391 w 45390"/>
                <a:gd name="connsiteY4" fmla="*/ 36274 h 72547"/>
                <a:gd name="connsiteX5" fmla="*/ 9117 w 45390"/>
                <a:gd name="connsiteY5" fmla="*/ 0 h 72547"/>
                <a:gd name="connsiteX6" fmla="*/ 0 w 45390"/>
                <a:gd name="connsiteY6" fmla="*/ 9117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0" y="9117"/>
                  </a:moveTo>
                  <a:lnTo>
                    <a:pt x="27092" y="36274"/>
                  </a:lnTo>
                  <a:lnTo>
                    <a:pt x="0" y="63431"/>
                  </a:lnTo>
                  <a:lnTo>
                    <a:pt x="9117" y="72548"/>
                  </a:lnTo>
                  <a:lnTo>
                    <a:pt x="45391" y="36274"/>
                  </a:lnTo>
                  <a:lnTo>
                    <a:pt x="9117" y="0"/>
                  </a:lnTo>
                  <a:lnTo>
                    <a:pt x="0" y="9117"/>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7" name="Forme libre : forme 146">
              <a:extLst>
                <a:ext uri="{FF2B5EF4-FFF2-40B4-BE49-F238E27FC236}">
                  <a16:creationId xmlns:a16="http://schemas.microsoft.com/office/drawing/2014/main" id="{B774D17E-1E18-4B34-B8A1-43FEBA2FE76A}"/>
                </a:ext>
              </a:extLst>
            </p:cNvPr>
            <p:cNvSpPr/>
            <p:nvPr/>
          </p:nvSpPr>
          <p:spPr>
            <a:xfrm>
              <a:off x="8013324" y="4297852"/>
              <a:ext cx="62802" cy="105300"/>
            </a:xfrm>
            <a:custGeom>
              <a:avLst/>
              <a:gdLst>
                <a:gd name="connsiteX0" fmla="*/ 0 w 42222"/>
                <a:gd name="connsiteY0" fmla="*/ 73195 h 78173"/>
                <a:gd name="connsiteX1" fmla="*/ 11962 w 42222"/>
                <a:gd name="connsiteY1" fmla="*/ 78173 h 78173"/>
                <a:gd name="connsiteX2" fmla="*/ 42223 w 42222"/>
                <a:gd name="connsiteY2" fmla="*/ 4979 h 78173"/>
                <a:gd name="connsiteX3" fmla="*/ 30325 w 42222"/>
                <a:gd name="connsiteY3" fmla="*/ 0 h 78173"/>
                <a:gd name="connsiteX4" fmla="*/ 0 w 42222"/>
                <a:gd name="connsiteY4" fmla="*/ 73195 h 7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22" h="78173">
                  <a:moveTo>
                    <a:pt x="0" y="73195"/>
                  </a:moveTo>
                  <a:lnTo>
                    <a:pt x="11962" y="78173"/>
                  </a:lnTo>
                  <a:lnTo>
                    <a:pt x="42223" y="4979"/>
                  </a:lnTo>
                  <a:lnTo>
                    <a:pt x="30325" y="0"/>
                  </a:lnTo>
                  <a:lnTo>
                    <a:pt x="0" y="73195"/>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48" name="Image 147">
            <a:extLst>
              <a:ext uri="{FF2B5EF4-FFF2-40B4-BE49-F238E27FC236}">
                <a16:creationId xmlns:a16="http://schemas.microsoft.com/office/drawing/2014/main" id="{AE7EA7EA-AF0E-46AF-8C2C-3EA864A2A44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1164" y="1351070"/>
            <a:ext cx="1213969" cy="443149"/>
          </a:xfrm>
          <a:prstGeom prst="rect">
            <a:avLst/>
          </a:prstGeom>
          <a:noFill/>
          <a:ln>
            <a:noFill/>
          </a:ln>
        </p:spPr>
      </p:pic>
      <p:sp>
        <p:nvSpPr>
          <p:cNvPr id="173" name="Rectangle 172">
            <a:extLst>
              <a:ext uri="{FF2B5EF4-FFF2-40B4-BE49-F238E27FC236}">
                <a16:creationId xmlns:a16="http://schemas.microsoft.com/office/drawing/2014/main" id="{A82C5FD4-49F4-4FC9-B910-8BDBCCD35400}"/>
              </a:ext>
            </a:extLst>
          </p:cNvPr>
          <p:cNvSpPr/>
          <p:nvPr/>
        </p:nvSpPr>
        <p:spPr>
          <a:xfrm>
            <a:off x="708086" y="1254320"/>
            <a:ext cx="5112525" cy="635831"/>
          </a:xfrm>
          <a:prstGeom prst="rect">
            <a:avLst/>
          </a:prstGeom>
          <a:solidFill>
            <a:srgbClr val="C00000">
              <a:alpha val="9000"/>
            </a:srgbClr>
          </a:solidFill>
          <a:ln w="28575" cap="flat" cmpd="sng" algn="ctr">
            <a:solidFill>
              <a:srgbClr val="C00000"/>
            </a:solid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Light" panose="020F0302020204030204"/>
              <a:ea typeface="+mn-ea"/>
              <a:cs typeface="+mn-cs"/>
            </a:endParaRPr>
          </a:p>
        </p:txBody>
      </p:sp>
      <p:sp>
        <p:nvSpPr>
          <p:cNvPr id="177" name="ZoneTexte 176">
            <a:extLst>
              <a:ext uri="{FF2B5EF4-FFF2-40B4-BE49-F238E27FC236}">
                <a16:creationId xmlns:a16="http://schemas.microsoft.com/office/drawing/2014/main" id="{348182C1-A0A9-404E-A6A1-EF17C88127CE}"/>
              </a:ext>
            </a:extLst>
          </p:cNvPr>
          <p:cNvSpPr txBox="1"/>
          <p:nvPr/>
        </p:nvSpPr>
        <p:spPr>
          <a:xfrm>
            <a:off x="2844365" y="1238870"/>
            <a:ext cx="208201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a:ln>
                  <a:noFill/>
                </a:ln>
                <a:solidFill>
                  <a:prstClr val="black"/>
                </a:solidFill>
                <a:effectLst/>
                <a:uLnTx/>
                <a:uFillTx/>
                <a:latin typeface="Calibri Light" panose="020F0302020204030204"/>
                <a:ea typeface="+mn-ea"/>
                <a:cs typeface="+mn-cs"/>
              </a:rPr>
              <a:t>Identification de l’appétence client</a:t>
            </a:r>
          </a:p>
        </p:txBody>
      </p:sp>
      <p:sp>
        <p:nvSpPr>
          <p:cNvPr id="178" name="Ellipse 177">
            <a:extLst>
              <a:ext uri="{FF2B5EF4-FFF2-40B4-BE49-F238E27FC236}">
                <a16:creationId xmlns:a16="http://schemas.microsoft.com/office/drawing/2014/main" id="{7E3D7001-F90F-45BB-A529-E12B9D77ED8F}"/>
              </a:ext>
            </a:extLst>
          </p:cNvPr>
          <p:cNvSpPr/>
          <p:nvPr/>
        </p:nvSpPr>
        <p:spPr>
          <a:xfrm>
            <a:off x="2778507" y="1397786"/>
            <a:ext cx="182642" cy="199892"/>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1</a:t>
            </a:r>
          </a:p>
        </p:txBody>
      </p:sp>
      <p:sp>
        <p:nvSpPr>
          <p:cNvPr id="25" name="Espace réservé du texte 1">
            <a:extLst>
              <a:ext uri="{FF2B5EF4-FFF2-40B4-BE49-F238E27FC236}">
                <a16:creationId xmlns:a16="http://schemas.microsoft.com/office/drawing/2014/main" id="{F1E6105E-9FFC-4FB4-9C18-C3E34860170D}"/>
              </a:ext>
            </a:extLst>
          </p:cNvPr>
          <p:cNvSpPr txBox="1">
            <a:spLocks/>
          </p:cNvSpPr>
          <p:nvPr/>
        </p:nvSpPr>
        <p:spPr>
          <a:xfrm>
            <a:off x="6213985" y="1138444"/>
            <a:ext cx="5372495" cy="528324"/>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2400" b="1" i="0" u="none" strike="noStrike" kern="1200" cap="none" spc="0" normalizeH="0" baseline="0" noProof="0">
                <a:ln>
                  <a:noFill/>
                </a:ln>
                <a:solidFill>
                  <a:srgbClr val="D7000F"/>
                </a:solidFill>
                <a:effectLst/>
                <a:uLnTx/>
                <a:uFillTx/>
                <a:latin typeface="Arial" panose="020B0604020202020204"/>
                <a:ea typeface="+mn-ea"/>
                <a:cs typeface="+mn-cs"/>
              </a:rPr>
              <a:t>Les critères d’éligibilité à l’offre Cyber Assurance sont intégrés dans OORA</a:t>
            </a:r>
          </a:p>
        </p:txBody>
      </p:sp>
      <p:pic>
        <p:nvPicPr>
          <p:cNvPr id="36" name="Image 35">
            <a:hlinkClick r:id="rId3"/>
            <a:extLst>
              <a:ext uri="{FF2B5EF4-FFF2-40B4-BE49-F238E27FC236}">
                <a16:creationId xmlns:a16="http://schemas.microsoft.com/office/drawing/2014/main" id="{285FAC7C-B1A1-44FA-8F1A-C996FEB36E4C}"/>
              </a:ext>
            </a:extLst>
          </p:cNvPr>
          <p:cNvPicPr>
            <a:picLocks noChangeAspect="1"/>
          </p:cNvPicPr>
          <p:nvPr/>
        </p:nvPicPr>
        <p:blipFill>
          <a:blip r:embed="rId4"/>
          <a:stretch>
            <a:fillRect/>
          </a:stretch>
        </p:blipFill>
        <p:spPr>
          <a:xfrm>
            <a:off x="1808943" y="2317128"/>
            <a:ext cx="8574114" cy="3943006"/>
          </a:xfrm>
          <a:prstGeom prst="rect">
            <a:avLst/>
          </a:prstGeom>
          <a:ln>
            <a:noFill/>
          </a:ln>
          <a:effectLst>
            <a:outerShdw blurRad="292100" dist="139700" dir="2700000" algn="tl" rotWithShape="0">
              <a:srgbClr val="333333">
                <a:alpha val="65000"/>
              </a:srgbClr>
            </a:outerShdw>
          </a:effectLst>
        </p:spPr>
      </p:pic>
      <p:pic>
        <p:nvPicPr>
          <p:cNvPr id="6" name="Picture 2" descr="123 Images – Parcourir 13,422 le catalogue de photos, vecteurs et vidéos |  Adobe Stock">
            <a:extLst>
              <a:ext uri="{FF2B5EF4-FFF2-40B4-BE49-F238E27FC236}">
                <a16:creationId xmlns:a16="http://schemas.microsoft.com/office/drawing/2014/main" id="{3BA0DF06-340A-0297-748E-785854391F4F}"/>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7959" t="10788" r="3592" b="12405"/>
          <a:stretch/>
        </p:blipFill>
        <p:spPr bwMode="auto">
          <a:xfrm>
            <a:off x="144031" y="547566"/>
            <a:ext cx="535469" cy="552450"/>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11075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dirty="0"/>
              <a:t>Schémas de distribution / détection des besoins client</a:t>
            </a:r>
            <a:endParaRPr lang="fr-FR" sz="2400" dirty="0">
              <a:solidFill>
                <a:srgbClr val="006600"/>
              </a:solidFill>
            </a:endParaRPr>
          </a:p>
        </p:txBody>
      </p:sp>
      <p:grpSp>
        <p:nvGrpSpPr>
          <p:cNvPr id="142" name="Groupe 141">
            <a:extLst>
              <a:ext uri="{FF2B5EF4-FFF2-40B4-BE49-F238E27FC236}">
                <a16:creationId xmlns:a16="http://schemas.microsoft.com/office/drawing/2014/main" id="{0F9AE36F-4C95-4A41-AF61-7AA6975AADF1}"/>
              </a:ext>
            </a:extLst>
          </p:cNvPr>
          <p:cNvGrpSpPr/>
          <p:nvPr/>
        </p:nvGrpSpPr>
        <p:grpSpPr>
          <a:xfrm>
            <a:off x="800095" y="1288916"/>
            <a:ext cx="385993" cy="510935"/>
            <a:chOff x="7729783" y="3750361"/>
            <a:chExt cx="630445" cy="740323"/>
          </a:xfrm>
        </p:grpSpPr>
        <p:sp>
          <p:nvSpPr>
            <p:cNvPr id="143" name="Forme libre : forme 142">
              <a:extLst>
                <a:ext uri="{FF2B5EF4-FFF2-40B4-BE49-F238E27FC236}">
                  <a16:creationId xmlns:a16="http://schemas.microsoft.com/office/drawing/2014/main" id="{3934679A-7E95-41EB-8639-0F87C8AA7D96}"/>
                </a:ext>
              </a:extLst>
            </p:cNvPr>
            <p:cNvSpPr/>
            <p:nvPr/>
          </p:nvSpPr>
          <p:spPr>
            <a:xfrm>
              <a:off x="7729783" y="3750361"/>
              <a:ext cx="630445" cy="679238"/>
            </a:xfrm>
            <a:custGeom>
              <a:avLst/>
              <a:gdLst>
                <a:gd name="connsiteX0" fmla="*/ 306441 w 423851"/>
                <a:gd name="connsiteY0" fmla="*/ 289154 h 504254"/>
                <a:gd name="connsiteX1" fmla="*/ 382485 w 423851"/>
                <a:gd name="connsiteY1" fmla="*/ 328398 h 504254"/>
                <a:gd name="connsiteX2" fmla="*/ 399405 w 423851"/>
                <a:gd name="connsiteY2" fmla="*/ 362239 h 504254"/>
                <a:gd name="connsiteX3" fmla="*/ 410757 w 423851"/>
                <a:gd name="connsiteY3" fmla="*/ 455309 h 504254"/>
                <a:gd name="connsiteX4" fmla="*/ 402747 w 423851"/>
                <a:gd name="connsiteY4" fmla="*/ 473331 h 504254"/>
                <a:gd name="connsiteX5" fmla="*/ 367131 w 423851"/>
                <a:gd name="connsiteY5" fmla="*/ 490610 h 504254"/>
                <a:gd name="connsiteX6" fmla="*/ 367131 w 423851"/>
                <a:gd name="connsiteY6" fmla="*/ 504244 h 504254"/>
                <a:gd name="connsiteX7" fmla="*/ 409965 w 423851"/>
                <a:gd name="connsiteY7" fmla="*/ 484059 h 504254"/>
                <a:gd name="connsiteX8" fmla="*/ 423601 w 423851"/>
                <a:gd name="connsiteY8" fmla="*/ 453787 h 504254"/>
                <a:gd name="connsiteX9" fmla="*/ 412327 w 423851"/>
                <a:gd name="connsiteY9" fmla="*/ 361637 h 504254"/>
                <a:gd name="connsiteX10" fmla="*/ 390568 w 423851"/>
                <a:gd name="connsiteY10" fmla="*/ 318308 h 504254"/>
                <a:gd name="connsiteX11" fmla="*/ 309966 w 423851"/>
                <a:gd name="connsiteY11" fmla="*/ 276696 h 504254"/>
                <a:gd name="connsiteX12" fmla="*/ 278140 w 423851"/>
                <a:gd name="connsiteY12" fmla="*/ 263635 h 504254"/>
                <a:gd name="connsiteX13" fmla="*/ 270117 w 423851"/>
                <a:gd name="connsiteY13" fmla="*/ 251670 h 504254"/>
                <a:gd name="connsiteX14" fmla="*/ 270117 w 423851"/>
                <a:gd name="connsiteY14" fmla="*/ 232611 h 504254"/>
                <a:gd name="connsiteX15" fmla="*/ 308926 w 423851"/>
                <a:gd name="connsiteY15" fmla="*/ 155195 h 504254"/>
                <a:gd name="connsiteX16" fmla="*/ 308926 w 423851"/>
                <a:gd name="connsiteY16" fmla="*/ 136452 h 504254"/>
                <a:gd name="connsiteX17" fmla="*/ 319471 w 423851"/>
                <a:gd name="connsiteY17" fmla="*/ 138658 h 504254"/>
                <a:gd name="connsiteX18" fmla="*/ 325936 w 423851"/>
                <a:gd name="connsiteY18" fmla="*/ 132192 h 504254"/>
                <a:gd name="connsiteX19" fmla="*/ 325605 w 423851"/>
                <a:gd name="connsiteY19" fmla="*/ 130149 h 504254"/>
                <a:gd name="connsiteX20" fmla="*/ 319057 w 423851"/>
                <a:gd name="connsiteY20" fmla="*/ 110493 h 504254"/>
                <a:gd name="connsiteX21" fmla="*/ 312211 w 423851"/>
                <a:gd name="connsiteY21" fmla="*/ 83117 h 504254"/>
                <a:gd name="connsiteX22" fmla="*/ 256578 w 423851"/>
                <a:gd name="connsiteY22" fmla="*/ 11385 h 504254"/>
                <a:gd name="connsiteX23" fmla="*/ 242212 w 423851"/>
                <a:gd name="connsiteY23" fmla="*/ 12442 h 504254"/>
                <a:gd name="connsiteX24" fmla="*/ 240261 w 423851"/>
                <a:gd name="connsiteY24" fmla="*/ 9548 h 504254"/>
                <a:gd name="connsiteX25" fmla="*/ 228643 w 423851"/>
                <a:gd name="connsiteY25" fmla="*/ 1648 h 504254"/>
                <a:gd name="connsiteX26" fmla="*/ 113882 w 423851"/>
                <a:gd name="connsiteY26" fmla="*/ 74342 h 504254"/>
                <a:gd name="connsiteX27" fmla="*/ 109615 w 423851"/>
                <a:gd name="connsiteY27" fmla="*/ 101499 h 504254"/>
                <a:gd name="connsiteX28" fmla="*/ 109555 w 423851"/>
                <a:gd name="connsiteY28" fmla="*/ 111161 h 504254"/>
                <a:gd name="connsiteX29" fmla="*/ 104074 w 423851"/>
                <a:gd name="connsiteY29" fmla="*/ 137451 h 504254"/>
                <a:gd name="connsiteX30" fmla="*/ 92031 w 423851"/>
                <a:gd name="connsiteY30" fmla="*/ 165564 h 504254"/>
                <a:gd name="connsiteX31" fmla="*/ 95427 w 423851"/>
                <a:gd name="connsiteY31" fmla="*/ 174054 h 504254"/>
                <a:gd name="connsiteX32" fmla="*/ 97974 w 423851"/>
                <a:gd name="connsiteY32" fmla="*/ 174577 h 504254"/>
                <a:gd name="connsiteX33" fmla="*/ 99470 w 423851"/>
                <a:gd name="connsiteY33" fmla="*/ 174401 h 504254"/>
                <a:gd name="connsiteX34" fmla="*/ 116131 w 423851"/>
                <a:gd name="connsiteY34" fmla="*/ 169978 h 504254"/>
                <a:gd name="connsiteX35" fmla="*/ 153698 w 423851"/>
                <a:gd name="connsiteY35" fmla="*/ 232574 h 504254"/>
                <a:gd name="connsiteX36" fmla="*/ 153698 w 423851"/>
                <a:gd name="connsiteY36" fmla="*/ 251670 h 504254"/>
                <a:gd name="connsiteX37" fmla="*/ 145676 w 423851"/>
                <a:gd name="connsiteY37" fmla="*/ 263632 h 504254"/>
                <a:gd name="connsiteX38" fmla="*/ 113635 w 423851"/>
                <a:gd name="connsiteY38" fmla="*/ 276784 h 504254"/>
                <a:gd name="connsiteX39" fmla="*/ 33383 w 423851"/>
                <a:gd name="connsiteY39" fmla="*/ 318220 h 504254"/>
                <a:gd name="connsiteX40" fmla="*/ 11514 w 423851"/>
                <a:gd name="connsiteY40" fmla="*/ 361637 h 504254"/>
                <a:gd name="connsiteX41" fmla="*/ 245 w 423851"/>
                <a:gd name="connsiteY41" fmla="*/ 453835 h 504254"/>
                <a:gd name="connsiteX42" fmla="*/ 13894 w 423851"/>
                <a:gd name="connsiteY42" fmla="*/ 484062 h 504254"/>
                <a:gd name="connsiteX43" fmla="*/ 56764 w 423851"/>
                <a:gd name="connsiteY43" fmla="*/ 504254 h 504254"/>
                <a:gd name="connsiteX44" fmla="*/ 56764 w 423851"/>
                <a:gd name="connsiteY44" fmla="*/ 490621 h 504254"/>
                <a:gd name="connsiteX45" fmla="*/ 21110 w 423851"/>
                <a:gd name="connsiteY45" fmla="*/ 473331 h 504254"/>
                <a:gd name="connsiteX46" fmla="*/ 13087 w 423851"/>
                <a:gd name="connsiteY46" fmla="*/ 455355 h 504254"/>
                <a:gd name="connsiteX47" fmla="*/ 24387 w 423851"/>
                <a:gd name="connsiteY47" fmla="*/ 362892 h 504254"/>
                <a:gd name="connsiteX48" fmla="*/ 24434 w 423851"/>
                <a:gd name="connsiteY48" fmla="*/ 362246 h 504254"/>
                <a:gd name="connsiteX49" fmla="*/ 41461 w 423851"/>
                <a:gd name="connsiteY49" fmla="*/ 328319 h 504254"/>
                <a:gd name="connsiteX50" fmla="*/ 117371 w 423851"/>
                <a:gd name="connsiteY50" fmla="*/ 289171 h 504254"/>
                <a:gd name="connsiteX51" fmla="*/ 130820 w 423851"/>
                <a:gd name="connsiteY51" fmla="*/ 284456 h 504254"/>
                <a:gd name="connsiteX52" fmla="*/ 211925 w 423851"/>
                <a:gd name="connsiteY52" fmla="*/ 303918 h 504254"/>
                <a:gd name="connsiteX53" fmla="*/ 293014 w 423851"/>
                <a:gd name="connsiteY53" fmla="*/ 284456 h 504254"/>
                <a:gd name="connsiteX54" fmla="*/ 115960 w 423851"/>
                <a:gd name="connsiteY54" fmla="*/ 142548 h 504254"/>
                <a:gd name="connsiteX55" fmla="*/ 122491 w 423851"/>
                <a:gd name="connsiteY55" fmla="*/ 111241 h 504254"/>
                <a:gd name="connsiteX56" fmla="*/ 122551 w 423851"/>
                <a:gd name="connsiteY56" fmla="*/ 101583 h 504254"/>
                <a:gd name="connsiteX57" fmla="*/ 126178 w 423851"/>
                <a:gd name="connsiteY57" fmla="*/ 78358 h 504254"/>
                <a:gd name="connsiteX58" fmla="*/ 211175 w 423851"/>
                <a:gd name="connsiteY58" fmla="*/ 12929 h 504254"/>
                <a:gd name="connsiteX59" fmla="*/ 226260 w 423851"/>
                <a:gd name="connsiteY59" fmla="*/ 14359 h 504254"/>
                <a:gd name="connsiteX60" fmla="*/ 229534 w 423851"/>
                <a:gd name="connsiteY60" fmla="*/ 16768 h 504254"/>
                <a:gd name="connsiteX61" fmla="*/ 235303 w 423851"/>
                <a:gd name="connsiteY61" fmla="*/ 25330 h 504254"/>
                <a:gd name="connsiteX62" fmla="*/ 244277 w 423851"/>
                <a:gd name="connsiteY62" fmla="*/ 27082 h 504254"/>
                <a:gd name="connsiteX63" fmla="*/ 244569 w 423851"/>
                <a:gd name="connsiteY63" fmla="*/ 26874 h 504254"/>
                <a:gd name="connsiteX64" fmla="*/ 249775 w 423851"/>
                <a:gd name="connsiteY64" fmla="*/ 22937 h 504254"/>
                <a:gd name="connsiteX65" fmla="*/ 250523 w 423851"/>
                <a:gd name="connsiteY65" fmla="*/ 22808 h 504254"/>
                <a:gd name="connsiteX66" fmla="*/ 299520 w 423851"/>
                <a:gd name="connsiteY66" fmla="*/ 85608 h 504254"/>
                <a:gd name="connsiteX67" fmla="*/ 299523 w 423851"/>
                <a:gd name="connsiteY67" fmla="*/ 85608 h 504254"/>
                <a:gd name="connsiteX68" fmla="*/ 306788 w 423851"/>
                <a:gd name="connsiteY68" fmla="*/ 114582 h 504254"/>
                <a:gd name="connsiteX69" fmla="*/ 309433 w 423851"/>
                <a:gd name="connsiteY69" fmla="*/ 122525 h 504254"/>
                <a:gd name="connsiteX70" fmla="*/ 271026 w 423851"/>
                <a:gd name="connsiteY70" fmla="*/ 80885 h 504254"/>
                <a:gd name="connsiteX71" fmla="*/ 265876 w 423851"/>
                <a:gd name="connsiteY71" fmla="*/ 77860 h 504254"/>
                <a:gd name="connsiteX72" fmla="*/ 260445 w 423851"/>
                <a:gd name="connsiteY72" fmla="*/ 80348 h 504254"/>
                <a:gd name="connsiteX73" fmla="*/ 109144 w 423851"/>
                <a:gd name="connsiteY73" fmla="*/ 158460 h 504254"/>
                <a:gd name="connsiteX74" fmla="*/ 128698 w 423851"/>
                <a:gd name="connsiteY74" fmla="*/ 166256 h 504254"/>
                <a:gd name="connsiteX75" fmla="*/ 264916 w 423851"/>
                <a:gd name="connsiteY75" fmla="*/ 95016 h 504254"/>
                <a:gd name="connsiteX76" fmla="*/ 295996 w 423851"/>
                <a:gd name="connsiteY76" fmla="*/ 129027 h 504254"/>
                <a:gd name="connsiteX77" fmla="*/ 295996 w 423851"/>
                <a:gd name="connsiteY77" fmla="*/ 155194 h 504254"/>
                <a:gd name="connsiteX78" fmla="*/ 212034 w 423851"/>
                <a:gd name="connsiteY78" fmla="*/ 239254 h 504254"/>
                <a:gd name="connsiteX79" fmla="*/ 128698 w 423851"/>
                <a:gd name="connsiteY79" fmla="*/ 166255 h 504254"/>
                <a:gd name="connsiteX80" fmla="*/ 211930 w 423851"/>
                <a:gd name="connsiteY80" fmla="*/ 290980 h 504254"/>
                <a:gd name="connsiteX81" fmla="*/ 145191 w 423851"/>
                <a:gd name="connsiteY81" fmla="*/ 277808 h 504254"/>
                <a:gd name="connsiteX82" fmla="*/ 150582 w 423851"/>
                <a:gd name="connsiteY82" fmla="*/ 275595 h 504254"/>
                <a:gd name="connsiteX83" fmla="*/ 166627 w 423851"/>
                <a:gd name="connsiteY83" fmla="*/ 251671 h 504254"/>
                <a:gd name="connsiteX84" fmla="*/ 166627 w 423851"/>
                <a:gd name="connsiteY84" fmla="*/ 240821 h 504254"/>
                <a:gd name="connsiteX85" fmla="*/ 257185 w 423851"/>
                <a:gd name="connsiteY85" fmla="*/ 240918 h 504254"/>
                <a:gd name="connsiteX86" fmla="*/ 257185 w 423851"/>
                <a:gd name="connsiteY86" fmla="*/ 251672 h 504254"/>
                <a:gd name="connsiteX87" fmla="*/ 273227 w 423851"/>
                <a:gd name="connsiteY87" fmla="*/ 275596 h 504254"/>
                <a:gd name="connsiteX88" fmla="*/ 278637 w 423851"/>
                <a:gd name="connsiteY88" fmla="*/ 277817 h 504254"/>
                <a:gd name="connsiteX89" fmla="*/ 211930 w 423851"/>
                <a:gd name="connsiteY89" fmla="*/ 290980 h 50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23851" h="504254">
                  <a:moveTo>
                    <a:pt x="306441" y="289154"/>
                  </a:moveTo>
                  <a:cubicBezTo>
                    <a:pt x="334300" y="299151"/>
                    <a:pt x="360660" y="310543"/>
                    <a:pt x="382485" y="328398"/>
                  </a:cubicBezTo>
                  <a:cubicBezTo>
                    <a:pt x="392938" y="336551"/>
                    <a:pt x="399155" y="348985"/>
                    <a:pt x="399405" y="362239"/>
                  </a:cubicBezTo>
                  <a:lnTo>
                    <a:pt x="410757" y="455309"/>
                  </a:lnTo>
                  <a:cubicBezTo>
                    <a:pt x="411674" y="462342"/>
                    <a:pt x="408582" y="469299"/>
                    <a:pt x="402747" y="473331"/>
                  </a:cubicBezTo>
                  <a:cubicBezTo>
                    <a:pt x="391623" y="480520"/>
                    <a:pt x="379663" y="486323"/>
                    <a:pt x="367131" y="490610"/>
                  </a:cubicBezTo>
                  <a:lnTo>
                    <a:pt x="367131" y="504244"/>
                  </a:lnTo>
                  <a:cubicBezTo>
                    <a:pt x="382223" y="499397"/>
                    <a:pt x="396621" y="492613"/>
                    <a:pt x="409965" y="484059"/>
                  </a:cubicBezTo>
                  <a:cubicBezTo>
                    <a:pt x="419830" y="477326"/>
                    <a:pt x="425095" y="465637"/>
                    <a:pt x="423601" y="453787"/>
                  </a:cubicBezTo>
                  <a:lnTo>
                    <a:pt x="412327" y="361637"/>
                  </a:lnTo>
                  <a:cubicBezTo>
                    <a:pt x="411914" y="344668"/>
                    <a:pt x="403932" y="328773"/>
                    <a:pt x="390568" y="318308"/>
                  </a:cubicBezTo>
                  <a:cubicBezTo>
                    <a:pt x="367110" y="299117"/>
                    <a:pt x="339259" y="287164"/>
                    <a:pt x="309966" y="276696"/>
                  </a:cubicBezTo>
                  <a:lnTo>
                    <a:pt x="278140" y="263635"/>
                  </a:lnTo>
                  <a:cubicBezTo>
                    <a:pt x="273277" y="261654"/>
                    <a:pt x="270103" y="256921"/>
                    <a:pt x="270117" y="251670"/>
                  </a:cubicBezTo>
                  <a:lnTo>
                    <a:pt x="270117" y="232611"/>
                  </a:lnTo>
                  <a:cubicBezTo>
                    <a:pt x="294519" y="214354"/>
                    <a:pt x="308898" y="185671"/>
                    <a:pt x="308926" y="155195"/>
                  </a:cubicBezTo>
                  <a:lnTo>
                    <a:pt x="308926" y="136452"/>
                  </a:lnTo>
                  <a:cubicBezTo>
                    <a:pt x="312274" y="137833"/>
                    <a:pt x="315850" y="138581"/>
                    <a:pt x="319471" y="138658"/>
                  </a:cubicBezTo>
                  <a:cubicBezTo>
                    <a:pt x="323042" y="138658"/>
                    <a:pt x="325936" y="135763"/>
                    <a:pt x="325936" y="132192"/>
                  </a:cubicBezTo>
                  <a:cubicBezTo>
                    <a:pt x="325936" y="131497"/>
                    <a:pt x="325825" y="130808"/>
                    <a:pt x="325605" y="130149"/>
                  </a:cubicBezTo>
                  <a:lnTo>
                    <a:pt x="319057" y="110493"/>
                  </a:lnTo>
                  <a:cubicBezTo>
                    <a:pt x="316201" y="101521"/>
                    <a:pt x="313914" y="92377"/>
                    <a:pt x="312211" y="83117"/>
                  </a:cubicBezTo>
                  <a:cubicBezTo>
                    <a:pt x="305834" y="51854"/>
                    <a:pt x="285270" y="25339"/>
                    <a:pt x="256578" y="11385"/>
                  </a:cubicBezTo>
                  <a:cubicBezTo>
                    <a:pt x="251976" y="8986"/>
                    <a:pt x="246413" y="9396"/>
                    <a:pt x="242212" y="12442"/>
                  </a:cubicBezTo>
                  <a:lnTo>
                    <a:pt x="240261" y="9548"/>
                  </a:lnTo>
                  <a:cubicBezTo>
                    <a:pt x="237613" y="5454"/>
                    <a:pt x="233423" y="2605"/>
                    <a:pt x="228643" y="1648"/>
                  </a:cubicBezTo>
                  <a:cubicBezTo>
                    <a:pt x="178592" y="-7762"/>
                    <a:pt x="130329" y="24011"/>
                    <a:pt x="113882" y="74342"/>
                  </a:cubicBezTo>
                  <a:cubicBezTo>
                    <a:pt x="111065" y="83120"/>
                    <a:pt x="109625" y="92281"/>
                    <a:pt x="109615" y="101499"/>
                  </a:cubicBezTo>
                  <a:lnTo>
                    <a:pt x="109555" y="111161"/>
                  </a:lnTo>
                  <a:cubicBezTo>
                    <a:pt x="109509" y="120203"/>
                    <a:pt x="107645" y="129144"/>
                    <a:pt x="104074" y="137451"/>
                  </a:cubicBezTo>
                  <a:lnTo>
                    <a:pt x="92031" y="165564"/>
                  </a:lnTo>
                  <a:cubicBezTo>
                    <a:pt x="90624" y="168846"/>
                    <a:pt x="92145" y="172647"/>
                    <a:pt x="95427" y="174054"/>
                  </a:cubicBezTo>
                  <a:cubicBezTo>
                    <a:pt x="96232" y="174400"/>
                    <a:pt x="97098" y="174577"/>
                    <a:pt x="97974" y="174577"/>
                  </a:cubicBezTo>
                  <a:cubicBezTo>
                    <a:pt x="98477" y="174578"/>
                    <a:pt x="98980" y="174519"/>
                    <a:pt x="99470" y="174401"/>
                  </a:cubicBezTo>
                  <a:cubicBezTo>
                    <a:pt x="100551" y="174142"/>
                    <a:pt x="106702" y="172655"/>
                    <a:pt x="116131" y="169978"/>
                  </a:cubicBezTo>
                  <a:cubicBezTo>
                    <a:pt x="120017" y="194942"/>
                    <a:pt x="133496" y="217402"/>
                    <a:pt x="153698" y="232574"/>
                  </a:cubicBezTo>
                  <a:lnTo>
                    <a:pt x="153698" y="251670"/>
                  </a:lnTo>
                  <a:cubicBezTo>
                    <a:pt x="153711" y="256920"/>
                    <a:pt x="150537" y="261652"/>
                    <a:pt x="145676" y="263632"/>
                  </a:cubicBezTo>
                  <a:lnTo>
                    <a:pt x="113635" y="276784"/>
                  </a:lnTo>
                  <a:cubicBezTo>
                    <a:pt x="84433" y="287230"/>
                    <a:pt x="56685" y="299156"/>
                    <a:pt x="33383" y="318220"/>
                  </a:cubicBezTo>
                  <a:cubicBezTo>
                    <a:pt x="19963" y="328690"/>
                    <a:pt x="11939" y="344621"/>
                    <a:pt x="11514" y="361637"/>
                  </a:cubicBezTo>
                  <a:lnTo>
                    <a:pt x="245" y="453835"/>
                  </a:lnTo>
                  <a:cubicBezTo>
                    <a:pt x="-1231" y="465673"/>
                    <a:pt x="4038" y="477342"/>
                    <a:pt x="13894" y="484062"/>
                  </a:cubicBezTo>
                  <a:cubicBezTo>
                    <a:pt x="27250" y="492619"/>
                    <a:pt x="41660" y="499406"/>
                    <a:pt x="56764" y="504254"/>
                  </a:cubicBezTo>
                  <a:lnTo>
                    <a:pt x="56764" y="490621"/>
                  </a:lnTo>
                  <a:cubicBezTo>
                    <a:pt x="44219" y="486331"/>
                    <a:pt x="32245" y="480525"/>
                    <a:pt x="21110" y="473331"/>
                  </a:cubicBezTo>
                  <a:cubicBezTo>
                    <a:pt x="15283" y="469312"/>
                    <a:pt x="12188" y="462376"/>
                    <a:pt x="13087" y="455355"/>
                  </a:cubicBezTo>
                  <a:lnTo>
                    <a:pt x="24387" y="362892"/>
                  </a:lnTo>
                  <a:lnTo>
                    <a:pt x="24434" y="362246"/>
                  </a:lnTo>
                  <a:cubicBezTo>
                    <a:pt x="24695" y="348946"/>
                    <a:pt x="30953" y="336476"/>
                    <a:pt x="41461" y="328319"/>
                  </a:cubicBezTo>
                  <a:cubicBezTo>
                    <a:pt x="63191" y="310538"/>
                    <a:pt x="89523" y="299165"/>
                    <a:pt x="117371" y="289171"/>
                  </a:cubicBezTo>
                  <a:lnTo>
                    <a:pt x="130820" y="284456"/>
                  </a:lnTo>
                  <a:cubicBezTo>
                    <a:pt x="148314" y="296519"/>
                    <a:pt x="178885" y="303918"/>
                    <a:pt x="211925" y="303918"/>
                  </a:cubicBezTo>
                  <a:cubicBezTo>
                    <a:pt x="244952" y="303918"/>
                    <a:pt x="275521" y="296521"/>
                    <a:pt x="293014" y="284456"/>
                  </a:cubicBezTo>
                  <a:close/>
                  <a:moveTo>
                    <a:pt x="115960" y="142548"/>
                  </a:moveTo>
                  <a:cubicBezTo>
                    <a:pt x="120215" y="132656"/>
                    <a:pt x="122436" y="122009"/>
                    <a:pt x="122491" y="111241"/>
                  </a:cubicBezTo>
                  <a:lnTo>
                    <a:pt x="122551" y="101583"/>
                  </a:lnTo>
                  <a:cubicBezTo>
                    <a:pt x="122551" y="93700"/>
                    <a:pt x="123775" y="85865"/>
                    <a:pt x="126178" y="78358"/>
                  </a:cubicBezTo>
                  <a:cubicBezTo>
                    <a:pt x="138961" y="39222"/>
                    <a:pt x="173122" y="12929"/>
                    <a:pt x="211175" y="12929"/>
                  </a:cubicBezTo>
                  <a:cubicBezTo>
                    <a:pt x="216237" y="12938"/>
                    <a:pt x="221287" y="13416"/>
                    <a:pt x="226260" y="14359"/>
                  </a:cubicBezTo>
                  <a:cubicBezTo>
                    <a:pt x="227626" y="14700"/>
                    <a:pt x="228802" y="15565"/>
                    <a:pt x="229534" y="16768"/>
                  </a:cubicBezTo>
                  <a:lnTo>
                    <a:pt x="235303" y="25330"/>
                  </a:lnTo>
                  <a:cubicBezTo>
                    <a:pt x="237297" y="28292"/>
                    <a:pt x="241315" y="29077"/>
                    <a:pt x="244277" y="27082"/>
                  </a:cubicBezTo>
                  <a:cubicBezTo>
                    <a:pt x="244376" y="27015"/>
                    <a:pt x="244474" y="26946"/>
                    <a:pt x="244569" y="26874"/>
                  </a:cubicBezTo>
                  <a:lnTo>
                    <a:pt x="249775" y="22937"/>
                  </a:lnTo>
                  <a:cubicBezTo>
                    <a:pt x="249982" y="22761"/>
                    <a:pt x="250269" y="22711"/>
                    <a:pt x="250523" y="22808"/>
                  </a:cubicBezTo>
                  <a:cubicBezTo>
                    <a:pt x="275846" y="34842"/>
                    <a:pt x="294006" y="58119"/>
                    <a:pt x="299520" y="85608"/>
                  </a:cubicBezTo>
                  <a:lnTo>
                    <a:pt x="299523" y="85608"/>
                  </a:lnTo>
                  <a:cubicBezTo>
                    <a:pt x="301328" y="95410"/>
                    <a:pt x="303755" y="105087"/>
                    <a:pt x="306788" y="114582"/>
                  </a:cubicBezTo>
                  <a:lnTo>
                    <a:pt x="309433" y="122525"/>
                  </a:lnTo>
                  <a:cubicBezTo>
                    <a:pt x="295753" y="114778"/>
                    <a:pt x="279649" y="94631"/>
                    <a:pt x="271026" y="80885"/>
                  </a:cubicBezTo>
                  <a:cubicBezTo>
                    <a:pt x="269906" y="79097"/>
                    <a:pt x="267983" y="77968"/>
                    <a:pt x="265876" y="77860"/>
                  </a:cubicBezTo>
                  <a:cubicBezTo>
                    <a:pt x="263765" y="77738"/>
                    <a:pt x="261731" y="78669"/>
                    <a:pt x="260445" y="80348"/>
                  </a:cubicBezTo>
                  <a:cubicBezTo>
                    <a:pt x="228098" y="121934"/>
                    <a:pt x="141723" y="149329"/>
                    <a:pt x="109144" y="158460"/>
                  </a:cubicBezTo>
                  <a:close/>
                  <a:moveTo>
                    <a:pt x="128698" y="166256"/>
                  </a:moveTo>
                  <a:cubicBezTo>
                    <a:pt x="166724" y="154563"/>
                    <a:pt x="231987" y="130488"/>
                    <a:pt x="264916" y="95016"/>
                  </a:cubicBezTo>
                  <a:cubicBezTo>
                    <a:pt x="273556" y="107813"/>
                    <a:pt x="284027" y="119272"/>
                    <a:pt x="295996" y="129027"/>
                  </a:cubicBezTo>
                  <a:lnTo>
                    <a:pt x="295996" y="155194"/>
                  </a:lnTo>
                  <a:cubicBezTo>
                    <a:pt x="296023" y="201592"/>
                    <a:pt x="258432" y="239227"/>
                    <a:pt x="212034" y="239254"/>
                  </a:cubicBezTo>
                  <a:cubicBezTo>
                    <a:pt x="169873" y="239280"/>
                    <a:pt x="134224" y="208052"/>
                    <a:pt x="128698" y="166255"/>
                  </a:cubicBezTo>
                  <a:close/>
                  <a:moveTo>
                    <a:pt x="211930" y="290980"/>
                  </a:moveTo>
                  <a:cubicBezTo>
                    <a:pt x="188986" y="291545"/>
                    <a:pt x="166199" y="287048"/>
                    <a:pt x="145191" y="277808"/>
                  </a:cubicBezTo>
                  <a:lnTo>
                    <a:pt x="150582" y="275595"/>
                  </a:lnTo>
                  <a:cubicBezTo>
                    <a:pt x="160303" y="271633"/>
                    <a:pt x="166650" y="262169"/>
                    <a:pt x="166627" y="251671"/>
                  </a:cubicBezTo>
                  <a:lnTo>
                    <a:pt x="166627" y="240821"/>
                  </a:lnTo>
                  <a:cubicBezTo>
                    <a:pt x="194912" y="255939"/>
                    <a:pt x="228868" y="255975"/>
                    <a:pt x="257185" y="240918"/>
                  </a:cubicBezTo>
                  <a:lnTo>
                    <a:pt x="257185" y="251672"/>
                  </a:lnTo>
                  <a:cubicBezTo>
                    <a:pt x="257163" y="262168"/>
                    <a:pt x="263508" y="271631"/>
                    <a:pt x="273227" y="275596"/>
                  </a:cubicBezTo>
                  <a:lnTo>
                    <a:pt x="278637" y="277817"/>
                  </a:lnTo>
                  <a:cubicBezTo>
                    <a:pt x="257638" y="287050"/>
                    <a:pt x="234862" y="291544"/>
                    <a:pt x="211930" y="290980"/>
                  </a:cubicBez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4" name="Forme libre : forme 143">
              <a:extLst>
                <a:ext uri="{FF2B5EF4-FFF2-40B4-BE49-F238E27FC236}">
                  <a16:creationId xmlns:a16="http://schemas.microsoft.com/office/drawing/2014/main" id="{B14C3AF5-C7B6-478C-9646-BB4BD272C3B1}"/>
                </a:ext>
              </a:extLst>
            </p:cNvPr>
            <p:cNvSpPr/>
            <p:nvPr/>
          </p:nvSpPr>
          <p:spPr>
            <a:xfrm>
              <a:off x="7766132" y="4211973"/>
              <a:ext cx="557817" cy="278711"/>
            </a:xfrm>
            <a:custGeom>
              <a:avLst/>
              <a:gdLst>
                <a:gd name="connsiteX0" fmla="*/ 329762 w 375023"/>
                <a:gd name="connsiteY0" fmla="*/ 22890 h 206910"/>
                <a:gd name="connsiteX1" fmla="*/ 306744 w 375023"/>
                <a:gd name="connsiteY1" fmla="*/ 0 h 206910"/>
                <a:gd name="connsiteX2" fmla="*/ 306680 w 375023"/>
                <a:gd name="connsiteY2" fmla="*/ 0 h 206910"/>
                <a:gd name="connsiteX3" fmla="*/ 68151 w 375023"/>
                <a:gd name="connsiteY3" fmla="*/ 0 h 206910"/>
                <a:gd name="connsiteX4" fmla="*/ 45262 w 375023"/>
                <a:gd name="connsiteY4" fmla="*/ 22890 h 206910"/>
                <a:gd name="connsiteX5" fmla="*/ 45262 w 375023"/>
                <a:gd name="connsiteY5" fmla="*/ 169343 h 206910"/>
                <a:gd name="connsiteX6" fmla="*/ 0 w 375023"/>
                <a:gd name="connsiteY6" fmla="*/ 169343 h 206910"/>
                <a:gd name="connsiteX7" fmla="*/ 0 w 375023"/>
                <a:gd name="connsiteY7" fmla="*/ 184047 h 206910"/>
                <a:gd name="connsiteX8" fmla="*/ 22889 w 375023"/>
                <a:gd name="connsiteY8" fmla="*/ 206910 h 206910"/>
                <a:gd name="connsiteX9" fmla="*/ 352159 w 375023"/>
                <a:gd name="connsiteY9" fmla="*/ 206910 h 206910"/>
                <a:gd name="connsiteX10" fmla="*/ 375024 w 375023"/>
                <a:gd name="connsiteY10" fmla="*/ 184021 h 206910"/>
                <a:gd name="connsiteX11" fmla="*/ 375024 w 375023"/>
                <a:gd name="connsiteY11" fmla="*/ 169343 h 206910"/>
                <a:gd name="connsiteX12" fmla="*/ 329762 w 375023"/>
                <a:gd name="connsiteY12" fmla="*/ 169343 h 206910"/>
                <a:gd name="connsiteX13" fmla="*/ 362092 w 375023"/>
                <a:gd name="connsiteY13" fmla="*/ 182275 h 206910"/>
                <a:gd name="connsiteX14" fmla="*/ 362092 w 375023"/>
                <a:gd name="connsiteY14" fmla="*/ 183996 h 206910"/>
                <a:gd name="connsiteX15" fmla="*/ 352134 w 375023"/>
                <a:gd name="connsiteY15" fmla="*/ 193979 h 206910"/>
                <a:gd name="connsiteX16" fmla="*/ 22914 w 375023"/>
                <a:gd name="connsiteY16" fmla="*/ 193979 h 206910"/>
                <a:gd name="connsiteX17" fmla="*/ 12931 w 375023"/>
                <a:gd name="connsiteY17" fmla="*/ 184021 h 206910"/>
                <a:gd name="connsiteX18" fmla="*/ 12931 w 375023"/>
                <a:gd name="connsiteY18" fmla="*/ 182275 h 206910"/>
                <a:gd name="connsiteX19" fmla="*/ 58192 w 375023"/>
                <a:gd name="connsiteY19" fmla="*/ 182275 h 206910"/>
                <a:gd name="connsiteX20" fmla="*/ 58192 w 375023"/>
                <a:gd name="connsiteY20" fmla="*/ 22890 h 206910"/>
                <a:gd name="connsiteX21" fmla="*/ 68150 w 375023"/>
                <a:gd name="connsiteY21" fmla="*/ 12932 h 206910"/>
                <a:gd name="connsiteX22" fmla="*/ 306873 w 375023"/>
                <a:gd name="connsiteY22" fmla="*/ 12932 h 206910"/>
                <a:gd name="connsiteX23" fmla="*/ 316830 w 375023"/>
                <a:gd name="connsiteY23" fmla="*/ 22890 h 206910"/>
                <a:gd name="connsiteX24" fmla="*/ 316830 w 375023"/>
                <a:gd name="connsiteY24" fmla="*/ 182275 h 2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5023" h="206910">
                  <a:moveTo>
                    <a:pt x="329762" y="22890"/>
                  </a:moveTo>
                  <a:cubicBezTo>
                    <a:pt x="329726" y="10212"/>
                    <a:pt x="319421" y="-35"/>
                    <a:pt x="306744" y="0"/>
                  </a:cubicBezTo>
                  <a:cubicBezTo>
                    <a:pt x="306723" y="0"/>
                    <a:pt x="306701" y="0"/>
                    <a:pt x="306680" y="0"/>
                  </a:cubicBezTo>
                  <a:lnTo>
                    <a:pt x="68151" y="0"/>
                  </a:lnTo>
                  <a:cubicBezTo>
                    <a:pt x="55515" y="14"/>
                    <a:pt x="45275" y="10254"/>
                    <a:pt x="45262" y="22890"/>
                  </a:cubicBezTo>
                  <a:lnTo>
                    <a:pt x="45262" y="169343"/>
                  </a:lnTo>
                  <a:lnTo>
                    <a:pt x="0" y="169343"/>
                  </a:lnTo>
                  <a:lnTo>
                    <a:pt x="0" y="184047"/>
                  </a:lnTo>
                  <a:cubicBezTo>
                    <a:pt x="85" y="196648"/>
                    <a:pt x="10287" y="206839"/>
                    <a:pt x="22889" y="206910"/>
                  </a:cubicBezTo>
                  <a:lnTo>
                    <a:pt x="352159" y="206910"/>
                  </a:lnTo>
                  <a:cubicBezTo>
                    <a:pt x="364762" y="206826"/>
                    <a:pt x="374953" y="196623"/>
                    <a:pt x="375024" y="184021"/>
                  </a:cubicBezTo>
                  <a:lnTo>
                    <a:pt x="375024" y="169343"/>
                  </a:lnTo>
                  <a:lnTo>
                    <a:pt x="329762" y="169343"/>
                  </a:lnTo>
                  <a:close/>
                  <a:moveTo>
                    <a:pt x="362092" y="182275"/>
                  </a:moveTo>
                  <a:lnTo>
                    <a:pt x="362092" y="183996"/>
                  </a:lnTo>
                  <a:cubicBezTo>
                    <a:pt x="362058" y="189486"/>
                    <a:pt x="357624" y="193931"/>
                    <a:pt x="352134" y="193979"/>
                  </a:cubicBezTo>
                  <a:lnTo>
                    <a:pt x="22914" y="193979"/>
                  </a:lnTo>
                  <a:cubicBezTo>
                    <a:pt x="17424" y="193945"/>
                    <a:pt x="12978" y="189511"/>
                    <a:pt x="12931" y="184021"/>
                  </a:cubicBezTo>
                  <a:lnTo>
                    <a:pt x="12931" y="182275"/>
                  </a:lnTo>
                  <a:lnTo>
                    <a:pt x="58192" y="182275"/>
                  </a:lnTo>
                  <a:lnTo>
                    <a:pt x="58192" y="22890"/>
                  </a:lnTo>
                  <a:cubicBezTo>
                    <a:pt x="58199" y="17393"/>
                    <a:pt x="62653" y="12938"/>
                    <a:pt x="68150" y="12932"/>
                  </a:cubicBezTo>
                  <a:lnTo>
                    <a:pt x="306873" y="12932"/>
                  </a:lnTo>
                  <a:cubicBezTo>
                    <a:pt x="312369" y="12938"/>
                    <a:pt x="316824" y="17393"/>
                    <a:pt x="316830" y="22890"/>
                  </a:cubicBezTo>
                  <a:lnTo>
                    <a:pt x="316830" y="182275"/>
                  </a:ln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5" name="Forme libre : forme 144">
              <a:extLst>
                <a:ext uri="{FF2B5EF4-FFF2-40B4-BE49-F238E27FC236}">
                  <a16:creationId xmlns:a16="http://schemas.microsoft.com/office/drawing/2014/main" id="{60A0B2E8-7330-44B9-B619-ACDBF038FB83}"/>
                </a:ext>
              </a:extLst>
            </p:cNvPr>
            <p:cNvSpPr/>
            <p:nvPr/>
          </p:nvSpPr>
          <p:spPr>
            <a:xfrm>
              <a:off x="7927727" y="4299332"/>
              <a:ext cx="67514" cy="97722"/>
            </a:xfrm>
            <a:custGeom>
              <a:avLst/>
              <a:gdLst>
                <a:gd name="connsiteX0" fmla="*/ 36274 w 45390"/>
                <a:gd name="connsiteY0" fmla="*/ 0 h 72547"/>
                <a:gd name="connsiteX1" fmla="*/ 0 w 45390"/>
                <a:gd name="connsiteY1" fmla="*/ 36274 h 72547"/>
                <a:gd name="connsiteX2" fmla="*/ 36274 w 45390"/>
                <a:gd name="connsiteY2" fmla="*/ 72548 h 72547"/>
                <a:gd name="connsiteX3" fmla="*/ 45391 w 45390"/>
                <a:gd name="connsiteY3" fmla="*/ 63431 h 72547"/>
                <a:gd name="connsiteX4" fmla="*/ 18299 w 45390"/>
                <a:gd name="connsiteY4" fmla="*/ 36274 h 72547"/>
                <a:gd name="connsiteX5" fmla="*/ 45391 w 45390"/>
                <a:gd name="connsiteY5" fmla="*/ 9117 h 72547"/>
                <a:gd name="connsiteX6" fmla="*/ 36274 w 45390"/>
                <a:gd name="connsiteY6" fmla="*/ 0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36274" y="0"/>
                  </a:moveTo>
                  <a:lnTo>
                    <a:pt x="0" y="36274"/>
                  </a:lnTo>
                  <a:lnTo>
                    <a:pt x="36274" y="72548"/>
                  </a:lnTo>
                  <a:lnTo>
                    <a:pt x="45391" y="63431"/>
                  </a:lnTo>
                  <a:lnTo>
                    <a:pt x="18299" y="36274"/>
                  </a:lnTo>
                  <a:lnTo>
                    <a:pt x="45391" y="9117"/>
                  </a:lnTo>
                  <a:lnTo>
                    <a:pt x="36274" y="0"/>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6" name="Forme libre : forme 145">
              <a:extLst>
                <a:ext uri="{FF2B5EF4-FFF2-40B4-BE49-F238E27FC236}">
                  <a16:creationId xmlns:a16="http://schemas.microsoft.com/office/drawing/2014/main" id="{2236FF85-7F34-4C18-B4D4-92E12649D311}"/>
                </a:ext>
              </a:extLst>
            </p:cNvPr>
            <p:cNvSpPr/>
            <p:nvPr/>
          </p:nvSpPr>
          <p:spPr>
            <a:xfrm>
              <a:off x="8094497" y="4299332"/>
              <a:ext cx="67514" cy="97722"/>
            </a:xfrm>
            <a:custGeom>
              <a:avLst/>
              <a:gdLst>
                <a:gd name="connsiteX0" fmla="*/ 0 w 45390"/>
                <a:gd name="connsiteY0" fmla="*/ 9117 h 72547"/>
                <a:gd name="connsiteX1" fmla="*/ 27092 w 45390"/>
                <a:gd name="connsiteY1" fmla="*/ 36274 h 72547"/>
                <a:gd name="connsiteX2" fmla="*/ 0 w 45390"/>
                <a:gd name="connsiteY2" fmla="*/ 63431 h 72547"/>
                <a:gd name="connsiteX3" fmla="*/ 9117 w 45390"/>
                <a:gd name="connsiteY3" fmla="*/ 72548 h 72547"/>
                <a:gd name="connsiteX4" fmla="*/ 45391 w 45390"/>
                <a:gd name="connsiteY4" fmla="*/ 36274 h 72547"/>
                <a:gd name="connsiteX5" fmla="*/ 9117 w 45390"/>
                <a:gd name="connsiteY5" fmla="*/ 0 h 72547"/>
                <a:gd name="connsiteX6" fmla="*/ 0 w 45390"/>
                <a:gd name="connsiteY6" fmla="*/ 9117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0" y="9117"/>
                  </a:moveTo>
                  <a:lnTo>
                    <a:pt x="27092" y="36274"/>
                  </a:lnTo>
                  <a:lnTo>
                    <a:pt x="0" y="63431"/>
                  </a:lnTo>
                  <a:lnTo>
                    <a:pt x="9117" y="72548"/>
                  </a:lnTo>
                  <a:lnTo>
                    <a:pt x="45391" y="36274"/>
                  </a:lnTo>
                  <a:lnTo>
                    <a:pt x="9117" y="0"/>
                  </a:lnTo>
                  <a:lnTo>
                    <a:pt x="0" y="9117"/>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7" name="Forme libre : forme 146">
              <a:extLst>
                <a:ext uri="{FF2B5EF4-FFF2-40B4-BE49-F238E27FC236}">
                  <a16:creationId xmlns:a16="http://schemas.microsoft.com/office/drawing/2014/main" id="{B774D17E-1E18-4B34-B8A1-43FEBA2FE76A}"/>
                </a:ext>
              </a:extLst>
            </p:cNvPr>
            <p:cNvSpPr/>
            <p:nvPr/>
          </p:nvSpPr>
          <p:spPr>
            <a:xfrm>
              <a:off x="8013324" y="4297852"/>
              <a:ext cx="62802" cy="105300"/>
            </a:xfrm>
            <a:custGeom>
              <a:avLst/>
              <a:gdLst>
                <a:gd name="connsiteX0" fmla="*/ 0 w 42222"/>
                <a:gd name="connsiteY0" fmla="*/ 73195 h 78173"/>
                <a:gd name="connsiteX1" fmla="*/ 11962 w 42222"/>
                <a:gd name="connsiteY1" fmla="*/ 78173 h 78173"/>
                <a:gd name="connsiteX2" fmla="*/ 42223 w 42222"/>
                <a:gd name="connsiteY2" fmla="*/ 4979 h 78173"/>
                <a:gd name="connsiteX3" fmla="*/ 30325 w 42222"/>
                <a:gd name="connsiteY3" fmla="*/ 0 h 78173"/>
                <a:gd name="connsiteX4" fmla="*/ 0 w 42222"/>
                <a:gd name="connsiteY4" fmla="*/ 73195 h 7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22" h="78173">
                  <a:moveTo>
                    <a:pt x="0" y="73195"/>
                  </a:moveTo>
                  <a:lnTo>
                    <a:pt x="11962" y="78173"/>
                  </a:lnTo>
                  <a:lnTo>
                    <a:pt x="42223" y="4979"/>
                  </a:lnTo>
                  <a:lnTo>
                    <a:pt x="30325" y="0"/>
                  </a:lnTo>
                  <a:lnTo>
                    <a:pt x="0" y="73195"/>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48" name="Image 147">
            <a:extLst>
              <a:ext uri="{FF2B5EF4-FFF2-40B4-BE49-F238E27FC236}">
                <a16:creationId xmlns:a16="http://schemas.microsoft.com/office/drawing/2014/main" id="{AE7EA7EA-AF0E-46AF-8C2C-3EA864A2A44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1164" y="1351070"/>
            <a:ext cx="1213969" cy="443149"/>
          </a:xfrm>
          <a:prstGeom prst="rect">
            <a:avLst/>
          </a:prstGeom>
          <a:noFill/>
          <a:ln>
            <a:noFill/>
          </a:ln>
        </p:spPr>
      </p:pic>
      <p:sp>
        <p:nvSpPr>
          <p:cNvPr id="173" name="Rectangle 172">
            <a:extLst>
              <a:ext uri="{FF2B5EF4-FFF2-40B4-BE49-F238E27FC236}">
                <a16:creationId xmlns:a16="http://schemas.microsoft.com/office/drawing/2014/main" id="{A82C5FD4-49F4-4FC9-B910-8BDBCCD35400}"/>
              </a:ext>
            </a:extLst>
          </p:cNvPr>
          <p:cNvSpPr/>
          <p:nvPr/>
        </p:nvSpPr>
        <p:spPr>
          <a:xfrm>
            <a:off x="708086" y="1254320"/>
            <a:ext cx="5112525" cy="635831"/>
          </a:xfrm>
          <a:prstGeom prst="rect">
            <a:avLst/>
          </a:prstGeom>
          <a:solidFill>
            <a:srgbClr val="C00000">
              <a:alpha val="9000"/>
            </a:srgbClr>
          </a:solidFill>
          <a:ln w="28575" cap="flat" cmpd="sng" algn="ctr">
            <a:solidFill>
              <a:srgbClr val="C00000"/>
            </a:solid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Light" panose="020F0302020204030204"/>
              <a:ea typeface="+mn-ea"/>
              <a:cs typeface="+mn-cs"/>
            </a:endParaRPr>
          </a:p>
        </p:txBody>
      </p:sp>
      <p:sp>
        <p:nvSpPr>
          <p:cNvPr id="177" name="ZoneTexte 176">
            <a:extLst>
              <a:ext uri="{FF2B5EF4-FFF2-40B4-BE49-F238E27FC236}">
                <a16:creationId xmlns:a16="http://schemas.microsoft.com/office/drawing/2014/main" id="{348182C1-A0A9-404E-A6A1-EF17C88127CE}"/>
              </a:ext>
            </a:extLst>
          </p:cNvPr>
          <p:cNvSpPr txBox="1"/>
          <p:nvPr/>
        </p:nvSpPr>
        <p:spPr>
          <a:xfrm>
            <a:off x="2844365" y="1238870"/>
            <a:ext cx="208201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a:ln>
                  <a:noFill/>
                </a:ln>
                <a:solidFill>
                  <a:prstClr val="black"/>
                </a:solidFill>
                <a:effectLst/>
                <a:uLnTx/>
                <a:uFillTx/>
                <a:latin typeface="Calibri Light" panose="020F0302020204030204"/>
                <a:ea typeface="+mn-ea"/>
                <a:cs typeface="+mn-cs"/>
              </a:rPr>
              <a:t>Identification de l’appétence client</a:t>
            </a:r>
          </a:p>
        </p:txBody>
      </p:sp>
      <p:sp>
        <p:nvSpPr>
          <p:cNvPr id="178" name="Ellipse 177">
            <a:extLst>
              <a:ext uri="{FF2B5EF4-FFF2-40B4-BE49-F238E27FC236}">
                <a16:creationId xmlns:a16="http://schemas.microsoft.com/office/drawing/2014/main" id="{7E3D7001-F90F-45BB-A529-E12B9D77ED8F}"/>
              </a:ext>
            </a:extLst>
          </p:cNvPr>
          <p:cNvSpPr/>
          <p:nvPr/>
        </p:nvSpPr>
        <p:spPr>
          <a:xfrm>
            <a:off x="2778507" y="1397786"/>
            <a:ext cx="182642" cy="199892"/>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1</a:t>
            </a:r>
          </a:p>
        </p:txBody>
      </p:sp>
      <p:sp>
        <p:nvSpPr>
          <p:cNvPr id="30" name="ZoneTexte 21">
            <a:extLst>
              <a:ext uri="{FF2B5EF4-FFF2-40B4-BE49-F238E27FC236}">
                <a16:creationId xmlns:a16="http://schemas.microsoft.com/office/drawing/2014/main" id="{6972446F-4AB1-4961-9C54-CEDB1E39BC5C}"/>
              </a:ext>
            </a:extLst>
          </p:cNvPr>
          <p:cNvSpPr txBox="1"/>
          <p:nvPr/>
        </p:nvSpPr>
        <p:spPr>
          <a:xfrm>
            <a:off x="1082734" y="5193675"/>
            <a:ext cx="9844852" cy="324491"/>
          </a:xfrm>
          <a:prstGeom prst="rect">
            <a:avLst/>
          </a:prstGeom>
          <a:noFill/>
          <a:ln w="12700" cap="flat" cmpd="sng" algn="ctr">
            <a:noFill/>
            <a:prstDash val="solid"/>
            <a:miter lim="800000"/>
          </a:ln>
          <a:effectLst/>
        </p:spPr>
        <p:txBody>
          <a:bodyPr lIns="96000" tIns="96000" rIns="96000" bIns="96000" rtlCol="0" anchor="ctr"/>
          <a:lstStyle>
            <a:defPPr>
              <a:defRPr lang="en-US"/>
            </a:defPPr>
            <a:lvl1pPr marL="0" marR="0" lvl="0" indent="0" algn="ctr" defTabSz="914333" eaLnBrk="1" latinLnBrk="0" hangingPunct="1">
              <a:lnSpc>
                <a:spcPct val="100000"/>
              </a:lnSpc>
              <a:buClrTx/>
              <a:buSzTx/>
              <a:buFontTx/>
              <a:buNone/>
              <a:tabLst/>
              <a:defRPr kumimoji="0" sz="1100" b="0" i="0" u="none" strike="noStrike" cap="none" spc="0" normalizeH="0" baseline="0">
                <a:ln>
                  <a:noFill/>
                </a:ln>
                <a:solidFill>
                  <a:schemeClr val="accent1"/>
                </a:solidFill>
                <a:effectLst/>
                <a:uLnTx/>
                <a:uFillTx/>
                <a:latin typeface="Arial"/>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0" marR="0" lvl="0" indent="0" algn="ctr" defTabSz="1219050" eaLnBrk="1" fontAlgn="auto" latinLnBrk="0" hangingPunct="1">
              <a:lnSpc>
                <a:spcPct val="100000"/>
              </a:lnSpc>
              <a:spcBef>
                <a:spcPts val="0"/>
              </a:spcBef>
              <a:spcAft>
                <a:spcPts val="0"/>
              </a:spcAft>
              <a:buClrTx/>
              <a:buSzTx/>
              <a:buFontTx/>
              <a:buNone/>
              <a:tabLst/>
              <a:defRPr/>
            </a:pPr>
            <a:r>
              <a:rPr kumimoji="0" lang="fr-FR" sz="1467" b="0" i="0" u="none" strike="noStrike" kern="0" cap="all" spc="0" normalizeH="0" baseline="0" noProof="0">
                <a:ln>
                  <a:noFill/>
                </a:ln>
                <a:solidFill>
                  <a:srgbClr val="C00000"/>
                </a:solidFill>
                <a:effectLst/>
                <a:uLnTx/>
                <a:uFillTx/>
                <a:latin typeface="Arial Black" panose="020B0A04020102020204" pitchFamily="34" charset="0"/>
                <a:ea typeface="+mn-ea"/>
                <a:cs typeface="+mn-cs"/>
              </a:rPr>
              <a:t>Besoins couverts par </a:t>
            </a:r>
            <a:r>
              <a:rPr kumimoji="0" lang="fr-FR" sz="1467" b="0" i="0" u="none" strike="noStrike" kern="0" cap="all" spc="0" normalizeH="0" baseline="0" noProof="0" err="1">
                <a:ln>
                  <a:noFill/>
                </a:ln>
                <a:solidFill>
                  <a:srgbClr val="C00000"/>
                </a:solidFill>
                <a:effectLst/>
                <a:uLnTx/>
                <a:uFillTx/>
                <a:latin typeface="Arial Black" panose="020B0A04020102020204" pitchFamily="34" charset="0"/>
                <a:ea typeface="+mn-ea"/>
                <a:cs typeface="+mn-cs"/>
              </a:rPr>
              <a:t>wtw</a:t>
            </a:r>
            <a:endParaRPr kumimoji="0" lang="fr-FR" sz="1467" b="0" i="0" u="none" strike="noStrike" kern="0" cap="all" spc="0" normalizeH="0" baseline="0" noProof="0">
              <a:ln>
                <a:noFill/>
              </a:ln>
              <a:solidFill>
                <a:srgbClr val="C00000"/>
              </a:solidFill>
              <a:effectLst/>
              <a:uLnTx/>
              <a:uFillTx/>
              <a:latin typeface="Arial Black" panose="020B0A04020102020204" pitchFamily="34" charset="0"/>
              <a:ea typeface="+mn-ea"/>
              <a:cs typeface="+mn-cs"/>
            </a:endParaRPr>
          </a:p>
        </p:txBody>
      </p:sp>
      <p:sp>
        <p:nvSpPr>
          <p:cNvPr id="31" name="ZoneTexte 21">
            <a:extLst>
              <a:ext uri="{FF2B5EF4-FFF2-40B4-BE49-F238E27FC236}">
                <a16:creationId xmlns:a16="http://schemas.microsoft.com/office/drawing/2014/main" id="{EEE1398E-6AF5-44B7-B8CA-6C81B24065FC}"/>
              </a:ext>
            </a:extLst>
          </p:cNvPr>
          <p:cNvSpPr txBox="1"/>
          <p:nvPr/>
        </p:nvSpPr>
        <p:spPr>
          <a:xfrm>
            <a:off x="1103445" y="5523195"/>
            <a:ext cx="9824143" cy="928559"/>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defPPr>
              <a:defRPr lang="en-US"/>
            </a:defPPr>
            <a:lvl1pPr marL="0" marR="0" lvl="0" indent="0" algn="ctr" defTabSz="914333" eaLnBrk="1" latinLnBrk="0" hangingPunct="1">
              <a:lnSpc>
                <a:spcPct val="100000"/>
              </a:lnSpc>
              <a:buClrTx/>
              <a:buSzTx/>
              <a:buFontTx/>
              <a:buNone/>
              <a:tabLst/>
              <a:defRPr kumimoji="0" sz="1100" b="0" i="0" u="none" strike="noStrike" cap="none" spc="0" normalizeH="0" baseline="0">
                <a:ln>
                  <a:noFill/>
                </a:ln>
                <a:solidFill>
                  <a:schemeClr val="accent1"/>
                </a:solidFill>
                <a:effectLst/>
                <a:uLnTx/>
                <a:uFillTx/>
                <a:latin typeface="Arial"/>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0" marR="0" lvl="0" indent="0" algn="l" defTabSz="914333"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a:ln>
                  <a:noFill/>
                </a:ln>
                <a:solidFill>
                  <a:srgbClr val="3E454A"/>
                </a:solidFill>
                <a:effectLst/>
                <a:uLnTx/>
                <a:uFillTx/>
                <a:latin typeface="Arial"/>
                <a:ea typeface="+mn-ea"/>
                <a:cs typeface="+mn-cs"/>
              </a:rPr>
              <a:t>		</a:t>
            </a:r>
          </a:p>
          <a:p>
            <a:pPr marL="0" marR="0" lvl="0" indent="0" algn="l" defTabSz="914333"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srgbClr val="3E454A"/>
              </a:solidFill>
              <a:effectLst/>
              <a:uLnTx/>
              <a:uFillTx/>
              <a:latin typeface="Arial"/>
              <a:ea typeface="+mn-ea"/>
              <a:cs typeface="+mn-cs"/>
            </a:endParaRPr>
          </a:p>
        </p:txBody>
      </p:sp>
      <p:sp>
        <p:nvSpPr>
          <p:cNvPr id="32" name="ZoneTexte 31">
            <a:extLst>
              <a:ext uri="{FF2B5EF4-FFF2-40B4-BE49-F238E27FC236}">
                <a16:creationId xmlns:a16="http://schemas.microsoft.com/office/drawing/2014/main" id="{142E29F5-BF78-46A1-88C3-4A1B19436CDC}"/>
              </a:ext>
            </a:extLst>
          </p:cNvPr>
          <p:cNvSpPr txBox="1"/>
          <p:nvPr/>
        </p:nvSpPr>
        <p:spPr>
          <a:xfrm>
            <a:off x="3551078" y="5651535"/>
            <a:ext cx="2218629" cy="769634"/>
          </a:xfrm>
          <a:prstGeom prst="rect">
            <a:avLst/>
          </a:prstGeom>
          <a:noFill/>
        </p:spPr>
        <p:txBody>
          <a:bodyPr wrap="square" rtlCol="0">
            <a:spAutoFit/>
          </a:bodyPr>
          <a:lstStyle/>
          <a:p>
            <a:pPr marL="228594" marR="0" lvl="0" indent="-228594"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67" b="0" i="0" u="none" strike="noStrike" kern="0" cap="none" spc="0" normalizeH="0" baseline="0" noProof="0">
                <a:ln>
                  <a:noFill/>
                </a:ln>
                <a:solidFill>
                  <a:srgbClr val="3E454A"/>
                </a:solidFill>
                <a:effectLst/>
                <a:uLnTx/>
                <a:uFillTx/>
              </a:rPr>
              <a:t>Dommages matériels &amp; </a:t>
            </a:r>
          </a:p>
          <a:p>
            <a:pPr marL="0" marR="0" lvl="0" indent="0" defTabSz="914400" eaLnBrk="1" fontAlgn="auto" latinLnBrk="0" hangingPunct="1">
              <a:lnSpc>
                <a:spcPct val="100000"/>
              </a:lnSpc>
              <a:spcBef>
                <a:spcPts val="0"/>
              </a:spcBef>
              <a:spcAft>
                <a:spcPts val="0"/>
              </a:spcAft>
              <a:buClrTx/>
              <a:buSzTx/>
              <a:buFontTx/>
              <a:buNone/>
              <a:tabLst/>
              <a:defRPr/>
            </a:pPr>
            <a:r>
              <a:rPr kumimoji="0" lang="fr-FR" sz="1467" b="0" i="0" u="none" strike="noStrike" kern="0" cap="none" spc="0" normalizeH="0" baseline="0" noProof="0">
                <a:ln>
                  <a:noFill/>
                </a:ln>
                <a:solidFill>
                  <a:srgbClr val="3E454A"/>
                </a:solidFill>
                <a:effectLst/>
                <a:uLnTx/>
                <a:uFillTx/>
              </a:rPr>
              <a:t>Fonctionnalités IT</a:t>
            </a:r>
          </a:p>
        </p:txBody>
      </p:sp>
      <p:sp>
        <p:nvSpPr>
          <p:cNvPr id="33" name="ZoneTexte 32">
            <a:extLst>
              <a:ext uri="{FF2B5EF4-FFF2-40B4-BE49-F238E27FC236}">
                <a16:creationId xmlns:a16="http://schemas.microsoft.com/office/drawing/2014/main" id="{5C099262-55A5-48AB-87B1-013F71B9186C}"/>
              </a:ext>
            </a:extLst>
          </p:cNvPr>
          <p:cNvSpPr txBox="1"/>
          <p:nvPr/>
        </p:nvSpPr>
        <p:spPr>
          <a:xfrm>
            <a:off x="6134091" y="5651535"/>
            <a:ext cx="2004039" cy="769634"/>
          </a:xfrm>
          <a:prstGeom prst="rect">
            <a:avLst/>
          </a:prstGeom>
          <a:noFill/>
        </p:spPr>
        <p:txBody>
          <a:bodyPr wrap="square">
            <a:spAutoFit/>
          </a:bodyPr>
          <a:lstStyle/>
          <a:p>
            <a:pPr marL="228594" marR="0" lvl="0" indent="-228594"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67" b="0" i="0" u="none" strike="noStrike" kern="0" cap="none" spc="0" normalizeH="0" baseline="0" noProof="0">
                <a:ln>
                  <a:noFill/>
                </a:ln>
                <a:solidFill>
                  <a:srgbClr val="3E454A"/>
                </a:solidFill>
                <a:effectLst/>
                <a:uLnTx/>
                <a:uFillTx/>
              </a:rPr>
              <a:t>Perte financière due à un acte malveillant</a:t>
            </a:r>
          </a:p>
        </p:txBody>
      </p:sp>
      <p:sp>
        <p:nvSpPr>
          <p:cNvPr id="34" name="ZoneTexte 33">
            <a:extLst>
              <a:ext uri="{FF2B5EF4-FFF2-40B4-BE49-F238E27FC236}">
                <a16:creationId xmlns:a16="http://schemas.microsoft.com/office/drawing/2014/main" id="{0432773D-81CB-478C-B4B0-E0089182568F}"/>
              </a:ext>
            </a:extLst>
          </p:cNvPr>
          <p:cNvSpPr txBox="1"/>
          <p:nvPr/>
        </p:nvSpPr>
        <p:spPr>
          <a:xfrm>
            <a:off x="8502514" y="5743869"/>
            <a:ext cx="2289693" cy="543867"/>
          </a:xfrm>
          <a:prstGeom prst="rect">
            <a:avLst/>
          </a:prstGeom>
          <a:noFill/>
        </p:spPr>
        <p:txBody>
          <a:bodyPr wrap="square">
            <a:spAutoFit/>
          </a:bodyPr>
          <a:lstStyle/>
          <a:p>
            <a:pPr marL="228594" marR="0" lvl="0" indent="-228594"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67" b="0" i="0" u="none" strike="noStrike" kern="0" cap="none" spc="0" normalizeH="0" baseline="0" noProof="0">
                <a:ln>
                  <a:noFill/>
                </a:ln>
                <a:solidFill>
                  <a:srgbClr val="3E454A"/>
                </a:solidFill>
                <a:effectLst/>
                <a:uLnTx/>
                <a:uFillTx/>
              </a:rPr>
              <a:t>Réputation / E-réputation</a:t>
            </a:r>
          </a:p>
        </p:txBody>
      </p:sp>
      <p:sp>
        <p:nvSpPr>
          <p:cNvPr id="35" name="ZoneTexte 34">
            <a:extLst>
              <a:ext uri="{FF2B5EF4-FFF2-40B4-BE49-F238E27FC236}">
                <a16:creationId xmlns:a16="http://schemas.microsoft.com/office/drawing/2014/main" id="{E98DFF38-40DF-43DB-BEBC-9EEF6F2643D0}"/>
              </a:ext>
            </a:extLst>
          </p:cNvPr>
          <p:cNvSpPr txBox="1"/>
          <p:nvPr/>
        </p:nvSpPr>
        <p:spPr>
          <a:xfrm>
            <a:off x="1082733" y="5743868"/>
            <a:ext cx="2103960" cy="543867"/>
          </a:xfrm>
          <a:prstGeom prst="rect">
            <a:avLst/>
          </a:prstGeom>
          <a:noFill/>
        </p:spPr>
        <p:txBody>
          <a:bodyPr wrap="square" rtlCol="0">
            <a:spAutoFit/>
          </a:bodyPr>
          <a:lstStyle/>
          <a:p>
            <a:pPr marL="228594" marR="0" lvl="0" indent="-228594"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67" b="0" i="0" u="none" strike="noStrike" kern="0" cap="none" spc="0" normalizeH="0" baseline="0" noProof="0">
                <a:ln>
                  <a:noFill/>
                </a:ln>
                <a:solidFill>
                  <a:srgbClr val="3E454A"/>
                </a:solidFill>
                <a:effectLst/>
                <a:uLnTx/>
                <a:uFillTx/>
              </a:rPr>
              <a:t>Data &amp; Données clients</a:t>
            </a:r>
          </a:p>
        </p:txBody>
      </p:sp>
      <p:sp>
        <p:nvSpPr>
          <p:cNvPr id="24" name="ZoneTexte 23">
            <a:extLst>
              <a:ext uri="{FF2B5EF4-FFF2-40B4-BE49-F238E27FC236}">
                <a16:creationId xmlns:a16="http://schemas.microsoft.com/office/drawing/2014/main" id="{4A0824FC-C9DA-4568-8345-0C2A95EE45C6}"/>
              </a:ext>
            </a:extLst>
          </p:cNvPr>
          <p:cNvSpPr txBox="1"/>
          <p:nvPr/>
        </p:nvSpPr>
        <p:spPr>
          <a:xfrm>
            <a:off x="1872943" y="2172278"/>
            <a:ext cx="8522295" cy="2739211"/>
          </a:xfrm>
          <a:prstGeom prst="rect">
            <a:avLst/>
          </a:prstGeom>
          <a:solidFill>
            <a:schemeClr val="bg1">
              <a:lumMod val="95000"/>
            </a:schemeClr>
          </a:solidFill>
        </p:spPr>
        <p:txBody>
          <a:bodyPr wrap="square" rtlCol="0">
            <a:spAutoFit/>
          </a:bodyPr>
          <a:lstStyle/>
          <a:p>
            <a:r>
              <a:rPr lang="fr-FR" sz="1400" u="sng" dirty="0"/>
              <a:t>Suggestions de questions aptes à détecter / faire naître les besoins de nos clients</a:t>
            </a:r>
            <a:r>
              <a:rPr lang="fr-FR" sz="1400" dirty="0"/>
              <a:t> :</a:t>
            </a:r>
          </a:p>
          <a:p>
            <a:endParaRPr lang="fr-FR" sz="1400" dirty="0"/>
          </a:p>
          <a:p>
            <a:pPr marL="342900" lvl="0" indent="-342900" algn="just">
              <a:buFont typeface="Wingdings" panose="05000000000000000000" pitchFamily="2" charset="2"/>
              <a:buChar char=""/>
            </a:pPr>
            <a:r>
              <a:rPr lang="fr-FR" sz="1400" dirty="0">
                <a:ea typeface="Times New Roman" panose="02020603050405020304" pitchFamily="18" charset="0"/>
              </a:rPr>
              <a:t>Quels sont les </a:t>
            </a:r>
            <a:r>
              <a:rPr lang="fr-FR" sz="1400" b="1" dirty="0">
                <a:ea typeface="Times New Roman" panose="02020603050405020304" pitchFamily="18" charset="0"/>
              </a:rPr>
              <a:t>principaux risques « informatiques »</a:t>
            </a:r>
            <a:r>
              <a:rPr lang="fr-FR" sz="1400" dirty="0">
                <a:ea typeface="Times New Roman" panose="02020603050405020304" pitchFamily="18" charset="0"/>
              </a:rPr>
              <a:t> liés à l’exercice de votre activité</a:t>
            </a:r>
            <a:r>
              <a:rPr lang="fr-FR" sz="1200" i="1" dirty="0">
                <a:ea typeface="Times New Roman" panose="02020603050405020304" pitchFamily="18" charset="0"/>
              </a:rPr>
              <a:t> (piratage, intrusion, phishing, ransomware…)</a:t>
            </a:r>
            <a:r>
              <a:rPr lang="fr-FR" sz="1400" dirty="0">
                <a:ea typeface="Times New Roman" panose="02020603050405020304" pitchFamily="18" charset="0"/>
              </a:rPr>
              <a:t> ?</a:t>
            </a:r>
          </a:p>
          <a:p>
            <a:pPr marL="342900" lvl="0" indent="-342900">
              <a:buFont typeface="Wingdings" panose="05000000000000000000" pitchFamily="2" charset="2"/>
              <a:buChar char=""/>
            </a:pPr>
            <a:endParaRPr lang="fr-FR" sz="800" dirty="0">
              <a:ea typeface="Calibri" panose="020F0502020204030204" pitchFamily="34" charset="0"/>
            </a:endParaRPr>
          </a:p>
          <a:p>
            <a:pPr marL="342900" lvl="0" indent="-342900">
              <a:buFont typeface="Wingdings" panose="05000000000000000000" pitchFamily="2" charset="2"/>
              <a:buChar char=""/>
            </a:pPr>
            <a:r>
              <a:rPr lang="fr-FR" sz="1400" dirty="0">
                <a:ea typeface="Times New Roman" panose="02020603050405020304" pitchFamily="18" charset="0"/>
              </a:rPr>
              <a:t>Quelles </a:t>
            </a:r>
            <a:r>
              <a:rPr lang="fr-FR" sz="1400" b="1" dirty="0">
                <a:ea typeface="Times New Roman" panose="02020603050405020304" pitchFamily="18" charset="0"/>
              </a:rPr>
              <a:t>garanties</a:t>
            </a:r>
            <a:r>
              <a:rPr lang="fr-FR" sz="1400" dirty="0">
                <a:ea typeface="Times New Roman" panose="02020603050405020304" pitchFamily="18" charset="0"/>
              </a:rPr>
              <a:t> avez-vous souscrites pour les couvrir ?</a:t>
            </a:r>
          </a:p>
          <a:p>
            <a:pPr marL="342900" lvl="0" indent="-342900">
              <a:buFont typeface="Wingdings" panose="05000000000000000000" pitchFamily="2" charset="2"/>
              <a:buChar char=""/>
            </a:pPr>
            <a:endParaRPr lang="fr-FR" sz="800" dirty="0">
              <a:ea typeface="Calibri" panose="020F0502020204030204" pitchFamily="34" charset="0"/>
            </a:endParaRPr>
          </a:p>
          <a:p>
            <a:pPr marL="342900" lvl="0" indent="-342900">
              <a:buFont typeface="Wingdings" panose="05000000000000000000" pitchFamily="2" charset="2"/>
              <a:buChar char=""/>
            </a:pPr>
            <a:r>
              <a:rPr lang="fr-FR" sz="1400" dirty="0">
                <a:ea typeface="Times New Roman" panose="02020603050405020304" pitchFamily="18" charset="0"/>
              </a:rPr>
              <a:t>Dans votre entreprise, qui s’occupe des </a:t>
            </a:r>
            <a:r>
              <a:rPr lang="fr-FR" sz="1400" b="1" dirty="0">
                <a:ea typeface="Times New Roman" panose="02020603050405020304" pitchFamily="18" charset="0"/>
              </a:rPr>
              <a:t>problématiques d’assurances</a:t>
            </a:r>
            <a:r>
              <a:rPr lang="fr-FR" sz="1400" dirty="0">
                <a:ea typeface="Times New Roman" panose="02020603050405020304" pitchFamily="18" charset="0"/>
              </a:rPr>
              <a:t> ?</a:t>
            </a:r>
          </a:p>
          <a:p>
            <a:pPr marL="342900" lvl="0" indent="-342900">
              <a:buFont typeface="Wingdings" panose="05000000000000000000" pitchFamily="2" charset="2"/>
              <a:buChar char=""/>
            </a:pPr>
            <a:endParaRPr lang="fr-FR" sz="800" dirty="0">
              <a:ea typeface="Calibri" panose="020F0502020204030204" pitchFamily="34" charset="0"/>
            </a:endParaRPr>
          </a:p>
          <a:p>
            <a:pPr marL="342900" lvl="0" indent="-342900">
              <a:buFont typeface="Wingdings" panose="05000000000000000000" pitchFamily="2" charset="2"/>
              <a:buChar char=""/>
            </a:pPr>
            <a:r>
              <a:rPr lang="fr-FR" sz="1400" dirty="0">
                <a:ea typeface="Times New Roman" panose="02020603050405020304" pitchFamily="18" charset="0"/>
              </a:rPr>
              <a:t>Quels types d’incidents informatiques avez-vous déjà subis ?... un </a:t>
            </a:r>
            <a:r>
              <a:rPr lang="fr-FR" sz="1400" b="1" dirty="0">
                <a:ea typeface="Times New Roman" panose="02020603050405020304" pitchFamily="18" charset="0"/>
              </a:rPr>
              <a:t>piratage informatique</a:t>
            </a:r>
            <a:r>
              <a:rPr lang="fr-FR" sz="1400" dirty="0">
                <a:ea typeface="Times New Roman" panose="02020603050405020304" pitchFamily="18" charset="0"/>
              </a:rPr>
              <a:t> ?</a:t>
            </a:r>
          </a:p>
          <a:p>
            <a:pPr marL="342900" lvl="0" indent="-342900">
              <a:buFont typeface="Wingdings" panose="05000000000000000000" pitchFamily="2" charset="2"/>
              <a:buChar char=""/>
            </a:pPr>
            <a:endParaRPr lang="fr-FR" sz="800" dirty="0">
              <a:ea typeface="Calibri" panose="020F0502020204030204" pitchFamily="34" charset="0"/>
            </a:endParaRPr>
          </a:p>
          <a:p>
            <a:pPr marL="342900" lvl="0" indent="-342900">
              <a:buFont typeface="Wingdings" panose="05000000000000000000" pitchFamily="2" charset="2"/>
              <a:buChar char=""/>
            </a:pPr>
            <a:r>
              <a:rPr lang="fr-FR" sz="1400" dirty="0">
                <a:ea typeface="Times New Roman" panose="02020603050405020304" pitchFamily="18" charset="0"/>
              </a:rPr>
              <a:t>Que connaissez-vous de la </a:t>
            </a:r>
            <a:r>
              <a:rPr lang="fr-FR" sz="1400" b="1" dirty="0">
                <a:ea typeface="Times New Roman" panose="02020603050405020304" pitchFamily="18" charset="0"/>
              </a:rPr>
              <a:t>Cyber-Assurance</a:t>
            </a:r>
            <a:r>
              <a:rPr lang="fr-FR" sz="1400" dirty="0">
                <a:ea typeface="Times New Roman" panose="02020603050405020304" pitchFamily="18" charset="0"/>
              </a:rPr>
              <a:t> ?</a:t>
            </a:r>
          </a:p>
          <a:p>
            <a:pPr marL="342900" lvl="0" indent="-342900">
              <a:buFont typeface="Wingdings" panose="05000000000000000000" pitchFamily="2" charset="2"/>
              <a:buChar char=""/>
            </a:pPr>
            <a:endParaRPr lang="fr-FR" sz="800" dirty="0">
              <a:ea typeface="Calibri" panose="020F0502020204030204" pitchFamily="34" charset="0"/>
            </a:endParaRPr>
          </a:p>
          <a:p>
            <a:pPr marL="342900" lvl="0" indent="-342900">
              <a:buFont typeface="Wingdings" panose="05000000000000000000" pitchFamily="2" charset="2"/>
              <a:buChar char=""/>
            </a:pPr>
            <a:r>
              <a:rPr lang="fr-FR" sz="1400" dirty="0">
                <a:ea typeface="Times New Roman" panose="02020603050405020304" pitchFamily="18" charset="0"/>
              </a:rPr>
              <a:t>Quel type de </a:t>
            </a:r>
            <a:r>
              <a:rPr lang="fr-FR" sz="1400" b="1" dirty="0">
                <a:ea typeface="Times New Roman" panose="02020603050405020304" pitchFamily="18" charset="0"/>
              </a:rPr>
              <a:t>formation</a:t>
            </a:r>
            <a:r>
              <a:rPr lang="fr-FR" sz="1400" dirty="0">
                <a:ea typeface="Times New Roman" panose="02020603050405020304" pitchFamily="18" charset="0"/>
              </a:rPr>
              <a:t> avez-vous dispensée à vos </a:t>
            </a:r>
            <a:r>
              <a:rPr lang="fr-FR" sz="1400" b="1" dirty="0">
                <a:ea typeface="Times New Roman" panose="02020603050405020304" pitchFamily="18" charset="0"/>
              </a:rPr>
              <a:t>collaborateurs</a:t>
            </a:r>
            <a:r>
              <a:rPr lang="fr-FR" sz="1400" dirty="0">
                <a:ea typeface="Times New Roman" panose="02020603050405020304" pitchFamily="18" charset="0"/>
              </a:rPr>
              <a:t> contre les risques cyber ?</a:t>
            </a:r>
            <a:endParaRPr lang="fr-FR" sz="1400" dirty="0">
              <a:ea typeface="Calibri" panose="020F0502020204030204" pitchFamily="34" charset="0"/>
            </a:endParaRPr>
          </a:p>
        </p:txBody>
      </p:sp>
      <p:pic>
        <p:nvPicPr>
          <p:cNvPr id="6" name="Picture 2" descr="123 Images – Parcourir 13,422 le catalogue de photos, vecteurs et vidéos |  Adobe Stock">
            <a:extLst>
              <a:ext uri="{FF2B5EF4-FFF2-40B4-BE49-F238E27FC236}">
                <a16:creationId xmlns:a16="http://schemas.microsoft.com/office/drawing/2014/main" id="{1EA3AB0B-1EED-0425-D8C1-B3617B5E131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7959" t="10788" r="3592" b="12405"/>
          <a:stretch/>
        </p:blipFill>
        <p:spPr bwMode="auto">
          <a:xfrm>
            <a:off x="144031" y="547566"/>
            <a:ext cx="535469" cy="552450"/>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03161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CA6A260B-3C8B-46C0-908E-903BF66965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08783" y="68517"/>
            <a:ext cx="883217" cy="883217"/>
          </a:xfrm>
          <a:prstGeom prst="rect">
            <a:avLst/>
          </a:prstGeom>
        </p:spPr>
      </p:pic>
      <p:sp>
        <p:nvSpPr>
          <p:cNvPr id="18" name="Espace réservé du texte 1">
            <a:extLst>
              <a:ext uri="{FF2B5EF4-FFF2-40B4-BE49-F238E27FC236}">
                <a16:creationId xmlns:a16="http://schemas.microsoft.com/office/drawing/2014/main" id="{38A9F269-EAA7-40E5-BD94-446766526662}"/>
              </a:ext>
            </a:extLst>
          </p:cNvPr>
          <p:cNvSpPr>
            <a:spLocks noGrp="1"/>
          </p:cNvSpPr>
          <p:nvPr>
            <p:ph type="body" sz="quarter" idx="13"/>
          </p:nvPr>
        </p:nvSpPr>
        <p:spPr>
          <a:xfrm>
            <a:off x="3483429" y="1794747"/>
            <a:ext cx="7620201" cy="4023689"/>
          </a:xfrm>
        </p:spPr>
        <p:txBody>
          <a:bodyPr/>
          <a:lstStyle/>
          <a:p>
            <a:pPr>
              <a:buClrTx/>
              <a:buFont typeface="+mj-lt"/>
              <a:buAutoNum type="arabicPeriod"/>
            </a:pPr>
            <a:r>
              <a:rPr lang="fr-FR" sz="2400" dirty="0">
                <a:solidFill>
                  <a:schemeClr val="tx1"/>
                </a:solidFill>
              </a:rPr>
              <a:t>Contexte</a:t>
            </a:r>
          </a:p>
          <a:p>
            <a:pPr>
              <a:buClrTx/>
              <a:buFont typeface="+mj-lt"/>
              <a:buAutoNum type="arabicPeriod"/>
            </a:pPr>
            <a:endParaRPr lang="fr-FR" sz="2400" dirty="0">
              <a:solidFill>
                <a:schemeClr val="tx1"/>
              </a:solidFill>
            </a:endParaRPr>
          </a:p>
          <a:p>
            <a:pPr>
              <a:buClrTx/>
            </a:pPr>
            <a:r>
              <a:rPr lang="fr-FR" sz="2400" dirty="0"/>
              <a:t>Les offres</a:t>
            </a:r>
          </a:p>
          <a:p>
            <a:pPr marL="1371600" lvl="3" indent="0">
              <a:buClrTx/>
              <a:buNone/>
            </a:pPr>
            <a:r>
              <a:rPr lang="fr-FR" sz="2200" dirty="0"/>
              <a:t> RC PRO Médical</a:t>
            </a:r>
          </a:p>
          <a:p>
            <a:pPr marL="1371600" lvl="3" indent="0">
              <a:buClrTx/>
              <a:buNone/>
            </a:pPr>
            <a:r>
              <a:rPr lang="fr-FR" sz="2400" cap="all" dirty="0"/>
              <a:t> </a:t>
            </a:r>
            <a:r>
              <a:rPr lang="fr-FR" sz="2400" dirty="0"/>
              <a:t> Assurance </a:t>
            </a:r>
            <a:r>
              <a:rPr lang="fr-FR" sz="2400" cap="all" dirty="0"/>
              <a:t>agri/</a:t>
            </a:r>
            <a:r>
              <a:rPr lang="fr-FR" sz="2400" cap="all" dirty="0" err="1"/>
              <a:t>viti</a:t>
            </a:r>
            <a:endParaRPr lang="fr-FR" sz="2400" cap="all" dirty="0"/>
          </a:p>
          <a:p>
            <a:pPr marL="1371600" lvl="3" indent="0">
              <a:buClrTx/>
              <a:buNone/>
            </a:pPr>
            <a:r>
              <a:rPr lang="fr-FR" sz="2400" cap="all" dirty="0"/>
              <a:t> </a:t>
            </a:r>
            <a:r>
              <a:rPr lang="fr-FR" sz="2400" dirty="0"/>
              <a:t>Assurance </a:t>
            </a:r>
            <a:r>
              <a:rPr lang="fr-FR" sz="2400" cap="all" dirty="0"/>
              <a:t>cyber pro</a:t>
            </a:r>
          </a:p>
          <a:p>
            <a:pPr>
              <a:buClrTx/>
            </a:pPr>
            <a:endParaRPr lang="fr-FR" sz="2400" dirty="0"/>
          </a:p>
          <a:p>
            <a:pPr>
              <a:buClrTx/>
            </a:pPr>
            <a:r>
              <a:rPr lang="fr-FR" sz="2400" dirty="0"/>
              <a:t>Schéma de distribution </a:t>
            </a:r>
            <a:endParaRPr lang="fr-FR" sz="2400" dirty="0">
              <a:solidFill>
                <a:srgbClr val="006600"/>
              </a:solidFill>
            </a:endParaRPr>
          </a:p>
        </p:txBody>
      </p:sp>
      <p:sp>
        <p:nvSpPr>
          <p:cNvPr id="19" name="Rectangle 18">
            <a:extLst>
              <a:ext uri="{FF2B5EF4-FFF2-40B4-BE49-F238E27FC236}">
                <a16:creationId xmlns:a16="http://schemas.microsoft.com/office/drawing/2014/main" id="{C905BF79-5F2A-4D97-B00E-B27F1AD96E6E}"/>
              </a:ext>
            </a:extLst>
          </p:cNvPr>
          <p:cNvSpPr/>
          <p:nvPr/>
        </p:nvSpPr>
        <p:spPr>
          <a:xfrm>
            <a:off x="3483429" y="5149166"/>
            <a:ext cx="7994468" cy="516627"/>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23" name="Picture 6">
            <a:extLst>
              <a:ext uri="{FF2B5EF4-FFF2-40B4-BE49-F238E27FC236}">
                <a16:creationId xmlns:a16="http://schemas.microsoft.com/office/drawing/2014/main" id="{DDC09051-C232-460D-96CD-4C323B71C52C}"/>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5675481" y="2894029"/>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B4197D2B-A538-C774-9BF1-8AD25BEC2AC3}"/>
              </a:ext>
            </a:extLst>
          </p:cNvPr>
          <p:cNvPicPr>
            <a:picLocks noChangeAspect="1"/>
          </p:cNvPicPr>
          <p:nvPr/>
        </p:nvPicPr>
        <p:blipFill>
          <a:blip r:embed="rId5"/>
          <a:stretch>
            <a:fillRect/>
          </a:stretch>
        </p:blipFill>
        <p:spPr>
          <a:xfrm>
            <a:off x="4392831" y="3310466"/>
            <a:ext cx="517647" cy="476564"/>
          </a:xfrm>
          <a:prstGeom prst="rect">
            <a:avLst/>
          </a:prstGeom>
        </p:spPr>
      </p:pic>
      <p:pic>
        <p:nvPicPr>
          <p:cNvPr id="3" name="Picture 2" descr="123 Images – Parcourir 13,422 le catalogue de photos, vecteurs et vidéos |  Adobe Stock">
            <a:extLst>
              <a:ext uri="{FF2B5EF4-FFF2-40B4-BE49-F238E27FC236}">
                <a16:creationId xmlns:a16="http://schemas.microsoft.com/office/drawing/2014/main" id="{31167EE7-A630-BE47-D0B3-4F9E38710F23}"/>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5347" t="11341" r="36204" b="13868"/>
          <a:stretch/>
        </p:blipFill>
        <p:spPr bwMode="auto">
          <a:xfrm>
            <a:off x="4512978" y="3794659"/>
            <a:ext cx="397500" cy="399339"/>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 name="Picture 2" descr="123 Images – Parcourir 13,422 le catalogue de photos, vecteurs et vidéos |  Adobe Stock">
            <a:extLst>
              <a:ext uri="{FF2B5EF4-FFF2-40B4-BE49-F238E27FC236}">
                <a16:creationId xmlns:a16="http://schemas.microsoft.com/office/drawing/2014/main" id="{1E98A7A5-FC08-D6A4-07D3-97A7FA626FAB}"/>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67959" t="10788" r="3592" b="12405"/>
          <a:stretch/>
        </p:blipFill>
        <p:spPr bwMode="auto">
          <a:xfrm>
            <a:off x="4526644" y="4273579"/>
            <a:ext cx="397500" cy="410106"/>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59123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Espace réservé du texte 2">
            <a:extLst>
              <a:ext uri="{FF2B5EF4-FFF2-40B4-BE49-F238E27FC236}">
                <a16:creationId xmlns:a16="http://schemas.microsoft.com/office/drawing/2014/main" id="{F1B258B1-DBEA-4BB0-945E-AC053D8ED312}"/>
              </a:ext>
            </a:extLst>
          </p:cNvPr>
          <p:cNvSpPr>
            <a:spLocks noGrp="1"/>
          </p:cNvSpPr>
          <p:nvPr>
            <p:ph type="body" sz="quarter" idx="12"/>
          </p:nvPr>
        </p:nvSpPr>
        <p:spPr>
          <a:xfrm>
            <a:off x="695325" y="464147"/>
            <a:ext cx="10980738" cy="720000"/>
          </a:xfrm>
        </p:spPr>
        <p:txBody>
          <a:bodyPr>
            <a:normAutofit/>
          </a:bodyPr>
          <a:lstStyle/>
          <a:p>
            <a:r>
              <a:rPr lang="fr-FR" sz="2400" dirty="0"/>
              <a:t>Schémas de distribution</a:t>
            </a:r>
            <a:endParaRPr lang="fr-FR" sz="2400" dirty="0">
              <a:solidFill>
                <a:srgbClr val="006600"/>
              </a:solidFill>
            </a:endParaRPr>
          </a:p>
        </p:txBody>
      </p:sp>
      <p:sp>
        <p:nvSpPr>
          <p:cNvPr id="25" name="Espace réservé du texte 4">
            <a:extLst>
              <a:ext uri="{FF2B5EF4-FFF2-40B4-BE49-F238E27FC236}">
                <a16:creationId xmlns:a16="http://schemas.microsoft.com/office/drawing/2014/main" id="{66889D6A-0D68-41B1-A714-493135F138C9}"/>
              </a:ext>
            </a:extLst>
          </p:cNvPr>
          <p:cNvSpPr txBox="1">
            <a:spLocks/>
          </p:cNvSpPr>
          <p:nvPr/>
        </p:nvSpPr>
        <p:spPr>
          <a:xfrm>
            <a:off x="193579" y="627016"/>
            <a:ext cx="376741" cy="392216"/>
          </a:xfrm>
          <a:prstGeom prst="rect">
            <a:avLst/>
          </a:prstGeom>
          <a:solidFill>
            <a:schemeClr val="accent4">
              <a:lumMod val="75000"/>
            </a:schemeClr>
          </a:solidFill>
        </p:spPr>
        <p:txBody>
          <a:bodyPr anchor="ctr">
            <a:noAutofit/>
          </a:bodyPr>
          <a:lstStyle>
            <a:lvl1pPr marL="0" marR="0" indent="0" algn="ct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000" b="1" kern="1200">
                <a:solidFill>
                  <a:schemeClr val="bg1"/>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800" dirty="0"/>
              <a:t>3</a:t>
            </a:r>
          </a:p>
        </p:txBody>
      </p:sp>
      <p:grpSp>
        <p:nvGrpSpPr>
          <p:cNvPr id="26" name="Groupe 25">
            <a:extLst>
              <a:ext uri="{FF2B5EF4-FFF2-40B4-BE49-F238E27FC236}">
                <a16:creationId xmlns:a16="http://schemas.microsoft.com/office/drawing/2014/main" id="{BC37926B-F844-4876-8C13-9CADC00D6675}"/>
              </a:ext>
            </a:extLst>
          </p:cNvPr>
          <p:cNvGrpSpPr/>
          <p:nvPr/>
        </p:nvGrpSpPr>
        <p:grpSpPr>
          <a:xfrm>
            <a:off x="800095" y="1288916"/>
            <a:ext cx="385993" cy="510935"/>
            <a:chOff x="7729783" y="3750361"/>
            <a:chExt cx="630445" cy="740323"/>
          </a:xfrm>
        </p:grpSpPr>
        <p:sp>
          <p:nvSpPr>
            <p:cNvPr id="27" name="Forme libre : forme 26">
              <a:extLst>
                <a:ext uri="{FF2B5EF4-FFF2-40B4-BE49-F238E27FC236}">
                  <a16:creationId xmlns:a16="http://schemas.microsoft.com/office/drawing/2014/main" id="{8B25DF49-0D5B-45F4-9E44-83848C26C8A8}"/>
                </a:ext>
              </a:extLst>
            </p:cNvPr>
            <p:cNvSpPr/>
            <p:nvPr/>
          </p:nvSpPr>
          <p:spPr>
            <a:xfrm>
              <a:off x="7729783" y="3750361"/>
              <a:ext cx="630445" cy="679238"/>
            </a:xfrm>
            <a:custGeom>
              <a:avLst/>
              <a:gdLst>
                <a:gd name="connsiteX0" fmla="*/ 306441 w 423851"/>
                <a:gd name="connsiteY0" fmla="*/ 289154 h 504254"/>
                <a:gd name="connsiteX1" fmla="*/ 382485 w 423851"/>
                <a:gd name="connsiteY1" fmla="*/ 328398 h 504254"/>
                <a:gd name="connsiteX2" fmla="*/ 399405 w 423851"/>
                <a:gd name="connsiteY2" fmla="*/ 362239 h 504254"/>
                <a:gd name="connsiteX3" fmla="*/ 410757 w 423851"/>
                <a:gd name="connsiteY3" fmla="*/ 455309 h 504254"/>
                <a:gd name="connsiteX4" fmla="*/ 402747 w 423851"/>
                <a:gd name="connsiteY4" fmla="*/ 473331 h 504254"/>
                <a:gd name="connsiteX5" fmla="*/ 367131 w 423851"/>
                <a:gd name="connsiteY5" fmla="*/ 490610 h 504254"/>
                <a:gd name="connsiteX6" fmla="*/ 367131 w 423851"/>
                <a:gd name="connsiteY6" fmla="*/ 504244 h 504254"/>
                <a:gd name="connsiteX7" fmla="*/ 409965 w 423851"/>
                <a:gd name="connsiteY7" fmla="*/ 484059 h 504254"/>
                <a:gd name="connsiteX8" fmla="*/ 423601 w 423851"/>
                <a:gd name="connsiteY8" fmla="*/ 453787 h 504254"/>
                <a:gd name="connsiteX9" fmla="*/ 412327 w 423851"/>
                <a:gd name="connsiteY9" fmla="*/ 361637 h 504254"/>
                <a:gd name="connsiteX10" fmla="*/ 390568 w 423851"/>
                <a:gd name="connsiteY10" fmla="*/ 318308 h 504254"/>
                <a:gd name="connsiteX11" fmla="*/ 309966 w 423851"/>
                <a:gd name="connsiteY11" fmla="*/ 276696 h 504254"/>
                <a:gd name="connsiteX12" fmla="*/ 278140 w 423851"/>
                <a:gd name="connsiteY12" fmla="*/ 263635 h 504254"/>
                <a:gd name="connsiteX13" fmla="*/ 270117 w 423851"/>
                <a:gd name="connsiteY13" fmla="*/ 251670 h 504254"/>
                <a:gd name="connsiteX14" fmla="*/ 270117 w 423851"/>
                <a:gd name="connsiteY14" fmla="*/ 232611 h 504254"/>
                <a:gd name="connsiteX15" fmla="*/ 308926 w 423851"/>
                <a:gd name="connsiteY15" fmla="*/ 155195 h 504254"/>
                <a:gd name="connsiteX16" fmla="*/ 308926 w 423851"/>
                <a:gd name="connsiteY16" fmla="*/ 136452 h 504254"/>
                <a:gd name="connsiteX17" fmla="*/ 319471 w 423851"/>
                <a:gd name="connsiteY17" fmla="*/ 138658 h 504254"/>
                <a:gd name="connsiteX18" fmla="*/ 325936 w 423851"/>
                <a:gd name="connsiteY18" fmla="*/ 132192 h 504254"/>
                <a:gd name="connsiteX19" fmla="*/ 325605 w 423851"/>
                <a:gd name="connsiteY19" fmla="*/ 130149 h 504254"/>
                <a:gd name="connsiteX20" fmla="*/ 319057 w 423851"/>
                <a:gd name="connsiteY20" fmla="*/ 110493 h 504254"/>
                <a:gd name="connsiteX21" fmla="*/ 312211 w 423851"/>
                <a:gd name="connsiteY21" fmla="*/ 83117 h 504254"/>
                <a:gd name="connsiteX22" fmla="*/ 256578 w 423851"/>
                <a:gd name="connsiteY22" fmla="*/ 11385 h 504254"/>
                <a:gd name="connsiteX23" fmla="*/ 242212 w 423851"/>
                <a:gd name="connsiteY23" fmla="*/ 12442 h 504254"/>
                <a:gd name="connsiteX24" fmla="*/ 240261 w 423851"/>
                <a:gd name="connsiteY24" fmla="*/ 9548 h 504254"/>
                <a:gd name="connsiteX25" fmla="*/ 228643 w 423851"/>
                <a:gd name="connsiteY25" fmla="*/ 1648 h 504254"/>
                <a:gd name="connsiteX26" fmla="*/ 113882 w 423851"/>
                <a:gd name="connsiteY26" fmla="*/ 74342 h 504254"/>
                <a:gd name="connsiteX27" fmla="*/ 109615 w 423851"/>
                <a:gd name="connsiteY27" fmla="*/ 101499 h 504254"/>
                <a:gd name="connsiteX28" fmla="*/ 109555 w 423851"/>
                <a:gd name="connsiteY28" fmla="*/ 111161 h 504254"/>
                <a:gd name="connsiteX29" fmla="*/ 104074 w 423851"/>
                <a:gd name="connsiteY29" fmla="*/ 137451 h 504254"/>
                <a:gd name="connsiteX30" fmla="*/ 92031 w 423851"/>
                <a:gd name="connsiteY30" fmla="*/ 165564 h 504254"/>
                <a:gd name="connsiteX31" fmla="*/ 95427 w 423851"/>
                <a:gd name="connsiteY31" fmla="*/ 174054 h 504254"/>
                <a:gd name="connsiteX32" fmla="*/ 97974 w 423851"/>
                <a:gd name="connsiteY32" fmla="*/ 174577 h 504254"/>
                <a:gd name="connsiteX33" fmla="*/ 99470 w 423851"/>
                <a:gd name="connsiteY33" fmla="*/ 174401 h 504254"/>
                <a:gd name="connsiteX34" fmla="*/ 116131 w 423851"/>
                <a:gd name="connsiteY34" fmla="*/ 169978 h 504254"/>
                <a:gd name="connsiteX35" fmla="*/ 153698 w 423851"/>
                <a:gd name="connsiteY35" fmla="*/ 232574 h 504254"/>
                <a:gd name="connsiteX36" fmla="*/ 153698 w 423851"/>
                <a:gd name="connsiteY36" fmla="*/ 251670 h 504254"/>
                <a:gd name="connsiteX37" fmla="*/ 145676 w 423851"/>
                <a:gd name="connsiteY37" fmla="*/ 263632 h 504254"/>
                <a:gd name="connsiteX38" fmla="*/ 113635 w 423851"/>
                <a:gd name="connsiteY38" fmla="*/ 276784 h 504254"/>
                <a:gd name="connsiteX39" fmla="*/ 33383 w 423851"/>
                <a:gd name="connsiteY39" fmla="*/ 318220 h 504254"/>
                <a:gd name="connsiteX40" fmla="*/ 11514 w 423851"/>
                <a:gd name="connsiteY40" fmla="*/ 361637 h 504254"/>
                <a:gd name="connsiteX41" fmla="*/ 245 w 423851"/>
                <a:gd name="connsiteY41" fmla="*/ 453835 h 504254"/>
                <a:gd name="connsiteX42" fmla="*/ 13894 w 423851"/>
                <a:gd name="connsiteY42" fmla="*/ 484062 h 504254"/>
                <a:gd name="connsiteX43" fmla="*/ 56764 w 423851"/>
                <a:gd name="connsiteY43" fmla="*/ 504254 h 504254"/>
                <a:gd name="connsiteX44" fmla="*/ 56764 w 423851"/>
                <a:gd name="connsiteY44" fmla="*/ 490621 h 504254"/>
                <a:gd name="connsiteX45" fmla="*/ 21110 w 423851"/>
                <a:gd name="connsiteY45" fmla="*/ 473331 h 504254"/>
                <a:gd name="connsiteX46" fmla="*/ 13087 w 423851"/>
                <a:gd name="connsiteY46" fmla="*/ 455355 h 504254"/>
                <a:gd name="connsiteX47" fmla="*/ 24387 w 423851"/>
                <a:gd name="connsiteY47" fmla="*/ 362892 h 504254"/>
                <a:gd name="connsiteX48" fmla="*/ 24434 w 423851"/>
                <a:gd name="connsiteY48" fmla="*/ 362246 h 504254"/>
                <a:gd name="connsiteX49" fmla="*/ 41461 w 423851"/>
                <a:gd name="connsiteY49" fmla="*/ 328319 h 504254"/>
                <a:gd name="connsiteX50" fmla="*/ 117371 w 423851"/>
                <a:gd name="connsiteY50" fmla="*/ 289171 h 504254"/>
                <a:gd name="connsiteX51" fmla="*/ 130820 w 423851"/>
                <a:gd name="connsiteY51" fmla="*/ 284456 h 504254"/>
                <a:gd name="connsiteX52" fmla="*/ 211925 w 423851"/>
                <a:gd name="connsiteY52" fmla="*/ 303918 h 504254"/>
                <a:gd name="connsiteX53" fmla="*/ 293014 w 423851"/>
                <a:gd name="connsiteY53" fmla="*/ 284456 h 504254"/>
                <a:gd name="connsiteX54" fmla="*/ 115960 w 423851"/>
                <a:gd name="connsiteY54" fmla="*/ 142548 h 504254"/>
                <a:gd name="connsiteX55" fmla="*/ 122491 w 423851"/>
                <a:gd name="connsiteY55" fmla="*/ 111241 h 504254"/>
                <a:gd name="connsiteX56" fmla="*/ 122551 w 423851"/>
                <a:gd name="connsiteY56" fmla="*/ 101583 h 504254"/>
                <a:gd name="connsiteX57" fmla="*/ 126178 w 423851"/>
                <a:gd name="connsiteY57" fmla="*/ 78358 h 504254"/>
                <a:gd name="connsiteX58" fmla="*/ 211175 w 423851"/>
                <a:gd name="connsiteY58" fmla="*/ 12929 h 504254"/>
                <a:gd name="connsiteX59" fmla="*/ 226260 w 423851"/>
                <a:gd name="connsiteY59" fmla="*/ 14359 h 504254"/>
                <a:gd name="connsiteX60" fmla="*/ 229534 w 423851"/>
                <a:gd name="connsiteY60" fmla="*/ 16768 h 504254"/>
                <a:gd name="connsiteX61" fmla="*/ 235303 w 423851"/>
                <a:gd name="connsiteY61" fmla="*/ 25330 h 504254"/>
                <a:gd name="connsiteX62" fmla="*/ 244277 w 423851"/>
                <a:gd name="connsiteY62" fmla="*/ 27082 h 504254"/>
                <a:gd name="connsiteX63" fmla="*/ 244569 w 423851"/>
                <a:gd name="connsiteY63" fmla="*/ 26874 h 504254"/>
                <a:gd name="connsiteX64" fmla="*/ 249775 w 423851"/>
                <a:gd name="connsiteY64" fmla="*/ 22937 h 504254"/>
                <a:gd name="connsiteX65" fmla="*/ 250523 w 423851"/>
                <a:gd name="connsiteY65" fmla="*/ 22808 h 504254"/>
                <a:gd name="connsiteX66" fmla="*/ 299520 w 423851"/>
                <a:gd name="connsiteY66" fmla="*/ 85608 h 504254"/>
                <a:gd name="connsiteX67" fmla="*/ 299523 w 423851"/>
                <a:gd name="connsiteY67" fmla="*/ 85608 h 504254"/>
                <a:gd name="connsiteX68" fmla="*/ 306788 w 423851"/>
                <a:gd name="connsiteY68" fmla="*/ 114582 h 504254"/>
                <a:gd name="connsiteX69" fmla="*/ 309433 w 423851"/>
                <a:gd name="connsiteY69" fmla="*/ 122525 h 504254"/>
                <a:gd name="connsiteX70" fmla="*/ 271026 w 423851"/>
                <a:gd name="connsiteY70" fmla="*/ 80885 h 504254"/>
                <a:gd name="connsiteX71" fmla="*/ 265876 w 423851"/>
                <a:gd name="connsiteY71" fmla="*/ 77860 h 504254"/>
                <a:gd name="connsiteX72" fmla="*/ 260445 w 423851"/>
                <a:gd name="connsiteY72" fmla="*/ 80348 h 504254"/>
                <a:gd name="connsiteX73" fmla="*/ 109144 w 423851"/>
                <a:gd name="connsiteY73" fmla="*/ 158460 h 504254"/>
                <a:gd name="connsiteX74" fmla="*/ 128698 w 423851"/>
                <a:gd name="connsiteY74" fmla="*/ 166256 h 504254"/>
                <a:gd name="connsiteX75" fmla="*/ 264916 w 423851"/>
                <a:gd name="connsiteY75" fmla="*/ 95016 h 504254"/>
                <a:gd name="connsiteX76" fmla="*/ 295996 w 423851"/>
                <a:gd name="connsiteY76" fmla="*/ 129027 h 504254"/>
                <a:gd name="connsiteX77" fmla="*/ 295996 w 423851"/>
                <a:gd name="connsiteY77" fmla="*/ 155194 h 504254"/>
                <a:gd name="connsiteX78" fmla="*/ 212034 w 423851"/>
                <a:gd name="connsiteY78" fmla="*/ 239254 h 504254"/>
                <a:gd name="connsiteX79" fmla="*/ 128698 w 423851"/>
                <a:gd name="connsiteY79" fmla="*/ 166255 h 504254"/>
                <a:gd name="connsiteX80" fmla="*/ 211930 w 423851"/>
                <a:gd name="connsiteY80" fmla="*/ 290980 h 504254"/>
                <a:gd name="connsiteX81" fmla="*/ 145191 w 423851"/>
                <a:gd name="connsiteY81" fmla="*/ 277808 h 504254"/>
                <a:gd name="connsiteX82" fmla="*/ 150582 w 423851"/>
                <a:gd name="connsiteY82" fmla="*/ 275595 h 504254"/>
                <a:gd name="connsiteX83" fmla="*/ 166627 w 423851"/>
                <a:gd name="connsiteY83" fmla="*/ 251671 h 504254"/>
                <a:gd name="connsiteX84" fmla="*/ 166627 w 423851"/>
                <a:gd name="connsiteY84" fmla="*/ 240821 h 504254"/>
                <a:gd name="connsiteX85" fmla="*/ 257185 w 423851"/>
                <a:gd name="connsiteY85" fmla="*/ 240918 h 504254"/>
                <a:gd name="connsiteX86" fmla="*/ 257185 w 423851"/>
                <a:gd name="connsiteY86" fmla="*/ 251672 h 504254"/>
                <a:gd name="connsiteX87" fmla="*/ 273227 w 423851"/>
                <a:gd name="connsiteY87" fmla="*/ 275596 h 504254"/>
                <a:gd name="connsiteX88" fmla="*/ 278637 w 423851"/>
                <a:gd name="connsiteY88" fmla="*/ 277817 h 504254"/>
                <a:gd name="connsiteX89" fmla="*/ 211930 w 423851"/>
                <a:gd name="connsiteY89" fmla="*/ 290980 h 50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23851" h="504254">
                  <a:moveTo>
                    <a:pt x="306441" y="289154"/>
                  </a:moveTo>
                  <a:cubicBezTo>
                    <a:pt x="334300" y="299151"/>
                    <a:pt x="360660" y="310543"/>
                    <a:pt x="382485" y="328398"/>
                  </a:cubicBezTo>
                  <a:cubicBezTo>
                    <a:pt x="392938" y="336551"/>
                    <a:pt x="399155" y="348985"/>
                    <a:pt x="399405" y="362239"/>
                  </a:cubicBezTo>
                  <a:lnTo>
                    <a:pt x="410757" y="455309"/>
                  </a:lnTo>
                  <a:cubicBezTo>
                    <a:pt x="411674" y="462342"/>
                    <a:pt x="408582" y="469299"/>
                    <a:pt x="402747" y="473331"/>
                  </a:cubicBezTo>
                  <a:cubicBezTo>
                    <a:pt x="391623" y="480520"/>
                    <a:pt x="379663" y="486323"/>
                    <a:pt x="367131" y="490610"/>
                  </a:cubicBezTo>
                  <a:lnTo>
                    <a:pt x="367131" y="504244"/>
                  </a:lnTo>
                  <a:cubicBezTo>
                    <a:pt x="382223" y="499397"/>
                    <a:pt x="396621" y="492613"/>
                    <a:pt x="409965" y="484059"/>
                  </a:cubicBezTo>
                  <a:cubicBezTo>
                    <a:pt x="419830" y="477326"/>
                    <a:pt x="425095" y="465637"/>
                    <a:pt x="423601" y="453787"/>
                  </a:cubicBezTo>
                  <a:lnTo>
                    <a:pt x="412327" y="361637"/>
                  </a:lnTo>
                  <a:cubicBezTo>
                    <a:pt x="411914" y="344668"/>
                    <a:pt x="403932" y="328773"/>
                    <a:pt x="390568" y="318308"/>
                  </a:cubicBezTo>
                  <a:cubicBezTo>
                    <a:pt x="367110" y="299117"/>
                    <a:pt x="339259" y="287164"/>
                    <a:pt x="309966" y="276696"/>
                  </a:cubicBezTo>
                  <a:lnTo>
                    <a:pt x="278140" y="263635"/>
                  </a:lnTo>
                  <a:cubicBezTo>
                    <a:pt x="273277" y="261654"/>
                    <a:pt x="270103" y="256921"/>
                    <a:pt x="270117" y="251670"/>
                  </a:cubicBezTo>
                  <a:lnTo>
                    <a:pt x="270117" y="232611"/>
                  </a:lnTo>
                  <a:cubicBezTo>
                    <a:pt x="294519" y="214354"/>
                    <a:pt x="308898" y="185671"/>
                    <a:pt x="308926" y="155195"/>
                  </a:cubicBezTo>
                  <a:lnTo>
                    <a:pt x="308926" y="136452"/>
                  </a:lnTo>
                  <a:cubicBezTo>
                    <a:pt x="312274" y="137833"/>
                    <a:pt x="315850" y="138581"/>
                    <a:pt x="319471" y="138658"/>
                  </a:cubicBezTo>
                  <a:cubicBezTo>
                    <a:pt x="323042" y="138658"/>
                    <a:pt x="325936" y="135763"/>
                    <a:pt x="325936" y="132192"/>
                  </a:cubicBezTo>
                  <a:cubicBezTo>
                    <a:pt x="325936" y="131497"/>
                    <a:pt x="325825" y="130808"/>
                    <a:pt x="325605" y="130149"/>
                  </a:cubicBezTo>
                  <a:lnTo>
                    <a:pt x="319057" y="110493"/>
                  </a:lnTo>
                  <a:cubicBezTo>
                    <a:pt x="316201" y="101521"/>
                    <a:pt x="313914" y="92377"/>
                    <a:pt x="312211" y="83117"/>
                  </a:cubicBezTo>
                  <a:cubicBezTo>
                    <a:pt x="305834" y="51854"/>
                    <a:pt x="285270" y="25339"/>
                    <a:pt x="256578" y="11385"/>
                  </a:cubicBezTo>
                  <a:cubicBezTo>
                    <a:pt x="251976" y="8986"/>
                    <a:pt x="246413" y="9396"/>
                    <a:pt x="242212" y="12442"/>
                  </a:cubicBezTo>
                  <a:lnTo>
                    <a:pt x="240261" y="9548"/>
                  </a:lnTo>
                  <a:cubicBezTo>
                    <a:pt x="237613" y="5454"/>
                    <a:pt x="233423" y="2605"/>
                    <a:pt x="228643" y="1648"/>
                  </a:cubicBezTo>
                  <a:cubicBezTo>
                    <a:pt x="178592" y="-7762"/>
                    <a:pt x="130329" y="24011"/>
                    <a:pt x="113882" y="74342"/>
                  </a:cubicBezTo>
                  <a:cubicBezTo>
                    <a:pt x="111065" y="83120"/>
                    <a:pt x="109625" y="92281"/>
                    <a:pt x="109615" y="101499"/>
                  </a:cubicBezTo>
                  <a:lnTo>
                    <a:pt x="109555" y="111161"/>
                  </a:lnTo>
                  <a:cubicBezTo>
                    <a:pt x="109509" y="120203"/>
                    <a:pt x="107645" y="129144"/>
                    <a:pt x="104074" y="137451"/>
                  </a:cubicBezTo>
                  <a:lnTo>
                    <a:pt x="92031" y="165564"/>
                  </a:lnTo>
                  <a:cubicBezTo>
                    <a:pt x="90624" y="168846"/>
                    <a:pt x="92145" y="172647"/>
                    <a:pt x="95427" y="174054"/>
                  </a:cubicBezTo>
                  <a:cubicBezTo>
                    <a:pt x="96232" y="174400"/>
                    <a:pt x="97098" y="174577"/>
                    <a:pt x="97974" y="174577"/>
                  </a:cubicBezTo>
                  <a:cubicBezTo>
                    <a:pt x="98477" y="174578"/>
                    <a:pt x="98980" y="174519"/>
                    <a:pt x="99470" y="174401"/>
                  </a:cubicBezTo>
                  <a:cubicBezTo>
                    <a:pt x="100551" y="174142"/>
                    <a:pt x="106702" y="172655"/>
                    <a:pt x="116131" y="169978"/>
                  </a:cubicBezTo>
                  <a:cubicBezTo>
                    <a:pt x="120017" y="194942"/>
                    <a:pt x="133496" y="217402"/>
                    <a:pt x="153698" y="232574"/>
                  </a:cubicBezTo>
                  <a:lnTo>
                    <a:pt x="153698" y="251670"/>
                  </a:lnTo>
                  <a:cubicBezTo>
                    <a:pt x="153711" y="256920"/>
                    <a:pt x="150537" y="261652"/>
                    <a:pt x="145676" y="263632"/>
                  </a:cubicBezTo>
                  <a:lnTo>
                    <a:pt x="113635" y="276784"/>
                  </a:lnTo>
                  <a:cubicBezTo>
                    <a:pt x="84433" y="287230"/>
                    <a:pt x="56685" y="299156"/>
                    <a:pt x="33383" y="318220"/>
                  </a:cubicBezTo>
                  <a:cubicBezTo>
                    <a:pt x="19963" y="328690"/>
                    <a:pt x="11939" y="344621"/>
                    <a:pt x="11514" y="361637"/>
                  </a:cubicBezTo>
                  <a:lnTo>
                    <a:pt x="245" y="453835"/>
                  </a:lnTo>
                  <a:cubicBezTo>
                    <a:pt x="-1231" y="465673"/>
                    <a:pt x="4038" y="477342"/>
                    <a:pt x="13894" y="484062"/>
                  </a:cubicBezTo>
                  <a:cubicBezTo>
                    <a:pt x="27250" y="492619"/>
                    <a:pt x="41660" y="499406"/>
                    <a:pt x="56764" y="504254"/>
                  </a:cubicBezTo>
                  <a:lnTo>
                    <a:pt x="56764" y="490621"/>
                  </a:lnTo>
                  <a:cubicBezTo>
                    <a:pt x="44219" y="486331"/>
                    <a:pt x="32245" y="480525"/>
                    <a:pt x="21110" y="473331"/>
                  </a:cubicBezTo>
                  <a:cubicBezTo>
                    <a:pt x="15283" y="469312"/>
                    <a:pt x="12188" y="462376"/>
                    <a:pt x="13087" y="455355"/>
                  </a:cubicBezTo>
                  <a:lnTo>
                    <a:pt x="24387" y="362892"/>
                  </a:lnTo>
                  <a:lnTo>
                    <a:pt x="24434" y="362246"/>
                  </a:lnTo>
                  <a:cubicBezTo>
                    <a:pt x="24695" y="348946"/>
                    <a:pt x="30953" y="336476"/>
                    <a:pt x="41461" y="328319"/>
                  </a:cubicBezTo>
                  <a:cubicBezTo>
                    <a:pt x="63191" y="310538"/>
                    <a:pt x="89523" y="299165"/>
                    <a:pt x="117371" y="289171"/>
                  </a:cubicBezTo>
                  <a:lnTo>
                    <a:pt x="130820" y="284456"/>
                  </a:lnTo>
                  <a:cubicBezTo>
                    <a:pt x="148314" y="296519"/>
                    <a:pt x="178885" y="303918"/>
                    <a:pt x="211925" y="303918"/>
                  </a:cubicBezTo>
                  <a:cubicBezTo>
                    <a:pt x="244952" y="303918"/>
                    <a:pt x="275521" y="296521"/>
                    <a:pt x="293014" y="284456"/>
                  </a:cubicBezTo>
                  <a:close/>
                  <a:moveTo>
                    <a:pt x="115960" y="142548"/>
                  </a:moveTo>
                  <a:cubicBezTo>
                    <a:pt x="120215" y="132656"/>
                    <a:pt x="122436" y="122009"/>
                    <a:pt x="122491" y="111241"/>
                  </a:cubicBezTo>
                  <a:lnTo>
                    <a:pt x="122551" y="101583"/>
                  </a:lnTo>
                  <a:cubicBezTo>
                    <a:pt x="122551" y="93700"/>
                    <a:pt x="123775" y="85865"/>
                    <a:pt x="126178" y="78358"/>
                  </a:cubicBezTo>
                  <a:cubicBezTo>
                    <a:pt x="138961" y="39222"/>
                    <a:pt x="173122" y="12929"/>
                    <a:pt x="211175" y="12929"/>
                  </a:cubicBezTo>
                  <a:cubicBezTo>
                    <a:pt x="216237" y="12938"/>
                    <a:pt x="221287" y="13416"/>
                    <a:pt x="226260" y="14359"/>
                  </a:cubicBezTo>
                  <a:cubicBezTo>
                    <a:pt x="227626" y="14700"/>
                    <a:pt x="228802" y="15565"/>
                    <a:pt x="229534" y="16768"/>
                  </a:cubicBezTo>
                  <a:lnTo>
                    <a:pt x="235303" y="25330"/>
                  </a:lnTo>
                  <a:cubicBezTo>
                    <a:pt x="237297" y="28292"/>
                    <a:pt x="241315" y="29077"/>
                    <a:pt x="244277" y="27082"/>
                  </a:cubicBezTo>
                  <a:cubicBezTo>
                    <a:pt x="244376" y="27015"/>
                    <a:pt x="244474" y="26946"/>
                    <a:pt x="244569" y="26874"/>
                  </a:cubicBezTo>
                  <a:lnTo>
                    <a:pt x="249775" y="22937"/>
                  </a:lnTo>
                  <a:cubicBezTo>
                    <a:pt x="249982" y="22761"/>
                    <a:pt x="250269" y="22711"/>
                    <a:pt x="250523" y="22808"/>
                  </a:cubicBezTo>
                  <a:cubicBezTo>
                    <a:pt x="275846" y="34842"/>
                    <a:pt x="294006" y="58119"/>
                    <a:pt x="299520" y="85608"/>
                  </a:cubicBezTo>
                  <a:lnTo>
                    <a:pt x="299523" y="85608"/>
                  </a:lnTo>
                  <a:cubicBezTo>
                    <a:pt x="301328" y="95410"/>
                    <a:pt x="303755" y="105087"/>
                    <a:pt x="306788" y="114582"/>
                  </a:cubicBezTo>
                  <a:lnTo>
                    <a:pt x="309433" y="122525"/>
                  </a:lnTo>
                  <a:cubicBezTo>
                    <a:pt x="295753" y="114778"/>
                    <a:pt x="279649" y="94631"/>
                    <a:pt x="271026" y="80885"/>
                  </a:cubicBezTo>
                  <a:cubicBezTo>
                    <a:pt x="269906" y="79097"/>
                    <a:pt x="267983" y="77968"/>
                    <a:pt x="265876" y="77860"/>
                  </a:cubicBezTo>
                  <a:cubicBezTo>
                    <a:pt x="263765" y="77738"/>
                    <a:pt x="261731" y="78669"/>
                    <a:pt x="260445" y="80348"/>
                  </a:cubicBezTo>
                  <a:cubicBezTo>
                    <a:pt x="228098" y="121934"/>
                    <a:pt x="141723" y="149329"/>
                    <a:pt x="109144" y="158460"/>
                  </a:cubicBezTo>
                  <a:close/>
                  <a:moveTo>
                    <a:pt x="128698" y="166256"/>
                  </a:moveTo>
                  <a:cubicBezTo>
                    <a:pt x="166724" y="154563"/>
                    <a:pt x="231987" y="130488"/>
                    <a:pt x="264916" y="95016"/>
                  </a:cubicBezTo>
                  <a:cubicBezTo>
                    <a:pt x="273556" y="107813"/>
                    <a:pt x="284027" y="119272"/>
                    <a:pt x="295996" y="129027"/>
                  </a:cubicBezTo>
                  <a:lnTo>
                    <a:pt x="295996" y="155194"/>
                  </a:lnTo>
                  <a:cubicBezTo>
                    <a:pt x="296023" y="201592"/>
                    <a:pt x="258432" y="239227"/>
                    <a:pt x="212034" y="239254"/>
                  </a:cubicBezTo>
                  <a:cubicBezTo>
                    <a:pt x="169873" y="239280"/>
                    <a:pt x="134224" y="208052"/>
                    <a:pt x="128698" y="166255"/>
                  </a:cubicBezTo>
                  <a:close/>
                  <a:moveTo>
                    <a:pt x="211930" y="290980"/>
                  </a:moveTo>
                  <a:cubicBezTo>
                    <a:pt x="188986" y="291545"/>
                    <a:pt x="166199" y="287048"/>
                    <a:pt x="145191" y="277808"/>
                  </a:cubicBezTo>
                  <a:lnTo>
                    <a:pt x="150582" y="275595"/>
                  </a:lnTo>
                  <a:cubicBezTo>
                    <a:pt x="160303" y="271633"/>
                    <a:pt x="166650" y="262169"/>
                    <a:pt x="166627" y="251671"/>
                  </a:cubicBezTo>
                  <a:lnTo>
                    <a:pt x="166627" y="240821"/>
                  </a:lnTo>
                  <a:cubicBezTo>
                    <a:pt x="194912" y="255939"/>
                    <a:pt x="228868" y="255975"/>
                    <a:pt x="257185" y="240918"/>
                  </a:cubicBezTo>
                  <a:lnTo>
                    <a:pt x="257185" y="251672"/>
                  </a:lnTo>
                  <a:cubicBezTo>
                    <a:pt x="257163" y="262168"/>
                    <a:pt x="263508" y="271631"/>
                    <a:pt x="273227" y="275596"/>
                  </a:cubicBezTo>
                  <a:lnTo>
                    <a:pt x="278637" y="277817"/>
                  </a:lnTo>
                  <a:cubicBezTo>
                    <a:pt x="257638" y="287050"/>
                    <a:pt x="234862" y="291544"/>
                    <a:pt x="211930" y="290980"/>
                  </a:cubicBezTo>
                  <a:close/>
                </a:path>
              </a:pathLst>
            </a:custGeom>
            <a:solidFill>
              <a:srgbClr val="000000"/>
            </a:solidFill>
            <a:ln w="6449" cap="flat">
              <a:noFill/>
              <a:prstDash val="solid"/>
              <a:miter/>
            </a:ln>
          </p:spPr>
          <p:txBody>
            <a:bodyPr rtlCol="0" anchor="ctr"/>
            <a:lstStyle/>
            <a:p>
              <a:pPr>
                <a:defRPr/>
              </a:pPr>
              <a:endParaRPr lang="fr-FR">
                <a:solidFill>
                  <a:prstClr val="black"/>
                </a:solidFill>
                <a:latin typeface="Calibri" panose="020F0502020204030204"/>
              </a:endParaRPr>
            </a:p>
          </p:txBody>
        </p:sp>
        <p:sp>
          <p:nvSpPr>
            <p:cNvPr id="28" name="Forme libre : forme 27">
              <a:extLst>
                <a:ext uri="{FF2B5EF4-FFF2-40B4-BE49-F238E27FC236}">
                  <a16:creationId xmlns:a16="http://schemas.microsoft.com/office/drawing/2014/main" id="{81759631-FAC6-4458-AF9A-34D0A6955F19}"/>
                </a:ext>
              </a:extLst>
            </p:cNvPr>
            <p:cNvSpPr/>
            <p:nvPr/>
          </p:nvSpPr>
          <p:spPr>
            <a:xfrm>
              <a:off x="7766132" y="4211973"/>
              <a:ext cx="557817" cy="278711"/>
            </a:xfrm>
            <a:custGeom>
              <a:avLst/>
              <a:gdLst>
                <a:gd name="connsiteX0" fmla="*/ 329762 w 375023"/>
                <a:gd name="connsiteY0" fmla="*/ 22890 h 206910"/>
                <a:gd name="connsiteX1" fmla="*/ 306744 w 375023"/>
                <a:gd name="connsiteY1" fmla="*/ 0 h 206910"/>
                <a:gd name="connsiteX2" fmla="*/ 306680 w 375023"/>
                <a:gd name="connsiteY2" fmla="*/ 0 h 206910"/>
                <a:gd name="connsiteX3" fmla="*/ 68151 w 375023"/>
                <a:gd name="connsiteY3" fmla="*/ 0 h 206910"/>
                <a:gd name="connsiteX4" fmla="*/ 45262 w 375023"/>
                <a:gd name="connsiteY4" fmla="*/ 22890 h 206910"/>
                <a:gd name="connsiteX5" fmla="*/ 45262 w 375023"/>
                <a:gd name="connsiteY5" fmla="*/ 169343 h 206910"/>
                <a:gd name="connsiteX6" fmla="*/ 0 w 375023"/>
                <a:gd name="connsiteY6" fmla="*/ 169343 h 206910"/>
                <a:gd name="connsiteX7" fmla="*/ 0 w 375023"/>
                <a:gd name="connsiteY7" fmla="*/ 184047 h 206910"/>
                <a:gd name="connsiteX8" fmla="*/ 22889 w 375023"/>
                <a:gd name="connsiteY8" fmla="*/ 206910 h 206910"/>
                <a:gd name="connsiteX9" fmla="*/ 352159 w 375023"/>
                <a:gd name="connsiteY9" fmla="*/ 206910 h 206910"/>
                <a:gd name="connsiteX10" fmla="*/ 375024 w 375023"/>
                <a:gd name="connsiteY10" fmla="*/ 184021 h 206910"/>
                <a:gd name="connsiteX11" fmla="*/ 375024 w 375023"/>
                <a:gd name="connsiteY11" fmla="*/ 169343 h 206910"/>
                <a:gd name="connsiteX12" fmla="*/ 329762 w 375023"/>
                <a:gd name="connsiteY12" fmla="*/ 169343 h 206910"/>
                <a:gd name="connsiteX13" fmla="*/ 362092 w 375023"/>
                <a:gd name="connsiteY13" fmla="*/ 182275 h 206910"/>
                <a:gd name="connsiteX14" fmla="*/ 362092 w 375023"/>
                <a:gd name="connsiteY14" fmla="*/ 183996 h 206910"/>
                <a:gd name="connsiteX15" fmla="*/ 352134 w 375023"/>
                <a:gd name="connsiteY15" fmla="*/ 193979 h 206910"/>
                <a:gd name="connsiteX16" fmla="*/ 22914 w 375023"/>
                <a:gd name="connsiteY16" fmla="*/ 193979 h 206910"/>
                <a:gd name="connsiteX17" fmla="*/ 12931 w 375023"/>
                <a:gd name="connsiteY17" fmla="*/ 184021 h 206910"/>
                <a:gd name="connsiteX18" fmla="*/ 12931 w 375023"/>
                <a:gd name="connsiteY18" fmla="*/ 182275 h 206910"/>
                <a:gd name="connsiteX19" fmla="*/ 58192 w 375023"/>
                <a:gd name="connsiteY19" fmla="*/ 182275 h 206910"/>
                <a:gd name="connsiteX20" fmla="*/ 58192 w 375023"/>
                <a:gd name="connsiteY20" fmla="*/ 22890 h 206910"/>
                <a:gd name="connsiteX21" fmla="*/ 68150 w 375023"/>
                <a:gd name="connsiteY21" fmla="*/ 12932 h 206910"/>
                <a:gd name="connsiteX22" fmla="*/ 306873 w 375023"/>
                <a:gd name="connsiteY22" fmla="*/ 12932 h 206910"/>
                <a:gd name="connsiteX23" fmla="*/ 316830 w 375023"/>
                <a:gd name="connsiteY23" fmla="*/ 22890 h 206910"/>
                <a:gd name="connsiteX24" fmla="*/ 316830 w 375023"/>
                <a:gd name="connsiteY24" fmla="*/ 182275 h 2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5023" h="206910">
                  <a:moveTo>
                    <a:pt x="329762" y="22890"/>
                  </a:moveTo>
                  <a:cubicBezTo>
                    <a:pt x="329726" y="10212"/>
                    <a:pt x="319421" y="-35"/>
                    <a:pt x="306744" y="0"/>
                  </a:cubicBezTo>
                  <a:cubicBezTo>
                    <a:pt x="306723" y="0"/>
                    <a:pt x="306701" y="0"/>
                    <a:pt x="306680" y="0"/>
                  </a:cubicBezTo>
                  <a:lnTo>
                    <a:pt x="68151" y="0"/>
                  </a:lnTo>
                  <a:cubicBezTo>
                    <a:pt x="55515" y="14"/>
                    <a:pt x="45275" y="10254"/>
                    <a:pt x="45262" y="22890"/>
                  </a:cubicBezTo>
                  <a:lnTo>
                    <a:pt x="45262" y="169343"/>
                  </a:lnTo>
                  <a:lnTo>
                    <a:pt x="0" y="169343"/>
                  </a:lnTo>
                  <a:lnTo>
                    <a:pt x="0" y="184047"/>
                  </a:lnTo>
                  <a:cubicBezTo>
                    <a:pt x="85" y="196648"/>
                    <a:pt x="10287" y="206839"/>
                    <a:pt x="22889" y="206910"/>
                  </a:cubicBezTo>
                  <a:lnTo>
                    <a:pt x="352159" y="206910"/>
                  </a:lnTo>
                  <a:cubicBezTo>
                    <a:pt x="364762" y="206826"/>
                    <a:pt x="374953" y="196623"/>
                    <a:pt x="375024" y="184021"/>
                  </a:cubicBezTo>
                  <a:lnTo>
                    <a:pt x="375024" y="169343"/>
                  </a:lnTo>
                  <a:lnTo>
                    <a:pt x="329762" y="169343"/>
                  </a:lnTo>
                  <a:close/>
                  <a:moveTo>
                    <a:pt x="362092" y="182275"/>
                  </a:moveTo>
                  <a:lnTo>
                    <a:pt x="362092" y="183996"/>
                  </a:lnTo>
                  <a:cubicBezTo>
                    <a:pt x="362058" y="189486"/>
                    <a:pt x="357624" y="193931"/>
                    <a:pt x="352134" y="193979"/>
                  </a:cubicBezTo>
                  <a:lnTo>
                    <a:pt x="22914" y="193979"/>
                  </a:lnTo>
                  <a:cubicBezTo>
                    <a:pt x="17424" y="193945"/>
                    <a:pt x="12978" y="189511"/>
                    <a:pt x="12931" y="184021"/>
                  </a:cubicBezTo>
                  <a:lnTo>
                    <a:pt x="12931" y="182275"/>
                  </a:lnTo>
                  <a:lnTo>
                    <a:pt x="58192" y="182275"/>
                  </a:lnTo>
                  <a:lnTo>
                    <a:pt x="58192" y="22890"/>
                  </a:lnTo>
                  <a:cubicBezTo>
                    <a:pt x="58199" y="17393"/>
                    <a:pt x="62653" y="12938"/>
                    <a:pt x="68150" y="12932"/>
                  </a:cubicBezTo>
                  <a:lnTo>
                    <a:pt x="306873" y="12932"/>
                  </a:lnTo>
                  <a:cubicBezTo>
                    <a:pt x="312369" y="12938"/>
                    <a:pt x="316824" y="17393"/>
                    <a:pt x="316830" y="22890"/>
                  </a:cubicBezTo>
                  <a:lnTo>
                    <a:pt x="316830" y="182275"/>
                  </a:lnTo>
                  <a:close/>
                </a:path>
              </a:pathLst>
            </a:custGeom>
            <a:solidFill>
              <a:srgbClr val="000000"/>
            </a:solidFill>
            <a:ln w="6449" cap="flat">
              <a:noFill/>
              <a:prstDash val="solid"/>
              <a:miter/>
            </a:ln>
          </p:spPr>
          <p:txBody>
            <a:bodyPr rtlCol="0" anchor="ctr"/>
            <a:lstStyle/>
            <a:p>
              <a:pPr>
                <a:defRPr/>
              </a:pPr>
              <a:endParaRPr lang="fr-FR">
                <a:solidFill>
                  <a:prstClr val="black"/>
                </a:solidFill>
                <a:latin typeface="Calibri" panose="020F0502020204030204"/>
              </a:endParaRPr>
            </a:p>
          </p:txBody>
        </p:sp>
        <p:sp>
          <p:nvSpPr>
            <p:cNvPr id="29" name="Forme libre : forme 28">
              <a:extLst>
                <a:ext uri="{FF2B5EF4-FFF2-40B4-BE49-F238E27FC236}">
                  <a16:creationId xmlns:a16="http://schemas.microsoft.com/office/drawing/2014/main" id="{0E2D967E-5D81-411E-A083-5CD07B5E76E4}"/>
                </a:ext>
              </a:extLst>
            </p:cNvPr>
            <p:cNvSpPr/>
            <p:nvPr/>
          </p:nvSpPr>
          <p:spPr>
            <a:xfrm>
              <a:off x="7927727" y="4299332"/>
              <a:ext cx="67514" cy="97722"/>
            </a:xfrm>
            <a:custGeom>
              <a:avLst/>
              <a:gdLst>
                <a:gd name="connsiteX0" fmla="*/ 36274 w 45390"/>
                <a:gd name="connsiteY0" fmla="*/ 0 h 72547"/>
                <a:gd name="connsiteX1" fmla="*/ 0 w 45390"/>
                <a:gd name="connsiteY1" fmla="*/ 36274 h 72547"/>
                <a:gd name="connsiteX2" fmla="*/ 36274 w 45390"/>
                <a:gd name="connsiteY2" fmla="*/ 72548 h 72547"/>
                <a:gd name="connsiteX3" fmla="*/ 45391 w 45390"/>
                <a:gd name="connsiteY3" fmla="*/ 63431 h 72547"/>
                <a:gd name="connsiteX4" fmla="*/ 18299 w 45390"/>
                <a:gd name="connsiteY4" fmla="*/ 36274 h 72547"/>
                <a:gd name="connsiteX5" fmla="*/ 45391 w 45390"/>
                <a:gd name="connsiteY5" fmla="*/ 9117 h 72547"/>
                <a:gd name="connsiteX6" fmla="*/ 36274 w 45390"/>
                <a:gd name="connsiteY6" fmla="*/ 0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36274" y="0"/>
                  </a:moveTo>
                  <a:lnTo>
                    <a:pt x="0" y="36274"/>
                  </a:lnTo>
                  <a:lnTo>
                    <a:pt x="36274" y="72548"/>
                  </a:lnTo>
                  <a:lnTo>
                    <a:pt x="45391" y="63431"/>
                  </a:lnTo>
                  <a:lnTo>
                    <a:pt x="18299" y="36274"/>
                  </a:lnTo>
                  <a:lnTo>
                    <a:pt x="45391" y="9117"/>
                  </a:lnTo>
                  <a:lnTo>
                    <a:pt x="36274" y="0"/>
                  </a:lnTo>
                  <a:close/>
                </a:path>
              </a:pathLst>
            </a:custGeom>
            <a:solidFill>
              <a:srgbClr val="C00000"/>
            </a:solidFill>
            <a:ln w="6449" cap="flat">
              <a:noFill/>
              <a:prstDash val="solid"/>
              <a:miter/>
            </a:ln>
          </p:spPr>
          <p:txBody>
            <a:bodyPr rtlCol="0" anchor="ctr"/>
            <a:lstStyle/>
            <a:p>
              <a:pPr>
                <a:defRPr/>
              </a:pPr>
              <a:endParaRPr lang="fr-FR">
                <a:solidFill>
                  <a:prstClr val="black"/>
                </a:solidFill>
                <a:latin typeface="Calibri" panose="020F0502020204030204"/>
              </a:endParaRPr>
            </a:p>
          </p:txBody>
        </p:sp>
        <p:sp>
          <p:nvSpPr>
            <p:cNvPr id="30" name="Forme libre : forme 29">
              <a:extLst>
                <a:ext uri="{FF2B5EF4-FFF2-40B4-BE49-F238E27FC236}">
                  <a16:creationId xmlns:a16="http://schemas.microsoft.com/office/drawing/2014/main" id="{5D82483E-8367-4E07-A32A-45DA4976E441}"/>
                </a:ext>
              </a:extLst>
            </p:cNvPr>
            <p:cNvSpPr/>
            <p:nvPr/>
          </p:nvSpPr>
          <p:spPr>
            <a:xfrm>
              <a:off x="8094497" y="4299332"/>
              <a:ext cx="67514" cy="97722"/>
            </a:xfrm>
            <a:custGeom>
              <a:avLst/>
              <a:gdLst>
                <a:gd name="connsiteX0" fmla="*/ 0 w 45390"/>
                <a:gd name="connsiteY0" fmla="*/ 9117 h 72547"/>
                <a:gd name="connsiteX1" fmla="*/ 27092 w 45390"/>
                <a:gd name="connsiteY1" fmla="*/ 36274 h 72547"/>
                <a:gd name="connsiteX2" fmla="*/ 0 w 45390"/>
                <a:gd name="connsiteY2" fmla="*/ 63431 h 72547"/>
                <a:gd name="connsiteX3" fmla="*/ 9117 w 45390"/>
                <a:gd name="connsiteY3" fmla="*/ 72548 h 72547"/>
                <a:gd name="connsiteX4" fmla="*/ 45391 w 45390"/>
                <a:gd name="connsiteY4" fmla="*/ 36274 h 72547"/>
                <a:gd name="connsiteX5" fmla="*/ 9117 w 45390"/>
                <a:gd name="connsiteY5" fmla="*/ 0 h 72547"/>
                <a:gd name="connsiteX6" fmla="*/ 0 w 45390"/>
                <a:gd name="connsiteY6" fmla="*/ 9117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0" y="9117"/>
                  </a:moveTo>
                  <a:lnTo>
                    <a:pt x="27092" y="36274"/>
                  </a:lnTo>
                  <a:lnTo>
                    <a:pt x="0" y="63431"/>
                  </a:lnTo>
                  <a:lnTo>
                    <a:pt x="9117" y="72548"/>
                  </a:lnTo>
                  <a:lnTo>
                    <a:pt x="45391" y="36274"/>
                  </a:lnTo>
                  <a:lnTo>
                    <a:pt x="9117" y="0"/>
                  </a:lnTo>
                  <a:lnTo>
                    <a:pt x="0" y="9117"/>
                  </a:lnTo>
                  <a:close/>
                </a:path>
              </a:pathLst>
            </a:custGeom>
            <a:solidFill>
              <a:srgbClr val="C00000"/>
            </a:solidFill>
            <a:ln w="6449" cap="flat">
              <a:noFill/>
              <a:prstDash val="solid"/>
              <a:miter/>
            </a:ln>
          </p:spPr>
          <p:txBody>
            <a:bodyPr rtlCol="0" anchor="ctr"/>
            <a:lstStyle/>
            <a:p>
              <a:pPr>
                <a:defRPr/>
              </a:pPr>
              <a:endParaRPr lang="fr-FR">
                <a:solidFill>
                  <a:prstClr val="black"/>
                </a:solidFill>
                <a:latin typeface="Calibri" panose="020F0502020204030204"/>
              </a:endParaRPr>
            </a:p>
          </p:txBody>
        </p:sp>
        <p:sp>
          <p:nvSpPr>
            <p:cNvPr id="31" name="Forme libre : forme 30">
              <a:extLst>
                <a:ext uri="{FF2B5EF4-FFF2-40B4-BE49-F238E27FC236}">
                  <a16:creationId xmlns:a16="http://schemas.microsoft.com/office/drawing/2014/main" id="{E2192117-179F-466E-A127-2C81553974CF}"/>
                </a:ext>
              </a:extLst>
            </p:cNvPr>
            <p:cNvSpPr/>
            <p:nvPr/>
          </p:nvSpPr>
          <p:spPr>
            <a:xfrm>
              <a:off x="8013324" y="4297852"/>
              <a:ext cx="62802" cy="105300"/>
            </a:xfrm>
            <a:custGeom>
              <a:avLst/>
              <a:gdLst>
                <a:gd name="connsiteX0" fmla="*/ 0 w 42222"/>
                <a:gd name="connsiteY0" fmla="*/ 73195 h 78173"/>
                <a:gd name="connsiteX1" fmla="*/ 11962 w 42222"/>
                <a:gd name="connsiteY1" fmla="*/ 78173 h 78173"/>
                <a:gd name="connsiteX2" fmla="*/ 42223 w 42222"/>
                <a:gd name="connsiteY2" fmla="*/ 4979 h 78173"/>
                <a:gd name="connsiteX3" fmla="*/ 30325 w 42222"/>
                <a:gd name="connsiteY3" fmla="*/ 0 h 78173"/>
                <a:gd name="connsiteX4" fmla="*/ 0 w 42222"/>
                <a:gd name="connsiteY4" fmla="*/ 73195 h 7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22" h="78173">
                  <a:moveTo>
                    <a:pt x="0" y="73195"/>
                  </a:moveTo>
                  <a:lnTo>
                    <a:pt x="11962" y="78173"/>
                  </a:lnTo>
                  <a:lnTo>
                    <a:pt x="42223" y="4979"/>
                  </a:lnTo>
                  <a:lnTo>
                    <a:pt x="30325" y="0"/>
                  </a:lnTo>
                  <a:lnTo>
                    <a:pt x="0" y="73195"/>
                  </a:lnTo>
                  <a:close/>
                </a:path>
              </a:pathLst>
            </a:custGeom>
            <a:solidFill>
              <a:srgbClr val="C00000"/>
            </a:solidFill>
            <a:ln w="6449" cap="flat">
              <a:noFill/>
              <a:prstDash val="solid"/>
              <a:miter/>
            </a:ln>
          </p:spPr>
          <p:txBody>
            <a:bodyPr rtlCol="0" anchor="ctr"/>
            <a:lstStyle/>
            <a:p>
              <a:pPr>
                <a:defRPr/>
              </a:pPr>
              <a:endParaRPr lang="fr-FR">
                <a:solidFill>
                  <a:prstClr val="black"/>
                </a:solidFill>
                <a:latin typeface="Calibri" panose="020F0502020204030204"/>
              </a:endParaRPr>
            </a:p>
          </p:txBody>
        </p:sp>
      </p:grpSp>
      <p:pic>
        <p:nvPicPr>
          <p:cNvPr id="32" name="Image 31">
            <a:extLst>
              <a:ext uri="{FF2B5EF4-FFF2-40B4-BE49-F238E27FC236}">
                <a16:creationId xmlns:a16="http://schemas.microsoft.com/office/drawing/2014/main" id="{E581432B-3D83-4A8E-A491-2EBF6358928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1164" y="1351070"/>
            <a:ext cx="1213969" cy="443149"/>
          </a:xfrm>
          <a:prstGeom prst="rect">
            <a:avLst/>
          </a:prstGeom>
          <a:noFill/>
          <a:ln>
            <a:noFill/>
          </a:ln>
        </p:spPr>
      </p:pic>
      <p:pic>
        <p:nvPicPr>
          <p:cNvPr id="33" name="Image 32">
            <a:extLst>
              <a:ext uri="{FF2B5EF4-FFF2-40B4-BE49-F238E27FC236}">
                <a16:creationId xmlns:a16="http://schemas.microsoft.com/office/drawing/2014/main" id="{CB7A96A2-C5E0-4C18-87B2-F96B686B692B}"/>
              </a:ext>
            </a:extLst>
          </p:cNvPr>
          <p:cNvPicPr>
            <a:picLocks noChangeAspect="1"/>
          </p:cNvPicPr>
          <p:nvPr/>
        </p:nvPicPr>
        <p:blipFill>
          <a:blip r:embed="rId3"/>
          <a:stretch>
            <a:fillRect/>
          </a:stretch>
        </p:blipFill>
        <p:spPr>
          <a:xfrm>
            <a:off x="10274020" y="3480692"/>
            <a:ext cx="981998" cy="158105"/>
          </a:xfrm>
          <a:prstGeom prst="rect">
            <a:avLst/>
          </a:prstGeom>
        </p:spPr>
      </p:pic>
      <p:sp>
        <p:nvSpPr>
          <p:cNvPr id="34" name="Rectangle 33">
            <a:extLst>
              <a:ext uri="{FF2B5EF4-FFF2-40B4-BE49-F238E27FC236}">
                <a16:creationId xmlns:a16="http://schemas.microsoft.com/office/drawing/2014/main" id="{B17AEBAE-6E7C-458C-8C08-A50129D4D038}"/>
              </a:ext>
            </a:extLst>
          </p:cNvPr>
          <p:cNvSpPr/>
          <p:nvPr/>
        </p:nvSpPr>
        <p:spPr>
          <a:xfrm>
            <a:off x="6857068" y="1845659"/>
            <a:ext cx="4664372" cy="3404844"/>
          </a:xfrm>
          <a:prstGeom prst="rect">
            <a:avLst/>
          </a:prstGeom>
          <a:solidFill>
            <a:srgbClr val="7030A0">
              <a:alpha val="9000"/>
            </a:srgbClr>
          </a:solidFill>
          <a:ln w="28575" cap="flat" cmpd="sng" algn="ctr">
            <a:solidFill>
              <a:srgbClr val="7030A0"/>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5B9BD5"/>
              </a:solidFill>
              <a:effectLst/>
              <a:uLnTx/>
              <a:uFillTx/>
              <a:latin typeface="Calibri Light" panose="020F0302020204030204"/>
              <a:ea typeface="+mn-ea"/>
              <a:cs typeface="+mn-cs"/>
            </a:endParaRPr>
          </a:p>
        </p:txBody>
      </p:sp>
      <p:sp>
        <p:nvSpPr>
          <p:cNvPr id="35" name="ZoneTexte 34">
            <a:extLst>
              <a:ext uri="{FF2B5EF4-FFF2-40B4-BE49-F238E27FC236}">
                <a16:creationId xmlns:a16="http://schemas.microsoft.com/office/drawing/2014/main" id="{0246F1EB-9E4F-4505-B7D0-A9182E6DF8D6}"/>
              </a:ext>
            </a:extLst>
          </p:cNvPr>
          <p:cNvSpPr txBox="1"/>
          <p:nvPr/>
        </p:nvSpPr>
        <p:spPr>
          <a:xfrm>
            <a:off x="7489668" y="2068371"/>
            <a:ext cx="248438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prstClr val="black"/>
                </a:solidFill>
                <a:effectLst/>
                <a:uLnTx/>
                <a:uFillTx/>
                <a:latin typeface="Calibri Light" panose="020F0302020204030204"/>
              </a:rPr>
              <a:t>Prise en charge du client</a:t>
            </a:r>
          </a:p>
        </p:txBody>
      </p:sp>
      <p:sp>
        <p:nvSpPr>
          <p:cNvPr id="36" name="ZoneTexte 35">
            <a:extLst>
              <a:ext uri="{FF2B5EF4-FFF2-40B4-BE49-F238E27FC236}">
                <a16:creationId xmlns:a16="http://schemas.microsoft.com/office/drawing/2014/main" id="{F71314BA-85D0-4643-A8BB-13509C3518EC}"/>
              </a:ext>
            </a:extLst>
          </p:cNvPr>
          <p:cNvSpPr txBox="1"/>
          <p:nvPr/>
        </p:nvSpPr>
        <p:spPr>
          <a:xfrm>
            <a:off x="6846932" y="2577196"/>
            <a:ext cx="1338665" cy="120032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prstClr val="black"/>
                </a:solidFill>
                <a:effectLst/>
                <a:uLnTx/>
                <a:uFillTx/>
                <a:latin typeface="Calibri Light" panose="020F0302020204030204"/>
              </a:rPr>
              <a:t>WTW contacte le client et lui propose des solutions RC Médicale en lien avec son activité</a:t>
            </a:r>
            <a:endParaRPr kumimoji="0" lang="fr-FR" sz="1400" b="0" i="0" u="none" strike="noStrike" kern="0" cap="none" spc="0" normalizeH="0" baseline="0" noProof="0" dirty="0">
              <a:ln>
                <a:noFill/>
              </a:ln>
              <a:solidFill>
                <a:prstClr val="black"/>
              </a:solidFill>
              <a:effectLst/>
              <a:uLnTx/>
              <a:uFillTx/>
              <a:latin typeface="Calibri Light" panose="020F0302020204030204"/>
            </a:endParaRPr>
          </a:p>
        </p:txBody>
      </p:sp>
      <p:sp>
        <p:nvSpPr>
          <p:cNvPr id="37" name="ZoneTexte 36">
            <a:extLst>
              <a:ext uri="{FF2B5EF4-FFF2-40B4-BE49-F238E27FC236}">
                <a16:creationId xmlns:a16="http://schemas.microsoft.com/office/drawing/2014/main" id="{425E5E66-214B-4164-907E-66C24FD8ACC3}"/>
              </a:ext>
            </a:extLst>
          </p:cNvPr>
          <p:cNvSpPr txBox="1"/>
          <p:nvPr/>
        </p:nvSpPr>
        <p:spPr>
          <a:xfrm>
            <a:off x="8540453" y="2577196"/>
            <a:ext cx="1210882" cy="1015663"/>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prstClr val="black"/>
                </a:solidFill>
                <a:effectLst/>
                <a:uLnTx/>
                <a:uFillTx/>
                <a:latin typeface="Calibri Light" panose="020F0302020204030204"/>
              </a:rPr>
              <a:t>Le client souscrit à l’une des solutions proposées  par WTW</a:t>
            </a:r>
          </a:p>
        </p:txBody>
      </p:sp>
      <p:grpSp>
        <p:nvGrpSpPr>
          <p:cNvPr id="38" name="Groupe 37">
            <a:extLst>
              <a:ext uri="{FF2B5EF4-FFF2-40B4-BE49-F238E27FC236}">
                <a16:creationId xmlns:a16="http://schemas.microsoft.com/office/drawing/2014/main" id="{7AB26E9D-F615-4FC6-A5DB-015D0369779C}"/>
              </a:ext>
            </a:extLst>
          </p:cNvPr>
          <p:cNvGrpSpPr/>
          <p:nvPr/>
        </p:nvGrpSpPr>
        <p:grpSpPr>
          <a:xfrm>
            <a:off x="8985050" y="3745617"/>
            <a:ext cx="489517" cy="620041"/>
            <a:chOff x="8894210" y="5206739"/>
            <a:chExt cx="250613" cy="303339"/>
          </a:xfrm>
        </p:grpSpPr>
        <p:pic>
          <p:nvPicPr>
            <p:cNvPr id="39" name="Image 38">
              <a:extLst>
                <a:ext uri="{FF2B5EF4-FFF2-40B4-BE49-F238E27FC236}">
                  <a16:creationId xmlns:a16="http://schemas.microsoft.com/office/drawing/2014/main" id="{C3680384-CC1C-4B6D-B63C-487E5F89EB3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22280" y="5297223"/>
              <a:ext cx="222543" cy="212855"/>
            </a:xfrm>
            <a:prstGeom prst="rect">
              <a:avLst/>
            </a:prstGeom>
          </p:spPr>
        </p:pic>
        <p:pic>
          <p:nvPicPr>
            <p:cNvPr id="40" name="Image 39">
              <a:extLst>
                <a:ext uri="{FF2B5EF4-FFF2-40B4-BE49-F238E27FC236}">
                  <a16:creationId xmlns:a16="http://schemas.microsoft.com/office/drawing/2014/main" id="{25FF0C2B-AA5F-4A6C-9EA3-30D376EF828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8894210" y="5206739"/>
              <a:ext cx="174337" cy="234939"/>
            </a:xfrm>
            <a:prstGeom prst="rect">
              <a:avLst/>
            </a:prstGeom>
          </p:spPr>
        </p:pic>
      </p:grpSp>
      <p:sp>
        <p:nvSpPr>
          <p:cNvPr id="41" name="Signe Plus 40">
            <a:extLst>
              <a:ext uri="{FF2B5EF4-FFF2-40B4-BE49-F238E27FC236}">
                <a16:creationId xmlns:a16="http://schemas.microsoft.com/office/drawing/2014/main" id="{F872F0D8-3972-4BC2-816C-0FCEBF1751F3}"/>
              </a:ext>
            </a:extLst>
          </p:cNvPr>
          <p:cNvSpPr/>
          <p:nvPr/>
        </p:nvSpPr>
        <p:spPr>
          <a:xfrm>
            <a:off x="8279934" y="2805069"/>
            <a:ext cx="186521" cy="201985"/>
          </a:xfrm>
          <a:prstGeom prst="mathPlus">
            <a:avLst>
              <a:gd name="adj1" fmla="val 5098"/>
            </a:avLst>
          </a:prstGeom>
          <a:solidFill>
            <a:srgbClr val="7030A0"/>
          </a:solidFill>
          <a:ln w="12700" cap="flat" cmpd="sng" algn="ctr">
            <a:solidFill>
              <a:srgbClr val="7030A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0000"/>
              </a:solidFill>
              <a:effectLst/>
              <a:uLnTx/>
              <a:uFillTx/>
              <a:latin typeface="Calibri" panose="020F0502020204030204"/>
              <a:ea typeface="+mn-ea"/>
              <a:cs typeface="+mn-cs"/>
            </a:endParaRPr>
          </a:p>
        </p:txBody>
      </p:sp>
      <p:pic>
        <p:nvPicPr>
          <p:cNvPr id="42" name="Graphique 41" descr="Loupe avec un remplissage uni">
            <a:extLst>
              <a:ext uri="{FF2B5EF4-FFF2-40B4-BE49-F238E27FC236}">
                <a16:creationId xmlns:a16="http://schemas.microsoft.com/office/drawing/2014/main" id="{2763E6C3-E524-4F70-B004-0E40D1BDA94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284402" y="3802814"/>
            <a:ext cx="492889" cy="549741"/>
          </a:xfrm>
          <a:prstGeom prst="rect">
            <a:avLst/>
          </a:prstGeom>
        </p:spPr>
      </p:pic>
      <p:sp>
        <p:nvSpPr>
          <p:cNvPr id="43" name="Signe Plus 42">
            <a:extLst>
              <a:ext uri="{FF2B5EF4-FFF2-40B4-BE49-F238E27FC236}">
                <a16:creationId xmlns:a16="http://schemas.microsoft.com/office/drawing/2014/main" id="{294AD77D-533B-48D3-98FF-BE5C9D5E36E5}"/>
              </a:ext>
            </a:extLst>
          </p:cNvPr>
          <p:cNvSpPr/>
          <p:nvPr/>
        </p:nvSpPr>
        <p:spPr>
          <a:xfrm>
            <a:off x="9693189" y="2819493"/>
            <a:ext cx="186522" cy="201985"/>
          </a:xfrm>
          <a:prstGeom prst="mathPlus">
            <a:avLst>
              <a:gd name="adj1" fmla="val 5098"/>
            </a:avLst>
          </a:prstGeom>
          <a:solidFill>
            <a:srgbClr val="7030A0"/>
          </a:solidFill>
          <a:ln w="12700" cap="flat" cmpd="sng" algn="ctr">
            <a:solidFill>
              <a:srgbClr val="7030A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0000"/>
              </a:solidFill>
              <a:effectLst/>
              <a:uLnTx/>
              <a:uFillTx/>
              <a:latin typeface="Calibri" panose="020F0502020204030204"/>
              <a:ea typeface="+mn-ea"/>
              <a:cs typeface="+mn-cs"/>
            </a:endParaRPr>
          </a:p>
        </p:txBody>
      </p:sp>
      <p:sp>
        <p:nvSpPr>
          <p:cNvPr id="44" name="ZoneTexte 43">
            <a:extLst>
              <a:ext uri="{FF2B5EF4-FFF2-40B4-BE49-F238E27FC236}">
                <a16:creationId xmlns:a16="http://schemas.microsoft.com/office/drawing/2014/main" id="{42C2356D-C13F-420F-AF93-6445B0B65A49}"/>
              </a:ext>
            </a:extLst>
          </p:cNvPr>
          <p:cNvSpPr txBox="1"/>
          <p:nvPr/>
        </p:nvSpPr>
        <p:spPr>
          <a:xfrm>
            <a:off x="9974048" y="2584701"/>
            <a:ext cx="1599816" cy="83099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prstClr val="black"/>
                </a:solidFill>
                <a:effectLst/>
                <a:uLnTx/>
                <a:uFillTx/>
                <a:latin typeface="Calibri Light" panose="020F0302020204030204"/>
              </a:rPr>
              <a:t>WTW met à jour </a:t>
            </a:r>
            <a:r>
              <a:rPr kumimoji="0" lang="fr-FR" sz="1200" b="0" i="0" u="none" strike="noStrike" kern="0" cap="none" spc="0" normalizeH="0" baseline="0" noProof="0" dirty="0" err="1">
                <a:ln>
                  <a:noFill/>
                </a:ln>
                <a:solidFill>
                  <a:prstClr val="black"/>
                </a:solidFill>
                <a:effectLst/>
                <a:uLnTx/>
                <a:uFillTx/>
                <a:latin typeface="Calibri Light" panose="020F0302020204030204"/>
              </a:rPr>
              <a:t>Monexpert</a:t>
            </a:r>
            <a:r>
              <a:rPr kumimoji="0" lang="fr-FR" sz="1200" b="0" i="0" u="none" strike="noStrike" kern="0" cap="none" spc="0" normalizeH="0" baseline="0" noProof="0" dirty="0">
                <a:ln>
                  <a:noFill/>
                </a:ln>
                <a:solidFill>
                  <a:prstClr val="black"/>
                </a:solidFill>
                <a:effectLst/>
                <a:uLnTx/>
                <a:uFillTx/>
                <a:latin typeface="Calibri Light" panose="020F0302020204030204"/>
              </a:rPr>
              <a:t> pour le suivi du lead par le conseiller</a:t>
            </a:r>
          </a:p>
        </p:txBody>
      </p:sp>
      <p:sp>
        <p:nvSpPr>
          <p:cNvPr id="45" name="Ellipse 44">
            <a:extLst>
              <a:ext uri="{FF2B5EF4-FFF2-40B4-BE49-F238E27FC236}">
                <a16:creationId xmlns:a16="http://schemas.microsoft.com/office/drawing/2014/main" id="{F733E18D-C726-4791-9FEE-F03E8C380D41}"/>
              </a:ext>
            </a:extLst>
          </p:cNvPr>
          <p:cNvSpPr/>
          <p:nvPr/>
        </p:nvSpPr>
        <p:spPr>
          <a:xfrm>
            <a:off x="7254413" y="2121252"/>
            <a:ext cx="182642" cy="202014"/>
          </a:xfrm>
          <a:prstGeom prst="ellipse">
            <a:avLst/>
          </a:prstGeom>
          <a:solidFill>
            <a:srgbClr val="7030A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3</a:t>
            </a:r>
          </a:p>
        </p:txBody>
      </p:sp>
      <p:grpSp>
        <p:nvGrpSpPr>
          <p:cNvPr id="46" name="Groupe 45">
            <a:extLst>
              <a:ext uri="{FF2B5EF4-FFF2-40B4-BE49-F238E27FC236}">
                <a16:creationId xmlns:a16="http://schemas.microsoft.com/office/drawing/2014/main" id="{3EF8C771-526E-412B-AEB5-7DA5BAA6A813}"/>
              </a:ext>
            </a:extLst>
          </p:cNvPr>
          <p:cNvGrpSpPr/>
          <p:nvPr/>
        </p:nvGrpSpPr>
        <p:grpSpPr>
          <a:xfrm>
            <a:off x="10490881" y="3906520"/>
            <a:ext cx="548769" cy="637090"/>
            <a:chOff x="7729784" y="3909744"/>
            <a:chExt cx="630445" cy="740324"/>
          </a:xfrm>
        </p:grpSpPr>
        <p:sp>
          <p:nvSpPr>
            <p:cNvPr id="47" name="Forme libre : forme 46">
              <a:extLst>
                <a:ext uri="{FF2B5EF4-FFF2-40B4-BE49-F238E27FC236}">
                  <a16:creationId xmlns:a16="http://schemas.microsoft.com/office/drawing/2014/main" id="{1F372F0D-A490-41BE-8CA4-0643F0125A8A}"/>
                </a:ext>
              </a:extLst>
            </p:cNvPr>
            <p:cNvSpPr/>
            <p:nvPr/>
          </p:nvSpPr>
          <p:spPr>
            <a:xfrm>
              <a:off x="7729784" y="3909744"/>
              <a:ext cx="630445" cy="679237"/>
            </a:xfrm>
            <a:custGeom>
              <a:avLst/>
              <a:gdLst>
                <a:gd name="connsiteX0" fmla="*/ 306441 w 423851"/>
                <a:gd name="connsiteY0" fmla="*/ 289154 h 504254"/>
                <a:gd name="connsiteX1" fmla="*/ 382485 w 423851"/>
                <a:gd name="connsiteY1" fmla="*/ 328398 h 504254"/>
                <a:gd name="connsiteX2" fmla="*/ 399405 w 423851"/>
                <a:gd name="connsiteY2" fmla="*/ 362239 h 504254"/>
                <a:gd name="connsiteX3" fmla="*/ 410757 w 423851"/>
                <a:gd name="connsiteY3" fmla="*/ 455309 h 504254"/>
                <a:gd name="connsiteX4" fmla="*/ 402747 w 423851"/>
                <a:gd name="connsiteY4" fmla="*/ 473331 h 504254"/>
                <a:gd name="connsiteX5" fmla="*/ 367131 w 423851"/>
                <a:gd name="connsiteY5" fmla="*/ 490610 h 504254"/>
                <a:gd name="connsiteX6" fmla="*/ 367131 w 423851"/>
                <a:gd name="connsiteY6" fmla="*/ 504244 h 504254"/>
                <a:gd name="connsiteX7" fmla="*/ 409965 w 423851"/>
                <a:gd name="connsiteY7" fmla="*/ 484059 h 504254"/>
                <a:gd name="connsiteX8" fmla="*/ 423601 w 423851"/>
                <a:gd name="connsiteY8" fmla="*/ 453787 h 504254"/>
                <a:gd name="connsiteX9" fmla="*/ 412327 w 423851"/>
                <a:gd name="connsiteY9" fmla="*/ 361637 h 504254"/>
                <a:gd name="connsiteX10" fmla="*/ 390568 w 423851"/>
                <a:gd name="connsiteY10" fmla="*/ 318308 h 504254"/>
                <a:gd name="connsiteX11" fmla="*/ 309966 w 423851"/>
                <a:gd name="connsiteY11" fmla="*/ 276696 h 504254"/>
                <a:gd name="connsiteX12" fmla="*/ 278140 w 423851"/>
                <a:gd name="connsiteY12" fmla="*/ 263635 h 504254"/>
                <a:gd name="connsiteX13" fmla="*/ 270117 w 423851"/>
                <a:gd name="connsiteY13" fmla="*/ 251670 h 504254"/>
                <a:gd name="connsiteX14" fmla="*/ 270117 w 423851"/>
                <a:gd name="connsiteY14" fmla="*/ 232611 h 504254"/>
                <a:gd name="connsiteX15" fmla="*/ 308926 w 423851"/>
                <a:gd name="connsiteY15" fmla="*/ 155195 h 504254"/>
                <a:gd name="connsiteX16" fmla="*/ 308926 w 423851"/>
                <a:gd name="connsiteY16" fmla="*/ 136452 h 504254"/>
                <a:gd name="connsiteX17" fmla="*/ 319471 w 423851"/>
                <a:gd name="connsiteY17" fmla="*/ 138658 h 504254"/>
                <a:gd name="connsiteX18" fmla="*/ 325936 w 423851"/>
                <a:gd name="connsiteY18" fmla="*/ 132192 h 504254"/>
                <a:gd name="connsiteX19" fmla="*/ 325605 w 423851"/>
                <a:gd name="connsiteY19" fmla="*/ 130149 h 504254"/>
                <a:gd name="connsiteX20" fmla="*/ 319057 w 423851"/>
                <a:gd name="connsiteY20" fmla="*/ 110493 h 504254"/>
                <a:gd name="connsiteX21" fmla="*/ 312211 w 423851"/>
                <a:gd name="connsiteY21" fmla="*/ 83117 h 504254"/>
                <a:gd name="connsiteX22" fmla="*/ 256578 w 423851"/>
                <a:gd name="connsiteY22" fmla="*/ 11385 h 504254"/>
                <a:gd name="connsiteX23" fmla="*/ 242212 w 423851"/>
                <a:gd name="connsiteY23" fmla="*/ 12442 h 504254"/>
                <a:gd name="connsiteX24" fmla="*/ 240261 w 423851"/>
                <a:gd name="connsiteY24" fmla="*/ 9548 h 504254"/>
                <a:gd name="connsiteX25" fmla="*/ 228643 w 423851"/>
                <a:gd name="connsiteY25" fmla="*/ 1648 h 504254"/>
                <a:gd name="connsiteX26" fmla="*/ 113882 w 423851"/>
                <a:gd name="connsiteY26" fmla="*/ 74342 h 504254"/>
                <a:gd name="connsiteX27" fmla="*/ 109615 w 423851"/>
                <a:gd name="connsiteY27" fmla="*/ 101499 h 504254"/>
                <a:gd name="connsiteX28" fmla="*/ 109555 w 423851"/>
                <a:gd name="connsiteY28" fmla="*/ 111161 h 504254"/>
                <a:gd name="connsiteX29" fmla="*/ 104074 w 423851"/>
                <a:gd name="connsiteY29" fmla="*/ 137451 h 504254"/>
                <a:gd name="connsiteX30" fmla="*/ 92031 w 423851"/>
                <a:gd name="connsiteY30" fmla="*/ 165564 h 504254"/>
                <a:gd name="connsiteX31" fmla="*/ 95427 w 423851"/>
                <a:gd name="connsiteY31" fmla="*/ 174054 h 504254"/>
                <a:gd name="connsiteX32" fmla="*/ 97974 w 423851"/>
                <a:gd name="connsiteY32" fmla="*/ 174577 h 504254"/>
                <a:gd name="connsiteX33" fmla="*/ 99470 w 423851"/>
                <a:gd name="connsiteY33" fmla="*/ 174401 h 504254"/>
                <a:gd name="connsiteX34" fmla="*/ 116131 w 423851"/>
                <a:gd name="connsiteY34" fmla="*/ 169978 h 504254"/>
                <a:gd name="connsiteX35" fmla="*/ 153698 w 423851"/>
                <a:gd name="connsiteY35" fmla="*/ 232574 h 504254"/>
                <a:gd name="connsiteX36" fmla="*/ 153698 w 423851"/>
                <a:gd name="connsiteY36" fmla="*/ 251670 h 504254"/>
                <a:gd name="connsiteX37" fmla="*/ 145676 w 423851"/>
                <a:gd name="connsiteY37" fmla="*/ 263632 h 504254"/>
                <a:gd name="connsiteX38" fmla="*/ 113635 w 423851"/>
                <a:gd name="connsiteY38" fmla="*/ 276784 h 504254"/>
                <a:gd name="connsiteX39" fmla="*/ 33383 w 423851"/>
                <a:gd name="connsiteY39" fmla="*/ 318220 h 504254"/>
                <a:gd name="connsiteX40" fmla="*/ 11514 w 423851"/>
                <a:gd name="connsiteY40" fmla="*/ 361637 h 504254"/>
                <a:gd name="connsiteX41" fmla="*/ 245 w 423851"/>
                <a:gd name="connsiteY41" fmla="*/ 453835 h 504254"/>
                <a:gd name="connsiteX42" fmla="*/ 13894 w 423851"/>
                <a:gd name="connsiteY42" fmla="*/ 484062 h 504254"/>
                <a:gd name="connsiteX43" fmla="*/ 56764 w 423851"/>
                <a:gd name="connsiteY43" fmla="*/ 504254 h 504254"/>
                <a:gd name="connsiteX44" fmla="*/ 56764 w 423851"/>
                <a:gd name="connsiteY44" fmla="*/ 490621 h 504254"/>
                <a:gd name="connsiteX45" fmla="*/ 21110 w 423851"/>
                <a:gd name="connsiteY45" fmla="*/ 473331 h 504254"/>
                <a:gd name="connsiteX46" fmla="*/ 13087 w 423851"/>
                <a:gd name="connsiteY46" fmla="*/ 455355 h 504254"/>
                <a:gd name="connsiteX47" fmla="*/ 24387 w 423851"/>
                <a:gd name="connsiteY47" fmla="*/ 362892 h 504254"/>
                <a:gd name="connsiteX48" fmla="*/ 24434 w 423851"/>
                <a:gd name="connsiteY48" fmla="*/ 362246 h 504254"/>
                <a:gd name="connsiteX49" fmla="*/ 41461 w 423851"/>
                <a:gd name="connsiteY49" fmla="*/ 328319 h 504254"/>
                <a:gd name="connsiteX50" fmla="*/ 117371 w 423851"/>
                <a:gd name="connsiteY50" fmla="*/ 289171 h 504254"/>
                <a:gd name="connsiteX51" fmla="*/ 130820 w 423851"/>
                <a:gd name="connsiteY51" fmla="*/ 284456 h 504254"/>
                <a:gd name="connsiteX52" fmla="*/ 211925 w 423851"/>
                <a:gd name="connsiteY52" fmla="*/ 303918 h 504254"/>
                <a:gd name="connsiteX53" fmla="*/ 293014 w 423851"/>
                <a:gd name="connsiteY53" fmla="*/ 284456 h 504254"/>
                <a:gd name="connsiteX54" fmla="*/ 115960 w 423851"/>
                <a:gd name="connsiteY54" fmla="*/ 142548 h 504254"/>
                <a:gd name="connsiteX55" fmla="*/ 122491 w 423851"/>
                <a:gd name="connsiteY55" fmla="*/ 111241 h 504254"/>
                <a:gd name="connsiteX56" fmla="*/ 122551 w 423851"/>
                <a:gd name="connsiteY56" fmla="*/ 101583 h 504254"/>
                <a:gd name="connsiteX57" fmla="*/ 126178 w 423851"/>
                <a:gd name="connsiteY57" fmla="*/ 78358 h 504254"/>
                <a:gd name="connsiteX58" fmla="*/ 211175 w 423851"/>
                <a:gd name="connsiteY58" fmla="*/ 12929 h 504254"/>
                <a:gd name="connsiteX59" fmla="*/ 226260 w 423851"/>
                <a:gd name="connsiteY59" fmla="*/ 14359 h 504254"/>
                <a:gd name="connsiteX60" fmla="*/ 229534 w 423851"/>
                <a:gd name="connsiteY60" fmla="*/ 16768 h 504254"/>
                <a:gd name="connsiteX61" fmla="*/ 235303 w 423851"/>
                <a:gd name="connsiteY61" fmla="*/ 25330 h 504254"/>
                <a:gd name="connsiteX62" fmla="*/ 244277 w 423851"/>
                <a:gd name="connsiteY62" fmla="*/ 27082 h 504254"/>
                <a:gd name="connsiteX63" fmla="*/ 244569 w 423851"/>
                <a:gd name="connsiteY63" fmla="*/ 26874 h 504254"/>
                <a:gd name="connsiteX64" fmla="*/ 249775 w 423851"/>
                <a:gd name="connsiteY64" fmla="*/ 22937 h 504254"/>
                <a:gd name="connsiteX65" fmla="*/ 250523 w 423851"/>
                <a:gd name="connsiteY65" fmla="*/ 22808 h 504254"/>
                <a:gd name="connsiteX66" fmla="*/ 299520 w 423851"/>
                <a:gd name="connsiteY66" fmla="*/ 85608 h 504254"/>
                <a:gd name="connsiteX67" fmla="*/ 299523 w 423851"/>
                <a:gd name="connsiteY67" fmla="*/ 85608 h 504254"/>
                <a:gd name="connsiteX68" fmla="*/ 306788 w 423851"/>
                <a:gd name="connsiteY68" fmla="*/ 114582 h 504254"/>
                <a:gd name="connsiteX69" fmla="*/ 309433 w 423851"/>
                <a:gd name="connsiteY69" fmla="*/ 122525 h 504254"/>
                <a:gd name="connsiteX70" fmla="*/ 271026 w 423851"/>
                <a:gd name="connsiteY70" fmla="*/ 80885 h 504254"/>
                <a:gd name="connsiteX71" fmla="*/ 265876 w 423851"/>
                <a:gd name="connsiteY71" fmla="*/ 77860 h 504254"/>
                <a:gd name="connsiteX72" fmla="*/ 260445 w 423851"/>
                <a:gd name="connsiteY72" fmla="*/ 80348 h 504254"/>
                <a:gd name="connsiteX73" fmla="*/ 109144 w 423851"/>
                <a:gd name="connsiteY73" fmla="*/ 158460 h 504254"/>
                <a:gd name="connsiteX74" fmla="*/ 128698 w 423851"/>
                <a:gd name="connsiteY74" fmla="*/ 166256 h 504254"/>
                <a:gd name="connsiteX75" fmla="*/ 264916 w 423851"/>
                <a:gd name="connsiteY75" fmla="*/ 95016 h 504254"/>
                <a:gd name="connsiteX76" fmla="*/ 295996 w 423851"/>
                <a:gd name="connsiteY76" fmla="*/ 129027 h 504254"/>
                <a:gd name="connsiteX77" fmla="*/ 295996 w 423851"/>
                <a:gd name="connsiteY77" fmla="*/ 155194 h 504254"/>
                <a:gd name="connsiteX78" fmla="*/ 212034 w 423851"/>
                <a:gd name="connsiteY78" fmla="*/ 239254 h 504254"/>
                <a:gd name="connsiteX79" fmla="*/ 128698 w 423851"/>
                <a:gd name="connsiteY79" fmla="*/ 166255 h 504254"/>
                <a:gd name="connsiteX80" fmla="*/ 211930 w 423851"/>
                <a:gd name="connsiteY80" fmla="*/ 290980 h 504254"/>
                <a:gd name="connsiteX81" fmla="*/ 145191 w 423851"/>
                <a:gd name="connsiteY81" fmla="*/ 277808 h 504254"/>
                <a:gd name="connsiteX82" fmla="*/ 150582 w 423851"/>
                <a:gd name="connsiteY82" fmla="*/ 275595 h 504254"/>
                <a:gd name="connsiteX83" fmla="*/ 166627 w 423851"/>
                <a:gd name="connsiteY83" fmla="*/ 251671 h 504254"/>
                <a:gd name="connsiteX84" fmla="*/ 166627 w 423851"/>
                <a:gd name="connsiteY84" fmla="*/ 240821 h 504254"/>
                <a:gd name="connsiteX85" fmla="*/ 257185 w 423851"/>
                <a:gd name="connsiteY85" fmla="*/ 240918 h 504254"/>
                <a:gd name="connsiteX86" fmla="*/ 257185 w 423851"/>
                <a:gd name="connsiteY86" fmla="*/ 251672 h 504254"/>
                <a:gd name="connsiteX87" fmla="*/ 273227 w 423851"/>
                <a:gd name="connsiteY87" fmla="*/ 275596 h 504254"/>
                <a:gd name="connsiteX88" fmla="*/ 278637 w 423851"/>
                <a:gd name="connsiteY88" fmla="*/ 277817 h 504254"/>
                <a:gd name="connsiteX89" fmla="*/ 211930 w 423851"/>
                <a:gd name="connsiteY89" fmla="*/ 290980 h 50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23851" h="504254">
                  <a:moveTo>
                    <a:pt x="306441" y="289154"/>
                  </a:moveTo>
                  <a:cubicBezTo>
                    <a:pt x="334300" y="299151"/>
                    <a:pt x="360660" y="310543"/>
                    <a:pt x="382485" y="328398"/>
                  </a:cubicBezTo>
                  <a:cubicBezTo>
                    <a:pt x="392938" y="336551"/>
                    <a:pt x="399155" y="348985"/>
                    <a:pt x="399405" y="362239"/>
                  </a:cubicBezTo>
                  <a:lnTo>
                    <a:pt x="410757" y="455309"/>
                  </a:lnTo>
                  <a:cubicBezTo>
                    <a:pt x="411674" y="462342"/>
                    <a:pt x="408582" y="469299"/>
                    <a:pt x="402747" y="473331"/>
                  </a:cubicBezTo>
                  <a:cubicBezTo>
                    <a:pt x="391623" y="480520"/>
                    <a:pt x="379663" y="486323"/>
                    <a:pt x="367131" y="490610"/>
                  </a:cubicBezTo>
                  <a:lnTo>
                    <a:pt x="367131" y="504244"/>
                  </a:lnTo>
                  <a:cubicBezTo>
                    <a:pt x="382223" y="499397"/>
                    <a:pt x="396621" y="492613"/>
                    <a:pt x="409965" y="484059"/>
                  </a:cubicBezTo>
                  <a:cubicBezTo>
                    <a:pt x="419830" y="477326"/>
                    <a:pt x="425095" y="465637"/>
                    <a:pt x="423601" y="453787"/>
                  </a:cubicBezTo>
                  <a:lnTo>
                    <a:pt x="412327" y="361637"/>
                  </a:lnTo>
                  <a:cubicBezTo>
                    <a:pt x="411914" y="344668"/>
                    <a:pt x="403932" y="328773"/>
                    <a:pt x="390568" y="318308"/>
                  </a:cubicBezTo>
                  <a:cubicBezTo>
                    <a:pt x="367110" y="299117"/>
                    <a:pt x="339259" y="287164"/>
                    <a:pt x="309966" y="276696"/>
                  </a:cubicBezTo>
                  <a:lnTo>
                    <a:pt x="278140" y="263635"/>
                  </a:lnTo>
                  <a:cubicBezTo>
                    <a:pt x="273277" y="261654"/>
                    <a:pt x="270103" y="256921"/>
                    <a:pt x="270117" y="251670"/>
                  </a:cubicBezTo>
                  <a:lnTo>
                    <a:pt x="270117" y="232611"/>
                  </a:lnTo>
                  <a:cubicBezTo>
                    <a:pt x="294519" y="214354"/>
                    <a:pt x="308898" y="185671"/>
                    <a:pt x="308926" y="155195"/>
                  </a:cubicBezTo>
                  <a:lnTo>
                    <a:pt x="308926" y="136452"/>
                  </a:lnTo>
                  <a:cubicBezTo>
                    <a:pt x="312274" y="137833"/>
                    <a:pt x="315850" y="138581"/>
                    <a:pt x="319471" y="138658"/>
                  </a:cubicBezTo>
                  <a:cubicBezTo>
                    <a:pt x="323042" y="138658"/>
                    <a:pt x="325936" y="135763"/>
                    <a:pt x="325936" y="132192"/>
                  </a:cubicBezTo>
                  <a:cubicBezTo>
                    <a:pt x="325936" y="131497"/>
                    <a:pt x="325825" y="130808"/>
                    <a:pt x="325605" y="130149"/>
                  </a:cubicBezTo>
                  <a:lnTo>
                    <a:pt x="319057" y="110493"/>
                  </a:lnTo>
                  <a:cubicBezTo>
                    <a:pt x="316201" y="101521"/>
                    <a:pt x="313914" y="92377"/>
                    <a:pt x="312211" y="83117"/>
                  </a:cubicBezTo>
                  <a:cubicBezTo>
                    <a:pt x="305834" y="51854"/>
                    <a:pt x="285270" y="25339"/>
                    <a:pt x="256578" y="11385"/>
                  </a:cubicBezTo>
                  <a:cubicBezTo>
                    <a:pt x="251976" y="8986"/>
                    <a:pt x="246413" y="9396"/>
                    <a:pt x="242212" y="12442"/>
                  </a:cubicBezTo>
                  <a:lnTo>
                    <a:pt x="240261" y="9548"/>
                  </a:lnTo>
                  <a:cubicBezTo>
                    <a:pt x="237613" y="5454"/>
                    <a:pt x="233423" y="2605"/>
                    <a:pt x="228643" y="1648"/>
                  </a:cubicBezTo>
                  <a:cubicBezTo>
                    <a:pt x="178592" y="-7762"/>
                    <a:pt x="130329" y="24011"/>
                    <a:pt x="113882" y="74342"/>
                  </a:cubicBezTo>
                  <a:cubicBezTo>
                    <a:pt x="111065" y="83120"/>
                    <a:pt x="109625" y="92281"/>
                    <a:pt x="109615" y="101499"/>
                  </a:cubicBezTo>
                  <a:lnTo>
                    <a:pt x="109555" y="111161"/>
                  </a:lnTo>
                  <a:cubicBezTo>
                    <a:pt x="109509" y="120203"/>
                    <a:pt x="107645" y="129144"/>
                    <a:pt x="104074" y="137451"/>
                  </a:cubicBezTo>
                  <a:lnTo>
                    <a:pt x="92031" y="165564"/>
                  </a:lnTo>
                  <a:cubicBezTo>
                    <a:pt x="90624" y="168846"/>
                    <a:pt x="92145" y="172647"/>
                    <a:pt x="95427" y="174054"/>
                  </a:cubicBezTo>
                  <a:cubicBezTo>
                    <a:pt x="96232" y="174400"/>
                    <a:pt x="97098" y="174577"/>
                    <a:pt x="97974" y="174577"/>
                  </a:cubicBezTo>
                  <a:cubicBezTo>
                    <a:pt x="98477" y="174578"/>
                    <a:pt x="98980" y="174519"/>
                    <a:pt x="99470" y="174401"/>
                  </a:cubicBezTo>
                  <a:cubicBezTo>
                    <a:pt x="100551" y="174142"/>
                    <a:pt x="106702" y="172655"/>
                    <a:pt x="116131" y="169978"/>
                  </a:cubicBezTo>
                  <a:cubicBezTo>
                    <a:pt x="120017" y="194942"/>
                    <a:pt x="133496" y="217402"/>
                    <a:pt x="153698" y="232574"/>
                  </a:cubicBezTo>
                  <a:lnTo>
                    <a:pt x="153698" y="251670"/>
                  </a:lnTo>
                  <a:cubicBezTo>
                    <a:pt x="153711" y="256920"/>
                    <a:pt x="150537" y="261652"/>
                    <a:pt x="145676" y="263632"/>
                  </a:cubicBezTo>
                  <a:lnTo>
                    <a:pt x="113635" y="276784"/>
                  </a:lnTo>
                  <a:cubicBezTo>
                    <a:pt x="84433" y="287230"/>
                    <a:pt x="56685" y="299156"/>
                    <a:pt x="33383" y="318220"/>
                  </a:cubicBezTo>
                  <a:cubicBezTo>
                    <a:pt x="19963" y="328690"/>
                    <a:pt x="11939" y="344621"/>
                    <a:pt x="11514" y="361637"/>
                  </a:cubicBezTo>
                  <a:lnTo>
                    <a:pt x="245" y="453835"/>
                  </a:lnTo>
                  <a:cubicBezTo>
                    <a:pt x="-1231" y="465673"/>
                    <a:pt x="4038" y="477342"/>
                    <a:pt x="13894" y="484062"/>
                  </a:cubicBezTo>
                  <a:cubicBezTo>
                    <a:pt x="27250" y="492619"/>
                    <a:pt x="41660" y="499406"/>
                    <a:pt x="56764" y="504254"/>
                  </a:cubicBezTo>
                  <a:lnTo>
                    <a:pt x="56764" y="490621"/>
                  </a:lnTo>
                  <a:cubicBezTo>
                    <a:pt x="44219" y="486331"/>
                    <a:pt x="32245" y="480525"/>
                    <a:pt x="21110" y="473331"/>
                  </a:cubicBezTo>
                  <a:cubicBezTo>
                    <a:pt x="15283" y="469312"/>
                    <a:pt x="12188" y="462376"/>
                    <a:pt x="13087" y="455355"/>
                  </a:cubicBezTo>
                  <a:lnTo>
                    <a:pt x="24387" y="362892"/>
                  </a:lnTo>
                  <a:lnTo>
                    <a:pt x="24434" y="362246"/>
                  </a:lnTo>
                  <a:cubicBezTo>
                    <a:pt x="24695" y="348946"/>
                    <a:pt x="30953" y="336476"/>
                    <a:pt x="41461" y="328319"/>
                  </a:cubicBezTo>
                  <a:cubicBezTo>
                    <a:pt x="63191" y="310538"/>
                    <a:pt x="89523" y="299165"/>
                    <a:pt x="117371" y="289171"/>
                  </a:cubicBezTo>
                  <a:lnTo>
                    <a:pt x="130820" y="284456"/>
                  </a:lnTo>
                  <a:cubicBezTo>
                    <a:pt x="148314" y="296519"/>
                    <a:pt x="178885" y="303918"/>
                    <a:pt x="211925" y="303918"/>
                  </a:cubicBezTo>
                  <a:cubicBezTo>
                    <a:pt x="244952" y="303918"/>
                    <a:pt x="275521" y="296521"/>
                    <a:pt x="293014" y="284456"/>
                  </a:cubicBezTo>
                  <a:close/>
                  <a:moveTo>
                    <a:pt x="115960" y="142548"/>
                  </a:moveTo>
                  <a:cubicBezTo>
                    <a:pt x="120215" y="132656"/>
                    <a:pt x="122436" y="122009"/>
                    <a:pt x="122491" y="111241"/>
                  </a:cubicBezTo>
                  <a:lnTo>
                    <a:pt x="122551" y="101583"/>
                  </a:lnTo>
                  <a:cubicBezTo>
                    <a:pt x="122551" y="93700"/>
                    <a:pt x="123775" y="85865"/>
                    <a:pt x="126178" y="78358"/>
                  </a:cubicBezTo>
                  <a:cubicBezTo>
                    <a:pt x="138961" y="39222"/>
                    <a:pt x="173122" y="12929"/>
                    <a:pt x="211175" y="12929"/>
                  </a:cubicBezTo>
                  <a:cubicBezTo>
                    <a:pt x="216237" y="12938"/>
                    <a:pt x="221287" y="13416"/>
                    <a:pt x="226260" y="14359"/>
                  </a:cubicBezTo>
                  <a:cubicBezTo>
                    <a:pt x="227626" y="14700"/>
                    <a:pt x="228802" y="15565"/>
                    <a:pt x="229534" y="16768"/>
                  </a:cubicBezTo>
                  <a:lnTo>
                    <a:pt x="235303" y="25330"/>
                  </a:lnTo>
                  <a:cubicBezTo>
                    <a:pt x="237297" y="28292"/>
                    <a:pt x="241315" y="29077"/>
                    <a:pt x="244277" y="27082"/>
                  </a:cubicBezTo>
                  <a:cubicBezTo>
                    <a:pt x="244376" y="27015"/>
                    <a:pt x="244474" y="26946"/>
                    <a:pt x="244569" y="26874"/>
                  </a:cubicBezTo>
                  <a:lnTo>
                    <a:pt x="249775" y="22937"/>
                  </a:lnTo>
                  <a:cubicBezTo>
                    <a:pt x="249982" y="22761"/>
                    <a:pt x="250269" y="22711"/>
                    <a:pt x="250523" y="22808"/>
                  </a:cubicBezTo>
                  <a:cubicBezTo>
                    <a:pt x="275846" y="34842"/>
                    <a:pt x="294006" y="58119"/>
                    <a:pt x="299520" y="85608"/>
                  </a:cubicBezTo>
                  <a:lnTo>
                    <a:pt x="299523" y="85608"/>
                  </a:lnTo>
                  <a:cubicBezTo>
                    <a:pt x="301328" y="95410"/>
                    <a:pt x="303755" y="105087"/>
                    <a:pt x="306788" y="114582"/>
                  </a:cubicBezTo>
                  <a:lnTo>
                    <a:pt x="309433" y="122525"/>
                  </a:lnTo>
                  <a:cubicBezTo>
                    <a:pt x="295753" y="114778"/>
                    <a:pt x="279649" y="94631"/>
                    <a:pt x="271026" y="80885"/>
                  </a:cubicBezTo>
                  <a:cubicBezTo>
                    <a:pt x="269906" y="79097"/>
                    <a:pt x="267983" y="77968"/>
                    <a:pt x="265876" y="77860"/>
                  </a:cubicBezTo>
                  <a:cubicBezTo>
                    <a:pt x="263765" y="77738"/>
                    <a:pt x="261731" y="78669"/>
                    <a:pt x="260445" y="80348"/>
                  </a:cubicBezTo>
                  <a:cubicBezTo>
                    <a:pt x="228098" y="121934"/>
                    <a:pt x="141723" y="149329"/>
                    <a:pt x="109144" y="158460"/>
                  </a:cubicBezTo>
                  <a:close/>
                  <a:moveTo>
                    <a:pt x="128698" y="166256"/>
                  </a:moveTo>
                  <a:cubicBezTo>
                    <a:pt x="166724" y="154563"/>
                    <a:pt x="231987" y="130488"/>
                    <a:pt x="264916" y="95016"/>
                  </a:cubicBezTo>
                  <a:cubicBezTo>
                    <a:pt x="273556" y="107813"/>
                    <a:pt x="284027" y="119272"/>
                    <a:pt x="295996" y="129027"/>
                  </a:cubicBezTo>
                  <a:lnTo>
                    <a:pt x="295996" y="155194"/>
                  </a:lnTo>
                  <a:cubicBezTo>
                    <a:pt x="296023" y="201592"/>
                    <a:pt x="258432" y="239227"/>
                    <a:pt x="212034" y="239254"/>
                  </a:cubicBezTo>
                  <a:cubicBezTo>
                    <a:pt x="169873" y="239280"/>
                    <a:pt x="134224" y="208052"/>
                    <a:pt x="128698" y="166255"/>
                  </a:cubicBezTo>
                  <a:close/>
                  <a:moveTo>
                    <a:pt x="211930" y="290980"/>
                  </a:moveTo>
                  <a:cubicBezTo>
                    <a:pt x="188986" y="291545"/>
                    <a:pt x="166199" y="287048"/>
                    <a:pt x="145191" y="277808"/>
                  </a:cubicBezTo>
                  <a:lnTo>
                    <a:pt x="150582" y="275595"/>
                  </a:lnTo>
                  <a:cubicBezTo>
                    <a:pt x="160303" y="271633"/>
                    <a:pt x="166650" y="262169"/>
                    <a:pt x="166627" y="251671"/>
                  </a:cubicBezTo>
                  <a:lnTo>
                    <a:pt x="166627" y="240821"/>
                  </a:lnTo>
                  <a:cubicBezTo>
                    <a:pt x="194912" y="255939"/>
                    <a:pt x="228868" y="255975"/>
                    <a:pt x="257185" y="240918"/>
                  </a:cubicBezTo>
                  <a:lnTo>
                    <a:pt x="257185" y="251672"/>
                  </a:lnTo>
                  <a:cubicBezTo>
                    <a:pt x="257163" y="262168"/>
                    <a:pt x="263508" y="271631"/>
                    <a:pt x="273227" y="275596"/>
                  </a:cubicBezTo>
                  <a:lnTo>
                    <a:pt x="278637" y="277817"/>
                  </a:lnTo>
                  <a:cubicBezTo>
                    <a:pt x="257638" y="287050"/>
                    <a:pt x="234862" y="291544"/>
                    <a:pt x="211930" y="290980"/>
                  </a:cubicBezTo>
                  <a:close/>
                </a:path>
              </a:pathLst>
            </a:custGeom>
            <a:solidFill>
              <a:srgbClr val="000000"/>
            </a:solidFill>
            <a:ln w="6449"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48" name="Forme libre : forme 47">
              <a:extLst>
                <a:ext uri="{FF2B5EF4-FFF2-40B4-BE49-F238E27FC236}">
                  <a16:creationId xmlns:a16="http://schemas.microsoft.com/office/drawing/2014/main" id="{4DD4783D-05F4-4C41-A944-7E5276264C92}"/>
                </a:ext>
              </a:extLst>
            </p:cNvPr>
            <p:cNvSpPr/>
            <p:nvPr/>
          </p:nvSpPr>
          <p:spPr>
            <a:xfrm>
              <a:off x="7766132" y="4371357"/>
              <a:ext cx="557817" cy="278711"/>
            </a:xfrm>
            <a:custGeom>
              <a:avLst/>
              <a:gdLst>
                <a:gd name="connsiteX0" fmla="*/ 329762 w 375023"/>
                <a:gd name="connsiteY0" fmla="*/ 22890 h 206910"/>
                <a:gd name="connsiteX1" fmla="*/ 306744 w 375023"/>
                <a:gd name="connsiteY1" fmla="*/ 0 h 206910"/>
                <a:gd name="connsiteX2" fmla="*/ 306680 w 375023"/>
                <a:gd name="connsiteY2" fmla="*/ 0 h 206910"/>
                <a:gd name="connsiteX3" fmla="*/ 68151 w 375023"/>
                <a:gd name="connsiteY3" fmla="*/ 0 h 206910"/>
                <a:gd name="connsiteX4" fmla="*/ 45262 w 375023"/>
                <a:gd name="connsiteY4" fmla="*/ 22890 h 206910"/>
                <a:gd name="connsiteX5" fmla="*/ 45262 w 375023"/>
                <a:gd name="connsiteY5" fmla="*/ 169343 h 206910"/>
                <a:gd name="connsiteX6" fmla="*/ 0 w 375023"/>
                <a:gd name="connsiteY6" fmla="*/ 169343 h 206910"/>
                <a:gd name="connsiteX7" fmla="*/ 0 w 375023"/>
                <a:gd name="connsiteY7" fmla="*/ 184047 h 206910"/>
                <a:gd name="connsiteX8" fmla="*/ 22889 w 375023"/>
                <a:gd name="connsiteY8" fmla="*/ 206910 h 206910"/>
                <a:gd name="connsiteX9" fmla="*/ 352159 w 375023"/>
                <a:gd name="connsiteY9" fmla="*/ 206910 h 206910"/>
                <a:gd name="connsiteX10" fmla="*/ 375024 w 375023"/>
                <a:gd name="connsiteY10" fmla="*/ 184021 h 206910"/>
                <a:gd name="connsiteX11" fmla="*/ 375024 w 375023"/>
                <a:gd name="connsiteY11" fmla="*/ 169343 h 206910"/>
                <a:gd name="connsiteX12" fmla="*/ 329762 w 375023"/>
                <a:gd name="connsiteY12" fmla="*/ 169343 h 206910"/>
                <a:gd name="connsiteX13" fmla="*/ 362092 w 375023"/>
                <a:gd name="connsiteY13" fmla="*/ 182275 h 206910"/>
                <a:gd name="connsiteX14" fmla="*/ 362092 w 375023"/>
                <a:gd name="connsiteY14" fmla="*/ 183996 h 206910"/>
                <a:gd name="connsiteX15" fmla="*/ 352134 w 375023"/>
                <a:gd name="connsiteY15" fmla="*/ 193979 h 206910"/>
                <a:gd name="connsiteX16" fmla="*/ 22914 w 375023"/>
                <a:gd name="connsiteY16" fmla="*/ 193979 h 206910"/>
                <a:gd name="connsiteX17" fmla="*/ 12931 w 375023"/>
                <a:gd name="connsiteY17" fmla="*/ 184021 h 206910"/>
                <a:gd name="connsiteX18" fmla="*/ 12931 w 375023"/>
                <a:gd name="connsiteY18" fmla="*/ 182275 h 206910"/>
                <a:gd name="connsiteX19" fmla="*/ 58192 w 375023"/>
                <a:gd name="connsiteY19" fmla="*/ 182275 h 206910"/>
                <a:gd name="connsiteX20" fmla="*/ 58192 w 375023"/>
                <a:gd name="connsiteY20" fmla="*/ 22890 h 206910"/>
                <a:gd name="connsiteX21" fmla="*/ 68150 w 375023"/>
                <a:gd name="connsiteY21" fmla="*/ 12932 h 206910"/>
                <a:gd name="connsiteX22" fmla="*/ 306873 w 375023"/>
                <a:gd name="connsiteY22" fmla="*/ 12932 h 206910"/>
                <a:gd name="connsiteX23" fmla="*/ 316830 w 375023"/>
                <a:gd name="connsiteY23" fmla="*/ 22890 h 206910"/>
                <a:gd name="connsiteX24" fmla="*/ 316830 w 375023"/>
                <a:gd name="connsiteY24" fmla="*/ 182275 h 2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5023" h="206910">
                  <a:moveTo>
                    <a:pt x="329762" y="22890"/>
                  </a:moveTo>
                  <a:cubicBezTo>
                    <a:pt x="329726" y="10212"/>
                    <a:pt x="319421" y="-35"/>
                    <a:pt x="306744" y="0"/>
                  </a:cubicBezTo>
                  <a:cubicBezTo>
                    <a:pt x="306723" y="0"/>
                    <a:pt x="306701" y="0"/>
                    <a:pt x="306680" y="0"/>
                  </a:cubicBezTo>
                  <a:lnTo>
                    <a:pt x="68151" y="0"/>
                  </a:lnTo>
                  <a:cubicBezTo>
                    <a:pt x="55515" y="14"/>
                    <a:pt x="45275" y="10254"/>
                    <a:pt x="45262" y="22890"/>
                  </a:cubicBezTo>
                  <a:lnTo>
                    <a:pt x="45262" y="169343"/>
                  </a:lnTo>
                  <a:lnTo>
                    <a:pt x="0" y="169343"/>
                  </a:lnTo>
                  <a:lnTo>
                    <a:pt x="0" y="184047"/>
                  </a:lnTo>
                  <a:cubicBezTo>
                    <a:pt x="85" y="196648"/>
                    <a:pt x="10287" y="206839"/>
                    <a:pt x="22889" y="206910"/>
                  </a:cubicBezTo>
                  <a:lnTo>
                    <a:pt x="352159" y="206910"/>
                  </a:lnTo>
                  <a:cubicBezTo>
                    <a:pt x="364762" y="206826"/>
                    <a:pt x="374953" y="196623"/>
                    <a:pt x="375024" y="184021"/>
                  </a:cubicBezTo>
                  <a:lnTo>
                    <a:pt x="375024" y="169343"/>
                  </a:lnTo>
                  <a:lnTo>
                    <a:pt x="329762" y="169343"/>
                  </a:lnTo>
                  <a:close/>
                  <a:moveTo>
                    <a:pt x="362092" y="182275"/>
                  </a:moveTo>
                  <a:lnTo>
                    <a:pt x="362092" y="183996"/>
                  </a:lnTo>
                  <a:cubicBezTo>
                    <a:pt x="362058" y="189486"/>
                    <a:pt x="357624" y="193931"/>
                    <a:pt x="352134" y="193979"/>
                  </a:cubicBezTo>
                  <a:lnTo>
                    <a:pt x="22914" y="193979"/>
                  </a:lnTo>
                  <a:cubicBezTo>
                    <a:pt x="17424" y="193945"/>
                    <a:pt x="12978" y="189511"/>
                    <a:pt x="12931" y="184021"/>
                  </a:cubicBezTo>
                  <a:lnTo>
                    <a:pt x="12931" y="182275"/>
                  </a:lnTo>
                  <a:lnTo>
                    <a:pt x="58192" y="182275"/>
                  </a:lnTo>
                  <a:lnTo>
                    <a:pt x="58192" y="22890"/>
                  </a:lnTo>
                  <a:cubicBezTo>
                    <a:pt x="58199" y="17393"/>
                    <a:pt x="62653" y="12938"/>
                    <a:pt x="68150" y="12932"/>
                  </a:cubicBezTo>
                  <a:lnTo>
                    <a:pt x="306873" y="12932"/>
                  </a:lnTo>
                  <a:cubicBezTo>
                    <a:pt x="312369" y="12938"/>
                    <a:pt x="316824" y="17393"/>
                    <a:pt x="316830" y="22890"/>
                  </a:cubicBezTo>
                  <a:lnTo>
                    <a:pt x="316830" y="182275"/>
                  </a:lnTo>
                  <a:close/>
                </a:path>
              </a:pathLst>
            </a:custGeom>
            <a:solidFill>
              <a:srgbClr val="000000"/>
            </a:solidFill>
            <a:ln w="6449"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49" name="Forme libre : forme 48">
              <a:extLst>
                <a:ext uri="{FF2B5EF4-FFF2-40B4-BE49-F238E27FC236}">
                  <a16:creationId xmlns:a16="http://schemas.microsoft.com/office/drawing/2014/main" id="{5EC4D0B9-2D12-47B8-ADDF-1FDADA33053D}"/>
                </a:ext>
              </a:extLst>
            </p:cNvPr>
            <p:cNvSpPr/>
            <p:nvPr/>
          </p:nvSpPr>
          <p:spPr>
            <a:xfrm>
              <a:off x="7927727" y="4299332"/>
              <a:ext cx="67514" cy="97722"/>
            </a:xfrm>
            <a:custGeom>
              <a:avLst/>
              <a:gdLst>
                <a:gd name="connsiteX0" fmla="*/ 36274 w 45390"/>
                <a:gd name="connsiteY0" fmla="*/ 0 h 72547"/>
                <a:gd name="connsiteX1" fmla="*/ 0 w 45390"/>
                <a:gd name="connsiteY1" fmla="*/ 36274 h 72547"/>
                <a:gd name="connsiteX2" fmla="*/ 36274 w 45390"/>
                <a:gd name="connsiteY2" fmla="*/ 72548 h 72547"/>
                <a:gd name="connsiteX3" fmla="*/ 45391 w 45390"/>
                <a:gd name="connsiteY3" fmla="*/ 63431 h 72547"/>
                <a:gd name="connsiteX4" fmla="*/ 18299 w 45390"/>
                <a:gd name="connsiteY4" fmla="*/ 36274 h 72547"/>
                <a:gd name="connsiteX5" fmla="*/ 45391 w 45390"/>
                <a:gd name="connsiteY5" fmla="*/ 9117 h 72547"/>
                <a:gd name="connsiteX6" fmla="*/ 36274 w 45390"/>
                <a:gd name="connsiteY6" fmla="*/ 0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36274" y="0"/>
                  </a:moveTo>
                  <a:lnTo>
                    <a:pt x="0" y="36274"/>
                  </a:lnTo>
                  <a:lnTo>
                    <a:pt x="36274" y="72548"/>
                  </a:lnTo>
                  <a:lnTo>
                    <a:pt x="45391" y="63431"/>
                  </a:lnTo>
                  <a:lnTo>
                    <a:pt x="18299" y="36274"/>
                  </a:lnTo>
                  <a:lnTo>
                    <a:pt x="45391" y="9117"/>
                  </a:lnTo>
                  <a:lnTo>
                    <a:pt x="36274" y="0"/>
                  </a:lnTo>
                  <a:close/>
                </a:path>
              </a:pathLst>
            </a:custGeom>
            <a:solidFill>
              <a:srgbClr val="C00000"/>
            </a:solidFill>
            <a:ln w="6449"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50" name="Forme libre : forme 49">
              <a:extLst>
                <a:ext uri="{FF2B5EF4-FFF2-40B4-BE49-F238E27FC236}">
                  <a16:creationId xmlns:a16="http://schemas.microsoft.com/office/drawing/2014/main" id="{B0DC73DC-A556-4366-BCDF-72464B7B34C9}"/>
                </a:ext>
              </a:extLst>
            </p:cNvPr>
            <p:cNvSpPr/>
            <p:nvPr/>
          </p:nvSpPr>
          <p:spPr>
            <a:xfrm>
              <a:off x="8094497" y="4299332"/>
              <a:ext cx="67514" cy="97722"/>
            </a:xfrm>
            <a:custGeom>
              <a:avLst/>
              <a:gdLst>
                <a:gd name="connsiteX0" fmla="*/ 0 w 45390"/>
                <a:gd name="connsiteY0" fmla="*/ 9117 h 72547"/>
                <a:gd name="connsiteX1" fmla="*/ 27092 w 45390"/>
                <a:gd name="connsiteY1" fmla="*/ 36274 h 72547"/>
                <a:gd name="connsiteX2" fmla="*/ 0 w 45390"/>
                <a:gd name="connsiteY2" fmla="*/ 63431 h 72547"/>
                <a:gd name="connsiteX3" fmla="*/ 9117 w 45390"/>
                <a:gd name="connsiteY3" fmla="*/ 72548 h 72547"/>
                <a:gd name="connsiteX4" fmla="*/ 45391 w 45390"/>
                <a:gd name="connsiteY4" fmla="*/ 36274 h 72547"/>
                <a:gd name="connsiteX5" fmla="*/ 9117 w 45390"/>
                <a:gd name="connsiteY5" fmla="*/ 0 h 72547"/>
                <a:gd name="connsiteX6" fmla="*/ 0 w 45390"/>
                <a:gd name="connsiteY6" fmla="*/ 9117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0" y="9117"/>
                  </a:moveTo>
                  <a:lnTo>
                    <a:pt x="27092" y="36274"/>
                  </a:lnTo>
                  <a:lnTo>
                    <a:pt x="0" y="63431"/>
                  </a:lnTo>
                  <a:lnTo>
                    <a:pt x="9117" y="72548"/>
                  </a:lnTo>
                  <a:lnTo>
                    <a:pt x="45391" y="36274"/>
                  </a:lnTo>
                  <a:lnTo>
                    <a:pt x="9117" y="0"/>
                  </a:lnTo>
                  <a:lnTo>
                    <a:pt x="0" y="9117"/>
                  </a:lnTo>
                  <a:close/>
                </a:path>
              </a:pathLst>
            </a:custGeom>
            <a:solidFill>
              <a:srgbClr val="C00000"/>
            </a:solidFill>
            <a:ln w="6449"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51" name="Forme libre : forme 50">
              <a:extLst>
                <a:ext uri="{FF2B5EF4-FFF2-40B4-BE49-F238E27FC236}">
                  <a16:creationId xmlns:a16="http://schemas.microsoft.com/office/drawing/2014/main" id="{F2F2B02B-5A85-46BA-A0FC-B56B59F379BE}"/>
                </a:ext>
              </a:extLst>
            </p:cNvPr>
            <p:cNvSpPr/>
            <p:nvPr/>
          </p:nvSpPr>
          <p:spPr>
            <a:xfrm>
              <a:off x="8013324" y="4297852"/>
              <a:ext cx="62802" cy="105300"/>
            </a:xfrm>
            <a:custGeom>
              <a:avLst/>
              <a:gdLst>
                <a:gd name="connsiteX0" fmla="*/ 0 w 42222"/>
                <a:gd name="connsiteY0" fmla="*/ 73195 h 78173"/>
                <a:gd name="connsiteX1" fmla="*/ 11962 w 42222"/>
                <a:gd name="connsiteY1" fmla="*/ 78173 h 78173"/>
                <a:gd name="connsiteX2" fmla="*/ 42223 w 42222"/>
                <a:gd name="connsiteY2" fmla="*/ 4979 h 78173"/>
                <a:gd name="connsiteX3" fmla="*/ 30325 w 42222"/>
                <a:gd name="connsiteY3" fmla="*/ 0 h 78173"/>
                <a:gd name="connsiteX4" fmla="*/ 0 w 42222"/>
                <a:gd name="connsiteY4" fmla="*/ 73195 h 7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22" h="78173">
                  <a:moveTo>
                    <a:pt x="0" y="73195"/>
                  </a:moveTo>
                  <a:lnTo>
                    <a:pt x="11962" y="78173"/>
                  </a:lnTo>
                  <a:lnTo>
                    <a:pt x="42223" y="4979"/>
                  </a:lnTo>
                  <a:lnTo>
                    <a:pt x="30325" y="0"/>
                  </a:lnTo>
                  <a:lnTo>
                    <a:pt x="0" y="73195"/>
                  </a:lnTo>
                  <a:close/>
                </a:path>
              </a:pathLst>
            </a:custGeom>
            <a:solidFill>
              <a:srgbClr val="C00000"/>
            </a:solidFill>
            <a:ln w="6449"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grpSp>
      <p:pic>
        <p:nvPicPr>
          <p:cNvPr id="52" name="Image 51">
            <a:extLst>
              <a:ext uri="{FF2B5EF4-FFF2-40B4-BE49-F238E27FC236}">
                <a16:creationId xmlns:a16="http://schemas.microsoft.com/office/drawing/2014/main" id="{82EC6DED-7196-4E94-91A5-882873B9375B}"/>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313186" y="4550685"/>
            <a:ext cx="903669" cy="329877"/>
          </a:xfrm>
          <a:prstGeom prst="rect">
            <a:avLst/>
          </a:prstGeom>
          <a:noFill/>
          <a:ln>
            <a:noFill/>
          </a:ln>
        </p:spPr>
      </p:pic>
      <p:pic>
        <p:nvPicPr>
          <p:cNvPr id="53" name="Image 52">
            <a:extLst>
              <a:ext uri="{FF2B5EF4-FFF2-40B4-BE49-F238E27FC236}">
                <a16:creationId xmlns:a16="http://schemas.microsoft.com/office/drawing/2014/main" id="{D8D6CD5A-7AE5-4687-AD49-C6C64649879D}"/>
              </a:ext>
            </a:extLst>
          </p:cNvPr>
          <p:cNvPicPr>
            <a:picLocks noChangeAspect="1"/>
          </p:cNvPicPr>
          <p:nvPr/>
        </p:nvPicPr>
        <p:blipFill>
          <a:blip r:embed="rId9"/>
          <a:stretch>
            <a:fillRect/>
          </a:stretch>
        </p:blipFill>
        <p:spPr>
          <a:xfrm>
            <a:off x="6942247" y="1409540"/>
            <a:ext cx="1230618" cy="397900"/>
          </a:xfrm>
          <a:prstGeom prst="rect">
            <a:avLst/>
          </a:prstGeom>
        </p:spPr>
      </p:pic>
      <p:sp>
        <p:nvSpPr>
          <p:cNvPr id="54" name="Flèche : droite 53">
            <a:extLst>
              <a:ext uri="{FF2B5EF4-FFF2-40B4-BE49-F238E27FC236}">
                <a16:creationId xmlns:a16="http://schemas.microsoft.com/office/drawing/2014/main" id="{33AE63DB-19E7-4320-9FD1-8FF355A58638}"/>
              </a:ext>
            </a:extLst>
          </p:cNvPr>
          <p:cNvSpPr/>
          <p:nvPr/>
        </p:nvSpPr>
        <p:spPr>
          <a:xfrm>
            <a:off x="6033101" y="2085178"/>
            <a:ext cx="574510" cy="304671"/>
          </a:xfrm>
          <a:prstGeom prst="rightArrow">
            <a:avLst/>
          </a:prstGeom>
          <a:solidFill>
            <a:srgbClr val="FFFFFF">
              <a:lumMod val="50000"/>
            </a:srgbClr>
          </a:solidFill>
          <a:ln w="12700" cap="flat" cmpd="sng" algn="ctr">
            <a:solidFill>
              <a:srgbClr val="FFFFFF">
                <a:lumMod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55" name="Rectangle 54">
            <a:extLst>
              <a:ext uri="{FF2B5EF4-FFF2-40B4-BE49-F238E27FC236}">
                <a16:creationId xmlns:a16="http://schemas.microsoft.com/office/drawing/2014/main" id="{A2DECF91-8B68-4483-8058-2339884CF496}"/>
              </a:ext>
            </a:extLst>
          </p:cNvPr>
          <p:cNvSpPr/>
          <p:nvPr/>
        </p:nvSpPr>
        <p:spPr>
          <a:xfrm>
            <a:off x="671119" y="1869944"/>
            <a:ext cx="5112525" cy="3380558"/>
          </a:xfrm>
          <a:prstGeom prst="rect">
            <a:avLst/>
          </a:prstGeom>
          <a:solidFill>
            <a:srgbClr val="C00000">
              <a:alpha val="9000"/>
            </a:srgbClr>
          </a:solidFill>
          <a:ln w="28575" cap="flat" cmpd="sng" algn="ctr">
            <a:solidFill>
              <a:srgbClr val="C00000"/>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Light" panose="020F0302020204030204"/>
              <a:ea typeface="+mn-ea"/>
              <a:cs typeface="+mn-cs"/>
            </a:endParaRPr>
          </a:p>
        </p:txBody>
      </p:sp>
      <p:sp>
        <p:nvSpPr>
          <p:cNvPr id="56" name="ZoneTexte 55">
            <a:extLst>
              <a:ext uri="{FF2B5EF4-FFF2-40B4-BE49-F238E27FC236}">
                <a16:creationId xmlns:a16="http://schemas.microsoft.com/office/drawing/2014/main" id="{F254457A-AB27-4A07-96CC-6C4988C1EA1F}"/>
              </a:ext>
            </a:extLst>
          </p:cNvPr>
          <p:cNvSpPr txBox="1"/>
          <p:nvPr/>
        </p:nvSpPr>
        <p:spPr>
          <a:xfrm>
            <a:off x="4007661" y="2079845"/>
            <a:ext cx="1775905"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prstClr val="black"/>
                </a:solidFill>
                <a:effectLst/>
                <a:uLnTx/>
                <a:uFillTx/>
                <a:latin typeface="Calibri Light" panose="020F0302020204030204"/>
              </a:rPr>
              <a:t>Création du lead</a:t>
            </a:r>
          </a:p>
        </p:txBody>
      </p:sp>
      <p:pic>
        <p:nvPicPr>
          <p:cNvPr id="57" name="Image 56">
            <a:extLst>
              <a:ext uri="{FF2B5EF4-FFF2-40B4-BE49-F238E27FC236}">
                <a16:creationId xmlns:a16="http://schemas.microsoft.com/office/drawing/2014/main" id="{00FFE4C7-A447-4443-BFCD-77DE2E8E91ED}"/>
              </a:ext>
            </a:extLst>
          </p:cNvPr>
          <p:cNvPicPr>
            <a:picLocks noChangeAspect="1"/>
          </p:cNvPicPr>
          <p:nvPr/>
        </p:nvPicPr>
        <p:blipFill>
          <a:blip r:embed="rId3"/>
          <a:stretch>
            <a:fillRect/>
          </a:stretch>
        </p:blipFill>
        <p:spPr>
          <a:xfrm>
            <a:off x="4106139" y="3238150"/>
            <a:ext cx="1307039" cy="208225"/>
          </a:xfrm>
          <a:prstGeom prst="rect">
            <a:avLst/>
          </a:prstGeom>
        </p:spPr>
      </p:pic>
      <p:pic>
        <p:nvPicPr>
          <p:cNvPr id="58" name="Graphique 57" descr="Flèche : courbe légère">
            <a:extLst>
              <a:ext uri="{FF2B5EF4-FFF2-40B4-BE49-F238E27FC236}">
                <a16:creationId xmlns:a16="http://schemas.microsoft.com/office/drawing/2014/main" id="{B415F224-0904-4441-A226-FD2AA2619B18}"/>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rot="2778552" flipV="1">
            <a:off x="4591532" y="3815444"/>
            <a:ext cx="752299" cy="267522"/>
          </a:xfrm>
          <a:prstGeom prst="rect">
            <a:avLst/>
          </a:prstGeom>
        </p:spPr>
      </p:pic>
      <p:sp>
        <p:nvSpPr>
          <p:cNvPr id="59" name="ZoneTexte 58">
            <a:extLst>
              <a:ext uri="{FF2B5EF4-FFF2-40B4-BE49-F238E27FC236}">
                <a16:creationId xmlns:a16="http://schemas.microsoft.com/office/drawing/2014/main" id="{396E46A9-B535-4235-BBC7-F44C33E64E74}"/>
              </a:ext>
            </a:extLst>
          </p:cNvPr>
          <p:cNvSpPr txBox="1"/>
          <p:nvPr/>
        </p:nvSpPr>
        <p:spPr>
          <a:xfrm>
            <a:off x="984968" y="1973255"/>
            <a:ext cx="2082012" cy="58477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prstClr val="black"/>
                </a:solidFill>
                <a:effectLst/>
                <a:uLnTx/>
                <a:uFillTx/>
                <a:latin typeface="Calibri Light" panose="020F0302020204030204"/>
              </a:rPr>
              <a:t>Identification de l’appétence client</a:t>
            </a:r>
          </a:p>
        </p:txBody>
      </p:sp>
      <p:sp>
        <p:nvSpPr>
          <p:cNvPr id="60" name="Ellipse 59">
            <a:extLst>
              <a:ext uri="{FF2B5EF4-FFF2-40B4-BE49-F238E27FC236}">
                <a16:creationId xmlns:a16="http://schemas.microsoft.com/office/drawing/2014/main" id="{FE69D7C7-C703-4094-8BC0-3A3FD041C13B}"/>
              </a:ext>
            </a:extLst>
          </p:cNvPr>
          <p:cNvSpPr/>
          <p:nvPr/>
        </p:nvSpPr>
        <p:spPr>
          <a:xfrm>
            <a:off x="919110" y="2132171"/>
            <a:ext cx="182642" cy="199892"/>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1</a:t>
            </a:r>
          </a:p>
        </p:txBody>
      </p:sp>
      <p:sp>
        <p:nvSpPr>
          <p:cNvPr id="61" name="Ellipse 60">
            <a:extLst>
              <a:ext uri="{FF2B5EF4-FFF2-40B4-BE49-F238E27FC236}">
                <a16:creationId xmlns:a16="http://schemas.microsoft.com/office/drawing/2014/main" id="{AAABC3C5-F5A5-4489-9D46-E837107D1340}"/>
              </a:ext>
            </a:extLst>
          </p:cNvPr>
          <p:cNvSpPr/>
          <p:nvPr/>
        </p:nvSpPr>
        <p:spPr>
          <a:xfrm>
            <a:off x="3885371" y="2132171"/>
            <a:ext cx="182642" cy="199892"/>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2</a:t>
            </a:r>
          </a:p>
        </p:txBody>
      </p:sp>
      <p:cxnSp>
        <p:nvCxnSpPr>
          <p:cNvPr id="62" name="Connecteur droit 61">
            <a:extLst>
              <a:ext uri="{FF2B5EF4-FFF2-40B4-BE49-F238E27FC236}">
                <a16:creationId xmlns:a16="http://schemas.microsoft.com/office/drawing/2014/main" id="{DB714F62-B550-4C92-BFFA-136274D2DA7C}"/>
              </a:ext>
            </a:extLst>
          </p:cNvPr>
          <p:cNvCxnSpPr>
            <a:cxnSpLocks/>
          </p:cNvCxnSpPr>
          <p:nvPr/>
        </p:nvCxnSpPr>
        <p:spPr>
          <a:xfrm>
            <a:off x="3742313" y="2600490"/>
            <a:ext cx="0" cy="1817361"/>
          </a:xfrm>
          <a:prstGeom prst="line">
            <a:avLst/>
          </a:prstGeom>
          <a:noFill/>
          <a:ln w="19050" cap="flat" cmpd="sng" algn="ctr">
            <a:solidFill>
              <a:srgbClr val="C00000"/>
            </a:solidFill>
            <a:prstDash val="solid"/>
            <a:miter lim="800000"/>
          </a:ln>
          <a:effectLst/>
        </p:spPr>
      </p:cxnSp>
      <p:sp>
        <p:nvSpPr>
          <p:cNvPr id="63" name="ZoneTexte 62">
            <a:extLst>
              <a:ext uri="{FF2B5EF4-FFF2-40B4-BE49-F238E27FC236}">
                <a16:creationId xmlns:a16="http://schemas.microsoft.com/office/drawing/2014/main" id="{7DA1FA72-4143-4CDD-9360-8C2D47F4A518}"/>
              </a:ext>
            </a:extLst>
          </p:cNvPr>
          <p:cNvSpPr txBox="1"/>
          <p:nvPr/>
        </p:nvSpPr>
        <p:spPr>
          <a:xfrm>
            <a:off x="869430" y="2651846"/>
            <a:ext cx="703238" cy="461665"/>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prstClr val="black"/>
                </a:solidFill>
                <a:effectLst/>
                <a:uLnTx/>
                <a:uFillTx/>
                <a:latin typeface="Calibri Light" panose="020F0302020204030204"/>
              </a:rPr>
              <a:t>Je cible le client</a:t>
            </a:r>
          </a:p>
        </p:txBody>
      </p:sp>
      <p:sp>
        <p:nvSpPr>
          <p:cNvPr id="64" name="ZoneTexte 63">
            <a:extLst>
              <a:ext uri="{FF2B5EF4-FFF2-40B4-BE49-F238E27FC236}">
                <a16:creationId xmlns:a16="http://schemas.microsoft.com/office/drawing/2014/main" id="{F5A48C1D-D8E3-4B84-A941-EB1178F8BA49}"/>
              </a:ext>
            </a:extLst>
          </p:cNvPr>
          <p:cNvSpPr txBox="1"/>
          <p:nvPr/>
        </p:nvSpPr>
        <p:spPr>
          <a:xfrm>
            <a:off x="2525270" y="2514802"/>
            <a:ext cx="1182491" cy="646331"/>
          </a:xfrm>
          <a:prstGeom prst="rect">
            <a:avLst/>
          </a:prstGeom>
          <a:noFill/>
        </p:spPr>
        <p:txBody>
          <a:bodyPr wrap="square">
            <a:spAutoFit/>
          </a:bodyPr>
          <a:lstStyle>
            <a:defPPr>
              <a:defRPr lang="fr-FR"/>
            </a:defPPr>
            <a:lvl1pPr>
              <a:defRPr sz="800">
                <a:latin typeface="+mj-lt"/>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prstClr val="black"/>
                </a:solidFill>
                <a:effectLst/>
                <a:uLnTx/>
                <a:uFillTx/>
                <a:latin typeface="Calibri Light" panose="020F0302020204030204"/>
              </a:rPr>
              <a:t>Je propose la mise en relation avec WTW</a:t>
            </a:r>
          </a:p>
        </p:txBody>
      </p:sp>
      <p:sp>
        <p:nvSpPr>
          <p:cNvPr id="65" name="Signe Plus 64">
            <a:extLst>
              <a:ext uri="{FF2B5EF4-FFF2-40B4-BE49-F238E27FC236}">
                <a16:creationId xmlns:a16="http://schemas.microsoft.com/office/drawing/2014/main" id="{8B9B8392-9E81-49A7-8A1E-5E9CD0B1D2A8}"/>
              </a:ext>
            </a:extLst>
          </p:cNvPr>
          <p:cNvSpPr/>
          <p:nvPr/>
        </p:nvSpPr>
        <p:spPr>
          <a:xfrm>
            <a:off x="1468131" y="2734641"/>
            <a:ext cx="186521" cy="199863"/>
          </a:xfrm>
          <a:prstGeom prst="mathPlus">
            <a:avLst>
              <a:gd name="adj1" fmla="val 5098"/>
            </a:avLst>
          </a:prstGeom>
          <a:solidFill>
            <a:srgbClr val="7030A0"/>
          </a:solid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0000"/>
              </a:solidFill>
              <a:effectLst/>
              <a:uLnTx/>
              <a:uFillTx/>
              <a:latin typeface="Calibri" panose="020F0502020204030204"/>
              <a:ea typeface="+mn-ea"/>
              <a:cs typeface="+mn-cs"/>
            </a:endParaRPr>
          </a:p>
        </p:txBody>
      </p:sp>
      <p:grpSp>
        <p:nvGrpSpPr>
          <p:cNvPr id="66" name="Groupe 65">
            <a:extLst>
              <a:ext uri="{FF2B5EF4-FFF2-40B4-BE49-F238E27FC236}">
                <a16:creationId xmlns:a16="http://schemas.microsoft.com/office/drawing/2014/main" id="{F628C7B7-CAAD-43D0-9A2E-12D189F25865}"/>
              </a:ext>
            </a:extLst>
          </p:cNvPr>
          <p:cNvGrpSpPr/>
          <p:nvPr/>
        </p:nvGrpSpPr>
        <p:grpSpPr>
          <a:xfrm flipH="1">
            <a:off x="2807933" y="3515494"/>
            <a:ext cx="729855" cy="727540"/>
            <a:chOff x="1467204" y="4881934"/>
            <a:chExt cx="563563" cy="523875"/>
          </a:xfrm>
        </p:grpSpPr>
        <p:sp>
          <p:nvSpPr>
            <p:cNvPr id="67" name="Freeform 389">
              <a:extLst>
                <a:ext uri="{FF2B5EF4-FFF2-40B4-BE49-F238E27FC236}">
                  <a16:creationId xmlns:a16="http://schemas.microsoft.com/office/drawing/2014/main" id="{D06A6398-42C5-4629-B64B-38110EE0CCE1}"/>
                </a:ext>
              </a:extLst>
            </p:cNvPr>
            <p:cNvSpPr>
              <a:spLocks/>
            </p:cNvSpPr>
            <p:nvPr/>
          </p:nvSpPr>
          <p:spPr bwMode="auto">
            <a:xfrm>
              <a:off x="1659292" y="5024809"/>
              <a:ext cx="98425" cy="103187"/>
            </a:xfrm>
            <a:custGeom>
              <a:avLst/>
              <a:gdLst>
                <a:gd name="T0" fmla="*/ 2 w 31"/>
                <a:gd name="T1" fmla="*/ 8 h 32"/>
                <a:gd name="T2" fmla="*/ 0 w 31"/>
                <a:gd name="T3" fmla="*/ 15 h 32"/>
                <a:gd name="T4" fmla="*/ 16 w 31"/>
                <a:gd name="T5" fmla="*/ 32 h 32"/>
                <a:gd name="T6" fmla="*/ 31 w 31"/>
                <a:gd name="T7" fmla="*/ 15 h 32"/>
                <a:gd name="T8" fmla="*/ 31 w 31"/>
                <a:gd name="T9" fmla="*/ 12 h 32"/>
                <a:gd name="T10" fmla="*/ 10 w 31"/>
                <a:gd name="T11" fmla="*/ 0 h 32"/>
              </a:gdLst>
              <a:ahLst/>
              <a:cxnLst>
                <a:cxn ang="0">
                  <a:pos x="T0" y="T1"/>
                </a:cxn>
                <a:cxn ang="0">
                  <a:pos x="T2" y="T3"/>
                </a:cxn>
                <a:cxn ang="0">
                  <a:pos x="T4" y="T5"/>
                </a:cxn>
                <a:cxn ang="0">
                  <a:pos x="T6" y="T7"/>
                </a:cxn>
                <a:cxn ang="0">
                  <a:pos x="T8" y="T9"/>
                </a:cxn>
                <a:cxn ang="0">
                  <a:pos x="T10" y="T11"/>
                </a:cxn>
              </a:cxnLst>
              <a:rect l="0" t="0" r="r" b="b"/>
              <a:pathLst>
                <a:path w="31" h="32">
                  <a:moveTo>
                    <a:pt x="2" y="8"/>
                  </a:moveTo>
                  <a:cubicBezTo>
                    <a:pt x="1" y="10"/>
                    <a:pt x="0" y="12"/>
                    <a:pt x="0" y="15"/>
                  </a:cubicBezTo>
                  <a:cubicBezTo>
                    <a:pt x="0" y="24"/>
                    <a:pt x="7" y="32"/>
                    <a:pt x="16" y="32"/>
                  </a:cubicBezTo>
                  <a:cubicBezTo>
                    <a:pt x="24" y="32"/>
                    <a:pt x="31" y="24"/>
                    <a:pt x="31" y="15"/>
                  </a:cubicBezTo>
                  <a:cubicBezTo>
                    <a:pt x="31" y="14"/>
                    <a:pt x="31" y="13"/>
                    <a:pt x="31" y="12"/>
                  </a:cubicBezTo>
                  <a:cubicBezTo>
                    <a:pt x="31" y="12"/>
                    <a:pt x="21" y="13"/>
                    <a:pt x="1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68" name="Line 390">
              <a:extLst>
                <a:ext uri="{FF2B5EF4-FFF2-40B4-BE49-F238E27FC236}">
                  <a16:creationId xmlns:a16="http://schemas.microsoft.com/office/drawing/2014/main" id="{F55B1F6B-B162-4AAA-AE8B-40B1E70CFF7C}"/>
                </a:ext>
              </a:extLst>
            </p:cNvPr>
            <p:cNvSpPr>
              <a:spLocks noChangeShapeType="1"/>
            </p:cNvSpPr>
            <p:nvPr/>
          </p:nvSpPr>
          <p:spPr bwMode="auto">
            <a:xfrm>
              <a:off x="1684692" y="5061322"/>
              <a:ext cx="0" cy="127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69" name="Line 391">
              <a:extLst>
                <a:ext uri="{FF2B5EF4-FFF2-40B4-BE49-F238E27FC236}">
                  <a16:creationId xmlns:a16="http://schemas.microsoft.com/office/drawing/2014/main" id="{DC858E35-A4D8-4C00-87B1-A9D8D82B0012}"/>
                </a:ext>
              </a:extLst>
            </p:cNvPr>
            <p:cNvSpPr>
              <a:spLocks noChangeShapeType="1"/>
            </p:cNvSpPr>
            <p:nvPr/>
          </p:nvSpPr>
          <p:spPr bwMode="auto">
            <a:xfrm>
              <a:off x="1732317" y="5064497"/>
              <a:ext cx="0" cy="635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70" name="Freeform 392">
              <a:extLst>
                <a:ext uri="{FF2B5EF4-FFF2-40B4-BE49-F238E27FC236}">
                  <a16:creationId xmlns:a16="http://schemas.microsoft.com/office/drawing/2014/main" id="{1F0FB2C5-8F49-4C4E-A693-DF558466E364}"/>
                </a:ext>
              </a:extLst>
            </p:cNvPr>
            <p:cNvSpPr>
              <a:spLocks/>
            </p:cNvSpPr>
            <p:nvPr/>
          </p:nvSpPr>
          <p:spPr bwMode="auto">
            <a:xfrm>
              <a:off x="1700567" y="5102597"/>
              <a:ext cx="19050" cy="6350"/>
            </a:xfrm>
            <a:custGeom>
              <a:avLst/>
              <a:gdLst>
                <a:gd name="T0" fmla="*/ 6 w 6"/>
                <a:gd name="T1" fmla="*/ 0 h 2"/>
                <a:gd name="T2" fmla="*/ 0 w 6"/>
                <a:gd name="T3" fmla="*/ 0 h 2"/>
              </a:gdLst>
              <a:ahLst/>
              <a:cxnLst>
                <a:cxn ang="0">
                  <a:pos x="T0" y="T1"/>
                </a:cxn>
                <a:cxn ang="0">
                  <a:pos x="T2" y="T3"/>
                </a:cxn>
              </a:cxnLst>
              <a:rect l="0" t="0" r="r" b="b"/>
              <a:pathLst>
                <a:path w="6" h="2">
                  <a:moveTo>
                    <a:pt x="6" y="0"/>
                  </a:moveTo>
                  <a:cubicBezTo>
                    <a:pt x="5" y="2"/>
                    <a:pt x="2" y="2"/>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71" name="Line 393">
              <a:extLst>
                <a:ext uri="{FF2B5EF4-FFF2-40B4-BE49-F238E27FC236}">
                  <a16:creationId xmlns:a16="http://schemas.microsoft.com/office/drawing/2014/main" id="{1EFC2A93-00F7-4593-8058-4063DD1D333A}"/>
                </a:ext>
              </a:extLst>
            </p:cNvPr>
            <p:cNvSpPr>
              <a:spLocks noChangeShapeType="1"/>
            </p:cNvSpPr>
            <p:nvPr/>
          </p:nvSpPr>
          <p:spPr bwMode="auto">
            <a:xfrm flipH="1">
              <a:off x="1540229" y="5315322"/>
              <a:ext cx="296863"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72" name="Line 394">
              <a:extLst>
                <a:ext uri="{FF2B5EF4-FFF2-40B4-BE49-F238E27FC236}">
                  <a16:creationId xmlns:a16="http://schemas.microsoft.com/office/drawing/2014/main" id="{9EB152AB-B85F-476D-91C1-5D90D8569A47}"/>
                </a:ext>
              </a:extLst>
            </p:cNvPr>
            <p:cNvSpPr>
              <a:spLocks noChangeShapeType="1"/>
            </p:cNvSpPr>
            <p:nvPr/>
          </p:nvSpPr>
          <p:spPr bwMode="auto">
            <a:xfrm flipH="1">
              <a:off x="1489429" y="5315322"/>
              <a:ext cx="190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73" name="Freeform 395">
              <a:extLst>
                <a:ext uri="{FF2B5EF4-FFF2-40B4-BE49-F238E27FC236}">
                  <a16:creationId xmlns:a16="http://schemas.microsoft.com/office/drawing/2014/main" id="{EE175D8D-4C33-4024-86A8-B7EA8B72BE2D}"/>
                </a:ext>
              </a:extLst>
            </p:cNvPr>
            <p:cNvSpPr>
              <a:spLocks/>
            </p:cNvSpPr>
            <p:nvPr/>
          </p:nvSpPr>
          <p:spPr bwMode="auto">
            <a:xfrm>
              <a:off x="1624367" y="4974009"/>
              <a:ext cx="168275" cy="169862"/>
            </a:xfrm>
            <a:custGeom>
              <a:avLst/>
              <a:gdLst>
                <a:gd name="T0" fmla="*/ 13 w 53"/>
                <a:gd name="T1" fmla="*/ 50 h 53"/>
                <a:gd name="T2" fmla="*/ 9 w 53"/>
                <a:gd name="T3" fmla="*/ 44 h 53"/>
                <a:gd name="T4" fmla="*/ 1 w 53"/>
                <a:gd name="T5" fmla="*/ 32 h 53"/>
                <a:gd name="T6" fmla="*/ 9 w 53"/>
                <a:gd name="T7" fmla="*/ 17 h 53"/>
                <a:gd name="T8" fmla="*/ 19 w 53"/>
                <a:gd name="T9" fmla="*/ 7 h 53"/>
                <a:gd name="T10" fmla="*/ 36 w 53"/>
                <a:gd name="T11" fmla="*/ 4 h 53"/>
                <a:gd name="T12" fmla="*/ 45 w 53"/>
                <a:gd name="T13" fmla="*/ 19 h 53"/>
                <a:gd name="T14" fmla="*/ 53 w 53"/>
                <a:gd name="T15" fmla="*/ 32 h 53"/>
                <a:gd name="T16" fmla="*/ 44 w 53"/>
                <a:gd name="T17" fmla="*/ 44 h 53"/>
                <a:gd name="T18" fmla="*/ 36 w 53"/>
                <a:gd name="T19"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3">
                  <a:moveTo>
                    <a:pt x="13" y="50"/>
                  </a:moveTo>
                  <a:cubicBezTo>
                    <a:pt x="10" y="47"/>
                    <a:pt x="9" y="44"/>
                    <a:pt x="9" y="44"/>
                  </a:cubicBezTo>
                  <a:cubicBezTo>
                    <a:pt x="9" y="44"/>
                    <a:pt x="0" y="40"/>
                    <a:pt x="1" y="32"/>
                  </a:cubicBezTo>
                  <a:cubicBezTo>
                    <a:pt x="2" y="23"/>
                    <a:pt x="8" y="23"/>
                    <a:pt x="9" y="17"/>
                  </a:cubicBezTo>
                  <a:cubicBezTo>
                    <a:pt x="9" y="10"/>
                    <a:pt x="14" y="7"/>
                    <a:pt x="19" y="7"/>
                  </a:cubicBezTo>
                  <a:cubicBezTo>
                    <a:pt x="19" y="7"/>
                    <a:pt x="25" y="0"/>
                    <a:pt x="36" y="4"/>
                  </a:cubicBezTo>
                  <a:cubicBezTo>
                    <a:pt x="47" y="9"/>
                    <a:pt x="45" y="19"/>
                    <a:pt x="45" y="19"/>
                  </a:cubicBezTo>
                  <a:cubicBezTo>
                    <a:pt x="45" y="19"/>
                    <a:pt x="53" y="23"/>
                    <a:pt x="53" y="32"/>
                  </a:cubicBezTo>
                  <a:cubicBezTo>
                    <a:pt x="53" y="42"/>
                    <a:pt x="44" y="44"/>
                    <a:pt x="44" y="44"/>
                  </a:cubicBezTo>
                  <a:cubicBezTo>
                    <a:pt x="44" y="44"/>
                    <a:pt x="43" y="52"/>
                    <a:pt x="36" y="5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74" name="Freeform 396">
              <a:extLst>
                <a:ext uri="{FF2B5EF4-FFF2-40B4-BE49-F238E27FC236}">
                  <a16:creationId xmlns:a16="http://schemas.microsoft.com/office/drawing/2014/main" id="{1CEBBCBE-637A-46D9-9624-750CFA44F6AD}"/>
                </a:ext>
              </a:extLst>
            </p:cNvPr>
            <p:cNvSpPr>
              <a:spLocks/>
            </p:cNvSpPr>
            <p:nvPr/>
          </p:nvSpPr>
          <p:spPr bwMode="auto">
            <a:xfrm>
              <a:off x="1929167" y="5172447"/>
              <a:ext cx="101600" cy="98425"/>
            </a:xfrm>
            <a:custGeom>
              <a:avLst/>
              <a:gdLst>
                <a:gd name="T0" fmla="*/ 32 w 32"/>
                <a:gd name="T1" fmla="*/ 31 h 31"/>
                <a:gd name="T2" fmla="*/ 32 w 32"/>
                <a:gd name="T3" fmla="*/ 15 h 31"/>
                <a:gd name="T4" fmla="*/ 11 w 32"/>
                <a:gd name="T5" fmla="*/ 1 h 31"/>
                <a:gd name="T6" fmla="*/ 0 w 32"/>
                <a:gd name="T7" fmla="*/ 1 h 31"/>
              </a:gdLst>
              <a:ahLst/>
              <a:cxnLst>
                <a:cxn ang="0">
                  <a:pos x="T0" y="T1"/>
                </a:cxn>
                <a:cxn ang="0">
                  <a:pos x="T2" y="T3"/>
                </a:cxn>
                <a:cxn ang="0">
                  <a:pos x="T4" y="T5"/>
                </a:cxn>
                <a:cxn ang="0">
                  <a:pos x="T6" y="T7"/>
                </a:cxn>
              </a:cxnLst>
              <a:rect l="0" t="0" r="r" b="b"/>
              <a:pathLst>
                <a:path w="32" h="31">
                  <a:moveTo>
                    <a:pt x="32" y="31"/>
                  </a:moveTo>
                  <a:cubicBezTo>
                    <a:pt x="32" y="25"/>
                    <a:pt x="32" y="20"/>
                    <a:pt x="32" y="15"/>
                  </a:cubicBezTo>
                  <a:cubicBezTo>
                    <a:pt x="32" y="0"/>
                    <a:pt x="11" y="1"/>
                    <a:pt x="11" y="1"/>
                  </a:cubicBezTo>
                  <a:cubicBezTo>
                    <a:pt x="0" y="1"/>
                    <a:pt x="0" y="1"/>
                    <a:pt x="0"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75" name="Freeform 400">
              <a:extLst>
                <a:ext uri="{FF2B5EF4-FFF2-40B4-BE49-F238E27FC236}">
                  <a16:creationId xmlns:a16="http://schemas.microsoft.com/office/drawing/2014/main" id="{4CB94DA4-9B82-49EE-BDB3-0E91B6551EE3}"/>
                </a:ext>
              </a:extLst>
            </p:cNvPr>
            <p:cNvSpPr>
              <a:spLocks/>
            </p:cNvSpPr>
            <p:nvPr/>
          </p:nvSpPr>
          <p:spPr bwMode="auto">
            <a:xfrm>
              <a:off x="1830742" y="5150222"/>
              <a:ext cx="88900" cy="220662"/>
            </a:xfrm>
            <a:custGeom>
              <a:avLst/>
              <a:gdLst>
                <a:gd name="T0" fmla="*/ 28 w 28"/>
                <a:gd name="T1" fmla="*/ 0 h 69"/>
                <a:gd name="T2" fmla="*/ 22 w 28"/>
                <a:gd name="T3" fmla="*/ 7 h 69"/>
                <a:gd name="T4" fmla="*/ 3 w 28"/>
                <a:gd name="T5" fmla="*/ 23 h 69"/>
                <a:gd name="T6" fmla="*/ 9 w 28"/>
                <a:gd name="T7" fmla="*/ 69 h 69"/>
              </a:gdLst>
              <a:ahLst/>
              <a:cxnLst>
                <a:cxn ang="0">
                  <a:pos x="T0" y="T1"/>
                </a:cxn>
                <a:cxn ang="0">
                  <a:pos x="T2" y="T3"/>
                </a:cxn>
                <a:cxn ang="0">
                  <a:pos x="T4" y="T5"/>
                </a:cxn>
                <a:cxn ang="0">
                  <a:pos x="T6" y="T7"/>
                </a:cxn>
              </a:cxnLst>
              <a:rect l="0" t="0" r="r" b="b"/>
              <a:pathLst>
                <a:path w="28" h="69">
                  <a:moveTo>
                    <a:pt x="28" y="0"/>
                  </a:moveTo>
                  <a:cubicBezTo>
                    <a:pt x="28" y="4"/>
                    <a:pt x="27" y="7"/>
                    <a:pt x="22" y="7"/>
                  </a:cubicBezTo>
                  <a:cubicBezTo>
                    <a:pt x="13" y="8"/>
                    <a:pt x="3" y="9"/>
                    <a:pt x="3" y="23"/>
                  </a:cubicBezTo>
                  <a:cubicBezTo>
                    <a:pt x="3" y="37"/>
                    <a:pt x="0" y="66"/>
                    <a:pt x="9" y="69"/>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76" name="Freeform 401">
              <a:extLst>
                <a:ext uri="{FF2B5EF4-FFF2-40B4-BE49-F238E27FC236}">
                  <a16:creationId xmlns:a16="http://schemas.microsoft.com/office/drawing/2014/main" id="{208CBB09-BD52-4DE6-B65D-B3F23BD5E16B}"/>
                </a:ext>
              </a:extLst>
            </p:cNvPr>
            <p:cNvSpPr>
              <a:spLocks/>
            </p:cNvSpPr>
            <p:nvPr/>
          </p:nvSpPr>
          <p:spPr bwMode="auto">
            <a:xfrm>
              <a:off x="1649767" y="5229597"/>
              <a:ext cx="92075" cy="66675"/>
            </a:xfrm>
            <a:custGeom>
              <a:avLst/>
              <a:gdLst>
                <a:gd name="T0" fmla="*/ 58 w 58"/>
                <a:gd name="T1" fmla="*/ 42 h 42"/>
                <a:gd name="T2" fmla="*/ 58 w 58"/>
                <a:gd name="T3" fmla="*/ 0 h 42"/>
                <a:gd name="T4" fmla="*/ 0 w 58"/>
                <a:gd name="T5" fmla="*/ 0 h 42"/>
                <a:gd name="T6" fmla="*/ 0 w 58"/>
                <a:gd name="T7" fmla="*/ 36 h 42"/>
              </a:gdLst>
              <a:ahLst/>
              <a:cxnLst>
                <a:cxn ang="0">
                  <a:pos x="T0" y="T1"/>
                </a:cxn>
                <a:cxn ang="0">
                  <a:pos x="T2" y="T3"/>
                </a:cxn>
                <a:cxn ang="0">
                  <a:pos x="T4" y="T5"/>
                </a:cxn>
                <a:cxn ang="0">
                  <a:pos x="T6" y="T7"/>
                </a:cxn>
              </a:cxnLst>
              <a:rect l="0" t="0" r="r" b="b"/>
              <a:pathLst>
                <a:path w="58" h="42">
                  <a:moveTo>
                    <a:pt x="58" y="42"/>
                  </a:moveTo>
                  <a:lnTo>
                    <a:pt x="58" y="0"/>
                  </a:lnTo>
                  <a:lnTo>
                    <a:pt x="0" y="0"/>
                  </a:lnTo>
                  <a:lnTo>
                    <a:pt x="0" y="36"/>
                  </a:ln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77" name="Freeform 405">
              <a:extLst>
                <a:ext uri="{FF2B5EF4-FFF2-40B4-BE49-F238E27FC236}">
                  <a16:creationId xmlns:a16="http://schemas.microsoft.com/office/drawing/2014/main" id="{6386D0F6-D2A0-4CA1-AC5F-E9A7C51CD33A}"/>
                </a:ext>
              </a:extLst>
            </p:cNvPr>
            <p:cNvSpPr>
              <a:spLocks/>
            </p:cNvSpPr>
            <p:nvPr/>
          </p:nvSpPr>
          <p:spPr bwMode="auto">
            <a:xfrm>
              <a:off x="1767242" y="5274047"/>
              <a:ext cx="0" cy="41275"/>
            </a:xfrm>
            <a:custGeom>
              <a:avLst/>
              <a:gdLst>
                <a:gd name="T0" fmla="*/ 13 h 13"/>
                <a:gd name="T1" fmla="*/ 0 h 13"/>
              </a:gdLst>
              <a:ahLst/>
              <a:cxnLst>
                <a:cxn ang="0">
                  <a:pos x="0" y="T0"/>
                </a:cxn>
                <a:cxn ang="0">
                  <a:pos x="0" y="T1"/>
                </a:cxn>
              </a:cxnLst>
              <a:rect l="0" t="0" r="r" b="b"/>
              <a:pathLst>
                <a:path h="13">
                  <a:moveTo>
                    <a:pt x="0" y="13"/>
                  </a:moveTo>
                  <a:cubicBezTo>
                    <a:pt x="0" y="2"/>
                    <a:pt x="0" y="9"/>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78" name="Line 408">
              <a:extLst>
                <a:ext uri="{FF2B5EF4-FFF2-40B4-BE49-F238E27FC236}">
                  <a16:creationId xmlns:a16="http://schemas.microsoft.com/office/drawing/2014/main" id="{A05F6459-7757-4887-8B7C-CFB4090CB250}"/>
                </a:ext>
              </a:extLst>
            </p:cNvPr>
            <p:cNvSpPr>
              <a:spLocks noChangeShapeType="1"/>
            </p:cNvSpPr>
            <p:nvPr/>
          </p:nvSpPr>
          <p:spPr bwMode="auto">
            <a:xfrm>
              <a:off x="1751367" y="5156572"/>
              <a:ext cx="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79" name="Line 411">
              <a:extLst>
                <a:ext uri="{FF2B5EF4-FFF2-40B4-BE49-F238E27FC236}">
                  <a16:creationId xmlns:a16="http://schemas.microsoft.com/office/drawing/2014/main" id="{8A2EA138-700C-46BF-9B9B-04BEE7854B2C}"/>
                </a:ext>
              </a:extLst>
            </p:cNvPr>
            <p:cNvSpPr>
              <a:spLocks noChangeShapeType="1"/>
            </p:cNvSpPr>
            <p:nvPr/>
          </p:nvSpPr>
          <p:spPr bwMode="auto">
            <a:xfrm flipV="1">
              <a:off x="1738667" y="5118472"/>
              <a:ext cx="0" cy="381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80" name="Freeform 412">
              <a:extLst>
                <a:ext uri="{FF2B5EF4-FFF2-40B4-BE49-F238E27FC236}">
                  <a16:creationId xmlns:a16="http://schemas.microsoft.com/office/drawing/2014/main" id="{4B391C67-EC77-4730-90C4-3EEDB7B277C6}"/>
                </a:ext>
              </a:extLst>
            </p:cNvPr>
            <p:cNvSpPr>
              <a:spLocks/>
            </p:cNvSpPr>
            <p:nvPr/>
          </p:nvSpPr>
          <p:spPr bwMode="auto">
            <a:xfrm>
              <a:off x="1719617" y="5143872"/>
              <a:ext cx="85725" cy="85725"/>
            </a:xfrm>
            <a:custGeom>
              <a:avLst/>
              <a:gdLst>
                <a:gd name="T0" fmla="*/ 0 w 27"/>
                <a:gd name="T1" fmla="*/ 27 h 27"/>
                <a:gd name="T2" fmla="*/ 6 w 27"/>
                <a:gd name="T3" fmla="*/ 4 h 27"/>
                <a:gd name="T4" fmla="*/ 27 w 27"/>
                <a:gd name="T5" fmla="*/ 23 h 27"/>
              </a:gdLst>
              <a:ahLst/>
              <a:cxnLst>
                <a:cxn ang="0">
                  <a:pos x="T0" y="T1"/>
                </a:cxn>
                <a:cxn ang="0">
                  <a:pos x="T2" y="T3"/>
                </a:cxn>
                <a:cxn ang="0">
                  <a:pos x="T4" y="T5"/>
                </a:cxn>
              </a:cxnLst>
              <a:rect l="0" t="0" r="r" b="b"/>
              <a:pathLst>
                <a:path w="27" h="27">
                  <a:moveTo>
                    <a:pt x="0" y="27"/>
                  </a:moveTo>
                  <a:cubicBezTo>
                    <a:pt x="6" y="4"/>
                    <a:pt x="6" y="4"/>
                    <a:pt x="6" y="4"/>
                  </a:cubicBezTo>
                  <a:cubicBezTo>
                    <a:pt x="6" y="4"/>
                    <a:pt x="27" y="0"/>
                    <a:pt x="27" y="2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81" name="Freeform 413">
              <a:extLst>
                <a:ext uri="{FF2B5EF4-FFF2-40B4-BE49-F238E27FC236}">
                  <a16:creationId xmlns:a16="http://schemas.microsoft.com/office/drawing/2014/main" id="{7D078EE9-CDB1-4AA0-A883-171402F226C9}"/>
                </a:ext>
              </a:extLst>
            </p:cNvPr>
            <p:cNvSpPr>
              <a:spLocks/>
            </p:cNvSpPr>
            <p:nvPr/>
          </p:nvSpPr>
          <p:spPr bwMode="auto">
            <a:xfrm>
              <a:off x="1808517" y="5220072"/>
              <a:ext cx="0" cy="95250"/>
            </a:xfrm>
            <a:custGeom>
              <a:avLst/>
              <a:gdLst>
                <a:gd name="T0" fmla="*/ 0 h 30"/>
                <a:gd name="T1" fmla="*/ 30 h 30"/>
              </a:gdLst>
              <a:ahLst/>
              <a:cxnLst>
                <a:cxn ang="0">
                  <a:pos x="0" y="T0"/>
                </a:cxn>
                <a:cxn ang="0">
                  <a:pos x="0" y="T1"/>
                </a:cxn>
              </a:cxnLst>
              <a:rect l="0" t="0" r="r" b="b"/>
              <a:pathLst>
                <a:path h="30">
                  <a:moveTo>
                    <a:pt x="0" y="0"/>
                  </a:moveTo>
                  <a:cubicBezTo>
                    <a:pt x="0" y="4"/>
                    <a:pt x="0" y="24"/>
                    <a:pt x="0" y="3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82" name="Freeform 414">
              <a:extLst>
                <a:ext uri="{FF2B5EF4-FFF2-40B4-BE49-F238E27FC236}">
                  <a16:creationId xmlns:a16="http://schemas.microsoft.com/office/drawing/2014/main" id="{A248BA74-EB82-4B65-BECB-5E3D65CE3BA4}"/>
                </a:ext>
              </a:extLst>
            </p:cNvPr>
            <p:cNvSpPr>
              <a:spLocks/>
            </p:cNvSpPr>
            <p:nvPr/>
          </p:nvSpPr>
          <p:spPr bwMode="auto">
            <a:xfrm>
              <a:off x="1611667" y="5140697"/>
              <a:ext cx="88900" cy="88900"/>
            </a:xfrm>
            <a:custGeom>
              <a:avLst/>
              <a:gdLst>
                <a:gd name="T0" fmla="*/ 28 w 28"/>
                <a:gd name="T1" fmla="*/ 28 h 28"/>
                <a:gd name="T2" fmla="*/ 22 w 28"/>
                <a:gd name="T3" fmla="*/ 4 h 28"/>
                <a:gd name="T4" fmla="*/ 0 w 28"/>
                <a:gd name="T5" fmla="*/ 24 h 28"/>
              </a:gdLst>
              <a:ahLst/>
              <a:cxnLst>
                <a:cxn ang="0">
                  <a:pos x="T0" y="T1"/>
                </a:cxn>
                <a:cxn ang="0">
                  <a:pos x="T2" y="T3"/>
                </a:cxn>
                <a:cxn ang="0">
                  <a:pos x="T4" y="T5"/>
                </a:cxn>
              </a:cxnLst>
              <a:rect l="0" t="0" r="r" b="b"/>
              <a:pathLst>
                <a:path w="28" h="28">
                  <a:moveTo>
                    <a:pt x="28" y="28"/>
                  </a:moveTo>
                  <a:cubicBezTo>
                    <a:pt x="22" y="4"/>
                    <a:pt x="22" y="4"/>
                    <a:pt x="22" y="4"/>
                  </a:cubicBezTo>
                  <a:cubicBezTo>
                    <a:pt x="22" y="4"/>
                    <a:pt x="0" y="0"/>
                    <a:pt x="0" y="24"/>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83" name="Freeform 415">
              <a:extLst>
                <a:ext uri="{FF2B5EF4-FFF2-40B4-BE49-F238E27FC236}">
                  <a16:creationId xmlns:a16="http://schemas.microsoft.com/office/drawing/2014/main" id="{BE74FF18-F3B4-4711-B1C0-C9C11D867EEF}"/>
                </a:ext>
              </a:extLst>
            </p:cNvPr>
            <p:cNvSpPr>
              <a:spLocks/>
            </p:cNvSpPr>
            <p:nvPr/>
          </p:nvSpPr>
          <p:spPr bwMode="auto">
            <a:xfrm>
              <a:off x="1611667" y="5216897"/>
              <a:ext cx="0" cy="95250"/>
            </a:xfrm>
            <a:custGeom>
              <a:avLst/>
              <a:gdLst>
                <a:gd name="T0" fmla="*/ 0 h 30"/>
                <a:gd name="T1" fmla="*/ 30 h 30"/>
              </a:gdLst>
              <a:ahLst/>
              <a:cxnLst>
                <a:cxn ang="0">
                  <a:pos x="0" y="T0"/>
                </a:cxn>
                <a:cxn ang="0">
                  <a:pos x="0" y="T1"/>
                </a:cxn>
              </a:cxnLst>
              <a:rect l="0" t="0" r="r" b="b"/>
              <a:pathLst>
                <a:path h="30">
                  <a:moveTo>
                    <a:pt x="0" y="0"/>
                  </a:moveTo>
                  <a:cubicBezTo>
                    <a:pt x="0" y="4"/>
                    <a:pt x="0" y="24"/>
                    <a:pt x="0" y="3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84" name="Freeform 416">
              <a:extLst>
                <a:ext uri="{FF2B5EF4-FFF2-40B4-BE49-F238E27FC236}">
                  <a16:creationId xmlns:a16="http://schemas.microsoft.com/office/drawing/2014/main" id="{39E85BF1-F638-4F90-AACF-80FA857DEEF5}"/>
                </a:ext>
              </a:extLst>
            </p:cNvPr>
            <p:cNvSpPr>
              <a:spLocks/>
            </p:cNvSpPr>
            <p:nvPr/>
          </p:nvSpPr>
          <p:spPr bwMode="auto">
            <a:xfrm>
              <a:off x="1495779" y="4881934"/>
              <a:ext cx="150813" cy="111125"/>
            </a:xfrm>
            <a:custGeom>
              <a:avLst/>
              <a:gdLst>
                <a:gd name="T0" fmla="*/ 0 w 47"/>
                <a:gd name="T1" fmla="*/ 5 h 35"/>
                <a:gd name="T2" fmla="*/ 19 w 47"/>
                <a:gd name="T3" fmla="*/ 0 h 35"/>
                <a:gd name="T4" fmla="*/ 47 w 47"/>
                <a:gd name="T5" fmla="*/ 20 h 35"/>
                <a:gd name="T6" fmla="*/ 37 w 47"/>
                <a:gd name="T7" fmla="*/ 35 h 35"/>
              </a:gdLst>
              <a:ahLst/>
              <a:cxnLst>
                <a:cxn ang="0">
                  <a:pos x="T0" y="T1"/>
                </a:cxn>
                <a:cxn ang="0">
                  <a:pos x="T2" y="T3"/>
                </a:cxn>
                <a:cxn ang="0">
                  <a:pos x="T4" y="T5"/>
                </a:cxn>
                <a:cxn ang="0">
                  <a:pos x="T6" y="T7"/>
                </a:cxn>
              </a:cxnLst>
              <a:rect l="0" t="0" r="r" b="b"/>
              <a:pathLst>
                <a:path w="47" h="35">
                  <a:moveTo>
                    <a:pt x="0" y="5"/>
                  </a:moveTo>
                  <a:cubicBezTo>
                    <a:pt x="5" y="2"/>
                    <a:pt x="12" y="0"/>
                    <a:pt x="19" y="0"/>
                  </a:cubicBezTo>
                  <a:cubicBezTo>
                    <a:pt x="35" y="0"/>
                    <a:pt x="47" y="9"/>
                    <a:pt x="47" y="20"/>
                  </a:cubicBezTo>
                  <a:cubicBezTo>
                    <a:pt x="47" y="26"/>
                    <a:pt x="43" y="31"/>
                    <a:pt x="37" y="35"/>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85" name="Freeform 417">
              <a:extLst>
                <a:ext uri="{FF2B5EF4-FFF2-40B4-BE49-F238E27FC236}">
                  <a16:creationId xmlns:a16="http://schemas.microsoft.com/office/drawing/2014/main" id="{04DA07DE-58F6-4DDE-B9E8-99DC75A678ED}"/>
                </a:ext>
              </a:extLst>
            </p:cNvPr>
            <p:cNvSpPr>
              <a:spLocks/>
            </p:cNvSpPr>
            <p:nvPr/>
          </p:nvSpPr>
          <p:spPr bwMode="auto">
            <a:xfrm>
              <a:off x="1467204" y="4920034"/>
              <a:ext cx="111125" cy="85725"/>
            </a:xfrm>
            <a:custGeom>
              <a:avLst/>
              <a:gdLst>
                <a:gd name="T0" fmla="*/ 35 w 35"/>
                <a:gd name="T1" fmla="*/ 26 h 27"/>
                <a:gd name="T2" fmla="*/ 28 w 35"/>
                <a:gd name="T3" fmla="*/ 27 h 27"/>
                <a:gd name="T4" fmla="*/ 0 w 35"/>
                <a:gd name="T5" fmla="*/ 10 h 27"/>
                <a:gd name="T6" fmla="*/ 4 w 35"/>
                <a:gd name="T7" fmla="*/ 0 h 27"/>
              </a:gdLst>
              <a:ahLst/>
              <a:cxnLst>
                <a:cxn ang="0">
                  <a:pos x="T0" y="T1"/>
                </a:cxn>
                <a:cxn ang="0">
                  <a:pos x="T2" y="T3"/>
                </a:cxn>
                <a:cxn ang="0">
                  <a:pos x="T4" y="T5"/>
                </a:cxn>
                <a:cxn ang="0">
                  <a:pos x="T6" y="T7"/>
                </a:cxn>
              </a:cxnLst>
              <a:rect l="0" t="0" r="r" b="b"/>
              <a:pathLst>
                <a:path w="35" h="27">
                  <a:moveTo>
                    <a:pt x="35" y="26"/>
                  </a:moveTo>
                  <a:cubicBezTo>
                    <a:pt x="33" y="27"/>
                    <a:pt x="31" y="27"/>
                    <a:pt x="28" y="27"/>
                  </a:cubicBezTo>
                  <a:cubicBezTo>
                    <a:pt x="13" y="27"/>
                    <a:pt x="0" y="20"/>
                    <a:pt x="0" y="10"/>
                  </a:cubicBezTo>
                  <a:cubicBezTo>
                    <a:pt x="0" y="6"/>
                    <a:pt x="1" y="3"/>
                    <a:pt x="4" y="0"/>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86" name="Freeform 418">
              <a:extLst>
                <a:ext uri="{FF2B5EF4-FFF2-40B4-BE49-F238E27FC236}">
                  <a16:creationId xmlns:a16="http://schemas.microsoft.com/office/drawing/2014/main" id="{D3582CC1-681F-4AF4-AD8D-BF697248B1BF}"/>
                </a:ext>
              </a:extLst>
            </p:cNvPr>
            <p:cNvSpPr>
              <a:spLocks/>
            </p:cNvSpPr>
            <p:nvPr/>
          </p:nvSpPr>
          <p:spPr bwMode="auto">
            <a:xfrm>
              <a:off x="1578329" y="4993059"/>
              <a:ext cx="46038" cy="28575"/>
            </a:xfrm>
            <a:custGeom>
              <a:avLst/>
              <a:gdLst>
                <a:gd name="T0" fmla="*/ 23 w 29"/>
                <a:gd name="T1" fmla="*/ 0 h 18"/>
                <a:gd name="T2" fmla="*/ 29 w 29"/>
                <a:gd name="T3" fmla="*/ 18 h 18"/>
                <a:gd name="T4" fmla="*/ 0 w 29"/>
                <a:gd name="T5" fmla="*/ 6 h 18"/>
              </a:gdLst>
              <a:ahLst/>
              <a:cxnLst>
                <a:cxn ang="0">
                  <a:pos x="T0" y="T1"/>
                </a:cxn>
                <a:cxn ang="0">
                  <a:pos x="T2" y="T3"/>
                </a:cxn>
                <a:cxn ang="0">
                  <a:pos x="T4" y="T5"/>
                </a:cxn>
              </a:cxnLst>
              <a:rect l="0" t="0" r="r" b="b"/>
              <a:pathLst>
                <a:path w="29" h="18">
                  <a:moveTo>
                    <a:pt x="23" y="0"/>
                  </a:moveTo>
                  <a:lnTo>
                    <a:pt x="29" y="18"/>
                  </a:lnTo>
                  <a:lnTo>
                    <a:pt x="0" y="6"/>
                  </a:ln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87" name="Freeform 420">
              <a:extLst>
                <a:ext uri="{FF2B5EF4-FFF2-40B4-BE49-F238E27FC236}">
                  <a16:creationId xmlns:a16="http://schemas.microsoft.com/office/drawing/2014/main" id="{7700137D-E75F-47A8-A039-E359451C6F00}"/>
                </a:ext>
              </a:extLst>
            </p:cNvPr>
            <p:cNvSpPr>
              <a:spLocks/>
            </p:cNvSpPr>
            <p:nvPr/>
          </p:nvSpPr>
          <p:spPr bwMode="auto">
            <a:xfrm>
              <a:off x="1514829" y="4920034"/>
              <a:ext cx="90488" cy="53975"/>
            </a:xfrm>
            <a:custGeom>
              <a:avLst/>
              <a:gdLst>
                <a:gd name="T0" fmla="*/ 0 w 57"/>
                <a:gd name="T1" fmla="*/ 14 h 34"/>
                <a:gd name="T2" fmla="*/ 20 w 57"/>
                <a:gd name="T3" fmla="*/ 34 h 34"/>
                <a:gd name="T4" fmla="*/ 57 w 57"/>
                <a:gd name="T5" fmla="*/ 0 h 34"/>
              </a:gdLst>
              <a:ahLst/>
              <a:cxnLst>
                <a:cxn ang="0">
                  <a:pos x="T0" y="T1"/>
                </a:cxn>
                <a:cxn ang="0">
                  <a:pos x="T2" y="T3"/>
                </a:cxn>
                <a:cxn ang="0">
                  <a:pos x="T4" y="T5"/>
                </a:cxn>
              </a:cxnLst>
              <a:rect l="0" t="0" r="r" b="b"/>
              <a:pathLst>
                <a:path w="57" h="34">
                  <a:moveTo>
                    <a:pt x="0" y="14"/>
                  </a:moveTo>
                  <a:lnTo>
                    <a:pt x="20" y="34"/>
                  </a:lnTo>
                  <a:lnTo>
                    <a:pt x="57" y="0"/>
                  </a:ln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88" name="Freeform 421">
              <a:extLst>
                <a:ext uri="{FF2B5EF4-FFF2-40B4-BE49-F238E27FC236}">
                  <a16:creationId xmlns:a16="http://schemas.microsoft.com/office/drawing/2014/main" id="{BC4AD767-2BC0-4545-B414-C020692CB8A0}"/>
                </a:ext>
              </a:extLst>
            </p:cNvPr>
            <p:cNvSpPr>
              <a:spLocks/>
            </p:cNvSpPr>
            <p:nvPr/>
          </p:nvSpPr>
          <p:spPr bwMode="auto">
            <a:xfrm>
              <a:off x="1627542" y="5286747"/>
              <a:ext cx="50800" cy="25400"/>
            </a:xfrm>
            <a:custGeom>
              <a:avLst/>
              <a:gdLst>
                <a:gd name="T0" fmla="*/ 0 w 16"/>
                <a:gd name="T1" fmla="*/ 8 h 8"/>
                <a:gd name="T2" fmla="*/ 8 w 16"/>
                <a:gd name="T3" fmla="*/ 0 h 8"/>
                <a:gd name="T4" fmla="*/ 16 w 16"/>
                <a:gd name="T5" fmla="*/ 8 h 8"/>
              </a:gdLst>
              <a:ahLst/>
              <a:cxnLst>
                <a:cxn ang="0">
                  <a:pos x="T0" y="T1"/>
                </a:cxn>
                <a:cxn ang="0">
                  <a:pos x="T2" y="T3"/>
                </a:cxn>
                <a:cxn ang="0">
                  <a:pos x="T4" y="T5"/>
                </a:cxn>
              </a:cxnLst>
              <a:rect l="0" t="0" r="r" b="b"/>
              <a:pathLst>
                <a:path w="16" h="8">
                  <a:moveTo>
                    <a:pt x="0" y="8"/>
                  </a:moveTo>
                  <a:cubicBezTo>
                    <a:pt x="0" y="3"/>
                    <a:pt x="3" y="0"/>
                    <a:pt x="8" y="0"/>
                  </a:cubicBezTo>
                  <a:cubicBezTo>
                    <a:pt x="12" y="0"/>
                    <a:pt x="16" y="3"/>
                    <a:pt x="16" y="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89" name="Freeform 422">
              <a:extLst>
                <a:ext uri="{FF2B5EF4-FFF2-40B4-BE49-F238E27FC236}">
                  <a16:creationId xmlns:a16="http://schemas.microsoft.com/office/drawing/2014/main" id="{4A4914E0-5915-4CC9-9A1B-99060443A4E5}"/>
                </a:ext>
              </a:extLst>
            </p:cNvPr>
            <p:cNvSpPr>
              <a:spLocks/>
            </p:cNvSpPr>
            <p:nvPr/>
          </p:nvSpPr>
          <p:spPr bwMode="auto">
            <a:xfrm>
              <a:off x="1862492" y="5223247"/>
              <a:ext cx="152400" cy="182562"/>
            </a:xfrm>
            <a:custGeom>
              <a:avLst/>
              <a:gdLst>
                <a:gd name="T0" fmla="*/ 0 w 48"/>
                <a:gd name="T1" fmla="*/ 52 h 57"/>
                <a:gd name="T2" fmla="*/ 0 w 48"/>
                <a:gd name="T3" fmla="*/ 3 h 57"/>
                <a:gd name="T4" fmla="*/ 4 w 48"/>
                <a:gd name="T5" fmla="*/ 0 h 57"/>
                <a:gd name="T6" fmla="*/ 44 w 48"/>
                <a:gd name="T7" fmla="*/ 0 h 57"/>
                <a:gd name="T8" fmla="*/ 48 w 48"/>
                <a:gd name="T9" fmla="*/ 3 h 57"/>
                <a:gd name="T10" fmla="*/ 48 w 48"/>
                <a:gd name="T11" fmla="*/ 53 h 57"/>
                <a:gd name="T12" fmla="*/ 44 w 48"/>
                <a:gd name="T13" fmla="*/ 57 h 57"/>
                <a:gd name="T14" fmla="*/ 28 w 48"/>
                <a:gd name="T15" fmla="*/ 57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57">
                  <a:moveTo>
                    <a:pt x="0" y="52"/>
                  </a:moveTo>
                  <a:cubicBezTo>
                    <a:pt x="0" y="3"/>
                    <a:pt x="0" y="3"/>
                    <a:pt x="0" y="3"/>
                  </a:cubicBezTo>
                  <a:cubicBezTo>
                    <a:pt x="0" y="1"/>
                    <a:pt x="2" y="0"/>
                    <a:pt x="4" y="0"/>
                  </a:cubicBezTo>
                  <a:cubicBezTo>
                    <a:pt x="44" y="0"/>
                    <a:pt x="44" y="0"/>
                    <a:pt x="44" y="0"/>
                  </a:cubicBezTo>
                  <a:cubicBezTo>
                    <a:pt x="46" y="0"/>
                    <a:pt x="48" y="1"/>
                    <a:pt x="48" y="3"/>
                  </a:cubicBezTo>
                  <a:cubicBezTo>
                    <a:pt x="48" y="53"/>
                    <a:pt x="48" y="53"/>
                    <a:pt x="48" y="53"/>
                  </a:cubicBezTo>
                  <a:cubicBezTo>
                    <a:pt x="48" y="55"/>
                    <a:pt x="46" y="57"/>
                    <a:pt x="44" y="57"/>
                  </a:cubicBezTo>
                  <a:cubicBezTo>
                    <a:pt x="28" y="57"/>
                    <a:pt x="28" y="57"/>
                    <a:pt x="28" y="57"/>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90" name="Freeform 423">
              <a:extLst>
                <a:ext uri="{FF2B5EF4-FFF2-40B4-BE49-F238E27FC236}">
                  <a16:creationId xmlns:a16="http://schemas.microsoft.com/office/drawing/2014/main" id="{22AF9AA0-D521-4310-827C-BA928EB7713E}"/>
                </a:ext>
              </a:extLst>
            </p:cNvPr>
            <p:cNvSpPr>
              <a:spLocks/>
            </p:cNvSpPr>
            <p:nvPr/>
          </p:nvSpPr>
          <p:spPr bwMode="auto">
            <a:xfrm>
              <a:off x="1887892" y="5093072"/>
              <a:ext cx="31750" cy="57150"/>
            </a:xfrm>
            <a:custGeom>
              <a:avLst/>
              <a:gdLst>
                <a:gd name="T0" fmla="*/ 10 w 10"/>
                <a:gd name="T1" fmla="*/ 18 h 18"/>
                <a:gd name="T2" fmla="*/ 0 w 10"/>
                <a:gd name="T3" fmla="*/ 0 h 18"/>
              </a:gdLst>
              <a:ahLst/>
              <a:cxnLst>
                <a:cxn ang="0">
                  <a:pos x="T0" y="T1"/>
                </a:cxn>
                <a:cxn ang="0">
                  <a:pos x="T2" y="T3"/>
                </a:cxn>
              </a:cxnLst>
              <a:rect l="0" t="0" r="r" b="b"/>
              <a:pathLst>
                <a:path w="10" h="18">
                  <a:moveTo>
                    <a:pt x="10" y="18"/>
                  </a:moveTo>
                  <a:cubicBezTo>
                    <a:pt x="4" y="14"/>
                    <a:pt x="0" y="8"/>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91" name="Freeform 424">
              <a:extLst>
                <a:ext uri="{FF2B5EF4-FFF2-40B4-BE49-F238E27FC236}">
                  <a16:creationId xmlns:a16="http://schemas.microsoft.com/office/drawing/2014/main" id="{FBAE4194-3D27-4156-932F-FBFF982D2426}"/>
                </a:ext>
              </a:extLst>
            </p:cNvPr>
            <p:cNvSpPr>
              <a:spLocks/>
            </p:cNvSpPr>
            <p:nvPr/>
          </p:nvSpPr>
          <p:spPr bwMode="auto">
            <a:xfrm>
              <a:off x="1964092" y="5093072"/>
              <a:ext cx="31750" cy="57150"/>
            </a:xfrm>
            <a:custGeom>
              <a:avLst/>
              <a:gdLst>
                <a:gd name="T0" fmla="*/ 10 w 10"/>
                <a:gd name="T1" fmla="*/ 0 h 18"/>
                <a:gd name="T2" fmla="*/ 0 w 10"/>
                <a:gd name="T3" fmla="*/ 18 h 18"/>
              </a:gdLst>
              <a:ahLst/>
              <a:cxnLst>
                <a:cxn ang="0">
                  <a:pos x="T0" y="T1"/>
                </a:cxn>
                <a:cxn ang="0">
                  <a:pos x="T2" y="T3"/>
                </a:cxn>
              </a:cxnLst>
              <a:rect l="0" t="0" r="r" b="b"/>
              <a:pathLst>
                <a:path w="10" h="18">
                  <a:moveTo>
                    <a:pt x="10" y="0"/>
                  </a:moveTo>
                  <a:cubicBezTo>
                    <a:pt x="10" y="9"/>
                    <a:pt x="6" y="15"/>
                    <a:pt x="0" y="1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92" name="Freeform 425">
              <a:extLst>
                <a:ext uri="{FF2B5EF4-FFF2-40B4-BE49-F238E27FC236}">
                  <a16:creationId xmlns:a16="http://schemas.microsoft.com/office/drawing/2014/main" id="{59C62643-3AE4-40D4-A462-E9A3B91E97F7}"/>
                </a:ext>
              </a:extLst>
            </p:cNvPr>
            <p:cNvSpPr>
              <a:spLocks/>
            </p:cNvSpPr>
            <p:nvPr/>
          </p:nvSpPr>
          <p:spPr bwMode="auto">
            <a:xfrm>
              <a:off x="1875192" y="4977184"/>
              <a:ext cx="136525" cy="106362"/>
            </a:xfrm>
            <a:custGeom>
              <a:avLst/>
              <a:gdLst>
                <a:gd name="T0" fmla="*/ 3 w 43"/>
                <a:gd name="T1" fmla="*/ 33 h 33"/>
                <a:gd name="T2" fmla="*/ 5 w 43"/>
                <a:gd name="T3" fmla="*/ 16 h 33"/>
                <a:gd name="T4" fmla="*/ 12 w 43"/>
                <a:gd name="T5" fmla="*/ 9 h 33"/>
                <a:gd name="T6" fmla="*/ 12 w 43"/>
                <a:gd name="T7" fmla="*/ 5 h 33"/>
                <a:gd name="T8" fmla="*/ 28 w 43"/>
                <a:gd name="T9" fmla="*/ 6 h 33"/>
                <a:gd name="T10" fmla="*/ 33 w 43"/>
                <a:gd name="T11" fmla="*/ 10 h 33"/>
                <a:gd name="T12" fmla="*/ 41 w 43"/>
                <a:gd name="T13" fmla="*/ 14 h 33"/>
                <a:gd name="T14" fmla="*/ 39 w 43"/>
                <a:gd name="T15" fmla="*/ 16 h 33"/>
                <a:gd name="T16" fmla="*/ 39 w 43"/>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33">
                  <a:moveTo>
                    <a:pt x="3" y="33"/>
                  </a:moveTo>
                  <a:cubicBezTo>
                    <a:pt x="3" y="33"/>
                    <a:pt x="0" y="20"/>
                    <a:pt x="5" y="16"/>
                  </a:cubicBezTo>
                  <a:cubicBezTo>
                    <a:pt x="5" y="16"/>
                    <a:pt x="4" y="10"/>
                    <a:pt x="12" y="9"/>
                  </a:cubicBezTo>
                  <a:cubicBezTo>
                    <a:pt x="12" y="9"/>
                    <a:pt x="13" y="7"/>
                    <a:pt x="12" y="5"/>
                  </a:cubicBezTo>
                  <a:cubicBezTo>
                    <a:pt x="12" y="5"/>
                    <a:pt x="22" y="0"/>
                    <a:pt x="28" y="6"/>
                  </a:cubicBezTo>
                  <a:cubicBezTo>
                    <a:pt x="28" y="6"/>
                    <a:pt x="32" y="5"/>
                    <a:pt x="33" y="10"/>
                  </a:cubicBezTo>
                  <a:cubicBezTo>
                    <a:pt x="33" y="10"/>
                    <a:pt x="39" y="10"/>
                    <a:pt x="41" y="14"/>
                  </a:cubicBezTo>
                  <a:cubicBezTo>
                    <a:pt x="41" y="14"/>
                    <a:pt x="39" y="15"/>
                    <a:pt x="39" y="16"/>
                  </a:cubicBezTo>
                  <a:cubicBezTo>
                    <a:pt x="39" y="16"/>
                    <a:pt x="43" y="25"/>
                    <a:pt x="39" y="3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93" name="Line 426">
              <a:extLst>
                <a:ext uri="{FF2B5EF4-FFF2-40B4-BE49-F238E27FC236}">
                  <a16:creationId xmlns:a16="http://schemas.microsoft.com/office/drawing/2014/main" id="{1EEB6F37-FC25-4ED7-B092-262A9AE1D229}"/>
                </a:ext>
              </a:extLst>
            </p:cNvPr>
            <p:cNvSpPr>
              <a:spLocks noChangeShapeType="1"/>
            </p:cNvSpPr>
            <p:nvPr/>
          </p:nvSpPr>
          <p:spPr bwMode="auto">
            <a:xfrm flipH="1">
              <a:off x="1887892" y="5280397"/>
              <a:ext cx="34925" cy="4127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94" name="Line 427">
              <a:extLst>
                <a:ext uri="{FF2B5EF4-FFF2-40B4-BE49-F238E27FC236}">
                  <a16:creationId xmlns:a16="http://schemas.microsoft.com/office/drawing/2014/main" id="{E822DA90-EB03-4C97-AE46-DF8CCA3E464A}"/>
                </a:ext>
              </a:extLst>
            </p:cNvPr>
            <p:cNvSpPr>
              <a:spLocks noChangeShapeType="1"/>
            </p:cNvSpPr>
            <p:nvPr/>
          </p:nvSpPr>
          <p:spPr bwMode="auto">
            <a:xfrm flipH="1">
              <a:off x="1935517" y="5248647"/>
              <a:ext cx="9525" cy="127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95" name="Freeform 428">
              <a:extLst>
                <a:ext uri="{FF2B5EF4-FFF2-40B4-BE49-F238E27FC236}">
                  <a16:creationId xmlns:a16="http://schemas.microsoft.com/office/drawing/2014/main" id="{8D546D23-2D08-420A-958D-E339D4A7A9F3}"/>
                </a:ext>
              </a:extLst>
            </p:cNvPr>
            <p:cNvSpPr>
              <a:spLocks/>
            </p:cNvSpPr>
            <p:nvPr/>
          </p:nvSpPr>
          <p:spPr bwMode="auto">
            <a:xfrm>
              <a:off x="1751367" y="5248647"/>
              <a:ext cx="28575" cy="25400"/>
            </a:xfrm>
            <a:custGeom>
              <a:avLst/>
              <a:gdLst>
                <a:gd name="T0" fmla="*/ 9 w 9"/>
                <a:gd name="T1" fmla="*/ 0 h 8"/>
                <a:gd name="T2" fmla="*/ 0 w 9"/>
                <a:gd name="T3" fmla="*/ 8 h 8"/>
              </a:gdLst>
              <a:ahLst/>
              <a:cxnLst>
                <a:cxn ang="0">
                  <a:pos x="T0" y="T1"/>
                </a:cxn>
                <a:cxn ang="0">
                  <a:pos x="T2" y="T3"/>
                </a:cxn>
              </a:cxnLst>
              <a:rect l="0" t="0" r="r" b="b"/>
              <a:pathLst>
                <a:path w="9" h="8">
                  <a:moveTo>
                    <a:pt x="9" y="0"/>
                  </a:moveTo>
                  <a:cubicBezTo>
                    <a:pt x="9" y="4"/>
                    <a:pt x="5" y="8"/>
                    <a:pt x="0" y="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96" name="Line 429">
              <a:extLst>
                <a:ext uri="{FF2B5EF4-FFF2-40B4-BE49-F238E27FC236}">
                  <a16:creationId xmlns:a16="http://schemas.microsoft.com/office/drawing/2014/main" id="{D8C32AA6-66CB-41F4-A7E7-2A960715FA83}"/>
                </a:ext>
              </a:extLst>
            </p:cNvPr>
            <p:cNvSpPr>
              <a:spLocks noChangeShapeType="1"/>
            </p:cNvSpPr>
            <p:nvPr/>
          </p:nvSpPr>
          <p:spPr bwMode="auto">
            <a:xfrm>
              <a:off x="1919642" y="5156572"/>
              <a:ext cx="444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97" name="Freeform 430">
              <a:extLst>
                <a:ext uri="{FF2B5EF4-FFF2-40B4-BE49-F238E27FC236}">
                  <a16:creationId xmlns:a16="http://schemas.microsoft.com/office/drawing/2014/main" id="{827C04DB-FEBB-4FAF-86F5-D67D323060DB}"/>
                </a:ext>
              </a:extLst>
            </p:cNvPr>
            <p:cNvSpPr>
              <a:spLocks/>
            </p:cNvSpPr>
            <p:nvPr/>
          </p:nvSpPr>
          <p:spPr bwMode="auto">
            <a:xfrm>
              <a:off x="1872017" y="5074022"/>
              <a:ext cx="15875" cy="31750"/>
            </a:xfrm>
            <a:custGeom>
              <a:avLst/>
              <a:gdLst>
                <a:gd name="T0" fmla="*/ 5 w 5"/>
                <a:gd name="T1" fmla="*/ 10 h 10"/>
                <a:gd name="T2" fmla="*/ 0 w 5"/>
                <a:gd name="T3" fmla="*/ 5 h 10"/>
                <a:gd name="T4" fmla="*/ 3 w 5"/>
                <a:gd name="T5" fmla="*/ 0 h 10"/>
              </a:gdLst>
              <a:ahLst/>
              <a:cxnLst>
                <a:cxn ang="0">
                  <a:pos x="T0" y="T1"/>
                </a:cxn>
                <a:cxn ang="0">
                  <a:pos x="T2" y="T3"/>
                </a:cxn>
                <a:cxn ang="0">
                  <a:pos x="T4" y="T5"/>
                </a:cxn>
              </a:cxnLst>
              <a:rect l="0" t="0" r="r" b="b"/>
              <a:pathLst>
                <a:path w="5" h="10">
                  <a:moveTo>
                    <a:pt x="5" y="10"/>
                  </a:moveTo>
                  <a:cubicBezTo>
                    <a:pt x="2" y="10"/>
                    <a:pt x="0" y="8"/>
                    <a:pt x="0" y="5"/>
                  </a:cubicBezTo>
                  <a:cubicBezTo>
                    <a:pt x="0" y="3"/>
                    <a:pt x="1" y="1"/>
                    <a:pt x="3"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98" name="Freeform 431">
              <a:extLst>
                <a:ext uri="{FF2B5EF4-FFF2-40B4-BE49-F238E27FC236}">
                  <a16:creationId xmlns:a16="http://schemas.microsoft.com/office/drawing/2014/main" id="{A73F0533-8464-4883-A06F-2166247E2478}"/>
                </a:ext>
              </a:extLst>
            </p:cNvPr>
            <p:cNvSpPr>
              <a:spLocks/>
            </p:cNvSpPr>
            <p:nvPr/>
          </p:nvSpPr>
          <p:spPr bwMode="auto">
            <a:xfrm>
              <a:off x="1999017" y="5077197"/>
              <a:ext cx="12700" cy="31750"/>
            </a:xfrm>
            <a:custGeom>
              <a:avLst/>
              <a:gdLst>
                <a:gd name="T0" fmla="*/ 0 w 4"/>
                <a:gd name="T1" fmla="*/ 10 h 10"/>
                <a:gd name="T2" fmla="*/ 4 w 4"/>
                <a:gd name="T3" fmla="*/ 5 h 10"/>
                <a:gd name="T4" fmla="*/ 1 w 4"/>
                <a:gd name="T5" fmla="*/ 0 h 10"/>
              </a:gdLst>
              <a:ahLst/>
              <a:cxnLst>
                <a:cxn ang="0">
                  <a:pos x="T0" y="T1"/>
                </a:cxn>
                <a:cxn ang="0">
                  <a:pos x="T2" y="T3"/>
                </a:cxn>
                <a:cxn ang="0">
                  <a:pos x="T4" y="T5"/>
                </a:cxn>
              </a:cxnLst>
              <a:rect l="0" t="0" r="r" b="b"/>
              <a:pathLst>
                <a:path w="4" h="10">
                  <a:moveTo>
                    <a:pt x="0" y="10"/>
                  </a:moveTo>
                  <a:cubicBezTo>
                    <a:pt x="2" y="10"/>
                    <a:pt x="4" y="8"/>
                    <a:pt x="4" y="5"/>
                  </a:cubicBezTo>
                  <a:cubicBezTo>
                    <a:pt x="4" y="2"/>
                    <a:pt x="3" y="0"/>
                    <a:pt x="1"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99" name="Freeform 432">
              <a:extLst>
                <a:ext uri="{FF2B5EF4-FFF2-40B4-BE49-F238E27FC236}">
                  <a16:creationId xmlns:a16="http://schemas.microsoft.com/office/drawing/2014/main" id="{D4EDDA68-5A7B-426A-8468-08D131B6AD86}"/>
                </a:ext>
              </a:extLst>
            </p:cNvPr>
            <p:cNvSpPr>
              <a:spLocks/>
            </p:cNvSpPr>
            <p:nvPr/>
          </p:nvSpPr>
          <p:spPr bwMode="auto">
            <a:xfrm>
              <a:off x="1919642" y="5134347"/>
              <a:ext cx="41275" cy="12700"/>
            </a:xfrm>
            <a:custGeom>
              <a:avLst/>
              <a:gdLst>
                <a:gd name="T0" fmla="*/ 0 w 13"/>
                <a:gd name="T1" fmla="*/ 0 h 4"/>
                <a:gd name="T2" fmla="*/ 13 w 13"/>
                <a:gd name="T3" fmla="*/ 1 h 4"/>
              </a:gdLst>
              <a:ahLst/>
              <a:cxnLst>
                <a:cxn ang="0">
                  <a:pos x="T0" y="T1"/>
                </a:cxn>
                <a:cxn ang="0">
                  <a:pos x="T2" y="T3"/>
                </a:cxn>
              </a:cxnLst>
              <a:rect l="0" t="0" r="r" b="b"/>
              <a:pathLst>
                <a:path w="13" h="4">
                  <a:moveTo>
                    <a:pt x="0" y="0"/>
                  </a:moveTo>
                  <a:cubicBezTo>
                    <a:pt x="0" y="0"/>
                    <a:pt x="6" y="4"/>
                    <a:pt x="13"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00" name="Freeform 433">
              <a:extLst>
                <a:ext uri="{FF2B5EF4-FFF2-40B4-BE49-F238E27FC236}">
                  <a16:creationId xmlns:a16="http://schemas.microsoft.com/office/drawing/2014/main" id="{CB9BA438-0618-4626-8901-EEB44E92027F}"/>
                </a:ext>
              </a:extLst>
            </p:cNvPr>
            <p:cNvSpPr>
              <a:spLocks/>
            </p:cNvSpPr>
            <p:nvPr/>
          </p:nvSpPr>
          <p:spPr bwMode="auto">
            <a:xfrm>
              <a:off x="1932342" y="5018459"/>
              <a:ext cx="15875" cy="9525"/>
            </a:xfrm>
            <a:custGeom>
              <a:avLst/>
              <a:gdLst>
                <a:gd name="T0" fmla="*/ 5 w 5"/>
                <a:gd name="T1" fmla="*/ 0 h 3"/>
                <a:gd name="T2" fmla="*/ 0 w 5"/>
                <a:gd name="T3" fmla="*/ 3 h 3"/>
              </a:gdLst>
              <a:ahLst/>
              <a:cxnLst>
                <a:cxn ang="0">
                  <a:pos x="T0" y="T1"/>
                </a:cxn>
                <a:cxn ang="0">
                  <a:pos x="T2" y="T3"/>
                </a:cxn>
              </a:cxnLst>
              <a:rect l="0" t="0" r="r" b="b"/>
              <a:pathLst>
                <a:path w="5" h="3">
                  <a:moveTo>
                    <a:pt x="5" y="0"/>
                  </a:moveTo>
                  <a:cubicBezTo>
                    <a:pt x="5" y="0"/>
                    <a:pt x="1" y="0"/>
                    <a:pt x="0" y="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01" name="Freeform 434">
              <a:extLst>
                <a:ext uri="{FF2B5EF4-FFF2-40B4-BE49-F238E27FC236}">
                  <a16:creationId xmlns:a16="http://schemas.microsoft.com/office/drawing/2014/main" id="{B54B4DED-9D86-4625-B925-B07C758B201C}"/>
                </a:ext>
              </a:extLst>
            </p:cNvPr>
            <p:cNvSpPr>
              <a:spLocks/>
            </p:cNvSpPr>
            <p:nvPr/>
          </p:nvSpPr>
          <p:spPr bwMode="auto">
            <a:xfrm>
              <a:off x="1938692" y="5021634"/>
              <a:ext cx="9525" cy="9525"/>
            </a:xfrm>
            <a:custGeom>
              <a:avLst/>
              <a:gdLst>
                <a:gd name="T0" fmla="*/ 0 w 3"/>
                <a:gd name="T1" fmla="*/ 0 h 3"/>
                <a:gd name="T2" fmla="*/ 3 w 3"/>
                <a:gd name="T3" fmla="*/ 3 h 3"/>
              </a:gdLst>
              <a:ahLst/>
              <a:cxnLst>
                <a:cxn ang="0">
                  <a:pos x="T0" y="T1"/>
                </a:cxn>
                <a:cxn ang="0">
                  <a:pos x="T2" y="T3"/>
                </a:cxn>
              </a:cxnLst>
              <a:rect l="0" t="0" r="r" b="b"/>
              <a:pathLst>
                <a:path w="3" h="3">
                  <a:moveTo>
                    <a:pt x="0" y="0"/>
                  </a:moveTo>
                  <a:cubicBezTo>
                    <a:pt x="0" y="0"/>
                    <a:pt x="2" y="1"/>
                    <a:pt x="3" y="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grpSp>
      <p:grpSp>
        <p:nvGrpSpPr>
          <p:cNvPr id="102" name="Groupe 101">
            <a:extLst>
              <a:ext uri="{FF2B5EF4-FFF2-40B4-BE49-F238E27FC236}">
                <a16:creationId xmlns:a16="http://schemas.microsoft.com/office/drawing/2014/main" id="{08389B64-DB1F-4870-B7CA-ACB08501E460}"/>
              </a:ext>
            </a:extLst>
          </p:cNvPr>
          <p:cNvGrpSpPr/>
          <p:nvPr/>
        </p:nvGrpSpPr>
        <p:grpSpPr>
          <a:xfrm>
            <a:off x="4109271" y="3550414"/>
            <a:ext cx="817323" cy="596013"/>
            <a:chOff x="2198025" y="3830071"/>
            <a:chExt cx="574851" cy="419926"/>
          </a:xfrm>
        </p:grpSpPr>
        <p:sp>
          <p:nvSpPr>
            <p:cNvPr id="103" name="Freeform 5">
              <a:extLst>
                <a:ext uri="{FF2B5EF4-FFF2-40B4-BE49-F238E27FC236}">
                  <a16:creationId xmlns:a16="http://schemas.microsoft.com/office/drawing/2014/main" id="{F1E29020-A631-48B8-A194-E27DAA8929B6}"/>
                </a:ext>
              </a:extLst>
            </p:cNvPr>
            <p:cNvSpPr>
              <a:spLocks/>
            </p:cNvSpPr>
            <p:nvPr/>
          </p:nvSpPr>
          <p:spPr bwMode="auto">
            <a:xfrm>
              <a:off x="2289077" y="3830071"/>
              <a:ext cx="390029" cy="278592"/>
            </a:xfrm>
            <a:custGeom>
              <a:avLst/>
              <a:gdLst>
                <a:gd name="T0" fmla="*/ 0 w 141"/>
                <a:gd name="T1" fmla="*/ 65 h 100"/>
                <a:gd name="T2" fmla="*/ 0 w 141"/>
                <a:gd name="T3" fmla="*/ 9 h 100"/>
                <a:gd name="T4" fmla="*/ 9 w 141"/>
                <a:gd name="T5" fmla="*/ 0 h 100"/>
                <a:gd name="T6" fmla="*/ 131 w 141"/>
                <a:gd name="T7" fmla="*/ 0 h 100"/>
                <a:gd name="T8" fmla="*/ 141 w 141"/>
                <a:gd name="T9" fmla="*/ 9 h 100"/>
                <a:gd name="T10" fmla="*/ 141 w 141"/>
                <a:gd name="T11" fmla="*/ 100 h 100"/>
                <a:gd name="T12" fmla="*/ 0 w 141"/>
                <a:gd name="T13" fmla="*/ 100 h 100"/>
                <a:gd name="T14" fmla="*/ 0 w 141"/>
                <a:gd name="T15" fmla="*/ 73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00">
                  <a:moveTo>
                    <a:pt x="0" y="65"/>
                  </a:moveTo>
                  <a:cubicBezTo>
                    <a:pt x="0" y="9"/>
                    <a:pt x="0" y="9"/>
                    <a:pt x="0" y="9"/>
                  </a:cubicBezTo>
                  <a:cubicBezTo>
                    <a:pt x="0" y="4"/>
                    <a:pt x="4" y="0"/>
                    <a:pt x="9" y="0"/>
                  </a:cubicBezTo>
                  <a:cubicBezTo>
                    <a:pt x="131" y="0"/>
                    <a:pt x="131" y="0"/>
                    <a:pt x="131" y="0"/>
                  </a:cubicBezTo>
                  <a:cubicBezTo>
                    <a:pt x="136" y="0"/>
                    <a:pt x="141" y="4"/>
                    <a:pt x="141" y="9"/>
                  </a:cubicBezTo>
                  <a:cubicBezTo>
                    <a:pt x="141" y="100"/>
                    <a:pt x="141" y="100"/>
                    <a:pt x="141" y="100"/>
                  </a:cubicBezTo>
                  <a:cubicBezTo>
                    <a:pt x="0" y="100"/>
                    <a:pt x="0" y="100"/>
                    <a:pt x="0" y="100"/>
                  </a:cubicBezTo>
                  <a:cubicBezTo>
                    <a:pt x="0" y="73"/>
                    <a:pt x="0" y="73"/>
                    <a:pt x="0" y="7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04" name="Freeform 6">
              <a:extLst>
                <a:ext uri="{FF2B5EF4-FFF2-40B4-BE49-F238E27FC236}">
                  <a16:creationId xmlns:a16="http://schemas.microsoft.com/office/drawing/2014/main" id="{74625D96-412B-48EC-8C35-7CECF535090F}"/>
                </a:ext>
              </a:extLst>
            </p:cNvPr>
            <p:cNvSpPr>
              <a:spLocks/>
            </p:cNvSpPr>
            <p:nvPr/>
          </p:nvSpPr>
          <p:spPr bwMode="auto">
            <a:xfrm>
              <a:off x="2198025" y="4108663"/>
              <a:ext cx="574851" cy="125027"/>
            </a:xfrm>
            <a:custGeom>
              <a:avLst/>
              <a:gdLst>
                <a:gd name="T0" fmla="*/ 183 w 208"/>
                <a:gd name="T1" fmla="*/ 11 h 45"/>
                <a:gd name="T2" fmla="*/ 206 w 208"/>
                <a:gd name="T3" fmla="*/ 38 h 45"/>
                <a:gd name="T4" fmla="*/ 202 w 208"/>
                <a:gd name="T5" fmla="*/ 45 h 45"/>
                <a:gd name="T6" fmla="*/ 6 w 208"/>
                <a:gd name="T7" fmla="*/ 45 h 45"/>
                <a:gd name="T8" fmla="*/ 2 w 208"/>
                <a:gd name="T9" fmla="*/ 38 h 45"/>
                <a:gd name="T10" fmla="*/ 33 w 208"/>
                <a:gd name="T11" fmla="*/ 0 h 45"/>
                <a:gd name="T12" fmla="*/ 174 w 208"/>
                <a:gd name="T13" fmla="*/ 0 h 45"/>
                <a:gd name="T14" fmla="*/ 179 w 208"/>
                <a:gd name="T15" fmla="*/ 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45">
                  <a:moveTo>
                    <a:pt x="183" y="11"/>
                  </a:moveTo>
                  <a:cubicBezTo>
                    <a:pt x="206" y="38"/>
                    <a:pt x="206" y="38"/>
                    <a:pt x="206" y="38"/>
                  </a:cubicBezTo>
                  <a:cubicBezTo>
                    <a:pt x="208" y="40"/>
                    <a:pt x="206" y="45"/>
                    <a:pt x="202" y="45"/>
                  </a:cubicBezTo>
                  <a:cubicBezTo>
                    <a:pt x="6" y="45"/>
                    <a:pt x="6" y="45"/>
                    <a:pt x="6" y="45"/>
                  </a:cubicBezTo>
                  <a:cubicBezTo>
                    <a:pt x="2" y="45"/>
                    <a:pt x="0" y="41"/>
                    <a:pt x="2" y="38"/>
                  </a:cubicBezTo>
                  <a:cubicBezTo>
                    <a:pt x="33" y="0"/>
                    <a:pt x="33" y="0"/>
                    <a:pt x="33" y="0"/>
                  </a:cubicBezTo>
                  <a:cubicBezTo>
                    <a:pt x="174" y="0"/>
                    <a:pt x="174" y="0"/>
                    <a:pt x="174" y="0"/>
                  </a:cubicBezTo>
                  <a:cubicBezTo>
                    <a:pt x="179" y="5"/>
                    <a:pt x="179" y="5"/>
                    <a:pt x="179" y="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05" name="Freeform 7">
              <a:extLst>
                <a:ext uri="{FF2B5EF4-FFF2-40B4-BE49-F238E27FC236}">
                  <a16:creationId xmlns:a16="http://schemas.microsoft.com/office/drawing/2014/main" id="{08592CE7-82EC-4C57-AB8E-CD1B39F7809E}"/>
                </a:ext>
              </a:extLst>
            </p:cNvPr>
            <p:cNvSpPr>
              <a:spLocks/>
            </p:cNvSpPr>
            <p:nvPr/>
          </p:nvSpPr>
          <p:spPr bwMode="auto">
            <a:xfrm>
              <a:off x="2203461" y="4239125"/>
              <a:ext cx="566697" cy="10872"/>
            </a:xfrm>
            <a:custGeom>
              <a:avLst/>
              <a:gdLst>
                <a:gd name="T0" fmla="*/ 205 w 205"/>
                <a:gd name="T1" fmla="*/ 0 h 4"/>
                <a:gd name="T2" fmla="*/ 200 w 205"/>
                <a:gd name="T3" fmla="*/ 4 h 4"/>
                <a:gd name="T4" fmla="*/ 4 w 205"/>
                <a:gd name="T5" fmla="*/ 4 h 4"/>
                <a:gd name="T6" fmla="*/ 0 w 205"/>
                <a:gd name="T7" fmla="*/ 1 h 4"/>
              </a:gdLst>
              <a:ahLst/>
              <a:cxnLst>
                <a:cxn ang="0">
                  <a:pos x="T0" y="T1"/>
                </a:cxn>
                <a:cxn ang="0">
                  <a:pos x="T2" y="T3"/>
                </a:cxn>
                <a:cxn ang="0">
                  <a:pos x="T4" y="T5"/>
                </a:cxn>
                <a:cxn ang="0">
                  <a:pos x="T6" y="T7"/>
                </a:cxn>
              </a:cxnLst>
              <a:rect l="0" t="0" r="r" b="b"/>
              <a:pathLst>
                <a:path w="205" h="4">
                  <a:moveTo>
                    <a:pt x="205" y="0"/>
                  </a:moveTo>
                  <a:cubicBezTo>
                    <a:pt x="204" y="2"/>
                    <a:pt x="203" y="4"/>
                    <a:pt x="200" y="4"/>
                  </a:cubicBezTo>
                  <a:cubicBezTo>
                    <a:pt x="4" y="4"/>
                    <a:pt x="4" y="4"/>
                    <a:pt x="4" y="4"/>
                  </a:cubicBezTo>
                  <a:cubicBezTo>
                    <a:pt x="2" y="4"/>
                    <a:pt x="0" y="3"/>
                    <a:pt x="0"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06" name="Line 8">
              <a:extLst>
                <a:ext uri="{FF2B5EF4-FFF2-40B4-BE49-F238E27FC236}">
                  <a16:creationId xmlns:a16="http://schemas.microsoft.com/office/drawing/2014/main" id="{8D29477A-1532-429C-A429-6CB554C95F10}"/>
                </a:ext>
              </a:extLst>
            </p:cNvPr>
            <p:cNvSpPr>
              <a:spLocks noChangeShapeType="1"/>
            </p:cNvSpPr>
            <p:nvPr/>
          </p:nvSpPr>
          <p:spPr bwMode="auto">
            <a:xfrm>
              <a:off x="2289077" y="4088278"/>
              <a:ext cx="365567"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07" name="Line 9">
              <a:extLst>
                <a:ext uri="{FF2B5EF4-FFF2-40B4-BE49-F238E27FC236}">
                  <a16:creationId xmlns:a16="http://schemas.microsoft.com/office/drawing/2014/main" id="{41892354-EE82-426D-9FB7-E69597433B1C}"/>
                </a:ext>
              </a:extLst>
            </p:cNvPr>
            <p:cNvSpPr>
              <a:spLocks noChangeShapeType="1"/>
            </p:cNvSpPr>
            <p:nvPr/>
          </p:nvSpPr>
          <p:spPr bwMode="auto">
            <a:xfrm>
              <a:off x="2289077" y="3854533"/>
              <a:ext cx="387311"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08" name="Line 10">
              <a:extLst>
                <a:ext uri="{FF2B5EF4-FFF2-40B4-BE49-F238E27FC236}">
                  <a16:creationId xmlns:a16="http://schemas.microsoft.com/office/drawing/2014/main" id="{A651172E-6A7F-4892-B087-132757250F4A}"/>
                </a:ext>
              </a:extLst>
            </p:cNvPr>
            <p:cNvSpPr>
              <a:spLocks noChangeShapeType="1"/>
            </p:cNvSpPr>
            <p:nvPr/>
          </p:nvSpPr>
          <p:spPr bwMode="auto">
            <a:xfrm>
              <a:off x="2473899" y="3840943"/>
              <a:ext cx="5436"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09" name="Freeform 11">
              <a:extLst>
                <a:ext uri="{FF2B5EF4-FFF2-40B4-BE49-F238E27FC236}">
                  <a16:creationId xmlns:a16="http://schemas.microsoft.com/office/drawing/2014/main" id="{EB373CE1-FB97-4D65-B50B-436470C39561}"/>
                </a:ext>
              </a:extLst>
            </p:cNvPr>
            <p:cNvSpPr>
              <a:spLocks/>
            </p:cNvSpPr>
            <p:nvPr/>
          </p:nvSpPr>
          <p:spPr bwMode="auto">
            <a:xfrm>
              <a:off x="2272770" y="4124970"/>
              <a:ext cx="422645" cy="55718"/>
            </a:xfrm>
            <a:custGeom>
              <a:avLst/>
              <a:gdLst>
                <a:gd name="T0" fmla="*/ 28 w 311"/>
                <a:gd name="T1" fmla="*/ 0 h 41"/>
                <a:gd name="T2" fmla="*/ 283 w 311"/>
                <a:gd name="T3" fmla="*/ 0 h 41"/>
                <a:gd name="T4" fmla="*/ 311 w 311"/>
                <a:gd name="T5" fmla="*/ 39 h 41"/>
                <a:gd name="T6" fmla="*/ 0 w 311"/>
                <a:gd name="T7" fmla="*/ 41 h 41"/>
                <a:gd name="T8" fmla="*/ 16 w 311"/>
                <a:gd name="T9" fmla="*/ 14 h 41"/>
              </a:gdLst>
              <a:ahLst/>
              <a:cxnLst>
                <a:cxn ang="0">
                  <a:pos x="T0" y="T1"/>
                </a:cxn>
                <a:cxn ang="0">
                  <a:pos x="T2" y="T3"/>
                </a:cxn>
                <a:cxn ang="0">
                  <a:pos x="T4" y="T5"/>
                </a:cxn>
                <a:cxn ang="0">
                  <a:pos x="T6" y="T7"/>
                </a:cxn>
                <a:cxn ang="0">
                  <a:pos x="T8" y="T9"/>
                </a:cxn>
              </a:cxnLst>
              <a:rect l="0" t="0" r="r" b="b"/>
              <a:pathLst>
                <a:path w="311" h="41">
                  <a:moveTo>
                    <a:pt x="28" y="0"/>
                  </a:moveTo>
                  <a:lnTo>
                    <a:pt x="283" y="0"/>
                  </a:lnTo>
                  <a:lnTo>
                    <a:pt x="311" y="39"/>
                  </a:lnTo>
                  <a:lnTo>
                    <a:pt x="0" y="41"/>
                  </a:lnTo>
                  <a:lnTo>
                    <a:pt x="16" y="14"/>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10" name="Line 12">
              <a:extLst>
                <a:ext uri="{FF2B5EF4-FFF2-40B4-BE49-F238E27FC236}">
                  <a16:creationId xmlns:a16="http://schemas.microsoft.com/office/drawing/2014/main" id="{AC625C86-EDD5-4C55-A3FB-FBCD0ED6C115}"/>
                </a:ext>
              </a:extLst>
            </p:cNvPr>
            <p:cNvSpPr>
              <a:spLocks noChangeShapeType="1"/>
            </p:cNvSpPr>
            <p:nvPr/>
          </p:nvSpPr>
          <p:spPr bwMode="auto">
            <a:xfrm flipH="1">
              <a:off x="2404591" y="4180689"/>
              <a:ext cx="14949" cy="5028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11" name="Line 13">
              <a:extLst>
                <a:ext uri="{FF2B5EF4-FFF2-40B4-BE49-F238E27FC236}">
                  <a16:creationId xmlns:a16="http://schemas.microsoft.com/office/drawing/2014/main" id="{BEBB1B2B-47B3-48FA-BFD6-FEC27ECD31EA}"/>
                </a:ext>
              </a:extLst>
            </p:cNvPr>
            <p:cNvSpPr>
              <a:spLocks noChangeShapeType="1"/>
            </p:cNvSpPr>
            <p:nvPr/>
          </p:nvSpPr>
          <p:spPr bwMode="auto">
            <a:xfrm>
              <a:off x="2548643" y="4180689"/>
              <a:ext cx="16308" cy="5028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12" name="Line 14">
              <a:extLst>
                <a:ext uri="{FF2B5EF4-FFF2-40B4-BE49-F238E27FC236}">
                  <a16:creationId xmlns:a16="http://schemas.microsoft.com/office/drawing/2014/main" id="{9E6D139A-6C26-4DAF-8F24-C2FC9541AD76}"/>
                </a:ext>
              </a:extLst>
            </p:cNvPr>
            <p:cNvSpPr>
              <a:spLocks noChangeShapeType="1"/>
            </p:cNvSpPr>
            <p:nvPr/>
          </p:nvSpPr>
          <p:spPr bwMode="auto">
            <a:xfrm flipH="1">
              <a:off x="2465745" y="3883071"/>
              <a:ext cx="135898" cy="178027"/>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13" name="Line 15">
              <a:extLst>
                <a:ext uri="{FF2B5EF4-FFF2-40B4-BE49-F238E27FC236}">
                  <a16:creationId xmlns:a16="http://schemas.microsoft.com/office/drawing/2014/main" id="{0956943B-2B4E-4099-9245-2628295D6232}"/>
                </a:ext>
              </a:extLst>
            </p:cNvPr>
            <p:cNvSpPr>
              <a:spLocks noChangeShapeType="1"/>
            </p:cNvSpPr>
            <p:nvPr/>
          </p:nvSpPr>
          <p:spPr bwMode="auto">
            <a:xfrm flipH="1">
              <a:off x="2507874" y="3991790"/>
              <a:ext cx="46205" cy="61154"/>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14" name="Line 16">
              <a:extLst>
                <a:ext uri="{FF2B5EF4-FFF2-40B4-BE49-F238E27FC236}">
                  <a16:creationId xmlns:a16="http://schemas.microsoft.com/office/drawing/2014/main" id="{BEC31637-E9A5-464F-AD50-C97EB6C20117}"/>
                </a:ext>
              </a:extLst>
            </p:cNvPr>
            <p:cNvSpPr>
              <a:spLocks noChangeShapeType="1"/>
            </p:cNvSpPr>
            <p:nvPr/>
          </p:nvSpPr>
          <p:spPr bwMode="auto">
            <a:xfrm flipH="1">
              <a:off x="2574464" y="3946944"/>
              <a:ext cx="13590" cy="19026"/>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15" name="Line 17">
              <a:extLst>
                <a:ext uri="{FF2B5EF4-FFF2-40B4-BE49-F238E27FC236}">
                  <a16:creationId xmlns:a16="http://schemas.microsoft.com/office/drawing/2014/main" id="{43D78D20-5D1E-4957-B905-6EEDB45D4883}"/>
                </a:ext>
              </a:extLst>
            </p:cNvPr>
            <p:cNvSpPr>
              <a:spLocks noChangeShapeType="1"/>
            </p:cNvSpPr>
            <p:nvPr/>
          </p:nvSpPr>
          <p:spPr bwMode="auto">
            <a:xfrm>
              <a:off x="2770158" y="4221459"/>
              <a:ext cx="0" cy="20384"/>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16" name="Line 18">
              <a:extLst>
                <a:ext uri="{FF2B5EF4-FFF2-40B4-BE49-F238E27FC236}">
                  <a16:creationId xmlns:a16="http://schemas.microsoft.com/office/drawing/2014/main" id="{03E7E8A7-93DB-44B8-B3F0-9D7E7C290D1E}"/>
                </a:ext>
              </a:extLst>
            </p:cNvPr>
            <p:cNvSpPr>
              <a:spLocks noChangeShapeType="1"/>
            </p:cNvSpPr>
            <p:nvPr/>
          </p:nvSpPr>
          <p:spPr bwMode="auto">
            <a:xfrm>
              <a:off x="2203461" y="4221459"/>
              <a:ext cx="0" cy="17666"/>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17" name="Line 19">
              <a:extLst>
                <a:ext uri="{FF2B5EF4-FFF2-40B4-BE49-F238E27FC236}">
                  <a16:creationId xmlns:a16="http://schemas.microsoft.com/office/drawing/2014/main" id="{D60643C7-B50C-4442-904A-4C31651908FE}"/>
                </a:ext>
              </a:extLst>
            </p:cNvPr>
            <p:cNvSpPr>
              <a:spLocks noChangeShapeType="1"/>
            </p:cNvSpPr>
            <p:nvPr/>
          </p:nvSpPr>
          <p:spPr bwMode="auto">
            <a:xfrm flipH="1">
              <a:off x="2380129" y="4160304"/>
              <a:ext cx="301695" cy="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18" name="Line 20">
              <a:extLst>
                <a:ext uri="{FF2B5EF4-FFF2-40B4-BE49-F238E27FC236}">
                  <a16:creationId xmlns:a16="http://schemas.microsoft.com/office/drawing/2014/main" id="{CE89B4B7-0F79-46B7-BB5B-7749F0AA6133}"/>
                </a:ext>
              </a:extLst>
            </p:cNvPr>
            <p:cNvSpPr>
              <a:spLocks noChangeShapeType="1"/>
            </p:cNvSpPr>
            <p:nvPr/>
          </p:nvSpPr>
          <p:spPr bwMode="auto">
            <a:xfrm>
              <a:off x="2328488" y="4143996"/>
              <a:ext cx="165796" cy="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grpSp>
      <p:sp>
        <p:nvSpPr>
          <p:cNvPr id="119" name="ZoneTexte 118">
            <a:extLst>
              <a:ext uri="{FF2B5EF4-FFF2-40B4-BE49-F238E27FC236}">
                <a16:creationId xmlns:a16="http://schemas.microsoft.com/office/drawing/2014/main" id="{C5845606-3DE5-493E-B2A3-DA9A2FA290E4}"/>
              </a:ext>
            </a:extLst>
          </p:cNvPr>
          <p:cNvSpPr txBox="1"/>
          <p:nvPr/>
        </p:nvSpPr>
        <p:spPr>
          <a:xfrm>
            <a:off x="3660658" y="2508394"/>
            <a:ext cx="2082373" cy="646331"/>
          </a:xfrm>
          <a:prstGeom prst="rect">
            <a:avLst/>
          </a:prstGeom>
          <a:noFill/>
        </p:spPr>
        <p:txBody>
          <a:bodyPr wrap="square">
            <a:spAutoFit/>
          </a:bodyPr>
          <a:lstStyle>
            <a:defPPr>
              <a:defRPr lang="fr-FR"/>
            </a:defPPr>
            <a:lvl1pPr>
              <a:defRPr sz="800">
                <a:latin typeface="+mj-lt"/>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prstClr val="black"/>
                </a:solidFill>
                <a:effectLst/>
                <a:uLnTx/>
                <a:uFillTx/>
                <a:latin typeface="Calibri Light" panose="020F0302020204030204"/>
              </a:rPr>
              <a:t>Je renseigne les informations client nécessaires </a:t>
            </a:r>
            <a:br>
              <a:rPr kumimoji="0" lang="fr-FR" sz="1200" b="0" i="0" u="none" strike="noStrike" kern="0" cap="none" spc="0" normalizeH="0" baseline="0" noProof="0" dirty="0">
                <a:ln>
                  <a:noFill/>
                </a:ln>
                <a:solidFill>
                  <a:prstClr val="black"/>
                </a:solidFill>
                <a:effectLst/>
                <a:uLnTx/>
                <a:uFillTx/>
                <a:latin typeface="Calibri Light" panose="020F0302020204030204"/>
              </a:rPr>
            </a:br>
            <a:r>
              <a:rPr kumimoji="0" lang="fr-FR" sz="1200" b="0" i="0" u="none" strike="noStrike" kern="0" cap="none" spc="0" normalizeH="0" baseline="0" noProof="0" dirty="0">
                <a:ln>
                  <a:noFill/>
                </a:ln>
                <a:solidFill>
                  <a:prstClr val="black"/>
                </a:solidFill>
                <a:effectLst/>
                <a:uLnTx/>
                <a:uFillTx/>
                <a:latin typeface="Calibri Light" panose="020F0302020204030204"/>
              </a:rPr>
              <a:t>à la prise de contact</a:t>
            </a:r>
          </a:p>
        </p:txBody>
      </p:sp>
      <p:grpSp>
        <p:nvGrpSpPr>
          <p:cNvPr id="120" name="Groupe 119">
            <a:extLst>
              <a:ext uri="{FF2B5EF4-FFF2-40B4-BE49-F238E27FC236}">
                <a16:creationId xmlns:a16="http://schemas.microsoft.com/office/drawing/2014/main" id="{C6FCF986-CA94-4AD7-B8FC-A33AA0C48D11}"/>
              </a:ext>
            </a:extLst>
          </p:cNvPr>
          <p:cNvGrpSpPr/>
          <p:nvPr/>
        </p:nvGrpSpPr>
        <p:grpSpPr>
          <a:xfrm>
            <a:off x="941378" y="3620426"/>
            <a:ext cx="599444" cy="484232"/>
            <a:chOff x="969240" y="4389210"/>
            <a:chExt cx="452596" cy="334461"/>
          </a:xfrm>
        </p:grpSpPr>
        <p:sp>
          <p:nvSpPr>
            <p:cNvPr id="121" name="Forme libre : forme 120">
              <a:extLst>
                <a:ext uri="{FF2B5EF4-FFF2-40B4-BE49-F238E27FC236}">
                  <a16:creationId xmlns:a16="http://schemas.microsoft.com/office/drawing/2014/main" id="{8F026D65-8EA2-4AAA-B831-1485C3176547}"/>
                </a:ext>
              </a:extLst>
            </p:cNvPr>
            <p:cNvSpPr/>
            <p:nvPr/>
          </p:nvSpPr>
          <p:spPr>
            <a:xfrm>
              <a:off x="1071209" y="4389210"/>
              <a:ext cx="334479" cy="334461"/>
            </a:xfrm>
            <a:custGeom>
              <a:avLst/>
              <a:gdLst>
                <a:gd name="connsiteX0" fmla="*/ 267953 w 334479"/>
                <a:gd name="connsiteY0" fmla="*/ 224466 h 334461"/>
                <a:gd name="connsiteX1" fmla="*/ 231422 w 334479"/>
                <a:gd name="connsiteY1" fmla="*/ 223798 h 334461"/>
                <a:gd name="connsiteX2" fmla="*/ 215226 w 334479"/>
                <a:gd name="connsiteY2" fmla="*/ 207607 h 334461"/>
                <a:gd name="connsiteX3" fmla="*/ 207607 w 334479"/>
                <a:gd name="connsiteY3" fmla="*/ 32562 h 334461"/>
                <a:gd name="connsiteX4" fmla="*/ 32562 w 334479"/>
                <a:gd name="connsiteY4" fmla="*/ 40180 h 334461"/>
                <a:gd name="connsiteX5" fmla="*/ 40180 w 334479"/>
                <a:gd name="connsiteY5" fmla="*/ 215226 h 334461"/>
                <a:gd name="connsiteX6" fmla="*/ 207607 w 334479"/>
                <a:gd name="connsiteY6" fmla="*/ 215226 h 334461"/>
                <a:gd name="connsiteX7" fmla="*/ 223771 w 334479"/>
                <a:gd name="connsiteY7" fmla="*/ 231390 h 334461"/>
                <a:gd name="connsiteX8" fmla="*/ 217483 w 334479"/>
                <a:gd name="connsiteY8" fmla="*/ 247640 h 334461"/>
                <a:gd name="connsiteX9" fmla="*/ 224450 w 334479"/>
                <a:gd name="connsiteY9" fmla="*/ 267829 h 334461"/>
                <a:gd name="connsiteX10" fmla="*/ 283869 w 334479"/>
                <a:gd name="connsiteY10" fmla="*/ 327346 h 334461"/>
                <a:gd name="connsiteX11" fmla="*/ 301634 w 334479"/>
                <a:gd name="connsiteY11" fmla="*/ 334458 h 334461"/>
                <a:gd name="connsiteX12" fmla="*/ 334329 w 334479"/>
                <a:gd name="connsiteY12" fmla="*/ 304193 h 334461"/>
                <a:gd name="connsiteX13" fmla="*/ 327362 w 334479"/>
                <a:gd name="connsiteY13" fmla="*/ 283999 h 334461"/>
                <a:gd name="connsiteX14" fmla="*/ 44263 w 334479"/>
                <a:gd name="connsiteY14" fmla="*/ 203992 h 334461"/>
                <a:gd name="connsiteX15" fmla="*/ 44264 w 334479"/>
                <a:gd name="connsiteY15" fmla="*/ 44264 h 334461"/>
                <a:gd name="connsiteX16" fmla="*/ 203992 w 334479"/>
                <a:gd name="connsiteY16" fmla="*/ 44265 h 334461"/>
                <a:gd name="connsiteX17" fmla="*/ 203992 w 334479"/>
                <a:gd name="connsiteY17" fmla="*/ 203992 h 334461"/>
                <a:gd name="connsiteX18" fmla="*/ 45342 w 334479"/>
                <a:gd name="connsiteY18" fmla="*/ 205065 h 334461"/>
                <a:gd name="connsiteX19" fmla="*/ 44263 w 334479"/>
                <a:gd name="connsiteY19" fmla="*/ 203986 h 334461"/>
                <a:gd name="connsiteX20" fmla="*/ 316898 w 334479"/>
                <a:gd name="connsiteY20" fmla="*/ 316957 h 334461"/>
                <a:gd name="connsiteX21" fmla="*/ 291499 w 334479"/>
                <a:gd name="connsiteY21" fmla="*/ 319738 h 334461"/>
                <a:gd name="connsiteX22" fmla="*/ 232090 w 334479"/>
                <a:gd name="connsiteY22" fmla="*/ 260221 h 334461"/>
                <a:gd name="connsiteX23" fmla="*/ 228232 w 334479"/>
                <a:gd name="connsiteY23" fmla="*/ 248572 h 334461"/>
                <a:gd name="connsiteX24" fmla="*/ 234930 w 334479"/>
                <a:gd name="connsiteY24" fmla="*/ 234854 h 334461"/>
                <a:gd name="connsiteX25" fmla="*/ 250173 w 334479"/>
                <a:gd name="connsiteY25" fmla="*/ 228114 h 334461"/>
                <a:gd name="connsiteX26" fmla="*/ 260324 w 334479"/>
                <a:gd name="connsiteY26" fmla="*/ 232085 h 334461"/>
                <a:gd name="connsiteX27" fmla="*/ 319732 w 334479"/>
                <a:gd name="connsiteY27" fmla="*/ 291585 h 334461"/>
                <a:gd name="connsiteX28" fmla="*/ 323590 w 334479"/>
                <a:gd name="connsiteY28" fmla="*/ 303239 h 334461"/>
                <a:gd name="connsiteX29" fmla="*/ 316893 w 334479"/>
                <a:gd name="connsiteY29" fmla="*/ 316952 h 334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34479" h="334461">
                  <a:moveTo>
                    <a:pt x="267953" y="224466"/>
                  </a:moveTo>
                  <a:cubicBezTo>
                    <a:pt x="257598" y="215288"/>
                    <a:pt x="242106" y="215004"/>
                    <a:pt x="231422" y="223798"/>
                  </a:cubicBezTo>
                  <a:lnTo>
                    <a:pt x="215226" y="207607"/>
                  </a:lnTo>
                  <a:cubicBezTo>
                    <a:pt x="261459" y="157166"/>
                    <a:pt x="258048" y="78795"/>
                    <a:pt x="207607" y="32562"/>
                  </a:cubicBezTo>
                  <a:cubicBezTo>
                    <a:pt x="157166" y="-13672"/>
                    <a:pt x="78795" y="-10261"/>
                    <a:pt x="32562" y="40180"/>
                  </a:cubicBezTo>
                  <a:cubicBezTo>
                    <a:pt x="-13672" y="90622"/>
                    <a:pt x="-10261" y="168992"/>
                    <a:pt x="40180" y="215226"/>
                  </a:cubicBezTo>
                  <a:cubicBezTo>
                    <a:pt x="87546" y="258640"/>
                    <a:pt x="160241" y="258640"/>
                    <a:pt x="207607" y="215226"/>
                  </a:cubicBezTo>
                  <a:lnTo>
                    <a:pt x="223771" y="231390"/>
                  </a:lnTo>
                  <a:cubicBezTo>
                    <a:pt x="220223" y="236126"/>
                    <a:pt x="218047" y="241749"/>
                    <a:pt x="217483" y="247640"/>
                  </a:cubicBezTo>
                  <a:cubicBezTo>
                    <a:pt x="216662" y="255074"/>
                    <a:pt x="219219" y="262484"/>
                    <a:pt x="224450" y="267829"/>
                  </a:cubicBezTo>
                  <a:lnTo>
                    <a:pt x="283869" y="327346"/>
                  </a:lnTo>
                  <a:cubicBezTo>
                    <a:pt x="288598" y="332002"/>
                    <a:pt x="294998" y="334565"/>
                    <a:pt x="301634" y="334458"/>
                  </a:cubicBezTo>
                  <a:cubicBezTo>
                    <a:pt x="318554" y="333934"/>
                    <a:pt x="332501" y="321023"/>
                    <a:pt x="334329" y="304193"/>
                  </a:cubicBezTo>
                  <a:cubicBezTo>
                    <a:pt x="335149" y="296758"/>
                    <a:pt x="332592" y="289347"/>
                    <a:pt x="327362" y="283999"/>
                  </a:cubicBezTo>
                  <a:close/>
                  <a:moveTo>
                    <a:pt x="44263" y="203992"/>
                  </a:moveTo>
                  <a:cubicBezTo>
                    <a:pt x="156" y="159884"/>
                    <a:pt x="156" y="88372"/>
                    <a:pt x="44264" y="44264"/>
                  </a:cubicBezTo>
                  <a:cubicBezTo>
                    <a:pt x="88372" y="157"/>
                    <a:pt x="159884" y="158"/>
                    <a:pt x="203992" y="44265"/>
                  </a:cubicBezTo>
                  <a:cubicBezTo>
                    <a:pt x="248098" y="88373"/>
                    <a:pt x="248098" y="159884"/>
                    <a:pt x="203992" y="203992"/>
                  </a:cubicBezTo>
                  <a:cubicBezTo>
                    <a:pt x="160478" y="248098"/>
                    <a:pt x="89449" y="248579"/>
                    <a:pt x="45342" y="205065"/>
                  </a:cubicBezTo>
                  <a:cubicBezTo>
                    <a:pt x="44980" y="204708"/>
                    <a:pt x="44620" y="204348"/>
                    <a:pt x="44263" y="203986"/>
                  </a:cubicBezTo>
                  <a:close/>
                  <a:moveTo>
                    <a:pt x="316898" y="316957"/>
                  </a:moveTo>
                  <a:cubicBezTo>
                    <a:pt x="309112" y="324722"/>
                    <a:pt x="297717" y="325972"/>
                    <a:pt x="291499" y="319738"/>
                  </a:cubicBezTo>
                  <a:lnTo>
                    <a:pt x="232090" y="260221"/>
                  </a:lnTo>
                  <a:cubicBezTo>
                    <a:pt x="229128" y="257110"/>
                    <a:pt x="227712" y="252837"/>
                    <a:pt x="228232" y="248572"/>
                  </a:cubicBezTo>
                  <a:cubicBezTo>
                    <a:pt x="228784" y="243355"/>
                    <a:pt x="231155" y="238498"/>
                    <a:pt x="234930" y="234854"/>
                  </a:cubicBezTo>
                  <a:cubicBezTo>
                    <a:pt x="238936" y="230703"/>
                    <a:pt x="244406" y="228284"/>
                    <a:pt x="250173" y="228114"/>
                  </a:cubicBezTo>
                  <a:cubicBezTo>
                    <a:pt x="253952" y="228019"/>
                    <a:pt x="257611" y="229450"/>
                    <a:pt x="260324" y="232085"/>
                  </a:cubicBezTo>
                  <a:lnTo>
                    <a:pt x="319732" y="291585"/>
                  </a:lnTo>
                  <a:cubicBezTo>
                    <a:pt x="322697" y="294697"/>
                    <a:pt x="324113" y="298973"/>
                    <a:pt x="323590" y="303239"/>
                  </a:cubicBezTo>
                  <a:cubicBezTo>
                    <a:pt x="323041" y="308456"/>
                    <a:pt x="320669" y="313311"/>
                    <a:pt x="316893" y="316952"/>
                  </a:cubicBezTo>
                  <a:close/>
                </a:path>
              </a:pathLst>
            </a:custGeom>
            <a:solidFill>
              <a:srgbClr val="3E454A">
                <a:lumMod val="50000"/>
                <a:lumOff val="50000"/>
              </a:srgbClr>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22" name="Forme libre : forme 121">
              <a:extLst>
                <a:ext uri="{FF2B5EF4-FFF2-40B4-BE49-F238E27FC236}">
                  <a16:creationId xmlns:a16="http://schemas.microsoft.com/office/drawing/2014/main" id="{08A44180-8627-4265-9A28-8C8BB22341BE}"/>
                </a:ext>
              </a:extLst>
            </p:cNvPr>
            <p:cNvSpPr/>
            <p:nvPr/>
          </p:nvSpPr>
          <p:spPr>
            <a:xfrm>
              <a:off x="1141657" y="4438101"/>
              <a:ext cx="107761" cy="107761"/>
            </a:xfrm>
            <a:custGeom>
              <a:avLst/>
              <a:gdLst>
                <a:gd name="connsiteX0" fmla="*/ 53881 w 107761"/>
                <a:gd name="connsiteY0" fmla="*/ 107761 h 107761"/>
                <a:gd name="connsiteX1" fmla="*/ 107761 w 107761"/>
                <a:gd name="connsiteY1" fmla="*/ 53881 h 107761"/>
                <a:gd name="connsiteX2" fmla="*/ 53881 w 107761"/>
                <a:gd name="connsiteY2" fmla="*/ 0 h 107761"/>
                <a:gd name="connsiteX3" fmla="*/ 0 w 107761"/>
                <a:gd name="connsiteY3" fmla="*/ 53881 h 107761"/>
                <a:gd name="connsiteX4" fmla="*/ 53881 w 107761"/>
                <a:gd name="connsiteY4" fmla="*/ 107761 h 107761"/>
                <a:gd name="connsiteX5" fmla="*/ 53881 w 107761"/>
                <a:gd name="connsiteY5" fmla="*/ 10776 h 107761"/>
                <a:gd name="connsiteX6" fmla="*/ 96985 w 107761"/>
                <a:gd name="connsiteY6" fmla="*/ 53881 h 107761"/>
                <a:gd name="connsiteX7" fmla="*/ 53881 w 107761"/>
                <a:gd name="connsiteY7" fmla="*/ 96985 h 107761"/>
                <a:gd name="connsiteX8" fmla="*/ 10776 w 107761"/>
                <a:gd name="connsiteY8" fmla="*/ 53881 h 107761"/>
                <a:gd name="connsiteX9" fmla="*/ 53881 w 107761"/>
                <a:gd name="connsiteY9" fmla="*/ 10776 h 107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761" h="107761">
                  <a:moveTo>
                    <a:pt x="53881" y="107761"/>
                  </a:moveTo>
                  <a:cubicBezTo>
                    <a:pt x="83638" y="107761"/>
                    <a:pt x="107761" y="83638"/>
                    <a:pt x="107761" y="53881"/>
                  </a:cubicBezTo>
                  <a:cubicBezTo>
                    <a:pt x="107761" y="24123"/>
                    <a:pt x="83638" y="0"/>
                    <a:pt x="53881" y="0"/>
                  </a:cubicBezTo>
                  <a:cubicBezTo>
                    <a:pt x="24123" y="0"/>
                    <a:pt x="0" y="24123"/>
                    <a:pt x="0" y="53881"/>
                  </a:cubicBezTo>
                  <a:cubicBezTo>
                    <a:pt x="0" y="83638"/>
                    <a:pt x="24123" y="107761"/>
                    <a:pt x="53881" y="107761"/>
                  </a:cubicBezTo>
                  <a:close/>
                  <a:moveTo>
                    <a:pt x="53881" y="10776"/>
                  </a:moveTo>
                  <a:cubicBezTo>
                    <a:pt x="77687" y="10776"/>
                    <a:pt x="96985" y="30074"/>
                    <a:pt x="96985" y="53881"/>
                  </a:cubicBezTo>
                  <a:cubicBezTo>
                    <a:pt x="96985" y="77687"/>
                    <a:pt x="77687" y="96985"/>
                    <a:pt x="53881" y="96985"/>
                  </a:cubicBezTo>
                  <a:cubicBezTo>
                    <a:pt x="30074" y="96985"/>
                    <a:pt x="10776" y="77687"/>
                    <a:pt x="10776" y="53881"/>
                  </a:cubicBezTo>
                  <a:cubicBezTo>
                    <a:pt x="10797" y="30083"/>
                    <a:pt x="30083" y="10797"/>
                    <a:pt x="53881" y="10776"/>
                  </a:cubicBezTo>
                  <a:close/>
                </a:path>
              </a:pathLst>
            </a:custGeom>
            <a:solidFill>
              <a:srgbClr val="C00000"/>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23" name="Forme libre : forme 122">
              <a:extLst>
                <a:ext uri="{FF2B5EF4-FFF2-40B4-BE49-F238E27FC236}">
                  <a16:creationId xmlns:a16="http://schemas.microsoft.com/office/drawing/2014/main" id="{23AB1734-CE3B-43F3-BB48-8DAABF87514B}"/>
                </a:ext>
              </a:extLst>
            </p:cNvPr>
            <p:cNvSpPr/>
            <p:nvPr/>
          </p:nvSpPr>
          <p:spPr>
            <a:xfrm>
              <a:off x="1115256" y="4556638"/>
              <a:ext cx="160563" cy="28438"/>
            </a:xfrm>
            <a:custGeom>
              <a:avLst/>
              <a:gdLst>
                <a:gd name="connsiteX0" fmla="*/ 128505 w 160563"/>
                <a:gd name="connsiteY0" fmla="*/ 7301 h 28438"/>
                <a:gd name="connsiteX1" fmla="*/ 80282 w 160563"/>
                <a:gd name="connsiteY1" fmla="*/ 0 h 28438"/>
                <a:gd name="connsiteX2" fmla="*/ 0 w 160563"/>
                <a:gd name="connsiteY2" fmla="*/ 20054 h 28438"/>
                <a:gd name="connsiteX3" fmla="*/ 7376 w 160563"/>
                <a:gd name="connsiteY3" fmla="*/ 28438 h 28438"/>
                <a:gd name="connsiteX4" fmla="*/ 80282 w 160563"/>
                <a:gd name="connsiteY4" fmla="*/ 10776 h 28438"/>
                <a:gd name="connsiteX5" fmla="*/ 125477 w 160563"/>
                <a:gd name="connsiteY5" fmla="*/ 17640 h 28438"/>
                <a:gd name="connsiteX6" fmla="*/ 153215 w 160563"/>
                <a:gd name="connsiteY6" fmla="*/ 27953 h 28438"/>
                <a:gd name="connsiteX7" fmla="*/ 160564 w 160563"/>
                <a:gd name="connsiteY7" fmla="*/ 19526 h 28438"/>
                <a:gd name="connsiteX8" fmla="*/ 128505 w 160563"/>
                <a:gd name="connsiteY8" fmla="*/ 7301 h 2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563" h="28438">
                  <a:moveTo>
                    <a:pt x="128505" y="7301"/>
                  </a:moveTo>
                  <a:cubicBezTo>
                    <a:pt x="112880" y="2499"/>
                    <a:pt x="96629" y="39"/>
                    <a:pt x="80282" y="0"/>
                  </a:cubicBezTo>
                  <a:cubicBezTo>
                    <a:pt x="52341" y="464"/>
                    <a:pt x="24878" y="7325"/>
                    <a:pt x="0" y="20054"/>
                  </a:cubicBezTo>
                  <a:cubicBezTo>
                    <a:pt x="2307" y="22979"/>
                    <a:pt x="4769" y="25778"/>
                    <a:pt x="7376" y="28438"/>
                  </a:cubicBezTo>
                  <a:cubicBezTo>
                    <a:pt x="30076" y="17240"/>
                    <a:pt x="54974" y="11208"/>
                    <a:pt x="80282" y="10776"/>
                  </a:cubicBezTo>
                  <a:cubicBezTo>
                    <a:pt x="95603" y="10820"/>
                    <a:pt x="110833" y="13134"/>
                    <a:pt x="125477" y="17640"/>
                  </a:cubicBezTo>
                  <a:cubicBezTo>
                    <a:pt x="134982" y="20336"/>
                    <a:pt x="144258" y="23784"/>
                    <a:pt x="153215" y="27953"/>
                  </a:cubicBezTo>
                  <a:cubicBezTo>
                    <a:pt x="155815" y="25280"/>
                    <a:pt x="158269" y="22467"/>
                    <a:pt x="160564" y="19526"/>
                  </a:cubicBezTo>
                  <a:cubicBezTo>
                    <a:pt x="150263" y="14506"/>
                    <a:pt x="139534" y="10415"/>
                    <a:pt x="128505" y="7301"/>
                  </a:cubicBezTo>
                  <a:close/>
                </a:path>
              </a:pathLst>
            </a:custGeom>
            <a:solidFill>
              <a:srgbClr val="C00000"/>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24" name="Forme libre : forme 123">
              <a:extLst>
                <a:ext uri="{FF2B5EF4-FFF2-40B4-BE49-F238E27FC236}">
                  <a16:creationId xmlns:a16="http://schemas.microsoft.com/office/drawing/2014/main" id="{D8BFA56C-6C37-4AA2-BA5B-937923B0E694}"/>
                </a:ext>
              </a:extLst>
            </p:cNvPr>
            <p:cNvSpPr/>
            <p:nvPr/>
          </p:nvSpPr>
          <p:spPr>
            <a:xfrm>
              <a:off x="1296295" y="4407044"/>
              <a:ext cx="77324" cy="96014"/>
            </a:xfrm>
            <a:custGeom>
              <a:avLst/>
              <a:gdLst>
                <a:gd name="connsiteX0" fmla="*/ 28557 w 77324"/>
                <a:gd name="connsiteY0" fmla="*/ 10835 h 96014"/>
                <a:gd name="connsiteX1" fmla="*/ 66121 w 77324"/>
                <a:gd name="connsiteY1" fmla="*/ 48702 h 96014"/>
                <a:gd name="connsiteX2" fmla="*/ 37355 w 77324"/>
                <a:gd name="connsiteY2" fmla="*/ 85190 h 96014"/>
                <a:gd name="connsiteX3" fmla="*/ 38519 w 77324"/>
                <a:gd name="connsiteY3" fmla="*/ 96015 h 96014"/>
                <a:gd name="connsiteX4" fmla="*/ 76335 w 77324"/>
                <a:gd name="connsiteY4" fmla="*/ 38805 h 96014"/>
                <a:gd name="connsiteX5" fmla="*/ 19125 w 77324"/>
                <a:gd name="connsiteY5" fmla="*/ 989 h 96014"/>
                <a:gd name="connsiteX6" fmla="*/ 0 w 77324"/>
                <a:gd name="connsiteY6" fmla="*/ 9504 h 96014"/>
                <a:gd name="connsiteX7" fmla="*/ 7188 w 77324"/>
                <a:gd name="connsiteY7" fmla="*/ 17533 h 96014"/>
                <a:gd name="connsiteX8" fmla="*/ 28557 w 77324"/>
                <a:gd name="connsiteY8" fmla="*/ 10835 h 96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324" h="96014">
                  <a:moveTo>
                    <a:pt x="28557" y="10835"/>
                  </a:moveTo>
                  <a:cubicBezTo>
                    <a:pt x="49387" y="10919"/>
                    <a:pt x="66205" y="27873"/>
                    <a:pt x="66121" y="48702"/>
                  </a:cubicBezTo>
                  <a:cubicBezTo>
                    <a:pt x="66052" y="66029"/>
                    <a:pt x="54187" y="81079"/>
                    <a:pt x="37355" y="85190"/>
                  </a:cubicBezTo>
                  <a:cubicBezTo>
                    <a:pt x="37894" y="88763"/>
                    <a:pt x="38255" y="92378"/>
                    <a:pt x="38519" y="96015"/>
                  </a:cubicBezTo>
                  <a:cubicBezTo>
                    <a:pt x="64760" y="90659"/>
                    <a:pt x="81690" y="65045"/>
                    <a:pt x="76335" y="38805"/>
                  </a:cubicBezTo>
                  <a:cubicBezTo>
                    <a:pt x="70980" y="12564"/>
                    <a:pt x="45366" y="-4367"/>
                    <a:pt x="19125" y="989"/>
                  </a:cubicBezTo>
                  <a:cubicBezTo>
                    <a:pt x="12206" y="2401"/>
                    <a:pt x="5679" y="5307"/>
                    <a:pt x="0" y="9504"/>
                  </a:cubicBezTo>
                  <a:cubicBezTo>
                    <a:pt x="2500" y="12107"/>
                    <a:pt x="4914" y="14774"/>
                    <a:pt x="7188" y="17533"/>
                  </a:cubicBezTo>
                  <a:cubicBezTo>
                    <a:pt x="13458" y="13168"/>
                    <a:pt x="20916" y="10830"/>
                    <a:pt x="28557" y="10835"/>
                  </a:cubicBezTo>
                  <a:close/>
                </a:path>
              </a:pathLst>
            </a:custGeom>
            <a:solidFill>
              <a:srgbClr val="FFFFFF">
                <a:lumMod val="65000"/>
              </a:srgbClr>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25" name="Forme libre : forme 124">
              <a:extLst>
                <a:ext uri="{FF2B5EF4-FFF2-40B4-BE49-F238E27FC236}">
                  <a16:creationId xmlns:a16="http://schemas.microsoft.com/office/drawing/2014/main" id="{21A7B836-1AF9-46C7-AA0C-F7E004425A74}"/>
                </a:ext>
              </a:extLst>
            </p:cNvPr>
            <p:cNvSpPr/>
            <p:nvPr/>
          </p:nvSpPr>
          <p:spPr>
            <a:xfrm>
              <a:off x="1334205" y="4519337"/>
              <a:ext cx="87631" cy="96570"/>
            </a:xfrm>
            <a:custGeom>
              <a:avLst/>
              <a:gdLst>
                <a:gd name="connsiteX0" fmla="*/ 76494 w 87631"/>
                <a:gd name="connsiteY0" fmla="*/ 28287 h 96570"/>
                <a:gd name="connsiteX1" fmla="*/ 29979 w 87631"/>
                <a:gd name="connsiteY1" fmla="*/ 5539 h 96570"/>
                <a:gd name="connsiteX2" fmla="*/ 884 w 87631"/>
                <a:gd name="connsiteY2" fmla="*/ 0 h 96570"/>
                <a:gd name="connsiteX3" fmla="*/ 0 w 87631"/>
                <a:gd name="connsiteY3" fmla="*/ 10738 h 96570"/>
                <a:gd name="connsiteX4" fmla="*/ 26940 w 87631"/>
                <a:gd name="connsiteY4" fmla="*/ 15879 h 96570"/>
                <a:gd name="connsiteX5" fmla="*/ 69705 w 87631"/>
                <a:gd name="connsiteY5" fmla="*/ 36666 h 96570"/>
                <a:gd name="connsiteX6" fmla="*/ 76855 w 87631"/>
                <a:gd name="connsiteY6" fmla="*/ 50772 h 96570"/>
                <a:gd name="connsiteX7" fmla="*/ 76855 w 87631"/>
                <a:gd name="connsiteY7" fmla="*/ 96570 h 96570"/>
                <a:gd name="connsiteX8" fmla="*/ 87631 w 87631"/>
                <a:gd name="connsiteY8" fmla="*/ 96570 h 96570"/>
                <a:gd name="connsiteX9" fmla="*/ 87631 w 87631"/>
                <a:gd name="connsiteY9" fmla="*/ 50772 h 96570"/>
                <a:gd name="connsiteX10" fmla="*/ 76494 w 87631"/>
                <a:gd name="connsiteY10" fmla="*/ 28287 h 96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7631" h="96570">
                  <a:moveTo>
                    <a:pt x="76494" y="28287"/>
                  </a:moveTo>
                  <a:cubicBezTo>
                    <a:pt x="62685" y="17641"/>
                    <a:pt x="46861" y="9903"/>
                    <a:pt x="29979" y="5539"/>
                  </a:cubicBezTo>
                  <a:cubicBezTo>
                    <a:pt x="20507" y="2654"/>
                    <a:pt x="10753" y="797"/>
                    <a:pt x="884" y="0"/>
                  </a:cubicBezTo>
                  <a:cubicBezTo>
                    <a:pt x="733" y="3610"/>
                    <a:pt x="426" y="7188"/>
                    <a:pt x="0" y="10738"/>
                  </a:cubicBezTo>
                  <a:cubicBezTo>
                    <a:pt x="9138" y="11482"/>
                    <a:pt x="18170" y="13206"/>
                    <a:pt x="26940" y="15879"/>
                  </a:cubicBezTo>
                  <a:cubicBezTo>
                    <a:pt x="42451" y="19852"/>
                    <a:pt x="56998" y="26923"/>
                    <a:pt x="69705" y="36666"/>
                  </a:cubicBezTo>
                  <a:cubicBezTo>
                    <a:pt x="74086" y="40055"/>
                    <a:pt x="76712" y="45234"/>
                    <a:pt x="76855" y="50772"/>
                  </a:cubicBezTo>
                  <a:lnTo>
                    <a:pt x="76855" y="96570"/>
                  </a:lnTo>
                  <a:lnTo>
                    <a:pt x="87631" y="96570"/>
                  </a:lnTo>
                  <a:lnTo>
                    <a:pt x="87631" y="50772"/>
                  </a:lnTo>
                  <a:cubicBezTo>
                    <a:pt x="87483" y="41985"/>
                    <a:pt x="83394" y="33730"/>
                    <a:pt x="76494" y="28287"/>
                  </a:cubicBezTo>
                  <a:close/>
                </a:path>
              </a:pathLst>
            </a:custGeom>
            <a:solidFill>
              <a:srgbClr val="FFFFFF">
                <a:lumMod val="65000"/>
              </a:srgbClr>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26" name="Forme libre : forme 125">
              <a:extLst>
                <a:ext uri="{FF2B5EF4-FFF2-40B4-BE49-F238E27FC236}">
                  <a16:creationId xmlns:a16="http://schemas.microsoft.com/office/drawing/2014/main" id="{5D614813-8FB8-4287-A8FE-0FD0BC226189}"/>
                </a:ext>
              </a:extLst>
            </p:cNvPr>
            <p:cNvSpPr/>
            <p:nvPr/>
          </p:nvSpPr>
          <p:spPr>
            <a:xfrm>
              <a:off x="1017740" y="4407194"/>
              <a:ext cx="76820" cy="95778"/>
            </a:xfrm>
            <a:custGeom>
              <a:avLst/>
              <a:gdLst>
                <a:gd name="connsiteX0" fmla="*/ 48485 w 76820"/>
                <a:gd name="connsiteY0" fmla="*/ 10685 h 95778"/>
                <a:gd name="connsiteX1" fmla="*/ 69606 w 76820"/>
                <a:gd name="connsiteY1" fmla="*/ 17216 h 95778"/>
                <a:gd name="connsiteX2" fmla="*/ 76820 w 76820"/>
                <a:gd name="connsiteY2" fmla="*/ 9182 h 95778"/>
                <a:gd name="connsiteX3" fmla="*/ 9182 w 76820"/>
                <a:gd name="connsiteY3" fmla="*/ 20074 h 95778"/>
                <a:gd name="connsiteX4" fmla="*/ 20075 w 76820"/>
                <a:gd name="connsiteY4" fmla="*/ 87713 h 95778"/>
                <a:gd name="connsiteX5" fmla="*/ 38123 w 76820"/>
                <a:gd name="connsiteY5" fmla="*/ 95779 h 95778"/>
                <a:gd name="connsiteX6" fmla="*/ 39298 w 76820"/>
                <a:gd name="connsiteY6" fmla="*/ 84960 h 95778"/>
                <a:gd name="connsiteX7" fmla="*/ 12016 w 76820"/>
                <a:gd name="connsiteY7" fmla="*/ 39126 h 95778"/>
                <a:gd name="connsiteX8" fmla="*/ 48485 w 76820"/>
                <a:gd name="connsiteY8" fmla="*/ 10685 h 95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820" h="95778">
                  <a:moveTo>
                    <a:pt x="48485" y="10685"/>
                  </a:moveTo>
                  <a:cubicBezTo>
                    <a:pt x="56022" y="10684"/>
                    <a:pt x="63384" y="12961"/>
                    <a:pt x="69606" y="17216"/>
                  </a:cubicBezTo>
                  <a:cubicBezTo>
                    <a:pt x="71885" y="14451"/>
                    <a:pt x="74310" y="11784"/>
                    <a:pt x="76820" y="9182"/>
                  </a:cubicBezTo>
                  <a:cubicBezTo>
                    <a:pt x="55135" y="-6488"/>
                    <a:pt x="24852" y="-1611"/>
                    <a:pt x="9182" y="20074"/>
                  </a:cubicBezTo>
                  <a:cubicBezTo>
                    <a:pt x="-6488" y="41760"/>
                    <a:pt x="-1611" y="72043"/>
                    <a:pt x="20075" y="87713"/>
                  </a:cubicBezTo>
                  <a:cubicBezTo>
                    <a:pt x="25472" y="91614"/>
                    <a:pt x="31617" y="94360"/>
                    <a:pt x="38123" y="95779"/>
                  </a:cubicBezTo>
                  <a:cubicBezTo>
                    <a:pt x="38387" y="92147"/>
                    <a:pt x="38759" y="88537"/>
                    <a:pt x="39298" y="84960"/>
                  </a:cubicBezTo>
                  <a:cubicBezTo>
                    <a:pt x="19107" y="79837"/>
                    <a:pt x="6893" y="59317"/>
                    <a:pt x="12016" y="39126"/>
                  </a:cubicBezTo>
                  <a:cubicBezTo>
                    <a:pt x="16251" y="22431"/>
                    <a:pt x="31260" y="10726"/>
                    <a:pt x="48485" y="10685"/>
                  </a:cubicBezTo>
                  <a:close/>
                </a:path>
              </a:pathLst>
            </a:custGeom>
            <a:solidFill>
              <a:srgbClr val="FFFFFF">
                <a:lumMod val="65000"/>
              </a:srgbClr>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27" name="Forme libre : forme 126">
              <a:extLst>
                <a:ext uri="{FF2B5EF4-FFF2-40B4-BE49-F238E27FC236}">
                  <a16:creationId xmlns:a16="http://schemas.microsoft.com/office/drawing/2014/main" id="{939B0637-EA5C-4040-B041-5FD0E367E97F}"/>
                </a:ext>
              </a:extLst>
            </p:cNvPr>
            <p:cNvSpPr/>
            <p:nvPr/>
          </p:nvSpPr>
          <p:spPr>
            <a:xfrm>
              <a:off x="969240" y="4519471"/>
              <a:ext cx="87248" cy="96435"/>
            </a:xfrm>
            <a:custGeom>
              <a:avLst/>
              <a:gdLst>
                <a:gd name="connsiteX0" fmla="*/ 57717 w 87248"/>
                <a:gd name="connsiteY0" fmla="*/ 5377 h 96435"/>
                <a:gd name="connsiteX1" fmla="*/ 11186 w 87248"/>
                <a:gd name="connsiteY1" fmla="*/ 28115 h 96435"/>
                <a:gd name="connsiteX2" fmla="*/ 0 w 87248"/>
                <a:gd name="connsiteY2" fmla="*/ 50637 h 96435"/>
                <a:gd name="connsiteX3" fmla="*/ 0 w 87248"/>
                <a:gd name="connsiteY3" fmla="*/ 96435 h 96435"/>
                <a:gd name="connsiteX4" fmla="*/ 10776 w 87248"/>
                <a:gd name="connsiteY4" fmla="*/ 96435 h 96435"/>
                <a:gd name="connsiteX5" fmla="*/ 10776 w 87248"/>
                <a:gd name="connsiteY5" fmla="*/ 50637 h 96435"/>
                <a:gd name="connsiteX6" fmla="*/ 17721 w 87248"/>
                <a:gd name="connsiteY6" fmla="*/ 36682 h 96435"/>
                <a:gd name="connsiteX7" fmla="*/ 60616 w 87248"/>
                <a:gd name="connsiteY7" fmla="*/ 15765 h 96435"/>
                <a:gd name="connsiteX8" fmla="*/ 87249 w 87248"/>
                <a:gd name="connsiteY8" fmla="*/ 10733 h 96435"/>
                <a:gd name="connsiteX9" fmla="*/ 86354 w 87248"/>
                <a:gd name="connsiteY9" fmla="*/ 0 h 96435"/>
                <a:gd name="connsiteX10" fmla="*/ 57717 w 87248"/>
                <a:gd name="connsiteY10" fmla="*/ 5377 h 96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7248" h="96435">
                  <a:moveTo>
                    <a:pt x="57717" y="5377"/>
                  </a:moveTo>
                  <a:cubicBezTo>
                    <a:pt x="41034" y="10276"/>
                    <a:pt x="25301" y="17963"/>
                    <a:pt x="11186" y="28115"/>
                  </a:cubicBezTo>
                  <a:cubicBezTo>
                    <a:pt x="4261" y="33559"/>
                    <a:pt x="153" y="41830"/>
                    <a:pt x="0" y="50637"/>
                  </a:cubicBezTo>
                  <a:lnTo>
                    <a:pt x="0" y="96435"/>
                  </a:lnTo>
                  <a:lnTo>
                    <a:pt x="10776" y="96435"/>
                  </a:lnTo>
                  <a:lnTo>
                    <a:pt x="10776" y="50637"/>
                  </a:lnTo>
                  <a:cubicBezTo>
                    <a:pt x="10898" y="45183"/>
                    <a:pt x="13444" y="40068"/>
                    <a:pt x="17721" y="36682"/>
                  </a:cubicBezTo>
                  <a:cubicBezTo>
                    <a:pt x="30742" y="27348"/>
                    <a:pt x="45243" y="20276"/>
                    <a:pt x="60616" y="15765"/>
                  </a:cubicBezTo>
                  <a:cubicBezTo>
                    <a:pt x="69330" y="13316"/>
                    <a:pt x="78242" y="11632"/>
                    <a:pt x="87249" y="10733"/>
                  </a:cubicBezTo>
                  <a:cubicBezTo>
                    <a:pt x="86823" y="7182"/>
                    <a:pt x="86511" y="3605"/>
                    <a:pt x="86354" y="0"/>
                  </a:cubicBezTo>
                  <a:cubicBezTo>
                    <a:pt x="76669" y="951"/>
                    <a:pt x="67087" y="2751"/>
                    <a:pt x="57717" y="5377"/>
                  </a:cubicBezTo>
                  <a:close/>
                </a:path>
              </a:pathLst>
            </a:custGeom>
            <a:solidFill>
              <a:srgbClr val="FFFFFF">
                <a:lumMod val="65000"/>
              </a:srgbClr>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28" name="Forme libre : forme 127">
              <a:extLst>
                <a:ext uri="{FF2B5EF4-FFF2-40B4-BE49-F238E27FC236}">
                  <a16:creationId xmlns:a16="http://schemas.microsoft.com/office/drawing/2014/main" id="{680940CD-8A0A-4CDE-906C-715710B16D6D}"/>
                </a:ext>
              </a:extLst>
            </p:cNvPr>
            <p:cNvSpPr/>
            <p:nvPr/>
          </p:nvSpPr>
          <p:spPr>
            <a:xfrm>
              <a:off x="1098553" y="4622895"/>
              <a:ext cx="18798" cy="56348"/>
            </a:xfrm>
            <a:custGeom>
              <a:avLst/>
              <a:gdLst>
                <a:gd name="connsiteX0" fmla="*/ 0 w 18798"/>
                <a:gd name="connsiteY0" fmla="*/ 21326 h 56348"/>
                <a:gd name="connsiteX1" fmla="*/ 0 w 18798"/>
                <a:gd name="connsiteY1" fmla="*/ 56348 h 56348"/>
                <a:gd name="connsiteX2" fmla="*/ 10776 w 18798"/>
                <a:gd name="connsiteY2" fmla="*/ 56348 h 56348"/>
                <a:gd name="connsiteX3" fmla="*/ 10776 w 18798"/>
                <a:gd name="connsiteY3" fmla="*/ 21326 h 56348"/>
                <a:gd name="connsiteX4" fmla="*/ 17721 w 18798"/>
                <a:gd name="connsiteY4" fmla="*/ 7360 h 56348"/>
                <a:gd name="connsiteX5" fmla="*/ 18799 w 18798"/>
                <a:gd name="connsiteY5" fmla="*/ 6622 h 56348"/>
                <a:gd name="connsiteX6" fmla="*/ 9812 w 18798"/>
                <a:gd name="connsiteY6" fmla="*/ 0 h 56348"/>
                <a:gd name="connsiteX7" fmla="*/ 0 w 18798"/>
                <a:gd name="connsiteY7" fmla="*/ 21326 h 56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798" h="56348">
                  <a:moveTo>
                    <a:pt x="0" y="21326"/>
                  </a:moveTo>
                  <a:lnTo>
                    <a:pt x="0" y="56348"/>
                  </a:lnTo>
                  <a:lnTo>
                    <a:pt x="10776" y="56348"/>
                  </a:lnTo>
                  <a:lnTo>
                    <a:pt x="10776" y="21326"/>
                  </a:lnTo>
                  <a:cubicBezTo>
                    <a:pt x="10895" y="15868"/>
                    <a:pt x="13441" y="10748"/>
                    <a:pt x="17721" y="7360"/>
                  </a:cubicBezTo>
                  <a:cubicBezTo>
                    <a:pt x="18072" y="7101"/>
                    <a:pt x="18470" y="6875"/>
                    <a:pt x="18799" y="6622"/>
                  </a:cubicBezTo>
                  <a:cubicBezTo>
                    <a:pt x="15722" y="4548"/>
                    <a:pt x="12732" y="2311"/>
                    <a:pt x="9812" y="0"/>
                  </a:cubicBezTo>
                  <a:cubicBezTo>
                    <a:pt x="3691" y="5416"/>
                    <a:pt x="130" y="13155"/>
                    <a:pt x="0" y="21326"/>
                  </a:cubicBezTo>
                  <a:close/>
                </a:path>
              </a:pathLst>
            </a:custGeom>
            <a:solidFill>
              <a:srgbClr val="FFFFFF">
                <a:lumMod val="65000"/>
              </a:srgbClr>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grpSp>
      <p:pic>
        <p:nvPicPr>
          <p:cNvPr id="129" name="Image 128">
            <a:extLst>
              <a:ext uri="{FF2B5EF4-FFF2-40B4-BE49-F238E27FC236}">
                <a16:creationId xmlns:a16="http://schemas.microsoft.com/office/drawing/2014/main" id="{5E39D66B-2A6F-4014-B56B-1EF0DDBC495C}"/>
              </a:ext>
            </a:extLst>
          </p:cNvPr>
          <p:cNvPicPr>
            <a:picLocks noChangeAspect="1"/>
          </p:cNvPicPr>
          <p:nvPr/>
        </p:nvPicPr>
        <p:blipFill rotWithShape="1">
          <a:blip r:embed="rId12"/>
          <a:srcRect l="40390" t="67791" r="49136" b="13143"/>
          <a:stretch/>
        </p:blipFill>
        <p:spPr>
          <a:xfrm>
            <a:off x="4701845" y="4294948"/>
            <a:ext cx="831909" cy="851349"/>
          </a:xfrm>
          <a:prstGeom prst="rect">
            <a:avLst/>
          </a:prstGeom>
          <a:effectLst>
            <a:outerShdw blurRad="50800" dist="38100" dir="2700000" algn="tl" rotWithShape="0">
              <a:prstClr val="black">
                <a:alpha val="40000"/>
              </a:prstClr>
            </a:outerShdw>
          </a:effectLst>
        </p:spPr>
      </p:pic>
      <p:sp>
        <p:nvSpPr>
          <p:cNvPr id="130" name="Signe Plus 129">
            <a:extLst>
              <a:ext uri="{FF2B5EF4-FFF2-40B4-BE49-F238E27FC236}">
                <a16:creationId xmlns:a16="http://schemas.microsoft.com/office/drawing/2014/main" id="{429EEA9E-A0A3-4914-AD14-2A1BEE231BEB}"/>
              </a:ext>
            </a:extLst>
          </p:cNvPr>
          <p:cNvSpPr/>
          <p:nvPr/>
        </p:nvSpPr>
        <p:spPr>
          <a:xfrm>
            <a:off x="2409021" y="2742528"/>
            <a:ext cx="186521" cy="199863"/>
          </a:xfrm>
          <a:prstGeom prst="mathPlus">
            <a:avLst>
              <a:gd name="adj1" fmla="val 5098"/>
            </a:avLst>
          </a:prstGeom>
          <a:solidFill>
            <a:srgbClr val="7030A0"/>
          </a:solid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0000"/>
              </a:solidFill>
              <a:effectLst/>
              <a:uLnTx/>
              <a:uFillTx/>
              <a:latin typeface="Calibri" panose="020F0502020204030204"/>
              <a:ea typeface="+mn-ea"/>
              <a:cs typeface="+mn-cs"/>
            </a:endParaRPr>
          </a:p>
        </p:txBody>
      </p:sp>
      <p:sp>
        <p:nvSpPr>
          <p:cNvPr id="131" name="ZoneTexte 130">
            <a:extLst>
              <a:ext uri="{FF2B5EF4-FFF2-40B4-BE49-F238E27FC236}">
                <a16:creationId xmlns:a16="http://schemas.microsoft.com/office/drawing/2014/main" id="{83501E5D-AF12-457E-950F-F41E7267CED6}"/>
              </a:ext>
            </a:extLst>
          </p:cNvPr>
          <p:cNvSpPr txBox="1"/>
          <p:nvPr/>
        </p:nvSpPr>
        <p:spPr>
          <a:xfrm>
            <a:off x="1474941" y="2651846"/>
            <a:ext cx="1182491" cy="461665"/>
          </a:xfrm>
          <a:prstGeom prst="rect">
            <a:avLst/>
          </a:prstGeom>
          <a:noFill/>
        </p:spPr>
        <p:txBody>
          <a:bodyPr wrap="square">
            <a:spAutoFit/>
          </a:bodyPr>
          <a:lstStyle>
            <a:defPPr>
              <a:defRPr lang="fr-FR"/>
            </a:defPPr>
            <a:lvl1pPr>
              <a:defRPr sz="800">
                <a:latin typeface="+mj-lt"/>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prstClr val="black"/>
                </a:solidFill>
                <a:effectLst/>
                <a:uLnTx/>
                <a:uFillTx/>
                <a:latin typeface="Calibri Light" panose="020F0302020204030204"/>
              </a:rPr>
              <a:t>Je consulte OORA</a:t>
            </a:r>
          </a:p>
        </p:txBody>
      </p:sp>
      <p:grpSp>
        <p:nvGrpSpPr>
          <p:cNvPr id="132" name="Groupe 131">
            <a:extLst>
              <a:ext uri="{FF2B5EF4-FFF2-40B4-BE49-F238E27FC236}">
                <a16:creationId xmlns:a16="http://schemas.microsoft.com/office/drawing/2014/main" id="{866D12C7-E157-4D5B-81C5-840E1BC3DEFB}"/>
              </a:ext>
            </a:extLst>
          </p:cNvPr>
          <p:cNvGrpSpPr/>
          <p:nvPr/>
        </p:nvGrpSpPr>
        <p:grpSpPr>
          <a:xfrm>
            <a:off x="1676835" y="3345357"/>
            <a:ext cx="865030" cy="597891"/>
            <a:chOff x="1676835" y="3210167"/>
            <a:chExt cx="865030" cy="604239"/>
          </a:xfrm>
        </p:grpSpPr>
        <p:grpSp>
          <p:nvGrpSpPr>
            <p:cNvPr id="133" name="Groupe 132">
              <a:extLst>
                <a:ext uri="{FF2B5EF4-FFF2-40B4-BE49-F238E27FC236}">
                  <a16:creationId xmlns:a16="http://schemas.microsoft.com/office/drawing/2014/main" id="{E7AEE42A-35F0-4007-992A-E74D29E51257}"/>
                </a:ext>
              </a:extLst>
            </p:cNvPr>
            <p:cNvGrpSpPr/>
            <p:nvPr/>
          </p:nvGrpSpPr>
          <p:grpSpPr>
            <a:xfrm>
              <a:off x="1676835" y="3210167"/>
              <a:ext cx="865030" cy="604239"/>
              <a:chOff x="2198025" y="3830071"/>
              <a:chExt cx="574851" cy="419926"/>
            </a:xfrm>
          </p:grpSpPr>
          <p:sp>
            <p:nvSpPr>
              <p:cNvPr id="135" name="Freeform 5">
                <a:extLst>
                  <a:ext uri="{FF2B5EF4-FFF2-40B4-BE49-F238E27FC236}">
                    <a16:creationId xmlns:a16="http://schemas.microsoft.com/office/drawing/2014/main" id="{4B488EF4-AF8B-419F-893B-5EF2C3832879}"/>
                  </a:ext>
                </a:extLst>
              </p:cNvPr>
              <p:cNvSpPr>
                <a:spLocks/>
              </p:cNvSpPr>
              <p:nvPr/>
            </p:nvSpPr>
            <p:spPr bwMode="auto">
              <a:xfrm>
                <a:off x="2289077" y="3830071"/>
                <a:ext cx="390029" cy="278592"/>
              </a:xfrm>
              <a:custGeom>
                <a:avLst/>
                <a:gdLst>
                  <a:gd name="T0" fmla="*/ 0 w 141"/>
                  <a:gd name="T1" fmla="*/ 65 h 100"/>
                  <a:gd name="T2" fmla="*/ 0 w 141"/>
                  <a:gd name="T3" fmla="*/ 9 h 100"/>
                  <a:gd name="T4" fmla="*/ 9 w 141"/>
                  <a:gd name="T5" fmla="*/ 0 h 100"/>
                  <a:gd name="T6" fmla="*/ 131 w 141"/>
                  <a:gd name="T7" fmla="*/ 0 h 100"/>
                  <a:gd name="T8" fmla="*/ 141 w 141"/>
                  <a:gd name="T9" fmla="*/ 9 h 100"/>
                  <a:gd name="T10" fmla="*/ 141 w 141"/>
                  <a:gd name="T11" fmla="*/ 100 h 100"/>
                  <a:gd name="T12" fmla="*/ 0 w 141"/>
                  <a:gd name="T13" fmla="*/ 100 h 100"/>
                  <a:gd name="T14" fmla="*/ 0 w 141"/>
                  <a:gd name="T15" fmla="*/ 73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00">
                    <a:moveTo>
                      <a:pt x="0" y="65"/>
                    </a:moveTo>
                    <a:cubicBezTo>
                      <a:pt x="0" y="9"/>
                      <a:pt x="0" y="9"/>
                      <a:pt x="0" y="9"/>
                    </a:cubicBezTo>
                    <a:cubicBezTo>
                      <a:pt x="0" y="4"/>
                      <a:pt x="4" y="0"/>
                      <a:pt x="9" y="0"/>
                    </a:cubicBezTo>
                    <a:cubicBezTo>
                      <a:pt x="131" y="0"/>
                      <a:pt x="131" y="0"/>
                      <a:pt x="131" y="0"/>
                    </a:cubicBezTo>
                    <a:cubicBezTo>
                      <a:pt x="136" y="0"/>
                      <a:pt x="141" y="4"/>
                      <a:pt x="141" y="9"/>
                    </a:cubicBezTo>
                    <a:cubicBezTo>
                      <a:pt x="141" y="100"/>
                      <a:pt x="141" y="100"/>
                      <a:pt x="141" y="100"/>
                    </a:cubicBezTo>
                    <a:cubicBezTo>
                      <a:pt x="0" y="100"/>
                      <a:pt x="0" y="100"/>
                      <a:pt x="0" y="100"/>
                    </a:cubicBezTo>
                    <a:cubicBezTo>
                      <a:pt x="0" y="73"/>
                      <a:pt x="0" y="73"/>
                      <a:pt x="0" y="7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36" name="Freeform 6">
                <a:extLst>
                  <a:ext uri="{FF2B5EF4-FFF2-40B4-BE49-F238E27FC236}">
                    <a16:creationId xmlns:a16="http://schemas.microsoft.com/office/drawing/2014/main" id="{F7572786-DB70-4681-B9BE-0A45FB91DF1D}"/>
                  </a:ext>
                </a:extLst>
              </p:cNvPr>
              <p:cNvSpPr>
                <a:spLocks/>
              </p:cNvSpPr>
              <p:nvPr/>
            </p:nvSpPr>
            <p:spPr bwMode="auto">
              <a:xfrm>
                <a:off x="2198025" y="4108663"/>
                <a:ext cx="574851" cy="125027"/>
              </a:xfrm>
              <a:custGeom>
                <a:avLst/>
                <a:gdLst>
                  <a:gd name="T0" fmla="*/ 183 w 208"/>
                  <a:gd name="T1" fmla="*/ 11 h 45"/>
                  <a:gd name="T2" fmla="*/ 206 w 208"/>
                  <a:gd name="T3" fmla="*/ 38 h 45"/>
                  <a:gd name="T4" fmla="*/ 202 w 208"/>
                  <a:gd name="T5" fmla="*/ 45 h 45"/>
                  <a:gd name="T6" fmla="*/ 6 w 208"/>
                  <a:gd name="T7" fmla="*/ 45 h 45"/>
                  <a:gd name="T8" fmla="*/ 2 w 208"/>
                  <a:gd name="T9" fmla="*/ 38 h 45"/>
                  <a:gd name="T10" fmla="*/ 33 w 208"/>
                  <a:gd name="T11" fmla="*/ 0 h 45"/>
                  <a:gd name="T12" fmla="*/ 174 w 208"/>
                  <a:gd name="T13" fmla="*/ 0 h 45"/>
                  <a:gd name="T14" fmla="*/ 179 w 208"/>
                  <a:gd name="T15" fmla="*/ 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45">
                    <a:moveTo>
                      <a:pt x="183" y="11"/>
                    </a:moveTo>
                    <a:cubicBezTo>
                      <a:pt x="206" y="38"/>
                      <a:pt x="206" y="38"/>
                      <a:pt x="206" y="38"/>
                    </a:cubicBezTo>
                    <a:cubicBezTo>
                      <a:pt x="208" y="40"/>
                      <a:pt x="206" y="45"/>
                      <a:pt x="202" y="45"/>
                    </a:cubicBezTo>
                    <a:cubicBezTo>
                      <a:pt x="6" y="45"/>
                      <a:pt x="6" y="45"/>
                      <a:pt x="6" y="45"/>
                    </a:cubicBezTo>
                    <a:cubicBezTo>
                      <a:pt x="2" y="45"/>
                      <a:pt x="0" y="41"/>
                      <a:pt x="2" y="38"/>
                    </a:cubicBezTo>
                    <a:cubicBezTo>
                      <a:pt x="33" y="0"/>
                      <a:pt x="33" y="0"/>
                      <a:pt x="33" y="0"/>
                    </a:cubicBezTo>
                    <a:cubicBezTo>
                      <a:pt x="174" y="0"/>
                      <a:pt x="174" y="0"/>
                      <a:pt x="174" y="0"/>
                    </a:cubicBezTo>
                    <a:cubicBezTo>
                      <a:pt x="179" y="5"/>
                      <a:pt x="179" y="5"/>
                      <a:pt x="179" y="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37" name="Freeform 7">
                <a:extLst>
                  <a:ext uri="{FF2B5EF4-FFF2-40B4-BE49-F238E27FC236}">
                    <a16:creationId xmlns:a16="http://schemas.microsoft.com/office/drawing/2014/main" id="{0DC485C9-4E6F-4017-BCED-FA50908E8633}"/>
                  </a:ext>
                </a:extLst>
              </p:cNvPr>
              <p:cNvSpPr>
                <a:spLocks/>
              </p:cNvSpPr>
              <p:nvPr/>
            </p:nvSpPr>
            <p:spPr bwMode="auto">
              <a:xfrm>
                <a:off x="2203461" y="4239125"/>
                <a:ext cx="566697" cy="10872"/>
              </a:xfrm>
              <a:custGeom>
                <a:avLst/>
                <a:gdLst>
                  <a:gd name="T0" fmla="*/ 205 w 205"/>
                  <a:gd name="T1" fmla="*/ 0 h 4"/>
                  <a:gd name="T2" fmla="*/ 200 w 205"/>
                  <a:gd name="T3" fmla="*/ 4 h 4"/>
                  <a:gd name="T4" fmla="*/ 4 w 205"/>
                  <a:gd name="T5" fmla="*/ 4 h 4"/>
                  <a:gd name="T6" fmla="*/ 0 w 205"/>
                  <a:gd name="T7" fmla="*/ 1 h 4"/>
                </a:gdLst>
                <a:ahLst/>
                <a:cxnLst>
                  <a:cxn ang="0">
                    <a:pos x="T0" y="T1"/>
                  </a:cxn>
                  <a:cxn ang="0">
                    <a:pos x="T2" y="T3"/>
                  </a:cxn>
                  <a:cxn ang="0">
                    <a:pos x="T4" y="T5"/>
                  </a:cxn>
                  <a:cxn ang="0">
                    <a:pos x="T6" y="T7"/>
                  </a:cxn>
                </a:cxnLst>
                <a:rect l="0" t="0" r="r" b="b"/>
                <a:pathLst>
                  <a:path w="205" h="4">
                    <a:moveTo>
                      <a:pt x="205" y="0"/>
                    </a:moveTo>
                    <a:cubicBezTo>
                      <a:pt x="204" y="2"/>
                      <a:pt x="203" y="4"/>
                      <a:pt x="200" y="4"/>
                    </a:cubicBezTo>
                    <a:cubicBezTo>
                      <a:pt x="4" y="4"/>
                      <a:pt x="4" y="4"/>
                      <a:pt x="4" y="4"/>
                    </a:cubicBezTo>
                    <a:cubicBezTo>
                      <a:pt x="2" y="4"/>
                      <a:pt x="0" y="3"/>
                      <a:pt x="0"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38" name="Line 8">
                <a:extLst>
                  <a:ext uri="{FF2B5EF4-FFF2-40B4-BE49-F238E27FC236}">
                    <a16:creationId xmlns:a16="http://schemas.microsoft.com/office/drawing/2014/main" id="{B0D83D3B-1AF1-41A9-B5AE-0484B69CA883}"/>
                  </a:ext>
                </a:extLst>
              </p:cNvPr>
              <p:cNvSpPr>
                <a:spLocks noChangeShapeType="1"/>
              </p:cNvSpPr>
              <p:nvPr/>
            </p:nvSpPr>
            <p:spPr bwMode="auto">
              <a:xfrm>
                <a:off x="2289077" y="4088278"/>
                <a:ext cx="365567"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39" name="Line 9">
                <a:extLst>
                  <a:ext uri="{FF2B5EF4-FFF2-40B4-BE49-F238E27FC236}">
                    <a16:creationId xmlns:a16="http://schemas.microsoft.com/office/drawing/2014/main" id="{4E497A8B-9C13-487B-8676-36F4ACA8DB78}"/>
                  </a:ext>
                </a:extLst>
              </p:cNvPr>
              <p:cNvSpPr>
                <a:spLocks noChangeShapeType="1"/>
              </p:cNvSpPr>
              <p:nvPr/>
            </p:nvSpPr>
            <p:spPr bwMode="auto">
              <a:xfrm>
                <a:off x="2289077" y="3854533"/>
                <a:ext cx="387311"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40" name="Line 10">
                <a:extLst>
                  <a:ext uri="{FF2B5EF4-FFF2-40B4-BE49-F238E27FC236}">
                    <a16:creationId xmlns:a16="http://schemas.microsoft.com/office/drawing/2014/main" id="{6BBC9EF0-7B1F-46EF-B352-83E1E3934ED9}"/>
                  </a:ext>
                </a:extLst>
              </p:cNvPr>
              <p:cNvSpPr>
                <a:spLocks noChangeShapeType="1"/>
              </p:cNvSpPr>
              <p:nvPr/>
            </p:nvSpPr>
            <p:spPr bwMode="auto">
              <a:xfrm>
                <a:off x="2473899" y="3840943"/>
                <a:ext cx="5436"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41" name="Freeform 11">
                <a:extLst>
                  <a:ext uri="{FF2B5EF4-FFF2-40B4-BE49-F238E27FC236}">
                    <a16:creationId xmlns:a16="http://schemas.microsoft.com/office/drawing/2014/main" id="{98E6BA05-E4AF-4507-AC4C-5640C1699246}"/>
                  </a:ext>
                </a:extLst>
              </p:cNvPr>
              <p:cNvSpPr>
                <a:spLocks/>
              </p:cNvSpPr>
              <p:nvPr/>
            </p:nvSpPr>
            <p:spPr bwMode="auto">
              <a:xfrm>
                <a:off x="2272770" y="4124970"/>
                <a:ext cx="422645" cy="55718"/>
              </a:xfrm>
              <a:custGeom>
                <a:avLst/>
                <a:gdLst>
                  <a:gd name="T0" fmla="*/ 28 w 311"/>
                  <a:gd name="T1" fmla="*/ 0 h 41"/>
                  <a:gd name="T2" fmla="*/ 283 w 311"/>
                  <a:gd name="T3" fmla="*/ 0 h 41"/>
                  <a:gd name="T4" fmla="*/ 311 w 311"/>
                  <a:gd name="T5" fmla="*/ 39 h 41"/>
                  <a:gd name="T6" fmla="*/ 0 w 311"/>
                  <a:gd name="T7" fmla="*/ 41 h 41"/>
                  <a:gd name="T8" fmla="*/ 16 w 311"/>
                  <a:gd name="T9" fmla="*/ 14 h 41"/>
                </a:gdLst>
                <a:ahLst/>
                <a:cxnLst>
                  <a:cxn ang="0">
                    <a:pos x="T0" y="T1"/>
                  </a:cxn>
                  <a:cxn ang="0">
                    <a:pos x="T2" y="T3"/>
                  </a:cxn>
                  <a:cxn ang="0">
                    <a:pos x="T4" y="T5"/>
                  </a:cxn>
                  <a:cxn ang="0">
                    <a:pos x="T6" y="T7"/>
                  </a:cxn>
                  <a:cxn ang="0">
                    <a:pos x="T8" y="T9"/>
                  </a:cxn>
                </a:cxnLst>
                <a:rect l="0" t="0" r="r" b="b"/>
                <a:pathLst>
                  <a:path w="311" h="41">
                    <a:moveTo>
                      <a:pt x="28" y="0"/>
                    </a:moveTo>
                    <a:lnTo>
                      <a:pt x="283" y="0"/>
                    </a:lnTo>
                    <a:lnTo>
                      <a:pt x="311" y="39"/>
                    </a:lnTo>
                    <a:lnTo>
                      <a:pt x="0" y="41"/>
                    </a:lnTo>
                    <a:lnTo>
                      <a:pt x="16" y="14"/>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42" name="Line 12">
                <a:extLst>
                  <a:ext uri="{FF2B5EF4-FFF2-40B4-BE49-F238E27FC236}">
                    <a16:creationId xmlns:a16="http://schemas.microsoft.com/office/drawing/2014/main" id="{33BBEEF6-8FAF-4235-9548-8640406CD6CC}"/>
                  </a:ext>
                </a:extLst>
              </p:cNvPr>
              <p:cNvSpPr>
                <a:spLocks noChangeShapeType="1"/>
              </p:cNvSpPr>
              <p:nvPr/>
            </p:nvSpPr>
            <p:spPr bwMode="auto">
              <a:xfrm flipH="1">
                <a:off x="2404591" y="4180689"/>
                <a:ext cx="14949" cy="5028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43" name="Line 13">
                <a:extLst>
                  <a:ext uri="{FF2B5EF4-FFF2-40B4-BE49-F238E27FC236}">
                    <a16:creationId xmlns:a16="http://schemas.microsoft.com/office/drawing/2014/main" id="{3F53C1AE-48ED-4714-8E4F-6B645F4213A1}"/>
                  </a:ext>
                </a:extLst>
              </p:cNvPr>
              <p:cNvSpPr>
                <a:spLocks noChangeShapeType="1"/>
              </p:cNvSpPr>
              <p:nvPr/>
            </p:nvSpPr>
            <p:spPr bwMode="auto">
              <a:xfrm>
                <a:off x="2548643" y="4180689"/>
                <a:ext cx="16308" cy="5028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44" name="Line 14">
                <a:extLst>
                  <a:ext uri="{FF2B5EF4-FFF2-40B4-BE49-F238E27FC236}">
                    <a16:creationId xmlns:a16="http://schemas.microsoft.com/office/drawing/2014/main" id="{A0D7B3B7-B154-4B58-9F7E-38E0D7884879}"/>
                  </a:ext>
                </a:extLst>
              </p:cNvPr>
              <p:cNvSpPr>
                <a:spLocks noChangeShapeType="1"/>
              </p:cNvSpPr>
              <p:nvPr/>
            </p:nvSpPr>
            <p:spPr bwMode="auto">
              <a:xfrm flipH="1">
                <a:off x="2465745" y="3883071"/>
                <a:ext cx="135898" cy="178027"/>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45" name="Line 15">
                <a:extLst>
                  <a:ext uri="{FF2B5EF4-FFF2-40B4-BE49-F238E27FC236}">
                    <a16:creationId xmlns:a16="http://schemas.microsoft.com/office/drawing/2014/main" id="{9B320777-50D0-4DFC-BF43-CBF6C908458D}"/>
                  </a:ext>
                </a:extLst>
              </p:cNvPr>
              <p:cNvSpPr>
                <a:spLocks noChangeShapeType="1"/>
              </p:cNvSpPr>
              <p:nvPr/>
            </p:nvSpPr>
            <p:spPr bwMode="auto">
              <a:xfrm flipH="1">
                <a:off x="2507874" y="3991790"/>
                <a:ext cx="46205" cy="61154"/>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46" name="Line 16">
                <a:extLst>
                  <a:ext uri="{FF2B5EF4-FFF2-40B4-BE49-F238E27FC236}">
                    <a16:creationId xmlns:a16="http://schemas.microsoft.com/office/drawing/2014/main" id="{F554EDD8-BA2E-4339-A0C1-EFB1648143F4}"/>
                  </a:ext>
                </a:extLst>
              </p:cNvPr>
              <p:cNvSpPr>
                <a:spLocks noChangeShapeType="1"/>
              </p:cNvSpPr>
              <p:nvPr/>
            </p:nvSpPr>
            <p:spPr bwMode="auto">
              <a:xfrm flipH="1">
                <a:off x="2574464" y="3946944"/>
                <a:ext cx="13590" cy="19026"/>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47" name="Line 17">
                <a:extLst>
                  <a:ext uri="{FF2B5EF4-FFF2-40B4-BE49-F238E27FC236}">
                    <a16:creationId xmlns:a16="http://schemas.microsoft.com/office/drawing/2014/main" id="{5D324533-91F3-4AB4-8ED4-62B0EEC65456}"/>
                  </a:ext>
                </a:extLst>
              </p:cNvPr>
              <p:cNvSpPr>
                <a:spLocks noChangeShapeType="1"/>
              </p:cNvSpPr>
              <p:nvPr/>
            </p:nvSpPr>
            <p:spPr bwMode="auto">
              <a:xfrm>
                <a:off x="2770158" y="4221459"/>
                <a:ext cx="0" cy="20384"/>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48" name="Line 18">
                <a:extLst>
                  <a:ext uri="{FF2B5EF4-FFF2-40B4-BE49-F238E27FC236}">
                    <a16:creationId xmlns:a16="http://schemas.microsoft.com/office/drawing/2014/main" id="{F00E9856-33E0-4400-A5FB-5D481A806E9C}"/>
                  </a:ext>
                </a:extLst>
              </p:cNvPr>
              <p:cNvSpPr>
                <a:spLocks noChangeShapeType="1"/>
              </p:cNvSpPr>
              <p:nvPr/>
            </p:nvSpPr>
            <p:spPr bwMode="auto">
              <a:xfrm>
                <a:off x="2203461" y="4221459"/>
                <a:ext cx="0" cy="17666"/>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49" name="Line 19">
                <a:extLst>
                  <a:ext uri="{FF2B5EF4-FFF2-40B4-BE49-F238E27FC236}">
                    <a16:creationId xmlns:a16="http://schemas.microsoft.com/office/drawing/2014/main" id="{F7C7E0F7-F5FE-48A1-8134-4679684BCF45}"/>
                  </a:ext>
                </a:extLst>
              </p:cNvPr>
              <p:cNvSpPr>
                <a:spLocks noChangeShapeType="1"/>
              </p:cNvSpPr>
              <p:nvPr/>
            </p:nvSpPr>
            <p:spPr bwMode="auto">
              <a:xfrm flipH="1">
                <a:off x="2380129" y="4160304"/>
                <a:ext cx="301695" cy="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150" name="Line 20">
                <a:extLst>
                  <a:ext uri="{FF2B5EF4-FFF2-40B4-BE49-F238E27FC236}">
                    <a16:creationId xmlns:a16="http://schemas.microsoft.com/office/drawing/2014/main" id="{740BD789-A350-41D9-BCE3-72DE1C41E9B9}"/>
                  </a:ext>
                </a:extLst>
              </p:cNvPr>
              <p:cNvSpPr>
                <a:spLocks noChangeShapeType="1"/>
              </p:cNvSpPr>
              <p:nvPr/>
            </p:nvSpPr>
            <p:spPr bwMode="auto">
              <a:xfrm>
                <a:off x="2328488" y="4143996"/>
                <a:ext cx="165796" cy="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grpSp>
        <p:pic>
          <p:nvPicPr>
            <p:cNvPr id="134" name="Image 133">
              <a:hlinkClick r:id="rId13"/>
              <a:extLst>
                <a:ext uri="{FF2B5EF4-FFF2-40B4-BE49-F238E27FC236}">
                  <a16:creationId xmlns:a16="http://schemas.microsoft.com/office/drawing/2014/main" id="{1FB28E22-03D7-42D9-AE3D-643694E51CB2}"/>
                </a:ext>
              </a:extLst>
            </p:cNvPr>
            <p:cNvPicPr>
              <a:picLocks noChangeAspect="1"/>
            </p:cNvPicPr>
            <p:nvPr/>
          </p:nvPicPr>
          <p:blipFill rotWithShape="1">
            <a:blip r:embed="rId14"/>
            <a:srcRect t="1569" r="96078" b="91254"/>
            <a:stretch/>
          </p:blipFill>
          <p:spPr>
            <a:xfrm>
              <a:off x="1925654" y="3283087"/>
              <a:ext cx="369829" cy="294978"/>
            </a:xfrm>
            <a:prstGeom prst="rect">
              <a:avLst/>
            </a:prstGeom>
          </p:spPr>
        </p:pic>
      </p:grpSp>
      <p:sp>
        <p:nvSpPr>
          <p:cNvPr id="151" name="ZoneTexte 150">
            <a:extLst>
              <a:ext uri="{FF2B5EF4-FFF2-40B4-BE49-F238E27FC236}">
                <a16:creationId xmlns:a16="http://schemas.microsoft.com/office/drawing/2014/main" id="{91CDFDEE-6AE4-4BEE-9B79-F77A77DF7A35}"/>
              </a:ext>
            </a:extLst>
          </p:cNvPr>
          <p:cNvSpPr txBox="1"/>
          <p:nvPr/>
        </p:nvSpPr>
        <p:spPr>
          <a:xfrm>
            <a:off x="695324" y="5383427"/>
            <a:ext cx="10878539" cy="995401"/>
          </a:xfrm>
          <a:prstGeom prst="rect">
            <a:avLst/>
          </a:prstGeom>
          <a:noFill/>
        </p:spPr>
        <p:txBody>
          <a:bodyPr wrap="square" rtlCol="0">
            <a:spAutoFit/>
          </a:bodyPr>
          <a:lstStyle/>
          <a:p>
            <a:pPr marL="285750" indent="-285750" defTabSz="1219170">
              <a:buFont typeface="Wingdings" panose="05000000000000000000" pitchFamily="2" charset="2"/>
              <a:buChar char="§"/>
              <a:tabLst>
                <a:tab pos="90488" algn="l"/>
              </a:tabLst>
              <a:defRPr/>
            </a:pPr>
            <a:r>
              <a:rPr lang="fr-FR" sz="1467" kern="0" dirty="0">
                <a:solidFill>
                  <a:srgbClr val="000000"/>
                </a:solidFill>
                <a:cs typeface="Arial"/>
                <a:sym typeface="Arial"/>
              </a:rPr>
              <a:t>NB1 : les conseillers sont informés par mail des rdv fixés avec leurs clients et de l’accord ou du refus de souscription du client</a:t>
            </a:r>
          </a:p>
          <a:p>
            <a:pPr defTabSz="1219170">
              <a:tabLst>
                <a:tab pos="90488" algn="l"/>
              </a:tabLst>
              <a:defRPr/>
            </a:pPr>
            <a:endParaRPr lang="fr-FR" sz="1467" kern="0" dirty="0">
              <a:solidFill>
                <a:srgbClr val="000000"/>
              </a:solidFill>
              <a:cs typeface="Arial"/>
              <a:sym typeface="Arial"/>
            </a:endParaRPr>
          </a:p>
          <a:p>
            <a:pPr marL="285750" indent="-285750" defTabSz="1219170">
              <a:buFont typeface="Wingdings" panose="05000000000000000000" pitchFamily="2" charset="2"/>
              <a:buChar char="§"/>
              <a:tabLst>
                <a:tab pos="90488" algn="l"/>
              </a:tabLst>
              <a:defRPr/>
            </a:pPr>
            <a:r>
              <a:rPr lang="fr-FR" sz="1467" kern="0" dirty="0">
                <a:solidFill>
                  <a:srgbClr val="000000"/>
                </a:solidFill>
                <a:cs typeface="Arial"/>
                <a:sym typeface="Arial"/>
              </a:rPr>
              <a:t>NB2 : à noter que les contrats souscrits ne remontent pas sur la Synthèse Personne du Portail </a:t>
            </a:r>
            <a:r>
              <a:rPr lang="fr-FR" sz="1467" kern="0" dirty="0" err="1">
                <a:solidFill>
                  <a:srgbClr val="000000"/>
                </a:solidFill>
                <a:cs typeface="Arial"/>
                <a:sym typeface="Arial"/>
              </a:rPr>
              <a:t>MySys</a:t>
            </a:r>
            <a:r>
              <a:rPr lang="fr-FR" sz="1467" kern="0" dirty="0">
                <a:solidFill>
                  <a:srgbClr val="000000"/>
                </a:solidFill>
                <a:cs typeface="Arial"/>
                <a:sym typeface="Arial"/>
              </a:rPr>
              <a:t> (</a:t>
            </a:r>
            <a:r>
              <a:rPr lang="fr-FR" sz="1467" i="1" kern="0" dirty="0">
                <a:solidFill>
                  <a:srgbClr val="000000"/>
                </a:solidFill>
                <a:cs typeface="Arial"/>
                <a:sym typeface="Arial"/>
              </a:rPr>
              <a:t>développement informatique attendu courant 2024</a:t>
            </a:r>
            <a:r>
              <a:rPr lang="fr-FR" sz="1467" kern="0" dirty="0">
                <a:solidFill>
                  <a:srgbClr val="000000"/>
                </a:solidFill>
                <a:cs typeface="Arial"/>
                <a:sym typeface="Arial"/>
              </a:rPr>
              <a:t>)</a:t>
            </a:r>
          </a:p>
        </p:txBody>
      </p:sp>
    </p:spTree>
    <p:extLst>
      <p:ext uri="{BB962C8B-B14F-4D97-AF65-F5344CB8AC3E}">
        <p14:creationId xmlns:p14="http://schemas.microsoft.com/office/powerpoint/2010/main" val="5238726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2">
            <a:extLst>
              <a:ext uri="{FF2B5EF4-FFF2-40B4-BE49-F238E27FC236}">
                <a16:creationId xmlns:a16="http://schemas.microsoft.com/office/drawing/2014/main" id="{BDAF1482-229C-4D1B-9D83-2531DFE625E4}"/>
              </a:ext>
            </a:extLst>
          </p:cNvPr>
          <p:cNvSpPr>
            <a:spLocks noGrp="1"/>
          </p:cNvSpPr>
          <p:nvPr>
            <p:ph type="body" sz="quarter" idx="12"/>
          </p:nvPr>
        </p:nvSpPr>
        <p:spPr>
          <a:xfrm>
            <a:off x="695325" y="464147"/>
            <a:ext cx="10980738" cy="720000"/>
          </a:xfrm>
        </p:spPr>
        <p:txBody>
          <a:bodyPr>
            <a:normAutofit/>
          </a:bodyPr>
          <a:lstStyle/>
          <a:p>
            <a:r>
              <a:rPr lang="fr-FR" sz="2400" dirty="0"/>
              <a:t>Schémas de distribution / détection des besoins client</a:t>
            </a:r>
            <a:endParaRPr lang="fr-FR" sz="2400" dirty="0">
              <a:solidFill>
                <a:srgbClr val="006600"/>
              </a:solidFill>
            </a:endParaRPr>
          </a:p>
        </p:txBody>
      </p:sp>
      <p:sp>
        <p:nvSpPr>
          <p:cNvPr id="3" name="Espace réservé du texte 4">
            <a:extLst>
              <a:ext uri="{FF2B5EF4-FFF2-40B4-BE49-F238E27FC236}">
                <a16:creationId xmlns:a16="http://schemas.microsoft.com/office/drawing/2014/main" id="{D0AD86F8-0AE1-48F5-8332-880C56D01FBD}"/>
              </a:ext>
            </a:extLst>
          </p:cNvPr>
          <p:cNvSpPr txBox="1">
            <a:spLocks/>
          </p:cNvSpPr>
          <p:nvPr/>
        </p:nvSpPr>
        <p:spPr>
          <a:xfrm>
            <a:off x="193579" y="627016"/>
            <a:ext cx="376741" cy="392216"/>
          </a:xfrm>
          <a:prstGeom prst="rect">
            <a:avLst/>
          </a:prstGeom>
          <a:solidFill>
            <a:schemeClr val="accent4">
              <a:lumMod val="75000"/>
            </a:schemeClr>
          </a:solidFill>
        </p:spPr>
        <p:txBody>
          <a:bodyPr anchor="ctr">
            <a:noAutofit/>
          </a:bodyPr>
          <a:lstStyle>
            <a:lvl1pPr marL="0" marR="0" indent="0" algn="ct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000" b="1" kern="1200">
                <a:solidFill>
                  <a:schemeClr val="bg1"/>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
                <a:srgbClr val="EA4E55"/>
              </a:buClr>
              <a:buSzTx/>
              <a:buFont typeface="Arial" panose="020B0604020202020204" pitchFamily="34" charset="0"/>
              <a:buNone/>
              <a:tabLst/>
              <a:defRPr/>
            </a:pPr>
            <a:r>
              <a:rPr kumimoji="0" lang="fr-FR" sz="1800" b="1"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3</a:t>
            </a:r>
          </a:p>
        </p:txBody>
      </p:sp>
      <p:grpSp>
        <p:nvGrpSpPr>
          <p:cNvPr id="4" name="Groupe 3">
            <a:extLst>
              <a:ext uri="{FF2B5EF4-FFF2-40B4-BE49-F238E27FC236}">
                <a16:creationId xmlns:a16="http://schemas.microsoft.com/office/drawing/2014/main" id="{73B957D7-B5D8-4A31-9170-8042314786A2}"/>
              </a:ext>
            </a:extLst>
          </p:cNvPr>
          <p:cNvGrpSpPr/>
          <p:nvPr/>
        </p:nvGrpSpPr>
        <p:grpSpPr>
          <a:xfrm>
            <a:off x="800095" y="1288916"/>
            <a:ext cx="385993" cy="510935"/>
            <a:chOff x="7729783" y="3750361"/>
            <a:chExt cx="630445" cy="740323"/>
          </a:xfrm>
        </p:grpSpPr>
        <p:sp>
          <p:nvSpPr>
            <p:cNvPr id="5" name="Forme libre : forme 4">
              <a:extLst>
                <a:ext uri="{FF2B5EF4-FFF2-40B4-BE49-F238E27FC236}">
                  <a16:creationId xmlns:a16="http://schemas.microsoft.com/office/drawing/2014/main" id="{1EB0E078-A259-4195-AECE-5B2E5BF5ED72}"/>
                </a:ext>
              </a:extLst>
            </p:cNvPr>
            <p:cNvSpPr/>
            <p:nvPr/>
          </p:nvSpPr>
          <p:spPr>
            <a:xfrm>
              <a:off x="7729783" y="3750361"/>
              <a:ext cx="630445" cy="679238"/>
            </a:xfrm>
            <a:custGeom>
              <a:avLst/>
              <a:gdLst>
                <a:gd name="connsiteX0" fmla="*/ 306441 w 423851"/>
                <a:gd name="connsiteY0" fmla="*/ 289154 h 504254"/>
                <a:gd name="connsiteX1" fmla="*/ 382485 w 423851"/>
                <a:gd name="connsiteY1" fmla="*/ 328398 h 504254"/>
                <a:gd name="connsiteX2" fmla="*/ 399405 w 423851"/>
                <a:gd name="connsiteY2" fmla="*/ 362239 h 504254"/>
                <a:gd name="connsiteX3" fmla="*/ 410757 w 423851"/>
                <a:gd name="connsiteY3" fmla="*/ 455309 h 504254"/>
                <a:gd name="connsiteX4" fmla="*/ 402747 w 423851"/>
                <a:gd name="connsiteY4" fmla="*/ 473331 h 504254"/>
                <a:gd name="connsiteX5" fmla="*/ 367131 w 423851"/>
                <a:gd name="connsiteY5" fmla="*/ 490610 h 504254"/>
                <a:gd name="connsiteX6" fmla="*/ 367131 w 423851"/>
                <a:gd name="connsiteY6" fmla="*/ 504244 h 504254"/>
                <a:gd name="connsiteX7" fmla="*/ 409965 w 423851"/>
                <a:gd name="connsiteY7" fmla="*/ 484059 h 504254"/>
                <a:gd name="connsiteX8" fmla="*/ 423601 w 423851"/>
                <a:gd name="connsiteY8" fmla="*/ 453787 h 504254"/>
                <a:gd name="connsiteX9" fmla="*/ 412327 w 423851"/>
                <a:gd name="connsiteY9" fmla="*/ 361637 h 504254"/>
                <a:gd name="connsiteX10" fmla="*/ 390568 w 423851"/>
                <a:gd name="connsiteY10" fmla="*/ 318308 h 504254"/>
                <a:gd name="connsiteX11" fmla="*/ 309966 w 423851"/>
                <a:gd name="connsiteY11" fmla="*/ 276696 h 504254"/>
                <a:gd name="connsiteX12" fmla="*/ 278140 w 423851"/>
                <a:gd name="connsiteY12" fmla="*/ 263635 h 504254"/>
                <a:gd name="connsiteX13" fmla="*/ 270117 w 423851"/>
                <a:gd name="connsiteY13" fmla="*/ 251670 h 504254"/>
                <a:gd name="connsiteX14" fmla="*/ 270117 w 423851"/>
                <a:gd name="connsiteY14" fmla="*/ 232611 h 504254"/>
                <a:gd name="connsiteX15" fmla="*/ 308926 w 423851"/>
                <a:gd name="connsiteY15" fmla="*/ 155195 h 504254"/>
                <a:gd name="connsiteX16" fmla="*/ 308926 w 423851"/>
                <a:gd name="connsiteY16" fmla="*/ 136452 h 504254"/>
                <a:gd name="connsiteX17" fmla="*/ 319471 w 423851"/>
                <a:gd name="connsiteY17" fmla="*/ 138658 h 504254"/>
                <a:gd name="connsiteX18" fmla="*/ 325936 w 423851"/>
                <a:gd name="connsiteY18" fmla="*/ 132192 h 504254"/>
                <a:gd name="connsiteX19" fmla="*/ 325605 w 423851"/>
                <a:gd name="connsiteY19" fmla="*/ 130149 h 504254"/>
                <a:gd name="connsiteX20" fmla="*/ 319057 w 423851"/>
                <a:gd name="connsiteY20" fmla="*/ 110493 h 504254"/>
                <a:gd name="connsiteX21" fmla="*/ 312211 w 423851"/>
                <a:gd name="connsiteY21" fmla="*/ 83117 h 504254"/>
                <a:gd name="connsiteX22" fmla="*/ 256578 w 423851"/>
                <a:gd name="connsiteY22" fmla="*/ 11385 h 504254"/>
                <a:gd name="connsiteX23" fmla="*/ 242212 w 423851"/>
                <a:gd name="connsiteY23" fmla="*/ 12442 h 504254"/>
                <a:gd name="connsiteX24" fmla="*/ 240261 w 423851"/>
                <a:gd name="connsiteY24" fmla="*/ 9548 h 504254"/>
                <a:gd name="connsiteX25" fmla="*/ 228643 w 423851"/>
                <a:gd name="connsiteY25" fmla="*/ 1648 h 504254"/>
                <a:gd name="connsiteX26" fmla="*/ 113882 w 423851"/>
                <a:gd name="connsiteY26" fmla="*/ 74342 h 504254"/>
                <a:gd name="connsiteX27" fmla="*/ 109615 w 423851"/>
                <a:gd name="connsiteY27" fmla="*/ 101499 h 504254"/>
                <a:gd name="connsiteX28" fmla="*/ 109555 w 423851"/>
                <a:gd name="connsiteY28" fmla="*/ 111161 h 504254"/>
                <a:gd name="connsiteX29" fmla="*/ 104074 w 423851"/>
                <a:gd name="connsiteY29" fmla="*/ 137451 h 504254"/>
                <a:gd name="connsiteX30" fmla="*/ 92031 w 423851"/>
                <a:gd name="connsiteY30" fmla="*/ 165564 h 504254"/>
                <a:gd name="connsiteX31" fmla="*/ 95427 w 423851"/>
                <a:gd name="connsiteY31" fmla="*/ 174054 h 504254"/>
                <a:gd name="connsiteX32" fmla="*/ 97974 w 423851"/>
                <a:gd name="connsiteY32" fmla="*/ 174577 h 504254"/>
                <a:gd name="connsiteX33" fmla="*/ 99470 w 423851"/>
                <a:gd name="connsiteY33" fmla="*/ 174401 h 504254"/>
                <a:gd name="connsiteX34" fmla="*/ 116131 w 423851"/>
                <a:gd name="connsiteY34" fmla="*/ 169978 h 504254"/>
                <a:gd name="connsiteX35" fmla="*/ 153698 w 423851"/>
                <a:gd name="connsiteY35" fmla="*/ 232574 h 504254"/>
                <a:gd name="connsiteX36" fmla="*/ 153698 w 423851"/>
                <a:gd name="connsiteY36" fmla="*/ 251670 h 504254"/>
                <a:gd name="connsiteX37" fmla="*/ 145676 w 423851"/>
                <a:gd name="connsiteY37" fmla="*/ 263632 h 504254"/>
                <a:gd name="connsiteX38" fmla="*/ 113635 w 423851"/>
                <a:gd name="connsiteY38" fmla="*/ 276784 h 504254"/>
                <a:gd name="connsiteX39" fmla="*/ 33383 w 423851"/>
                <a:gd name="connsiteY39" fmla="*/ 318220 h 504254"/>
                <a:gd name="connsiteX40" fmla="*/ 11514 w 423851"/>
                <a:gd name="connsiteY40" fmla="*/ 361637 h 504254"/>
                <a:gd name="connsiteX41" fmla="*/ 245 w 423851"/>
                <a:gd name="connsiteY41" fmla="*/ 453835 h 504254"/>
                <a:gd name="connsiteX42" fmla="*/ 13894 w 423851"/>
                <a:gd name="connsiteY42" fmla="*/ 484062 h 504254"/>
                <a:gd name="connsiteX43" fmla="*/ 56764 w 423851"/>
                <a:gd name="connsiteY43" fmla="*/ 504254 h 504254"/>
                <a:gd name="connsiteX44" fmla="*/ 56764 w 423851"/>
                <a:gd name="connsiteY44" fmla="*/ 490621 h 504254"/>
                <a:gd name="connsiteX45" fmla="*/ 21110 w 423851"/>
                <a:gd name="connsiteY45" fmla="*/ 473331 h 504254"/>
                <a:gd name="connsiteX46" fmla="*/ 13087 w 423851"/>
                <a:gd name="connsiteY46" fmla="*/ 455355 h 504254"/>
                <a:gd name="connsiteX47" fmla="*/ 24387 w 423851"/>
                <a:gd name="connsiteY47" fmla="*/ 362892 h 504254"/>
                <a:gd name="connsiteX48" fmla="*/ 24434 w 423851"/>
                <a:gd name="connsiteY48" fmla="*/ 362246 h 504254"/>
                <a:gd name="connsiteX49" fmla="*/ 41461 w 423851"/>
                <a:gd name="connsiteY49" fmla="*/ 328319 h 504254"/>
                <a:gd name="connsiteX50" fmla="*/ 117371 w 423851"/>
                <a:gd name="connsiteY50" fmla="*/ 289171 h 504254"/>
                <a:gd name="connsiteX51" fmla="*/ 130820 w 423851"/>
                <a:gd name="connsiteY51" fmla="*/ 284456 h 504254"/>
                <a:gd name="connsiteX52" fmla="*/ 211925 w 423851"/>
                <a:gd name="connsiteY52" fmla="*/ 303918 h 504254"/>
                <a:gd name="connsiteX53" fmla="*/ 293014 w 423851"/>
                <a:gd name="connsiteY53" fmla="*/ 284456 h 504254"/>
                <a:gd name="connsiteX54" fmla="*/ 115960 w 423851"/>
                <a:gd name="connsiteY54" fmla="*/ 142548 h 504254"/>
                <a:gd name="connsiteX55" fmla="*/ 122491 w 423851"/>
                <a:gd name="connsiteY55" fmla="*/ 111241 h 504254"/>
                <a:gd name="connsiteX56" fmla="*/ 122551 w 423851"/>
                <a:gd name="connsiteY56" fmla="*/ 101583 h 504254"/>
                <a:gd name="connsiteX57" fmla="*/ 126178 w 423851"/>
                <a:gd name="connsiteY57" fmla="*/ 78358 h 504254"/>
                <a:gd name="connsiteX58" fmla="*/ 211175 w 423851"/>
                <a:gd name="connsiteY58" fmla="*/ 12929 h 504254"/>
                <a:gd name="connsiteX59" fmla="*/ 226260 w 423851"/>
                <a:gd name="connsiteY59" fmla="*/ 14359 h 504254"/>
                <a:gd name="connsiteX60" fmla="*/ 229534 w 423851"/>
                <a:gd name="connsiteY60" fmla="*/ 16768 h 504254"/>
                <a:gd name="connsiteX61" fmla="*/ 235303 w 423851"/>
                <a:gd name="connsiteY61" fmla="*/ 25330 h 504254"/>
                <a:gd name="connsiteX62" fmla="*/ 244277 w 423851"/>
                <a:gd name="connsiteY62" fmla="*/ 27082 h 504254"/>
                <a:gd name="connsiteX63" fmla="*/ 244569 w 423851"/>
                <a:gd name="connsiteY63" fmla="*/ 26874 h 504254"/>
                <a:gd name="connsiteX64" fmla="*/ 249775 w 423851"/>
                <a:gd name="connsiteY64" fmla="*/ 22937 h 504254"/>
                <a:gd name="connsiteX65" fmla="*/ 250523 w 423851"/>
                <a:gd name="connsiteY65" fmla="*/ 22808 h 504254"/>
                <a:gd name="connsiteX66" fmla="*/ 299520 w 423851"/>
                <a:gd name="connsiteY66" fmla="*/ 85608 h 504254"/>
                <a:gd name="connsiteX67" fmla="*/ 299523 w 423851"/>
                <a:gd name="connsiteY67" fmla="*/ 85608 h 504254"/>
                <a:gd name="connsiteX68" fmla="*/ 306788 w 423851"/>
                <a:gd name="connsiteY68" fmla="*/ 114582 h 504254"/>
                <a:gd name="connsiteX69" fmla="*/ 309433 w 423851"/>
                <a:gd name="connsiteY69" fmla="*/ 122525 h 504254"/>
                <a:gd name="connsiteX70" fmla="*/ 271026 w 423851"/>
                <a:gd name="connsiteY70" fmla="*/ 80885 h 504254"/>
                <a:gd name="connsiteX71" fmla="*/ 265876 w 423851"/>
                <a:gd name="connsiteY71" fmla="*/ 77860 h 504254"/>
                <a:gd name="connsiteX72" fmla="*/ 260445 w 423851"/>
                <a:gd name="connsiteY72" fmla="*/ 80348 h 504254"/>
                <a:gd name="connsiteX73" fmla="*/ 109144 w 423851"/>
                <a:gd name="connsiteY73" fmla="*/ 158460 h 504254"/>
                <a:gd name="connsiteX74" fmla="*/ 128698 w 423851"/>
                <a:gd name="connsiteY74" fmla="*/ 166256 h 504254"/>
                <a:gd name="connsiteX75" fmla="*/ 264916 w 423851"/>
                <a:gd name="connsiteY75" fmla="*/ 95016 h 504254"/>
                <a:gd name="connsiteX76" fmla="*/ 295996 w 423851"/>
                <a:gd name="connsiteY76" fmla="*/ 129027 h 504254"/>
                <a:gd name="connsiteX77" fmla="*/ 295996 w 423851"/>
                <a:gd name="connsiteY77" fmla="*/ 155194 h 504254"/>
                <a:gd name="connsiteX78" fmla="*/ 212034 w 423851"/>
                <a:gd name="connsiteY78" fmla="*/ 239254 h 504254"/>
                <a:gd name="connsiteX79" fmla="*/ 128698 w 423851"/>
                <a:gd name="connsiteY79" fmla="*/ 166255 h 504254"/>
                <a:gd name="connsiteX80" fmla="*/ 211930 w 423851"/>
                <a:gd name="connsiteY80" fmla="*/ 290980 h 504254"/>
                <a:gd name="connsiteX81" fmla="*/ 145191 w 423851"/>
                <a:gd name="connsiteY81" fmla="*/ 277808 h 504254"/>
                <a:gd name="connsiteX82" fmla="*/ 150582 w 423851"/>
                <a:gd name="connsiteY82" fmla="*/ 275595 h 504254"/>
                <a:gd name="connsiteX83" fmla="*/ 166627 w 423851"/>
                <a:gd name="connsiteY83" fmla="*/ 251671 h 504254"/>
                <a:gd name="connsiteX84" fmla="*/ 166627 w 423851"/>
                <a:gd name="connsiteY84" fmla="*/ 240821 h 504254"/>
                <a:gd name="connsiteX85" fmla="*/ 257185 w 423851"/>
                <a:gd name="connsiteY85" fmla="*/ 240918 h 504254"/>
                <a:gd name="connsiteX86" fmla="*/ 257185 w 423851"/>
                <a:gd name="connsiteY86" fmla="*/ 251672 h 504254"/>
                <a:gd name="connsiteX87" fmla="*/ 273227 w 423851"/>
                <a:gd name="connsiteY87" fmla="*/ 275596 h 504254"/>
                <a:gd name="connsiteX88" fmla="*/ 278637 w 423851"/>
                <a:gd name="connsiteY88" fmla="*/ 277817 h 504254"/>
                <a:gd name="connsiteX89" fmla="*/ 211930 w 423851"/>
                <a:gd name="connsiteY89" fmla="*/ 290980 h 50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23851" h="504254">
                  <a:moveTo>
                    <a:pt x="306441" y="289154"/>
                  </a:moveTo>
                  <a:cubicBezTo>
                    <a:pt x="334300" y="299151"/>
                    <a:pt x="360660" y="310543"/>
                    <a:pt x="382485" y="328398"/>
                  </a:cubicBezTo>
                  <a:cubicBezTo>
                    <a:pt x="392938" y="336551"/>
                    <a:pt x="399155" y="348985"/>
                    <a:pt x="399405" y="362239"/>
                  </a:cubicBezTo>
                  <a:lnTo>
                    <a:pt x="410757" y="455309"/>
                  </a:lnTo>
                  <a:cubicBezTo>
                    <a:pt x="411674" y="462342"/>
                    <a:pt x="408582" y="469299"/>
                    <a:pt x="402747" y="473331"/>
                  </a:cubicBezTo>
                  <a:cubicBezTo>
                    <a:pt x="391623" y="480520"/>
                    <a:pt x="379663" y="486323"/>
                    <a:pt x="367131" y="490610"/>
                  </a:cubicBezTo>
                  <a:lnTo>
                    <a:pt x="367131" y="504244"/>
                  </a:lnTo>
                  <a:cubicBezTo>
                    <a:pt x="382223" y="499397"/>
                    <a:pt x="396621" y="492613"/>
                    <a:pt x="409965" y="484059"/>
                  </a:cubicBezTo>
                  <a:cubicBezTo>
                    <a:pt x="419830" y="477326"/>
                    <a:pt x="425095" y="465637"/>
                    <a:pt x="423601" y="453787"/>
                  </a:cubicBezTo>
                  <a:lnTo>
                    <a:pt x="412327" y="361637"/>
                  </a:lnTo>
                  <a:cubicBezTo>
                    <a:pt x="411914" y="344668"/>
                    <a:pt x="403932" y="328773"/>
                    <a:pt x="390568" y="318308"/>
                  </a:cubicBezTo>
                  <a:cubicBezTo>
                    <a:pt x="367110" y="299117"/>
                    <a:pt x="339259" y="287164"/>
                    <a:pt x="309966" y="276696"/>
                  </a:cubicBezTo>
                  <a:lnTo>
                    <a:pt x="278140" y="263635"/>
                  </a:lnTo>
                  <a:cubicBezTo>
                    <a:pt x="273277" y="261654"/>
                    <a:pt x="270103" y="256921"/>
                    <a:pt x="270117" y="251670"/>
                  </a:cubicBezTo>
                  <a:lnTo>
                    <a:pt x="270117" y="232611"/>
                  </a:lnTo>
                  <a:cubicBezTo>
                    <a:pt x="294519" y="214354"/>
                    <a:pt x="308898" y="185671"/>
                    <a:pt x="308926" y="155195"/>
                  </a:cubicBezTo>
                  <a:lnTo>
                    <a:pt x="308926" y="136452"/>
                  </a:lnTo>
                  <a:cubicBezTo>
                    <a:pt x="312274" y="137833"/>
                    <a:pt x="315850" y="138581"/>
                    <a:pt x="319471" y="138658"/>
                  </a:cubicBezTo>
                  <a:cubicBezTo>
                    <a:pt x="323042" y="138658"/>
                    <a:pt x="325936" y="135763"/>
                    <a:pt x="325936" y="132192"/>
                  </a:cubicBezTo>
                  <a:cubicBezTo>
                    <a:pt x="325936" y="131497"/>
                    <a:pt x="325825" y="130808"/>
                    <a:pt x="325605" y="130149"/>
                  </a:cubicBezTo>
                  <a:lnTo>
                    <a:pt x="319057" y="110493"/>
                  </a:lnTo>
                  <a:cubicBezTo>
                    <a:pt x="316201" y="101521"/>
                    <a:pt x="313914" y="92377"/>
                    <a:pt x="312211" y="83117"/>
                  </a:cubicBezTo>
                  <a:cubicBezTo>
                    <a:pt x="305834" y="51854"/>
                    <a:pt x="285270" y="25339"/>
                    <a:pt x="256578" y="11385"/>
                  </a:cubicBezTo>
                  <a:cubicBezTo>
                    <a:pt x="251976" y="8986"/>
                    <a:pt x="246413" y="9396"/>
                    <a:pt x="242212" y="12442"/>
                  </a:cubicBezTo>
                  <a:lnTo>
                    <a:pt x="240261" y="9548"/>
                  </a:lnTo>
                  <a:cubicBezTo>
                    <a:pt x="237613" y="5454"/>
                    <a:pt x="233423" y="2605"/>
                    <a:pt x="228643" y="1648"/>
                  </a:cubicBezTo>
                  <a:cubicBezTo>
                    <a:pt x="178592" y="-7762"/>
                    <a:pt x="130329" y="24011"/>
                    <a:pt x="113882" y="74342"/>
                  </a:cubicBezTo>
                  <a:cubicBezTo>
                    <a:pt x="111065" y="83120"/>
                    <a:pt x="109625" y="92281"/>
                    <a:pt x="109615" y="101499"/>
                  </a:cubicBezTo>
                  <a:lnTo>
                    <a:pt x="109555" y="111161"/>
                  </a:lnTo>
                  <a:cubicBezTo>
                    <a:pt x="109509" y="120203"/>
                    <a:pt x="107645" y="129144"/>
                    <a:pt x="104074" y="137451"/>
                  </a:cubicBezTo>
                  <a:lnTo>
                    <a:pt x="92031" y="165564"/>
                  </a:lnTo>
                  <a:cubicBezTo>
                    <a:pt x="90624" y="168846"/>
                    <a:pt x="92145" y="172647"/>
                    <a:pt x="95427" y="174054"/>
                  </a:cubicBezTo>
                  <a:cubicBezTo>
                    <a:pt x="96232" y="174400"/>
                    <a:pt x="97098" y="174577"/>
                    <a:pt x="97974" y="174577"/>
                  </a:cubicBezTo>
                  <a:cubicBezTo>
                    <a:pt x="98477" y="174578"/>
                    <a:pt x="98980" y="174519"/>
                    <a:pt x="99470" y="174401"/>
                  </a:cubicBezTo>
                  <a:cubicBezTo>
                    <a:pt x="100551" y="174142"/>
                    <a:pt x="106702" y="172655"/>
                    <a:pt x="116131" y="169978"/>
                  </a:cubicBezTo>
                  <a:cubicBezTo>
                    <a:pt x="120017" y="194942"/>
                    <a:pt x="133496" y="217402"/>
                    <a:pt x="153698" y="232574"/>
                  </a:cubicBezTo>
                  <a:lnTo>
                    <a:pt x="153698" y="251670"/>
                  </a:lnTo>
                  <a:cubicBezTo>
                    <a:pt x="153711" y="256920"/>
                    <a:pt x="150537" y="261652"/>
                    <a:pt x="145676" y="263632"/>
                  </a:cubicBezTo>
                  <a:lnTo>
                    <a:pt x="113635" y="276784"/>
                  </a:lnTo>
                  <a:cubicBezTo>
                    <a:pt x="84433" y="287230"/>
                    <a:pt x="56685" y="299156"/>
                    <a:pt x="33383" y="318220"/>
                  </a:cubicBezTo>
                  <a:cubicBezTo>
                    <a:pt x="19963" y="328690"/>
                    <a:pt x="11939" y="344621"/>
                    <a:pt x="11514" y="361637"/>
                  </a:cubicBezTo>
                  <a:lnTo>
                    <a:pt x="245" y="453835"/>
                  </a:lnTo>
                  <a:cubicBezTo>
                    <a:pt x="-1231" y="465673"/>
                    <a:pt x="4038" y="477342"/>
                    <a:pt x="13894" y="484062"/>
                  </a:cubicBezTo>
                  <a:cubicBezTo>
                    <a:pt x="27250" y="492619"/>
                    <a:pt x="41660" y="499406"/>
                    <a:pt x="56764" y="504254"/>
                  </a:cubicBezTo>
                  <a:lnTo>
                    <a:pt x="56764" y="490621"/>
                  </a:lnTo>
                  <a:cubicBezTo>
                    <a:pt x="44219" y="486331"/>
                    <a:pt x="32245" y="480525"/>
                    <a:pt x="21110" y="473331"/>
                  </a:cubicBezTo>
                  <a:cubicBezTo>
                    <a:pt x="15283" y="469312"/>
                    <a:pt x="12188" y="462376"/>
                    <a:pt x="13087" y="455355"/>
                  </a:cubicBezTo>
                  <a:lnTo>
                    <a:pt x="24387" y="362892"/>
                  </a:lnTo>
                  <a:lnTo>
                    <a:pt x="24434" y="362246"/>
                  </a:lnTo>
                  <a:cubicBezTo>
                    <a:pt x="24695" y="348946"/>
                    <a:pt x="30953" y="336476"/>
                    <a:pt x="41461" y="328319"/>
                  </a:cubicBezTo>
                  <a:cubicBezTo>
                    <a:pt x="63191" y="310538"/>
                    <a:pt x="89523" y="299165"/>
                    <a:pt x="117371" y="289171"/>
                  </a:cubicBezTo>
                  <a:lnTo>
                    <a:pt x="130820" y="284456"/>
                  </a:lnTo>
                  <a:cubicBezTo>
                    <a:pt x="148314" y="296519"/>
                    <a:pt x="178885" y="303918"/>
                    <a:pt x="211925" y="303918"/>
                  </a:cubicBezTo>
                  <a:cubicBezTo>
                    <a:pt x="244952" y="303918"/>
                    <a:pt x="275521" y="296521"/>
                    <a:pt x="293014" y="284456"/>
                  </a:cubicBezTo>
                  <a:close/>
                  <a:moveTo>
                    <a:pt x="115960" y="142548"/>
                  </a:moveTo>
                  <a:cubicBezTo>
                    <a:pt x="120215" y="132656"/>
                    <a:pt x="122436" y="122009"/>
                    <a:pt x="122491" y="111241"/>
                  </a:cubicBezTo>
                  <a:lnTo>
                    <a:pt x="122551" y="101583"/>
                  </a:lnTo>
                  <a:cubicBezTo>
                    <a:pt x="122551" y="93700"/>
                    <a:pt x="123775" y="85865"/>
                    <a:pt x="126178" y="78358"/>
                  </a:cubicBezTo>
                  <a:cubicBezTo>
                    <a:pt x="138961" y="39222"/>
                    <a:pt x="173122" y="12929"/>
                    <a:pt x="211175" y="12929"/>
                  </a:cubicBezTo>
                  <a:cubicBezTo>
                    <a:pt x="216237" y="12938"/>
                    <a:pt x="221287" y="13416"/>
                    <a:pt x="226260" y="14359"/>
                  </a:cubicBezTo>
                  <a:cubicBezTo>
                    <a:pt x="227626" y="14700"/>
                    <a:pt x="228802" y="15565"/>
                    <a:pt x="229534" y="16768"/>
                  </a:cubicBezTo>
                  <a:lnTo>
                    <a:pt x="235303" y="25330"/>
                  </a:lnTo>
                  <a:cubicBezTo>
                    <a:pt x="237297" y="28292"/>
                    <a:pt x="241315" y="29077"/>
                    <a:pt x="244277" y="27082"/>
                  </a:cubicBezTo>
                  <a:cubicBezTo>
                    <a:pt x="244376" y="27015"/>
                    <a:pt x="244474" y="26946"/>
                    <a:pt x="244569" y="26874"/>
                  </a:cubicBezTo>
                  <a:lnTo>
                    <a:pt x="249775" y="22937"/>
                  </a:lnTo>
                  <a:cubicBezTo>
                    <a:pt x="249982" y="22761"/>
                    <a:pt x="250269" y="22711"/>
                    <a:pt x="250523" y="22808"/>
                  </a:cubicBezTo>
                  <a:cubicBezTo>
                    <a:pt x="275846" y="34842"/>
                    <a:pt x="294006" y="58119"/>
                    <a:pt x="299520" y="85608"/>
                  </a:cubicBezTo>
                  <a:lnTo>
                    <a:pt x="299523" y="85608"/>
                  </a:lnTo>
                  <a:cubicBezTo>
                    <a:pt x="301328" y="95410"/>
                    <a:pt x="303755" y="105087"/>
                    <a:pt x="306788" y="114582"/>
                  </a:cubicBezTo>
                  <a:lnTo>
                    <a:pt x="309433" y="122525"/>
                  </a:lnTo>
                  <a:cubicBezTo>
                    <a:pt x="295753" y="114778"/>
                    <a:pt x="279649" y="94631"/>
                    <a:pt x="271026" y="80885"/>
                  </a:cubicBezTo>
                  <a:cubicBezTo>
                    <a:pt x="269906" y="79097"/>
                    <a:pt x="267983" y="77968"/>
                    <a:pt x="265876" y="77860"/>
                  </a:cubicBezTo>
                  <a:cubicBezTo>
                    <a:pt x="263765" y="77738"/>
                    <a:pt x="261731" y="78669"/>
                    <a:pt x="260445" y="80348"/>
                  </a:cubicBezTo>
                  <a:cubicBezTo>
                    <a:pt x="228098" y="121934"/>
                    <a:pt x="141723" y="149329"/>
                    <a:pt x="109144" y="158460"/>
                  </a:cubicBezTo>
                  <a:close/>
                  <a:moveTo>
                    <a:pt x="128698" y="166256"/>
                  </a:moveTo>
                  <a:cubicBezTo>
                    <a:pt x="166724" y="154563"/>
                    <a:pt x="231987" y="130488"/>
                    <a:pt x="264916" y="95016"/>
                  </a:cubicBezTo>
                  <a:cubicBezTo>
                    <a:pt x="273556" y="107813"/>
                    <a:pt x="284027" y="119272"/>
                    <a:pt x="295996" y="129027"/>
                  </a:cubicBezTo>
                  <a:lnTo>
                    <a:pt x="295996" y="155194"/>
                  </a:lnTo>
                  <a:cubicBezTo>
                    <a:pt x="296023" y="201592"/>
                    <a:pt x="258432" y="239227"/>
                    <a:pt x="212034" y="239254"/>
                  </a:cubicBezTo>
                  <a:cubicBezTo>
                    <a:pt x="169873" y="239280"/>
                    <a:pt x="134224" y="208052"/>
                    <a:pt x="128698" y="166255"/>
                  </a:cubicBezTo>
                  <a:close/>
                  <a:moveTo>
                    <a:pt x="211930" y="290980"/>
                  </a:moveTo>
                  <a:cubicBezTo>
                    <a:pt x="188986" y="291545"/>
                    <a:pt x="166199" y="287048"/>
                    <a:pt x="145191" y="277808"/>
                  </a:cubicBezTo>
                  <a:lnTo>
                    <a:pt x="150582" y="275595"/>
                  </a:lnTo>
                  <a:cubicBezTo>
                    <a:pt x="160303" y="271633"/>
                    <a:pt x="166650" y="262169"/>
                    <a:pt x="166627" y="251671"/>
                  </a:cubicBezTo>
                  <a:lnTo>
                    <a:pt x="166627" y="240821"/>
                  </a:lnTo>
                  <a:cubicBezTo>
                    <a:pt x="194912" y="255939"/>
                    <a:pt x="228868" y="255975"/>
                    <a:pt x="257185" y="240918"/>
                  </a:cubicBezTo>
                  <a:lnTo>
                    <a:pt x="257185" y="251672"/>
                  </a:lnTo>
                  <a:cubicBezTo>
                    <a:pt x="257163" y="262168"/>
                    <a:pt x="263508" y="271631"/>
                    <a:pt x="273227" y="275596"/>
                  </a:cubicBezTo>
                  <a:lnTo>
                    <a:pt x="278637" y="277817"/>
                  </a:lnTo>
                  <a:cubicBezTo>
                    <a:pt x="257638" y="287050"/>
                    <a:pt x="234862" y="291544"/>
                    <a:pt x="211930" y="290980"/>
                  </a:cubicBez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rme libre : forme 5">
              <a:extLst>
                <a:ext uri="{FF2B5EF4-FFF2-40B4-BE49-F238E27FC236}">
                  <a16:creationId xmlns:a16="http://schemas.microsoft.com/office/drawing/2014/main" id="{FF9C66B6-6700-477E-85B8-882A1C978C43}"/>
                </a:ext>
              </a:extLst>
            </p:cNvPr>
            <p:cNvSpPr/>
            <p:nvPr/>
          </p:nvSpPr>
          <p:spPr>
            <a:xfrm>
              <a:off x="7766132" y="4211973"/>
              <a:ext cx="557817" cy="278711"/>
            </a:xfrm>
            <a:custGeom>
              <a:avLst/>
              <a:gdLst>
                <a:gd name="connsiteX0" fmla="*/ 329762 w 375023"/>
                <a:gd name="connsiteY0" fmla="*/ 22890 h 206910"/>
                <a:gd name="connsiteX1" fmla="*/ 306744 w 375023"/>
                <a:gd name="connsiteY1" fmla="*/ 0 h 206910"/>
                <a:gd name="connsiteX2" fmla="*/ 306680 w 375023"/>
                <a:gd name="connsiteY2" fmla="*/ 0 h 206910"/>
                <a:gd name="connsiteX3" fmla="*/ 68151 w 375023"/>
                <a:gd name="connsiteY3" fmla="*/ 0 h 206910"/>
                <a:gd name="connsiteX4" fmla="*/ 45262 w 375023"/>
                <a:gd name="connsiteY4" fmla="*/ 22890 h 206910"/>
                <a:gd name="connsiteX5" fmla="*/ 45262 w 375023"/>
                <a:gd name="connsiteY5" fmla="*/ 169343 h 206910"/>
                <a:gd name="connsiteX6" fmla="*/ 0 w 375023"/>
                <a:gd name="connsiteY6" fmla="*/ 169343 h 206910"/>
                <a:gd name="connsiteX7" fmla="*/ 0 w 375023"/>
                <a:gd name="connsiteY7" fmla="*/ 184047 h 206910"/>
                <a:gd name="connsiteX8" fmla="*/ 22889 w 375023"/>
                <a:gd name="connsiteY8" fmla="*/ 206910 h 206910"/>
                <a:gd name="connsiteX9" fmla="*/ 352159 w 375023"/>
                <a:gd name="connsiteY9" fmla="*/ 206910 h 206910"/>
                <a:gd name="connsiteX10" fmla="*/ 375024 w 375023"/>
                <a:gd name="connsiteY10" fmla="*/ 184021 h 206910"/>
                <a:gd name="connsiteX11" fmla="*/ 375024 w 375023"/>
                <a:gd name="connsiteY11" fmla="*/ 169343 h 206910"/>
                <a:gd name="connsiteX12" fmla="*/ 329762 w 375023"/>
                <a:gd name="connsiteY12" fmla="*/ 169343 h 206910"/>
                <a:gd name="connsiteX13" fmla="*/ 362092 w 375023"/>
                <a:gd name="connsiteY13" fmla="*/ 182275 h 206910"/>
                <a:gd name="connsiteX14" fmla="*/ 362092 w 375023"/>
                <a:gd name="connsiteY14" fmla="*/ 183996 h 206910"/>
                <a:gd name="connsiteX15" fmla="*/ 352134 w 375023"/>
                <a:gd name="connsiteY15" fmla="*/ 193979 h 206910"/>
                <a:gd name="connsiteX16" fmla="*/ 22914 w 375023"/>
                <a:gd name="connsiteY16" fmla="*/ 193979 h 206910"/>
                <a:gd name="connsiteX17" fmla="*/ 12931 w 375023"/>
                <a:gd name="connsiteY17" fmla="*/ 184021 h 206910"/>
                <a:gd name="connsiteX18" fmla="*/ 12931 w 375023"/>
                <a:gd name="connsiteY18" fmla="*/ 182275 h 206910"/>
                <a:gd name="connsiteX19" fmla="*/ 58192 w 375023"/>
                <a:gd name="connsiteY19" fmla="*/ 182275 h 206910"/>
                <a:gd name="connsiteX20" fmla="*/ 58192 w 375023"/>
                <a:gd name="connsiteY20" fmla="*/ 22890 h 206910"/>
                <a:gd name="connsiteX21" fmla="*/ 68150 w 375023"/>
                <a:gd name="connsiteY21" fmla="*/ 12932 h 206910"/>
                <a:gd name="connsiteX22" fmla="*/ 306873 w 375023"/>
                <a:gd name="connsiteY22" fmla="*/ 12932 h 206910"/>
                <a:gd name="connsiteX23" fmla="*/ 316830 w 375023"/>
                <a:gd name="connsiteY23" fmla="*/ 22890 h 206910"/>
                <a:gd name="connsiteX24" fmla="*/ 316830 w 375023"/>
                <a:gd name="connsiteY24" fmla="*/ 182275 h 2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5023" h="206910">
                  <a:moveTo>
                    <a:pt x="329762" y="22890"/>
                  </a:moveTo>
                  <a:cubicBezTo>
                    <a:pt x="329726" y="10212"/>
                    <a:pt x="319421" y="-35"/>
                    <a:pt x="306744" y="0"/>
                  </a:cubicBezTo>
                  <a:cubicBezTo>
                    <a:pt x="306723" y="0"/>
                    <a:pt x="306701" y="0"/>
                    <a:pt x="306680" y="0"/>
                  </a:cubicBezTo>
                  <a:lnTo>
                    <a:pt x="68151" y="0"/>
                  </a:lnTo>
                  <a:cubicBezTo>
                    <a:pt x="55515" y="14"/>
                    <a:pt x="45275" y="10254"/>
                    <a:pt x="45262" y="22890"/>
                  </a:cubicBezTo>
                  <a:lnTo>
                    <a:pt x="45262" y="169343"/>
                  </a:lnTo>
                  <a:lnTo>
                    <a:pt x="0" y="169343"/>
                  </a:lnTo>
                  <a:lnTo>
                    <a:pt x="0" y="184047"/>
                  </a:lnTo>
                  <a:cubicBezTo>
                    <a:pt x="85" y="196648"/>
                    <a:pt x="10287" y="206839"/>
                    <a:pt x="22889" y="206910"/>
                  </a:cubicBezTo>
                  <a:lnTo>
                    <a:pt x="352159" y="206910"/>
                  </a:lnTo>
                  <a:cubicBezTo>
                    <a:pt x="364762" y="206826"/>
                    <a:pt x="374953" y="196623"/>
                    <a:pt x="375024" y="184021"/>
                  </a:cubicBezTo>
                  <a:lnTo>
                    <a:pt x="375024" y="169343"/>
                  </a:lnTo>
                  <a:lnTo>
                    <a:pt x="329762" y="169343"/>
                  </a:lnTo>
                  <a:close/>
                  <a:moveTo>
                    <a:pt x="362092" y="182275"/>
                  </a:moveTo>
                  <a:lnTo>
                    <a:pt x="362092" y="183996"/>
                  </a:lnTo>
                  <a:cubicBezTo>
                    <a:pt x="362058" y="189486"/>
                    <a:pt x="357624" y="193931"/>
                    <a:pt x="352134" y="193979"/>
                  </a:cubicBezTo>
                  <a:lnTo>
                    <a:pt x="22914" y="193979"/>
                  </a:lnTo>
                  <a:cubicBezTo>
                    <a:pt x="17424" y="193945"/>
                    <a:pt x="12978" y="189511"/>
                    <a:pt x="12931" y="184021"/>
                  </a:cubicBezTo>
                  <a:lnTo>
                    <a:pt x="12931" y="182275"/>
                  </a:lnTo>
                  <a:lnTo>
                    <a:pt x="58192" y="182275"/>
                  </a:lnTo>
                  <a:lnTo>
                    <a:pt x="58192" y="22890"/>
                  </a:lnTo>
                  <a:cubicBezTo>
                    <a:pt x="58199" y="17393"/>
                    <a:pt x="62653" y="12938"/>
                    <a:pt x="68150" y="12932"/>
                  </a:cubicBezTo>
                  <a:lnTo>
                    <a:pt x="306873" y="12932"/>
                  </a:lnTo>
                  <a:cubicBezTo>
                    <a:pt x="312369" y="12938"/>
                    <a:pt x="316824" y="17393"/>
                    <a:pt x="316830" y="22890"/>
                  </a:cubicBezTo>
                  <a:lnTo>
                    <a:pt x="316830" y="182275"/>
                  </a:ln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Forme libre : forme 6">
              <a:extLst>
                <a:ext uri="{FF2B5EF4-FFF2-40B4-BE49-F238E27FC236}">
                  <a16:creationId xmlns:a16="http://schemas.microsoft.com/office/drawing/2014/main" id="{EF02888B-613E-445C-A872-FCD13F1B7871}"/>
                </a:ext>
              </a:extLst>
            </p:cNvPr>
            <p:cNvSpPr/>
            <p:nvPr/>
          </p:nvSpPr>
          <p:spPr>
            <a:xfrm>
              <a:off x="7927727" y="4299332"/>
              <a:ext cx="67514" cy="97722"/>
            </a:xfrm>
            <a:custGeom>
              <a:avLst/>
              <a:gdLst>
                <a:gd name="connsiteX0" fmla="*/ 36274 w 45390"/>
                <a:gd name="connsiteY0" fmla="*/ 0 h 72547"/>
                <a:gd name="connsiteX1" fmla="*/ 0 w 45390"/>
                <a:gd name="connsiteY1" fmla="*/ 36274 h 72547"/>
                <a:gd name="connsiteX2" fmla="*/ 36274 w 45390"/>
                <a:gd name="connsiteY2" fmla="*/ 72548 h 72547"/>
                <a:gd name="connsiteX3" fmla="*/ 45391 w 45390"/>
                <a:gd name="connsiteY3" fmla="*/ 63431 h 72547"/>
                <a:gd name="connsiteX4" fmla="*/ 18299 w 45390"/>
                <a:gd name="connsiteY4" fmla="*/ 36274 h 72547"/>
                <a:gd name="connsiteX5" fmla="*/ 45391 w 45390"/>
                <a:gd name="connsiteY5" fmla="*/ 9117 h 72547"/>
                <a:gd name="connsiteX6" fmla="*/ 36274 w 45390"/>
                <a:gd name="connsiteY6" fmla="*/ 0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36274" y="0"/>
                  </a:moveTo>
                  <a:lnTo>
                    <a:pt x="0" y="36274"/>
                  </a:lnTo>
                  <a:lnTo>
                    <a:pt x="36274" y="72548"/>
                  </a:lnTo>
                  <a:lnTo>
                    <a:pt x="45391" y="63431"/>
                  </a:lnTo>
                  <a:lnTo>
                    <a:pt x="18299" y="36274"/>
                  </a:lnTo>
                  <a:lnTo>
                    <a:pt x="45391" y="9117"/>
                  </a:lnTo>
                  <a:lnTo>
                    <a:pt x="36274" y="0"/>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orme libre : forme 7">
              <a:extLst>
                <a:ext uri="{FF2B5EF4-FFF2-40B4-BE49-F238E27FC236}">
                  <a16:creationId xmlns:a16="http://schemas.microsoft.com/office/drawing/2014/main" id="{4B098F61-4920-4CBF-80FE-3F7A73076D0E}"/>
                </a:ext>
              </a:extLst>
            </p:cNvPr>
            <p:cNvSpPr/>
            <p:nvPr/>
          </p:nvSpPr>
          <p:spPr>
            <a:xfrm>
              <a:off x="8094497" y="4299332"/>
              <a:ext cx="67514" cy="97722"/>
            </a:xfrm>
            <a:custGeom>
              <a:avLst/>
              <a:gdLst>
                <a:gd name="connsiteX0" fmla="*/ 0 w 45390"/>
                <a:gd name="connsiteY0" fmla="*/ 9117 h 72547"/>
                <a:gd name="connsiteX1" fmla="*/ 27092 w 45390"/>
                <a:gd name="connsiteY1" fmla="*/ 36274 h 72547"/>
                <a:gd name="connsiteX2" fmla="*/ 0 w 45390"/>
                <a:gd name="connsiteY2" fmla="*/ 63431 h 72547"/>
                <a:gd name="connsiteX3" fmla="*/ 9117 w 45390"/>
                <a:gd name="connsiteY3" fmla="*/ 72548 h 72547"/>
                <a:gd name="connsiteX4" fmla="*/ 45391 w 45390"/>
                <a:gd name="connsiteY4" fmla="*/ 36274 h 72547"/>
                <a:gd name="connsiteX5" fmla="*/ 9117 w 45390"/>
                <a:gd name="connsiteY5" fmla="*/ 0 h 72547"/>
                <a:gd name="connsiteX6" fmla="*/ 0 w 45390"/>
                <a:gd name="connsiteY6" fmla="*/ 9117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0" y="9117"/>
                  </a:moveTo>
                  <a:lnTo>
                    <a:pt x="27092" y="36274"/>
                  </a:lnTo>
                  <a:lnTo>
                    <a:pt x="0" y="63431"/>
                  </a:lnTo>
                  <a:lnTo>
                    <a:pt x="9117" y="72548"/>
                  </a:lnTo>
                  <a:lnTo>
                    <a:pt x="45391" y="36274"/>
                  </a:lnTo>
                  <a:lnTo>
                    <a:pt x="9117" y="0"/>
                  </a:lnTo>
                  <a:lnTo>
                    <a:pt x="0" y="9117"/>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orme libre : forme 8">
              <a:extLst>
                <a:ext uri="{FF2B5EF4-FFF2-40B4-BE49-F238E27FC236}">
                  <a16:creationId xmlns:a16="http://schemas.microsoft.com/office/drawing/2014/main" id="{88AEB787-48E4-4A23-BDCB-8C6747EA0421}"/>
                </a:ext>
              </a:extLst>
            </p:cNvPr>
            <p:cNvSpPr/>
            <p:nvPr/>
          </p:nvSpPr>
          <p:spPr>
            <a:xfrm>
              <a:off x="8013324" y="4297852"/>
              <a:ext cx="62802" cy="105300"/>
            </a:xfrm>
            <a:custGeom>
              <a:avLst/>
              <a:gdLst>
                <a:gd name="connsiteX0" fmla="*/ 0 w 42222"/>
                <a:gd name="connsiteY0" fmla="*/ 73195 h 78173"/>
                <a:gd name="connsiteX1" fmla="*/ 11962 w 42222"/>
                <a:gd name="connsiteY1" fmla="*/ 78173 h 78173"/>
                <a:gd name="connsiteX2" fmla="*/ 42223 w 42222"/>
                <a:gd name="connsiteY2" fmla="*/ 4979 h 78173"/>
                <a:gd name="connsiteX3" fmla="*/ 30325 w 42222"/>
                <a:gd name="connsiteY3" fmla="*/ 0 h 78173"/>
                <a:gd name="connsiteX4" fmla="*/ 0 w 42222"/>
                <a:gd name="connsiteY4" fmla="*/ 73195 h 7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22" h="78173">
                  <a:moveTo>
                    <a:pt x="0" y="73195"/>
                  </a:moveTo>
                  <a:lnTo>
                    <a:pt x="11962" y="78173"/>
                  </a:lnTo>
                  <a:lnTo>
                    <a:pt x="42223" y="4979"/>
                  </a:lnTo>
                  <a:lnTo>
                    <a:pt x="30325" y="0"/>
                  </a:lnTo>
                  <a:lnTo>
                    <a:pt x="0" y="73195"/>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0" name="Image 9">
            <a:extLst>
              <a:ext uri="{FF2B5EF4-FFF2-40B4-BE49-F238E27FC236}">
                <a16:creationId xmlns:a16="http://schemas.microsoft.com/office/drawing/2014/main" id="{BF5D2001-ED8F-4BD1-853D-E556F1FA7D3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1164" y="1351070"/>
            <a:ext cx="1213969" cy="443149"/>
          </a:xfrm>
          <a:prstGeom prst="rect">
            <a:avLst/>
          </a:prstGeom>
          <a:noFill/>
          <a:ln>
            <a:noFill/>
          </a:ln>
        </p:spPr>
      </p:pic>
      <p:sp>
        <p:nvSpPr>
          <p:cNvPr id="11" name="Rectangle 10">
            <a:extLst>
              <a:ext uri="{FF2B5EF4-FFF2-40B4-BE49-F238E27FC236}">
                <a16:creationId xmlns:a16="http://schemas.microsoft.com/office/drawing/2014/main" id="{5F38DB66-7D30-4FD4-8D20-1D13F50A896B}"/>
              </a:ext>
            </a:extLst>
          </p:cNvPr>
          <p:cNvSpPr/>
          <p:nvPr/>
        </p:nvSpPr>
        <p:spPr>
          <a:xfrm>
            <a:off x="708087" y="1254320"/>
            <a:ext cx="4183912" cy="635831"/>
          </a:xfrm>
          <a:prstGeom prst="rect">
            <a:avLst/>
          </a:prstGeom>
          <a:solidFill>
            <a:srgbClr val="C00000">
              <a:alpha val="9000"/>
            </a:srgbClr>
          </a:solidFill>
          <a:ln w="28575" cap="flat" cmpd="sng" algn="ctr">
            <a:solidFill>
              <a:srgbClr val="C00000"/>
            </a:solid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Light" panose="020F0302020204030204"/>
              <a:ea typeface="+mn-ea"/>
              <a:cs typeface="+mn-cs"/>
            </a:endParaRPr>
          </a:p>
        </p:txBody>
      </p:sp>
      <p:sp>
        <p:nvSpPr>
          <p:cNvPr id="12" name="ZoneTexte 11">
            <a:extLst>
              <a:ext uri="{FF2B5EF4-FFF2-40B4-BE49-F238E27FC236}">
                <a16:creationId xmlns:a16="http://schemas.microsoft.com/office/drawing/2014/main" id="{AA1CFF36-E0EF-4D10-9E3E-478A03E5651C}"/>
              </a:ext>
            </a:extLst>
          </p:cNvPr>
          <p:cNvSpPr txBox="1"/>
          <p:nvPr/>
        </p:nvSpPr>
        <p:spPr>
          <a:xfrm>
            <a:off x="2988337" y="1255389"/>
            <a:ext cx="177590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prstClr val="black"/>
                </a:solidFill>
                <a:effectLst/>
                <a:uLnTx/>
                <a:uFillTx/>
                <a:latin typeface="Calibri Light" panose="020F0302020204030204"/>
                <a:ea typeface="+mn-ea"/>
                <a:cs typeface="+mn-cs"/>
              </a:rPr>
              <a:t>Création du lead</a:t>
            </a:r>
          </a:p>
        </p:txBody>
      </p:sp>
      <p:sp>
        <p:nvSpPr>
          <p:cNvPr id="13" name="Ellipse 12">
            <a:extLst>
              <a:ext uri="{FF2B5EF4-FFF2-40B4-BE49-F238E27FC236}">
                <a16:creationId xmlns:a16="http://schemas.microsoft.com/office/drawing/2014/main" id="{71266179-05E3-4182-9E1E-D8983C7B841A}"/>
              </a:ext>
            </a:extLst>
          </p:cNvPr>
          <p:cNvSpPr/>
          <p:nvPr/>
        </p:nvSpPr>
        <p:spPr>
          <a:xfrm>
            <a:off x="2866047" y="1307715"/>
            <a:ext cx="182642" cy="199892"/>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2</a:t>
            </a:r>
          </a:p>
        </p:txBody>
      </p:sp>
      <p:pic>
        <p:nvPicPr>
          <p:cNvPr id="14" name="Image 13">
            <a:extLst>
              <a:ext uri="{FF2B5EF4-FFF2-40B4-BE49-F238E27FC236}">
                <a16:creationId xmlns:a16="http://schemas.microsoft.com/office/drawing/2014/main" id="{A550E9AE-AE67-4980-AFD1-DAAE44D26253}"/>
              </a:ext>
            </a:extLst>
          </p:cNvPr>
          <p:cNvPicPr>
            <a:picLocks noChangeAspect="1"/>
          </p:cNvPicPr>
          <p:nvPr/>
        </p:nvPicPr>
        <p:blipFill>
          <a:blip r:embed="rId3"/>
          <a:stretch>
            <a:fillRect/>
          </a:stretch>
        </p:blipFill>
        <p:spPr>
          <a:xfrm>
            <a:off x="3105279" y="1572235"/>
            <a:ext cx="1307039" cy="208225"/>
          </a:xfrm>
          <a:prstGeom prst="rect">
            <a:avLst/>
          </a:prstGeom>
        </p:spPr>
      </p:pic>
      <p:sp>
        <p:nvSpPr>
          <p:cNvPr id="15" name="Espace réservé du texte 5">
            <a:extLst>
              <a:ext uri="{FF2B5EF4-FFF2-40B4-BE49-F238E27FC236}">
                <a16:creationId xmlns:a16="http://schemas.microsoft.com/office/drawing/2014/main" id="{88DD93A8-7DE1-4DFA-B62C-86E9A45F8ABD}"/>
              </a:ext>
            </a:extLst>
          </p:cNvPr>
          <p:cNvSpPr txBox="1">
            <a:spLocks/>
          </p:cNvSpPr>
          <p:nvPr/>
        </p:nvSpPr>
        <p:spPr>
          <a:xfrm>
            <a:off x="5107833" y="1532548"/>
            <a:ext cx="6545433" cy="43200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800" b="1" i="0" u="none" strike="noStrike" kern="1200" cap="none" spc="0" normalizeH="0" baseline="0" noProof="0" dirty="0">
                <a:ln>
                  <a:noFill/>
                </a:ln>
                <a:solidFill>
                  <a:srgbClr val="3E454A"/>
                </a:solidFill>
                <a:effectLst/>
                <a:uLnTx/>
                <a:uFillTx/>
                <a:latin typeface="Arial" panose="020B0604020202020204"/>
                <a:ea typeface="+mn-ea"/>
                <a:cs typeface="+mn-cs"/>
              </a:rPr>
              <a:t>Même parcours que pour les autres expertises métiers</a:t>
            </a:r>
          </a:p>
        </p:txBody>
      </p:sp>
      <p:sp>
        <p:nvSpPr>
          <p:cNvPr id="16" name="Titre 6">
            <a:extLst>
              <a:ext uri="{FF2B5EF4-FFF2-40B4-BE49-F238E27FC236}">
                <a16:creationId xmlns:a16="http://schemas.microsoft.com/office/drawing/2014/main" id="{6E81E28F-7AD9-4CEC-9E2F-1DC6B198A382}"/>
              </a:ext>
            </a:extLst>
          </p:cNvPr>
          <p:cNvSpPr txBox="1">
            <a:spLocks/>
          </p:cNvSpPr>
          <p:nvPr/>
        </p:nvSpPr>
        <p:spPr>
          <a:xfrm>
            <a:off x="5107833" y="891131"/>
            <a:ext cx="7084167" cy="71922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all" spc="0" normalizeH="0" baseline="0" noProof="0" dirty="0">
                <a:ln>
                  <a:noFill/>
                </a:ln>
                <a:solidFill>
                  <a:srgbClr val="D7000F"/>
                </a:solidFill>
                <a:effectLst/>
                <a:uLnTx/>
                <a:uFillTx/>
                <a:latin typeface="Arial" panose="020B0604020202020204"/>
                <a:ea typeface="+mj-ea"/>
                <a:cs typeface="+mj-cs"/>
              </a:rPr>
              <a:t>Saisie dans </a:t>
            </a:r>
            <a:r>
              <a:rPr kumimoji="0" lang="fr-FR" sz="1800" b="1" i="0" u="none" strike="noStrike" kern="1200" cap="all" spc="0" normalizeH="0" baseline="0" noProof="0" dirty="0" err="1">
                <a:ln>
                  <a:noFill/>
                </a:ln>
                <a:solidFill>
                  <a:srgbClr val="D7000F"/>
                </a:solidFill>
                <a:effectLst/>
                <a:uLnTx/>
                <a:uFillTx/>
                <a:latin typeface="Arial" panose="020B0604020202020204"/>
                <a:ea typeface="+mj-ea"/>
                <a:cs typeface="+mj-cs"/>
              </a:rPr>
              <a:t>monexpert</a:t>
            </a:r>
            <a:r>
              <a:rPr kumimoji="0" lang="fr-FR" sz="1800" b="1" i="0" u="none" strike="noStrike" kern="1200" cap="all" spc="0" normalizeH="0" baseline="0" noProof="0" dirty="0">
                <a:ln>
                  <a:noFill/>
                </a:ln>
                <a:solidFill>
                  <a:srgbClr val="D7000F"/>
                </a:solidFill>
                <a:effectLst/>
                <a:uLnTx/>
                <a:uFillTx/>
                <a:latin typeface="Arial" panose="020B0604020202020204"/>
                <a:ea typeface="+mj-ea"/>
                <a:cs typeface="+mj-cs"/>
              </a:rPr>
              <a:t> des informations clients</a:t>
            </a:r>
          </a:p>
        </p:txBody>
      </p:sp>
      <p:sp>
        <p:nvSpPr>
          <p:cNvPr id="17" name="Triangle isocèle 16">
            <a:extLst>
              <a:ext uri="{FF2B5EF4-FFF2-40B4-BE49-F238E27FC236}">
                <a16:creationId xmlns:a16="http://schemas.microsoft.com/office/drawing/2014/main" id="{6440D3D4-D90F-4C8F-9812-DA10BA1BBF86}"/>
              </a:ext>
            </a:extLst>
          </p:cNvPr>
          <p:cNvSpPr/>
          <p:nvPr/>
        </p:nvSpPr>
        <p:spPr>
          <a:xfrm rot="5400000">
            <a:off x="4582290" y="1325694"/>
            <a:ext cx="431998" cy="432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19" name="Image 18">
            <a:extLst>
              <a:ext uri="{FF2B5EF4-FFF2-40B4-BE49-F238E27FC236}">
                <a16:creationId xmlns:a16="http://schemas.microsoft.com/office/drawing/2014/main" id="{A33469E3-F27A-D7AE-710D-0145416EADEC}"/>
              </a:ext>
            </a:extLst>
          </p:cNvPr>
          <p:cNvPicPr>
            <a:picLocks noChangeAspect="1"/>
          </p:cNvPicPr>
          <p:nvPr/>
        </p:nvPicPr>
        <p:blipFill>
          <a:blip r:embed="rId4"/>
          <a:stretch>
            <a:fillRect/>
          </a:stretch>
        </p:blipFill>
        <p:spPr>
          <a:xfrm>
            <a:off x="102279" y="2023818"/>
            <a:ext cx="7313038" cy="4256352"/>
          </a:xfrm>
          <a:prstGeom prst="rect">
            <a:avLst/>
          </a:prstGeom>
        </p:spPr>
      </p:pic>
      <p:pic>
        <p:nvPicPr>
          <p:cNvPr id="22" name="Image 21">
            <a:extLst>
              <a:ext uri="{FF2B5EF4-FFF2-40B4-BE49-F238E27FC236}">
                <a16:creationId xmlns:a16="http://schemas.microsoft.com/office/drawing/2014/main" id="{620BBA20-8744-9E8B-DB88-A36013CBC621}"/>
              </a:ext>
            </a:extLst>
          </p:cNvPr>
          <p:cNvPicPr>
            <a:picLocks noChangeAspect="1"/>
          </p:cNvPicPr>
          <p:nvPr/>
        </p:nvPicPr>
        <p:blipFill>
          <a:blip r:embed="rId5"/>
          <a:stretch>
            <a:fillRect/>
          </a:stretch>
        </p:blipFill>
        <p:spPr>
          <a:xfrm>
            <a:off x="5868677" y="4594273"/>
            <a:ext cx="1436998" cy="1462357"/>
          </a:xfrm>
          <a:prstGeom prst="rect">
            <a:avLst/>
          </a:prstGeom>
        </p:spPr>
      </p:pic>
      <p:sp>
        <p:nvSpPr>
          <p:cNvPr id="23" name="Rectangle : coins arrondis 22">
            <a:extLst>
              <a:ext uri="{FF2B5EF4-FFF2-40B4-BE49-F238E27FC236}">
                <a16:creationId xmlns:a16="http://schemas.microsoft.com/office/drawing/2014/main" id="{235310E7-323C-AAB9-ADBF-C98699C8DFD8}"/>
              </a:ext>
            </a:extLst>
          </p:cNvPr>
          <p:cNvSpPr/>
          <p:nvPr/>
        </p:nvSpPr>
        <p:spPr>
          <a:xfrm>
            <a:off x="1263193" y="4686358"/>
            <a:ext cx="4486150" cy="1440160"/>
          </a:xfrm>
          <a:prstGeom prst="roundRect">
            <a:avLst/>
          </a:prstGeom>
          <a:noFill/>
          <a:ln w="28575"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srgbClr val="FFFFFF"/>
              </a:solidFill>
              <a:effectLst/>
              <a:uLnTx/>
              <a:uFillTx/>
              <a:latin typeface="Arial" panose="020B0604020202020204"/>
              <a:ea typeface="+mn-ea"/>
              <a:cs typeface="+mn-cs"/>
            </a:endParaRPr>
          </a:p>
        </p:txBody>
      </p:sp>
      <p:cxnSp>
        <p:nvCxnSpPr>
          <p:cNvPr id="24" name="Connecteur droit avec flèche 23">
            <a:extLst>
              <a:ext uri="{FF2B5EF4-FFF2-40B4-BE49-F238E27FC236}">
                <a16:creationId xmlns:a16="http://schemas.microsoft.com/office/drawing/2014/main" id="{ECE56326-C2CE-99BA-B495-65257263807D}"/>
              </a:ext>
            </a:extLst>
          </p:cNvPr>
          <p:cNvCxnSpPr>
            <a:cxnSpLocks/>
          </p:cNvCxnSpPr>
          <p:nvPr/>
        </p:nvCxnSpPr>
        <p:spPr>
          <a:xfrm flipH="1">
            <a:off x="5617712" y="6248605"/>
            <a:ext cx="3111509" cy="15782"/>
          </a:xfrm>
          <a:prstGeom prst="straightConnector1">
            <a:avLst/>
          </a:prstGeom>
          <a:noFill/>
          <a:ln w="28575" cap="flat" cmpd="sng" algn="ctr">
            <a:solidFill>
              <a:srgbClr val="D7000F"/>
            </a:solidFill>
            <a:prstDash val="solid"/>
            <a:miter lim="800000"/>
            <a:tailEnd type="triangle"/>
          </a:ln>
          <a:effectLst/>
        </p:spPr>
      </p:cxnSp>
      <p:sp>
        <p:nvSpPr>
          <p:cNvPr id="26" name="ZoneTexte 25">
            <a:extLst>
              <a:ext uri="{FF2B5EF4-FFF2-40B4-BE49-F238E27FC236}">
                <a16:creationId xmlns:a16="http://schemas.microsoft.com/office/drawing/2014/main" id="{542E09E1-814A-B26B-53C6-C995BDE9BC39}"/>
              </a:ext>
            </a:extLst>
          </p:cNvPr>
          <p:cNvSpPr txBox="1"/>
          <p:nvPr/>
        </p:nvSpPr>
        <p:spPr>
          <a:xfrm>
            <a:off x="8848555" y="6056332"/>
            <a:ext cx="3145918" cy="307777"/>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3E454A"/>
                </a:solidFill>
                <a:effectLst/>
                <a:uLnTx/>
                <a:uFillTx/>
              </a:rPr>
              <a:t>Cliquer sur l’expertise </a:t>
            </a:r>
            <a:r>
              <a:rPr lang="fr-FR" sz="1400" b="1" kern="0" dirty="0">
                <a:solidFill>
                  <a:srgbClr val="3E454A"/>
                </a:solidFill>
              </a:rPr>
              <a:t>souhaitée</a:t>
            </a:r>
            <a:endParaRPr kumimoji="0" lang="fr-FR" sz="1400" b="1" i="0" u="none" strike="noStrike" kern="0" cap="none" spc="0" normalizeH="0" baseline="0" noProof="0" dirty="0">
              <a:ln>
                <a:noFill/>
              </a:ln>
              <a:solidFill>
                <a:srgbClr val="3E454A"/>
              </a:solidFill>
              <a:effectLst/>
              <a:uLnTx/>
              <a:uFillTx/>
            </a:endParaRPr>
          </a:p>
        </p:txBody>
      </p:sp>
      <p:sp>
        <p:nvSpPr>
          <p:cNvPr id="27" name="ZoneTexte 26">
            <a:extLst>
              <a:ext uri="{FF2B5EF4-FFF2-40B4-BE49-F238E27FC236}">
                <a16:creationId xmlns:a16="http://schemas.microsoft.com/office/drawing/2014/main" id="{FB6FF5E3-6AD0-3E3A-5F57-B974CD2EDC36}"/>
              </a:ext>
            </a:extLst>
          </p:cNvPr>
          <p:cNvSpPr txBox="1"/>
          <p:nvPr/>
        </p:nvSpPr>
        <p:spPr>
          <a:xfrm>
            <a:off x="8495854" y="3288955"/>
            <a:ext cx="3022268" cy="1077218"/>
          </a:xfrm>
          <a:prstGeom prst="rect">
            <a:avLst/>
          </a:prstGeom>
          <a:solidFill>
            <a:srgbClr val="FCBE04"/>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srgbClr val="FFFFFF"/>
                </a:solidFill>
                <a:effectLst/>
                <a:uLnTx/>
                <a:uFillTx/>
              </a:rPr>
              <a:t>Les données de contact des clients sont adressés à WTW via un formulaire de lead sur l’outil </a:t>
            </a:r>
            <a:r>
              <a:rPr kumimoji="0" lang="fr-FR" sz="1600" b="1" i="0" u="none" strike="noStrike" kern="0" cap="none" spc="0" normalizeH="0" baseline="0" noProof="0" dirty="0" err="1">
                <a:ln>
                  <a:noFill/>
                </a:ln>
                <a:solidFill>
                  <a:srgbClr val="FFFFFF"/>
                </a:solidFill>
                <a:effectLst/>
                <a:uLnTx/>
                <a:uFillTx/>
              </a:rPr>
              <a:t>MonExpert</a:t>
            </a:r>
            <a:r>
              <a:rPr kumimoji="0" lang="fr-FR" sz="1600" b="1" i="0" u="none" strike="noStrike" kern="0" cap="none" spc="0" normalizeH="0" baseline="0" noProof="0" dirty="0">
                <a:ln>
                  <a:noFill/>
                </a:ln>
                <a:solidFill>
                  <a:srgbClr val="FFFFFF"/>
                </a:solidFill>
                <a:effectLst/>
                <a:uLnTx/>
                <a:uFillTx/>
              </a:rPr>
              <a:t>.</a:t>
            </a:r>
          </a:p>
        </p:txBody>
      </p:sp>
      <p:sp>
        <p:nvSpPr>
          <p:cNvPr id="28" name="Flèche : bas 27">
            <a:extLst>
              <a:ext uri="{FF2B5EF4-FFF2-40B4-BE49-F238E27FC236}">
                <a16:creationId xmlns:a16="http://schemas.microsoft.com/office/drawing/2014/main" id="{22D78068-05D5-F79B-D58F-645C13AD35BE}"/>
              </a:ext>
            </a:extLst>
          </p:cNvPr>
          <p:cNvSpPr/>
          <p:nvPr/>
        </p:nvSpPr>
        <p:spPr>
          <a:xfrm>
            <a:off x="9862972" y="4373832"/>
            <a:ext cx="288032" cy="1140785"/>
          </a:xfrm>
          <a:prstGeom prst="downArrow">
            <a:avLst/>
          </a:prstGeom>
          <a:solidFill>
            <a:srgbClr val="FCBE0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22855609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2">
            <a:extLst>
              <a:ext uri="{FF2B5EF4-FFF2-40B4-BE49-F238E27FC236}">
                <a16:creationId xmlns:a16="http://schemas.microsoft.com/office/drawing/2014/main" id="{BDAF1482-229C-4D1B-9D83-2531DFE625E4}"/>
              </a:ext>
            </a:extLst>
          </p:cNvPr>
          <p:cNvSpPr>
            <a:spLocks noGrp="1"/>
          </p:cNvSpPr>
          <p:nvPr>
            <p:ph type="body" sz="quarter" idx="12"/>
          </p:nvPr>
        </p:nvSpPr>
        <p:spPr>
          <a:xfrm>
            <a:off x="695325" y="464147"/>
            <a:ext cx="10980738" cy="720000"/>
          </a:xfrm>
        </p:spPr>
        <p:txBody>
          <a:bodyPr>
            <a:normAutofit/>
          </a:bodyPr>
          <a:lstStyle/>
          <a:p>
            <a:r>
              <a:rPr lang="fr-FR" sz="2400" dirty="0"/>
              <a:t>Schémas de distribution / détection des besoins client</a:t>
            </a:r>
            <a:endParaRPr lang="fr-FR" sz="2400" dirty="0">
              <a:solidFill>
                <a:srgbClr val="006600"/>
              </a:solidFill>
            </a:endParaRPr>
          </a:p>
        </p:txBody>
      </p:sp>
      <p:sp>
        <p:nvSpPr>
          <p:cNvPr id="3" name="Espace réservé du texte 4">
            <a:extLst>
              <a:ext uri="{FF2B5EF4-FFF2-40B4-BE49-F238E27FC236}">
                <a16:creationId xmlns:a16="http://schemas.microsoft.com/office/drawing/2014/main" id="{D0AD86F8-0AE1-48F5-8332-880C56D01FBD}"/>
              </a:ext>
            </a:extLst>
          </p:cNvPr>
          <p:cNvSpPr txBox="1">
            <a:spLocks/>
          </p:cNvSpPr>
          <p:nvPr/>
        </p:nvSpPr>
        <p:spPr>
          <a:xfrm>
            <a:off x="193579" y="627016"/>
            <a:ext cx="376741" cy="392216"/>
          </a:xfrm>
          <a:prstGeom prst="rect">
            <a:avLst/>
          </a:prstGeom>
          <a:solidFill>
            <a:schemeClr val="accent4">
              <a:lumMod val="75000"/>
            </a:schemeClr>
          </a:solidFill>
        </p:spPr>
        <p:txBody>
          <a:bodyPr anchor="ctr">
            <a:noAutofit/>
          </a:bodyPr>
          <a:lstStyle>
            <a:lvl1pPr marL="0" marR="0" indent="0" algn="ct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000" b="1" kern="1200">
                <a:solidFill>
                  <a:schemeClr val="bg1"/>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800" dirty="0"/>
              <a:t>3</a:t>
            </a:r>
          </a:p>
        </p:txBody>
      </p:sp>
      <p:grpSp>
        <p:nvGrpSpPr>
          <p:cNvPr id="4" name="Groupe 3">
            <a:extLst>
              <a:ext uri="{FF2B5EF4-FFF2-40B4-BE49-F238E27FC236}">
                <a16:creationId xmlns:a16="http://schemas.microsoft.com/office/drawing/2014/main" id="{73B957D7-B5D8-4A31-9170-8042314786A2}"/>
              </a:ext>
            </a:extLst>
          </p:cNvPr>
          <p:cNvGrpSpPr/>
          <p:nvPr/>
        </p:nvGrpSpPr>
        <p:grpSpPr>
          <a:xfrm>
            <a:off x="800095" y="1288916"/>
            <a:ext cx="385993" cy="510935"/>
            <a:chOff x="7729783" y="3750361"/>
            <a:chExt cx="630445" cy="740323"/>
          </a:xfrm>
        </p:grpSpPr>
        <p:sp>
          <p:nvSpPr>
            <p:cNvPr id="5" name="Forme libre : forme 4">
              <a:extLst>
                <a:ext uri="{FF2B5EF4-FFF2-40B4-BE49-F238E27FC236}">
                  <a16:creationId xmlns:a16="http://schemas.microsoft.com/office/drawing/2014/main" id="{1EB0E078-A259-4195-AECE-5B2E5BF5ED72}"/>
                </a:ext>
              </a:extLst>
            </p:cNvPr>
            <p:cNvSpPr/>
            <p:nvPr/>
          </p:nvSpPr>
          <p:spPr>
            <a:xfrm>
              <a:off x="7729783" y="3750361"/>
              <a:ext cx="630445" cy="679238"/>
            </a:xfrm>
            <a:custGeom>
              <a:avLst/>
              <a:gdLst>
                <a:gd name="connsiteX0" fmla="*/ 306441 w 423851"/>
                <a:gd name="connsiteY0" fmla="*/ 289154 h 504254"/>
                <a:gd name="connsiteX1" fmla="*/ 382485 w 423851"/>
                <a:gd name="connsiteY1" fmla="*/ 328398 h 504254"/>
                <a:gd name="connsiteX2" fmla="*/ 399405 w 423851"/>
                <a:gd name="connsiteY2" fmla="*/ 362239 h 504254"/>
                <a:gd name="connsiteX3" fmla="*/ 410757 w 423851"/>
                <a:gd name="connsiteY3" fmla="*/ 455309 h 504254"/>
                <a:gd name="connsiteX4" fmla="*/ 402747 w 423851"/>
                <a:gd name="connsiteY4" fmla="*/ 473331 h 504254"/>
                <a:gd name="connsiteX5" fmla="*/ 367131 w 423851"/>
                <a:gd name="connsiteY5" fmla="*/ 490610 h 504254"/>
                <a:gd name="connsiteX6" fmla="*/ 367131 w 423851"/>
                <a:gd name="connsiteY6" fmla="*/ 504244 h 504254"/>
                <a:gd name="connsiteX7" fmla="*/ 409965 w 423851"/>
                <a:gd name="connsiteY7" fmla="*/ 484059 h 504254"/>
                <a:gd name="connsiteX8" fmla="*/ 423601 w 423851"/>
                <a:gd name="connsiteY8" fmla="*/ 453787 h 504254"/>
                <a:gd name="connsiteX9" fmla="*/ 412327 w 423851"/>
                <a:gd name="connsiteY9" fmla="*/ 361637 h 504254"/>
                <a:gd name="connsiteX10" fmla="*/ 390568 w 423851"/>
                <a:gd name="connsiteY10" fmla="*/ 318308 h 504254"/>
                <a:gd name="connsiteX11" fmla="*/ 309966 w 423851"/>
                <a:gd name="connsiteY11" fmla="*/ 276696 h 504254"/>
                <a:gd name="connsiteX12" fmla="*/ 278140 w 423851"/>
                <a:gd name="connsiteY12" fmla="*/ 263635 h 504254"/>
                <a:gd name="connsiteX13" fmla="*/ 270117 w 423851"/>
                <a:gd name="connsiteY13" fmla="*/ 251670 h 504254"/>
                <a:gd name="connsiteX14" fmla="*/ 270117 w 423851"/>
                <a:gd name="connsiteY14" fmla="*/ 232611 h 504254"/>
                <a:gd name="connsiteX15" fmla="*/ 308926 w 423851"/>
                <a:gd name="connsiteY15" fmla="*/ 155195 h 504254"/>
                <a:gd name="connsiteX16" fmla="*/ 308926 w 423851"/>
                <a:gd name="connsiteY16" fmla="*/ 136452 h 504254"/>
                <a:gd name="connsiteX17" fmla="*/ 319471 w 423851"/>
                <a:gd name="connsiteY17" fmla="*/ 138658 h 504254"/>
                <a:gd name="connsiteX18" fmla="*/ 325936 w 423851"/>
                <a:gd name="connsiteY18" fmla="*/ 132192 h 504254"/>
                <a:gd name="connsiteX19" fmla="*/ 325605 w 423851"/>
                <a:gd name="connsiteY19" fmla="*/ 130149 h 504254"/>
                <a:gd name="connsiteX20" fmla="*/ 319057 w 423851"/>
                <a:gd name="connsiteY20" fmla="*/ 110493 h 504254"/>
                <a:gd name="connsiteX21" fmla="*/ 312211 w 423851"/>
                <a:gd name="connsiteY21" fmla="*/ 83117 h 504254"/>
                <a:gd name="connsiteX22" fmla="*/ 256578 w 423851"/>
                <a:gd name="connsiteY22" fmla="*/ 11385 h 504254"/>
                <a:gd name="connsiteX23" fmla="*/ 242212 w 423851"/>
                <a:gd name="connsiteY23" fmla="*/ 12442 h 504254"/>
                <a:gd name="connsiteX24" fmla="*/ 240261 w 423851"/>
                <a:gd name="connsiteY24" fmla="*/ 9548 h 504254"/>
                <a:gd name="connsiteX25" fmla="*/ 228643 w 423851"/>
                <a:gd name="connsiteY25" fmla="*/ 1648 h 504254"/>
                <a:gd name="connsiteX26" fmla="*/ 113882 w 423851"/>
                <a:gd name="connsiteY26" fmla="*/ 74342 h 504254"/>
                <a:gd name="connsiteX27" fmla="*/ 109615 w 423851"/>
                <a:gd name="connsiteY27" fmla="*/ 101499 h 504254"/>
                <a:gd name="connsiteX28" fmla="*/ 109555 w 423851"/>
                <a:gd name="connsiteY28" fmla="*/ 111161 h 504254"/>
                <a:gd name="connsiteX29" fmla="*/ 104074 w 423851"/>
                <a:gd name="connsiteY29" fmla="*/ 137451 h 504254"/>
                <a:gd name="connsiteX30" fmla="*/ 92031 w 423851"/>
                <a:gd name="connsiteY30" fmla="*/ 165564 h 504254"/>
                <a:gd name="connsiteX31" fmla="*/ 95427 w 423851"/>
                <a:gd name="connsiteY31" fmla="*/ 174054 h 504254"/>
                <a:gd name="connsiteX32" fmla="*/ 97974 w 423851"/>
                <a:gd name="connsiteY32" fmla="*/ 174577 h 504254"/>
                <a:gd name="connsiteX33" fmla="*/ 99470 w 423851"/>
                <a:gd name="connsiteY33" fmla="*/ 174401 h 504254"/>
                <a:gd name="connsiteX34" fmla="*/ 116131 w 423851"/>
                <a:gd name="connsiteY34" fmla="*/ 169978 h 504254"/>
                <a:gd name="connsiteX35" fmla="*/ 153698 w 423851"/>
                <a:gd name="connsiteY35" fmla="*/ 232574 h 504254"/>
                <a:gd name="connsiteX36" fmla="*/ 153698 w 423851"/>
                <a:gd name="connsiteY36" fmla="*/ 251670 h 504254"/>
                <a:gd name="connsiteX37" fmla="*/ 145676 w 423851"/>
                <a:gd name="connsiteY37" fmla="*/ 263632 h 504254"/>
                <a:gd name="connsiteX38" fmla="*/ 113635 w 423851"/>
                <a:gd name="connsiteY38" fmla="*/ 276784 h 504254"/>
                <a:gd name="connsiteX39" fmla="*/ 33383 w 423851"/>
                <a:gd name="connsiteY39" fmla="*/ 318220 h 504254"/>
                <a:gd name="connsiteX40" fmla="*/ 11514 w 423851"/>
                <a:gd name="connsiteY40" fmla="*/ 361637 h 504254"/>
                <a:gd name="connsiteX41" fmla="*/ 245 w 423851"/>
                <a:gd name="connsiteY41" fmla="*/ 453835 h 504254"/>
                <a:gd name="connsiteX42" fmla="*/ 13894 w 423851"/>
                <a:gd name="connsiteY42" fmla="*/ 484062 h 504254"/>
                <a:gd name="connsiteX43" fmla="*/ 56764 w 423851"/>
                <a:gd name="connsiteY43" fmla="*/ 504254 h 504254"/>
                <a:gd name="connsiteX44" fmla="*/ 56764 w 423851"/>
                <a:gd name="connsiteY44" fmla="*/ 490621 h 504254"/>
                <a:gd name="connsiteX45" fmla="*/ 21110 w 423851"/>
                <a:gd name="connsiteY45" fmla="*/ 473331 h 504254"/>
                <a:gd name="connsiteX46" fmla="*/ 13087 w 423851"/>
                <a:gd name="connsiteY46" fmla="*/ 455355 h 504254"/>
                <a:gd name="connsiteX47" fmla="*/ 24387 w 423851"/>
                <a:gd name="connsiteY47" fmla="*/ 362892 h 504254"/>
                <a:gd name="connsiteX48" fmla="*/ 24434 w 423851"/>
                <a:gd name="connsiteY48" fmla="*/ 362246 h 504254"/>
                <a:gd name="connsiteX49" fmla="*/ 41461 w 423851"/>
                <a:gd name="connsiteY49" fmla="*/ 328319 h 504254"/>
                <a:gd name="connsiteX50" fmla="*/ 117371 w 423851"/>
                <a:gd name="connsiteY50" fmla="*/ 289171 h 504254"/>
                <a:gd name="connsiteX51" fmla="*/ 130820 w 423851"/>
                <a:gd name="connsiteY51" fmla="*/ 284456 h 504254"/>
                <a:gd name="connsiteX52" fmla="*/ 211925 w 423851"/>
                <a:gd name="connsiteY52" fmla="*/ 303918 h 504254"/>
                <a:gd name="connsiteX53" fmla="*/ 293014 w 423851"/>
                <a:gd name="connsiteY53" fmla="*/ 284456 h 504254"/>
                <a:gd name="connsiteX54" fmla="*/ 115960 w 423851"/>
                <a:gd name="connsiteY54" fmla="*/ 142548 h 504254"/>
                <a:gd name="connsiteX55" fmla="*/ 122491 w 423851"/>
                <a:gd name="connsiteY55" fmla="*/ 111241 h 504254"/>
                <a:gd name="connsiteX56" fmla="*/ 122551 w 423851"/>
                <a:gd name="connsiteY56" fmla="*/ 101583 h 504254"/>
                <a:gd name="connsiteX57" fmla="*/ 126178 w 423851"/>
                <a:gd name="connsiteY57" fmla="*/ 78358 h 504254"/>
                <a:gd name="connsiteX58" fmla="*/ 211175 w 423851"/>
                <a:gd name="connsiteY58" fmla="*/ 12929 h 504254"/>
                <a:gd name="connsiteX59" fmla="*/ 226260 w 423851"/>
                <a:gd name="connsiteY59" fmla="*/ 14359 h 504254"/>
                <a:gd name="connsiteX60" fmla="*/ 229534 w 423851"/>
                <a:gd name="connsiteY60" fmla="*/ 16768 h 504254"/>
                <a:gd name="connsiteX61" fmla="*/ 235303 w 423851"/>
                <a:gd name="connsiteY61" fmla="*/ 25330 h 504254"/>
                <a:gd name="connsiteX62" fmla="*/ 244277 w 423851"/>
                <a:gd name="connsiteY62" fmla="*/ 27082 h 504254"/>
                <a:gd name="connsiteX63" fmla="*/ 244569 w 423851"/>
                <a:gd name="connsiteY63" fmla="*/ 26874 h 504254"/>
                <a:gd name="connsiteX64" fmla="*/ 249775 w 423851"/>
                <a:gd name="connsiteY64" fmla="*/ 22937 h 504254"/>
                <a:gd name="connsiteX65" fmla="*/ 250523 w 423851"/>
                <a:gd name="connsiteY65" fmla="*/ 22808 h 504254"/>
                <a:gd name="connsiteX66" fmla="*/ 299520 w 423851"/>
                <a:gd name="connsiteY66" fmla="*/ 85608 h 504254"/>
                <a:gd name="connsiteX67" fmla="*/ 299523 w 423851"/>
                <a:gd name="connsiteY67" fmla="*/ 85608 h 504254"/>
                <a:gd name="connsiteX68" fmla="*/ 306788 w 423851"/>
                <a:gd name="connsiteY68" fmla="*/ 114582 h 504254"/>
                <a:gd name="connsiteX69" fmla="*/ 309433 w 423851"/>
                <a:gd name="connsiteY69" fmla="*/ 122525 h 504254"/>
                <a:gd name="connsiteX70" fmla="*/ 271026 w 423851"/>
                <a:gd name="connsiteY70" fmla="*/ 80885 h 504254"/>
                <a:gd name="connsiteX71" fmla="*/ 265876 w 423851"/>
                <a:gd name="connsiteY71" fmla="*/ 77860 h 504254"/>
                <a:gd name="connsiteX72" fmla="*/ 260445 w 423851"/>
                <a:gd name="connsiteY72" fmla="*/ 80348 h 504254"/>
                <a:gd name="connsiteX73" fmla="*/ 109144 w 423851"/>
                <a:gd name="connsiteY73" fmla="*/ 158460 h 504254"/>
                <a:gd name="connsiteX74" fmla="*/ 128698 w 423851"/>
                <a:gd name="connsiteY74" fmla="*/ 166256 h 504254"/>
                <a:gd name="connsiteX75" fmla="*/ 264916 w 423851"/>
                <a:gd name="connsiteY75" fmla="*/ 95016 h 504254"/>
                <a:gd name="connsiteX76" fmla="*/ 295996 w 423851"/>
                <a:gd name="connsiteY76" fmla="*/ 129027 h 504254"/>
                <a:gd name="connsiteX77" fmla="*/ 295996 w 423851"/>
                <a:gd name="connsiteY77" fmla="*/ 155194 h 504254"/>
                <a:gd name="connsiteX78" fmla="*/ 212034 w 423851"/>
                <a:gd name="connsiteY78" fmla="*/ 239254 h 504254"/>
                <a:gd name="connsiteX79" fmla="*/ 128698 w 423851"/>
                <a:gd name="connsiteY79" fmla="*/ 166255 h 504254"/>
                <a:gd name="connsiteX80" fmla="*/ 211930 w 423851"/>
                <a:gd name="connsiteY80" fmla="*/ 290980 h 504254"/>
                <a:gd name="connsiteX81" fmla="*/ 145191 w 423851"/>
                <a:gd name="connsiteY81" fmla="*/ 277808 h 504254"/>
                <a:gd name="connsiteX82" fmla="*/ 150582 w 423851"/>
                <a:gd name="connsiteY82" fmla="*/ 275595 h 504254"/>
                <a:gd name="connsiteX83" fmla="*/ 166627 w 423851"/>
                <a:gd name="connsiteY83" fmla="*/ 251671 h 504254"/>
                <a:gd name="connsiteX84" fmla="*/ 166627 w 423851"/>
                <a:gd name="connsiteY84" fmla="*/ 240821 h 504254"/>
                <a:gd name="connsiteX85" fmla="*/ 257185 w 423851"/>
                <a:gd name="connsiteY85" fmla="*/ 240918 h 504254"/>
                <a:gd name="connsiteX86" fmla="*/ 257185 w 423851"/>
                <a:gd name="connsiteY86" fmla="*/ 251672 h 504254"/>
                <a:gd name="connsiteX87" fmla="*/ 273227 w 423851"/>
                <a:gd name="connsiteY87" fmla="*/ 275596 h 504254"/>
                <a:gd name="connsiteX88" fmla="*/ 278637 w 423851"/>
                <a:gd name="connsiteY88" fmla="*/ 277817 h 504254"/>
                <a:gd name="connsiteX89" fmla="*/ 211930 w 423851"/>
                <a:gd name="connsiteY89" fmla="*/ 290980 h 50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23851" h="504254">
                  <a:moveTo>
                    <a:pt x="306441" y="289154"/>
                  </a:moveTo>
                  <a:cubicBezTo>
                    <a:pt x="334300" y="299151"/>
                    <a:pt x="360660" y="310543"/>
                    <a:pt x="382485" y="328398"/>
                  </a:cubicBezTo>
                  <a:cubicBezTo>
                    <a:pt x="392938" y="336551"/>
                    <a:pt x="399155" y="348985"/>
                    <a:pt x="399405" y="362239"/>
                  </a:cubicBezTo>
                  <a:lnTo>
                    <a:pt x="410757" y="455309"/>
                  </a:lnTo>
                  <a:cubicBezTo>
                    <a:pt x="411674" y="462342"/>
                    <a:pt x="408582" y="469299"/>
                    <a:pt x="402747" y="473331"/>
                  </a:cubicBezTo>
                  <a:cubicBezTo>
                    <a:pt x="391623" y="480520"/>
                    <a:pt x="379663" y="486323"/>
                    <a:pt x="367131" y="490610"/>
                  </a:cubicBezTo>
                  <a:lnTo>
                    <a:pt x="367131" y="504244"/>
                  </a:lnTo>
                  <a:cubicBezTo>
                    <a:pt x="382223" y="499397"/>
                    <a:pt x="396621" y="492613"/>
                    <a:pt x="409965" y="484059"/>
                  </a:cubicBezTo>
                  <a:cubicBezTo>
                    <a:pt x="419830" y="477326"/>
                    <a:pt x="425095" y="465637"/>
                    <a:pt x="423601" y="453787"/>
                  </a:cubicBezTo>
                  <a:lnTo>
                    <a:pt x="412327" y="361637"/>
                  </a:lnTo>
                  <a:cubicBezTo>
                    <a:pt x="411914" y="344668"/>
                    <a:pt x="403932" y="328773"/>
                    <a:pt x="390568" y="318308"/>
                  </a:cubicBezTo>
                  <a:cubicBezTo>
                    <a:pt x="367110" y="299117"/>
                    <a:pt x="339259" y="287164"/>
                    <a:pt x="309966" y="276696"/>
                  </a:cubicBezTo>
                  <a:lnTo>
                    <a:pt x="278140" y="263635"/>
                  </a:lnTo>
                  <a:cubicBezTo>
                    <a:pt x="273277" y="261654"/>
                    <a:pt x="270103" y="256921"/>
                    <a:pt x="270117" y="251670"/>
                  </a:cubicBezTo>
                  <a:lnTo>
                    <a:pt x="270117" y="232611"/>
                  </a:lnTo>
                  <a:cubicBezTo>
                    <a:pt x="294519" y="214354"/>
                    <a:pt x="308898" y="185671"/>
                    <a:pt x="308926" y="155195"/>
                  </a:cubicBezTo>
                  <a:lnTo>
                    <a:pt x="308926" y="136452"/>
                  </a:lnTo>
                  <a:cubicBezTo>
                    <a:pt x="312274" y="137833"/>
                    <a:pt x="315850" y="138581"/>
                    <a:pt x="319471" y="138658"/>
                  </a:cubicBezTo>
                  <a:cubicBezTo>
                    <a:pt x="323042" y="138658"/>
                    <a:pt x="325936" y="135763"/>
                    <a:pt x="325936" y="132192"/>
                  </a:cubicBezTo>
                  <a:cubicBezTo>
                    <a:pt x="325936" y="131497"/>
                    <a:pt x="325825" y="130808"/>
                    <a:pt x="325605" y="130149"/>
                  </a:cubicBezTo>
                  <a:lnTo>
                    <a:pt x="319057" y="110493"/>
                  </a:lnTo>
                  <a:cubicBezTo>
                    <a:pt x="316201" y="101521"/>
                    <a:pt x="313914" y="92377"/>
                    <a:pt x="312211" y="83117"/>
                  </a:cubicBezTo>
                  <a:cubicBezTo>
                    <a:pt x="305834" y="51854"/>
                    <a:pt x="285270" y="25339"/>
                    <a:pt x="256578" y="11385"/>
                  </a:cubicBezTo>
                  <a:cubicBezTo>
                    <a:pt x="251976" y="8986"/>
                    <a:pt x="246413" y="9396"/>
                    <a:pt x="242212" y="12442"/>
                  </a:cubicBezTo>
                  <a:lnTo>
                    <a:pt x="240261" y="9548"/>
                  </a:lnTo>
                  <a:cubicBezTo>
                    <a:pt x="237613" y="5454"/>
                    <a:pt x="233423" y="2605"/>
                    <a:pt x="228643" y="1648"/>
                  </a:cubicBezTo>
                  <a:cubicBezTo>
                    <a:pt x="178592" y="-7762"/>
                    <a:pt x="130329" y="24011"/>
                    <a:pt x="113882" y="74342"/>
                  </a:cubicBezTo>
                  <a:cubicBezTo>
                    <a:pt x="111065" y="83120"/>
                    <a:pt x="109625" y="92281"/>
                    <a:pt x="109615" y="101499"/>
                  </a:cubicBezTo>
                  <a:lnTo>
                    <a:pt x="109555" y="111161"/>
                  </a:lnTo>
                  <a:cubicBezTo>
                    <a:pt x="109509" y="120203"/>
                    <a:pt x="107645" y="129144"/>
                    <a:pt x="104074" y="137451"/>
                  </a:cubicBezTo>
                  <a:lnTo>
                    <a:pt x="92031" y="165564"/>
                  </a:lnTo>
                  <a:cubicBezTo>
                    <a:pt x="90624" y="168846"/>
                    <a:pt x="92145" y="172647"/>
                    <a:pt x="95427" y="174054"/>
                  </a:cubicBezTo>
                  <a:cubicBezTo>
                    <a:pt x="96232" y="174400"/>
                    <a:pt x="97098" y="174577"/>
                    <a:pt x="97974" y="174577"/>
                  </a:cubicBezTo>
                  <a:cubicBezTo>
                    <a:pt x="98477" y="174578"/>
                    <a:pt x="98980" y="174519"/>
                    <a:pt x="99470" y="174401"/>
                  </a:cubicBezTo>
                  <a:cubicBezTo>
                    <a:pt x="100551" y="174142"/>
                    <a:pt x="106702" y="172655"/>
                    <a:pt x="116131" y="169978"/>
                  </a:cubicBezTo>
                  <a:cubicBezTo>
                    <a:pt x="120017" y="194942"/>
                    <a:pt x="133496" y="217402"/>
                    <a:pt x="153698" y="232574"/>
                  </a:cubicBezTo>
                  <a:lnTo>
                    <a:pt x="153698" y="251670"/>
                  </a:lnTo>
                  <a:cubicBezTo>
                    <a:pt x="153711" y="256920"/>
                    <a:pt x="150537" y="261652"/>
                    <a:pt x="145676" y="263632"/>
                  </a:cubicBezTo>
                  <a:lnTo>
                    <a:pt x="113635" y="276784"/>
                  </a:lnTo>
                  <a:cubicBezTo>
                    <a:pt x="84433" y="287230"/>
                    <a:pt x="56685" y="299156"/>
                    <a:pt x="33383" y="318220"/>
                  </a:cubicBezTo>
                  <a:cubicBezTo>
                    <a:pt x="19963" y="328690"/>
                    <a:pt x="11939" y="344621"/>
                    <a:pt x="11514" y="361637"/>
                  </a:cubicBezTo>
                  <a:lnTo>
                    <a:pt x="245" y="453835"/>
                  </a:lnTo>
                  <a:cubicBezTo>
                    <a:pt x="-1231" y="465673"/>
                    <a:pt x="4038" y="477342"/>
                    <a:pt x="13894" y="484062"/>
                  </a:cubicBezTo>
                  <a:cubicBezTo>
                    <a:pt x="27250" y="492619"/>
                    <a:pt x="41660" y="499406"/>
                    <a:pt x="56764" y="504254"/>
                  </a:cubicBezTo>
                  <a:lnTo>
                    <a:pt x="56764" y="490621"/>
                  </a:lnTo>
                  <a:cubicBezTo>
                    <a:pt x="44219" y="486331"/>
                    <a:pt x="32245" y="480525"/>
                    <a:pt x="21110" y="473331"/>
                  </a:cubicBezTo>
                  <a:cubicBezTo>
                    <a:pt x="15283" y="469312"/>
                    <a:pt x="12188" y="462376"/>
                    <a:pt x="13087" y="455355"/>
                  </a:cubicBezTo>
                  <a:lnTo>
                    <a:pt x="24387" y="362892"/>
                  </a:lnTo>
                  <a:lnTo>
                    <a:pt x="24434" y="362246"/>
                  </a:lnTo>
                  <a:cubicBezTo>
                    <a:pt x="24695" y="348946"/>
                    <a:pt x="30953" y="336476"/>
                    <a:pt x="41461" y="328319"/>
                  </a:cubicBezTo>
                  <a:cubicBezTo>
                    <a:pt x="63191" y="310538"/>
                    <a:pt x="89523" y="299165"/>
                    <a:pt x="117371" y="289171"/>
                  </a:cubicBezTo>
                  <a:lnTo>
                    <a:pt x="130820" y="284456"/>
                  </a:lnTo>
                  <a:cubicBezTo>
                    <a:pt x="148314" y="296519"/>
                    <a:pt x="178885" y="303918"/>
                    <a:pt x="211925" y="303918"/>
                  </a:cubicBezTo>
                  <a:cubicBezTo>
                    <a:pt x="244952" y="303918"/>
                    <a:pt x="275521" y="296521"/>
                    <a:pt x="293014" y="284456"/>
                  </a:cubicBezTo>
                  <a:close/>
                  <a:moveTo>
                    <a:pt x="115960" y="142548"/>
                  </a:moveTo>
                  <a:cubicBezTo>
                    <a:pt x="120215" y="132656"/>
                    <a:pt x="122436" y="122009"/>
                    <a:pt x="122491" y="111241"/>
                  </a:cubicBezTo>
                  <a:lnTo>
                    <a:pt x="122551" y="101583"/>
                  </a:lnTo>
                  <a:cubicBezTo>
                    <a:pt x="122551" y="93700"/>
                    <a:pt x="123775" y="85865"/>
                    <a:pt x="126178" y="78358"/>
                  </a:cubicBezTo>
                  <a:cubicBezTo>
                    <a:pt x="138961" y="39222"/>
                    <a:pt x="173122" y="12929"/>
                    <a:pt x="211175" y="12929"/>
                  </a:cubicBezTo>
                  <a:cubicBezTo>
                    <a:pt x="216237" y="12938"/>
                    <a:pt x="221287" y="13416"/>
                    <a:pt x="226260" y="14359"/>
                  </a:cubicBezTo>
                  <a:cubicBezTo>
                    <a:pt x="227626" y="14700"/>
                    <a:pt x="228802" y="15565"/>
                    <a:pt x="229534" y="16768"/>
                  </a:cubicBezTo>
                  <a:lnTo>
                    <a:pt x="235303" y="25330"/>
                  </a:lnTo>
                  <a:cubicBezTo>
                    <a:pt x="237297" y="28292"/>
                    <a:pt x="241315" y="29077"/>
                    <a:pt x="244277" y="27082"/>
                  </a:cubicBezTo>
                  <a:cubicBezTo>
                    <a:pt x="244376" y="27015"/>
                    <a:pt x="244474" y="26946"/>
                    <a:pt x="244569" y="26874"/>
                  </a:cubicBezTo>
                  <a:lnTo>
                    <a:pt x="249775" y="22937"/>
                  </a:lnTo>
                  <a:cubicBezTo>
                    <a:pt x="249982" y="22761"/>
                    <a:pt x="250269" y="22711"/>
                    <a:pt x="250523" y="22808"/>
                  </a:cubicBezTo>
                  <a:cubicBezTo>
                    <a:pt x="275846" y="34842"/>
                    <a:pt x="294006" y="58119"/>
                    <a:pt x="299520" y="85608"/>
                  </a:cubicBezTo>
                  <a:lnTo>
                    <a:pt x="299523" y="85608"/>
                  </a:lnTo>
                  <a:cubicBezTo>
                    <a:pt x="301328" y="95410"/>
                    <a:pt x="303755" y="105087"/>
                    <a:pt x="306788" y="114582"/>
                  </a:cubicBezTo>
                  <a:lnTo>
                    <a:pt x="309433" y="122525"/>
                  </a:lnTo>
                  <a:cubicBezTo>
                    <a:pt x="295753" y="114778"/>
                    <a:pt x="279649" y="94631"/>
                    <a:pt x="271026" y="80885"/>
                  </a:cubicBezTo>
                  <a:cubicBezTo>
                    <a:pt x="269906" y="79097"/>
                    <a:pt x="267983" y="77968"/>
                    <a:pt x="265876" y="77860"/>
                  </a:cubicBezTo>
                  <a:cubicBezTo>
                    <a:pt x="263765" y="77738"/>
                    <a:pt x="261731" y="78669"/>
                    <a:pt x="260445" y="80348"/>
                  </a:cubicBezTo>
                  <a:cubicBezTo>
                    <a:pt x="228098" y="121934"/>
                    <a:pt x="141723" y="149329"/>
                    <a:pt x="109144" y="158460"/>
                  </a:cubicBezTo>
                  <a:close/>
                  <a:moveTo>
                    <a:pt x="128698" y="166256"/>
                  </a:moveTo>
                  <a:cubicBezTo>
                    <a:pt x="166724" y="154563"/>
                    <a:pt x="231987" y="130488"/>
                    <a:pt x="264916" y="95016"/>
                  </a:cubicBezTo>
                  <a:cubicBezTo>
                    <a:pt x="273556" y="107813"/>
                    <a:pt x="284027" y="119272"/>
                    <a:pt x="295996" y="129027"/>
                  </a:cubicBezTo>
                  <a:lnTo>
                    <a:pt x="295996" y="155194"/>
                  </a:lnTo>
                  <a:cubicBezTo>
                    <a:pt x="296023" y="201592"/>
                    <a:pt x="258432" y="239227"/>
                    <a:pt x="212034" y="239254"/>
                  </a:cubicBezTo>
                  <a:cubicBezTo>
                    <a:pt x="169873" y="239280"/>
                    <a:pt x="134224" y="208052"/>
                    <a:pt x="128698" y="166255"/>
                  </a:cubicBezTo>
                  <a:close/>
                  <a:moveTo>
                    <a:pt x="211930" y="290980"/>
                  </a:moveTo>
                  <a:cubicBezTo>
                    <a:pt x="188986" y="291545"/>
                    <a:pt x="166199" y="287048"/>
                    <a:pt x="145191" y="277808"/>
                  </a:cubicBezTo>
                  <a:lnTo>
                    <a:pt x="150582" y="275595"/>
                  </a:lnTo>
                  <a:cubicBezTo>
                    <a:pt x="160303" y="271633"/>
                    <a:pt x="166650" y="262169"/>
                    <a:pt x="166627" y="251671"/>
                  </a:cubicBezTo>
                  <a:lnTo>
                    <a:pt x="166627" y="240821"/>
                  </a:lnTo>
                  <a:cubicBezTo>
                    <a:pt x="194912" y="255939"/>
                    <a:pt x="228868" y="255975"/>
                    <a:pt x="257185" y="240918"/>
                  </a:cubicBezTo>
                  <a:lnTo>
                    <a:pt x="257185" y="251672"/>
                  </a:lnTo>
                  <a:cubicBezTo>
                    <a:pt x="257163" y="262168"/>
                    <a:pt x="263508" y="271631"/>
                    <a:pt x="273227" y="275596"/>
                  </a:cubicBezTo>
                  <a:lnTo>
                    <a:pt x="278637" y="277817"/>
                  </a:lnTo>
                  <a:cubicBezTo>
                    <a:pt x="257638" y="287050"/>
                    <a:pt x="234862" y="291544"/>
                    <a:pt x="211930" y="290980"/>
                  </a:cubicBez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rme libre : forme 5">
              <a:extLst>
                <a:ext uri="{FF2B5EF4-FFF2-40B4-BE49-F238E27FC236}">
                  <a16:creationId xmlns:a16="http://schemas.microsoft.com/office/drawing/2014/main" id="{FF9C66B6-6700-477E-85B8-882A1C978C43}"/>
                </a:ext>
              </a:extLst>
            </p:cNvPr>
            <p:cNvSpPr/>
            <p:nvPr/>
          </p:nvSpPr>
          <p:spPr>
            <a:xfrm>
              <a:off x="7766132" y="4211973"/>
              <a:ext cx="557817" cy="278711"/>
            </a:xfrm>
            <a:custGeom>
              <a:avLst/>
              <a:gdLst>
                <a:gd name="connsiteX0" fmla="*/ 329762 w 375023"/>
                <a:gd name="connsiteY0" fmla="*/ 22890 h 206910"/>
                <a:gd name="connsiteX1" fmla="*/ 306744 w 375023"/>
                <a:gd name="connsiteY1" fmla="*/ 0 h 206910"/>
                <a:gd name="connsiteX2" fmla="*/ 306680 w 375023"/>
                <a:gd name="connsiteY2" fmla="*/ 0 h 206910"/>
                <a:gd name="connsiteX3" fmla="*/ 68151 w 375023"/>
                <a:gd name="connsiteY3" fmla="*/ 0 h 206910"/>
                <a:gd name="connsiteX4" fmla="*/ 45262 w 375023"/>
                <a:gd name="connsiteY4" fmla="*/ 22890 h 206910"/>
                <a:gd name="connsiteX5" fmla="*/ 45262 w 375023"/>
                <a:gd name="connsiteY5" fmla="*/ 169343 h 206910"/>
                <a:gd name="connsiteX6" fmla="*/ 0 w 375023"/>
                <a:gd name="connsiteY6" fmla="*/ 169343 h 206910"/>
                <a:gd name="connsiteX7" fmla="*/ 0 w 375023"/>
                <a:gd name="connsiteY7" fmla="*/ 184047 h 206910"/>
                <a:gd name="connsiteX8" fmla="*/ 22889 w 375023"/>
                <a:gd name="connsiteY8" fmla="*/ 206910 h 206910"/>
                <a:gd name="connsiteX9" fmla="*/ 352159 w 375023"/>
                <a:gd name="connsiteY9" fmla="*/ 206910 h 206910"/>
                <a:gd name="connsiteX10" fmla="*/ 375024 w 375023"/>
                <a:gd name="connsiteY10" fmla="*/ 184021 h 206910"/>
                <a:gd name="connsiteX11" fmla="*/ 375024 w 375023"/>
                <a:gd name="connsiteY11" fmla="*/ 169343 h 206910"/>
                <a:gd name="connsiteX12" fmla="*/ 329762 w 375023"/>
                <a:gd name="connsiteY12" fmla="*/ 169343 h 206910"/>
                <a:gd name="connsiteX13" fmla="*/ 362092 w 375023"/>
                <a:gd name="connsiteY13" fmla="*/ 182275 h 206910"/>
                <a:gd name="connsiteX14" fmla="*/ 362092 w 375023"/>
                <a:gd name="connsiteY14" fmla="*/ 183996 h 206910"/>
                <a:gd name="connsiteX15" fmla="*/ 352134 w 375023"/>
                <a:gd name="connsiteY15" fmla="*/ 193979 h 206910"/>
                <a:gd name="connsiteX16" fmla="*/ 22914 w 375023"/>
                <a:gd name="connsiteY16" fmla="*/ 193979 h 206910"/>
                <a:gd name="connsiteX17" fmla="*/ 12931 w 375023"/>
                <a:gd name="connsiteY17" fmla="*/ 184021 h 206910"/>
                <a:gd name="connsiteX18" fmla="*/ 12931 w 375023"/>
                <a:gd name="connsiteY18" fmla="*/ 182275 h 206910"/>
                <a:gd name="connsiteX19" fmla="*/ 58192 w 375023"/>
                <a:gd name="connsiteY19" fmla="*/ 182275 h 206910"/>
                <a:gd name="connsiteX20" fmla="*/ 58192 w 375023"/>
                <a:gd name="connsiteY20" fmla="*/ 22890 h 206910"/>
                <a:gd name="connsiteX21" fmla="*/ 68150 w 375023"/>
                <a:gd name="connsiteY21" fmla="*/ 12932 h 206910"/>
                <a:gd name="connsiteX22" fmla="*/ 306873 w 375023"/>
                <a:gd name="connsiteY22" fmla="*/ 12932 h 206910"/>
                <a:gd name="connsiteX23" fmla="*/ 316830 w 375023"/>
                <a:gd name="connsiteY23" fmla="*/ 22890 h 206910"/>
                <a:gd name="connsiteX24" fmla="*/ 316830 w 375023"/>
                <a:gd name="connsiteY24" fmla="*/ 182275 h 2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5023" h="206910">
                  <a:moveTo>
                    <a:pt x="329762" y="22890"/>
                  </a:moveTo>
                  <a:cubicBezTo>
                    <a:pt x="329726" y="10212"/>
                    <a:pt x="319421" y="-35"/>
                    <a:pt x="306744" y="0"/>
                  </a:cubicBezTo>
                  <a:cubicBezTo>
                    <a:pt x="306723" y="0"/>
                    <a:pt x="306701" y="0"/>
                    <a:pt x="306680" y="0"/>
                  </a:cubicBezTo>
                  <a:lnTo>
                    <a:pt x="68151" y="0"/>
                  </a:lnTo>
                  <a:cubicBezTo>
                    <a:pt x="55515" y="14"/>
                    <a:pt x="45275" y="10254"/>
                    <a:pt x="45262" y="22890"/>
                  </a:cubicBezTo>
                  <a:lnTo>
                    <a:pt x="45262" y="169343"/>
                  </a:lnTo>
                  <a:lnTo>
                    <a:pt x="0" y="169343"/>
                  </a:lnTo>
                  <a:lnTo>
                    <a:pt x="0" y="184047"/>
                  </a:lnTo>
                  <a:cubicBezTo>
                    <a:pt x="85" y="196648"/>
                    <a:pt x="10287" y="206839"/>
                    <a:pt x="22889" y="206910"/>
                  </a:cubicBezTo>
                  <a:lnTo>
                    <a:pt x="352159" y="206910"/>
                  </a:lnTo>
                  <a:cubicBezTo>
                    <a:pt x="364762" y="206826"/>
                    <a:pt x="374953" y="196623"/>
                    <a:pt x="375024" y="184021"/>
                  </a:cubicBezTo>
                  <a:lnTo>
                    <a:pt x="375024" y="169343"/>
                  </a:lnTo>
                  <a:lnTo>
                    <a:pt x="329762" y="169343"/>
                  </a:lnTo>
                  <a:close/>
                  <a:moveTo>
                    <a:pt x="362092" y="182275"/>
                  </a:moveTo>
                  <a:lnTo>
                    <a:pt x="362092" y="183996"/>
                  </a:lnTo>
                  <a:cubicBezTo>
                    <a:pt x="362058" y="189486"/>
                    <a:pt x="357624" y="193931"/>
                    <a:pt x="352134" y="193979"/>
                  </a:cubicBezTo>
                  <a:lnTo>
                    <a:pt x="22914" y="193979"/>
                  </a:lnTo>
                  <a:cubicBezTo>
                    <a:pt x="17424" y="193945"/>
                    <a:pt x="12978" y="189511"/>
                    <a:pt x="12931" y="184021"/>
                  </a:cubicBezTo>
                  <a:lnTo>
                    <a:pt x="12931" y="182275"/>
                  </a:lnTo>
                  <a:lnTo>
                    <a:pt x="58192" y="182275"/>
                  </a:lnTo>
                  <a:lnTo>
                    <a:pt x="58192" y="22890"/>
                  </a:lnTo>
                  <a:cubicBezTo>
                    <a:pt x="58199" y="17393"/>
                    <a:pt x="62653" y="12938"/>
                    <a:pt x="68150" y="12932"/>
                  </a:cubicBezTo>
                  <a:lnTo>
                    <a:pt x="306873" y="12932"/>
                  </a:lnTo>
                  <a:cubicBezTo>
                    <a:pt x="312369" y="12938"/>
                    <a:pt x="316824" y="17393"/>
                    <a:pt x="316830" y="22890"/>
                  </a:cubicBezTo>
                  <a:lnTo>
                    <a:pt x="316830" y="182275"/>
                  </a:ln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Forme libre : forme 6">
              <a:extLst>
                <a:ext uri="{FF2B5EF4-FFF2-40B4-BE49-F238E27FC236}">
                  <a16:creationId xmlns:a16="http://schemas.microsoft.com/office/drawing/2014/main" id="{EF02888B-613E-445C-A872-FCD13F1B7871}"/>
                </a:ext>
              </a:extLst>
            </p:cNvPr>
            <p:cNvSpPr/>
            <p:nvPr/>
          </p:nvSpPr>
          <p:spPr>
            <a:xfrm>
              <a:off x="7927727" y="4299332"/>
              <a:ext cx="67514" cy="97722"/>
            </a:xfrm>
            <a:custGeom>
              <a:avLst/>
              <a:gdLst>
                <a:gd name="connsiteX0" fmla="*/ 36274 w 45390"/>
                <a:gd name="connsiteY0" fmla="*/ 0 h 72547"/>
                <a:gd name="connsiteX1" fmla="*/ 0 w 45390"/>
                <a:gd name="connsiteY1" fmla="*/ 36274 h 72547"/>
                <a:gd name="connsiteX2" fmla="*/ 36274 w 45390"/>
                <a:gd name="connsiteY2" fmla="*/ 72548 h 72547"/>
                <a:gd name="connsiteX3" fmla="*/ 45391 w 45390"/>
                <a:gd name="connsiteY3" fmla="*/ 63431 h 72547"/>
                <a:gd name="connsiteX4" fmla="*/ 18299 w 45390"/>
                <a:gd name="connsiteY4" fmla="*/ 36274 h 72547"/>
                <a:gd name="connsiteX5" fmla="*/ 45391 w 45390"/>
                <a:gd name="connsiteY5" fmla="*/ 9117 h 72547"/>
                <a:gd name="connsiteX6" fmla="*/ 36274 w 45390"/>
                <a:gd name="connsiteY6" fmla="*/ 0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36274" y="0"/>
                  </a:moveTo>
                  <a:lnTo>
                    <a:pt x="0" y="36274"/>
                  </a:lnTo>
                  <a:lnTo>
                    <a:pt x="36274" y="72548"/>
                  </a:lnTo>
                  <a:lnTo>
                    <a:pt x="45391" y="63431"/>
                  </a:lnTo>
                  <a:lnTo>
                    <a:pt x="18299" y="36274"/>
                  </a:lnTo>
                  <a:lnTo>
                    <a:pt x="45391" y="9117"/>
                  </a:lnTo>
                  <a:lnTo>
                    <a:pt x="36274" y="0"/>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orme libre : forme 7">
              <a:extLst>
                <a:ext uri="{FF2B5EF4-FFF2-40B4-BE49-F238E27FC236}">
                  <a16:creationId xmlns:a16="http://schemas.microsoft.com/office/drawing/2014/main" id="{4B098F61-4920-4CBF-80FE-3F7A73076D0E}"/>
                </a:ext>
              </a:extLst>
            </p:cNvPr>
            <p:cNvSpPr/>
            <p:nvPr/>
          </p:nvSpPr>
          <p:spPr>
            <a:xfrm>
              <a:off x="8094497" y="4299332"/>
              <a:ext cx="67514" cy="97722"/>
            </a:xfrm>
            <a:custGeom>
              <a:avLst/>
              <a:gdLst>
                <a:gd name="connsiteX0" fmla="*/ 0 w 45390"/>
                <a:gd name="connsiteY0" fmla="*/ 9117 h 72547"/>
                <a:gd name="connsiteX1" fmla="*/ 27092 w 45390"/>
                <a:gd name="connsiteY1" fmla="*/ 36274 h 72547"/>
                <a:gd name="connsiteX2" fmla="*/ 0 w 45390"/>
                <a:gd name="connsiteY2" fmla="*/ 63431 h 72547"/>
                <a:gd name="connsiteX3" fmla="*/ 9117 w 45390"/>
                <a:gd name="connsiteY3" fmla="*/ 72548 h 72547"/>
                <a:gd name="connsiteX4" fmla="*/ 45391 w 45390"/>
                <a:gd name="connsiteY4" fmla="*/ 36274 h 72547"/>
                <a:gd name="connsiteX5" fmla="*/ 9117 w 45390"/>
                <a:gd name="connsiteY5" fmla="*/ 0 h 72547"/>
                <a:gd name="connsiteX6" fmla="*/ 0 w 45390"/>
                <a:gd name="connsiteY6" fmla="*/ 9117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0" y="9117"/>
                  </a:moveTo>
                  <a:lnTo>
                    <a:pt x="27092" y="36274"/>
                  </a:lnTo>
                  <a:lnTo>
                    <a:pt x="0" y="63431"/>
                  </a:lnTo>
                  <a:lnTo>
                    <a:pt x="9117" y="72548"/>
                  </a:lnTo>
                  <a:lnTo>
                    <a:pt x="45391" y="36274"/>
                  </a:lnTo>
                  <a:lnTo>
                    <a:pt x="9117" y="0"/>
                  </a:lnTo>
                  <a:lnTo>
                    <a:pt x="0" y="9117"/>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orme libre : forme 8">
              <a:extLst>
                <a:ext uri="{FF2B5EF4-FFF2-40B4-BE49-F238E27FC236}">
                  <a16:creationId xmlns:a16="http://schemas.microsoft.com/office/drawing/2014/main" id="{88AEB787-48E4-4A23-BDCB-8C6747EA0421}"/>
                </a:ext>
              </a:extLst>
            </p:cNvPr>
            <p:cNvSpPr/>
            <p:nvPr/>
          </p:nvSpPr>
          <p:spPr>
            <a:xfrm>
              <a:off x="8013324" y="4297852"/>
              <a:ext cx="62802" cy="105300"/>
            </a:xfrm>
            <a:custGeom>
              <a:avLst/>
              <a:gdLst>
                <a:gd name="connsiteX0" fmla="*/ 0 w 42222"/>
                <a:gd name="connsiteY0" fmla="*/ 73195 h 78173"/>
                <a:gd name="connsiteX1" fmla="*/ 11962 w 42222"/>
                <a:gd name="connsiteY1" fmla="*/ 78173 h 78173"/>
                <a:gd name="connsiteX2" fmla="*/ 42223 w 42222"/>
                <a:gd name="connsiteY2" fmla="*/ 4979 h 78173"/>
                <a:gd name="connsiteX3" fmla="*/ 30325 w 42222"/>
                <a:gd name="connsiteY3" fmla="*/ 0 h 78173"/>
                <a:gd name="connsiteX4" fmla="*/ 0 w 42222"/>
                <a:gd name="connsiteY4" fmla="*/ 73195 h 7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22" h="78173">
                  <a:moveTo>
                    <a:pt x="0" y="73195"/>
                  </a:moveTo>
                  <a:lnTo>
                    <a:pt x="11962" y="78173"/>
                  </a:lnTo>
                  <a:lnTo>
                    <a:pt x="42223" y="4979"/>
                  </a:lnTo>
                  <a:lnTo>
                    <a:pt x="30325" y="0"/>
                  </a:lnTo>
                  <a:lnTo>
                    <a:pt x="0" y="73195"/>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0" name="Image 9">
            <a:extLst>
              <a:ext uri="{FF2B5EF4-FFF2-40B4-BE49-F238E27FC236}">
                <a16:creationId xmlns:a16="http://schemas.microsoft.com/office/drawing/2014/main" id="{BF5D2001-ED8F-4BD1-853D-E556F1FA7D3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1164" y="1351070"/>
            <a:ext cx="1213969" cy="443149"/>
          </a:xfrm>
          <a:prstGeom prst="rect">
            <a:avLst/>
          </a:prstGeom>
          <a:noFill/>
          <a:ln>
            <a:noFill/>
          </a:ln>
        </p:spPr>
      </p:pic>
      <p:sp>
        <p:nvSpPr>
          <p:cNvPr id="11" name="Rectangle 10">
            <a:extLst>
              <a:ext uri="{FF2B5EF4-FFF2-40B4-BE49-F238E27FC236}">
                <a16:creationId xmlns:a16="http://schemas.microsoft.com/office/drawing/2014/main" id="{5F38DB66-7D30-4FD4-8D20-1D13F50A896B}"/>
              </a:ext>
            </a:extLst>
          </p:cNvPr>
          <p:cNvSpPr/>
          <p:nvPr/>
        </p:nvSpPr>
        <p:spPr>
          <a:xfrm>
            <a:off x="708087" y="1254320"/>
            <a:ext cx="4183912" cy="635831"/>
          </a:xfrm>
          <a:prstGeom prst="rect">
            <a:avLst/>
          </a:prstGeom>
          <a:solidFill>
            <a:srgbClr val="C00000">
              <a:alpha val="9000"/>
            </a:srgbClr>
          </a:solidFill>
          <a:ln w="28575" cap="flat" cmpd="sng" algn="ctr">
            <a:solidFill>
              <a:srgbClr val="C00000"/>
            </a:solid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Light" panose="020F0302020204030204"/>
              <a:ea typeface="+mn-ea"/>
              <a:cs typeface="+mn-cs"/>
            </a:endParaRPr>
          </a:p>
        </p:txBody>
      </p:sp>
      <p:sp>
        <p:nvSpPr>
          <p:cNvPr id="12" name="ZoneTexte 11">
            <a:extLst>
              <a:ext uri="{FF2B5EF4-FFF2-40B4-BE49-F238E27FC236}">
                <a16:creationId xmlns:a16="http://schemas.microsoft.com/office/drawing/2014/main" id="{AA1CFF36-E0EF-4D10-9E3E-478A03E5651C}"/>
              </a:ext>
            </a:extLst>
          </p:cNvPr>
          <p:cNvSpPr txBox="1"/>
          <p:nvPr/>
        </p:nvSpPr>
        <p:spPr>
          <a:xfrm>
            <a:off x="2988337" y="1255389"/>
            <a:ext cx="1775905"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prstClr val="black"/>
                </a:solidFill>
                <a:effectLst/>
                <a:uLnTx/>
                <a:uFillTx/>
                <a:latin typeface="Calibri Light" panose="020F0302020204030204"/>
              </a:rPr>
              <a:t>Création du lead</a:t>
            </a:r>
          </a:p>
        </p:txBody>
      </p:sp>
      <p:sp>
        <p:nvSpPr>
          <p:cNvPr id="13" name="Ellipse 12">
            <a:extLst>
              <a:ext uri="{FF2B5EF4-FFF2-40B4-BE49-F238E27FC236}">
                <a16:creationId xmlns:a16="http://schemas.microsoft.com/office/drawing/2014/main" id="{71266179-05E3-4182-9E1E-D8983C7B841A}"/>
              </a:ext>
            </a:extLst>
          </p:cNvPr>
          <p:cNvSpPr/>
          <p:nvPr/>
        </p:nvSpPr>
        <p:spPr>
          <a:xfrm>
            <a:off x="2866047" y="1307715"/>
            <a:ext cx="182642" cy="199892"/>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2</a:t>
            </a:r>
          </a:p>
        </p:txBody>
      </p:sp>
      <p:pic>
        <p:nvPicPr>
          <p:cNvPr id="14" name="Image 13">
            <a:extLst>
              <a:ext uri="{FF2B5EF4-FFF2-40B4-BE49-F238E27FC236}">
                <a16:creationId xmlns:a16="http://schemas.microsoft.com/office/drawing/2014/main" id="{A550E9AE-AE67-4980-AFD1-DAAE44D26253}"/>
              </a:ext>
            </a:extLst>
          </p:cNvPr>
          <p:cNvPicPr>
            <a:picLocks noChangeAspect="1"/>
          </p:cNvPicPr>
          <p:nvPr/>
        </p:nvPicPr>
        <p:blipFill>
          <a:blip r:embed="rId3"/>
          <a:stretch>
            <a:fillRect/>
          </a:stretch>
        </p:blipFill>
        <p:spPr>
          <a:xfrm>
            <a:off x="3105279" y="1572235"/>
            <a:ext cx="1307039" cy="208225"/>
          </a:xfrm>
          <a:prstGeom prst="rect">
            <a:avLst/>
          </a:prstGeom>
        </p:spPr>
      </p:pic>
      <p:sp>
        <p:nvSpPr>
          <p:cNvPr id="15" name="Espace réservé du texte 5">
            <a:extLst>
              <a:ext uri="{FF2B5EF4-FFF2-40B4-BE49-F238E27FC236}">
                <a16:creationId xmlns:a16="http://schemas.microsoft.com/office/drawing/2014/main" id="{88DD93A8-7DE1-4DFA-B62C-86E9A45F8ABD}"/>
              </a:ext>
            </a:extLst>
          </p:cNvPr>
          <p:cNvSpPr txBox="1">
            <a:spLocks/>
          </p:cNvSpPr>
          <p:nvPr/>
        </p:nvSpPr>
        <p:spPr>
          <a:xfrm>
            <a:off x="5107833" y="1532548"/>
            <a:ext cx="6545433" cy="43200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800" b="1" i="0" u="none" strike="noStrike" kern="1200" cap="none" spc="0" normalizeH="0" baseline="0" noProof="0" dirty="0">
                <a:ln>
                  <a:noFill/>
                </a:ln>
                <a:solidFill>
                  <a:srgbClr val="3E454A"/>
                </a:solidFill>
                <a:effectLst/>
                <a:uLnTx/>
                <a:uFillTx/>
                <a:latin typeface="Arial" panose="020B0604020202020204"/>
                <a:ea typeface="+mn-ea"/>
                <a:cs typeface="+mn-cs"/>
              </a:rPr>
              <a:t>Même parcours que pour les autres expertises métiers</a:t>
            </a:r>
          </a:p>
        </p:txBody>
      </p:sp>
      <p:sp>
        <p:nvSpPr>
          <p:cNvPr id="16" name="Titre 6">
            <a:extLst>
              <a:ext uri="{FF2B5EF4-FFF2-40B4-BE49-F238E27FC236}">
                <a16:creationId xmlns:a16="http://schemas.microsoft.com/office/drawing/2014/main" id="{6E81E28F-7AD9-4CEC-9E2F-1DC6B198A382}"/>
              </a:ext>
            </a:extLst>
          </p:cNvPr>
          <p:cNvSpPr txBox="1">
            <a:spLocks/>
          </p:cNvSpPr>
          <p:nvPr/>
        </p:nvSpPr>
        <p:spPr>
          <a:xfrm>
            <a:off x="5107833" y="891131"/>
            <a:ext cx="7084167" cy="71922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all" spc="0" normalizeH="0" baseline="0" noProof="0" dirty="0">
                <a:ln>
                  <a:noFill/>
                </a:ln>
                <a:solidFill>
                  <a:srgbClr val="D7000F"/>
                </a:solidFill>
                <a:effectLst/>
                <a:uLnTx/>
                <a:uFillTx/>
                <a:latin typeface="Arial" panose="020B0604020202020204"/>
                <a:ea typeface="+mj-ea"/>
                <a:cs typeface="+mj-cs"/>
              </a:rPr>
              <a:t>Saisie dans </a:t>
            </a:r>
            <a:r>
              <a:rPr kumimoji="0" lang="fr-FR" sz="1800" b="1" i="0" u="none" strike="noStrike" kern="1200" cap="all" spc="0" normalizeH="0" baseline="0" noProof="0" dirty="0" err="1">
                <a:ln>
                  <a:noFill/>
                </a:ln>
                <a:solidFill>
                  <a:srgbClr val="D7000F"/>
                </a:solidFill>
                <a:effectLst/>
                <a:uLnTx/>
                <a:uFillTx/>
                <a:latin typeface="Arial" panose="020B0604020202020204"/>
                <a:ea typeface="+mj-ea"/>
                <a:cs typeface="+mj-cs"/>
              </a:rPr>
              <a:t>monexpert</a:t>
            </a:r>
            <a:r>
              <a:rPr kumimoji="0" lang="fr-FR" sz="1800" b="1" i="0" u="none" strike="noStrike" kern="1200" cap="all" spc="0" normalizeH="0" baseline="0" noProof="0" dirty="0">
                <a:ln>
                  <a:noFill/>
                </a:ln>
                <a:solidFill>
                  <a:srgbClr val="D7000F"/>
                </a:solidFill>
                <a:effectLst/>
                <a:uLnTx/>
                <a:uFillTx/>
                <a:latin typeface="Arial" panose="020B0604020202020204"/>
                <a:ea typeface="+mj-ea"/>
                <a:cs typeface="+mj-cs"/>
              </a:rPr>
              <a:t> des informations clients</a:t>
            </a:r>
          </a:p>
        </p:txBody>
      </p:sp>
      <p:sp>
        <p:nvSpPr>
          <p:cNvPr id="17" name="Triangle isocèle 16">
            <a:extLst>
              <a:ext uri="{FF2B5EF4-FFF2-40B4-BE49-F238E27FC236}">
                <a16:creationId xmlns:a16="http://schemas.microsoft.com/office/drawing/2014/main" id="{6440D3D4-D90F-4C8F-9812-DA10BA1BBF86}"/>
              </a:ext>
            </a:extLst>
          </p:cNvPr>
          <p:cNvSpPr/>
          <p:nvPr/>
        </p:nvSpPr>
        <p:spPr>
          <a:xfrm rot="5400000">
            <a:off x="4582290" y="1325694"/>
            <a:ext cx="431998" cy="432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8" name="Image 17">
            <a:extLst>
              <a:ext uri="{FF2B5EF4-FFF2-40B4-BE49-F238E27FC236}">
                <a16:creationId xmlns:a16="http://schemas.microsoft.com/office/drawing/2014/main" id="{27057BE9-6AB3-43A9-BE6A-0C9C31AD6A13}"/>
              </a:ext>
            </a:extLst>
          </p:cNvPr>
          <p:cNvPicPr>
            <a:picLocks noChangeAspect="1"/>
          </p:cNvPicPr>
          <p:nvPr/>
        </p:nvPicPr>
        <p:blipFill rotWithShape="1">
          <a:blip r:embed="rId4"/>
          <a:srcRect t="2076"/>
          <a:stretch/>
        </p:blipFill>
        <p:spPr>
          <a:xfrm>
            <a:off x="2171823" y="2142620"/>
            <a:ext cx="8215209" cy="425123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501200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2">
            <a:extLst>
              <a:ext uri="{FF2B5EF4-FFF2-40B4-BE49-F238E27FC236}">
                <a16:creationId xmlns:a16="http://schemas.microsoft.com/office/drawing/2014/main" id="{BDAF1482-229C-4D1B-9D83-2531DFE625E4}"/>
              </a:ext>
            </a:extLst>
          </p:cNvPr>
          <p:cNvSpPr>
            <a:spLocks noGrp="1"/>
          </p:cNvSpPr>
          <p:nvPr>
            <p:ph type="body" sz="quarter" idx="12"/>
          </p:nvPr>
        </p:nvSpPr>
        <p:spPr>
          <a:xfrm>
            <a:off x="695325" y="464147"/>
            <a:ext cx="10980738" cy="720000"/>
          </a:xfrm>
        </p:spPr>
        <p:txBody>
          <a:bodyPr>
            <a:normAutofit/>
          </a:bodyPr>
          <a:lstStyle/>
          <a:p>
            <a:r>
              <a:rPr lang="fr-FR" sz="2400" dirty="0"/>
              <a:t>Documentation </a:t>
            </a:r>
            <a:endParaRPr lang="fr-FR" sz="2400" dirty="0">
              <a:solidFill>
                <a:srgbClr val="006600"/>
              </a:solidFill>
            </a:endParaRPr>
          </a:p>
        </p:txBody>
      </p:sp>
      <p:sp>
        <p:nvSpPr>
          <p:cNvPr id="3" name="Espace réservé du texte 4">
            <a:extLst>
              <a:ext uri="{FF2B5EF4-FFF2-40B4-BE49-F238E27FC236}">
                <a16:creationId xmlns:a16="http://schemas.microsoft.com/office/drawing/2014/main" id="{D0AD86F8-0AE1-48F5-8332-880C56D01FBD}"/>
              </a:ext>
            </a:extLst>
          </p:cNvPr>
          <p:cNvSpPr txBox="1">
            <a:spLocks/>
          </p:cNvSpPr>
          <p:nvPr/>
        </p:nvSpPr>
        <p:spPr>
          <a:xfrm>
            <a:off x="193579" y="627016"/>
            <a:ext cx="376741" cy="392216"/>
          </a:xfrm>
          <a:prstGeom prst="rect">
            <a:avLst/>
          </a:prstGeom>
          <a:solidFill>
            <a:schemeClr val="accent4">
              <a:lumMod val="75000"/>
            </a:schemeClr>
          </a:solidFill>
        </p:spPr>
        <p:txBody>
          <a:bodyPr anchor="ctr">
            <a:noAutofit/>
          </a:bodyPr>
          <a:lstStyle>
            <a:lvl1pPr marL="0" marR="0" indent="0" algn="ct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000" b="1" kern="1200">
                <a:solidFill>
                  <a:schemeClr val="bg1"/>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800" dirty="0"/>
              <a:t>4</a:t>
            </a:r>
          </a:p>
        </p:txBody>
      </p:sp>
      <p:sp>
        <p:nvSpPr>
          <p:cNvPr id="20" name="ZoneTexte 19">
            <a:extLst>
              <a:ext uri="{FF2B5EF4-FFF2-40B4-BE49-F238E27FC236}">
                <a16:creationId xmlns:a16="http://schemas.microsoft.com/office/drawing/2014/main" id="{8F155632-C13A-9F58-FB4A-2365F0D94BFE}"/>
              </a:ext>
            </a:extLst>
          </p:cNvPr>
          <p:cNvSpPr txBox="1"/>
          <p:nvPr/>
        </p:nvSpPr>
        <p:spPr>
          <a:xfrm>
            <a:off x="1444659" y="1628183"/>
            <a:ext cx="8208388" cy="1754326"/>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q"/>
              <a:tabLst/>
              <a:defRPr/>
            </a:pPr>
            <a:r>
              <a:rPr kumimoji="0" lang="fr-FR"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Retrouvez la documentation sous la RDC  et les liens concernant :</a:t>
            </a:r>
          </a:p>
          <a:p>
            <a:pPr marL="285750" marR="0" lvl="0" indent="-2857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q"/>
              <a:tabLst/>
              <a:defRPr/>
            </a:pPr>
            <a:endParaRPr lang="fr-FR" dirty="0">
              <a:solidFill>
                <a:srgbClr val="000000"/>
              </a:solidFill>
              <a:latin typeface="Calibri" panose="020F0502020204030204" pitchFamily="34" charset="0"/>
              <a:cs typeface="Calibri" panose="020F0502020204030204" pitchFamily="34" charset="0"/>
            </a:endParaRPr>
          </a:p>
          <a:p>
            <a:pPr marL="742950" lvl="1" indent="-285750">
              <a:buClr>
                <a:srgbClr val="C00000"/>
              </a:buClr>
              <a:buFont typeface="Wingdings" panose="05000000000000000000" pitchFamily="2" charset="2"/>
              <a:buChar char="q"/>
              <a:defRPr/>
            </a:pPr>
            <a:r>
              <a:rPr kumimoji="0" lang="fr-FR"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 présentation de l’offre RC Médicale Pro ou cliquer </a:t>
            </a:r>
            <a:r>
              <a:rPr kumimoji="0" lang="fr-FR"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2"/>
              </a:rPr>
              <a:t>ici</a:t>
            </a:r>
            <a:endParaRPr kumimoji="0" lang="fr-FR"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742950" lvl="1" indent="-285750">
              <a:buClr>
                <a:srgbClr val="C00000"/>
              </a:buClr>
              <a:buFont typeface="Wingdings" panose="05000000000000000000" pitchFamily="2" charset="2"/>
              <a:buChar char="q"/>
              <a:defRPr/>
            </a:pPr>
            <a:r>
              <a:rPr lang="fr-FR" dirty="0">
                <a:solidFill>
                  <a:srgbClr val="000000"/>
                </a:solidFill>
                <a:latin typeface="Calibri" panose="020F0502020204030204" pitchFamily="34" charset="0"/>
                <a:cs typeface="Calibri" panose="020F0502020204030204" pitchFamily="34" charset="0"/>
              </a:rPr>
              <a:t>La Présentation de l’offre Assurance Agri Viti ou cliquer </a:t>
            </a:r>
            <a:r>
              <a:rPr lang="fr-FR" dirty="0">
                <a:solidFill>
                  <a:srgbClr val="000000"/>
                </a:solidFill>
                <a:latin typeface="Calibri" panose="020F0502020204030204" pitchFamily="34" charset="0"/>
                <a:cs typeface="Calibri" panose="020F0502020204030204" pitchFamily="34" charset="0"/>
                <a:hlinkClick r:id="rId3"/>
              </a:rPr>
              <a:t>ici</a:t>
            </a:r>
            <a:endParaRPr lang="fr-FR" dirty="0">
              <a:solidFill>
                <a:srgbClr val="000000"/>
              </a:solidFill>
              <a:latin typeface="Calibri" panose="020F0502020204030204" pitchFamily="34" charset="0"/>
              <a:cs typeface="Calibri" panose="020F0502020204030204" pitchFamily="34" charset="0"/>
            </a:endParaRPr>
          </a:p>
          <a:p>
            <a:pPr marL="742950" lvl="1" indent="-285750">
              <a:buClr>
                <a:srgbClr val="C00000"/>
              </a:buClr>
              <a:buFont typeface="Wingdings" panose="05000000000000000000" pitchFamily="2" charset="2"/>
              <a:buChar char="q"/>
              <a:defRPr/>
            </a:pPr>
            <a:r>
              <a:rPr kumimoji="0" lang="fr-FR"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 présentation de l’offre Assurance Cyber Pro ou cliquer </a:t>
            </a:r>
            <a:r>
              <a:rPr kumimoji="0" lang="fr-FR"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4"/>
              </a:rPr>
              <a:t>ici</a:t>
            </a:r>
            <a:endParaRPr kumimoji="0" lang="fr-FR"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742950" lvl="1" indent="-285750">
              <a:buClr>
                <a:srgbClr val="C00000"/>
              </a:buClr>
              <a:buFont typeface="Wingdings" panose="05000000000000000000" pitchFamily="2" charset="2"/>
              <a:buChar char="q"/>
              <a:defRPr/>
            </a:pPr>
            <a:r>
              <a:rPr lang="fr-FR" dirty="0">
                <a:solidFill>
                  <a:srgbClr val="000000"/>
                </a:solidFill>
                <a:latin typeface="Calibri" panose="020F0502020204030204" pitchFamily="34" charset="0"/>
                <a:cs typeface="Calibri" panose="020F0502020204030204" pitchFamily="34" charset="0"/>
              </a:rPr>
              <a:t>La note d’info ou cliquer </a:t>
            </a:r>
            <a:r>
              <a:rPr lang="fr-FR" dirty="0">
                <a:solidFill>
                  <a:srgbClr val="000000"/>
                </a:solidFill>
                <a:latin typeface="Calibri" panose="020F0502020204030204" pitchFamily="34" charset="0"/>
                <a:cs typeface="Calibri" panose="020F0502020204030204" pitchFamily="34" charset="0"/>
                <a:hlinkClick r:id="rId5"/>
              </a:rPr>
              <a:t>ici </a:t>
            </a:r>
            <a:endParaRPr kumimoji="0" lang="fr-FR"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0832913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CF1864B0-3D4E-4B65-B7FC-819A385FB87B}"/>
              </a:ext>
            </a:extLst>
          </p:cNvPr>
          <p:cNvSpPr/>
          <p:nvPr/>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Ellipse 2">
            <a:extLst>
              <a:ext uri="{FF2B5EF4-FFF2-40B4-BE49-F238E27FC236}">
                <a16:creationId xmlns:a16="http://schemas.microsoft.com/office/drawing/2014/main" id="{927A869F-3AE8-479E-8594-E06AB283FBCE}"/>
              </a:ext>
            </a:extLst>
          </p:cNvPr>
          <p:cNvSpPr/>
          <p:nvPr/>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4" name="Groupe 3">
            <a:extLst>
              <a:ext uri="{FF2B5EF4-FFF2-40B4-BE49-F238E27FC236}">
                <a16:creationId xmlns:a16="http://schemas.microsoft.com/office/drawing/2014/main" id="{9E056450-088D-4FC9-84F4-787DC1DE508A}"/>
              </a:ext>
            </a:extLst>
          </p:cNvPr>
          <p:cNvGrpSpPr/>
          <p:nvPr/>
        </p:nvGrpSpPr>
        <p:grpSpPr>
          <a:xfrm>
            <a:off x="9626600" y="4661677"/>
            <a:ext cx="3534904" cy="3269163"/>
            <a:chOff x="10157374" y="5152550"/>
            <a:chExt cx="3004130" cy="2778291"/>
          </a:xfrm>
        </p:grpSpPr>
        <p:sp>
          <p:nvSpPr>
            <p:cNvPr id="5" name="Ellipse 4">
              <a:extLst>
                <a:ext uri="{FF2B5EF4-FFF2-40B4-BE49-F238E27FC236}">
                  <a16:creationId xmlns:a16="http://schemas.microsoft.com/office/drawing/2014/main" id="{AF03EC4B-CEC8-4680-ADA2-1844576FD0AF}"/>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6" name="Connecteur droit 5">
              <a:extLst>
                <a:ext uri="{FF2B5EF4-FFF2-40B4-BE49-F238E27FC236}">
                  <a16:creationId xmlns:a16="http://schemas.microsoft.com/office/drawing/2014/main" id="{4E19F3B7-8B0F-417A-888F-C9D97FA5DEBB}"/>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7779AC40-68FD-451C-A581-9CC95E880FA3}"/>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Ellipse 7">
              <a:extLst>
                <a:ext uri="{FF2B5EF4-FFF2-40B4-BE49-F238E27FC236}">
                  <a16:creationId xmlns:a16="http://schemas.microsoft.com/office/drawing/2014/main" id="{D0092C64-F9EC-4643-90C4-F3522E66D739}"/>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480371342"/>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85a251b-a9eb-4960-a579-a2f6573062c1" xsi:nil="true"/>
    <lcf76f155ced4ddcb4097134ff3c332f xmlns="9c2a82c5-7382-469d-9a70-51880d8bc67c">
      <Terms xmlns="http://schemas.microsoft.com/office/infopath/2007/PartnerControls"/>
    </lcf76f155ced4ddcb4097134ff3c332f>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D7685D50FC222545853BED558FEC142C" ma:contentTypeVersion="14" ma:contentTypeDescription="Crée un document." ma:contentTypeScope="" ma:versionID="a1a00701321c2eacd05476243acbd794">
  <xsd:schema xmlns:xsd="http://www.w3.org/2001/XMLSchema" xmlns:xs="http://www.w3.org/2001/XMLSchema" xmlns:p="http://schemas.microsoft.com/office/2006/metadata/properties" xmlns:ns2="e85a251b-a9eb-4960-a579-a2f6573062c1" xmlns:ns3="9c2a82c5-7382-469d-9a70-51880d8bc67c" targetNamespace="http://schemas.microsoft.com/office/2006/metadata/properties" ma:root="true" ma:fieldsID="edba5b487621e8f541a418dcbd05b42d" ns2:_="" ns3:_="">
    <xsd:import namespace="e85a251b-a9eb-4960-a579-a2f6573062c1"/>
    <xsd:import namespace="9c2a82c5-7382-469d-9a70-51880d8bc67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5a251b-a9eb-4960-a579-a2f6573062c1" elementFormDefault="qualified">
    <xsd:import namespace="http://schemas.microsoft.com/office/2006/documentManagement/types"/>
    <xsd:import namespace="http://schemas.microsoft.com/office/infopath/2007/PartnerControls"/>
    <xsd:element name="SharedWithUsers" ma:index="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Partagé avec détails" ma:internalName="SharedWithDetails" ma:readOnly="true">
      <xsd:simpleType>
        <xsd:restriction base="dms:Note">
          <xsd:maxLength value="255"/>
        </xsd:restriction>
      </xsd:simpleType>
    </xsd:element>
    <xsd:element name="TaxCatchAll" ma:index="16" nillable="true" ma:displayName="Taxonomy Catch All Column" ma:hidden="true" ma:list="{b6a2abaa-9f04-47b4-b3e8-4ef882d4f22d}" ma:internalName="TaxCatchAll" ma:showField="CatchAllData" ma:web="e85a251b-a9eb-4960-a579-a2f6573062c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c2a82c5-7382-469d-9a70-51880d8bc67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Balises d’image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2.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3.xml><?xml version="1.0" encoding="utf-8"?>
<ds:datastoreItem xmlns:ds="http://schemas.openxmlformats.org/officeDocument/2006/customXml" ds:itemID="{AB1515AA-57AE-4459-BE05-37022DA03708}">
  <ds:schemaRefs>
    <ds:schemaRef ds:uri="e85a251b-a9eb-4960-a579-a2f6573062c1"/>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9c2a82c5-7382-469d-9a70-51880d8bc67c"/>
    <ds:schemaRef ds:uri="http://www.w3.org/XML/1998/namespace"/>
    <ds:schemaRef ds:uri="http://purl.org/dc/dcmitype/"/>
  </ds:schemaRefs>
</ds:datastoreItem>
</file>

<file path=customXml/itemProps4.xml><?xml version="1.0" encoding="utf-8"?>
<ds:datastoreItem xmlns:ds="http://schemas.openxmlformats.org/officeDocument/2006/customXml" ds:itemID="{4675BA54-3298-404B-8A0B-A30998C5A2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85a251b-a9eb-4960-a579-a2f6573062c1"/>
    <ds:schemaRef ds:uri="9c2a82c5-7382-469d-9a70-51880d8bc6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10772</TotalTime>
  <Words>3788</Words>
  <Application>Microsoft Office PowerPoint</Application>
  <PresentationFormat>Grand écran</PresentationFormat>
  <Paragraphs>516</Paragraphs>
  <Slides>35</Slides>
  <Notes>2</Notes>
  <HiddenSlides>0</HiddenSlides>
  <MMClips>0</MMClips>
  <ScaleCrop>false</ScaleCrop>
  <HeadingPairs>
    <vt:vector size="6" baseType="variant">
      <vt:variant>
        <vt:lpstr>Polices utilisées</vt:lpstr>
      </vt:variant>
      <vt:variant>
        <vt:i4>11</vt:i4>
      </vt:variant>
      <vt:variant>
        <vt:lpstr>Thème</vt:lpstr>
      </vt:variant>
      <vt:variant>
        <vt:i4>2</vt:i4>
      </vt:variant>
      <vt:variant>
        <vt:lpstr>Titres des diapositives</vt:lpstr>
      </vt:variant>
      <vt:variant>
        <vt:i4>35</vt:i4>
      </vt:variant>
    </vt:vector>
  </HeadingPairs>
  <TitlesOfParts>
    <vt:vector size="48" baseType="lpstr">
      <vt:lpstr>Arial</vt:lpstr>
      <vt:lpstr>Arial Black</vt:lpstr>
      <vt:lpstr>Calibri</vt:lpstr>
      <vt:lpstr>Calibri Light</vt:lpstr>
      <vt:lpstr>Cambria Math</vt:lpstr>
      <vt:lpstr>Courier New</vt:lpstr>
      <vt:lpstr>Montserrat Black</vt:lpstr>
      <vt:lpstr>Symbol</vt:lpstr>
      <vt:lpstr>TimesNewRomanPSMT</vt:lpstr>
      <vt:lpstr>Wingdings</vt:lpstr>
      <vt:lpstr>Wingdings 2</vt:lpstr>
      <vt:lpstr>Thème Office</vt:lpstr>
      <vt:lpstr>1_Thème Office</vt:lpstr>
      <vt:lpstr>L’HEBDO</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POIGNANT Anne [CEGEE]</cp:lastModifiedBy>
  <cp:revision>422</cp:revision>
  <cp:lastPrinted>2023-05-26T14:05:42Z</cp:lastPrinted>
  <dcterms:created xsi:type="dcterms:W3CDTF">2020-06-24T09:20:11Z</dcterms:created>
  <dcterms:modified xsi:type="dcterms:W3CDTF">2023-05-26T17:26:05Z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0x010100D7685D50FC222545853BED558FEC142C</vt:lpwstr>
  </property>
  <property fmtid="{D5CDD505-2E9C-101B-9397-08002B2CF9AE}" pid="3" name="MSIP_Label_48a19f0c-bea1-442e-a475-ed109d9ec508_Enabled">
    <vt:lpwstr>true</vt:lpwstr>
  </property>
  <property fmtid="{D5CDD505-2E9C-101B-9397-08002B2CF9AE}" pid="4" name="MSIP_Label_48a19f0c-bea1-442e-a475-ed109d9ec508_SetDate">
    <vt:lpwstr>2023-01-02T11:06:39Z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y fmtid="{D5CDD505-2E9C-101B-9397-08002B2CF9AE}" pid="9" name="MediaServiceImageTags">
    <vt:lpwstr/>
  </property>
</Properties>
</file>