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KARI Nadia" initials="AN" lastIdx="8" clrIdx="0">
    <p:extLst>
      <p:ext uri="{19B8F6BF-5375-455C-9EA6-DF929625EA0E}">
        <p15:presenceInfo xmlns:p15="http://schemas.microsoft.com/office/powerpoint/2012/main" userId="S::nadia.akkari@bpce.fr::1e096805-7ef9-4f20-bd9a-7af05092bfc9" providerId="AD"/>
      </p:ext>
    </p:extLst>
  </p:cmAuthor>
  <p:cmAuthor id="2" name="REUZE Francoise" initials="RF" lastIdx="6" clrIdx="1">
    <p:extLst>
      <p:ext uri="{19B8F6BF-5375-455C-9EA6-DF929625EA0E}">
        <p15:presenceInfo xmlns:p15="http://schemas.microsoft.com/office/powerpoint/2012/main" userId="S-1-5-21-3019584756-1612224902-2092370849-281994" providerId="AD"/>
      </p:ext>
    </p:extLst>
  </p:cmAuthor>
  <p:cmAuthor id="3" name="KOUDOUR Lydia (Prestataire) [IT-CE]" initials="KL([" lastIdx="16" clrIdx="2">
    <p:extLst>
      <p:ext uri="{19B8F6BF-5375-455C-9EA6-DF929625EA0E}">
        <p15:presenceInfo xmlns:p15="http://schemas.microsoft.com/office/powerpoint/2012/main" userId="S::lydia.koudour.prestataire@it-ce.fr::4bbec971-5fdd-45b7-9d25-5df423c05cfc" providerId="AD"/>
      </p:ext>
    </p:extLst>
  </p:cmAuthor>
  <p:cmAuthor id="4" name="AKKARI Nadia" initials="AN [2]" lastIdx="4" clrIdx="3">
    <p:extLst>
      <p:ext uri="{19B8F6BF-5375-455C-9EA6-DF929625EA0E}">
        <p15:presenceInfo xmlns:p15="http://schemas.microsoft.com/office/powerpoint/2012/main" userId="S-1-5-21-3019584756-1612224902-2092370849-222857" providerId="AD"/>
      </p:ext>
    </p:extLst>
  </p:cmAuthor>
  <p:cmAuthor id="5" name="SEMPE Sophie" initials="SS" lastIdx="5" clrIdx="4">
    <p:extLst>
      <p:ext uri="{19B8F6BF-5375-455C-9EA6-DF929625EA0E}">
        <p15:presenceInfo xmlns:p15="http://schemas.microsoft.com/office/powerpoint/2012/main" userId="S::sophie.sempe@bpce.fr::ada79279-6a79-4e86-a493-ffb15281631b" providerId="AD"/>
      </p:ext>
    </p:extLst>
  </p:cmAuthor>
  <p:cmAuthor id="6" name="MONGRAND Sandra" initials="MS" lastIdx="35" clrIdx="5">
    <p:extLst>
      <p:ext uri="{19B8F6BF-5375-455C-9EA6-DF929625EA0E}">
        <p15:presenceInfo xmlns:p15="http://schemas.microsoft.com/office/powerpoint/2012/main" userId="S::Sandra.MONGRAND@bpce.fr::85f5b27f-4fea-47b1-b084-97621bb1d83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B0029"/>
    <a:srgbClr val="333333"/>
    <a:srgbClr val="7F7F7F"/>
    <a:srgbClr val="1B2A70"/>
    <a:srgbClr val="364381"/>
    <a:srgbClr val="0070C0"/>
    <a:srgbClr val="368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11A501-9EBD-4692-9E9A-51D919994BD3}" v="1" dt="2023-06-08T14:08:05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6" autoAdjust="0"/>
    <p:restoredTop sz="93372" autoAdjust="0"/>
  </p:normalViewPr>
  <p:slideViewPr>
    <p:cSldViewPr snapToGrid="0">
      <p:cViewPr>
        <p:scale>
          <a:sx n="80" d="100"/>
          <a:sy n="80" d="100"/>
        </p:scale>
        <p:origin x="1756" y="-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AC933-B24B-491E-B23E-31F5C7615D1B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BFF4E-19D1-4BCA-AEC9-9DC51E579A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7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BFF4E-19D1-4BCA-AEC9-9DC51E579AA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52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10.10.2023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367632" y="75333"/>
            <a:ext cx="61227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/>
              <a:t>Fiche Mémo</a:t>
            </a:r>
          </a:p>
          <a:p>
            <a:pPr algn="ctr"/>
            <a:r>
              <a:rPr lang="fr-FR" b="1" dirty="0"/>
              <a:t>DIAG Solutions Paiements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0C9AF5B-95B6-4318-B95F-F6BCB90683B8}"/>
              </a:ext>
            </a:extLst>
          </p:cNvPr>
          <p:cNvSpPr txBox="1"/>
          <p:nvPr/>
        </p:nvSpPr>
        <p:spPr>
          <a:xfrm rot="16200000">
            <a:off x="-1798646" y="4546451"/>
            <a:ext cx="37846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 dirty="0">
                <a:latin typeface="Univers"/>
              </a:rPr>
              <a:t>Document à usage strictement interne – Ne pas diffuser</a:t>
            </a:r>
            <a:endParaRPr lang="fr-FR" sz="1000" dirty="0">
              <a:latin typeface="Univers"/>
              <a:cs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015F5D-E0F7-4CD6-93F6-E28B70DDC971}"/>
              </a:ext>
            </a:extLst>
          </p:cNvPr>
          <p:cNvSpPr/>
          <p:nvPr/>
        </p:nvSpPr>
        <p:spPr>
          <a:xfrm>
            <a:off x="306924" y="2854158"/>
            <a:ext cx="2211089" cy="2252561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CE9F78-D746-4B60-98D0-86B3A9C6BC51}"/>
              </a:ext>
            </a:extLst>
          </p:cNvPr>
          <p:cNvSpPr/>
          <p:nvPr/>
        </p:nvSpPr>
        <p:spPr>
          <a:xfrm>
            <a:off x="1913467" y="3170949"/>
            <a:ext cx="4758427" cy="1968181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259BCED-66B6-4AF1-8891-0796611F2E19}"/>
              </a:ext>
            </a:extLst>
          </p:cNvPr>
          <p:cNvSpPr txBox="1"/>
          <p:nvPr/>
        </p:nvSpPr>
        <p:spPr>
          <a:xfrm>
            <a:off x="1941814" y="3151139"/>
            <a:ext cx="95481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solidFill>
                  <a:srgbClr val="000000"/>
                </a:solidFill>
                <a:latin typeface="Arial" panose="020B0604020202020204"/>
              </a:rPr>
              <a:t>Avantages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CF5F2C7-62D9-44B1-88BB-4B80E93BC4C6}"/>
              </a:ext>
            </a:extLst>
          </p:cNvPr>
          <p:cNvSpPr/>
          <p:nvPr/>
        </p:nvSpPr>
        <p:spPr>
          <a:xfrm>
            <a:off x="186106" y="3170949"/>
            <a:ext cx="1675130" cy="1968181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E040B04-577E-4BFE-8384-3B238734FB36}"/>
              </a:ext>
            </a:extLst>
          </p:cNvPr>
          <p:cNvSpPr txBox="1"/>
          <p:nvPr/>
        </p:nvSpPr>
        <p:spPr>
          <a:xfrm>
            <a:off x="261210" y="3142150"/>
            <a:ext cx="89319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solidFill>
                  <a:srgbClr val="000000"/>
                </a:solidFill>
                <a:latin typeface="Arial" panose="020B0604020202020204"/>
              </a:rPr>
              <a:t>Prérequis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CE45CDA-A358-4CE3-8217-A80444E090E8}"/>
              </a:ext>
            </a:extLst>
          </p:cNvPr>
          <p:cNvSpPr txBox="1"/>
          <p:nvPr/>
        </p:nvSpPr>
        <p:spPr>
          <a:xfrm>
            <a:off x="1875590" y="3406461"/>
            <a:ext cx="4771505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Une aide pour l’approche besoin :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des questions clés pour vous guider dans l’ identification des besoins et la proposition de solutions.</a:t>
            </a:r>
          </a:p>
          <a:p>
            <a:pPr marL="171450" marR="0" lvl="0" indent="-1714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 outil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complet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qui permet de ne rien oublier : solutions /services /rebonds /montée en gamme du client</a:t>
            </a:r>
          </a:p>
          <a:p>
            <a:pPr marL="171450" marR="0" lvl="0" indent="-1714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Plus d’efficacité dans l’entretien commercial</a:t>
            </a:r>
            <a:r>
              <a:rPr lang="fr-FR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: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les solutions proposées sont plus pertinentes et intègrent les services associés/additionnels.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Une relation client plus efficiente</a:t>
            </a:r>
            <a:r>
              <a:rPr lang="fr-FR" sz="1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 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:</a:t>
            </a:r>
            <a:r>
              <a:rPr lang="fr-FR" sz="1000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le diagnostic permet de mener un entretien très professionnalisé avec une démarche client structurée</a:t>
            </a:r>
            <a:endParaRPr lang="fr-FR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gain de temps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et un support à l’expertise du conseiller vis-à-vis de son client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6F74DC5-991A-404E-A98B-4C4CCBD52185}"/>
              </a:ext>
            </a:extLst>
          </p:cNvPr>
          <p:cNvSpPr/>
          <p:nvPr/>
        </p:nvSpPr>
        <p:spPr>
          <a:xfrm>
            <a:off x="186106" y="5201999"/>
            <a:ext cx="6485789" cy="19069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120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164BBBC5-2F9C-46E6-8F05-9E1DDA59F6B2}"/>
              </a:ext>
            </a:extLst>
          </p:cNvPr>
          <p:cNvSpPr txBox="1"/>
          <p:nvPr/>
        </p:nvSpPr>
        <p:spPr>
          <a:xfrm>
            <a:off x="270450" y="5167857"/>
            <a:ext cx="196239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Etapes clés du parcours</a:t>
            </a:r>
          </a:p>
        </p:txBody>
      </p:sp>
      <p:sp>
        <p:nvSpPr>
          <p:cNvPr id="83" name="Flèche : pentagone 82">
            <a:extLst>
              <a:ext uri="{FF2B5EF4-FFF2-40B4-BE49-F238E27FC236}">
                <a16:creationId xmlns:a16="http://schemas.microsoft.com/office/drawing/2014/main" id="{5B52BD03-7197-4C94-ACC8-634070131E85}"/>
              </a:ext>
            </a:extLst>
          </p:cNvPr>
          <p:cNvSpPr/>
          <p:nvPr/>
        </p:nvSpPr>
        <p:spPr>
          <a:xfrm>
            <a:off x="313247" y="5581066"/>
            <a:ext cx="1455706" cy="673435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cap="all">
              <a:solidFill>
                <a:schemeClr val="tx1"/>
              </a:solidFill>
              <a:latin typeface="Cabin Sketch" panose="020B0503050202020004" pitchFamily="34" charset="0"/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B9F829C8-1F4B-4320-A9EC-DD69895AAAB6}"/>
              </a:ext>
            </a:extLst>
          </p:cNvPr>
          <p:cNvSpPr txBox="1"/>
          <p:nvPr/>
        </p:nvSpPr>
        <p:spPr>
          <a:xfrm>
            <a:off x="281595" y="5671427"/>
            <a:ext cx="137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 connecter </a:t>
            </a:r>
            <a:r>
              <a:rPr lang="fr-FR" sz="9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via le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poste de travail 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MySys</a:t>
            </a:r>
            <a:endParaRPr lang="fr-FR" sz="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Flèche : chevron 85">
            <a:extLst>
              <a:ext uri="{FF2B5EF4-FFF2-40B4-BE49-F238E27FC236}">
                <a16:creationId xmlns:a16="http://schemas.microsoft.com/office/drawing/2014/main" id="{D9BFEF00-666C-4153-BABC-2F67BF289EC0}"/>
              </a:ext>
            </a:extLst>
          </p:cNvPr>
          <p:cNvSpPr/>
          <p:nvPr/>
        </p:nvSpPr>
        <p:spPr>
          <a:xfrm>
            <a:off x="1495249" y="5585241"/>
            <a:ext cx="1467799" cy="678113"/>
          </a:xfrm>
          <a:prstGeom prst="chevron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cap="all">
              <a:solidFill>
                <a:schemeClr val="tx1"/>
              </a:solidFill>
              <a:latin typeface="Cabin Sketch" panose="020B0503050202020004" pitchFamily="34" charset="0"/>
            </a:endParaRPr>
          </a:p>
        </p:txBody>
      </p:sp>
      <p:sp>
        <p:nvSpPr>
          <p:cNvPr id="87" name="Flèche : chevron 86">
            <a:extLst>
              <a:ext uri="{FF2B5EF4-FFF2-40B4-BE49-F238E27FC236}">
                <a16:creationId xmlns:a16="http://schemas.microsoft.com/office/drawing/2014/main" id="{F4AEC837-F2C4-4B6C-9C60-E78E58541AC5}"/>
              </a:ext>
            </a:extLst>
          </p:cNvPr>
          <p:cNvSpPr/>
          <p:nvPr/>
        </p:nvSpPr>
        <p:spPr>
          <a:xfrm>
            <a:off x="2720416" y="5579136"/>
            <a:ext cx="1467799" cy="684220"/>
          </a:xfrm>
          <a:prstGeom prst="chevron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cap="all">
              <a:solidFill>
                <a:schemeClr val="tx1"/>
              </a:solidFill>
              <a:latin typeface="Cabin Sketch" panose="020B0503050202020004" pitchFamily="34" charset="0"/>
            </a:endParaRPr>
          </a:p>
        </p:txBody>
      </p:sp>
      <p:sp>
        <p:nvSpPr>
          <p:cNvPr id="88" name="Flèche : chevron 87">
            <a:extLst>
              <a:ext uri="{FF2B5EF4-FFF2-40B4-BE49-F238E27FC236}">
                <a16:creationId xmlns:a16="http://schemas.microsoft.com/office/drawing/2014/main" id="{02035BE9-68DE-474F-AF2F-F2A80C161659}"/>
              </a:ext>
            </a:extLst>
          </p:cNvPr>
          <p:cNvSpPr/>
          <p:nvPr/>
        </p:nvSpPr>
        <p:spPr>
          <a:xfrm>
            <a:off x="3928835" y="5580705"/>
            <a:ext cx="1467799" cy="682650"/>
          </a:xfrm>
          <a:prstGeom prst="chevron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cap="all">
              <a:solidFill>
                <a:schemeClr val="tx1"/>
              </a:solidFill>
              <a:latin typeface="Cabin Sketch" panose="020B05030502020200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DC5C013E-FCA2-44F7-9302-459DDE975383}"/>
              </a:ext>
            </a:extLst>
          </p:cNvPr>
          <p:cNvSpPr txBox="1"/>
          <p:nvPr/>
        </p:nvSpPr>
        <p:spPr>
          <a:xfrm>
            <a:off x="1735755" y="5679439"/>
            <a:ext cx="1112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Diagnostic du besoin client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BC325108-85E7-48CB-BAD5-3AF9C2490DC9}"/>
              </a:ext>
            </a:extLst>
          </p:cNvPr>
          <p:cNvSpPr txBox="1"/>
          <p:nvPr/>
        </p:nvSpPr>
        <p:spPr>
          <a:xfrm>
            <a:off x="2923429" y="5583969"/>
            <a:ext cx="1112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Proposition des solutions identifiées et sélection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D8A546B-C16D-4CCA-81B6-F708ED9B15D5}"/>
              </a:ext>
            </a:extLst>
          </p:cNvPr>
          <p:cNvSpPr txBox="1"/>
          <p:nvPr/>
        </p:nvSpPr>
        <p:spPr>
          <a:xfrm>
            <a:off x="4126911" y="5613816"/>
            <a:ext cx="1112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Mise à disposition de la synthèse du diagnostic personnalisé</a:t>
            </a:r>
          </a:p>
        </p:txBody>
      </p:sp>
      <p:sp>
        <p:nvSpPr>
          <p:cNvPr id="92" name="Flèche : chevron 91">
            <a:extLst>
              <a:ext uri="{FF2B5EF4-FFF2-40B4-BE49-F238E27FC236}">
                <a16:creationId xmlns:a16="http://schemas.microsoft.com/office/drawing/2014/main" id="{550B1474-8567-4954-B2BD-2C49C70A1987}"/>
              </a:ext>
            </a:extLst>
          </p:cNvPr>
          <p:cNvSpPr/>
          <p:nvPr/>
        </p:nvSpPr>
        <p:spPr>
          <a:xfrm>
            <a:off x="5139678" y="5583969"/>
            <a:ext cx="1456957" cy="679385"/>
          </a:xfrm>
          <a:prstGeom prst="chevron">
            <a:avLst/>
          </a:prstGeom>
          <a:solidFill>
            <a:schemeClr val="bg1"/>
          </a:solidFill>
          <a:ln w="19050"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cap="all">
              <a:solidFill>
                <a:schemeClr val="tx1"/>
              </a:solidFill>
              <a:latin typeface="Cabin Sketch" panose="020B0503050202020004" pitchFamily="34" charset="0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CB96182F-23E9-42F3-A299-C0FD3FCB49BE}"/>
              </a:ext>
            </a:extLst>
          </p:cNvPr>
          <p:cNvSpPr txBox="1"/>
          <p:nvPr/>
        </p:nvSpPr>
        <p:spPr>
          <a:xfrm>
            <a:off x="5393701" y="5629248"/>
            <a:ext cx="111298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Souscription sur les outils dédiés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MySys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993EAEF6-E6AF-4A4C-8586-780FD6250C08}"/>
              </a:ext>
            </a:extLst>
          </p:cNvPr>
          <p:cNvSpPr txBox="1"/>
          <p:nvPr/>
        </p:nvSpPr>
        <p:spPr>
          <a:xfrm>
            <a:off x="1585990" y="6202295"/>
            <a:ext cx="1086850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kumimoji="0" lang="fr-FR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1/ Sélection d’un univers de besoins.</a:t>
            </a:r>
          </a:p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kumimoji="0" lang="fr-FR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2/ Déroulé de questions simples sur l’univers sélectionné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88296D12-BFF7-40A1-A3F5-47A8E5F0CB40}"/>
              </a:ext>
            </a:extLst>
          </p:cNvPr>
          <p:cNvSpPr txBox="1"/>
          <p:nvPr/>
        </p:nvSpPr>
        <p:spPr>
          <a:xfrm>
            <a:off x="2802844" y="6199995"/>
            <a:ext cx="1158215" cy="8679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Affichage </a:t>
            </a: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es solutions proposées</a:t>
            </a: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avec tarification correspondante pour la plupart des produits.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endParaRPr lang="fr-FR" sz="7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Accès aux fiches produits clients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3833C140-04E1-4979-AE61-62FA097C34DD}"/>
              </a:ext>
            </a:extLst>
          </p:cNvPr>
          <p:cNvSpPr txBox="1"/>
          <p:nvPr/>
        </p:nvSpPr>
        <p:spPr>
          <a:xfrm>
            <a:off x="4036975" y="6224394"/>
            <a:ext cx="1086850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Récapitulatif des solutions sélectionnées en format PDF peut- être enregistré ou imprimé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38A414B-9AF1-489A-9E9E-A9451484C44D}"/>
              </a:ext>
            </a:extLst>
          </p:cNvPr>
          <p:cNvSpPr/>
          <p:nvPr/>
        </p:nvSpPr>
        <p:spPr>
          <a:xfrm>
            <a:off x="193212" y="712316"/>
            <a:ext cx="6485789" cy="238716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5646D6F5-9DC0-41E8-B05F-434D3397EC01}"/>
              </a:ext>
            </a:extLst>
          </p:cNvPr>
          <p:cNvSpPr txBox="1"/>
          <p:nvPr/>
        </p:nvSpPr>
        <p:spPr>
          <a:xfrm>
            <a:off x="204142" y="723860"/>
            <a:ext cx="645025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DIAG Solutions Paiements est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l’outil de diagnostic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d’aide à la vente de solutions et services paiements.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000" b="1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DIAG Solutions Paiements propose un parcours simple et guidant qui explore la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globalité des besoins clients sur 3 univers de besoins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: Accepter les paiements, Régler mes dépenses et Gérer mon activité. Il couvre les principales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opportunités de ventes de solutions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de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services additionnels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just">
              <a:defRPr/>
            </a:pPr>
            <a:r>
              <a:rPr lang="fr-FR" sz="1000" dirty="0">
                <a:solidFill>
                  <a:srgbClr val="000000"/>
                </a:solidFill>
                <a:latin typeface="Arial" panose="020B0604020202020204"/>
              </a:rPr>
              <a:t>Cet outil d’aide à la vente s’adresse à tous les </a:t>
            </a:r>
            <a:r>
              <a:rPr lang="fr-FR" sz="1000" b="1" dirty="0">
                <a:solidFill>
                  <a:srgbClr val="000000"/>
                </a:solidFill>
                <a:latin typeface="Arial" panose="020B0604020202020204"/>
              </a:rPr>
              <a:t>acteurs du marché professionnel</a:t>
            </a:r>
            <a:r>
              <a:rPr lang="fr-FR" sz="1000" dirty="0">
                <a:solidFill>
                  <a:srgbClr val="000000"/>
                </a:solidFill>
                <a:latin typeface="Arial" panose="020B0604020202020204"/>
              </a:rPr>
              <a:t>, en relation avec le client (EI et entreprise CA&lt;1,5M€) quel que soit leur profil, débutant ou confirmé.</a:t>
            </a:r>
          </a:p>
          <a:p>
            <a:pPr algn="just">
              <a:defRPr/>
            </a:pPr>
            <a:endParaRPr lang="fr-FR" sz="10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DIAG Solutions Paiements vous permet de bien préparer</a:t>
            </a:r>
            <a:r>
              <a:rPr lang="fr-FR" sz="1000" dirty="0">
                <a:solidFill>
                  <a:srgbClr val="000000"/>
                </a:solidFill>
                <a:latin typeface="Arial" panose="020B0604020202020204"/>
              </a:rPr>
              <a:t> et/ou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dérouler votre entretien avec le client en identifiant ses principaux besoins autour des flux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tout en se laissant guider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 client accède à DIAG Solutions Paiements via </a:t>
            </a:r>
            <a:r>
              <a:rPr lang="fr-FR" sz="1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son espace client web </a:t>
            </a:r>
            <a:r>
              <a:rPr lang="fr-FR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 peut </a:t>
            </a:r>
            <a:r>
              <a:rPr lang="fr-FR" sz="1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réaliser en autonomie son diagnostic jusqu’à la proposition d’une synthèse du diagnostic personnalisé.</a:t>
            </a:r>
            <a:r>
              <a:rPr lang="fr-FR" sz="1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>
                <a:solidFill>
                  <a:srgbClr val="000000"/>
                </a:solidFill>
                <a:latin typeface="Arial" panose="020B0604020202020204"/>
              </a:rPr>
              <a:t>V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ous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recevez alors un mail avec un récapitulatif de la synthèse du diagnostic personnalisé.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32477DEF-B600-4BEC-8932-45FABE469AB2}"/>
              </a:ext>
            </a:extLst>
          </p:cNvPr>
          <p:cNvSpPr txBox="1"/>
          <p:nvPr/>
        </p:nvSpPr>
        <p:spPr>
          <a:xfrm>
            <a:off x="1127957" y="7635186"/>
            <a:ext cx="466898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 dirty="0">
                <a:solidFill>
                  <a:srgbClr val="FFFFFF"/>
                </a:solidFill>
              </a:rPr>
              <a:t>Comité de rédaction/validation :</a:t>
            </a:r>
            <a:r>
              <a:rPr lang="fr-FR" sz="1000" dirty="0">
                <a:solidFill>
                  <a:srgbClr val="FFFFFF"/>
                </a:solidFill>
                <a:cs typeface="Calibri"/>
              </a:rPr>
              <a:t> BPA et ID² - Production : ID² - Octobre 2021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003764F-4A70-445F-97CE-2ABF7BAB8E43}"/>
              </a:ext>
            </a:extLst>
          </p:cNvPr>
          <p:cNvSpPr/>
          <p:nvPr/>
        </p:nvSpPr>
        <p:spPr>
          <a:xfrm>
            <a:off x="186106" y="7171920"/>
            <a:ext cx="3022640" cy="172392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/>
              <a:t>ode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0B1FB6FB-3A13-4DA8-811E-8FD47A3D680C}"/>
              </a:ext>
            </a:extLst>
          </p:cNvPr>
          <p:cNvSpPr txBox="1"/>
          <p:nvPr/>
        </p:nvSpPr>
        <p:spPr>
          <a:xfrm>
            <a:off x="512881" y="7203977"/>
            <a:ext cx="138807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Trucs et astuces</a:t>
            </a:r>
          </a:p>
        </p:txBody>
      </p:sp>
      <p:pic>
        <p:nvPicPr>
          <p:cNvPr id="125" name="Image 124">
            <a:extLst>
              <a:ext uri="{FF2B5EF4-FFF2-40B4-BE49-F238E27FC236}">
                <a16:creationId xmlns:a16="http://schemas.microsoft.com/office/drawing/2014/main" id="{7C320F2D-0A53-438C-946D-D2505FA7C2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00" y="7174435"/>
            <a:ext cx="367365" cy="316835"/>
          </a:xfrm>
          <a:prstGeom prst="rect">
            <a:avLst/>
          </a:prstGeom>
        </p:spPr>
      </p:pic>
      <p:sp>
        <p:nvSpPr>
          <p:cNvPr id="126" name="ZoneTexte 125">
            <a:extLst>
              <a:ext uri="{FF2B5EF4-FFF2-40B4-BE49-F238E27FC236}">
                <a16:creationId xmlns:a16="http://schemas.microsoft.com/office/drawing/2014/main" id="{5698A508-B253-4A0D-9F6E-0F2050C354B6}"/>
              </a:ext>
            </a:extLst>
          </p:cNvPr>
          <p:cNvSpPr txBox="1"/>
          <p:nvPr/>
        </p:nvSpPr>
        <p:spPr>
          <a:xfrm>
            <a:off x="448639" y="7379909"/>
            <a:ext cx="2458604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diagnostics précédemment réalisés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 sont pas historisés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dirty="0">
              <a:solidFill>
                <a:srgbClr val="000000"/>
              </a:solidFill>
              <a:latin typeface="Arial" panose="020B0604020202020204"/>
            </a:endParaRPr>
          </a:p>
          <a:p>
            <a:pPr algn="just">
              <a:defRPr/>
            </a:pP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La souscription n’est pas traitée dans DIAG Solutions Paiements qui est réalisée selon les process habituels</a:t>
            </a:r>
            <a:endParaRPr lang="fr-FR" sz="9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7" name="Image 126">
            <a:extLst>
              <a:ext uri="{FF2B5EF4-FFF2-40B4-BE49-F238E27FC236}">
                <a16:creationId xmlns:a16="http://schemas.microsoft.com/office/drawing/2014/main" id="{C97C92A6-8CE0-4B16-BD36-3567308C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37600" y="7739860"/>
            <a:ext cx="211039" cy="252095"/>
          </a:xfrm>
          <a:prstGeom prst="rect">
            <a:avLst/>
          </a:prstGeom>
        </p:spPr>
      </p:pic>
      <p:sp>
        <p:nvSpPr>
          <p:cNvPr id="81" name="Forme en L 80">
            <a:extLst>
              <a:ext uri="{FF2B5EF4-FFF2-40B4-BE49-F238E27FC236}">
                <a16:creationId xmlns:a16="http://schemas.microsoft.com/office/drawing/2014/main" id="{81F8CBA1-7247-4360-A873-8F413D8C42E3}"/>
              </a:ext>
            </a:extLst>
          </p:cNvPr>
          <p:cNvSpPr/>
          <p:nvPr/>
        </p:nvSpPr>
        <p:spPr>
          <a:xfrm rot="16200000">
            <a:off x="3310139" y="5661505"/>
            <a:ext cx="336221" cy="6671750"/>
          </a:xfrm>
          <a:prstGeom prst="corner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E84CBD71-5598-4329-9941-DA6029A027AD}"/>
              </a:ext>
            </a:extLst>
          </p:cNvPr>
          <p:cNvSpPr txBox="1"/>
          <p:nvPr/>
        </p:nvSpPr>
        <p:spPr>
          <a:xfrm>
            <a:off x="919643" y="8958829"/>
            <a:ext cx="521746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Comité de rédaction/validation :</a:t>
            </a:r>
            <a:r>
              <a:rPr lang="fr-FR" sz="900" dirty="0">
                <a:solidFill>
                  <a:schemeClr val="bg1"/>
                </a:solidFill>
                <a:cs typeface="Calibri"/>
              </a:rPr>
              <a:t> BPA et ID² - Production : ID² et BPCE PS - Mai 2023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32" name="ZoneTexte 58">
            <a:extLst>
              <a:ext uri="{FF2B5EF4-FFF2-40B4-BE49-F238E27FC236}">
                <a16:creationId xmlns:a16="http://schemas.microsoft.com/office/drawing/2014/main" id="{E18BF5AE-2A1A-487C-8D8A-F8304ACA0C0F}"/>
              </a:ext>
            </a:extLst>
          </p:cNvPr>
          <p:cNvSpPr txBox="1"/>
          <p:nvPr/>
        </p:nvSpPr>
        <p:spPr>
          <a:xfrm>
            <a:off x="6463887" y="8958829"/>
            <a:ext cx="47346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>
                <a:solidFill>
                  <a:schemeClr val="bg1"/>
                </a:solidFill>
                <a:latin typeface="Arial" panose="020B0604020202020204"/>
              </a:rPr>
              <a:t>1/1</a:t>
            </a:r>
            <a:r>
              <a:rPr lang="fr-FR" sz="1100" dirty="0">
                <a:solidFill>
                  <a:schemeClr val="bg1"/>
                </a:solidFill>
                <a:latin typeface="Arial" panose="020B0604020202020204"/>
              </a:rPr>
              <a:t>	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3AAED1A-F829-4731-BC62-3000D1A3C780}"/>
              </a:ext>
            </a:extLst>
          </p:cNvPr>
          <p:cNvSpPr txBox="1"/>
          <p:nvPr/>
        </p:nvSpPr>
        <p:spPr>
          <a:xfrm>
            <a:off x="231119" y="3605525"/>
            <a:ext cx="15475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Vous accédez à DIAG Solutions Paiements depuis votre poste de travail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MySys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83F8C342-5A22-4DA9-9832-289A5C9B5D31}"/>
              </a:ext>
            </a:extLst>
          </p:cNvPr>
          <p:cNvSpPr txBox="1"/>
          <p:nvPr/>
        </p:nvSpPr>
        <p:spPr>
          <a:xfrm>
            <a:off x="5238486" y="6208096"/>
            <a:ext cx="1281119" cy="8679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 habituelle sur les outils dédiés:​</a:t>
            </a:r>
          </a:p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par le collaborateur​</a:t>
            </a:r>
          </a:p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par les middle ou back office​</a:t>
            </a:r>
          </a:p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envoi d’un lead via le portail </a:t>
            </a:r>
            <a:r>
              <a:rPr lang="fr-FR" sz="7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MonExpert</a:t>
            </a: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fr-FR" sz="7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MyFlow</a:t>
            </a: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selon l’organisation interne 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3499E0C-557E-4E3E-9099-05B3F102EBC3}"/>
              </a:ext>
            </a:extLst>
          </p:cNvPr>
          <p:cNvSpPr/>
          <p:nvPr/>
        </p:nvSpPr>
        <p:spPr>
          <a:xfrm>
            <a:off x="2893325" y="5475597"/>
            <a:ext cx="237485" cy="124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D8C1BB0-5318-462A-85C4-C8B685B18137}"/>
              </a:ext>
            </a:extLst>
          </p:cNvPr>
          <p:cNvSpPr/>
          <p:nvPr/>
        </p:nvSpPr>
        <p:spPr>
          <a:xfrm>
            <a:off x="4087066" y="5489943"/>
            <a:ext cx="237485" cy="124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7B98622-DC17-410D-B648-0509DA592E14}"/>
              </a:ext>
            </a:extLst>
          </p:cNvPr>
          <p:cNvSpPr/>
          <p:nvPr/>
        </p:nvSpPr>
        <p:spPr>
          <a:xfrm>
            <a:off x="5336586" y="5467555"/>
            <a:ext cx="237485" cy="124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D53667-598F-0B6C-0BD9-6AA202E37558}"/>
              </a:ext>
            </a:extLst>
          </p:cNvPr>
          <p:cNvSpPr txBox="1"/>
          <p:nvPr/>
        </p:nvSpPr>
        <p:spPr>
          <a:xfrm>
            <a:off x="346294" y="6186535"/>
            <a:ext cx="1086850" cy="3831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R="0" lvl="0" algn="l" defTabSz="1219140" rtl="0" eaLnBrk="1" fontAlgn="auto" latinLnBrk="0" hangingPunct="1">
              <a:lnSpc>
                <a:spcPct val="90000"/>
              </a:lnSpc>
              <a:spcAft>
                <a:spcPts val="0"/>
              </a:spcAft>
              <a:buClr>
                <a:srgbClr val="B34A8C"/>
              </a:buClr>
              <a:buSzTx/>
              <a:tabLst/>
              <a:defRPr/>
            </a:pPr>
            <a:r>
              <a:rPr lang="fr-FR" sz="7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Plusieurs possibilités d’accès à DIAG Solutions Paiements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B0FE0B-4BFE-F6BC-243F-5AC36AE633F9}"/>
              </a:ext>
            </a:extLst>
          </p:cNvPr>
          <p:cNvSpPr/>
          <p:nvPr/>
        </p:nvSpPr>
        <p:spPr>
          <a:xfrm>
            <a:off x="5109618" y="5626785"/>
            <a:ext cx="1445196" cy="62684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EFF80E-9C07-6341-0871-6753F4DBC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912" y="188159"/>
            <a:ext cx="385430" cy="385430"/>
          </a:xfrm>
          <a:prstGeom prst="rect">
            <a:avLst/>
          </a:prstGeom>
        </p:spPr>
      </p:pic>
      <p:sp>
        <p:nvSpPr>
          <p:cNvPr id="7" name="Forme en L 6">
            <a:extLst>
              <a:ext uri="{FF2B5EF4-FFF2-40B4-BE49-F238E27FC236}">
                <a16:creationId xmlns:a16="http://schemas.microsoft.com/office/drawing/2014/main" id="{0105AB75-C87E-E009-5850-C01843335A6F}"/>
              </a:ext>
            </a:extLst>
          </p:cNvPr>
          <p:cNvSpPr/>
          <p:nvPr/>
        </p:nvSpPr>
        <p:spPr>
          <a:xfrm rot="5400000">
            <a:off x="3234969" y="-3153354"/>
            <a:ext cx="288223" cy="6599842"/>
          </a:xfrm>
          <a:prstGeom prst="corner">
            <a:avLst>
              <a:gd name="adj1" fmla="val 50000"/>
              <a:gd name="adj2" fmla="val 4999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00D2F41-9112-4CDA-D1F9-2878A35730A6}"/>
              </a:ext>
            </a:extLst>
          </p:cNvPr>
          <p:cNvGrpSpPr/>
          <p:nvPr/>
        </p:nvGrpSpPr>
        <p:grpSpPr>
          <a:xfrm>
            <a:off x="281594" y="5437823"/>
            <a:ext cx="372257" cy="252206"/>
            <a:chOff x="3206750" y="1935163"/>
            <a:chExt cx="671513" cy="490537"/>
          </a:xfrm>
          <a:solidFill>
            <a:schemeClr val="bg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D15B9F7-568E-1EF2-60D2-C4680838D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3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E32491C-6A54-9130-3264-F57692951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C0C14EB-7132-DE81-E30D-47DF943C8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8">
              <a:extLst>
                <a:ext uri="{FF2B5EF4-FFF2-40B4-BE49-F238E27FC236}">
                  <a16:creationId xmlns:a16="http://schemas.microsoft.com/office/drawing/2014/main" id="{F87B2143-FD62-0C95-34C1-67C3757762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9">
              <a:extLst>
                <a:ext uri="{FF2B5EF4-FFF2-40B4-BE49-F238E27FC236}">
                  <a16:creationId xmlns:a16="http://schemas.microsoft.com/office/drawing/2014/main" id="{D8B9A7AA-8903-CF50-38A5-829B6CEB28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10">
              <a:extLst>
                <a:ext uri="{FF2B5EF4-FFF2-40B4-BE49-F238E27FC236}">
                  <a16:creationId xmlns:a16="http://schemas.microsoft.com/office/drawing/2014/main" id="{5F3ADA7C-75A7-0B5B-DE1B-20DE8991AF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5FB9875-CB7F-D981-0F84-AF52F3F2F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2">
              <a:extLst>
                <a:ext uri="{FF2B5EF4-FFF2-40B4-BE49-F238E27FC236}">
                  <a16:creationId xmlns:a16="http://schemas.microsoft.com/office/drawing/2014/main" id="{2F99E231-121A-D073-E066-4BA7FA5464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3">
              <a:extLst>
                <a:ext uri="{FF2B5EF4-FFF2-40B4-BE49-F238E27FC236}">
                  <a16:creationId xmlns:a16="http://schemas.microsoft.com/office/drawing/2014/main" id="{8BA6D97B-C33C-630D-4EB8-77A2FA1BA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4">
              <a:extLst>
                <a:ext uri="{FF2B5EF4-FFF2-40B4-BE49-F238E27FC236}">
                  <a16:creationId xmlns:a16="http://schemas.microsoft.com/office/drawing/2014/main" id="{37782132-2CE1-7A7E-0547-C42EA4E505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15">
              <a:extLst>
                <a:ext uri="{FF2B5EF4-FFF2-40B4-BE49-F238E27FC236}">
                  <a16:creationId xmlns:a16="http://schemas.microsoft.com/office/drawing/2014/main" id="{51DC8B60-1500-7B9C-9EA8-4303FBCE5A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AAFE84A6-05DA-1883-275C-3C5AAF8A33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17">
              <a:extLst>
                <a:ext uri="{FF2B5EF4-FFF2-40B4-BE49-F238E27FC236}">
                  <a16:creationId xmlns:a16="http://schemas.microsoft.com/office/drawing/2014/main" id="{0BD4486C-E970-2E38-569A-AD0198BDBC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18">
              <a:extLst>
                <a:ext uri="{FF2B5EF4-FFF2-40B4-BE49-F238E27FC236}">
                  <a16:creationId xmlns:a16="http://schemas.microsoft.com/office/drawing/2014/main" id="{069AF9D6-F3E2-354E-A595-C1FA1D1724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19">
              <a:extLst>
                <a:ext uri="{FF2B5EF4-FFF2-40B4-BE49-F238E27FC236}">
                  <a16:creationId xmlns:a16="http://schemas.microsoft.com/office/drawing/2014/main" id="{CBB7EADE-C3E3-ABA9-7127-F04D5C0093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20">
              <a:extLst>
                <a:ext uri="{FF2B5EF4-FFF2-40B4-BE49-F238E27FC236}">
                  <a16:creationId xmlns:a16="http://schemas.microsoft.com/office/drawing/2014/main" id="{70D96113-B1EF-FCC6-4146-B2C261EDB5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86F1480-2CE3-2E06-0A39-14C9A0F14315}"/>
              </a:ext>
            </a:extLst>
          </p:cNvPr>
          <p:cNvGrpSpPr/>
          <p:nvPr/>
        </p:nvGrpSpPr>
        <p:grpSpPr>
          <a:xfrm>
            <a:off x="1542768" y="5426684"/>
            <a:ext cx="372257" cy="252206"/>
            <a:chOff x="3206750" y="1935163"/>
            <a:chExt cx="671513" cy="490537"/>
          </a:xfrm>
          <a:solidFill>
            <a:schemeClr val="bg1"/>
          </a:solidFill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113B64D5-1D60-D107-6061-1B4A4F5CB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3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B7257167-EB71-1A26-AF4C-C7C03FD57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A8EFC535-BA5C-2B71-058F-C66F3CF6B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8">
              <a:extLst>
                <a:ext uri="{FF2B5EF4-FFF2-40B4-BE49-F238E27FC236}">
                  <a16:creationId xmlns:a16="http://schemas.microsoft.com/office/drawing/2014/main" id="{75471300-84EB-6846-B6DC-262C963AEC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9">
              <a:extLst>
                <a:ext uri="{FF2B5EF4-FFF2-40B4-BE49-F238E27FC236}">
                  <a16:creationId xmlns:a16="http://schemas.microsoft.com/office/drawing/2014/main" id="{F1AD0DB9-3E78-EB56-9605-30366B6C4D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Line 10">
              <a:extLst>
                <a:ext uri="{FF2B5EF4-FFF2-40B4-BE49-F238E27FC236}">
                  <a16:creationId xmlns:a16="http://schemas.microsoft.com/office/drawing/2014/main" id="{14ABC780-D366-B121-2F8D-B24BA32D6F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964F6BFA-C4F6-E070-E68A-3FACBC2AE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12">
              <a:extLst>
                <a:ext uri="{FF2B5EF4-FFF2-40B4-BE49-F238E27FC236}">
                  <a16:creationId xmlns:a16="http://schemas.microsoft.com/office/drawing/2014/main" id="{A30C7833-42A7-0DAC-42C6-E388BAF970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13">
              <a:extLst>
                <a:ext uri="{FF2B5EF4-FFF2-40B4-BE49-F238E27FC236}">
                  <a16:creationId xmlns:a16="http://schemas.microsoft.com/office/drawing/2014/main" id="{A668F4C2-556E-06CC-75F2-E6DFF96343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Line 14">
              <a:extLst>
                <a:ext uri="{FF2B5EF4-FFF2-40B4-BE49-F238E27FC236}">
                  <a16:creationId xmlns:a16="http://schemas.microsoft.com/office/drawing/2014/main" id="{B556D005-B345-EB61-5D2F-F8E7806CB2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2D863325-153A-F61A-1D30-11ACF83C7F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7" name="Line 16">
              <a:extLst>
                <a:ext uri="{FF2B5EF4-FFF2-40B4-BE49-F238E27FC236}">
                  <a16:creationId xmlns:a16="http://schemas.microsoft.com/office/drawing/2014/main" id="{EDF28664-B2E4-AD9A-7108-B71DBCAA6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481414C1-B404-AF6B-C9B2-66F5BA813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Line 18">
              <a:extLst>
                <a:ext uri="{FF2B5EF4-FFF2-40B4-BE49-F238E27FC236}">
                  <a16:creationId xmlns:a16="http://schemas.microsoft.com/office/drawing/2014/main" id="{906081BF-72DF-F5CF-BEAF-F68C401C69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Line 19">
              <a:extLst>
                <a:ext uri="{FF2B5EF4-FFF2-40B4-BE49-F238E27FC236}">
                  <a16:creationId xmlns:a16="http://schemas.microsoft.com/office/drawing/2014/main" id="{75BFADD0-2EF7-4395-3077-FBF4728C08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Line 20">
              <a:extLst>
                <a:ext uri="{FF2B5EF4-FFF2-40B4-BE49-F238E27FC236}">
                  <a16:creationId xmlns:a16="http://schemas.microsoft.com/office/drawing/2014/main" id="{137B7D8D-69FB-2FC1-C1AB-356685735D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5CE8262-751C-6C0F-136D-007F06A46E29}"/>
              </a:ext>
            </a:extLst>
          </p:cNvPr>
          <p:cNvGrpSpPr/>
          <p:nvPr/>
        </p:nvGrpSpPr>
        <p:grpSpPr>
          <a:xfrm>
            <a:off x="2712917" y="5415079"/>
            <a:ext cx="372257" cy="252206"/>
            <a:chOff x="3206750" y="1935163"/>
            <a:chExt cx="671513" cy="490537"/>
          </a:xfrm>
          <a:solidFill>
            <a:schemeClr val="bg1"/>
          </a:solidFill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96C3DC34-A407-3EE3-4D43-C413F269D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3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1236FB0C-7642-3760-20FA-C81C7CB5A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6E648AD2-6DD4-7B86-AEA6-B51A16B83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Line 8">
              <a:extLst>
                <a:ext uri="{FF2B5EF4-FFF2-40B4-BE49-F238E27FC236}">
                  <a16:creationId xmlns:a16="http://schemas.microsoft.com/office/drawing/2014/main" id="{5269EB7C-3413-D208-DF3B-AA0617D77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9">
              <a:extLst>
                <a:ext uri="{FF2B5EF4-FFF2-40B4-BE49-F238E27FC236}">
                  <a16:creationId xmlns:a16="http://schemas.microsoft.com/office/drawing/2014/main" id="{E61B9BDE-A295-8CA4-8F7F-756EEB0B2C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10">
              <a:extLst>
                <a:ext uri="{FF2B5EF4-FFF2-40B4-BE49-F238E27FC236}">
                  <a16:creationId xmlns:a16="http://schemas.microsoft.com/office/drawing/2014/main" id="{456AC45F-B8D6-19F1-0A2D-62A4DDCB14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183CF13F-7CD6-4245-9DC1-27AE6B91F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Line 12">
              <a:extLst>
                <a:ext uri="{FF2B5EF4-FFF2-40B4-BE49-F238E27FC236}">
                  <a16:creationId xmlns:a16="http://schemas.microsoft.com/office/drawing/2014/main" id="{20264A4E-F408-A1C8-1E45-6FAEBC0B8A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Line 13">
              <a:extLst>
                <a:ext uri="{FF2B5EF4-FFF2-40B4-BE49-F238E27FC236}">
                  <a16:creationId xmlns:a16="http://schemas.microsoft.com/office/drawing/2014/main" id="{7CEA3808-E887-1DC9-CC94-D9DF442E6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Line 14">
              <a:extLst>
                <a:ext uri="{FF2B5EF4-FFF2-40B4-BE49-F238E27FC236}">
                  <a16:creationId xmlns:a16="http://schemas.microsoft.com/office/drawing/2014/main" id="{882FFDA2-A12B-3EB9-3C9C-330F8BB79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15">
              <a:extLst>
                <a:ext uri="{FF2B5EF4-FFF2-40B4-BE49-F238E27FC236}">
                  <a16:creationId xmlns:a16="http://schemas.microsoft.com/office/drawing/2014/main" id="{EA0F20F5-F296-93A8-9AC8-2A7D0C439D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5BDD3A21-6818-4B2F-3E05-F10B65CAD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Line 17">
              <a:extLst>
                <a:ext uri="{FF2B5EF4-FFF2-40B4-BE49-F238E27FC236}">
                  <a16:creationId xmlns:a16="http://schemas.microsoft.com/office/drawing/2014/main" id="{A9351157-0893-ED17-9156-C5D5223CB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Line 18">
              <a:extLst>
                <a:ext uri="{FF2B5EF4-FFF2-40B4-BE49-F238E27FC236}">
                  <a16:creationId xmlns:a16="http://schemas.microsoft.com/office/drawing/2014/main" id="{3C29BBA4-1FD9-1786-7E16-52750F1A4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Line 19">
              <a:extLst>
                <a:ext uri="{FF2B5EF4-FFF2-40B4-BE49-F238E27FC236}">
                  <a16:creationId xmlns:a16="http://schemas.microsoft.com/office/drawing/2014/main" id="{E9468B16-4E96-8C36-0748-D28C1F93F3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Line 20">
              <a:extLst>
                <a:ext uri="{FF2B5EF4-FFF2-40B4-BE49-F238E27FC236}">
                  <a16:creationId xmlns:a16="http://schemas.microsoft.com/office/drawing/2014/main" id="{09217EA6-B88B-ACD2-DBD4-FC02E4CDE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E778CCC3-0FD7-0370-96BA-BEA015C183A3}"/>
              </a:ext>
            </a:extLst>
          </p:cNvPr>
          <p:cNvGrpSpPr/>
          <p:nvPr/>
        </p:nvGrpSpPr>
        <p:grpSpPr>
          <a:xfrm>
            <a:off x="3961729" y="5425988"/>
            <a:ext cx="372257" cy="252206"/>
            <a:chOff x="3206750" y="1935163"/>
            <a:chExt cx="671513" cy="490537"/>
          </a:xfrm>
          <a:solidFill>
            <a:schemeClr val="bg1"/>
          </a:solidFill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BAEEB2D1-E577-3DA3-B302-410E537F0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3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6">
              <a:extLst>
                <a:ext uri="{FF2B5EF4-FFF2-40B4-BE49-F238E27FC236}">
                  <a16:creationId xmlns:a16="http://schemas.microsoft.com/office/drawing/2014/main" id="{F7212B98-2097-818B-E58A-F3C537C90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7">
              <a:extLst>
                <a:ext uri="{FF2B5EF4-FFF2-40B4-BE49-F238E27FC236}">
                  <a16:creationId xmlns:a16="http://schemas.microsoft.com/office/drawing/2014/main" id="{990C45A6-C86D-D7A2-D0EB-3021C4BCC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Line 8">
              <a:extLst>
                <a:ext uri="{FF2B5EF4-FFF2-40B4-BE49-F238E27FC236}">
                  <a16:creationId xmlns:a16="http://schemas.microsoft.com/office/drawing/2014/main" id="{443B1912-1775-8E76-599F-9CCB63BF6D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Line 9">
              <a:extLst>
                <a:ext uri="{FF2B5EF4-FFF2-40B4-BE49-F238E27FC236}">
                  <a16:creationId xmlns:a16="http://schemas.microsoft.com/office/drawing/2014/main" id="{A0F5A25A-5910-45CA-6180-91D6C165A5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Line 10">
              <a:extLst>
                <a:ext uri="{FF2B5EF4-FFF2-40B4-BE49-F238E27FC236}">
                  <a16:creationId xmlns:a16="http://schemas.microsoft.com/office/drawing/2014/main" id="{19C6E6B9-6115-C232-321D-7F5BEFDE7B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11">
              <a:extLst>
                <a:ext uri="{FF2B5EF4-FFF2-40B4-BE49-F238E27FC236}">
                  <a16:creationId xmlns:a16="http://schemas.microsoft.com/office/drawing/2014/main" id="{AFA5889D-2AEE-9A78-2737-34F3AEB2D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Line 12">
              <a:extLst>
                <a:ext uri="{FF2B5EF4-FFF2-40B4-BE49-F238E27FC236}">
                  <a16:creationId xmlns:a16="http://schemas.microsoft.com/office/drawing/2014/main" id="{D8A67310-DA29-5CDB-3BFD-2DCD2E3612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Line 13">
              <a:extLst>
                <a:ext uri="{FF2B5EF4-FFF2-40B4-BE49-F238E27FC236}">
                  <a16:creationId xmlns:a16="http://schemas.microsoft.com/office/drawing/2014/main" id="{851A6408-0675-2413-DBDD-F150827B06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Line 14">
              <a:extLst>
                <a:ext uri="{FF2B5EF4-FFF2-40B4-BE49-F238E27FC236}">
                  <a16:creationId xmlns:a16="http://schemas.microsoft.com/office/drawing/2014/main" id="{A7BB6B89-92E4-03B7-24A7-F14825B372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Line 15">
              <a:extLst>
                <a:ext uri="{FF2B5EF4-FFF2-40B4-BE49-F238E27FC236}">
                  <a16:creationId xmlns:a16="http://schemas.microsoft.com/office/drawing/2014/main" id="{D6D460B1-0406-811F-98D8-B7CA0B4CE4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15" name="Line 16">
              <a:extLst>
                <a:ext uri="{FF2B5EF4-FFF2-40B4-BE49-F238E27FC236}">
                  <a16:creationId xmlns:a16="http://schemas.microsoft.com/office/drawing/2014/main" id="{76E7DFE5-9099-80A7-3AE5-3D77E58C92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Line 17">
              <a:extLst>
                <a:ext uri="{FF2B5EF4-FFF2-40B4-BE49-F238E27FC236}">
                  <a16:creationId xmlns:a16="http://schemas.microsoft.com/office/drawing/2014/main" id="{748C4C30-B077-B093-D2A6-AA7C74405D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Line 18">
              <a:extLst>
                <a:ext uri="{FF2B5EF4-FFF2-40B4-BE49-F238E27FC236}">
                  <a16:creationId xmlns:a16="http://schemas.microsoft.com/office/drawing/2014/main" id="{3BE1BE3A-725A-31B4-3FF2-9636CEB34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Line 19">
              <a:extLst>
                <a:ext uri="{FF2B5EF4-FFF2-40B4-BE49-F238E27FC236}">
                  <a16:creationId xmlns:a16="http://schemas.microsoft.com/office/drawing/2014/main" id="{3D8D5088-4CB4-8684-F102-E34900720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Line 20">
              <a:extLst>
                <a:ext uri="{FF2B5EF4-FFF2-40B4-BE49-F238E27FC236}">
                  <a16:creationId xmlns:a16="http://schemas.microsoft.com/office/drawing/2014/main" id="{3BAAC1A0-BF77-646E-3562-433876D28D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9134F88E-7EDF-B2FD-82E2-A0C26D1B2832}"/>
              </a:ext>
            </a:extLst>
          </p:cNvPr>
          <p:cNvGrpSpPr/>
          <p:nvPr/>
        </p:nvGrpSpPr>
        <p:grpSpPr>
          <a:xfrm>
            <a:off x="5154002" y="5426296"/>
            <a:ext cx="372257" cy="252206"/>
            <a:chOff x="3206750" y="1935163"/>
            <a:chExt cx="671513" cy="490537"/>
          </a:xfrm>
          <a:solidFill>
            <a:schemeClr val="bg1"/>
          </a:solidFill>
        </p:grpSpPr>
        <p:sp>
          <p:nvSpPr>
            <p:cNvPr id="131" name="Freeform 5">
              <a:extLst>
                <a:ext uri="{FF2B5EF4-FFF2-40B4-BE49-F238E27FC236}">
                  <a16:creationId xmlns:a16="http://schemas.microsoft.com/office/drawing/2014/main" id="{2046BE99-B381-4723-C497-E7ADE3C02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3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" name="Freeform 6">
              <a:extLst>
                <a:ext uri="{FF2B5EF4-FFF2-40B4-BE49-F238E27FC236}">
                  <a16:creationId xmlns:a16="http://schemas.microsoft.com/office/drawing/2014/main" id="{5B103469-9CB6-765A-68DF-D64944CB9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" name="Freeform 7">
              <a:extLst>
                <a:ext uri="{FF2B5EF4-FFF2-40B4-BE49-F238E27FC236}">
                  <a16:creationId xmlns:a16="http://schemas.microsoft.com/office/drawing/2014/main" id="{E14E59E0-8BE0-A914-2A4F-20E26509F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" name="Line 8">
              <a:extLst>
                <a:ext uri="{FF2B5EF4-FFF2-40B4-BE49-F238E27FC236}">
                  <a16:creationId xmlns:a16="http://schemas.microsoft.com/office/drawing/2014/main" id="{DFBE200B-3548-A868-F582-363A313B23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" name="Line 9">
              <a:extLst>
                <a:ext uri="{FF2B5EF4-FFF2-40B4-BE49-F238E27FC236}">
                  <a16:creationId xmlns:a16="http://schemas.microsoft.com/office/drawing/2014/main" id="{38C524CF-6866-B191-B211-0DC49C1AD3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" name="Line 10">
              <a:extLst>
                <a:ext uri="{FF2B5EF4-FFF2-40B4-BE49-F238E27FC236}">
                  <a16:creationId xmlns:a16="http://schemas.microsoft.com/office/drawing/2014/main" id="{9D2A77AE-A8D1-9602-BA32-B63BF5F854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" name="Freeform 11">
              <a:extLst>
                <a:ext uri="{FF2B5EF4-FFF2-40B4-BE49-F238E27FC236}">
                  <a16:creationId xmlns:a16="http://schemas.microsoft.com/office/drawing/2014/main" id="{D6D76E12-C8B8-5E8F-7F97-3C83131FE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" name="Line 12">
              <a:extLst>
                <a:ext uri="{FF2B5EF4-FFF2-40B4-BE49-F238E27FC236}">
                  <a16:creationId xmlns:a16="http://schemas.microsoft.com/office/drawing/2014/main" id="{E6021A18-0478-2173-151D-7FCC887F1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" name="Line 13">
              <a:extLst>
                <a:ext uri="{FF2B5EF4-FFF2-40B4-BE49-F238E27FC236}">
                  <a16:creationId xmlns:a16="http://schemas.microsoft.com/office/drawing/2014/main" id="{347DCDBD-2DDE-B8B5-7885-7E8E4FBBA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" name="Line 14">
              <a:extLst>
                <a:ext uri="{FF2B5EF4-FFF2-40B4-BE49-F238E27FC236}">
                  <a16:creationId xmlns:a16="http://schemas.microsoft.com/office/drawing/2014/main" id="{97B8CCC1-3665-A3AB-7278-F57B815A6A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" name="Line 15">
              <a:extLst>
                <a:ext uri="{FF2B5EF4-FFF2-40B4-BE49-F238E27FC236}">
                  <a16:creationId xmlns:a16="http://schemas.microsoft.com/office/drawing/2014/main" id="{9BBA2020-A21C-5B7E-5497-C591F5EAF1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43" name="Line 16">
              <a:extLst>
                <a:ext uri="{FF2B5EF4-FFF2-40B4-BE49-F238E27FC236}">
                  <a16:creationId xmlns:a16="http://schemas.microsoft.com/office/drawing/2014/main" id="{A42C0C57-63E2-31F6-DA8F-E7AD7D7900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" name="Line 17">
              <a:extLst>
                <a:ext uri="{FF2B5EF4-FFF2-40B4-BE49-F238E27FC236}">
                  <a16:creationId xmlns:a16="http://schemas.microsoft.com/office/drawing/2014/main" id="{E3E2B7F9-D364-5249-B053-E9AD27F9E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Line 18">
              <a:extLst>
                <a:ext uri="{FF2B5EF4-FFF2-40B4-BE49-F238E27FC236}">
                  <a16:creationId xmlns:a16="http://schemas.microsoft.com/office/drawing/2014/main" id="{2D6E928C-DFB3-23FA-0B50-6DAC9C90C6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" name="Line 19">
              <a:extLst>
                <a:ext uri="{FF2B5EF4-FFF2-40B4-BE49-F238E27FC236}">
                  <a16:creationId xmlns:a16="http://schemas.microsoft.com/office/drawing/2014/main" id="{FE0BB43C-0B67-1EAD-828C-2625F1AF8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Line 20">
              <a:extLst>
                <a:ext uri="{FF2B5EF4-FFF2-40B4-BE49-F238E27FC236}">
                  <a16:creationId xmlns:a16="http://schemas.microsoft.com/office/drawing/2014/main" id="{49340011-E14B-3BA4-40D0-57EFEDBEEF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grp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id="{ED653E3B-9CC7-4E39-BA53-218AF5CDFD01}"/>
              </a:ext>
            </a:extLst>
          </p:cNvPr>
          <p:cNvSpPr/>
          <p:nvPr/>
        </p:nvSpPr>
        <p:spPr>
          <a:xfrm>
            <a:off x="3278746" y="7171919"/>
            <a:ext cx="3400255" cy="1726667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/>
              <a:t>ode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0F0159F8-B40D-F397-3EEF-2CBD317296AE}"/>
              </a:ext>
            </a:extLst>
          </p:cNvPr>
          <p:cNvSpPr txBox="1"/>
          <p:nvPr/>
        </p:nvSpPr>
        <p:spPr>
          <a:xfrm>
            <a:off x="3407135" y="7204102"/>
            <a:ext cx="128112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En savoir plus 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702B3771-BD8D-4E4F-F620-BB2C8BAB6E58}"/>
              </a:ext>
            </a:extLst>
          </p:cNvPr>
          <p:cNvSpPr txBox="1"/>
          <p:nvPr/>
        </p:nvSpPr>
        <p:spPr>
          <a:xfrm>
            <a:off x="3580251" y="7491270"/>
            <a:ext cx="2458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Présentation DIAG Solutions Paiements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dirty="0">
                <a:solidFill>
                  <a:srgbClr val="000000"/>
                </a:solidFill>
                <a:latin typeface="Arial" panose="020B0604020202020204"/>
              </a:rPr>
              <a:t>Vidéo de démo du parcours collaborateurs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1" name="Image 150">
            <a:extLst>
              <a:ext uri="{FF2B5EF4-FFF2-40B4-BE49-F238E27FC236}">
                <a16:creationId xmlns:a16="http://schemas.microsoft.com/office/drawing/2014/main" id="{FBBE1F40-AB38-F794-3689-0BADDAC6A55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37599" y="8153089"/>
            <a:ext cx="211039" cy="2520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170FD2-F70B-762A-8EB4-42584F9AABEB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3402869" y="7739860"/>
            <a:ext cx="211039" cy="2520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8A18D6-B94B-5DF8-A5B9-481C202FD4E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3409491" y="8151121"/>
            <a:ext cx="211039" cy="2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C417D083262A45A9A99381479024CE" ma:contentTypeVersion="15" ma:contentTypeDescription="Create a new document." ma:contentTypeScope="" ma:versionID="f778823135613688ba5af82fbf3f2f83">
  <xsd:schema xmlns:xsd="http://www.w3.org/2001/XMLSchema" xmlns:xs="http://www.w3.org/2001/XMLSchema" xmlns:p="http://schemas.microsoft.com/office/2006/metadata/properties" xmlns:ns2="a75bc937-9247-4dc6-b57e-81a472dc99c8" xmlns:ns3="38f588d1-1ccf-479a-8c71-9b2c4e905754" targetNamespace="http://schemas.microsoft.com/office/2006/metadata/properties" ma:root="true" ma:fieldsID="7afe20555243d7da3eaa1b8c3a02c9b5" ns2:_="" ns3:_="">
    <xsd:import namespace="a75bc937-9247-4dc6-b57e-81a472dc99c8"/>
    <xsd:import namespace="38f588d1-1ccf-479a-8c71-9b2c4e9057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5bc937-9247-4dc6-b57e-81a472dc99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588d1-1ccf-479a-8c71-9b2c4e90575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158dee5-c551-42f5-80bf-056a0be04861}" ma:internalName="TaxCatchAll" ma:showField="CatchAllData" ma:web="38f588d1-1ccf-479a-8c71-9b2c4e9057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5bc937-9247-4dc6-b57e-81a472dc99c8">
      <Terms xmlns="http://schemas.microsoft.com/office/infopath/2007/PartnerControls"/>
    </lcf76f155ced4ddcb4097134ff3c332f>
    <TaxCatchAll xmlns="38f588d1-1ccf-479a-8c71-9b2c4e90575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933E2E-A38D-471D-A2EF-73CE1F942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5bc937-9247-4dc6-b57e-81a472dc99c8"/>
    <ds:schemaRef ds:uri="38f588d1-1ccf-479a-8c71-9b2c4e9057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65C980-7F94-456C-B83D-C8B06363A9E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0733C7A-25DC-4A78-B015-6326AE05E90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63c7bf96-d6ee-49e5-abc4-cccff18893c7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c2758931-090b-4272-ad78-6bb9229ec2d8"/>
    <ds:schemaRef ds:uri="http://www.w3.org/XML/1998/namespace"/>
    <ds:schemaRef ds:uri="http://purl.org/dc/dcmitype/"/>
    <ds:schemaRef ds:uri="a75bc937-9247-4dc6-b57e-81a472dc99c8"/>
    <ds:schemaRef ds:uri="38f588d1-1ccf-479a-8c71-9b2c4e905754"/>
  </ds:schemaRefs>
</ds:datastoreItem>
</file>

<file path=customXml/itemProps4.xml><?xml version="1.0" encoding="utf-8"?>
<ds:datastoreItem xmlns:ds="http://schemas.openxmlformats.org/officeDocument/2006/customXml" ds:itemID="{9FFC16B4-3C87-42D3-89B4-B7CFBCAE54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11071</TotalTime>
  <Words>517</Words>
  <Application>Microsoft Office PowerPoint</Application>
  <PresentationFormat>Affichage à l'écran (4:3)</PresentationFormat>
  <Paragraphs>59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AKKARI Nadia</dc:creator>
  <cp:lastModifiedBy>CLERE Anne-Sophie (EXT - BPCE-SI)</cp:lastModifiedBy>
  <cp:revision>484</cp:revision>
  <dcterms:created xsi:type="dcterms:W3CDTF">2020-01-07T15:26:46Z</dcterms:created>
  <dcterms:modified xsi:type="dcterms:W3CDTF">2023-10-10T12:06:24Z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0x01010087C417D083262A45A9A99381479024CE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Nadia.AKKARI@bpce.fr</vt:lpwstr>
  </property>
  <property fmtid="{D5CDD505-2E9C-101B-9397-08002B2CF9AE}" pid="6" name="MSIP_Label_48a19f0c-bea1-442e-a475-ed109d9ec508_SetDate">
    <vt:lpwstr>2020-01-22T15:38:31.7570027Z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  <property fmtid="{D5CDD505-2E9C-101B-9397-08002B2CF9AE}" pid="11" name="MediaServiceImageTags">
    <vt:lpwstr/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bool>false</vt:bool>
  </property>
  <property fmtid="{D5CDD505-2E9C-101B-9397-08002B2CF9AE}" pid="18" name="Order">
    <vt:r8>111800</vt:r8>
  </property>
  <property fmtid="{D5CDD505-2E9C-101B-9397-08002B2CF9AE}" pid="19" name="_SourceUrl">
    <vt:lpwstr/>
  </property>
  <property fmtid="{D5CDD505-2E9C-101B-9397-08002B2CF9AE}" pid="20" name="_SharedFileIndex">
    <vt:lpwstr/>
  </property>
</Properties>
</file>