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66"/>
  </p:notesMasterIdLst>
  <p:sldIdLst>
    <p:sldId id="2147378240" r:id="rId5"/>
    <p:sldId id="388" r:id="rId6"/>
    <p:sldId id="389" r:id="rId7"/>
    <p:sldId id="2147378183" r:id="rId8"/>
    <p:sldId id="2147378187" r:id="rId9"/>
    <p:sldId id="2147378136" r:id="rId10"/>
    <p:sldId id="409" r:id="rId11"/>
    <p:sldId id="408" r:id="rId12"/>
    <p:sldId id="410" r:id="rId13"/>
    <p:sldId id="390" r:id="rId14"/>
    <p:sldId id="2147378191" r:id="rId15"/>
    <p:sldId id="406" r:id="rId16"/>
    <p:sldId id="401" r:id="rId17"/>
    <p:sldId id="2147378184" r:id="rId18"/>
    <p:sldId id="414" r:id="rId19"/>
    <p:sldId id="413" r:id="rId20"/>
    <p:sldId id="2147378221" r:id="rId21"/>
    <p:sldId id="2147378185" r:id="rId22"/>
    <p:sldId id="416" r:id="rId23"/>
    <p:sldId id="417" r:id="rId24"/>
    <p:sldId id="2147378186" r:id="rId25"/>
    <p:sldId id="2147378190" r:id="rId26"/>
    <p:sldId id="2147378188" r:id="rId27"/>
    <p:sldId id="2147378189" r:id="rId28"/>
    <p:sldId id="407" r:id="rId29"/>
    <p:sldId id="2147378192" r:id="rId30"/>
    <p:sldId id="2147378193" r:id="rId31"/>
    <p:sldId id="2147378141" r:id="rId32"/>
    <p:sldId id="2147378195" r:id="rId33"/>
    <p:sldId id="2147378196" r:id="rId34"/>
    <p:sldId id="2147378197" r:id="rId35"/>
    <p:sldId id="2147378198" r:id="rId36"/>
    <p:sldId id="402" r:id="rId37"/>
    <p:sldId id="403" r:id="rId38"/>
    <p:sldId id="2147378241" r:id="rId39"/>
    <p:sldId id="2147378242" r:id="rId40"/>
    <p:sldId id="2147378243" r:id="rId41"/>
    <p:sldId id="2147378244" r:id="rId42"/>
    <p:sldId id="2147378226" r:id="rId43"/>
    <p:sldId id="2147378227" r:id="rId44"/>
    <p:sldId id="2147378228" r:id="rId45"/>
    <p:sldId id="2147378229" r:id="rId46"/>
    <p:sldId id="2147378164" r:id="rId47"/>
    <p:sldId id="2147378165" r:id="rId48"/>
    <p:sldId id="2147378180" r:id="rId49"/>
    <p:sldId id="2147378230" r:id="rId50"/>
    <p:sldId id="2147378231" r:id="rId51"/>
    <p:sldId id="2147378169" r:id="rId52"/>
    <p:sldId id="2147378232" r:id="rId53"/>
    <p:sldId id="2147378233" r:id="rId54"/>
    <p:sldId id="2147378234" r:id="rId55"/>
    <p:sldId id="2147378235" r:id="rId56"/>
    <p:sldId id="2147378236" r:id="rId57"/>
    <p:sldId id="2147378170" r:id="rId58"/>
    <p:sldId id="2147378237" r:id="rId59"/>
    <p:sldId id="2147378238" r:id="rId60"/>
    <p:sldId id="2147378239" r:id="rId61"/>
    <p:sldId id="2147378199" r:id="rId62"/>
    <p:sldId id="2147378200" r:id="rId63"/>
    <p:sldId id="2147378201" r:id="rId64"/>
    <p:sldId id="2147378202" r:id="rId65"/>
  </p:sldIdLst>
  <p:sldSz cx="12192000" cy="6858000"/>
  <p:notesSz cx="6669088" cy="9926638"/>
  <p:defaultTex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990033"/>
    <a:srgbClr val="FFCCCC"/>
    <a:srgbClr val="CC6600"/>
    <a:srgbClr val="FFFFCC"/>
    <a:srgbClr val="FFCC66"/>
    <a:srgbClr val="92D050"/>
    <a:srgbClr val="FF9999"/>
    <a:srgbClr val="99CCFF"/>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4660"/>
  </p:normalViewPr>
  <p:slideViewPr>
    <p:cSldViewPr snapToGrid="0">
      <p:cViewPr varScale="1">
        <p:scale>
          <a:sx n="100" d="100"/>
          <a:sy n="100" d="100"/>
        </p:scale>
        <p:origin x="966" y="90"/>
      </p:cViewPr>
      <p:guideLst/>
    </p:cSldViewPr>
  </p:slideViewPr>
  <p:notesTextViewPr>
    <p:cViewPr>
      <p:scale>
        <a:sx n="3" d="2"/>
        <a:sy n="3" d="2"/>
      </p:scale>
      <p:origin x="0" y="0"/>
    </p:cViewPr>
  </p:notesTextViewPr>
  <p:notesViewPr>
    <p:cSldViewPr snapToGrid="0">
      <p:cViewPr varScale="1">
        <p:scale>
          <a:sx n="75" d="100"/>
          <a:sy n="75" d="100"/>
        </p:scale>
        <p:origin x="4122"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B2BABE3B-FBCF-62BA-B7A4-FC30C3D78753}"/>
              </a:ext>
            </a:extLst>
          </p:cNvPr>
          <p:cNvSpPr>
            <a:spLocks noGrp="1"/>
          </p:cNvSpPr>
          <p:nvPr>
            <p:ph type="hdr" sz="quarter"/>
          </p:nvPr>
        </p:nvSpPr>
        <p:spPr>
          <a:xfrm>
            <a:off x="0" y="0"/>
            <a:ext cx="2889250" cy="498475"/>
          </a:xfrm>
          <a:prstGeom prst="rect">
            <a:avLst/>
          </a:prstGeom>
        </p:spPr>
        <p:txBody>
          <a:bodyPr vert="horz" lIns="91440" tIns="45720" rIns="91440" bIns="45720" rtlCol="0"/>
          <a:lstStyle>
            <a:lvl1pPr algn="l" eaLnBrk="1" fontAlgn="auto" hangingPunct="1">
              <a:spcBef>
                <a:spcPts val="0"/>
              </a:spcBef>
              <a:spcAft>
                <a:spcPts val="0"/>
              </a:spcAft>
              <a:defRPr sz="1200" b="0" i="0">
                <a:latin typeface="Roboto" panose="02000000000000000000" pitchFamily="2" charset="0"/>
              </a:defRPr>
            </a:lvl1pPr>
          </a:lstStyle>
          <a:p>
            <a:pPr>
              <a:defRPr/>
            </a:pPr>
            <a:endParaRPr lang="fr-FR"/>
          </a:p>
        </p:txBody>
      </p:sp>
      <p:sp>
        <p:nvSpPr>
          <p:cNvPr id="3" name="Espace réservé de la date 2">
            <a:extLst>
              <a:ext uri="{FF2B5EF4-FFF2-40B4-BE49-F238E27FC236}">
                <a16:creationId xmlns:a16="http://schemas.microsoft.com/office/drawing/2014/main" id="{AD318092-99B2-19B0-D1F1-CB6AC0E7856B}"/>
              </a:ext>
            </a:extLst>
          </p:cNvPr>
          <p:cNvSpPr>
            <a:spLocks noGrp="1"/>
          </p:cNvSpPr>
          <p:nvPr>
            <p:ph type="dt" idx="1"/>
          </p:nvPr>
        </p:nvSpPr>
        <p:spPr>
          <a:xfrm>
            <a:off x="3778250" y="0"/>
            <a:ext cx="2889250" cy="498475"/>
          </a:xfrm>
          <a:prstGeom prst="rect">
            <a:avLst/>
          </a:prstGeom>
        </p:spPr>
        <p:txBody>
          <a:bodyPr vert="horz" lIns="91440" tIns="45720" rIns="91440" bIns="45720" rtlCol="0"/>
          <a:lstStyle>
            <a:lvl1pPr algn="r" eaLnBrk="1" fontAlgn="auto" hangingPunct="1">
              <a:spcBef>
                <a:spcPts val="0"/>
              </a:spcBef>
              <a:spcAft>
                <a:spcPts val="0"/>
              </a:spcAft>
              <a:defRPr sz="1200" b="0" i="0" smtClean="0">
                <a:latin typeface="Roboto" panose="02000000000000000000" pitchFamily="2" charset="0"/>
              </a:defRPr>
            </a:lvl1pPr>
          </a:lstStyle>
          <a:p>
            <a:pPr>
              <a:defRPr/>
            </a:pPr>
            <a:fld id="{A70C345E-7D71-4BB8-A8A8-BA5CC79241F0}" type="datetimeFigureOut">
              <a:rPr lang="fr-FR"/>
              <a:pPr>
                <a:defRPr/>
              </a:pPr>
              <a:t>03/01/2024</a:t>
            </a:fld>
            <a:endParaRPr lang="fr-FR"/>
          </a:p>
        </p:txBody>
      </p:sp>
      <p:sp>
        <p:nvSpPr>
          <p:cNvPr id="4" name="Espace réservé de l'image des diapositives 3">
            <a:extLst>
              <a:ext uri="{FF2B5EF4-FFF2-40B4-BE49-F238E27FC236}">
                <a16:creationId xmlns:a16="http://schemas.microsoft.com/office/drawing/2014/main" id="{47BF2CCD-E21A-F69D-532C-EFF9CDD3D2DC}"/>
              </a:ext>
            </a:extLst>
          </p:cNvPr>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notes 4">
            <a:extLst>
              <a:ext uri="{FF2B5EF4-FFF2-40B4-BE49-F238E27FC236}">
                <a16:creationId xmlns:a16="http://schemas.microsoft.com/office/drawing/2014/main" id="{9201E694-1118-6B30-B707-8756939EDD47}"/>
              </a:ext>
            </a:extLst>
          </p:cNvPr>
          <p:cNvSpPr>
            <a:spLocks noGrp="1"/>
          </p:cNvSpPr>
          <p:nvPr>
            <p:ph type="body" sz="quarter" idx="3"/>
          </p:nvPr>
        </p:nvSpPr>
        <p:spPr>
          <a:xfrm>
            <a:off x="666750" y="4776788"/>
            <a:ext cx="5335588" cy="3908425"/>
          </a:xfrm>
          <a:prstGeom prst="rect">
            <a:avLst/>
          </a:prstGeom>
        </p:spPr>
        <p:txBody>
          <a:bodyPr vert="horz" lIns="91440" tIns="45720" rIns="91440" bIns="45720" rtlCol="0"/>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a:extLst>
              <a:ext uri="{FF2B5EF4-FFF2-40B4-BE49-F238E27FC236}">
                <a16:creationId xmlns:a16="http://schemas.microsoft.com/office/drawing/2014/main" id="{35263E25-6B56-BD6B-29AF-D47A3927E82E}"/>
              </a:ext>
            </a:extLst>
          </p:cNvPr>
          <p:cNvSpPr>
            <a:spLocks noGrp="1"/>
          </p:cNvSpPr>
          <p:nvPr>
            <p:ph type="ftr" sz="quarter" idx="4"/>
          </p:nvPr>
        </p:nvSpPr>
        <p:spPr>
          <a:xfrm>
            <a:off x="0" y="9428163"/>
            <a:ext cx="2889250" cy="498475"/>
          </a:xfrm>
          <a:prstGeom prst="rect">
            <a:avLst/>
          </a:prstGeom>
        </p:spPr>
        <p:txBody>
          <a:bodyPr vert="horz" lIns="91440" tIns="45720" rIns="91440" bIns="45720" rtlCol="0" anchor="b"/>
          <a:lstStyle>
            <a:lvl1pPr algn="l" eaLnBrk="1" fontAlgn="auto" hangingPunct="1">
              <a:spcBef>
                <a:spcPts val="0"/>
              </a:spcBef>
              <a:spcAft>
                <a:spcPts val="0"/>
              </a:spcAft>
              <a:defRPr sz="1200" b="0" i="0">
                <a:latin typeface="Roboto" panose="02000000000000000000" pitchFamily="2" charset="0"/>
              </a:defRPr>
            </a:lvl1pPr>
          </a:lstStyle>
          <a:p>
            <a:pPr>
              <a:defRPr/>
            </a:pPr>
            <a:endParaRPr lang="fr-FR"/>
          </a:p>
        </p:txBody>
      </p:sp>
      <p:sp>
        <p:nvSpPr>
          <p:cNvPr id="7" name="Espace réservé du numéro de diapositive 6">
            <a:extLst>
              <a:ext uri="{FF2B5EF4-FFF2-40B4-BE49-F238E27FC236}">
                <a16:creationId xmlns:a16="http://schemas.microsoft.com/office/drawing/2014/main" id="{CA4029D6-F41B-B8AC-C114-1E7F5939D862}"/>
              </a:ext>
            </a:extLst>
          </p:cNvPr>
          <p:cNvSpPr>
            <a:spLocks noGrp="1"/>
          </p:cNvSpPr>
          <p:nvPr>
            <p:ph type="sldNum" sz="quarter" idx="5"/>
          </p:nvPr>
        </p:nvSpPr>
        <p:spPr>
          <a:xfrm>
            <a:off x="3778250" y="9428163"/>
            <a:ext cx="2889250" cy="498475"/>
          </a:xfrm>
          <a:prstGeom prst="rect">
            <a:avLst/>
          </a:prstGeom>
        </p:spPr>
        <p:txBody>
          <a:bodyPr vert="horz" lIns="91440" tIns="45720" rIns="91440" bIns="45720" rtlCol="0" anchor="b"/>
          <a:lstStyle>
            <a:lvl1pPr algn="r" eaLnBrk="1" fontAlgn="auto" hangingPunct="1">
              <a:spcBef>
                <a:spcPts val="0"/>
              </a:spcBef>
              <a:spcAft>
                <a:spcPts val="0"/>
              </a:spcAft>
              <a:defRPr sz="1200" b="0" i="0" smtClean="0">
                <a:latin typeface="Roboto" panose="02000000000000000000" pitchFamily="2" charset="0"/>
              </a:defRPr>
            </a:lvl1pPr>
          </a:lstStyle>
          <a:p>
            <a:pPr>
              <a:defRPr/>
            </a:pPr>
            <a:fld id="{8218BED1-DAE4-47F5-BDAB-B8E8507EADCC}"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Roboto" panose="02000000000000000000" pitchFamily="2" charset="0"/>
        <a:ea typeface="+mn-ea"/>
        <a:cs typeface="+mn-cs"/>
      </a:defRPr>
    </a:lvl1pPr>
    <a:lvl2pPr marL="457200" algn="l" rtl="0" fontAlgn="base">
      <a:spcBef>
        <a:spcPct val="30000"/>
      </a:spcBef>
      <a:spcAft>
        <a:spcPct val="0"/>
      </a:spcAft>
      <a:defRPr sz="1200" kern="1200">
        <a:solidFill>
          <a:schemeClr val="tx1"/>
        </a:solidFill>
        <a:latin typeface="Roboto" panose="02000000000000000000" pitchFamily="2" charset="0"/>
        <a:ea typeface="+mn-ea"/>
        <a:cs typeface="+mn-cs"/>
      </a:defRPr>
    </a:lvl2pPr>
    <a:lvl3pPr marL="914400" algn="l" rtl="0" fontAlgn="base">
      <a:spcBef>
        <a:spcPct val="30000"/>
      </a:spcBef>
      <a:spcAft>
        <a:spcPct val="0"/>
      </a:spcAft>
      <a:defRPr sz="1200" kern="1200">
        <a:solidFill>
          <a:schemeClr val="tx1"/>
        </a:solidFill>
        <a:latin typeface="Roboto" panose="02000000000000000000" pitchFamily="2" charset="0"/>
        <a:ea typeface="+mn-ea"/>
        <a:cs typeface="+mn-cs"/>
      </a:defRPr>
    </a:lvl3pPr>
    <a:lvl4pPr marL="1371600" algn="l" rtl="0" fontAlgn="base">
      <a:spcBef>
        <a:spcPct val="30000"/>
      </a:spcBef>
      <a:spcAft>
        <a:spcPct val="0"/>
      </a:spcAft>
      <a:defRPr sz="1200" kern="1200">
        <a:solidFill>
          <a:schemeClr val="tx1"/>
        </a:solidFill>
        <a:latin typeface="Roboto" panose="02000000000000000000" pitchFamily="2" charset="0"/>
        <a:ea typeface="+mn-ea"/>
        <a:cs typeface="+mn-cs"/>
      </a:defRPr>
    </a:lvl4pPr>
    <a:lvl5pPr marL="1828800" algn="l" rtl="0" fontAlgn="base">
      <a:spcBef>
        <a:spcPct val="30000"/>
      </a:spcBef>
      <a:spcAft>
        <a:spcPct val="0"/>
      </a:spcAft>
      <a:defRPr sz="120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2</a:t>
            </a:fld>
            <a:endParaRPr lang="fr-FR"/>
          </a:p>
        </p:txBody>
      </p:sp>
    </p:spTree>
    <p:extLst>
      <p:ext uri="{BB962C8B-B14F-4D97-AF65-F5344CB8AC3E}">
        <p14:creationId xmlns:p14="http://schemas.microsoft.com/office/powerpoint/2010/main" val="3345561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3</a:t>
            </a:fld>
            <a:endParaRPr lang="fr-FR"/>
          </a:p>
        </p:txBody>
      </p:sp>
    </p:spTree>
    <p:extLst>
      <p:ext uri="{BB962C8B-B14F-4D97-AF65-F5344CB8AC3E}">
        <p14:creationId xmlns:p14="http://schemas.microsoft.com/office/powerpoint/2010/main" val="366791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6</a:t>
            </a:fld>
            <a:endParaRPr lang="fr-FR"/>
          </a:p>
        </p:txBody>
      </p:sp>
    </p:spTree>
    <p:extLst>
      <p:ext uri="{BB962C8B-B14F-4D97-AF65-F5344CB8AC3E}">
        <p14:creationId xmlns:p14="http://schemas.microsoft.com/office/powerpoint/2010/main" val="700677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21</a:t>
            </a:fld>
            <a:endParaRPr lang="fr-FR"/>
          </a:p>
        </p:txBody>
      </p:sp>
    </p:spTree>
    <p:extLst>
      <p:ext uri="{BB962C8B-B14F-4D97-AF65-F5344CB8AC3E}">
        <p14:creationId xmlns:p14="http://schemas.microsoft.com/office/powerpoint/2010/main" val="2775738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fr-FR" dirty="0"/>
              <a:t>Stock CPA sur base Fds de commerce </a:t>
            </a:r>
            <a:r>
              <a:rPr lang="fr-FR" dirty="0" err="1"/>
              <a:t>oct</a:t>
            </a:r>
            <a:r>
              <a:rPr lang="fr-FR" dirty="0"/>
              <a:t> 2023 = 13024 clients </a:t>
            </a:r>
            <a:r>
              <a:rPr lang="fr-FR" dirty="0">
                <a:sym typeface="Wingdings" panose="05000000000000000000" pitchFamily="2" charset="2"/>
              </a:rPr>
              <a:t> dont CPA avec univers Assurances détenu : 3611  donc 9413 CPA non-équipés en </a:t>
            </a:r>
            <a:r>
              <a:rPr lang="fr-FR" dirty="0" err="1">
                <a:sym typeface="Wingdings" panose="05000000000000000000" pitchFamily="2" charset="2"/>
              </a:rPr>
              <a:t>Ass</a:t>
            </a:r>
            <a:r>
              <a:rPr lang="fr-FR" dirty="0">
                <a:sym typeface="Wingdings" panose="05000000000000000000" pitchFamily="2" charset="2"/>
              </a:rPr>
              <a:t>, soit 72,3%</a:t>
            </a:r>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8BED1-DAE4-47F5-BDAB-B8E8507EADCC}" type="slidenum">
              <a:rPr kumimoji="0" lang="fr-FR"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FR"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604616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Stock CPA sur base Fds de commerce </a:t>
            </a:r>
            <a:r>
              <a:rPr lang="fr-FR" dirty="0" err="1"/>
              <a:t>oct</a:t>
            </a:r>
            <a:r>
              <a:rPr lang="fr-FR" dirty="0"/>
              <a:t> 2023 = 13024 clients </a:t>
            </a:r>
            <a:r>
              <a:rPr lang="fr-FR" dirty="0">
                <a:sym typeface="Wingdings" panose="05000000000000000000" pitchFamily="2" charset="2"/>
              </a:rPr>
              <a:t> dont CPA avec univers </a:t>
            </a:r>
            <a:r>
              <a:rPr lang="fr-FR" dirty="0" err="1">
                <a:sym typeface="Wingdings" panose="05000000000000000000" pitchFamily="2" charset="2"/>
              </a:rPr>
              <a:t>Banca</a:t>
            </a:r>
            <a:r>
              <a:rPr lang="fr-FR" dirty="0">
                <a:sym typeface="Wingdings" panose="05000000000000000000" pitchFamily="2" charset="2"/>
              </a:rPr>
              <a:t> détenu : 11302  donc 1722 CPA non-équipés en </a:t>
            </a:r>
            <a:r>
              <a:rPr lang="fr-FR" dirty="0" err="1">
                <a:sym typeface="Wingdings" panose="05000000000000000000" pitchFamily="2" charset="2"/>
              </a:rPr>
              <a:t>Banca</a:t>
            </a:r>
            <a:r>
              <a:rPr lang="fr-FR" dirty="0">
                <a:sym typeface="Wingdings" panose="05000000000000000000" pitchFamily="2" charset="2"/>
              </a:rPr>
              <a:t>, soit environ 1 CPA sur 7</a:t>
            </a:r>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29</a:t>
            </a:fld>
            <a:endParaRPr lang="fr-FR"/>
          </a:p>
        </p:txBody>
      </p:sp>
    </p:spTree>
    <p:extLst>
      <p:ext uri="{BB962C8B-B14F-4D97-AF65-F5344CB8AC3E}">
        <p14:creationId xmlns:p14="http://schemas.microsoft.com/office/powerpoint/2010/main" val="3061083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Stock clients Pros base Fds Pro 10/2023 : 25893 clients</a:t>
            </a:r>
          </a:p>
          <a:p>
            <a:r>
              <a:rPr lang="fr-FR" dirty="0"/>
              <a:t>Dont univers « I » détenu : 1796, soit 6,94% du stock.</a:t>
            </a:r>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31</a:t>
            </a:fld>
            <a:endParaRPr lang="fr-FR"/>
          </a:p>
        </p:txBody>
      </p:sp>
    </p:spTree>
    <p:extLst>
      <p:ext uri="{BB962C8B-B14F-4D97-AF65-F5344CB8AC3E}">
        <p14:creationId xmlns:p14="http://schemas.microsoft.com/office/powerpoint/2010/main" val="2647261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35</a:t>
            </a:fld>
            <a:endParaRPr lang="fr-FR"/>
          </a:p>
        </p:txBody>
      </p:sp>
    </p:spTree>
    <p:extLst>
      <p:ext uri="{BB962C8B-B14F-4D97-AF65-F5344CB8AC3E}">
        <p14:creationId xmlns:p14="http://schemas.microsoft.com/office/powerpoint/2010/main" val="2602979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36</a:t>
            </a:fld>
            <a:endParaRPr lang="fr-FR"/>
          </a:p>
        </p:txBody>
      </p:sp>
    </p:spTree>
    <p:extLst>
      <p:ext uri="{BB962C8B-B14F-4D97-AF65-F5344CB8AC3E}">
        <p14:creationId xmlns:p14="http://schemas.microsoft.com/office/powerpoint/2010/main" val="1052633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37</a:t>
            </a:fld>
            <a:endParaRPr lang="fr-FR"/>
          </a:p>
        </p:txBody>
      </p:sp>
    </p:spTree>
    <p:extLst>
      <p:ext uri="{BB962C8B-B14F-4D97-AF65-F5344CB8AC3E}">
        <p14:creationId xmlns:p14="http://schemas.microsoft.com/office/powerpoint/2010/main" val="3486448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38</a:t>
            </a:fld>
            <a:endParaRPr lang="fr-FR"/>
          </a:p>
        </p:txBody>
      </p:sp>
    </p:spTree>
    <p:extLst>
      <p:ext uri="{BB962C8B-B14F-4D97-AF65-F5344CB8AC3E}">
        <p14:creationId xmlns:p14="http://schemas.microsoft.com/office/powerpoint/2010/main" val="26756762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39</a:t>
            </a:fld>
            <a:endParaRPr lang="fr-FR"/>
          </a:p>
        </p:txBody>
      </p:sp>
    </p:spTree>
    <p:extLst>
      <p:ext uri="{BB962C8B-B14F-4D97-AF65-F5344CB8AC3E}">
        <p14:creationId xmlns:p14="http://schemas.microsoft.com/office/powerpoint/2010/main" val="521328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40</a:t>
            </a:fld>
            <a:endParaRPr lang="fr-FR"/>
          </a:p>
        </p:txBody>
      </p:sp>
    </p:spTree>
    <p:extLst>
      <p:ext uri="{BB962C8B-B14F-4D97-AF65-F5344CB8AC3E}">
        <p14:creationId xmlns:p14="http://schemas.microsoft.com/office/powerpoint/2010/main" val="4387283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41</a:t>
            </a:fld>
            <a:endParaRPr lang="fr-FR"/>
          </a:p>
        </p:txBody>
      </p:sp>
    </p:spTree>
    <p:extLst>
      <p:ext uri="{BB962C8B-B14F-4D97-AF65-F5344CB8AC3E}">
        <p14:creationId xmlns:p14="http://schemas.microsoft.com/office/powerpoint/2010/main" val="707530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42</a:t>
            </a:fld>
            <a:endParaRPr lang="fr-FR"/>
          </a:p>
        </p:txBody>
      </p:sp>
    </p:spTree>
    <p:extLst>
      <p:ext uri="{BB962C8B-B14F-4D97-AF65-F5344CB8AC3E}">
        <p14:creationId xmlns:p14="http://schemas.microsoft.com/office/powerpoint/2010/main" val="16418411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43</a:t>
            </a:fld>
            <a:endParaRPr lang="fr-FR"/>
          </a:p>
        </p:txBody>
      </p:sp>
    </p:spTree>
    <p:extLst>
      <p:ext uri="{BB962C8B-B14F-4D97-AF65-F5344CB8AC3E}">
        <p14:creationId xmlns:p14="http://schemas.microsoft.com/office/powerpoint/2010/main" val="2546920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44</a:t>
            </a:fld>
            <a:endParaRPr lang="fr-FR"/>
          </a:p>
        </p:txBody>
      </p:sp>
    </p:spTree>
    <p:extLst>
      <p:ext uri="{BB962C8B-B14F-4D97-AF65-F5344CB8AC3E}">
        <p14:creationId xmlns:p14="http://schemas.microsoft.com/office/powerpoint/2010/main" val="38744559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45</a:t>
            </a:fld>
            <a:endParaRPr lang="fr-FR"/>
          </a:p>
        </p:txBody>
      </p:sp>
    </p:spTree>
    <p:extLst>
      <p:ext uri="{BB962C8B-B14F-4D97-AF65-F5344CB8AC3E}">
        <p14:creationId xmlns:p14="http://schemas.microsoft.com/office/powerpoint/2010/main" val="33810473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46</a:t>
            </a:fld>
            <a:endParaRPr lang="fr-FR"/>
          </a:p>
        </p:txBody>
      </p:sp>
    </p:spTree>
    <p:extLst>
      <p:ext uri="{BB962C8B-B14F-4D97-AF65-F5344CB8AC3E}">
        <p14:creationId xmlns:p14="http://schemas.microsoft.com/office/powerpoint/2010/main" val="3663797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47</a:t>
            </a:fld>
            <a:endParaRPr lang="fr-FR"/>
          </a:p>
        </p:txBody>
      </p:sp>
    </p:spTree>
    <p:extLst>
      <p:ext uri="{BB962C8B-B14F-4D97-AF65-F5344CB8AC3E}">
        <p14:creationId xmlns:p14="http://schemas.microsoft.com/office/powerpoint/2010/main" val="41412952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48</a:t>
            </a:fld>
            <a:endParaRPr lang="fr-FR"/>
          </a:p>
        </p:txBody>
      </p:sp>
    </p:spTree>
    <p:extLst>
      <p:ext uri="{BB962C8B-B14F-4D97-AF65-F5344CB8AC3E}">
        <p14:creationId xmlns:p14="http://schemas.microsoft.com/office/powerpoint/2010/main" val="8227845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49</a:t>
            </a:fld>
            <a:endParaRPr lang="fr-FR"/>
          </a:p>
        </p:txBody>
      </p:sp>
    </p:spTree>
    <p:extLst>
      <p:ext uri="{BB962C8B-B14F-4D97-AF65-F5344CB8AC3E}">
        <p14:creationId xmlns:p14="http://schemas.microsoft.com/office/powerpoint/2010/main" val="33106165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50</a:t>
            </a:fld>
            <a:endParaRPr lang="fr-FR"/>
          </a:p>
        </p:txBody>
      </p:sp>
    </p:spTree>
    <p:extLst>
      <p:ext uri="{BB962C8B-B14F-4D97-AF65-F5344CB8AC3E}">
        <p14:creationId xmlns:p14="http://schemas.microsoft.com/office/powerpoint/2010/main" val="9699970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51</a:t>
            </a:fld>
            <a:endParaRPr lang="fr-FR"/>
          </a:p>
        </p:txBody>
      </p:sp>
    </p:spTree>
    <p:extLst>
      <p:ext uri="{BB962C8B-B14F-4D97-AF65-F5344CB8AC3E}">
        <p14:creationId xmlns:p14="http://schemas.microsoft.com/office/powerpoint/2010/main" val="41094359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52</a:t>
            </a:fld>
            <a:endParaRPr lang="fr-FR"/>
          </a:p>
        </p:txBody>
      </p:sp>
    </p:spTree>
    <p:extLst>
      <p:ext uri="{BB962C8B-B14F-4D97-AF65-F5344CB8AC3E}">
        <p14:creationId xmlns:p14="http://schemas.microsoft.com/office/powerpoint/2010/main" val="37641594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53</a:t>
            </a:fld>
            <a:endParaRPr lang="fr-FR"/>
          </a:p>
        </p:txBody>
      </p:sp>
    </p:spTree>
    <p:extLst>
      <p:ext uri="{BB962C8B-B14F-4D97-AF65-F5344CB8AC3E}">
        <p14:creationId xmlns:p14="http://schemas.microsoft.com/office/powerpoint/2010/main" val="34012919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54</a:t>
            </a:fld>
            <a:endParaRPr lang="fr-FR"/>
          </a:p>
        </p:txBody>
      </p:sp>
    </p:spTree>
    <p:extLst>
      <p:ext uri="{BB962C8B-B14F-4D97-AF65-F5344CB8AC3E}">
        <p14:creationId xmlns:p14="http://schemas.microsoft.com/office/powerpoint/2010/main" val="41094359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55</a:t>
            </a:fld>
            <a:endParaRPr lang="fr-FR"/>
          </a:p>
        </p:txBody>
      </p:sp>
    </p:spTree>
    <p:extLst>
      <p:ext uri="{BB962C8B-B14F-4D97-AF65-F5344CB8AC3E}">
        <p14:creationId xmlns:p14="http://schemas.microsoft.com/office/powerpoint/2010/main" val="14598268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8BED1-DAE4-47F5-BDAB-B8E8507EADCC}" type="slidenum">
              <a:rPr kumimoji="0" lang="fr-FR"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fr-FR"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11018214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57</a:t>
            </a:fld>
            <a:endParaRPr lang="fr-FR"/>
          </a:p>
        </p:txBody>
      </p:sp>
    </p:spTree>
    <p:extLst>
      <p:ext uri="{BB962C8B-B14F-4D97-AF65-F5344CB8AC3E}">
        <p14:creationId xmlns:p14="http://schemas.microsoft.com/office/powerpoint/2010/main" val="6502220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58</a:t>
            </a:fld>
            <a:endParaRPr lang="fr-FR"/>
          </a:p>
        </p:txBody>
      </p:sp>
    </p:spTree>
    <p:extLst>
      <p:ext uri="{BB962C8B-B14F-4D97-AF65-F5344CB8AC3E}">
        <p14:creationId xmlns:p14="http://schemas.microsoft.com/office/powerpoint/2010/main" val="28813019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8BED1-DAE4-47F5-BDAB-B8E8507EADCC}" type="slidenum">
              <a:rPr kumimoji="0" lang="fr-FR"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fr-FR"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33328933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60</a:t>
            </a:fld>
            <a:endParaRPr lang="fr-FR"/>
          </a:p>
        </p:txBody>
      </p:sp>
    </p:spTree>
    <p:extLst>
      <p:ext uri="{BB962C8B-B14F-4D97-AF65-F5344CB8AC3E}">
        <p14:creationId xmlns:p14="http://schemas.microsoft.com/office/powerpoint/2010/main" val="14684231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218BED1-DAE4-47F5-BDAB-B8E8507EADCC}" type="slidenum">
              <a:rPr lang="fr-FR" smtClean="0"/>
              <a:pPr>
                <a:defRPr/>
              </a:pPr>
              <a:t>61</a:t>
            </a:fld>
            <a:endParaRPr lang="fr-FR"/>
          </a:p>
        </p:txBody>
      </p:sp>
    </p:spTree>
    <p:extLst>
      <p:ext uri="{BB962C8B-B14F-4D97-AF65-F5344CB8AC3E}">
        <p14:creationId xmlns:p14="http://schemas.microsoft.com/office/powerpoint/2010/main" val="37744955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10" Type="http://schemas.openxmlformats.org/officeDocument/2006/relationships/image" Target="../media/image5.png"/><Relationship Id="rId4" Type="http://schemas.openxmlformats.org/officeDocument/2006/relationships/image" Target="../media/image8.png"/><Relationship Id="rId9" Type="http://schemas.openxmlformats.org/officeDocument/2006/relationships/image" Target="../media/image13.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10" Type="http://schemas.openxmlformats.org/officeDocument/2006/relationships/image" Target="../media/image5.png"/><Relationship Id="rId4" Type="http://schemas.openxmlformats.org/officeDocument/2006/relationships/image" Target="../media/image8.png"/><Relationship Id="rId9" Type="http://schemas.openxmlformats.org/officeDocument/2006/relationships/image" Target="../media/image13.sv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7_Disposition personnalisée">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FCFAF4C9-960F-C1F8-29DC-C7D7B68A76C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22721"/>
          <a:stretch/>
        </p:blipFill>
        <p:spPr>
          <a:xfrm>
            <a:off x="0" y="5678488"/>
            <a:ext cx="12199938" cy="1054100"/>
          </a:xfrm>
          <a:prstGeom prst="rect">
            <a:avLst/>
          </a:prstGeom>
        </p:spPr>
      </p:pic>
      <p:sp>
        <p:nvSpPr>
          <p:cNvPr id="3" name="Espace réservé pour une image  2"/>
          <p:cNvSpPr>
            <a:spLocks noGrp="1"/>
          </p:cNvSpPr>
          <p:nvPr>
            <p:ph type="pic" sz="quarter" idx="14"/>
          </p:nvPr>
        </p:nvSpPr>
        <p:spPr>
          <a:xfrm>
            <a:off x="0" y="6532"/>
            <a:ext cx="12192000" cy="4106487"/>
          </a:xfrm>
          <a:solidFill>
            <a:schemeClr val="bg1">
              <a:lumMod val="95000"/>
            </a:schemeClr>
          </a:solidFill>
        </p:spPr>
        <p:txBody>
          <a:bodyPr/>
          <a:lstStyle/>
          <a:p>
            <a:pPr lvl="0"/>
            <a:r>
              <a:rPr lang="fr-FR" noProof="0">
                <a:sym typeface="Arial"/>
              </a:rPr>
              <a:t>Cliquez sur l'icône pour ajouter une image</a:t>
            </a:r>
          </a:p>
        </p:txBody>
      </p:sp>
      <p:sp>
        <p:nvSpPr>
          <p:cNvPr id="4" name="Shape 10"/>
          <p:cNvSpPr txBox="1">
            <a:spLocks noGrp="1"/>
          </p:cNvSpPr>
          <p:nvPr>
            <p:ph type="ctrTitle"/>
          </p:nvPr>
        </p:nvSpPr>
        <p:spPr>
          <a:xfrm>
            <a:off x="687016" y="4503278"/>
            <a:ext cx="9000541" cy="672565"/>
          </a:xfrm>
          <a:prstGeom prst="rect">
            <a:avLst/>
          </a:prstGeom>
        </p:spPr>
        <p:txBody>
          <a:bodyPr tIns="0" bIns="0" anchor="ctr">
            <a:noAutofit/>
          </a:bodyPr>
          <a:lstStyle>
            <a:lvl1pPr lvl="0" algn="l">
              <a:lnSpc>
                <a:spcPct val="90000"/>
              </a:lnSpc>
              <a:spcBef>
                <a:spcPts val="0"/>
              </a:spcBef>
              <a:buClr>
                <a:srgbClr val="FFFFFF"/>
              </a:buClr>
              <a:buSzPct val="100000"/>
              <a:buFont typeface="Cabin Condensed"/>
              <a:defRPr sz="4000" b="0" cap="none" baseline="0">
                <a:solidFill>
                  <a:schemeClr val="accent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5" name="Espace réservé du texte 52"/>
          <p:cNvSpPr>
            <a:spLocks noGrp="1"/>
          </p:cNvSpPr>
          <p:nvPr>
            <p:ph type="body" sz="quarter" idx="11"/>
          </p:nvPr>
        </p:nvSpPr>
        <p:spPr>
          <a:xfrm>
            <a:off x="687018" y="5245025"/>
            <a:ext cx="9000540" cy="307777"/>
          </a:xfrm>
          <a:prstGeom prst="rect">
            <a:avLst/>
          </a:prstGeom>
          <a:noFill/>
          <a:ln>
            <a:noFill/>
          </a:ln>
        </p:spPr>
        <p:txBody>
          <a:bodyPr wrap="square" lIns="0" tIns="0" rIns="0" bIns="0" anchor="t" anchorCtr="0">
            <a:spAutoFit/>
          </a:bodyPr>
          <a:lstStyle>
            <a:lvl1pPr marL="0" indent="0" algn="l">
              <a:buNone/>
              <a:defRPr sz="20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7" name="Espace réservé du texte 52"/>
          <p:cNvSpPr>
            <a:spLocks noGrp="1"/>
          </p:cNvSpPr>
          <p:nvPr>
            <p:ph type="body" sz="quarter" idx="13"/>
          </p:nvPr>
        </p:nvSpPr>
        <p:spPr>
          <a:xfrm>
            <a:off x="11187221" y="263344"/>
            <a:ext cx="573409" cy="330072"/>
          </a:xfrm>
          <a:solidFill>
            <a:schemeClr val="bg1"/>
          </a:solidFill>
        </p:spPr>
        <p:txBody>
          <a:bodyPr wrap="none" lIns="72000" tIns="72000" rIns="72000" bIns="72000" anchor="ctr" anchorCtr="0">
            <a:spAutoFit/>
          </a:bodyPr>
          <a:lstStyle>
            <a:lvl1pPr marL="0" indent="0" algn="r">
              <a:buNone/>
              <a:defRPr sz="1200" b="0" i="0" baseline="0">
                <a:solidFill>
                  <a:schemeClr val="accent1"/>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9" name="Rectangle 8">
            <a:extLst>
              <a:ext uri="{FF2B5EF4-FFF2-40B4-BE49-F238E27FC236}">
                <a16:creationId xmlns:a16="http://schemas.microsoft.com/office/drawing/2014/main" id="{07DC168E-AB44-427D-B19B-7AF6213839EE}"/>
              </a:ext>
            </a:extLst>
          </p:cNvPr>
          <p:cNvSpPr/>
          <p:nvPr userDrawn="1"/>
        </p:nvSpPr>
        <p:spPr>
          <a:xfrm>
            <a:off x="9864270" y="5757474"/>
            <a:ext cx="1896360" cy="7536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descr="Une image contenant texte, Police, capture d’écran, Graphique&#10;&#10;Description générée automatiquement">
            <a:extLst>
              <a:ext uri="{FF2B5EF4-FFF2-40B4-BE49-F238E27FC236}">
                <a16:creationId xmlns:a16="http://schemas.microsoft.com/office/drawing/2014/main" id="{AB3D51B1-75A8-C4D4-402F-7B70C1DE48E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9864270" y="5858189"/>
            <a:ext cx="1896360" cy="552197"/>
          </a:xfrm>
          <a:prstGeom prst="rect">
            <a:avLst/>
          </a:prstGeom>
        </p:spPr>
      </p:pic>
    </p:spTree>
    <p:extLst>
      <p:ext uri="{BB962C8B-B14F-4D97-AF65-F5344CB8AC3E}">
        <p14:creationId xmlns:p14="http://schemas.microsoft.com/office/powerpoint/2010/main" val="4451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33B9AAA0-89ED-2A9B-0FAC-579AD987434C}"/>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263316" y="1"/>
            <a:ext cx="1760871" cy="683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re 31">
            <a:extLst>
              <a:ext uri="{FF2B5EF4-FFF2-40B4-BE49-F238E27FC236}">
                <a16:creationId xmlns:a16="http://schemas.microsoft.com/office/drawing/2014/main" id="{A2701958-9D66-917D-7DA7-3876E1765475}"/>
              </a:ext>
            </a:extLst>
          </p:cNvPr>
          <p:cNvSpPr txBox="1">
            <a:spLocks noChangeArrowheads="1"/>
          </p:cNvSpPr>
          <p:nvPr/>
        </p:nvSpPr>
        <p:spPr bwMode="auto">
          <a:xfrm>
            <a:off x="431800" y="5632450"/>
            <a:ext cx="2654300" cy="661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000" tIns="108000" rIns="108000" bIns="108000" anchor="b">
            <a:spAutoFit/>
          </a:bodyPr>
          <a:lstStyle>
            <a:lvl1pPr defTabSz="1217613">
              <a:defRPr>
                <a:solidFill>
                  <a:schemeClr val="tx1"/>
                </a:solidFill>
                <a:latin typeface="Arial" panose="020B0604020202020204" pitchFamily="34" charset="0"/>
              </a:defRPr>
            </a:lvl1pPr>
            <a:lvl2pPr marL="742950" indent="-285750" defTabSz="1217613">
              <a:defRPr>
                <a:solidFill>
                  <a:schemeClr val="tx1"/>
                </a:solidFill>
                <a:latin typeface="Arial" panose="020B0604020202020204" pitchFamily="34" charset="0"/>
              </a:defRPr>
            </a:lvl2pPr>
            <a:lvl3pPr marL="1143000" indent="-228600" defTabSz="1217613">
              <a:defRPr>
                <a:solidFill>
                  <a:schemeClr val="tx1"/>
                </a:solidFill>
                <a:latin typeface="Arial" panose="020B0604020202020204" pitchFamily="34" charset="0"/>
              </a:defRPr>
            </a:lvl3pPr>
            <a:lvl4pPr marL="1600200" indent="-228600" defTabSz="1217613">
              <a:defRPr>
                <a:solidFill>
                  <a:schemeClr val="tx1"/>
                </a:solidFill>
                <a:latin typeface="Arial" panose="020B0604020202020204" pitchFamily="34" charset="0"/>
              </a:defRPr>
            </a:lvl4pPr>
            <a:lvl5pPr marL="2057400" indent="-228600" defTabSz="1217613">
              <a:defRPr>
                <a:solidFill>
                  <a:schemeClr val="tx1"/>
                </a:solidFill>
                <a:latin typeface="Arial" panose="020B0604020202020204" pitchFamily="34" charset="0"/>
              </a:defRPr>
            </a:lvl5pPr>
            <a:lvl6pPr marL="2514600" indent="-228600" defTabSz="1217613" fontAlgn="base">
              <a:spcBef>
                <a:spcPct val="0"/>
              </a:spcBef>
              <a:spcAft>
                <a:spcPct val="0"/>
              </a:spcAft>
              <a:defRPr>
                <a:solidFill>
                  <a:schemeClr val="tx1"/>
                </a:solidFill>
                <a:latin typeface="Arial" panose="020B0604020202020204" pitchFamily="34" charset="0"/>
              </a:defRPr>
            </a:lvl6pPr>
            <a:lvl7pPr marL="2971800" indent="-228600" defTabSz="1217613" fontAlgn="base">
              <a:spcBef>
                <a:spcPct val="0"/>
              </a:spcBef>
              <a:spcAft>
                <a:spcPct val="0"/>
              </a:spcAft>
              <a:defRPr>
                <a:solidFill>
                  <a:schemeClr val="tx1"/>
                </a:solidFill>
                <a:latin typeface="Arial" panose="020B0604020202020204" pitchFamily="34" charset="0"/>
              </a:defRPr>
            </a:lvl7pPr>
            <a:lvl8pPr marL="3429000" indent="-228600" defTabSz="1217613" fontAlgn="base">
              <a:spcBef>
                <a:spcPct val="0"/>
              </a:spcBef>
              <a:spcAft>
                <a:spcPct val="0"/>
              </a:spcAft>
              <a:defRPr>
                <a:solidFill>
                  <a:schemeClr val="tx1"/>
                </a:solidFill>
                <a:latin typeface="Arial" panose="020B0604020202020204" pitchFamily="34" charset="0"/>
              </a:defRPr>
            </a:lvl8pPr>
            <a:lvl9pPr marL="3886200" indent="-228600" defTabSz="1217613" fontAlgn="base">
              <a:spcBef>
                <a:spcPct val="0"/>
              </a:spcBef>
              <a:spcAft>
                <a:spcPct val="0"/>
              </a:spcAft>
              <a:defRPr>
                <a:solidFill>
                  <a:schemeClr val="tx1"/>
                </a:solidFill>
                <a:latin typeface="Arial" panose="020B0604020202020204" pitchFamily="34" charset="0"/>
              </a:defRPr>
            </a:lvl9pPr>
          </a:lstStyle>
          <a:p>
            <a:pPr eaLnBrk="1" hangingPunct="1">
              <a:lnSpc>
                <a:spcPct val="90000"/>
              </a:lnSpc>
              <a:buClr>
                <a:srgbClr val="FFFFFF"/>
              </a:buClr>
              <a:buSzPct val="100000"/>
              <a:buFont typeface="Cabin Condensed"/>
              <a:buNone/>
            </a:pPr>
            <a:r>
              <a:rPr lang="fr-FR" altLang="fr-FR" sz="3200">
                <a:solidFill>
                  <a:schemeClr val="accent1"/>
                </a:solidFill>
                <a:latin typeface="Montserrat ExtraBold" panose="00000900000000000000" pitchFamily="2" charset="0"/>
                <a:cs typeface="Montserrat ExtraBold" panose="00000900000000000000" pitchFamily="2" charset="0"/>
                <a:sym typeface="Cabin Condensed"/>
              </a:rPr>
              <a:t>SOMMAIRE</a:t>
            </a:r>
          </a:p>
        </p:txBody>
      </p:sp>
      <p:sp>
        <p:nvSpPr>
          <p:cNvPr id="27" name="Espace réservé du texte 2"/>
          <p:cNvSpPr>
            <a:spLocks noGrp="1"/>
          </p:cNvSpPr>
          <p:nvPr>
            <p:ph type="body" sz="quarter" idx="11"/>
          </p:nvPr>
        </p:nvSpPr>
        <p:spPr>
          <a:xfrm>
            <a:off x="4642691" y="268890"/>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4642691" y="1202897"/>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4642691" y="2136904"/>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4642691" y="3070910"/>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4642691" y="4004917"/>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4642691" y="4938922"/>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10" name="Espace réservé du texte 2">
            <a:extLst>
              <a:ext uri="{FF2B5EF4-FFF2-40B4-BE49-F238E27FC236}">
                <a16:creationId xmlns:a16="http://schemas.microsoft.com/office/drawing/2014/main" id="{BB0E8B83-1E3D-815D-09AF-4D3177881B14}"/>
              </a:ext>
            </a:extLst>
          </p:cNvPr>
          <p:cNvSpPr>
            <a:spLocks noGrp="1"/>
          </p:cNvSpPr>
          <p:nvPr>
            <p:ph type="body" sz="quarter" idx="22"/>
          </p:nvPr>
        </p:nvSpPr>
        <p:spPr>
          <a:xfrm>
            <a:off x="4642328" y="5867933"/>
            <a:ext cx="7309960" cy="721177"/>
          </a:xfrm>
          <a:prstGeom prst="rect">
            <a:avLst/>
          </a:prstGeom>
        </p:spPr>
        <p:txBody>
          <a:bodyPr lIns="0" tIns="0" rIns="0" bIns="0" anchor="ctr" anchorCtr="0"/>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12" name="Forme libre : forme 11">
            <a:extLst>
              <a:ext uri="{FF2B5EF4-FFF2-40B4-BE49-F238E27FC236}">
                <a16:creationId xmlns:a16="http://schemas.microsoft.com/office/drawing/2014/main" id="{1F619DC6-741E-31F8-58E2-44D0B7C3A7FE}"/>
              </a:ext>
            </a:extLst>
          </p:cNvPr>
          <p:cNvSpPr/>
          <p:nvPr userDrawn="1"/>
        </p:nvSpPr>
        <p:spPr>
          <a:xfrm>
            <a:off x="1302818" y="153749"/>
            <a:ext cx="0" cy="5462124"/>
          </a:xfrm>
          <a:custGeom>
            <a:avLst/>
            <a:gdLst>
              <a:gd name="connsiteX0" fmla="*/ 0 w 0"/>
              <a:gd name="connsiteY0" fmla="*/ 0 h 5462124"/>
              <a:gd name="connsiteX1" fmla="*/ 0 w 0"/>
              <a:gd name="connsiteY1" fmla="*/ 5462124 h 5462124"/>
            </a:gdLst>
            <a:ahLst/>
            <a:cxnLst>
              <a:cxn ang="0">
                <a:pos x="connsiteX0" y="connsiteY0"/>
              </a:cxn>
              <a:cxn ang="0">
                <a:pos x="connsiteX1" y="connsiteY1"/>
              </a:cxn>
            </a:cxnLst>
            <a:rect l="l" t="t" r="r" b="b"/>
            <a:pathLst>
              <a:path h="5462124">
                <a:moveTo>
                  <a:pt x="0" y="0"/>
                </a:moveTo>
                <a:lnTo>
                  <a:pt x="0" y="5462124"/>
                </a:lnTo>
              </a:path>
            </a:pathLst>
          </a:cu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orme libre : forme 12">
            <a:extLst>
              <a:ext uri="{FF2B5EF4-FFF2-40B4-BE49-F238E27FC236}">
                <a16:creationId xmlns:a16="http://schemas.microsoft.com/office/drawing/2014/main" id="{55EBEB14-267E-FAE1-2982-D0C3411A62A5}"/>
              </a:ext>
            </a:extLst>
          </p:cNvPr>
          <p:cNvSpPr/>
          <p:nvPr userDrawn="1"/>
        </p:nvSpPr>
        <p:spPr>
          <a:xfrm>
            <a:off x="591772" y="6311015"/>
            <a:ext cx="532836" cy="602250"/>
          </a:xfrm>
          <a:custGeom>
            <a:avLst/>
            <a:gdLst>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 name="connsiteX0" fmla="*/ 0 w 462455"/>
              <a:gd name="connsiteY0" fmla="*/ 546538 h 546538"/>
              <a:gd name="connsiteX1" fmla="*/ 462455 w 462455"/>
              <a:gd name="connsiteY1" fmla="*/ 0 h 546538"/>
              <a:gd name="connsiteX2" fmla="*/ 462455 w 462455"/>
              <a:gd name="connsiteY2" fmla="*/ 0 h 546538"/>
            </a:gdLst>
            <a:ahLst/>
            <a:cxnLst>
              <a:cxn ang="0">
                <a:pos x="connsiteX0" y="connsiteY0"/>
              </a:cxn>
              <a:cxn ang="0">
                <a:pos x="connsiteX1" y="connsiteY1"/>
              </a:cxn>
              <a:cxn ang="0">
                <a:pos x="connsiteX2" y="connsiteY2"/>
              </a:cxn>
            </a:cxnLst>
            <a:rect l="l" t="t" r="r" b="b"/>
            <a:pathLst>
              <a:path w="462455" h="546538">
                <a:moveTo>
                  <a:pt x="0" y="546538"/>
                </a:moveTo>
                <a:cubicBezTo>
                  <a:pt x="201176" y="421742"/>
                  <a:pt x="307555" y="302275"/>
                  <a:pt x="462455" y="0"/>
                </a:cubicBezTo>
                <a:lnTo>
                  <a:pt x="462455" y="0"/>
                </a:lnTo>
              </a:path>
            </a:pathLst>
          </a:cu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556729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8_Titre">
    <p:spTree>
      <p:nvGrpSpPr>
        <p:cNvPr id="1" name="Shape 8"/>
        <p:cNvGrpSpPr/>
        <p:nvPr/>
      </p:nvGrpSpPr>
      <p:grpSpPr>
        <a:xfrm>
          <a:off x="0" y="0"/>
          <a:ext cx="0" cy="0"/>
          <a:chOff x="0" y="0"/>
          <a:chExt cx="0" cy="0"/>
        </a:xfrm>
      </p:grpSpPr>
      <p:cxnSp>
        <p:nvCxnSpPr>
          <p:cNvPr id="2" name="Connecteur droit 1">
            <a:extLst>
              <a:ext uri="{FF2B5EF4-FFF2-40B4-BE49-F238E27FC236}">
                <a16:creationId xmlns:a16="http://schemas.microsoft.com/office/drawing/2014/main" id="{DA8A33CE-35FE-1DFA-DBF7-F97C6E0C36BB}"/>
              </a:ext>
            </a:extLst>
          </p:cNvPr>
          <p:cNvCxnSpPr>
            <a:cxnSpLocks/>
          </p:cNvCxnSpPr>
          <p:nvPr/>
        </p:nvCxnSpPr>
        <p:spPr>
          <a:xfrm>
            <a:off x="633413" y="2257425"/>
            <a:ext cx="4794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Oval 13">
            <a:extLst>
              <a:ext uri="{FF2B5EF4-FFF2-40B4-BE49-F238E27FC236}">
                <a16:creationId xmlns:a16="http://schemas.microsoft.com/office/drawing/2014/main" id="{7824AAC0-3FC3-C8A2-73A0-C1E800ADE66B}"/>
              </a:ext>
            </a:extLst>
          </p:cNvPr>
          <p:cNvSpPr txBox="1">
            <a:spLocks noChangeAspect="1" noChangeArrowheads="1"/>
          </p:cNvSpPr>
          <p:nvPr/>
        </p:nvSpPr>
        <p:spPr bwMode="auto">
          <a:xfrm>
            <a:off x="11709400" y="6481763"/>
            <a:ext cx="242888" cy="163512"/>
          </a:xfrm>
          <a:prstGeom prst="rect">
            <a:avLst/>
          </a:prstGeom>
          <a:noFill/>
          <a:ln>
            <a:noFill/>
          </a:ln>
          <a:effectLst/>
        </p:spPr>
        <p:txBody>
          <a:bodyPr wrap="none" lIns="0" tIns="0" rIns="0" bIns="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2DAB3A8F-92A4-435A-80E7-3433F8B9A733}" type="slidenum">
              <a:rPr lang="fr-FR" sz="1067">
                <a:solidFill>
                  <a:schemeClr val="tx2"/>
                </a:solidFill>
              </a:rPr>
              <a:pPr algn="r">
                <a:defRPr/>
              </a:pPr>
              <a:t>‹N°›</a:t>
            </a:fld>
            <a:endParaRPr lang="fr-FR" sz="1067">
              <a:solidFill>
                <a:schemeClr val="tx2"/>
              </a:solidFill>
            </a:endParaRPr>
          </a:p>
        </p:txBody>
      </p:sp>
      <p:sp>
        <p:nvSpPr>
          <p:cNvPr id="16" name="Espace réservé du texte 52"/>
          <p:cNvSpPr>
            <a:spLocks noGrp="1"/>
          </p:cNvSpPr>
          <p:nvPr>
            <p:ph type="body" sz="quarter" idx="13"/>
          </p:nvPr>
        </p:nvSpPr>
        <p:spPr>
          <a:xfrm>
            <a:off x="623392" y="2564905"/>
            <a:ext cx="4964608" cy="2035434"/>
          </a:xfrm>
        </p:spPr>
        <p:txBody>
          <a:bodyPr lIns="0" tIns="0" rIns="0" bIns="0" anchor="t" anchorCtr="0">
            <a:noAutofit/>
          </a:bodyPr>
          <a:lstStyle>
            <a:lvl1pPr marL="0" indent="0" algn="l">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9" name="Espace réservé du texte 52"/>
          <p:cNvSpPr>
            <a:spLocks noGrp="1"/>
          </p:cNvSpPr>
          <p:nvPr>
            <p:ph type="body" sz="quarter" idx="14"/>
          </p:nvPr>
        </p:nvSpPr>
        <p:spPr>
          <a:xfrm>
            <a:off x="623392" y="1737663"/>
            <a:ext cx="11179342" cy="492443"/>
          </a:xfrm>
        </p:spPr>
        <p:txBody>
          <a:bodyPr wrap="none" lIns="0" tIns="0" rIns="0" bIns="0" anchor="t" anchorCtr="0">
            <a:spAutoFit/>
          </a:bodyPr>
          <a:lstStyle>
            <a:lvl1pPr marL="0" indent="0" algn="l">
              <a:buNone/>
              <a:defRPr lang="fr-FR" sz="3200" b="1" i="0" u="none" strike="noStrike" cap="none" baseline="0" dirty="0">
                <a:solidFill>
                  <a:srgbClr val="FFC000"/>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8" name="Espace réservé pour une image  2"/>
          <p:cNvSpPr>
            <a:spLocks noGrp="1"/>
          </p:cNvSpPr>
          <p:nvPr>
            <p:ph type="pic" sz="quarter" idx="15"/>
          </p:nvPr>
        </p:nvSpPr>
        <p:spPr>
          <a:xfrm>
            <a:off x="6004560" y="-31158"/>
            <a:ext cx="6187440" cy="6889159"/>
          </a:xfrm>
          <a:solidFill>
            <a:schemeClr val="bg1">
              <a:lumMod val="95000"/>
            </a:schemeClr>
          </a:solidFill>
        </p:spPr>
        <p:txBody>
          <a:bodyPr/>
          <a:lstStyle/>
          <a:p>
            <a:pPr lvl="0"/>
            <a:r>
              <a:rPr lang="fr-FR" noProof="0">
                <a:sym typeface="Arial"/>
              </a:rPr>
              <a:t>Cliquez sur l'icône pour ajouter une image</a:t>
            </a:r>
          </a:p>
        </p:txBody>
      </p:sp>
      <p:grpSp>
        <p:nvGrpSpPr>
          <p:cNvPr id="11" name="Groupe 10">
            <a:extLst>
              <a:ext uri="{FF2B5EF4-FFF2-40B4-BE49-F238E27FC236}">
                <a16:creationId xmlns:a16="http://schemas.microsoft.com/office/drawing/2014/main" id="{EDE49416-27D4-7A64-F802-AB2F4B45D572}"/>
              </a:ext>
            </a:extLst>
          </p:cNvPr>
          <p:cNvGrpSpPr/>
          <p:nvPr userDrawn="1"/>
        </p:nvGrpSpPr>
        <p:grpSpPr>
          <a:xfrm>
            <a:off x="392483" y="5961799"/>
            <a:ext cx="896201" cy="896201"/>
            <a:chOff x="325925" y="6019292"/>
            <a:chExt cx="896201" cy="896201"/>
          </a:xfrm>
        </p:grpSpPr>
        <p:pic>
          <p:nvPicPr>
            <p:cNvPr id="12" name="Image 11" descr="Une image contenant logo, symbole, Graphique, Police&#10;&#10;Description générée automatiquement">
              <a:extLst>
                <a:ext uri="{FF2B5EF4-FFF2-40B4-BE49-F238E27FC236}">
                  <a16:creationId xmlns:a16="http://schemas.microsoft.com/office/drawing/2014/main" id="{6F660596-8AD4-C3CA-52CB-DF6783A3D22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25925" y="6019292"/>
              <a:ext cx="896201" cy="896201"/>
            </a:xfrm>
            <a:prstGeom prst="rect">
              <a:avLst/>
            </a:prstGeom>
          </p:spPr>
        </p:pic>
        <p:sp>
          <p:nvSpPr>
            <p:cNvPr id="13" name="ZoneTexte 12">
              <a:extLst>
                <a:ext uri="{FF2B5EF4-FFF2-40B4-BE49-F238E27FC236}">
                  <a16:creationId xmlns:a16="http://schemas.microsoft.com/office/drawing/2014/main" id="{2E967F7B-8C86-DB92-A8E8-4E0EBE7F994A}"/>
                </a:ext>
              </a:extLst>
            </p:cNvPr>
            <p:cNvSpPr txBox="1"/>
            <p:nvPr userDrawn="1"/>
          </p:nvSpPr>
          <p:spPr>
            <a:xfrm>
              <a:off x="550547" y="6309321"/>
              <a:ext cx="357790" cy="230832"/>
            </a:xfrm>
            <a:prstGeom prst="rect">
              <a:avLst/>
            </a:prstGeom>
            <a:noFill/>
          </p:spPr>
          <p:txBody>
            <a:bodyPr wrap="square" rtlCol="0">
              <a:spAutoFit/>
            </a:bodyPr>
            <a:lstStyle/>
            <a:p>
              <a:r>
                <a:rPr lang="fr-FR" sz="900" b="1" dirty="0">
                  <a:solidFill>
                    <a:srgbClr val="C00000"/>
                  </a:solidFill>
                  <a:latin typeface="Arial Black" panose="020B0A04020102020204" pitchFamily="34" charset="0"/>
                </a:rPr>
                <a:t>Q1</a:t>
              </a:r>
            </a:p>
          </p:txBody>
        </p:sp>
      </p:grpSp>
    </p:spTree>
    <p:extLst>
      <p:ext uri="{BB962C8B-B14F-4D97-AF65-F5344CB8AC3E}">
        <p14:creationId xmlns:p14="http://schemas.microsoft.com/office/powerpoint/2010/main" val="537366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479376" y="469508"/>
            <a:ext cx="11233248" cy="384043"/>
          </a:xfrm>
        </p:spPr>
        <p:txBody>
          <a:bodyPr/>
          <a:lstStyle>
            <a:lvl1pPr>
              <a:defRPr sz="2000">
                <a:latin typeface="Montserrat Black" panose="00000A00000000000000" pitchFamily="2" charset="0"/>
              </a:defRPr>
            </a:lvl1pPr>
          </a:lstStyle>
          <a:p>
            <a:r>
              <a:rPr lang="fr-FR" dirty="0"/>
              <a:t>Modifiez le style du titre</a:t>
            </a:r>
          </a:p>
        </p:txBody>
      </p:sp>
      <p:sp>
        <p:nvSpPr>
          <p:cNvPr id="7" name="Espace réservé du contenu 5"/>
          <p:cNvSpPr>
            <a:spLocks noGrp="1"/>
          </p:cNvSpPr>
          <p:nvPr>
            <p:ph sz="quarter" idx="13"/>
          </p:nvPr>
        </p:nvSpPr>
        <p:spPr>
          <a:xfrm>
            <a:off x="478871" y="1632000"/>
            <a:ext cx="11234259" cy="4677321"/>
          </a:xfrm>
          <a:noFill/>
        </p:spPr>
        <p:txBody>
          <a:bodyPr lIns="0" tIns="0" rIns="0" bIns="0">
            <a:normAutofit/>
          </a:bodyPr>
          <a:lstStyle>
            <a:lvl1pPr marL="354013" indent="-354013">
              <a:lnSpc>
                <a:spcPct val="150000"/>
              </a:lnSpc>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defRPr>
            </a:lvl1pPr>
            <a:lvl2pPr marL="720725" indent="-271463">
              <a:lnSpc>
                <a:spcPct val="150000"/>
              </a:lnSpc>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defRPr>
            </a:lvl2pPr>
            <a:lvl3pPr marL="1076325" indent="-263525">
              <a:lnSpc>
                <a:spcPct val="150000"/>
              </a:lnSpc>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defRPr>
            </a:lvl3pPr>
            <a:lvl4pPr marL="1552575" indent="-261938">
              <a:lnSpc>
                <a:spcPct val="150000"/>
              </a:lnSpc>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5" name="Espace réservé du texte 52"/>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6" name="Rectangle 5">
            <a:extLst>
              <a:ext uri="{FF2B5EF4-FFF2-40B4-BE49-F238E27FC236}">
                <a16:creationId xmlns:a16="http://schemas.microsoft.com/office/drawing/2014/main" id="{2664C3AB-F00D-4D6E-3983-61120D787394}"/>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itre 1">
            <a:extLst>
              <a:ext uri="{FF2B5EF4-FFF2-40B4-BE49-F238E27FC236}">
                <a16:creationId xmlns:a16="http://schemas.microsoft.com/office/drawing/2014/main" id="{D381DB54-46C1-A3FD-A795-A430FD459166}"/>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dirty="0">
                <a:solidFill>
                  <a:srgbClr val="C00000"/>
                </a:solidFill>
                <a:latin typeface="Arial Black" panose="020B0A04020102020204" pitchFamily="34" charset="0"/>
              </a:rPr>
              <a:t>Modifiez le style du titre</a:t>
            </a:r>
          </a:p>
        </p:txBody>
      </p:sp>
      <p:grpSp>
        <p:nvGrpSpPr>
          <p:cNvPr id="12" name="Groupe 11">
            <a:extLst>
              <a:ext uri="{FF2B5EF4-FFF2-40B4-BE49-F238E27FC236}">
                <a16:creationId xmlns:a16="http://schemas.microsoft.com/office/drawing/2014/main" id="{39E358C1-12D7-BE3A-9B38-E2AB55007582}"/>
              </a:ext>
            </a:extLst>
          </p:cNvPr>
          <p:cNvGrpSpPr/>
          <p:nvPr userDrawn="1"/>
        </p:nvGrpSpPr>
        <p:grpSpPr>
          <a:xfrm>
            <a:off x="392483" y="5961799"/>
            <a:ext cx="896201" cy="896201"/>
            <a:chOff x="325925" y="6019292"/>
            <a:chExt cx="896201" cy="896201"/>
          </a:xfrm>
        </p:grpSpPr>
        <p:pic>
          <p:nvPicPr>
            <p:cNvPr id="13" name="Image 12" descr="Une image contenant logo, symbole, Graphique, Police&#10;&#10;Description générée automatiquement">
              <a:extLst>
                <a:ext uri="{FF2B5EF4-FFF2-40B4-BE49-F238E27FC236}">
                  <a16:creationId xmlns:a16="http://schemas.microsoft.com/office/drawing/2014/main" id="{3039F1AE-7AED-A749-02CB-67FB634C22B1}"/>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325925" y="6019292"/>
              <a:ext cx="896201" cy="896201"/>
            </a:xfrm>
            <a:prstGeom prst="rect">
              <a:avLst/>
            </a:prstGeom>
          </p:spPr>
        </p:pic>
        <p:sp>
          <p:nvSpPr>
            <p:cNvPr id="14" name="ZoneTexte 13">
              <a:extLst>
                <a:ext uri="{FF2B5EF4-FFF2-40B4-BE49-F238E27FC236}">
                  <a16:creationId xmlns:a16="http://schemas.microsoft.com/office/drawing/2014/main" id="{35A40698-B67C-39E7-2663-CDFA5079019A}"/>
                </a:ext>
              </a:extLst>
            </p:cNvPr>
            <p:cNvSpPr txBox="1"/>
            <p:nvPr userDrawn="1"/>
          </p:nvSpPr>
          <p:spPr>
            <a:xfrm>
              <a:off x="550547" y="6309321"/>
              <a:ext cx="357790" cy="230832"/>
            </a:xfrm>
            <a:prstGeom prst="rect">
              <a:avLst/>
            </a:prstGeom>
            <a:noFill/>
          </p:spPr>
          <p:txBody>
            <a:bodyPr wrap="square" rtlCol="0">
              <a:spAutoFit/>
            </a:bodyPr>
            <a:lstStyle/>
            <a:p>
              <a:r>
                <a:rPr lang="fr-FR" sz="900" b="1" dirty="0">
                  <a:solidFill>
                    <a:srgbClr val="C00000"/>
                  </a:solidFill>
                  <a:latin typeface="Arial Black" panose="020B0A04020102020204" pitchFamily="34" charset="0"/>
                </a:rPr>
                <a:t>Q1</a:t>
              </a:r>
            </a:p>
          </p:txBody>
        </p:sp>
      </p:grpSp>
    </p:spTree>
    <p:extLst>
      <p:ext uri="{BB962C8B-B14F-4D97-AF65-F5344CB8AC3E}">
        <p14:creationId xmlns:p14="http://schemas.microsoft.com/office/powerpoint/2010/main" val="716214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7F55CF6F-C31D-B94B-97C6-E3903AC6998D}"/>
              </a:ext>
            </a:extLst>
          </p:cNvPr>
          <p:cNvSpPr>
            <a:spLocks noGrp="1"/>
          </p:cNvSpPr>
          <p:nvPr>
            <p:ph type="title"/>
          </p:nvPr>
        </p:nvSpPr>
        <p:spPr>
          <a:xfrm>
            <a:off x="479376" y="469508"/>
            <a:ext cx="11233248" cy="384043"/>
          </a:xfrm>
        </p:spPr>
        <p:txBody>
          <a:bodyPr/>
          <a:lstStyle>
            <a:lvl1pPr>
              <a:defRPr sz="2000">
                <a:solidFill>
                  <a:schemeClr val="tx1"/>
                </a:solidFill>
                <a:latin typeface="Montserrat Black" panose="00000A00000000000000" pitchFamily="2" charset="0"/>
              </a:defRPr>
            </a:lvl1pPr>
          </a:lstStyle>
          <a:p>
            <a:r>
              <a:rPr lang="fr-FR" dirty="0"/>
              <a:t>Modifiez le style du titre</a:t>
            </a:r>
          </a:p>
        </p:txBody>
      </p:sp>
      <p:sp>
        <p:nvSpPr>
          <p:cNvPr id="9" name="Espace réservé du texte 52">
            <a:extLst>
              <a:ext uri="{FF2B5EF4-FFF2-40B4-BE49-F238E27FC236}">
                <a16:creationId xmlns:a16="http://schemas.microsoft.com/office/drawing/2014/main" id="{CE2DED6E-5235-E5D8-F329-EC3B4D99DCD7}"/>
              </a:ext>
            </a:extLst>
          </p:cNvPr>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10" name="Rectangle 9">
            <a:extLst>
              <a:ext uri="{FF2B5EF4-FFF2-40B4-BE49-F238E27FC236}">
                <a16:creationId xmlns:a16="http://schemas.microsoft.com/office/drawing/2014/main" id="{3E21E83C-273C-A38E-DA5C-876685A2335B}"/>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a:extLst>
              <a:ext uri="{FF2B5EF4-FFF2-40B4-BE49-F238E27FC236}">
                <a16:creationId xmlns:a16="http://schemas.microsoft.com/office/drawing/2014/main" id="{4D99AB8F-BD9F-D035-957E-F9CAF4D0B633}"/>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a:solidFill>
                  <a:srgbClr val="C00000"/>
                </a:solidFill>
                <a:latin typeface="Arial Black" panose="020B0A04020102020204" pitchFamily="34" charset="0"/>
              </a:rPr>
              <a:t>Modifiez le style du titre</a:t>
            </a:r>
            <a:endParaRPr lang="fr-FR" sz="1200" kern="0" dirty="0">
              <a:solidFill>
                <a:srgbClr val="C00000"/>
              </a:solidFill>
              <a:latin typeface="Arial Black" panose="020B0A04020102020204" pitchFamily="34" charset="0"/>
            </a:endParaRPr>
          </a:p>
        </p:txBody>
      </p:sp>
      <p:sp>
        <p:nvSpPr>
          <p:cNvPr id="12" name="Espace réservé du contenu 5">
            <a:extLst>
              <a:ext uri="{FF2B5EF4-FFF2-40B4-BE49-F238E27FC236}">
                <a16:creationId xmlns:a16="http://schemas.microsoft.com/office/drawing/2014/main" id="{8B9A69A9-0732-D25B-8547-432C64776F25}"/>
              </a:ext>
            </a:extLst>
          </p:cNvPr>
          <p:cNvSpPr>
            <a:spLocks noGrp="1"/>
          </p:cNvSpPr>
          <p:nvPr>
            <p:ph sz="quarter" idx="13"/>
          </p:nvPr>
        </p:nvSpPr>
        <p:spPr>
          <a:xfrm>
            <a:off x="479376" y="1632001"/>
            <a:ext cx="5442427" cy="4410000"/>
          </a:xfrm>
          <a:noFill/>
        </p:spPr>
        <p:txBody>
          <a:bodyPr lIns="0" tIns="0" rIns="0" bIns="0">
            <a:normAutofit/>
          </a:bodyPr>
          <a:lstStyle>
            <a:lvl1pPr marL="354013" indent="-354013">
              <a:lnSpc>
                <a:spcPct val="150000"/>
              </a:lnSpc>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defRPr>
            </a:lvl1pPr>
            <a:lvl2pPr marL="720725" indent="-271463">
              <a:lnSpc>
                <a:spcPct val="150000"/>
              </a:lnSpc>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defRPr>
            </a:lvl2pPr>
            <a:lvl3pPr marL="1076325" indent="-263525">
              <a:lnSpc>
                <a:spcPct val="150000"/>
              </a:lnSpc>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defRPr>
            </a:lvl3pPr>
            <a:lvl4pPr marL="1552575" indent="-261938">
              <a:lnSpc>
                <a:spcPct val="150000"/>
              </a:lnSpc>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15" name="Espace réservé du contenu 5">
            <a:extLst>
              <a:ext uri="{FF2B5EF4-FFF2-40B4-BE49-F238E27FC236}">
                <a16:creationId xmlns:a16="http://schemas.microsoft.com/office/drawing/2014/main" id="{087C0435-6114-304E-7024-41B5813D537F}"/>
              </a:ext>
            </a:extLst>
          </p:cNvPr>
          <p:cNvSpPr>
            <a:spLocks noGrp="1"/>
          </p:cNvSpPr>
          <p:nvPr>
            <p:ph sz="quarter" idx="14"/>
          </p:nvPr>
        </p:nvSpPr>
        <p:spPr>
          <a:xfrm>
            <a:off x="6270197" y="1632001"/>
            <a:ext cx="5442427" cy="4410000"/>
          </a:xfrm>
          <a:noFill/>
        </p:spPr>
        <p:txBody>
          <a:bodyPr lIns="0" tIns="0" rIns="0" bIns="0">
            <a:normAutofit/>
          </a:bodyPr>
          <a:lstStyle>
            <a:lvl1pPr marL="354013" indent="-354013">
              <a:lnSpc>
                <a:spcPct val="150000"/>
              </a:lnSpc>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defRPr>
            </a:lvl1pPr>
            <a:lvl2pPr marL="720725" indent="-271463">
              <a:lnSpc>
                <a:spcPct val="150000"/>
              </a:lnSpc>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defRPr>
            </a:lvl2pPr>
            <a:lvl3pPr marL="1076325" indent="-263525">
              <a:lnSpc>
                <a:spcPct val="150000"/>
              </a:lnSpc>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defRPr>
            </a:lvl3pPr>
            <a:lvl4pPr marL="1552575" indent="-261938">
              <a:lnSpc>
                <a:spcPct val="150000"/>
              </a:lnSpc>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grpSp>
        <p:nvGrpSpPr>
          <p:cNvPr id="2" name="Groupe 1">
            <a:extLst>
              <a:ext uri="{FF2B5EF4-FFF2-40B4-BE49-F238E27FC236}">
                <a16:creationId xmlns:a16="http://schemas.microsoft.com/office/drawing/2014/main" id="{D2EDA421-B7B2-3F05-F439-252AF9464F26}"/>
              </a:ext>
            </a:extLst>
          </p:cNvPr>
          <p:cNvGrpSpPr/>
          <p:nvPr userDrawn="1"/>
        </p:nvGrpSpPr>
        <p:grpSpPr>
          <a:xfrm>
            <a:off x="392483" y="5961799"/>
            <a:ext cx="896201" cy="896201"/>
            <a:chOff x="325925" y="6019292"/>
            <a:chExt cx="896201" cy="896201"/>
          </a:xfrm>
        </p:grpSpPr>
        <p:pic>
          <p:nvPicPr>
            <p:cNvPr id="5" name="Image 4" descr="Une image contenant logo, symbole, Graphique, Police&#10;&#10;Description générée automatiquement">
              <a:extLst>
                <a:ext uri="{FF2B5EF4-FFF2-40B4-BE49-F238E27FC236}">
                  <a16:creationId xmlns:a16="http://schemas.microsoft.com/office/drawing/2014/main" id="{EC90A980-20F5-A50E-B413-5E31C95B59D2}"/>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325925" y="6019292"/>
              <a:ext cx="896201" cy="896201"/>
            </a:xfrm>
            <a:prstGeom prst="rect">
              <a:avLst/>
            </a:prstGeom>
          </p:spPr>
        </p:pic>
        <p:sp>
          <p:nvSpPr>
            <p:cNvPr id="6" name="ZoneTexte 5">
              <a:extLst>
                <a:ext uri="{FF2B5EF4-FFF2-40B4-BE49-F238E27FC236}">
                  <a16:creationId xmlns:a16="http://schemas.microsoft.com/office/drawing/2014/main" id="{614CEE89-80BA-C728-087E-2B94230607E3}"/>
                </a:ext>
              </a:extLst>
            </p:cNvPr>
            <p:cNvSpPr txBox="1"/>
            <p:nvPr userDrawn="1"/>
          </p:nvSpPr>
          <p:spPr>
            <a:xfrm>
              <a:off x="550547" y="6309321"/>
              <a:ext cx="357790" cy="230832"/>
            </a:xfrm>
            <a:prstGeom prst="rect">
              <a:avLst/>
            </a:prstGeom>
            <a:noFill/>
          </p:spPr>
          <p:txBody>
            <a:bodyPr wrap="square" rtlCol="0">
              <a:spAutoFit/>
            </a:bodyPr>
            <a:lstStyle/>
            <a:p>
              <a:r>
                <a:rPr lang="fr-FR" sz="900" b="1" dirty="0">
                  <a:solidFill>
                    <a:srgbClr val="C00000"/>
                  </a:solidFill>
                  <a:latin typeface="Arial Black" panose="020B0A04020102020204" pitchFamily="34" charset="0"/>
                </a:rPr>
                <a:t>Q1</a:t>
              </a:r>
            </a:p>
          </p:txBody>
        </p:sp>
      </p:grpSp>
    </p:spTree>
    <p:extLst>
      <p:ext uri="{BB962C8B-B14F-4D97-AF65-F5344CB8AC3E}">
        <p14:creationId xmlns:p14="http://schemas.microsoft.com/office/powerpoint/2010/main" val="28213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FFF7ABD1-071F-D7AC-91B9-57003EBF0224}"/>
              </a:ext>
            </a:extLst>
          </p:cNvPr>
          <p:cNvSpPr>
            <a:spLocks noGrp="1"/>
          </p:cNvSpPr>
          <p:nvPr>
            <p:ph type="title"/>
          </p:nvPr>
        </p:nvSpPr>
        <p:spPr>
          <a:xfrm>
            <a:off x="479376" y="469508"/>
            <a:ext cx="11233248" cy="384043"/>
          </a:xfrm>
        </p:spPr>
        <p:txBody>
          <a:bodyPr/>
          <a:lstStyle>
            <a:lvl1pPr>
              <a:defRPr sz="2000">
                <a:solidFill>
                  <a:schemeClr val="tx1"/>
                </a:solidFill>
                <a:latin typeface="Montserrat Black" panose="00000A00000000000000" pitchFamily="2" charset="0"/>
              </a:defRPr>
            </a:lvl1pPr>
          </a:lstStyle>
          <a:p>
            <a:r>
              <a:rPr lang="fr-FR" dirty="0"/>
              <a:t>Modifiez le style du titre</a:t>
            </a:r>
          </a:p>
        </p:txBody>
      </p:sp>
      <p:sp>
        <p:nvSpPr>
          <p:cNvPr id="7" name="Espace réservé du texte 52">
            <a:extLst>
              <a:ext uri="{FF2B5EF4-FFF2-40B4-BE49-F238E27FC236}">
                <a16:creationId xmlns:a16="http://schemas.microsoft.com/office/drawing/2014/main" id="{D43F2609-276F-52D2-2F84-938DC2F9FF18}"/>
              </a:ext>
            </a:extLst>
          </p:cNvPr>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8" name="Rectangle 7">
            <a:extLst>
              <a:ext uri="{FF2B5EF4-FFF2-40B4-BE49-F238E27FC236}">
                <a16:creationId xmlns:a16="http://schemas.microsoft.com/office/drawing/2014/main" id="{B4AE6190-68A3-1158-411F-9EF9393B54FF}"/>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1">
            <a:extLst>
              <a:ext uri="{FF2B5EF4-FFF2-40B4-BE49-F238E27FC236}">
                <a16:creationId xmlns:a16="http://schemas.microsoft.com/office/drawing/2014/main" id="{11480C2E-A67A-FD79-D82A-77036709B124}"/>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dirty="0">
                <a:solidFill>
                  <a:srgbClr val="C00000"/>
                </a:solidFill>
                <a:latin typeface="Arial Black" panose="020B0A04020102020204" pitchFamily="34" charset="0"/>
              </a:rPr>
              <a:t>Modifiez le style du titre</a:t>
            </a:r>
          </a:p>
        </p:txBody>
      </p:sp>
    </p:spTree>
    <p:extLst>
      <p:ext uri="{BB962C8B-B14F-4D97-AF65-F5344CB8AC3E}">
        <p14:creationId xmlns:p14="http://schemas.microsoft.com/office/powerpoint/2010/main" val="4142995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p:nvPr>
        </p:nvSpPr>
        <p:spPr>
          <a:xfrm>
            <a:off x="8113184" y="384040"/>
            <a:ext cx="4078816" cy="6473959"/>
          </a:xfrm>
        </p:spPr>
        <p:txBody>
          <a:bodyPr/>
          <a:lstStyle/>
          <a:p>
            <a:pPr lvl="0"/>
            <a:r>
              <a:rPr lang="fr-FR" noProof="0">
                <a:sym typeface="Arial"/>
              </a:rPr>
              <a:t>Cliquez sur l'icône pour ajouter une image</a:t>
            </a:r>
          </a:p>
        </p:txBody>
      </p:sp>
      <p:sp>
        <p:nvSpPr>
          <p:cNvPr id="6" name="Titre 1">
            <a:extLst>
              <a:ext uri="{FF2B5EF4-FFF2-40B4-BE49-F238E27FC236}">
                <a16:creationId xmlns:a16="http://schemas.microsoft.com/office/drawing/2014/main" id="{A40BC766-86AF-995F-B48A-2A3B709F002D}"/>
              </a:ext>
            </a:extLst>
          </p:cNvPr>
          <p:cNvSpPr>
            <a:spLocks noGrp="1"/>
          </p:cNvSpPr>
          <p:nvPr>
            <p:ph type="title"/>
          </p:nvPr>
        </p:nvSpPr>
        <p:spPr>
          <a:xfrm>
            <a:off x="479376" y="469508"/>
            <a:ext cx="11233248" cy="384043"/>
          </a:xfrm>
        </p:spPr>
        <p:txBody>
          <a:bodyPr/>
          <a:lstStyle>
            <a:lvl1pPr>
              <a:defRPr sz="2000">
                <a:solidFill>
                  <a:schemeClr val="tx1"/>
                </a:solidFill>
                <a:latin typeface="Montserrat Black" panose="00000A00000000000000" pitchFamily="2" charset="0"/>
              </a:defRPr>
            </a:lvl1pPr>
          </a:lstStyle>
          <a:p>
            <a:r>
              <a:rPr lang="fr-FR" dirty="0"/>
              <a:t>Modifiez le style du titre</a:t>
            </a:r>
          </a:p>
        </p:txBody>
      </p:sp>
      <p:sp>
        <p:nvSpPr>
          <p:cNvPr id="7" name="Espace réservé du texte 52">
            <a:extLst>
              <a:ext uri="{FF2B5EF4-FFF2-40B4-BE49-F238E27FC236}">
                <a16:creationId xmlns:a16="http://schemas.microsoft.com/office/drawing/2014/main" id="{8D6D46D6-39C8-3568-2AC1-9A23066A1429}"/>
              </a:ext>
            </a:extLst>
          </p:cNvPr>
          <p:cNvSpPr>
            <a:spLocks noGrp="1"/>
          </p:cNvSpPr>
          <p:nvPr>
            <p:ph type="body" sz="quarter" idx="12"/>
          </p:nvPr>
        </p:nvSpPr>
        <p:spPr>
          <a:xfrm>
            <a:off x="479376" y="1024860"/>
            <a:ext cx="11233248" cy="384043"/>
          </a:xfrm>
        </p:spPr>
        <p:txBody>
          <a:bodyPr lIns="0" tIns="0" rIns="0" bIns="0"/>
          <a:lstStyle>
            <a:lvl1pPr marL="0" indent="0" algn="l">
              <a:buNone/>
              <a:defRPr sz="1800" b="0" i="0" baseline="0">
                <a:solidFill>
                  <a:schemeClr val="accent6">
                    <a:lumMod val="75000"/>
                  </a:schemeClr>
                </a:solidFill>
                <a:latin typeface="Montserrat SemiBold" panose="00000700000000000000" pitchFamily="2"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Cliquez pour modifier les styles du texte du masque</a:t>
            </a:r>
          </a:p>
        </p:txBody>
      </p:sp>
      <p:sp>
        <p:nvSpPr>
          <p:cNvPr id="8" name="Rectangle 7">
            <a:extLst>
              <a:ext uri="{FF2B5EF4-FFF2-40B4-BE49-F238E27FC236}">
                <a16:creationId xmlns:a16="http://schemas.microsoft.com/office/drawing/2014/main" id="{61E81FF4-2E05-BA35-B756-F4C3FB585D72}"/>
              </a:ext>
            </a:extLst>
          </p:cNvPr>
          <p:cNvSpPr/>
          <p:nvPr userDrawn="1"/>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1">
            <a:extLst>
              <a:ext uri="{FF2B5EF4-FFF2-40B4-BE49-F238E27FC236}">
                <a16:creationId xmlns:a16="http://schemas.microsoft.com/office/drawing/2014/main" id="{7AE6191E-2FA9-28EB-22C5-8E97BACC22B0}"/>
              </a:ext>
            </a:extLst>
          </p:cNvPr>
          <p:cNvSpPr txBox="1">
            <a:spLocks/>
          </p:cNvSpPr>
          <p:nvPr userDrawn="1"/>
        </p:nvSpPr>
        <p:spPr bwMode="auto">
          <a:xfrm>
            <a:off x="7404410" y="60752"/>
            <a:ext cx="4698508" cy="2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accent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pPr algn="r"/>
            <a:r>
              <a:rPr lang="fr-FR" sz="1200" kern="0" dirty="0">
                <a:solidFill>
                  <a:srgbClr val="C00000"/>
                </a:solidFill>
                <a:latin typeface="Arial Black" panose="020B0A04020102020204" pitchFamily="34" charset="0"/>
              </a:rPr>
              <a:t>Modifiez le style du titre</a:t>
            </a:r>
          </a:p>
        </p:txBody>
      </p:sp>
      <p:grpSp>
        <p:nvGrpSpPr>
          <p:cNvPr id="2" name="Groupe 1">
            <a:extLst>
              <a:ext uri="{FF2B5EF4-FFF2-40B4-BE49-F238E27FC236}">
                <a16:creationId xmlns:a16="http://schemas.microsoft.com/office/drawing/2014/main" id="{9BD1337B-34ED-49D7-FEA2-BA5B663FC9CF}"/>
              </a:ext>
            </a:extLst>
          </p:cNvPr>
          <p:cNvGrpSpPr/>
          <p:nvPr userDrawn="1"/>
        </p:nvGrpSpPr>
        <p:grpSpPr>
          <a:xfrm>
            <a:off x="392483" y="5961799"/>
            <a:ext cx="896201" cy="896201"/>
            <a:chOff x="325925" y="6019292"/>
            <a:chExt cx="896201" cy="896201"/>
          </a:xfrm>
        </p:grpSpPr>
        <p:pic>
          <p:nvPicPr>
            <p:cNvPr id="3" name="Image 2" descr="Une image contenant logo, symbole, Graphique, Police&#10;&#10;Description générée automatiquement">
              <a:extLst>
                <a:ext uri="{FF2B5EF4-FFF2-40B4-BE49-F238E27FC236}">
                  <a16:creationId xmlns:a16="http://schemas.microsoft.com/office/drawing/2014/main" id="{5EF84EA6-14E5-759C-35CE-893DA979721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25925" y="6019292"/>
              <a:ext cx="896201" cy="896201"/>
            </a:xfrm>
            <a:prstGeom prst="rect">
              <a:avLst/>
            </a:prstGeom>
          </p:spPr>
        </p:pic>
        <p:sp>
          <p:nvSpPr>
            <p:cNvPr id="10" name="ZoneTexte 9">
              <a:extLst>
                <a:ext uri="{FF2B5EF4-FFF2-40B4-BE49-F238E27FC236}">
                  <a16:creationId xmlns:a16="http://schemas.microsoft.com/office/drawing/2014/main" id="{2D67E18F-0E72-FB50-ECB8-241629113DEB}"/>
                </a:ext>
              </a:extLst>
            </p:cNvPr>
            <p:cNvSpPr txBox="1"/>
            <p:nvPr userDrawn="1"/>
          </p:nvSpPr>
          <p:spPr>
            <a:xfrm>
              <a:off x="550547" y="6309321"/>
              <a:ext cx="357790" cy="230832"/>
            </a:xfrm>
            <a:prstGeom prst="rect">
              <a:avLst/>
            </a:prstGeom>
            <a:noFill/>
          </p:spPr>
          <p:txBody>
            <a:bodyPr wrap="square" rtlCol="0">
              <a:spAutoFit/>
            </a:bodyPr>
            <a:lstStyle/>
            <a:p>
              <a:r>
                <a:rPr lang="fr-FR" sz="900" b="1" dirty="0">
                  <a:solidFill>
                    <a:srgbClr val="C00000"/>
                  </a:solidFill>
                  <a:latin typeface="Arial Black" panose="020B0A04020102020204" pitchFamily="34" charset="0"/>
                </a:rPr>
                <a:t>Q1</a:t>
              </a:r>
            </a:p>
          </p:txBody>
        </p:sp>
      </p:grpSp>
    </p:spTree>
    <p:extLst>
      <p:ext uri="{BB962C8B-B14F-4D97-AF65-F5344CB8AC3E}">
        <p14:creationId xmlns:p14="http://schemas.microsoft.com/office/powerpoint/2010/main" val="944822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BF264339-2E8D-EDF5-1DAD-F5F0C5E63F90}"/>
              </a:ext>
            </a:extLst>
          </p:cNvPr>
          <p:cNvGrpSpPr/>
          <p:nvPr userDrawn="1"/>
        </p:nvGrpSpPr>
        <p:grpSpPr>
          <a:xfrm>
            <a:off x="392483" y="5961799"/>
            <a:ext cx="896201" cy="896201"/>
            <a:chOff x="325925" y="6019292"/>
            <a:chExt cx="896201" cy="896201"/>
          </a:xfrm>
        </p:grpSpPr>
        <p:pic>
          <p:nvPicPr>
            <p:cNvPr id="3" name="Image 2" descr="Une image contenant logo, symbole, Graphique, Police&#10;&#10;Description générée automatiquement">
              <a:extLst>
                <a:ext uri="{FF2B5EF4-FFF2-40B4-BE49-F238E27FC236}">
                  <a16:creationId xmlns:a16="http://schemas.microsoft.com/office/drawing/2014/main" id="{F915AC3B-4FDF-27B1-6B99-0BDEACF44DC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25925" y="6019292"/>
              <a:ext cx="896201" cy="896201"/>
            </a:xfrm>
            <a:prstGeom prst="rect">
              <a:avLst/>
            </a:prstGeom>
          </p:spPr>
        </p:pic>
        <p:sp>
          <p:nvSpPr>
            <p:cNvPr id="6" name="ZoneTexte 5">
              <a:extLst>
                <a:ext uri="{FF2B5EF4-FFF2-40B4-BE49-F238E27FC236}">
                  <a16:creationId xmlns:a16="http://schemas.microsoft.com/office/drawing/2014/main" id="{FB454A6A-54A2-D594-1A96-AC4CDD1C05B1}"/>
                </a:ext>
              </a:extLst>
            </p:cNvPr>
            <p:cNvSpPr txBox="1"/>
            <p:nvPr userDrawn="1"/>
          </p:nvSpPr>
          <p:spPr>
            <a:xfrm>
              <a:off x="550547" y="6309321"/>
              <a:ext cx="357790" cy="230832"/>
            </a:xfrm>
            <a:prstGeom prst="rect">
              <a:avLst/>
            </a:prstGeom>
            <a:noFill/>
          </p:spPr>
          <p:txBody>
            <a:bodyPr wrap="square" rtlCol="0">
              <a:spAutoFit/>
            </a:bodyPr>
            <a:lstStyle/>
            <a:p>
              <a:r>
                <a:rPr lang="fr-FR" sz="900" b="1" dirty="0">
                  <a:solidFill>
                    <a:srgbClr val="C00000"/>
                  </a:solidFill>
                  <a:latin typeface="Arial Black" panose="020B0A04020102020204" pitchFamily="34" charset="0"/>
                </a:rPr>
                <a:t>Q1</a:t>
              </a:r>
            </a:p>
          </p:txBody>
        </p:sp>
      </p:grpSp>
    </p:spTree>
    <p:extLst>
      <p:ext uri="{BB962C8B-B14F-4D97-AF65-F5344CB8AC3E}">
        <p14:creationId xmlns:p14="http://schemas.microsoft.com/office/powerpoint/2010/main" val="2033799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Vide">
    <p:spTree>
      <p:nvGrpSpPr>
        <p:cNvPr id="1" name=""/>
        <p:cNvGrpSpPr/>
        <p:nvPr/>
      </p:nvGrpSpPr>
      <p:grpSpPr>
        <a:xfrm>
          <a:off x="0" y="0"/>
          <a:ext cx="0" cy="0"/>
          <a:chOff x="0" y="0"/>
          <a:chExt cx="0" cy="0"/>
        </a:xfrm>
      </p:grpSpPr>
      <p:pic>
        <p:nvPicPr>
          <p:cNvPr id="4" name="Image 3" descr="Une image contenant habits, chaussures, femme, personne&#10;&#10;Description générée automatiquement">
            <a:extLst>
              <a:ext uri="{FF2B5EF4-FFF2-40B4-BE49-F238E27FC236}">
                <a16:creationId xmlns:a16="http://schemas.microsoft.com/office/drawing/2014/main" id="{A71E4FD1-10BE-D62F-A8D7-9FE17C50C7E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147"/>
          <a:stretch/>
        </p:blipFill>
        <p:spPr>
          <a:xfrm>
            <a:off x="0" y="0"/>
            <a:ext cx="12209972" cy="6858000"/>
          </a:xfrm>
          <a:prstGeom prst="rect">
            <a:avLst/>
          </a:prstGeom>
        </p:spPr>
      </p:pic>
      <p:pic>
        <p:nvPicPr>
          <p:cNvPr id="2" name="Graphique 1">
            <a:extLst>
              <a:ext uri="{FF2B5EF4-FFF2-40B4-BE49-F238E27FC236}">
                <a16:creationId xmlns:a16="http://schemas.microsoft.com/office/drawing/2014/main" id="{36033396-C22C-0BE5-2DB2-0BBEDF021077}"/>
              </a:ext>
            </a:extLst>
          </p:cNvPr>
          <p:cNvPicPr>
            <a:picLocks noChangeAspect="1"/>
          </p:cNvPicPr>
          <p:nvPr/>
        </p:nvPicPr>
        <p:blipFill>
          <a:blip r:embed="rId3" cstate="email"/>
          <a:stretch>
            <a:fillRect/>
          </a:stretch>
        </p:blipFill>
        <p:spPr>
          <a:xfrm flipH="1">
            <a:off x="0" y="401444"/>
            <a:ext cx="12192000" cy="6858000"/>
          </a:xfrm>
          <a:prstGeom prst="rect">
            <a:avLst/>
          </a:prstGeom>
        </p:spPr>
      </p:pic>
      <p:pic>
        <p:nvPicPr>
          <p:cNvPr id="5" name="Image 4" descr="Une image contenant texte, Police, Graphique, logo&#10;&#10;Description générée automatiquement">
            <a:extLst>
              <a:ext uri="{FF2B5EF4-FFF2-40B4-BE49-F238E27FC236}">
                <a16:creationId xmlns:a16="http://schemas.microsoft.com/office/drawing/2014/main" id="{4A41811A-853C-8EB7-8F4F-B2736BC70E1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201333" y="5952228"/>
            <a:ext cx="2123907" cy="697420"/>
          </a:xfrm>
          <a:prstGeom prst="rect">
            <a:avLst/>
          </a:prstGeom>
        </p:spPr>
      </p:pic>
    </p:spTree>
    <p:extLst>
      <p:ext uri="{BB962C8B-B14F-4D97-AF65-F5344CB8AC3E}">
        <p14:creationId xmlns:p14="http://schemas.microsoft.com/office/powerpoint/2010/main" val="3469293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9">
            <a:extLst>
              <a:ext uri="{FF2B5EF4-FFF2-40B4-BE49-F238E27FC236}">
                <a16:creationId xmlns:a16="http://schemas.microsoft.com/office/drawing/2014/main" id="{8287058A-D11B-B71D-BF86-8B7976DD506A}"/>
              </a:ext>
            </a:extLst>
          </p:cNvPr>
          <p:cNvSpPr>
            <a:spLocks noGrp="1" noChangeArrowheads="1"/>
          </p:cNvSpPr>
          <p:nvPr>
            <p:ph type="title"/>
          </p:nvPr>
        </p:nvSpPr>
        <p:spPr bwMode="auto">
          <a:xfrm>
            <a:off x="719138" y="260350"/>
            <a:ext cx="1132681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fr-FR" altLang="fr-FR">
                <a:sym typeface="Arial" panose="020B0604020202020204" pitchFamily="34" charset="0"/>
              </a:rPr>
              <a:t>Modifiez le style du titre</a:t>
            </a:r>
          </a:p>
        </p:txBody>
      </p:sp>
      <p:sp>
        <p:nvSpPr>
          <p:cNvPr id="13" name="Espace réservé du texte 12">
            <a:extLst>
              <a:ext uri="{FF2B5EF4-FFF2-40B4-BE49-F238E27FC236}">
                <a16:creationId xmlns:a16="http://schemas.microsoft.com/office/drawing/2014/main" id="{C5890231-A7C6-AC5D-C397-6046C2DE004B}"/>
              </a:ext>
            </a:extLst>
          </p:cNvPr>
          <p:cNvSpPr>
            <a:spLocks noGrp="1"/>
          </p:cNvSpPr>
          <p:nvPr>
            <p:ph type="body" idx="1"/>
          </p:nvPr>
        </p:nvSpPr>
        <p:spPr>
          <a:xfrm>
            <a:off x="719138" y="1508125"/>
            <a:ext cx="11326812" cy="4800600"/>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sp>
        <p:nvSpPr>
          <p:cNvPr id="18" name="Oval 13">
            <a:extLst>
              <a:ext uri="{FF2B5EF4-FFF2-40B4-BE49-F238E27FC236}">
                <a16:creationId xmlns:a16="http://schemas.microsoft.com/office/drawing/2014/main" id="{E1B05DF7-1684-A671-413C-0A3D8E370291}"/>
              </a:ext>
            </a:extLst>
          </p:cNvPr>
          <p:cNvSpPr txBox="1">
            <a:spLocks noChangeAspect="1" noChangeArrowheads="1"/>
          </p:cNvSpPr>
          <p:nvPr/>
        </p:nvSpPr>
        <p:spPr bwMode="auto">
          <a:xfrm>
            <a:off x="11798300" y="6613525"/>
            <a:ext cx="247650" cy="153988"/>
          </a:xfrm>
          <a:prstGeom prst="rect">
            <a:avLst/>
          </a:prstGeom>
          <a:noFill/>
          <a:ln>
            <a:noFill/>
          </a:ln>
          <a:effectLst/>
        </p:spPr>
        <p:txBody>
          <a:bodyPr wrap="none" lIns="0" tIns="0" rIns="0" bIns="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964DBCF5-C58F-41CC-9D6A-D1610A7F74A3}" type="slidenum">
              <a:rPr lang="fr-FR" sz="1000">
                <a:solidFill>
                  <a:schemeClr val="accent1"/>
                </a:solidFill>
                <a:latin typeface="Montserrat SemiBold" pitchFamily="2" charset="77"/>
              </a:rPr>
              <a:pPr algn="r">
                <a:defRPr/>
              </a:pPr>
              <a:t>‹N°›</a:t>
            </a:fld>
            <a:endParaRPr lang="fr-FR" sz="1200">
              <a:solidFill>
                <a:schemeClr val="accent1"/>
              </a:solidFill>
              <a:latin typeface="Montserrat SemiBold" pitchFamily="2" charset="77"/>
            </a:endParaRPr>
          </a:p>
        </p:txBody>
      </p:sp>
      <p:pic>
        <p:nvPicPr>
          <p:cNvPr id="19" name="Graphique 18">
            <a:extLst>
              <a:ext uri="{FF2B5EF4-FFF2-40B4-BE49-F238E27FC236}">
                <a16:creationId xmlns:a16="http://schemas.microsoft.com/office/drawing/2014/main" id="{FE3267F1-07F7-42DB-329D-3DE1029F584B}"/>
              </a:ext>
            </a:extLst>
          </p:cNvPr>
          <p:cNvPicPr>
            <a:picLocks noChangeAspect="1"/>
          </p:cNvPicPr>
          <p:nvPr/>
        </p:nvPicPr>
        <p:blipFill>
          <a:blip r:embed="rId11" cstate="email"/>
          <a:stretch>
            <a:fillRect/>
          </a:stretch>
        </p:blipFill>
        <p:spPr>
          <a:xfrm>
            <a:off x="0" y="6269038"/>
            <a:ext cx="12199938" cy="393700"/>
          </a:xfrm>
          <a:prstGeom prst="rect">
            <a:avLst/>
          </a:prstGeom>
        </p:spPr>
      </p:pic>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1" r:id="rId4"/>
    <p:sldLayoutId id="2147483682" r:id="rId5"/>
    <p:sldLayoutId id="2147483683" r:id="rId6"/>
    <p:sldLayoutId id="2147483684" r:id="rId7"/>
    <p:sldLayoutId id="2147483690" r:id="rId8"/>
    <p:sldLayoutId id="2147483689" r:id="rId9"/>
  </p:sldLayoutIdLst>
  <p:hf sldNum="0" hdr="0" dt="0"/>
  <p:txStyles>
    <p:title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800">
          <a:solidFill>
            <a:schemeClr val="accent1"/>
          </a:solidFill>
          <a:latin typeface="Montserrat ExtraBold" panose="00000900000000000000" pitchFamily="50"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p:titleStyle>
    <p:body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1.png"/><Relationship Id="rId18" Type="http://schemas.microsoft.com/office/2007/relationships/hdphoto" Target="../media/hdphoto3.wdp"/><Relationship Id="rId3" Type="http://schemas.openxmlformats.org/officeDocument/2006/relationships/hyperlink" Target="http://commerciaux.celca.caisse-epargne.fr/download/2165/2023/29919/hdj-des-13-et-20-avril-lancement-du-questionnaire-finance-durable-le-17-avril.pptx" TargetMode="External"/><Relationship Id="rId7" Type="http://schemas.openxmlformats.org/officeDocument/2006/relationships/image" Target="../media/image1.png"/><Relationship Id="rId12" Type="http://schemas.openxmlformats.org/officeDocument/2006/relationships/slide" Target="slide35.xml"/><Relationship Id="rId17" Type="http://schemas.openxmlformats.org/officeDocument/2006/relationships/image" Target="../media/image34.png"/><Relationship Id="rId2" Type="http://schemas.openxmlformats.org/officeDocument/2006/relationships/hyperlink" Target="https://www.caisse-epargne.fr/grand-est-europe/epargner/questionnaire-epargne/" TargetMode="External"/><Relationship Id="rId16" Type="http://schemas.openxmlformats.org/officeDocument/2006/relationships/image" Target="../media/image33.jpeg"/><Relationship Id="rId20" Type="http://schemas.openxmlformats.org/officeDocument/2006/relationships/hyperlink" Target="http://commerciaux.celca.caisse-epargne.fr/download/341/tarification/18447/offres-promos-en-cours.pdf" TargetMode="External"/><Relationship Id="rId1" Type="http://schemas.openxmlformats.org/officeDocument/2006/relationships/slideLayout" Target="../slideLayouts/slideLayout6.xml"/><Relationship Id="rId6" Type="http://schemas.openxmlformats.org/officeDocument/2006/relationships/hyperlink" Target="http://commerciaux.celca.caisse-epargne.fr/gestion-patrimoniale/animation/la-gazette-du-patrimoine/" TargetMode="External"/><Relationship Id="rId11" Type="http://schemas.microsoft.com/office/2007/relationships/hdphoto" Target="../media/hdphoto2.wdp"/><Relationship Id="rId5" Type="http://schemas.openxmlformats.org/officeDocument/2006/relationships/hyperlink" Target="http://commerciaux.celca.caisse-epargne.fr/particuliers/green-book/" TargetMode="External"/><Relationship Id="rId15" Type="http://schemas.openxmlformats.org/officeDocument/2006/relationships/image" Target="../media/image32.png"/><Relationship Id="rId10" Type="http://schemas.openxmlformats.org/officeDocument/2006/relationships/image" Target="../media/image30.png"/><Relationship Id="rId19" Type="http://schemas.openxmlformats.org/officeDocument/2006/relationships/slide" Target="slide20.xml"/><Relationship Id="rId4" Type="http://schemas.openxmlformats.org/officeDocument/2006/relationships/hyperlink" Target="https://ngam.secure.force.com/NetworkExternalSubscription/?news=FI_CE_SELESS&amp;j=19492091&amp;sfmc_sub=77183468&amp;l=653_HTML&amp;u=492136021&amp;mid=7219139&amp;jb=1&amp;sfid=0032000001A1ZKMAA3&amp;utm_medium=email&amp;utm_source=CE+-+Selection+Essentielle+-+28112022" TargetMode="External"/><Relationship Id="rId9" Type="http://schemas.openxmlformats.org/officeDocument/2006/relationships/image" Target="../media/image29.png"/><Relationship Id="rId14" Type="http://schemas.openxmlformats.org/officeDocument/2006/relationships/hyperlink" Target="http://commerciaux.celca.caisse-epargne.fr/particuliers/particuliers/"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commerciaux.celca.caisse-epargne.fr/particuliers/particuliers/" TargetMode="External"/><Relationship Id="rId13" Type="http://schemas.openxmlformats.org/officeDocument/2006/relationships/hyperlink" Target="https://infinite.visa.fr/le-club" TargetMode="External"/><Relationship Id="rId3" Type="http://schemas.openxmlformats.org/officeDocument/2006/relationships/image" Target="../media/image35.png"/><Relationship Id="rId7" Type="http://schemas.openxmlformats.org/officeDocument/2006/relationships/image" Target="../media/image36.png"/><Relationship Id="rId12" Type="http://schemas.openxmlformats.org/officeDocument/2006/relationships/hyperlink" Target="https://www.visa.fr/payer-avec-visa/ma-carte-visa/visa-platinum.html" TargetMode="External"/><Relationship Id="rId17" Type="http://schemas.openxmlformats.org/officeDocument/2006/relationships/image" Target="../media/image28.png"/><Relationship Id="rId2" Type="http://schemas.openxmlformats.org/officeDocument/2006/relationships/image" Target="../media/image1.png"/><Relationship Id="rId16" Type="http://schemas.openxmlformats.org/officeDocument/2006/relationships/hyperlink" Target="http://commerciaux.celca.caisse-epargne.fr/download/341/tarification/18447/offres-promos-en-cours.pdf" TargetMode="External"/><Relationship Id="rId1" Type="http://schemas.openxmlformats.org/officeDocument/2006/relationships/slideLayout" Target="../slideLayouts/slideLayout6.xml"/><Relationship Id="rId6" Type="http://schemas.openxmlformats.org/officeDocument/2006/relationships/slide" Target="slide39.xml"/><Relationship Id="rId11" Type="http://schemas.openxmlformats.org/officeDocument/2006/relationships/hyperlink" Target="https://www.visa.fr/payer-avec-visa/ma-carte-visa/visa-premier.html" TargetMode="External"/><Relationship Id="rId5" Type="http://schemas.microsoft.com/office/2007/relationships/hdphoto" Target="../media/hdphoto2.wdp"/><Relationship Id="rId15" Type="http://schemas.microsoft.com/office/2007/relationships/hdphoto" Target="../media/hdphoto4.wdp"/><Relationship Id="rId10" Type="http://schemas.openxmlformats.org/officeDocument/2006/relationships/hyperlink" Target="http://commerciaux.celca.caisse-epargne.fr/particuliers/1-an-avec-ma-visa/" TargetMode="External"/><Relationship Id="rId4" Type="http://schemas.openxmlformats.org/officeDocument/2006/relationships/image" Target="../media/image30.png"/><Relationship Id="rId9" Type="http://schemas.openxmlformats.org/officeDocument/2006/relationships/image" Target="../media/image37.png"/><Relationship Id="rId14" Type="http://schemas.openxmlformats.org/officeDocument/2006/relationships/image" Target="../media/image38.png"/></Relationships>
</file>

<file path=ppt/slides/_rels/slide15.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hyperlink" Target="http://commerciaux.celca.caisse-epargne.fr/download/341/tarification/18447/offres-promos-en-cours.pdf" TargetMode="External"/><Relationship Id="rId18" Type="http://schemas.openxmlformats.org/officeDocument/2006/relationships/image" Target="../media/image28.png"/><Relationship Id="rId3" Type="http://schemas.openxmlformats.org/officeDocument/2006/relationships/hyperlink" Target="http://commerciaux.celca.caisse-epargne.fr/download/1079/premium-avance-liberte/28005/pret-premium-avance-liberte-oav.pdf" TargetMode="External"/><Relationship Id="rId7" Type="http://schemas.openxmlformats.org/officeDocument/2006/relationships/image" Target="../media/image30.png"/><Relationship Id="rId12" Type="http://schemas.openxmlformats.org/officeDocument/2006/relationships/image" Target="../media/image32.png"/><Relationship Id="rId17" Type="http://schemas.openxmlformats.org/officeDocument/2006/relationships/image" Target="../media/image40.jpeg"/><Relationship Id="rId2" Type="http://schemas.openxmlformats.org/officeDocument/2006/relationships/hyperlink" Target="http://commerciaux.celca.caisse-epargne.fr/download/1083/tout-savoir-sur-le-credit-consommation/28545/potentiel-conso-oav-2.pptx" TargetMode="External"/><Relationship Id="rId16" Type="http://schemas.microsoft.com/office/2007/relationships/hdphoto" Target="../media/hdphoto3.wdp"/><Relationship Id="rId1" Type="http://schemas.openxmlformats.org/officeDocument/2006/relationships/slideLayout" Target="../slideLayouts/slideLayout6.xml"/><Relationship Id="rId6" Type="http://schemas.openxmlformats.org/officeDocument/2006/relationships/image" Target="../media/image1.png"/><Relationship Id="rId11" Type="http://schemas.openxmlformats.org/officeDocument/2006/relationships/hyperlink" Target="http://commerciaux.celca.caisse-epargne.fr/particuliers/particuliers/" TargetMode="External"/><Relationship Id="rId5" Type="http://schemas.openxmlformats.org/officeDocument/2006/relationships/hyperlink" Target="http://commerciaux.celca.caisse-epargne.fr/conquetes/partenariats-synergies/" TargetMode="External"/><Relationship Id="rId15" Type="http://schemas.openxmlformats.org/officeDocument/2006/relationships/image" Target="../media/image39.png"/><Relationship Id="rId10" Type="http://schemas.openxmlformats.org/officeDocument/2006/relationships/image" Target="../media/image31.png"/><Relationship Id="rId19" Type="http://schemas.openxmlformats.org/officeDocument/2006/relationships/image" Target="../media/image41.jpeg"/><Relationship Id="rId4" Type="http://schemas.openxmlformats.org/officeDocument/2006/relationships/hyperlink" Target="http://commerciaux.celca.caisse-epargne.fr/download/1083/tout-savoir-sur-le-credit-consommation/28547/offres-green-oav.pdf" TargetMode="External"/><Relationship Id="rId9" Type="http://schemas.openxmlformats.org/officeDocument/2006/relationships/slide" Target="slide41.xml"/><Relationship Id="rId14" Type="http://schemas.openxmlformats.org/officeDocument/2006/relationships/image" Target="../media/image29.png"/></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2.png"/><Relationship Id="rId18" Type="http://schemas.openxmlformats.org/officeDocument/2006/relationships/image" Target="../media/image44.jpeg"/><Relationship Id="rId3" Type="http://schemas.openxmlformats.org/officeDocument/2006/relationships/hyperlink" Target="https://www.caisse-epargne.fr/grand-est-europe/particuliers/formulaire-assurance" TargetMode="External"/><Relationship Id="rId7" Type="http://schemas.openxmlformats.org/officeDocument/2006/relationships/image" Target="../media/image29.png"/><Relationship Id="rId12" Type="http://schemas.openxmlformats.org/officeDocument/2006/relationships/hyperlink" Target="http://commerciaux.celca.caisse-epargne.fr/particuliers/particuliers/" TargetMode="External"/><Relationship Id="rId17" Type="http://schemas.openxmlformats.org/officeDocument/2006/relationships/image" Target="../media/image43.png"/><Relationship Id="rId2" Type="http://schemas.openxmlformats.org/officeDocument/2006/relationships/hyperlink" Target="http://t.neo.caisse-epargne.fr/r/?id=h248185c1,683016d8,683016f7&amp;p1=10&amp;p2=2&amp;p3=OP132026&amp;p4=false&amp;p5=1747982040" TargetMode="External"/><Relationship Id="rId16" Type="http://schemas.openxmlformats.org/officeDocument/2006/relationships/image" Target="../media/image28.png"/><Relationship Id="rId1" Type="http://schemas.openxmlformats.org/officeDocument/2006/relationships/slideLayout" Target="../slideLayouts/slideLayout6.xml"/><Relationship Id="rId6" Type="http://schemas.openxmlformats.org/officeDocument/2006/relationships/image" Target="../media/image1.png"/><Relationship Id="rId11" Type="http://schemas.openxmlformats.org/officeDocument/2006/relationships/image" Target="../media/image31.png"/><Relationship Id="rId5" Type="http://schemas.openxmlformats.org/officeDocument/2006/relationships/hyperlink" Target="https://mandrillapp.com/track/click/30642300/www.portail-idea.bpce.fr?p=eyJzIjoiZkNSeFVFd3NiWTZvYXMwUDdRMnBlWi1SRWRjIiwidiI6MSwicCI6IntcInVcIjozMDY0MjMwMCxcInZcIjoxLFwidXJsXCI6XCJodHRwczpcXFwvXFxcL3d3dy5wb3J0YWlsLWlkZWEuYnBjZS5mclxcXC9hY3R1c1xcXC84XCIsXCJpZFwiOlwiNmM5MzAxOWEwMmVkNGRlYWE0M2NkMGM3MDhkMzI1OWRcIixcInVybF9pZHNcIjpbXCIwZmI2YWNlMDM1ZGFiMmMxZTBjZWQ1MGYxNmNlZmM0ZmM0MmQxNzBiXCJdfSJ9" TargetMode="External"/><Relationship Id="rId15" Type="http://schemas.openxmlformats.org/officeDocument/2006/relationships/image" Target="../media/image42.png"/><Relationship Id="rId10" Type="http://schemas.openxmlformats.org/officeDocument/2006/relationships/slide" Target="slide43.xml"/><Relationship Id="rId4" Type="http://schemas.openxmlformats.org/officeDocument/2006/relationships/hyperlink" Target="http://commerciaux.celca.caisse-epargne.fr/download/1217/fiche-rebond-rdv-iard/29741/fiche_iard.pdf" TargetMode="External"/><Relationship Id="rId9" Type="http://schemas.microsoft.com/office/2007/relationships/hdphoto" Target="../media/hdphoto2.wdp"/><Relationship Id="rId14" Type="http://schemas.openxmlformats.org/officeDocument/2006/relationships/hyperlink" Target="http://commerciaux.celca.caisse-epargne.fr/download/341/tarification/18447/offres-promos-en-cours.pdf" TargetMode="External"/></Relationships>
</file>

<file path=ppt/slides/_rels/slide17.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image" Target="../media/image49.jpeg"/><Relationship Id="rId3" Type="http://schemas.openxmlformats.org/officeDocument/2006/relationships/image" Target="../media/image45.png"/><Relationship Id="rId7" Type="http://schemas.openxmlformats.org/officeDocument/2006/relationships/image" Target="../media/image46.jpeg"/><Relationship Id="rId12" Type="http://schemas.openxmlformats.org/officeDocument/2006/relationships/slide" Target="slide23.xm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slide" Target="slide19.xml"/><Relationship Id="rId11" Type="http://schemas.openxmlformats.org/officeDocument/2006/relationships/image" Target="../media/image48.png"/><Relationship Id="rId5" Type="http://schemas.openxmlformats.org/officeDocument/2006/relationships/image" Target="../media/image31.png"/><Relationship Id="rId10" Type="http://schemas.openxmlformats.org/officeDocument/2006/relationships/slide" Target="slide21.xml"/><Relationship Id="rId4" Type="http://schemas.openxmlformats.org/officeDocument/2006/relationships/slide" Target="slide18.xml"/><Relationship Id="rId9" Type="http://schemas.openxmlformats.org/officeDocument/2006/relationships/image" Target="../media/image47.png"/></Relationships>
</file>

<file path=ppt/slides/_rels/slide1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hyperlink" Target="http://commerciaux.celca.caisse-epargne.fr/download/341/tarification/18447/offres-promos-en-cours.pdf" TargetMode="External"/><Relationship Id="rId7" Type="http://schemas.openxmlformats.org/officeDocument/2006/relationships/slide" Target="slide17.xm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hyperlink" Target="http://commerciaux.celca.caisse-epargne.fr/download/1999/books-jeunes/29837/book-jeunes-conquete-et-fidelisation-2.pptx" TargetMode="External"/><Relationship Id="rId4" Type="http://schemas.openxmlformats.org/officeDocument/2006/relationships/slide" Target="slide48.xml"/><Relationship Id="rId9"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50.png"/><Relationship Id="rId3" Type="http://schemas.openxmlformats.org/officeDocument/2006/relationships/hyperlink" Target="http://commerciaux.celca.caisse-epargne.fr/download/341/tarification/18447/offres-promos-en-cours.pdf" TargetMode="External"/><Relationship Id="rId7" Type="http://schemas.microsoft.com/office/2007/relationships/hdphoto" Target="../media/hdphoto2.wdp"/><Relationship Id="rId12" Type="http://schemas.openxmlformats.org/officeDocument/2006/relationships/slide" Target="slide17.xm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30.png"/><Relationship Id="rId11" Type="http://schemas.openxmlformats.org/officeDocument/2006/relationships/hyperlink" Target="http://commerciaux.celca.caisse-epargne.fr/download/2204/offres-green/28547/offres-green-oav.pdf" TargetMode="External"/><Relationship Id="rId5" Type="http://schemas.openxmlformats.org/officeDocument/2006/relationships/slide" Target="slide50.xml"/><Relationship Id="rId10" Type="http://schemas.openxmlformats.org/officeDocument/2006/relationships/hyperlink" Target="http://commerciaux.celca.caisse-epargne.fr/download/2136/nos-outils-green/30022/ce_infographie-assurance-habitation-green_2021-2.pdf" TargetMode="External"/><Relationship Id="rId4" Type="http://schemas.openxmlformats.org/officeDocument/2006/relationships/hyperlink" Target="http://commerciaux.celca.caisse-epargne.fr/download/2165/2023/29919/hdj-des-13-et-20-avril-lancement-du-questionnaire-finance-durable-le-17-avril.pptx" TargetMode="External"/><Relationship Id="rId9" Type="http://schemas.openxmlformats.org/officeDocument/2006/relationships/hyperlink" Target="http://commerciaux.celca.caisse-epargne.fr/download/2136/nos-outils-green/30023/infographie-auto-green_2023.pdf" TargetMode="External"/><Relationship Id="rId14" Type="http://schemas.openxmlformats.org/officeDocument/2006/relationships/image" Target="../media/image31.png"/></Relationships>
</file>

<file path=ppt/slides/_rels/slide20.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hyperlink" Target="http://commerciaux.celca.caisse-epargne.fr/download/341/tarification/18447/offres-promos-en-cours.pdf" TargetMode="External"/><Relationship Id="rId7"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slide" Target="slide51.xml"/><Relationship Id="rId5" Type="http://schemas.microsoft.com/office/2007/relationships/hdphoto" Target="../media/hdphoto5.wdp"/><Relationship Id="rId10" Type="http://schemas.openxmlformats.org/officeDocument/2006/relationships/image" Target="../media/image31.png"/><Relationship Id="rId4" Type="http://schemas.openxmlformats.org/officeDocument/2006/relationships/image" Target="../media/image51.png"/><Relationship Id="rId9" Type="http://schemas.openxmlformats.org/officeDocument/2006/relationships/image" Target="../media/image50.png"/></Relationships>
</file>

<file path=ppt/slides/_rels/slide21.xml.rels><?xml version="1.0" encoding="UTF-8" standalone="yes"?>
<Relationships xmlns="http://schemas.openxmlformats.org/package/2006/relationships"><Relationship Id="rId8" Type="http://schemas.openxmlformats.org/officeDocument/2006/relationships/image" Target="../media/image53.png"/><Relationship Id="rId13" Type="http://schemas.microsoft.com/office/2007/relationships/hdphoto" Target="../media/hdphoto6.wdp"/><Relationship Id="rId3" Type="http://schemas.openxmlformats.org/officeDocument/2006/relationships/slide" Target="slide49.xml"/><Relationship Id="rId7" Type="http://schemas.openxmlformats.org/officeDocument/2006/relationships/hyperlink" Target="http://commerciaux.celca.caisse-epargne.fr/conquetes/partenariats-synergies/" TargetMode="External"/><Relationship Id="rId12" Type="http://schemas.openxmlformats.org/officeDocument/2006/relationships/image" Target="../media/image57.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52.png"/><Relationship Id="rId11" Type="http://schemas.openxmlformats.org/officeDocument/2006/relationships/image" Target="../media/image56.png"/><Relationship Id="rId5" Type="http://schemas.openxmlformats.org/officeDocument/2006/relationships/hyperlink" Target="http://commerciaux.celca.caisse-epargne.fr/" TargetMode="External"/><Relationship Id="rId10" Type="http://schemas.openxmlformats.org/officeDocument/2006/relationships/image" Target="../media/image55.jpeg"/><Relationship Id="rId4" Type="http://schemas.openxmlformats.org/officeDocument/2006/relationships/hyperlink" Target="http://commerciaux.celca.caisse-epargne.fr/download/2165/2023/31070/s37-hdj-la-conquete.pptx" TargetMode="External"/><Relationship Id="rId9" Type="http://schemas.openxmlformats.org/officeDocument/2006/relationships/image" Target="../media/image54.png"/><Relationship Id="rId14" Type="http://schemas.openxmlformats.org/officeDocument/2006/relationships/image" Target="../media/image31.png"/></Relationships>
</file>

<file path=ppt/slides/_rels/slide2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hyperlink" Target="https://groupebpce.sharepoint.com/sites/CEGEE-MYDOCS/Documents%20partages/MO-A-0420.pdf" TargetMode="External"/><Relationship Id="rId3" Type="http://schemas.openxmlformats.org/officeDocument/2006/relationships/image" Target="../media/image7.svg"/><Relationship Id="rId7" Type="http://schemas.openxmlformats.org/officeDocument/2006/relationships/image" Target="../media/image11.svg"/><Relationship Id="rId12" Type="http://schemas.openxmlformats.org/officeDocument/2006/relationships/hyperlink" Target="https://groupebpce.sharepoint.com/sites/CEGEE-MYDOCS/Documents%20partages/MO-A-0419.pdf" TargetMode="External"/><Relationship Id="rId2" Type="http://schemas.openxmlformats.org/officeDocument/2006/relationships/image" Target="../media/image6.png"/><Relationship Id="rId16" Type="http://schemas.openxmlformats.org/officeDocument/2006/relationships/image" Target="../media/image50.png"/><Relationship Id="rId1" Type="http://schemas.openxmlformats.org/officeDocument/2006/relationships/slideLayout" Target="../slideLayouts/slideLayout4.xml"/><Relationship Id="rId6" Type="http://schemas.openxmlformats.org/officeDocument/2006/relationships/image" Target="../media/image10.png"/><Relationship Id="rId11" Type="http://schemas.openxmlformats.org/officeDocument/2006/relationships/hyperlink" Target="https://groupebpce.sharepoint.com/sites/EntreenRelationDigitale-CE/_layouts/15/stream.aspx?id=%2Fsites%2FEntreenRelationDigitale%2DCE%2FShared%20Documents%2FGeneral%2F06%20%2D%20Vid%C3%A9os%2FEERD%20%2D%20Vid%C3%A9o%20CE%20Parcours%20prospect%20rapide%20%2Emp4&amp;referrer=StreamWebApp%2EWeb&amp;referrerScenario=AddressBarCopied%2Eview" TargetMode="External"/><Relationship Id="rId5" Type="http://schemas.openxmlformats.org/officeDocument/2006/relationships/image" Target="../media/image9.svg"/><Relationship Id="rId15" Type="http://schemas.openxmlformats.org/officeDocument/2006/relationships/slide" Target="slide17.xml"/><Relationship Id="rId10" Type="http://schemas.openxmlformats.org/officeDocument/2006/relationships/hyperlink" Target="https://groupebpce-my.sharepoint.com/personal/elodie_merlot_cegee_caisse-epargne_fr/_layouts/15/stream.aspx?id=%2Fpersonal%2Felodie%5Fmerlot%5Fcegee%5Fcaisse%2Depargne%5Ffr%2FDocuments%2FStream%20Migrated%20Videos%2FParcours%20entr%C3%A9e%20en%20relation%20digitale%2D20220801%5F124901%2Emp4&amp;nav=eyJwbGF5YmFja09wdGlvbnMiOnsic3RhcnRUaW1lSW5TZWNvbmRzIjozLjIxMzgyOH19&amp;referrer=StreamWebApp%2EWeb&amp;referrerScenario=AddressBarCopied%2Eview&amp;sw=auth" TargetMode="External"/><Relationship Id="rId4" Type="http://schemas.openxmlformats.org/officeDocument/2006/relationships/image" Target="../media/image8.png"/><Relationship Id="rId9" Type="http://schemas.openxmlformats.org/officeDocument/2006/relationships/image" Target="../media/image13.svg"/><Relationship Id="rId14" Type="http://schemas.openxmlformats.org/officeDocument/2006/relationships/image" Target="../media/image58.jpeg"/></Relationships>
</file>

<file path=ppt/slides/_rels/slide23.xml.rels><?xml version="1.0" encoding="UTF-8" standalone="yes"?>
<Relationships xmlns="http://schemas.openxmlformats.org/package/2006/relationships"><Relationship Id="rId8" Type="http://schemas.openxmlformats.org/officeDocument/2006/relationships/hyperlink" Target="http://commerciaux.celca.caisse-epargne.fr/download/2165/2023/30304/hdj-du-25-mai-le-digital-au-service-du-credit.pptx" TargetMode="External"/><Relationship Id="rId3" Type="http://schemas.openxmlformats.org/officeDocument/2006/relationships/hyperlink" Target="https://www.youtube.com/watch?v=_VKQrOisht4&amp;list=PLK1AxSKjOiQCbR21Kujj_0kP0jucSYYsl&amp;index=7" TargetMode="External"/><Relationship Id="rId7" Type="http://schemas.openxmlformats.org/officeDocument/2006/relationships/hyperlink" Target="http://commerciaux.celca.caisse-epargne.fr/download/1550/consulter-et-gerer-son-epargne/31895/dei-part-mobile-livret-a-en-selfcare-12-2023.pdf" TargetMode="External"/><Relationship Id="rId2" Type="http://schemas.openxmlformats.org/officeDocument/2006/relationships/hyperlink" Target="http://commerciaux.celca.caisse-epargne.fr/download/1576/lhebddo-cegee/31858/lhebddo-2023-semaine-49.ppt" TargetMode="External"/><Relationship Id="rId1" Type="http://schemas.openxmlformats.org/officeDocument/2006/relationships/slideLayout" Target="../slideLayouts/slideLayout6.xml"/><Relationship Id="rId6" Type="http://schemas.openxmlformats.org/officeDocument/2006/relationships/image" Target="../media/image1.png"/><Relationship Id="rId11" Type="http://schemas.openxmlformats.org/officeDocument/2006/relationships/hyperlink" Target="http://commerciaux.celca.caisse-epargne.fr/download/1657/les-fonctionnalites-selfcare-par-canal/14482/les-fonctionnalites-selfcare-par-canal-05-2022.pdf" TargetMode="External"/><Relationship Id="rId5" Type="http://schemas.openxmlformats.org/officeDocument/2006/relationships/hyperlink" Target="http://commerciaux.celca.caisse-epargne.fr/download/218/oav/29317/video-post-paiement-izicarte.gif" TargetMode="External"/><Relationship Id="rId10" Type="http://schemas.openxmlformats.org/officeDocument/2006/relationships/image" Target="../media/image28.png"/><Relationship Id="rId4" Type="http://schemas.openxmlformats.org/officeDocument/2006/relationships/hyperlink" Target="http://commerciaux.celca.caisse-epargne.fr/global-bdd/experience-client/banque-a-distance-2/" TargetMode="External"/><Relationship Id="rId9" Type="http://schemas.openxmlformats.org/officeDocument/2006/relationships/hyperlink" Target="https://www.caisse-epargne.fr/grand-est-europe/assurer/simulation-secur-famille-2/"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commerciaux.celca.caisse-epargne.fr/download/1928/semd/21633/mode-operatoire-sag-signature-electronique-multi-dossier.pptx" TargetMode="External"/><Relationship Id="rId13" Type="http://schemas.openxmlformats.org/officeDocument/2006/relationships/image" Target="../media/image61.svg"/><Relationship Id="rId18" Type="http://schemas.openxmlformats.org/officeDocument/2006/relationships/image" Target="../media/image65.png"/><Relationship Id="rId3" Type="http://schemas.openxmlformats.org/officeDocument/2006/relationships/image" Target="../media/image1.png"/><Relationship Id="rId7" Type="http://schemas.openxmlformats.org/officeDocument/2006/relationships/hyperlink" Target="https://www.youtube.com/watch?v=dXRQw0csSLY" TargetMode="External"/><Relationship Id="rId12" Type="http://schemas.openxmlformats.org/officeDocument/2006/relationships/image" Target="../media/image60.png"/><Relationship Id="rId17" Type="http://schemas.openxmlformats.org/officeDocument/2006/relationships/image" Target="../media/image64.png"/><Relationship Id="rId2" Type="http://schemas.openxmlformats.org/officeDocument/2006/relationships/hyperlink" Target="https://app.powerbi.com/groups/me/apps/5e87969c-fd78-4c3c-a796-34c2928a2c19/reports/081a5601-1997-45b6-8b36-26f2f38f2c6f/ReportSection215caf412936526204ed?chromeless=true&amp;experience=power-bi" TargetMode="External"/><Relationship Id="rId16" Type="http://schemas.openxmlformats.org/officeDocument/2006/relationships/image" Target="../media/image63.svg"/><Relationship Id="rId20" Type="http://schemas.openxmlformats.org/officeDocument/2006/relationships/image" Target="../media/image50.png"/><Relationship Id="rId1" Type="http://schemas.openxmlformats.org/officeDocument/2006/relationships/slideLayout" Target="../slideLayouts/slideLayout6.xml"/><Relationship Id="rId6" Type="http://schemas.openxmlformats.org/officeDocument/2006/relationships/hyperlink" Target="http://commerciaux.celca.caisse-epargne.fr/download/1760/panorama-des-ventes-a-distance/17604/20200501_vendre-et-servir-a-distance.xlsx" TargetMode="External"/><Relationship Id="rId11" Type="http://schemas.openxmlformats.org/officeDocument/2006/relationships/image" Target="../media/image28.png"/><Relationship Id="rId5" Type="http://schemas.openxmlformats.org/officeDocument/2006/relationships/hyperlink" Target="http://commerciaux.celca.caisse-epargne.fr/download/137/signature-electronique-en-agence/30737/catalogue-produits-eligbles-sag-cegee.xls" TargetMode="External"/><Relationship Id="rId15" Type="http://schemas.openxmlformats.org/officeDocument/2006/relationships/image" Target="../media/image62.png"/><Relationship Id="rId10" Type="http://schemas.microsoft.com/office/2007/relationships/hdphoto" Target="../media/hdphoto7.wdp"/><Relationship Id="rId19" Type="http://schemas.openxmlformats.org/officeDocument/2006/relationships/slide" Target="slide17.xml"/><Relationship Id="rId4" Type="http://schemas.openxmlformats.org/officeDocument/2006/relationships/hyperlink" Target="http://commerciaux.celca.caisse-epargne.fr/download/137/signature-electronique-en-agence/19084/mode-operatoire-faf-signer_electroniquement.pptx" TargetMode="External"/><Relationship Id="rId9" Type="http://schemas.openxmlformats.org/officeDocument/2006/relationships/image" Target="../media/image59.png"/><Relationship Id="rId14" Type="http://schemas.openxmlformats.org/officeDocument/2006/relationships/hyperlink" Target="http://commerciaux.celca.caisse-epargne.fr/global-bdd/experience-client/vente-a-distance/visio-clients/"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8" Type="http://schemas.openxmlformats.org/officeDocument/2006/relationships/hyperlink" Target="http://commerciaux.celca.caisse-epargne.fr/download/2176/conquete/29397/conquete-oav-nouvelles-offres-prof-de-sante.pdf" TargetMode="External"/><Relationship Id="rId3" Type="http://schemas.openxmlformats.org/officeDocument/2006/relationships/image" Target="../media/image36.png"/><Relationship Id="rId7" Type="http://schemas.openxmlformats.org/officeDocument/2006/relationships/slide" Target="slide55.xm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hyperlink" Target="http://commerciaux.celca.caisse-epargne.fr/download/341/tarification/18447/offres-promos-en-cours.pdf" TargetMode="External"/><Relationship Id="rId5" Type="http://schemas.openxmlformats.org/officeDocument/2006/relationships/image" Target="../media/image37.png"/><Relationship Id="rId4" Type="http://schemas.openxmlformats.org/officeDocument/2006/relationships/hyperlink" Target="http://commerciaux.celca.caisse-epargne.fr/particuliers/particuliers/" TargetMode="External"/><Relationship Id="rId9" Type="http://schemas.openxmlformats.org/officeDocument/2006/relationships/image" Target="../media/image28.png"/></Relationships>
</file>

<file path=ppt/slides/_rels/slide2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36.png"/><Relationship Id="rId7" Type="http://schemas.openxmlformats.org/officeDocument/2006/relationships/image" Target="../media/image67.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hyperlink" Target="http://commerciaux.celca.caisse-epargne.fr/download/341/tarification/18447/offres-promos-en-cours.pdf" TargetMode="External"/><Relationship Id="rId11" Type="http://schemas.openxmlformats.org/officeDocument/2006/relationships/image" Target="../media/image40.jpeg"/><Relationship Id="rId5" Type="http://schemas.openxmlformats.org/officeDocument/2006/relationships/image" Target="../media/image37.png"/><Relationship Id="rId10" Type="http://schemas.openxmlformats.org/officeDocument/2006/relationships/image" Target="../media/image28.png"/><Relationship Id="rId4" Type="http://schemas.openxmlformats.org/officeDocument/2006/relationships/hyperlink" Target="http://commerciaux.celca.caisse-epargne.fr/particuliers/particuliers/" TargetMode="External"/><Relationship Id="rId9" Type="http://schemas.microsoft.com/office/2007/relationships/hdphoto" Target="../media/hdphoto2.wdp"/></Relationships>
</file>

<file path=ppt/slides/_rels/slide28.xml.rels><?xml version="1.0" encoding="UTF-8" standalone="yes"?>
<Relationships xmlns="http://schemas.openxmlformats.org/package/2006/relationships"><Relationship Id="rId8" Type="http://schemas.openxmlformats.org/officeDocument/2006/relationships/slide" Target="slide58.xml"/><Relationship Id="rId13" Type="http://schemas.microsoft.com/office/2007/relationships/hdphoto" Target="../media/hdphoto2.wdp"/><Relationship Id="rId3" Type="http://schemas.openxmlformats.org/officeDocument/2006/relationships/image" Target="../media/image1.png"/><Relationship Id="rId7" Type="http://schemas.openxmlformats.org/officeDocument/2006/relationships/hyperlink" Target="http://commerciaux.celca.caisse-epargne.fr/download/341/tarification/18447/offres-promos-en-cours.pdf" TargetMode="External"/><Relationship Id="rId12"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37.png"/><Relationship Id="rId11" Type="http://schemas.openxmlformats.org/officeDocument/2006/relationships/image" Target="../media/image67.png"/><Relationship Id="rId5" Type="http://schemas.openxmlformats.org/officeDocument/2006/relationships/hyperlink" Target="http://commerciaux.celca.caisse-epargne.fr/particuliers/particuliers/" TargetMode="External"/><Relationship Id="rId15" Type="http://schemas.openxmlformats.org/officeDocument/2006/relationships/hyperlink" Target="https://assurancesnonvie-videos.natixis.com/caisse-d-039-epargne-1/declaration-sinistre-auto-ou-2-roues" TargetMode="External"/><Relationship Id="rId10" Type="http://schemas.openxmlformats.org/officeDocument/2006/relationships/hyperlink" Target="https://groupebpce.sharepoint.com/sites/assurnet-ce" TargetMode="External"/><Relationship Id="rId4" Type="http://schemas.openxmlformats.org/officeDocument/2006/relationships/image" Target="../media/image36.png"/><Relationship Id="rId9" Type="http://schemas.openxmlformats.org/officeDocument/2006/relationships/hyperlink" Target="https://oora-ce.d.bbg/home" TargetMode="External"/><Relationship Id="rId14" Type="http://schemas.openxmlformats.org/officeDocument/2006/relationships/image" Target="../media/image28.png"/></Relationships>
</file>

<file path=ppt/slides/_rels/slide29.xml.rels><?xml version="1.0" encoding="UTF-8" standalone="yes"?>
<Relationships xmlns="http://schemas.openxmlformats.org/package/2006/relationships"><Relationship Id="rId8" Type="http://schemas.openxmlformats.org/officeDocument/2006/relationships/slide" Target="slide59.xml"/><Relationship Id="rId3" Type="http://schemas.openxmlformats.org/officeDocument/2006/relationships/image" Target="../media/image1.png"/><Relationship Id="rId7" Type="http://schemas.openxmlformats.org/officeDocument/2006/relationships/hyperlink" Target="http://commerciaux.celca.caisse-epargne.fr/download/341/tarification/18447/offres-promos-en-cours.pdf" TargetMode="External"/><Relationship Id="rId12"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37.png"/><Relationship Id="rId11" Type="http://schemas.microsoft.com/office/2007/relationships/hdphoto" Target="../media/hdphoto2.wdp"/><Relationship Id="rId5" Type="http://schemas.openxmlformats.org/officeDocument/2006/relationships/hyperlink" Target="http://commerciaux.celca.caisse-epargne.fr/particuliers/particuliers/" TargetMode="External"/><Relationship Id="rId10" Type="http://schemas.openxmlformats.org/officeDocument/2006/relationships/image" Target="../media/image30.png"/><Relationship Id="rId4" Type="http://schemas.openxmlformats.org/officeDocument/2006/relationships/image" Target="../media/image36.png"/><Relationship Id="rId9" Type="http://schemas.openxmlformats.org/officeDocument/2006/relationships/image" Target="../media/image67.png"/></Relationships>
</file>

<file path=ppt/slides/_rels/slide30.xml.rels><?xml version="1.0" encoding="UTF-8" standalone="yes"?>
<Relationships xmlns="http://schemas.openxmlformats.org/package/2006/relationships"><Relationship Id="rId8" Type="http://schemas.openxmlformats.org/officeDocument/2006/relationships/hyperlink" Target="http://commerciaux.celca.caisse-epargne.fr/download/448/simul-easy/29094/simuleasy-agence-cepls-juin-2022.xlsm" TargetMode="External"/><Relationship Id="rId3" Type="http://schemas.openxmlformats.org/officeDocument/2006/relationships/image" Target="../media/image36.png"/><Relationship Id="rId7" Type="http://schemas.openxmlformats.org/officeDocument/2006/relationships/slide" Target="slide60.xm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hyperlink" Target="http://commerciaux.celca.caisse-epargne.fr/download/341/tarification/18447/offres-promos-en-cours.pdf" TargetMode="External"/><Relationship Id="rId11" Type="http://schemas.openxmlformats.org/officeDocument/2006/relationships/image" Target="../media/image68.png"/><Relationship Id="rId5" Type="http://schemas.openxmlformats.org/officeDocument/2006/relationships/image" Target="../media/image37.png"/><Relationship Id="rId10" Type="http://schemas.openxmlformats.org/officeDocument/2006/relationships/hyperlink" Target="https://easytpe.d.bbg/" TargetMode="External"/><Relationship Id="rId4" Type="http://schemas.openxmlformats.org/officeDocument/2006/relationships/hyperlink" Target="http://commerciaux.celca.caisse-epargne.fr/particuliers/particuliers/" TargetMode="External"/><Relationship Id="rId9" Type="http://schemas.openxmlformats.org/officeDocument/2006/relationships/image" Target="../media/image28.png"/></Relationships>
</file>

<file path=ppt/slides/_rels/slide3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1.png"/><Relationship Id="rId7" Type="http://schemas.openxmlformats.org/officeDocument/2006/relationships/hyperlink" Target="http://commerciaux.celca.caisse-epargne.fr/download/341/tarification/18447/offres-promos-en-cours.pdf"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37.png"/><Relationship Id="rId11" Type="http://schemas.openxmlformats.org/officeDocument/2006/relationships/image" Target="../media/image28.png"/><Relationship Id="rId5" Type="http://schemas.openxmlformats.org/officeDocument/2006/relationships/hyperlink" Target="http://commerciaux.celca.caisse-epargne.fr/particuliers/particuliers/" TargetMode="External"/><Relationship Id="rId10" Type="http://schemas.microsoft.com/office/2007/relationships/hdphoto" Target="../media/hdphoto2.wdp"/><Relationship Id="rId4" Type="http://schemas.openxmlformats.org/officeDocument/2006/relationships/image" Target="../media/image36.png"/><Relationship Id="rId9"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1.png"/><Relationship Id="rId1" Type="http://schemas.openxmlformats.org/officeDocument/2006/relationships/slideLayout" Target="../slideLayouts/slideLayout6.xml"/><Relationship Id="rId6" Type="http://schemas.microsoft.com/office/2007/relationships/hdphoto" Target="../media/hdphoto8.wdp"/><Relationship Id="rId5" Type="http://schemas.openxmlformats.org/officeDocument/2006/relationships/image" Target="../media/image70.png"/><Relationship Id="rId4" Type="http://schemas.openxmlformats.org/officeDocument/2006/relationships/hyperlink" Target="http://commerciaux.celca.caisse-epargne.fr/download/2176/conquete/29397/conquete-oav-nouvelles-offres-prof-de-sante.pdf" TargetMode="External"/></Relationships>
</file>

<file path=ppt/slides/_rels/slide3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71.jpeg"/><Relationship Id="rId1" Type="http://schemas.openxmlformats.org/officeDocument/2006/relationships/slideLayout" Target="../slideLayouts/slideLayout4.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1.png"/><Relationship Id="rId7" Type="http://schemas.openxmlformats.org/officeDocument/2006/relationships/image" Target="../media/image73.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76.png"/><Relationship Id="rId4" Type="http://schemas.openxmlformats.org/officeDocument/2006/relationships/image" Target="../media/image28.png"/><Relationship Id="rId9" Type="http://schemas.openxmlformats.org/officeDocument/2006/relationships/image" Target="../media/image75.png"/></Relationships>
</file>

<file path=ppt/slides/_rels/slide36.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1.png"/><Relationship Id="rId7" Type="http://schemas.openxmlformats.org/officeDocument/2006/relationships/image" Target="../media/image76.png"/><Relationship Id="rId12" Type="http://schemas.openxmlformats.org/officeDocument/2006/relationships/image" Target="../media/image79.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75.png"/><Relationship Id="rId11" Type="http://schemas.openxmlformats.org/officeDocument/2006/relationships/image" Target="../media/image78.emf"/><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package" Target="../embeddings/Microsoft_Excel_Worksheet.xlsx"/><Relationship Id="rId4" Type="http://schemas.openxmlformats.org/officeDocument/2006/relationships/image" Target="../media/image28.png"/><Relationship Id="rId9" Type="http://schemas.openxmlformats.org/officeDocument/2006/relationships/image" Target="../media/image74.jpeg"/></Relationships>
</file>

<file path=ppt/slides/_rels/slide37.xml.rels><?xml version="1.0" encoding="UTF-8" standalone="yes"?>
<Relationships xmlns="http://schemas.openxmlformats.org/package/2006/relationships"><Relationship Id="rId8" Type="http://schemas.openxmlformats.org/officeDocument/2006/relationships/image" Target="../media/image80.emf"/><Relationship Id="rId3" Type="http://schemas.openxmlformats.org/officeDocument/2006/relationships/image" Target="../media/image1.png"/><Relationship Id="rId7" Type="http://schemas.openxmlformats.org/officeDocument/2006/relationships/image" Target="../media/image77.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76.png"/><Relationship Id="rId5" Type="http://schemas.openxmlformats.org/officeDocument/2006/relationships/hyperlink" Target="http://commerciaux.celca.caisse-epargne.fr/download/1302/les-cibles-ponctuelles/30297/2023-q2-book-des-cibles.pdf" TargetMode="External"/><Relationship Id="rId4" Type="http://schemas.openxmlformats.org/officeDocument/2006/relationships/image" Target="../media/image28.png"/><Relationship Id="rId9" Type="http://schemas.openxmlformats.org/officeDocument/2006/relationships/image" Target="../media/image73.png"/></Relationships>
</file>

<file path=ppt/slides/_rels/slide38.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image" Target="../media/image1.png"/><Relationship Id="rId7" Type="http://schemas.openxmlformats.org/officeDocument/2006/relationships/image" Target="../media/image73.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80.emf"/><Relationship Id="rId5" Type="http://schemas.openxmlformats.org/officeDocument/2006/relationships/hyperlink" Target="http://commerciaux.celca.caisse-epargne.fr/download/1302/les-cibles-ponctuelles/30297/2023-q2-book-des-cibles.pdf" TargetMode="External"/><Relationship Id="rId4" Type="http://schemas.openxmlformats.org/officeDocument/2006/relationships/image" Target="../media/image28.png"/><Relationship Id="rId9" Type="http://schemas.openxmlformats.org/officeDocument/2006/relationships/image" Target="../media/image50.png"/></Relationships>
</file>

<file path=ppt/slides/_rels/slide39.xml.rels><?xml version="1.0" encoding="UTF-8" standalone="yes"?>
<Relationships xmlns="http://schemas.openxmlformats.org/package/2006/relationships"><Relationship Id="rId8" Type="http://schemas.openxmlformats.org/officeDocument/2006/relationships/image" Target="../media/image74.jpeg"/><Relationship Id="rId13" Type="http://schemas.microsoft.com/office/2007/relationships/hdphoto" Target="../media/hdphoto9.wdp"/><Relationship Id="rId3" Type="http://schemas.openxmlformats.org/officeDocument/2006/relationships/image" Target="../media/image1.png"/><Relationship Id="rId7" Type="http://schemas.openxmlformats.org/officeDocument/2006/relationships/image" Target="../media/image73.png"/><Relationship Id="rId12" Type="http://schemas.openxmlformats.org/officeDocument/2006/relationships/image" Target="../media/image84.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72.png"/><Relationship Id="rId11" Type="http://schemas.openxmlformats.org/officeDocument/2006/relationships/image" Target="../media/image83.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82.png"/><Relationship Id="rId4" Type="http://schemas.openxmlformats.org/officeDocument/2006/relationships/image" Target="../media/image28.png"/><Relationship Id="rId9" Type="http://schemas.openxmlformats.org/officeDocument/2006/relationships/image" Target="../media/image81.png"/><Relationship Id="rId14" Type="http://schemas.openxmlformats.org/officeDocument/2006/relationships/image" Target="../media/image79.png"/></Relationships>
</file>

<file path=ppt/slides/_rels/slide40.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1.png"/><Relationship Id="rId7" Type="http://schemas.openxmlformats.org/officeDocument/2006/relationships/image" Target="../media/image83.png"/><Relationship Id="rId12"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81.png"/><Relationship Id="rId11" Type="http://schemas.openxmlformats.org/officeDocument/2006/relationships/slide" Target="slide14.xml"/><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79.png"/><Relationship Id="rId4" Type="http://schemas.openxmlformats.org/officeDocument/2006/relationships/image" Target="../media/image28.png"/><Relationship Id="rId9" Type="http://schemas.openxmlformats.org/officeDocument/2006/relationships/image" Target="../media/image73.png"/></Relationships>
</file>

<file path=ppt/slides/_rels/slide41.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1.png"/><Relationship Id="rId7" Type="http://schemas.openxmlformats.org/officeDocument/2006/relationships/image" Target="../media/image73.png"/><Relationship Id="rId12" Type="http://schemas.microsoft.com/office/2007/relationships/hdphoto" Target="../media/hdphoto10.wdp"/><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72.png"/><Relationship Id="rId11" Type="http://schemas.openxmlformats.org/officeDocument/2006/relationships/image" Target="../media/image85.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77.png"/><Relationship Id="rId4" Type="http://schemas.openxmlformats.org/officeDocument/2006/relationships/image" Target="../media/image28.png"/><Relationship Id="rId9" Type="http://schemas.openxmlformats.org/officeDocument/2006/relationships/image" Target="../media/image76.png"/></Relationships>
</file>

<file path=ppt/slides/_rels/slide42.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1.png"/><Relationship Id="rId7" Type="http://schemas.openxmlformats.org/officeDocument/2006/relationships/image" Target="../media/image77.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79.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50.png"/><Relationship Id="rId4" Type="http://schemas.openxmlformats.org/officeDocument/2006/relationships/image" Target="../media/image28.png"/><Relationship Id="rId9" Type="http://schemas.openxmlformats.org/officeDocument/2006/relationships/slide" Target="slide15.xml"/></Relationships>
</file>

<file path=ppt/slides/_rels/slide43.xml.rels><?xml version="1.0" encoding="UTF-8" standalone="yes"?>
<Relationships xmlns="http://schemas.openxmlformats.org/package/2006/relationships"><Relationship Id="rId8" Type="http://schemas.openxmlformats.org/officeDocument/2006/relationships/image" Target="../media/image74.jpeg"/><Relationship Id="rId13" Type="http://schemas.openxmlformats.org/officeDocument/2006/relationships/image" Target="../media/image87.png"/><Relationship Id="rId3" Type="http://schemas.openxmlformats.org/officeDocument/2006/relationships/image" Target="../media/image1.png"/><Relationship Id="rId7" Type="http://schemas.openxmlformats.org/officeDocument/2006/relationships/image" Target="../media/image73.png"/><Relationship Id="rId12" Type="http://schemas.openxmlformats.org/officeDocument/2006/relationships/image" Target="../media/image77.png"/><Relationship Id="rId2" Type="http://schemas.openxmlformats.org/officeDocument/2006/relationships/notesSlide" Target="../notesSlides/notesSlide16.xml"/><Relationship Id="rId16" Type="http://schemas.openxmlformats.org/officeDocument/2006/relationships/image" Target="../media/image88.emf"/><Relationship Id="rId1" Type="http://schemas.openxmlformats.org/officeDocument/2006/relationships/slideLayout" Target="../slideLayouts/slideLayout6.xml"/><Relationship Id="rId6" Type="http://schemas.openxmlformats.org/officeDocument/2006/relationships/image" Target="../media/image72.png"/><Relationship Id="rId11" Type="http://schemas.openxmlformats.org/officeDocument/2006/relationships/image" Target="../media/image76.png"/><Relationship Id="rId5" Type="http://schemas.openxmlformats.org/officeDocument/2006/relationships/hyperlink" Target="http://commerciaux.celca.caisse-epargne.fr/download/1302/les-cibles-ponctuelles/30297/2023-q2-book-des-cibles.pdf" TargetMode="External"/><Relationship Id="rId15" Type="http://schemas.openxmlformats.org/officeDocument/2006/relationships/package" Target="../embeddings/Microsoft_Excel_Worksheet1.xlsx"/><Relationship Id="rId10" Type="http://schemas.openxmlformats.org/officeDocument/2006/relationships/image" Target="../media/image75.png"/><Relationship Id="rId4" Type="http://schemas.openxmlformats.org/officeDocument/2006/relationships/image" Target="../media/image28.png"/><Relationship Id="rId9" Type="http://schemas.openxmlformats.org/officeDocument/2006/relationships/image" Target="../media/image86.jpeg"/><Relationship Id="rId14" Type="http://schemas.microsoft.com/office/2007/relationships/hdphoto" Target="../media/hdphoto11.wdp"/></Relationships>
</file>

<file path=ppt/slides/_rels/slide44.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package" Target="../embeddings/Microsoft_Excel_Worksheet3.xlsx"/><Relationship Id="rId3" Type="http://schemas.openxmlformats.org/officeDocument/2006/relationships/image" Target="../media/image1.png"/><Relationship Id="rId7" Type="http://schemas.openxmlformats.org/officeDocument/2006/relationships/image" Target="../media/image76.png"/><Relationship Id="rId12" Type="http://schemas.openxmlformats.org/officeDocument/2006/relationships/image" Target="../media/image74.jpeg"/><Relationship Id="rId2" Type="http://schemas.openxmlformats.org/officeDocument/2006/relationships/notesSlide" Target="../notesSlides/notesSlide17.xml"/><Relationship Id="rId16" Type="http://schemas.openxmlformats.org/officeDocument/2006/relationships/image" Target="../media/image79.png"/><Relationship Id="rId1" Type="http://schemas.openxmlformats.org/officeDocument/2006/relationships/slideLayout" Target="../slideLayouts/slideLayout6.xml"/><Relationship Id="rId6" Type="http://schemas.openxmlformats.org/officeDocument/2006/relationships/image" Target="../media/image75.png"/><Relationship Id="rId11" Type="http://schemas.openxmlformats.org/officeDocument/2006/relationships/image" Target="../media/image89.emf"/><Relationship Id="rId5" Type="http://schemas.openxmlformats.org/officeDocument/2006/relationships/hyperlink" Target="http://commerciaux.celca.caisse-epargne.fr/download/1302/les-cibles-ponctuelles/30297/2023-q2-book-des-cibles.pdf" TargetMode="External"/><Relationship Id="rId15" Type="http://schemas.microsoft.com/office/2007/relationships/hdphoto" Target="../media/hdphoto11.wdp"/><Relationship Id="rId10" Type="http://schemas.openxmlformats.org/officeDocument/2006/relationships/package" Target="../embeddings/Microsoft_Excel_Worksheet2.xlsx"/><Relationship Id="rId4" Type="http://schemas.openxmlformats.org/officeDocument/2006/relationships/image" Target="../media/image28.png"/><Relationship Id="rId9" Type="http://schemas.openxmlformats.org/officeDocument/2006/relationships/image" Target="../media/image86.jpeg"/><Relationship Id="rId14" Type="http://schemas.openxmlformats.org/officeDocument/2006/relationships/image" Target="../media/image87.png"/></Relationships>
</file>

<file path=ppt/slides/_rels/slide45.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1.png"/><Relationship Id="rId7" Type="http://schemas.openxmlformats.org/officeDocument/2006/relationships/image" Target="../media/image87.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74.jpe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79.png"/><Relationship Id="rId4" Type="http://schemas.openxmlformats.org/officeDocument/2006/relationships/image" Target="../media/image28.png"/><Relationship Id="rId9" Type="http://schemas.openxmlformats.org/officeDocument/2006/relationships/image" Target="../media/image75.png"/></Relationships>
</file>

<file path=ppt/slides/_rels/slide46.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1.png"/><Relationship Id="rId7" Type="http://schemas.openxmlformats.org/officeDocument/2006/relationships/image" Target="../media/image79.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74.jpeg"/><Relationship Id="rId11" Type="http://schemas.openxmlformats.org/officeDocument/2006/relationships/image" Target="../media/image50.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slide" Target="slide16.xml"/><Relationship Id="rId4" Type="http://schemas.openxmlformats.org/officeDocument/2006/relationships/image" Target="../media/image28.png"/><Relationship Id="rId9" Type="http://schemas.openxmlformats.org/officeDocument/2006/relationships/image" Target="../media/image76.png"/></Relationships>
</file>

<file path=ppt/slides/_rels/slide47.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50.png"/><Relationship Id="rId3" Type="http://schemas.openxmlformats.org/officeDocument/2006/relationships/image" Target="../media/image1.png"/><Relationship Id="rId7" Type="http://schemas.openxmlformats.org/officeDocument/2006/relationships/image" Target="../media/image73.png"/><Relationship Id="rId12" Type="http://schemas.openxmlformats.org/officeDocument/2006/relationships/slide" Target="slide48.xm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72.png"/><Relationship Id="rId11" Type="http://schemas.openxmlformats.org/officeDocument/2006/relationships/image" Target="../media/image79.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74.jpeg"/><Relationship Id="rId4" Type="http://schemas.openxmlformats.org/officeDocument/2006/relationships/image" Target="../media/image28.png"/><Relationship Id="rId9" Type="http://schemas.openxmlformats.org/officeDocument/2006/relationships/image" Target="../media/image77.png"/></Relationships>
</file>

<file path=ppt/slides/_rels/slide48.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1.png"/><Relationship Id="rId7" Type="http://schemas.openxmlformats.org/officeDocument/2006/relationships/image" Target="../media/image79.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73.png"/><Relationship Id="rId5" Type="http://schemas.openxmlformats.org/officeDocument/2006/relationships/hyperlink" Target="http://commerciaux.celca.caisse-epargne.fr/download/1302/les-cibles-ponctuelles/30297/2023-q2-book-des-cibles.pdf" TargetMode="External"/><Relationship Id="rId4" Type="http://schemas.openxmlformats.org/officeDocument/2006/relationships/image" Target="../media/image28.png"/><Relationship Id="rId9" Type="http://schemas.openxmlformats.org/officeDocument/2006/relationships/image" Target="../media/image50.png"/></Relationships>
</file>

<file path=ppt/slides/_rels/slide49.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7.png"/><Relationship Id="rId3" Type="http://schemas.openxmlformats.org/officeDocument/2006/relationships/image" Target="../media/image1.png"/><Relationship Id="rId7" Type="http://schemas.openxmlformats.org/officeDocument/2006/relationships/image" Target="../media/image75.png"/><Relationship Id="rId12"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76.png"/><Relationship Id="rId11" Type="http://schemas.openxmlformats.org/officeDocument/2006/relationships/slide" Target="slide21.xml"/><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74.jpeg"/><Relationship Id="rId4" Type="http://schemas.openxmlformats.org/officeDocument/2006/relationships/image" Target="../media/image28.png"/><Relationship Id="rId9" Type="http://schemas.openxmlformats.org/officeDocument/2006/relationships/image" Target="../media/image79.png"/></Relationships>
</file>

<file path=ppt/slides/_rels/slide50.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1.png"/><Relationship Id="rId7" Type="http://schemas.openxmlformats.org/officeDocument/2006/relationships/image" Target="../media/image76.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75.png"/><Relationship Id="rId11" Type="http://schemas.openxmlformats.org/officeDocument/2006/relationships/image" Target="../media/image50.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slide" Target="slide19.xml"/><Relationship Id="rId4" Type="http://schemas.openxmlformats.org/officeDocument/2006/relationships/image" Target="../media/image28.png"/><Relationship Id="rId9" Type="http://schemas.openxmlformats.org/officeDocument/2006/relationships/image" Target="../media/image74.jpeg"/></Relationships>
</file>

<file path=ppt/slides/_rels/slide51.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1.png"/><Relationship Id="rId7" Type="http://schemas.microsoft.com/office/2007/relationships/hdphoto" Target="../media/hdphoto9.wdp"/><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84.png"/><Relationship Id="rId5" Type="http://schemas.openxmlformats.org/officeDocument/2006/relationships/hyperlink" Target="http://commerciaux.celca.caisse-epargne.fr/download/1302/les-cibles-ponctuelles/30297/2023-q2-book-des-cibles.pdf" TargetMode="External"/><Relationship Id="rId4" Type="http://schemas.openxmlformats.org/officeDocument/2006/relationships/image" Target="../media/image28.png"/></Relationships>
</file>

<file path=ppt/slides/_rels/slide52.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1.png"/><Relationship Id="rId7" Type="http://schemas.microsoft.com/office/2007/relationships/hdphoto" Target="../media/hdphoto9.wdp"/><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84.png"/><Relationship Id="rId5" Type="http://schemas.openxmlformats.org/officeDocument/2006/relationships/hyperlink" Target="http://commerciaux.celca.caisse-epargne.fr/download/1302/les-cibles-ponctuelles/30297/2023-q2-book-des-cibles.pdf" TargetMode="External"/><Relationship Id="rId4" Type="http://schemas.openxmlformats.org/officeDocument/2006/relationships/image" Target="../media/image28.png"/></Relationships>
</file>

<file path=ppt/slides/_rels/slide53.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1.png"/><Relationship Id="rId7" Type="http://schemas.microsoft.com/office/2007/relationships/hdphoto" Target="../media/hdphoto9.wdp"/><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84.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50.png"/><Relationship Id="rId4" Type="http://schemas.openxmlformats.org/officeDocument/2006/relationships/image" Target="../media/image28.png"/><Relationship Id="rId9" Type="http://schemas.openxmlformats.org/officeDocument/2006/relationships/slide" Target="slide20.xml"/></Relationships>
</file>

<file path=ppt/slides/_rels/slide54.xml.rels><?xml version="1.0" encoding="UTF-8" standalone="yes"?>
<Relationships xmlns="http://schemas.openxmlformats.org/package/2006/relationships"><Relationship Id="rId8" Type="http://schemas.openxmlformats.org/officeDocument/2006/relationships/image" Target="../media/image86.jpeg"/><Relationship Id="rId13" Type="http://schemas.openxmlformats.org/officeDocument/2006/relationships/image" Target="../media/image88.emf"/><Relationship Id="rId18" Type="http://schemas.openxmlformats.org/officeDocument/2006/relationships/image" Target="../media/image87.png"/><Relationship Id="rId3" Type="http://schemas.openxmlformats.org/officeDocument/2006/relationships/image" Target="../media/image1.png"/><Relationship Id="rId21" Type="http://schemas.openxmlformats.org/officeDocument/2006/relationships/image" Target="../media/image50.png"/><Relationship Id="rId7" Type="http://schemas.microsoft.com/office/2007/relationships/hdphoto" Target="../media/hdphoto9.wdp"/><Relationship Id="rId12" Type="http://schemas.openxmlformats.org/officeDocument/2006/relationships/package" Target="../embeddings/Microsoft_Excel_Worksheet1.xlsx"/><Relationship Id="rId17" Type="http://schemas.openxmlformats.org/officeDocument/2006/relationships/package" Target="../embeddings/Microsoft_Excel_Worksheet3.xlsx"/><Relationship Id="rId2" Type="http://schemas.openxmlformats.org/officeDocument/2006/relationships/notesSlide" Target="../notesSlides/notesSlide27.xml"/><Relationship Id="rId16" Type="http://schemas.openxmlformats.org/officeDocument/2006/relationships/image" Target="../media/image89.emf"/><Relationship Id="rId20" Type="http://schemas.openxmlformats.org/officeDocument/2006/relationships/slide" Target="slide48.xml"/><Relationship Id="rId1" Type="http://schemas.openxmlformats.org/officeDocument/2006/relationships/slideLayout" Target="../slideLayouts/slideLayout6.xml"/><Relationship Id="rId6" Type="http://schemas.openxmlformats.org/officeDocument/2006/relationships/image" Target="../media/image84.png"/><Relationship Id="rId11" Type="http://schemas.openxmlformats.org/officeDocument/2006/relationships/image" Target="../media/image77.png"/><Relationship Id="rId5" Type="http://schemas.openxmlformats.org/officeDocument/2006/relationships/hyperlink" Target="http://commerciaux.celca.caisse-epargne.fr/download/1302/les-cibles-ponctuelles/30297/2023-q2-book-des-cibles.pdf" TargetMode="External"/><Relationship Id="rId15" Type="http://schemas.openxmlformats.org/officeDocument/2006/relationships/package" Target="../embeddings/Microsoft_Excel_Worksheet2.xlsx"/><Relationship Id="rId10" Type="http://schemas.openxmlformats.org/officeDocument/2006/relationships/image" Target="../media/image76.png"/><Relationship Id="rId19" Type="http://schemas.microsoft.com/office/2007/relationships/hdphoto" Target="../media/hdphoto11.wdp"/><Relationship Id="rId4" Type="http://schemas.openxmlformats.org/officeDocument/2006/relationships/image" Target="../media/image28.png"/><Relationship Id="rId9" Type="http://schemas.openxmlformats.org/officeDocument/2006/relationships/image" Target="../media/image75.png"/><Relationship Id="rId14" Type="http://schemas.openxmlformats.org/officeDocument/2006/relationships/image" Target="../media/image74.jpeg"/></Relationships>
</file>

<file path=ppt/slides/_rels/slide55.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1.png"/><Relationship Id="rId7" Type="http://schemas.openxmlformats.org/officeDocument/2006/relationships/image" Target="../media/image76.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75.png"/><Relationship Id="rId11" Type="http://schemas.openxmlformats.org/officeDocument/2006/relationships/image" Target="../media/image79.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92.emf"/><Relationship Id="rId4" Type="http://schemas.openxmlformats.org/officeDocument/2006/relationships/image" Target="../media/image28.png"/><Relationship Id="rId9" Type="http://schemas.openxmlformats.org/officeDocument/2006/relationships/package" Target="../embeddings/Microsoft_Excel_Worksheet4.xlsx"/></Relationships>
</file>

<file path=ppt/slides/_rels/slide56.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image" Target="../media/image1.png"/><Relationship Id="rId7" Type="http://schemas.openxmlformats.org/officeDocument/2006/relationships/image" Target="../media/image77.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75.png"/><Relationship Id="rId5" Type="http://schemas.openxmlformats.org/officeDocument/2006/relationships/hyperlink" Target="http://commerciaux.celca.caisse-epargne.fr/download/1302/les-cibles-ponctuelles/30297/2023-q2-book-des-cibles.pdf" TargetMode="External"/><Relationship Id="rId4" Type="http://schemas.openxmlformats.org/officeDocument/2006/relationships/image" Target="../media/image28.png"/><Relationship Id="rId9" Type="http://schemas.openxmlformats.org/officeDocument/2006/relationships/image" Target="../media/image50.png"/></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slide" Target="slide48.xml"/><Relationship Id="rId5" Type="http://schemas.openxmlformats.org/officeDocument/2006/relationships/hyperlink" Target="http://commerciaux.celca.caisse-epargne.fr/download/1302/les-cibles-ponctuelles/30297/2023-q2-book-des-cibles.pdf" TargetMode="External"/><Relationship Id="rId4" Type="http://schemas.openxmlformats.org/officeDocument/2006/relationships/image" Target="../media/image28.png"/></Relationships>
</file>

<file path=ppt/slides/_rels/slide58.xml.rels><?xml version="1.0" encoding="UTF-8" standalone="yes"?>
<Relationships xmlns="http://schemas.openxmlformats.org/package/2006/relationships"><Relationship Id="rId8" Type="http://schemas.openxmlformats.org/officeDocument/2006/relationships/package" Target="../embeddings/Microsoft_Excel_Worksheet5.xlsx"/><Relationship Id="rId13" Type="http://schemas.openxmlformats.org/officeDocument/2006/relationships/image" Target="../media/image50.png"/><Relationship Id="rId3" Type="http://schemas.openxmlformats.org/officeDocument/2006/relationships/image" Target="../media/image1.png"/><Relationship Id="rId7" Type="http://schemas.openxmlformats.org/officeDocument/2006/relationships/image" Target="../media/image77.png"/><Relationship Id="rId12" Type="http://schemas.openxmlformats.org/officeDocument/2006/relationships/slide" Target="slide28.xml"/><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75.png"/><Relationship Id="rId11" Type="http://schemas.openxmlformats.org/officeDocument/2006/relationships/image" Target="../media/image94.emf"/><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package" Target="../embeddings/Microsoft_Excel_Worksheet6.xlsx"/><Relationship Id="rId4" Type="http://schemas.openxmlformats.org/officeDocument/2006/relationships/image" Target="../media/image28.png"/><Relationship Id="rId9" Type="http://schemas.openxmlformats.org/officeDocument/2006/relationships/image" Target="../media/image93.emf"/></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slide" Target="slide29.xml"/><Relationship Id="rId5" Type="http://schemas.openxmlformats.org/officeDocument/2006/relationships/hyperlink" Target="http://commerciaux.celca.caisse-epargne.fr/download/1302/les-cibles-ponctuelles/30297/2023-q2-book-des-cibles.pdf" TargetMode="External"/><Relationship Id="rId4" Type="http://schemas.openxmlformats.org/officeDocument/2006/relationships/image" Target="../media/image28.png"/></Relationships>
</file>

<file path=ppt/slides/_rels/slide60.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1.png"/><Relationship Id="rId7" Type="http://schemas.openxmlformats.org/officeDocument/2006/relationships/image" Target="../media/image77.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75.png"/><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image" Target="../media/image50.png"/><Relationship Id="rId4" Type="http://schemas.openxmlformats.org/officeDocument/2006/relationships/image" Target="../media/image28.png"/><Relationship Id="rId9" Type="http://schemas.openxmlformats.org/officeDocument/2006/relationships/slide" Target="slide60.xml"/></Relationships>
</file>

<file path=ppt/slides/_rels/slide61.xml.rels><?xml version="1.0" encoding="UTF-8" standalone="yes"?>
<Relationships xmlns="http://schemas.openxmlformats.org/package/2006/relationships"><Relationship Id="rId8" Type="http://schemas.openxmlformats.org/officeDocument/2006/relationships/package" Target="../embeddings/Microsoft_Excel_Worksheet7.xlsx"/><Relationship Id="rId3" Type="http://schemas.openxmlformats.org/officeDocument/2006/relationships/image" Target="../media/image1.png"/><Relationship Id="rId7" Type="http://schemas.openxmlformats.org/officeDocument/2006/relationships/image" Target="../media/image77.png"/><Relationship Id="rId12"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75.png"/><Relationship Id="rId11" Type="http://schemas.openxmlformats.org/officeDocument/2006/relationships/slide" Target="slide31.xml"/><Relationship Id="rId5" Type="http://schemas.openxmlformats.org/officeDocument/2006/relationships/hyperlink" Target="http://commerciaux.celca.caisse-epargne.fr/download/1302/les-cibles-ponctuelles/30297/2023-q2-book-des-cibles.pdf" TargetMode="External"/><Relationship Id="rId10" Type="http://schemas.openxmlformats.org/officeDocument/2006/relationships/package" Target="../embeddings/Microsoft_Excel_Worksheet8.xlsx"/><Relationship Id="rId4" Type="http://schemas.openxmlformats.org/officeDocument/2006/relationships/image" Target="../media/image28.png"/><Relationship Id="rId9" Type="http://schemas.openxmlformats.org/officeDocument/2006/relationships/image" Target="../media/image9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6 Titres + Textes Vidéo Q1 2024 copy copy copy">
            <a:hlinkClick r:id="" action="ppaction://media"/>
            <a:extLst>
              <a:ext uri="{FF2B5EF4-FFF2-40B4-BE49-F238E27FC236}">
                <a16:creationId xmlns:a16="http://schemas.microsoft.com/office/drawing/2014/main" id="{668875CC-7072-79E5-4B17-9A320104AC7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751678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46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B36713C-0DDA-6432-D6BF-7CDD573D33A8}"/>
              </a:ext>
            </a:extLst>
          </p:cNvPr>
          <p:cNvSpPr>
            <a:spLocks noGrp="1"/>
          </p:cNvSpPr>
          <p:nvPr>
            <p:ph type="body" sz="quarter" idx="11"/>
          </p:nvPr>
        </p:nvSpPr>
        <p:spPr>
          <a:xfrm>
            <a:off x="4567238" y="1480182"/>
            <a:ext cx="7308850" cy="722312"/>
          </a:xfrm>
        </p:spPr>
        <p:txBody>
          <a:bodyPr/>
          <a:lstStyle/>
          <a:p>
            <a:pPr fontAlgn="auto">
              <a:buClr>
                <a:schemeClr val="accent6"/>
              </a:buClr>
              <a:defRPr/>
            </a:pPr>
            <a:r>
              <a:rPr lang="fr-FR" dirty="0"/>
              <a:t>Nos ambitions majeures</a:t>
            </a:r>
            <a:endParaRPr dirty="0"/>
          </a:p>
        </p:txBody>
      </p:sp>
      <p:cxnSp>
        <p:nvCxnSpPr>
          <p:cNvPr id="12" name="Connecteur droit 11">
            <a:extLst>
              <a:ext uri="{FF2B5EF4-FFF2-40B4-BE49-F238E27FC236}">
                <a16:creationId xmlns:a16="http://schemas.microsoft.com/office/drawing/2014/main" id="{6A6199B5-690E-8B69-A958-FD88110C717D}"/>
              </a:ext>
            </a:extLst>
          </p:cNvPr>
          <p:cNvCxnSpPr>
            <a:cxnSpLocks/>
          </p:cNvCxnSpPr>
          <p:nvPr/>
        </p:nvCxnSpPr>
        <p:spPr>
          <a:xfrm>
            <a:off x="3524250" y="1384932"/>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u texte 1">
            <a:extLst>
              <a:ext uri="{FF2B5EF4-FFF2-40B4-BE49-F238E27FC236}">
                <a16:creationId xmlns:a16="http://schemas.microsoft.com/office/drawing/2014/main" id="{8E23BDF0-8498-5707-ECB7-7F8A41950C6D}"/>
              </a:ext>
            </a:extLst>
          </p:cNvPr>
          <p:cNvSpPr txBox="1">
            <a:spLocks/>
          </p:cNvSpPr>
          <p:nvPr/>
        </p:nvSpPr>
        <p:spPr>
          <a:xfrm>
            <a:off x="3393281" y="1563274"/>
            <a:ext cx="452437" cy="556127"/>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indent="0" algn="l" rtl="0" eaLnBrk="1" fontAlgn="base" hangingPunct="1">
              <a:lnSpc>
                <a:spcPct val="90000"/>
              </a:lnSpc>
              <a:spcBef>
                <a:spcPts val="0"/>
              </a:spcBef>
              <a:spcAft>
                <a:spcPts val="0"/>
              </a:spcAft>
              <a:buClr>
                <a:srgbClr val="D7C378"/>
              </a:buClr>
              <a:buFont typeface="Cambria Math" panose="02040503050406030204" pitchFamily="18" charset="0"/>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fontAlgn="auto">
              <a:buClr>
                <a:schemeClr val="accent6"/>
              </a:buClr>
              <a:defRPr/>
            </a:pPr>
            <a:r>
              <a:rPr lang="fr-FR" sz="2400" b="1" kern="0" dirty="0">
                <a:solidFill>
                  <a:srgbClr val="FFC000"/>
                </a:solidFill>
              </a:rPr>
              <a:t>01</a:t>
            </a:r>
          </a:p>
        </p:txBody>
      </p:sp>
      <p:sp>
        <p:nvSpPr>
          <p:cNvPr id="15" name="Espace réservé du texte 1">
            <a:extLst>
              <a:ext uri="{FF2B5EF4-FFF2-40B4-BE49-F238E27FC236}">
                <a16:creationId xmlns:a16="http://schemas.microsoft.com/office/drawing/2014/main" id="{918466B2-C6BE-3EE9-C17B-31378E790D1B}"/>
              </a:ext>
            </a:extLst>
          </p:cNvPr>
          <p:cNvSpPr txBox="1">
            <a:spLocks/>
          </p:cNvSpPr>
          <p:nvPr/>
        </p:nvSpPr>
        <p:spPr>
          <a:xfrm>
            <a:off x="3393278" y="2456597"/>
            <a:ext cx="452437" cy="556127"/>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indent="0" algn="l" rtl="0" eaLnBrk="1" fontAlgn="base" hangingPunct="1">
              <a:lnSpc>
                <a:spcPct val="90000"/>
              </a:lnSpc>
              <a:spcBef>
                <a:spcPts val="0"/>
              </a:spcBef>
              <a:spcAft>
                <a:spcPts val="0"/>
              </a:spcAft>
              <a:buClr>
                <a:srgbClr val="D7C378"/>
              </a:buClr>
              <a:buFont typeface="Cambria Math" panose="02040503050406030204" pitchFamily="18" charset="0"/>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fontAlgn="auto">
              <a:buClr>
                <a:schemeClr val="accent6"/>
              </a:buClr>
              <a:defRPr/>
            </a:pPr>
            <a:r>
              <a:rPr lang="fr-FR" sz="2400" b="1" kern="0" dirty="0">
                <a:solidFill>
                  <a:srgbClr val="C00000"/>
                </a:solidFill>
              </a:rPr>
              <a:t>02</a:t>
            </a:r>
          </a:p>
        </p:txBody>
      </p:sp>
      <p:sp>
        <p:nvSpPr>
          <p:cNvPr id="18" name="ZoneTexte 17">
            <a:extLst>
              <a:ext uri="{FF2B5EF4-FFF2-40B4-BE49-F238E27FC236}">
                <a16:creationId xmlns:a16="http://schemas.microsoft.com/office/drawing/2014/main" id="{29607B75-0E7D-00D3-4C22-004055165141}"/>
              </a:ext>
            </a:extLst>
          </p:cNvPr>
          <p:cNvSpPr txBox="1"/>
          <p:nvPr/>
        </p:nvSpPr>
        <p:spPr>
          <a:xfrm>
            <a:off x="4471988" y="2501875"/>
            <a:ext cx="7308850" cy="1517338"/>
          </a:xfrm>
          <a:prstGeom prst="rect">
            <a:avLst/>
          </a:prstGeom>
          <a:noFill/>
        </p:spPr>
        <p:txBody>
          <a:bodyPr wrap="square" rtlCol="0">
            <a:spAutoFit/>
          </a:bodyPr>
          <a:lstStyle/>
          <a:p>
            <a:r>
              <a:rPr lang="fr-FR" sz="2130" dirty="0">
                <a:latin typeface="Montserrat" panose="00000500000000000000" pitchFamily="2" charset="0"/>
              </a:rPr>
              <a:t>Le programme des offres de compétition sur le quadrimestre</a:t>
            </a:r>
          </a:p>
          <a:p>
            <a:pPr marL="800100" lvl="1" indent="-342900">
              <a:buClr>
                <a:srgbClr val="C00000"/>
              </a:buClr>
              <a:buFont typeface="Wingdings" panose="05000000000000000000" pitchFamily="2" charset="2"/>
              <a:buChar char="§"/>
            </a:pPr>
            <a:r>
              <a:rPr lang="fr-FR" sz="1600" dirty="0">
                <a:latin typeface="Montserrat" panose="00000500000000000000" pitchFamily="2" charset="0"/>
              </a:rPr>
              <a:t>Marché Grand Public</a:t>
            </a:r>
          </a:p>
          <a:p>
            <a:pPr marL="800100" lvl="1" indent="-342900">
              <a:buClr>
                <a:srgbClr val="C00000"/>
              </a:buClr>
              <a:buFont typeface="Wingdings" panose="05000000000000000000" pitchFamily="2" charset="2"/>
              <a:buChar char="§"/>
            </a:pPr>
            <a:r>
              <a:rPr lang="fr-FR" sz="1600" dirty="0">
                <a:latin typeface="Montserrat" panose="00000500000000000000" pitchFamily="2" charset="0"/>
              </a:rPr>
              <a:t>Marché Premium</a:t>
            </a:r>
          </a:p>
          <a:p>
            <a:pPr marL="800100" lvl="1" indent="-342900">
              <a:buClr>
                <a:srgbClr val="C00000"/>
              </a:buClr>
              <a:buFont typeface="Wingdings" panose="05000000000000000000" pitchFamily="2" charset="2"/>
              <a:buChar char="§"/>
            </a:pPr>
            <a:r>
              <a:rPr lang="fr-FR" sz="1600" dirty="0">
                <a:latin typeface="Montserrat" panose="00000500000000000000" pitchFamily="2" charset="0"/>
              </a:rPr>
              <a:t>Marché des Professionnels</a:t>
            </a:r>
          </a:p>
        </p:txBody>
      </p:sp>
      <p:sp>
        <p:nvSpPr>
          <p:cNvPr id="23" name="Espace réservé du texte 1">
            <a:extLst>
              <a:ext uri="{FF2B5EF4-FFF2-40B4-BE49-F238E27FC236}">
                <a16:creationId xmlns:a16="http://schemas.microsoft.com/office/drawing/2014/main" id="{9E1943C3-FC82-F6EC-007D-621D33E03944}"/>
              </a:ext>
            </a:extLst>
          </p:cNvPr>
          <p:cNvSpPr txBox="1">
            <a:spLocks/>
          </p:cNvSpPr>
          <p:nvPr/>
        </p:nvSpPr>
        <p:spPr>
          <a:xfrm>
            <a:off x="3393278" y="4227641"/>
            <a:ext cx="452437" cy="556127"/>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indent="0" algn="l" rtl="0" eaLnBrk="1" fontAlgn="base" hangingPunct="1">
              <a:lnSpc>
                <a:spcPct val="90000"/>
              </a:lnSpc>
              <a:spcBef>
                <a:spcPts val="0"/>
              </a:spcBef>
              <a:spcAft>
                <a:spcPts val="0"/>
              </a:spcAft>
              <a:buClr>
                <a:srgbClr val="D7C378"/>
              </a:buClr>
              <a:buFont typeface="Cambria Math" panose="02040503050406030204" pitchFamily="18" charset="0"/>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fontAlgn="auto">
              <a:buClr>
                <a:schemeClr val="accent6"/>
              </a:buClr>
              <a:defRPr/>
            </a:pPr>
            <a:r>
              <a:rPr lang="fr-FR" sz="2400" b="1" kern="0" dirty="0">
                <a:solidFill>
                  <a:srgbClr val="7030A0"/>
                </a:solidFill>
              </a:rPr>
              <a:t>03</a:t>
            </a:r>
          </a:p>
        </p:txBody>
      </p:sp>
      <p:sp>
        <p:nvSpPr>
          <p:cNvPr id="24" name="ZoneTexte 23">
            <a:extLst>
              <a:ext uri="{FF2B5EF4-FFF2-40B4-BE49-F238E27FC236}">
                <a16:creationId xmlns:a16="http://schemas.microsoft.com/office/drawing/2014/main" id="{090380F6-1EAB-8EEE-146A-6361033E1F0F}"/>
              </a:ext>
            </a:extLst>
          </p:cNvPr>
          <p:cNvSpPr txBox="1"/>
          <p:nvPr/>
        </p:nvSpPr>
        <p:spPr>
          <a:xfrm>
            <a:off x="4471988" y="4227641"/>
            <a:ext cx="7308850" cy="912558"/>
          </a:xfrm>
          <a:prstGeom prst="rect">
            <a:avLst/>
          </a:prstGeom>
          <a:noFill/>
        </p:spPr>
        <p:txBody>
          <a:bodyPr wrap="square" rtlCol="0">
            <a:spAutoFit/>
          </a:bodyPr>
          <a:lstStyle/>
          <a:p>
            <a:r>
              <a:rPr lang="fr-FR" sz="2130" dirty="0">
                <a:latin typeface="Montserrat" panose="00000500000000000000" pitchFamily="2" charset="0"/>
              </a:rPr>
              <a:t>L’essentiel de chaque univers</a:t>
            </a:r>
          </a:p>
          <a:p>
            <a:pPr marL="800100" lvl="1" indent="-342900">
              <a:buClr>
                <a:srgbClr val="7030A0"/>
              </a:buClr>
              <a:buFont typeface="Wingdings" panose="05000000000000000000" pitchFamily="2" charset="2"/>
              <a:buChar char="§"/>
            </a:pPr>
            <a:r>
              <a:rPr lang="fr-FR" sz="1600" dirty="0">
                <a:latin typeface="Montserrat" panose="00000500000000000000" pitchFamily="2" charset="0"/>
              </a:rPr>
              <a:t>Marchés Grand Public et Premium</a:t>
            </a:r>
          </a:p>
          <a:p>
            <a:pPr marL="800100" lvl="1" indent="-342900">
              <a:buClr>
                <a:srgbClr val="7030A0"/>
              </a:buClr>
              <a:buFont typeface="Wingdings" panose="05000000000000000000" pitchFamily="2" charset="2"/>
              <a:buChar char="§"/>
            </a:pPr>
            <a:r>
              <a:rPr lang="fr-FR" sz="1600" dirty="0">
                <a:latin typeface="Montserrat" panose="00000500000000000000" pitchFamily="2" charset="0"/>
              </a:rPr>
              <a:t>Marché des Professionnels</a:t>
            </a:r>
          </a:p>
        </p:txBody>
      </p:sp>
      <p:cxnSp>
        <p:nvCxnSpPr>
          <p:cNvPr id="26" name="Connecteur droit 25">
            <a:extLst>
              <a:ext uri="{FF2B5EF4-FFF2-40B4-BE49-F238E27FC236}">
                <a16:creationId xmlns:a16="http://schemas.microsoft.com/office/drawing/2014/main" id="{C834C0D1-3719-56A8-F588-474E8E0DE0AA}"/>
              </a:ext>
            </a:extLst>
          </p:cNvPr>
          <p:cNvCxnSpPr>
            <a:cxnSpLocks/>
          </p:cNvCxnSpPr>
          <p:nvPr/>
        </p:nvCxnSpPr>
        <p:spPr>
          <a:xfrm>
            <a:off x="3524250" y="2297254"/>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E1CF4B59-E5A9-7181-1BA9-E4CF8A6E30B3}"/>
              </a:ext>
            </a:extLst>
          </p:cNvPr>
          <p:cNvCxnSpPr>
            <a:cxnSpLocks/>
          </p:cNvCxnSpPr>
          <p:nvPr/>
        </p:nvCxnSpPr>
        <p:spPr>
          <a:xfrm>
            <a:off x="3590925" y="4156707"/>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3D14FE6F-0666-262F-BBD5-9C0650820CAF}"/>
              </a:ext>
            </a:extLst>
          </p:cNvPr>
          <p:cNvCxnSpPr>
            <a:cxnSpLocks/>
          </p:cNvCxnSpPr>
          <p:nvPr/>
        </p:nvCxnSpPr>
        <p:spPr>
          <a:xfrm>
            <a:off x="3590925" y="5242557"/>
            <a:ext cx="8256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3097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196F31FE-E571-BB50-E551-F93F61B9C463}"/>
              </a:ext>
            </a:extLst>
          </p:cNvPr>
          <p:cNvSpPr>
            <a:spLocks noGrp="1"/>
          </p:cNvSpPr>
          <p:nvPr>
            <p:ph type="body" sz="quarter" idx="13"/>
          </p:nvPr>
        </p:nvSpPr>
        <p:spPr/>
        <p:txBody>
          <a:bodyPr/>
          <a:lstStyle/>
          <a:p>
            <a:pPr fontAlgn="auto">
              <a:spcBef>
                <a:spcPts val="0"/>
              </a:spcBef>
              <a:spcAft>
                <a:spcPts val="0"/>
              </a:spcAft>
              <a:buClr>
                <a:schemeClr val="accent6"/>
              </a:buClr>
              <a:defRPr/>
            </a:pPr>
            <a:r>
              <a:rPr lang="fr-FR" dirty="0"/>
              <a:t>Nos ambitions majeures</a:t>
            </a:r>
          </a:p>
          <a:p>
            <a:pPr fontAlgn="auto">
              <a:spcBef>
                <a:spcPts val="0"/>
              </a:spcBef>
              <a:spcAft>
                <a:spcPts val="0"/>
              </a:spcAft>
              <a:buClr>
                <a:schemeClr val="accent6"/>
              </a:buClr>
              <a:defRPr/>
            </a:pPr>
            <a:r>
              <a:rPr dirty="0"/>
              <a:t> </a:t>
            </a:r>
          </a:p>
        </p:txBody>
      </p:sp>
      <p:sp>
        <p:nvSpPr>
          <p:cNvPr id="10243" name="Espace réservé du texte 14">
            <a:extLst>
              <a:ext uri="{FF2B5EF4-FFF2-40B4-BE49-F238E27FC236}">
                <a16:creationId xmlns:a16="http://schemas.microsoft.com/office/drawing/2014/main" id="{901307E7-31FF-77AC-20AD-A8F2C6436D0B}"/>
              </a:ext>
            </a:extLst>
          </p:cNvPr>
          <p:cNvSpPr>
            <a:spLocks noGrp="1" noChangeArrowheads="1"/>
          </p:cNvSpPr>
          <p:nvPr>
            <p:ph type="body" sz="quarter" idx="14"/>
          </p:nvPr>
        </p:nvSpPr>
        <p:spPr bwMode="auto"/>
        <p:txBody>
          <a:bodyPr numCol="1" compatLnSpc="1">
            <a:prstTxWarp prst="textNoShape">
              <a:avLst/>
            </a:prstTxWarp>
          </a:bodyPr>
          <a:lstStyle/>
          <a:p>
            <a:r>
              <a:rPr altLang="fr-FR" dirty="0">
                <a:latin typeface="Montserrat" panose="02000505000000020004" pitchFamily="2" charset="0"/>
                <a:ea typeface="Montserrat" panose="02000505000000020004" pitchFamily="2" charset="0"/>
                <a:sym typeface="Arial" panose="020B0604020202020204" pitchFamily="34" charset="0"/>
              </a:rPr>
              <a:t>01</a:t>
            </a:r>
          </a:p>
        </p:txBody>
      </p:sp>
      <p:pic>
        <p:nvPicPr>
          <p:cNvPr id="5" name="Espace réservé pour une image  4" descr="Une image contenant Condition physique, Danse, Cuisse, genou&#10;&#10;Description générée automatiquement">
            <a:extLst>
              <a:ext uri="{FF2B5EF4-FFF2-40B4-BE49-F238E27FC236}">
                <a16:creationId xmlns:a16="http://schemas.microsoft.com/office/drawing/2014/main" id="{E54D9B55-B4E9-C8A0-C853-422294D1D2C3}"/>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a:ext>
            </a:extLst>
          </a:blip>
          <a:srcRect/>
          <a:stretch/>
        </p:blipFill>
        <p:spPr>
          <a:xfrm>
            <a:off x="6004560" y="0"/>
            <a:ext cx="6187440" cy="6858001"/>
          </a:xfrm>
        </p:spPr>
      </p:pic>
    </p:spTree>
    <p:extLst>
      <p:ext uri="{BB962C8B-B14F-4D97-AF65-F5344CB8AC3E}">
        <p14:creationId xmlns:p14="http://schemas.microsoft.com/office/powerpoint/2010/main" val="3683278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personne, Équilibre, Condition physique&#10;&#10;Description générée automatiquement">
            <a:extLst>
              <a:ext uri="{FF2B5EF4-FFF2-40B4-BE49-F238E27FC236}">
                <a16:creationId xmlns:a16="http://schemas.microsoft.com/office/drawing/2014/main" id="{ABBC4E1A-BD90-1F27-6D6B-100D08D2131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54348" y="1747754"/>
            <a:ext cx="2104891" cy="4060388"/>
          </a:xfrm>
          <a:prstGeom prst="rect">
            <a:avLst/>
          </a:prstGeom>
        </p:spPr>
      </p:pic>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Nos ambitions majeures</a:t>
            </a:r>
          </a:p>
        </p:txBody>
      </p:sp>
      <p:sp>
        <p:nvSpPr>
          <p:cNvPr id="9" name="Espace réservé du contenu 8">
            <a:extLst>
              <a:ext uri="{FF2B5EF4-FFF2-40B4-BE49-F238E27FC236}">
                <a16:creationId xmlns:a16="http://schemas.microsoft.com/office/drawing/2014/main" id="{A7C2E8C1-7BE1-ED4F-E5AF-C9599758BD02}"/>
              </a:ext>
            </a:extLst>
          </p:cNvPr>
          <p:cNvSpPr>
            <a:spLocks noGrp="1"/>
          </p:cNvSpPr>
          <p:nvPr>
            <p:ph sz="quarter" idx="13"/>
          </p:nvPr>
        </p:nvSpPr>
        <p:spPr>
          <a:xfrm>
            <a:off x="2686462" y="1632000"/>
            <a:ext cx="9026668" cy="4677321"/>
          </a:xfrm>
        </p:spPr>
        <p:txBody>
          <a:bodyPr>
            <a:normAutofit/>
          </a:bodyPr>
          <a:lstStyle/>
          <a:p>
            <a:r>
              <a:rPr lang="fr-FR" kern="0" dirty="0"/>
              <a:t>Avec l’appui d’une présence et d’une visibilité importante en tant que </a:t>
            </a:r>
            <a:r>
              <a:rPr lang="fr-FR" b="1" kern="0" dirty="0">
                <a:solidFill>
                  <a:srgbClr val="C00000"/>
                </a:solidFill>
              </a:rPr>
              <a:t>partenaire premium des « JO Paris 2024 »</a:t>
            </a:r>
            <a:r>
              <a:rPr lang="fr-FR" b="1" kern="0" dirty="0"/>
              <a:t>, notre ambition de développement est largement réaffirmée pour cette nouvelle année </a:t>
            </a:r>
            <a:r>
              <a:rPr lang="fr-FR" kern="0" dirty="0"/>
              <a:t>et nos efforts doivent être mobilisés vers la recherche d’une nouvelle dynamique de </a:t>
            </a:r>
            <a:r>
              <a:rPr lang="fr-FR" b="1" kern="0" dirty="0">
                <a:solidFill>
                  <a:srgbClr val="C00000"/>
                </a:solidFill>
              </a:rPr>
              <a:t>Collecte</a:t>
            </a:r>
            <a:r>
              <a:rPr lang="fr-FR" kern="0" dirty="0"/>
              <a:t>, de </a:t>
            </a:r>
            <a:r>
              <a:rPr lang="fr-FR" b="1" kern="0" dirty="0">
                <a:solidFill>
                  <a:srgbClr val="C00000"/>
                </a:solidFill>
              </a:rPr>
              <a:t>Conquête</a:t>
            </a:r>
            <a:r>
              <a:rPr lang="fr-FR" kern="0" dirty="0"/>
              <a:t> et d’</a:t>
            </a:r>
            <a:r>
              <a:rPr lang="fr-FR" b="1" kern="0" dirty="0">
                <a:solidFill>
                  <a:srgbClr val="C00000"/>
                </a:solidFill>
              </a:rPr>
              <a:t>Equipement.</a:t>
            </a:r>
          </a:p>
          <a:p>
            <a:endParaRPr lang="fr-FR" b="1" kern="0" dirty="0">
              <a:solidFill>
                <a:srgbClr val="C00000"/>
              </a:solidFill>
            </a:endParaRPr>
          </a:p>
          <a:p>
            <a:r>
              <a:rPr lang="fr-FR" kern="0" dirty="0"/>
              <a:t>Nous avons plusieurs </a:t>
            </a:r>
            <a:r>
              <a:rPr lang="fr-FR" b="1" kern="0" dirty="0">
                <a:solidFill>
                  <a:srgbClr val="C00000"/>
                </a:solidFill>
              </a:rPr>
              <a:t>axes incontournables </a:t>
            </a:r>
            <a:r>
              <a:rPr lang="fr-FR" kern="0" dirty="0"/>
              <a:t>:</a:t>
            </a:r>
          </a:p>
          <a:p>
            <a:endParaRPr lang="fr-FR" sz="1200" kern="0" dirty="0"/>
          </a:p>
          <a:p>
            <a:pPr lvl="1"/>
            <a:r>
              <a:rPr lang="fr-FR" sz="1200" kern="0" dirty="0"/>
              <a:t>Poursuivre le </a:t>
            </a:r>
            <a:r>
              <a:rPr lang="fr-FR" sz="1200" b="1" kern="0" dirty="0"/>
              <a:t>développement de notre fonds de commerce </a:t>
            </a:r>
            <a:r>
              <a:rPr lang="fr-FR" sz="1200" kern="0" dirty="0"/>
              <a:t>et la dynamique en </a:t>
            </a:r>
            <a:r>
              <a:rPr lang="fr-FR" sz="1200" b="1" kern="0" dirty="0"/>
              <a:t>conquête de nouveaux clients </a:t>
            </a:r>
            <a:r>
              <a:rPr lang="fr-FR" sz="1200" kern="0" dirty="0"/>
              <a:t>;</a:t>
            </a:r>
          </a:p>
          <a:p>
            <a:pPr lvl="1"/>
            <a:r>
              <a:rPr lang="fr-FR" sz="1200" kern="0" dirty="0"/>
              <a:t>Accompagner </a:t>
            </a:r>
            <a:r>
              <a:rPr lang="fr-FR" sz="1200" dirty="0"/>
              <a:t>no</a:t>
            </a:r>
            <a:r>
              <a:rPr lang="fr-FR" sz="1200" kern="0" dirty="0"/>
              <a:t>s clients dans </a:t>
            </a:r>
            <a:r>
              <a:rPr lang="fr-FR" sz="1200" b="1" kern="0" dirty="0"/>
              <a:t>le financement de leurs projets </a:t>
            </a:r>
            <a:r>
              <a:rPr lang="fr-FR" sz="1200" kern="0" dirty="0"/>
              <a:t>et pour ce faire, </a:t>
            </a:r>
            <a:r>
              <a:rPr lang="fr-FR" sz="1200" b="1" kern="0" dirty="0">
                <a:solidFill>
                  <a:srgbClr val="C00000"/>
                </a:solidFill>
              </a:rPr>
              <a:t>la collecte sera une priorité forte </a:t>
            </a:r>
            <a:r>
              <a:rPr lang="fr-FR" sz="1200" kern="0" dirty="0"/>
              <a:t>;</a:t>
            </a:r>
          </a:p>
          <a:p>
            <a:pPr lvl="1"/>
            <a:r>
              <a:rPr lang="fr-FR" sz="1200" b="1" kern="0" dirty="0"/>
              <a:t>Développer l’équipement </a:t>
            </a:r>
            <a:r>
              <a:rPr lang="fr-FR" sz="1200" kern="0" dirty="0"/>
              <a:t>de </a:t>
            </a:r>
            <a:r>
              <a:rPr lang="fr-FR" sz="1200" dirty="0"/>
              <a:t>nos</a:t>
            </a:r>
            <a:r>
              <a:rPr lang="fr-FR" sz="1200" kern="0" dirty="0"/>
              <a:t> clients en </a:t>
            </a:r>
            <a:r>
              <a:rPr lang="fr-FR" sz="1200" b="1" kern="0" dirty="0"/>
              <a:t>bancarisation </a:t>
            </a:r>
            <a:r>
              <a:rPr lang="fr-FR" sz="1200" kern="0" dirty="0"/>
              <a:t>et </a:t>
            </a:r>
            <a:r>
              <a:rPr lang="fr-FR" sz="1200" dirty="0"/>
              <a:t>en </a:t>
            </a:r>
            <a:r>
              <a:rPr lang="fr-FR" sz="1200" b="1" dirty="0"/>
              <a:t>assurance &amp; prévoyance</a:t>
            </a:r>
            <a:r>
              <a:rPr lang="fr-FR" sz="1200" kern="0" dirty="0"/>
              <a:t> pour les </a:t>
            </a:r>
            <a:r>
              <a:rPr lang="fr-FR" sz="1200" b="1" kern="0" dirty="0"/>
              <a:t>fidéliser</a:t>
            </a:r>
            <a:r>
              <a:rPr lang="fr-FR" sz="1200" kern="0" dirty="0"/>
              <a:t> ;</a:t>
            </a:r>
          </a:p>
          <a:p>
            <a:pPr lvl="1"/>
            <a:r>
              <a:rPr lang="fr-FR" sz="1200" b="1" kern="0" dirty="0"/>
              <a:t>Apporter des services complémentaires </a:t>
            </a:r>
            <a:r>
              <a:rPr lang="fr-FR" sz="1200" kern="0" dirty="0"/>
              <a:t>à forte valeur ajoutée avec nos partenaires (COZYNERGY, PAPERNEST…) ;</a:t>
            </a:r>
          </a:p>
          <a:p>
            <a:pPr lvl="1"/>
            <a:r>
              <a:rPr lang="fr-FR" sz="1200" kern="0" dirty="0"/>
              <a:t>Et tout ceci avec comme </a:t>
            </a:r>
            <a:r>
              <a:rPr lang="fr-FR" sz="1200" b="1" kern="0" dirty="0">
                <a:solidFill>
                  <a:srgbClr val="C00000"/>
                </a:solidFill>
              </a:rPr>
              <a:t>fil rouge</a:t>
            </a:r>
            <a:r>
              <a:rPr lang="fr-FR" sz="1200" kern="0" dirty="0"/>
              <a:t>, la </a:t>
            </a:r>
            <a:r>
              <a:rPr lang="fr-FR" sz="1200" b="1" kern="0" dirty="0"/>
              <a:t>satisfaction </a:t>
            </a:r>
            <a:r>
              <a:rPr lang="fr-FR" sz="1200" kern="0" dirty="0"/>
              <a:t>au cœur de nos actions quotidiennes.</a:t>
            </a:r>
          </a:p>
          <a:p>
            <a:endParaRPr lang="fr-FR" dirty="0"/>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p:txBody>
          <a:bodyPr/>
          <a:lstStyle/>
          <a:p>
            <a:pPr fontAlgn="auto">
              <a:buClr>
                <a:schemeClr val="accent6"/>
              </a:buClr>
              <a:defRPr/>
            </a:pPr>
            <a:r>
              <a:rPr lang="fr-FR" dirty="0">
                <a:solidFill>
                  <a:schemeClr val="tx1"/>
                </a:solidFill>
              </a:rPr>
              <a:t>«</a:t>
            </a:r>
            <a:r>
              <a:rPr lang="fr-FR" dirty="0">
                <a:solidFill>
                  <a:srgbClr val="C00000"/>
                </a:solidFill>
              </a:rPr>
              <a:t> </a:t>
            </a:r>
            <a:r>
              <a:rPr lang="fr-FR" dirty="0">
                <a:solidFill>
                  <a:schemeClr val="tx1"/>
                </a:solidFill>
              </a:rPr>
              <a:t>Plus vite, plus haut, plus fort… </a:t>
            </a:r>
            <a:r>
              <a:rPr lang="fr-FR" dirty="0">
                <a:solidFill>
                  <a:srgbClr val="C00000"/>
                </a:solidFill>
              </a:rPr>
              <a:t>Ensemble ! » </a:t>
            </a:r>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D7C378"/>
              </a:buClr>
              <a:buSzTx/>
              <a:buFont typeface="Cambria Math" panose="02040503050406030204" pitchFamily="18" charset="0"/>
              <a:buNone/>
              <a:tabLst/>
              <a:defRPr/>
            </a:pPr>
            <a:r>
              <a:rPr kumimoji="0" lang="fr-FR" sz="1400" b="1"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sym typeface="Arial" panose="020B0604020202020204" pitchFamily="34" charset="0"/>
              </a:rPr>
              <a:t>Grand Public - Premium - Professionnels </a:t>
            </a:r>
          </a:p>
        </p:txBody>
      </p:sp>
    </p:spTree>
    <p:extLst>
      <p:ext uri="{BB962C8B-B14F-4D97-AF65-F5344CB8AC3E}">
        <p14:creationId xmlns:p14="http://schemas.microsoft.com/office/powerpoint/2010/main" val="3250958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La part variable 2024</a:t>
            </a:r>
          </a:p>
        </p:txBody>
      </p:sp>
      <p:sp>
        <p:nvSpPr>
          <p:cNvPr id="3" name="Espace réservé du contenu 2">
            <a:extLst>
              <a:ext uri="{FF2B5EF4-FFF2-40B4-BE49-F238E27FC236}">
                <a16:creationId xmlns:a16="http://schemas.microsoft.com/office/drawing/2014/main" id="{A2EB6507-0052-D1CC-1CF6-4ADDAB8C3AB8}"/>
              </a:ext>
            </a:extLst>
          </p:cNvPr>
          <p:cNvSpPr>
            <a:spLocks noGrp="1"/>
          </p:cNvSpPr>
          <p:nvPr>
            <p:ph sz="quarter" idx="13"/>
          </p:nvPr>
        </p:nvSpPr>
        <p:spPr>
          <a:xfrm>
            <a:off x="2664635" y="1603425"/>
            <a:ext cx="9047989" cy="4677321"/>
          </a:xfrm>
        </p:spPr>
        <p:txBody>
          <a:bodyPr>
            <a:normAutofit lnSpcReduction="10000"/>
          </a:bodyPr>
          <a:lstStyle/>
          <a:p>
            <a:r>
              <a:rPr lang="fr-FR" dirty="0"/>
              <a:t>La Part Variable traduit le socle de la politique commerciale de la CEGEE au travers de nos enjeux majeurs : </a:t>
            </a:r>
          </a:p>
          <a:p>
            <a:pPr lvl="1"/>
            <a:r>
              <a:rPr lang="fr-FR" b="1" dirty="0">
                <a:solidFill>
                  <a:srgbClr val="C00000"/>
                </a:solidFill>
              </a:rPr>
              <a:t>la Collecte </a:t>
            </a:r>
            <a:r>
              <a:rPr lang="fr-FR" dirty="0"/>
              <a:t>pour accompagner le développement et améliorer la trajectoire de liquidité ;</a:t>
            </a:r>
          </a:p>
          <a:p>
            <a:pPr lvl="1"/>
            <a:r>
              <a:rPr lang="fr-FR" b="1" dirty="0">
                <a:solidFill>
                  <a:srgbClr val="C00000"/>
                </a:solidFill>
              </a:rPr>
              <a:t>la Conquête </a:t>
            </a:r>
            <a:r>
              <a:rPr lang="fr-FR" dirty="0"/>
              <a:t>pour développer le fonds de commerce avec les leviers du plan stratégique et la recommandation ;</a:t>
            </a:r>
          </a:p>
          <a:p>
            <a:pPr lvl="1"/>
            <a:r>
              <a:rPr lang="fr-FR" b="1" dirty="0">
                <a:solidFill>
                  <a:srgbClr val="C00000"/>
                </a:solidFill>
              </a:rPr>
              <a:t>la Satisfaction </a:t>
            </a:r>
            <a:r>
              <a:rPr lang="fr-FR" dirty="0"/>
              <a:t>pour réduire l’attrition au travers des actions concrètes de traitement du portefeuille et de l’amélioration de la joignabilité ;</a:t>
            </a:r>
          </a:p>
          <a:p>
            <a:pPr lvl="1"/>
            <a:r>
              <a:rPr lang="fr-FR" b="1" dirty="0">
                <a:solidFill>
                  <a:srgbClr val="C00000"/>
                </a:solidFill>
              </a:rPr>
              <a:t>la Création de valeur </a:t>
            </a:r>
            <a:r>
              <a:rPr lang="fr-FR" dirty="0"/>
              <a:t>avec l’accroissement des commissions, l’amélioration de la MNI et des synergies renforcées avec les marchés spécialisés.</a:t>
            </a:r>
          </a:p>
          <a:p>
            <a:r>
              <a:rPr lang="fr-FR" dirty="0"/>
              <a:t>Le mécanisme et les critères de part variable sont largement reconduits en 2024 avec quelques adaptations :</a:t>
            </a:r>
          </a:p>
          <a:p>
            <a:pPr lvl="1"/>
            <a:r>
              <a:rPr lang="fr-FR" dirty="0"/>
              <a:t>la modification de l’indicateur </a:t>
            </a:r>
            <a:r>
              <a:rPr lang="fr-FR" b="1" dirty="0">
                <a:solidFill>
                  <a:srgbClr val="C00000"/>
                </a:solidFill>
              </a:rPr>
              <a:t>d’intensité relationnelle </a:t>
            </a:r>
            <a:r>
              <a:rPr lang="fr-FR" dirty="0"/>
              <a:t>pour objectiver les contacts avec vente ;</a:t>
            </a:r>
          </a:p>
          <a:p>
            <a:pPr lvl="1"/>
            <a:r>
              <a:rPr lang="fr-FR" dirty="0"/>
              <a:t>la hausse du </a:t>
            </a:r>
            <a:r>
              <a:rPr lang="fr-FR" b="1" dirty="0">
                <a:solidFill>
                  <a:srgbClr val="C00000"/>
                </a:solidFill>
              </a:rPr>
              <a:t>poids de la collecte </a:t>
            </a:r>
            <a:r>
              <a:rPr lang="fr-FR" dirty="0"/>
              <a:t>avec l’intégration d’un indicateur d’Excédents de collecte globaux ;</a:t>
            </a:r>
          </a:p>
          <a:p>
            <a:pPr lvl="1"/>
            <a:r>
              <a:rPr lang="fr-FR" dirty="0"/>
              <a:t>l’intégration d’un indicateur sur le </a:t>
            </a:r>
            <a:r>
              <a:rPr lang="fr-FR" b="1" dirty="0">
                <a:solidFill>
                  <a:srgbClr val="C00000"/>
                </a:solidFill>
              </a:rPr>
              <a:t>taux de décroché des lignes conseillers et accueil </a:t>
            </a:r>
            <a:r>
              <a:rPr lang="fr-FR" dirty="0"/>
              <a:t>pour travailler au mieux notre joignabilité et ainsi continuer à faire progresser notre Satisfaction vers le +20 de NPS.</a:t>
            </a:r>
          </a:p>
        </p:txBody>
      </p:sp>
      <p:sp>
        <p:nvSpPr>
          <p:cNvPr id="4" name="Espace réservé du texte 3">
            <a:extLst>
              <a:ext uri="{FF2B5EF4-FFF2-40B4-BE49-F238E27FC236}">
                <a16:creationId xmlns:a16="http://schemas.microsoft.com/office/drawing/2014/main" id="{86464599-3B60-0444-BFFA-268B513F4A85}"/>
              </a:ext>
            </a:extLst>
          </p:cNvPr>
          <p:cNvSpPr>
            <a:spLocks noGrp="1"/>
          </p:cNvSpPr>
          <p:nvPr>
            <p:ph type="body" sz="quarter" idx="12"/>
          </p:nvPr>
        </p:nvSpPr>
        <p:spPr>
          <a:xfrm>
            <a:off x="479376" y="939016"/>
            <a:ext cx="11712624" cy="578565"/>
          </a:xfrm>
        </p:spPr>
        <p:txBody>
          <a:bodyPr>
            <a:normAutofit/>
          </a:bodyPr>
          <a:lstStyle/>
          <a:p>
            <a:pPr fontAlgn="auto">
              <a:buClr>
                <a:schemeClr val="accent6"/>
              </a:buClr>
              <a:defRPr/>
            </a:pPr>
            <a:r>
              <a:rPr lang="fr-FR" dirty="0">
                <a:solidFill>
                  <a:srgbClr val="C00000"/>
                </a:solidFill>
              </a:rPr>
              <a:t>Une part variable </a:t>
            </a:r>
            <a:r>
              <a:rPr lang="fr-FR" dirty="0">
                <a:solidFill>
                  <a:schemeClr val="tx1"/>
                </a:solidFill>
              </a:rPr>
              <a:t>axée sur la </a:t>
            </a:r>
            <a:r>
              <a:rPr lang="fr-FR" dirty="0">
                <a:solidFill>
                  <a:srgbClr val="C00000"/>
                </a:solidFill>
              </a:rPr>
              <a:t>collecte</a:t>
            </a:r>
            <a:r>
              <a:rPr lang="fr-FR" dirty="0">
                <a:solidFill>
                  <a:schemeClr val="tx1"/>
                </a:solidFill>
              </a:rPr>
              <a:t> et </a:t>
            </a:r>
            <a:r>
              <a:rPr lang="fr-FR" dirty="0">
                <a:solidFill>
                  <a:srgbClr val="C00000"/>
                </a:solidFill>
              </a:rPr>
              <a:t>l’Epargne Financière</a:t>
            </a:r>
            <a:r>
              <a:rPr lang="fr-FR" dirty="0">
                <a:solidFill>
                  <a:schemeClr val="tx1"/>
                </a:solidFill>
              </a:rPr>
              <a:t>, qui porte une ambition de conquête </a:t>
            </a:r>
            <a:r>
              <a:rPr lang="fr-FR" dirty="0">
                <a:solidFill>
                  <a:srgbClr val="C00000"/>
                </a:solidFill>
              </a:rPr>
              <a:t>en optimisant notre PNB. </a:t>
            </a:r>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Professionnels </a:t>
            </a:r>
          </a:p>
        </p:txBody>
      </p:sp>
      <p:pic>
        <p:nvPicPr>
          <p:cNvPr id="9" name="Image 8" descr="Une image contenant chaussures, habits, Danse, personne&#10;&#10;Description générée automatiquement">
            <a:extLst>
              <a:ext uri="{FF2B5EF4-FFF2-40B4-BE49-F238E27FC236}">
                <a16:creationId xmlns:a16="http://schemas.microsoft.com/office/drawing/2014/main" id="{8E95CD6C-41E9-8B89-C29C-42C61F59FAB5}"/>
              </a:ext>
            </a:extLst>
          </p:cNvPr>
          <p:cNvPicPr>
            <a:picLocks noChangeAspect="1"/>
          </p:cNvPicPr>
          <p:nvPr/>
        </p:nvPicPr>
        <p:blipFill rotWithShape="1">
          <a:blip r:embed="rId2">
            <a:extLst>
              <a:ext uri="{28A0092B-C50C-407E-A947-70E740481C1C}">
                <a14:useLocalDpi xmlns:a14="http://schemas.microsoft.com/office/drawing/2010/main" val="0"/>
              </a:ext>
            </a:extLst>
          </a:blip>
          <a:srcRect l="9368" r="12910"/>
          <a:stretch/>
        </p:blipFill>
        <p:spPr>
          <a:xfrm>
            <a:off x="354348" y="1747753"/>
            <a:ext cx="2104891" cy="4060388"/>
          </a:xfrm>
          <a:prstGeom prst="rect">
            <a:avLst/>
          </a:prstGeom>
        </p:spPr>
      </p:pic>
    </p:spTree>
    <p:extLst>
      <p:ext uri="{BB962C8B-B14F-4D97-AF65-F5344CB8AC3E}">
        <p14:creationId xmlns:p14="http://schemas.microsoft.com/office/powerpoint/2010/main" val="248898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5400355D-E6E4-592B-25E9-5F4ABD702F0B}"/>
              </a:ext>
            </a:extLst>
          </p:cNvPr>
          <p:cNvSpPr>
            <a:spLocks noGrp="1"/>
          </p:cNvSpPr>
          <p:nvPr>
            <p:ph type="body" sz="quarter" idx="14"/>
          </p:nvPr>
        </p:nvSpPr>
        <p:spPr>
          <a:xfrm>
            <a:off x="623888" y="1738313"/>
            <a:ext cx="520976" cy="492443"/>
          </a:xfrm>
        </p:spPr>
        <p:txBody>
          <a:bodyPr/>
          <a:lstStyle/>
          <a:p>
            <a:pPr fontAlgn="auto">
              <a:spcBef>
                <a:spcPts val="0"/>
              </a:spcBef>
              <a:spcAft>
                <a:spcPts val="0"/>
              </a:spcAft>
              <a:buClr>
                <a:schemeClr val="accent6"/>
              </a:buClr>
              <a:defRPr/>
            </a:pPr>
            <a:r>
              <a:rPr dirty="0">
                <a:solidFill>
                  <a:srgbClr val="C00000"/>
                </a:solidFill>
              </a:rPr>
              <a:t>02</a:t>
            </a:r>
          </a:p>
        </p:txBody>
      </p:sp>
      <p:sp>
        <p:nvSpPr>
          <p:cNvPr id="4" name="Espace réservé du texte 13">
            <a:extLst>
              <a:ext uri="{FF2B5EF4-FFF2-40B4-BE49-F238E27FC236}">
                <a16:creationId xmlns:a16="http://schemas.microsoft.com/office/drawing/2014/main" id="{9A1A08AF-0A6D-A5D1-A43D-2E9040EE8820}"/>
              </a:ext>
            </a:extLst>
          </p:cNvPr>
          <p:cNvSpPr>
            <a:spLocks noGrp="1"/>
          </p:cNvSpPr>
          <p:nvPr>
            <p:ph type="body" sz="quarter" idx="13"/>
          </p:nvPr>
        </p:nvSpPr>
        <p:spPr>
          <a:xfrm>
            <a:off x="623888" y="2565400"/>
            <a:ext cx="4964112" cy="2035175"/>
          </a:xfrm>
        </p:spPr>
        <p:txBody>
          <a:bodyPr/>
          <a:lstStyle/>
          <a:p>
            <a:pPr fontAlgn="auto">
              <a:spcBef>
                <a:spcPts val="0"/>
              </a:spcBef>
              <a:spcAft>
                <a:spcPts val="0"/>
              </a:spcAft>
              <a:buClr>
                <a:schemeClr val="accent6"/>
              </a:buClr>
              <a:defRPr/>
            </a:pPr>
            <a:r>
              <a:rPr lang="fr-FR" dirty="0"/>
              <a:t>Le programme des offres de compétition</a:t>
            </a:r>
          </a:p>
          <a:p>
            <a:pPr fontAlgn="auto">
              <a:spcBef>
                <a:spcPts val="0"/>
              </a:spcBef>
              <a:spcAft>
                <a:spcPts val="0"/>
              </a:spcAft>
              <a:buClr>
                <a:schemeClr val="accent6"/>
              </a:buClr>
              <a:defRPr/>
            </a:pPr>
            <a:endParaRPr lang="fr-FR" dirty="0"/>
          </a:p>
        </p:txBody>
      </p:sp>
      <p:pic>
        <p:nvPicPr>
          <p:cNvPr id="7" name="Espace réservé pour une image  6" descr="Une image contenant sport, piste et terrain, Condition physique, personne&#10;&#10;Description générée automatiquement">
            <a:extLst>
              <a:ext uri="{FF2B5EF4-FFF2-40B4-BE49-F238E27FC236}">
                <a16:creationId xmlns:a16="http://schemas.microsoft.com/office/drawing/2014/main" id="{0BDB4C4D-46D0-1028-255F-73438E1234EB}"/>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a:ext>
            </a:extLst>
          </a:blip>
          <a:srcRect/>
          <a:stretch/>
        </p:blipFill>
        <p:spPr>
          <a:xfrm flipH="1">
            <a:off x="6004560" y="-31158"/>
            <a:ext cx="6187440" cy="6889159"/>
          </a:xfrm>
        </p:spPr>
      </p:pic>
      <p:sp>
        <p:nvSpPr>
          <p:cNvPr id="2" name="Espace réservé du texte 13">
            <a:extLst>
              <a:ext uri="{FF2B5EF4-FFF2-40B4-BE49-F238E27FC236}">
                <a16:creationId xmlns:a16="http://schemas.microsoft.com/office/drawing/2014/main" id="{8B002634-0E47-30A5-898E-2FBF023AC1D6}"/>
              </a:ext>
            </a:extLst>
          </p:cNvPr>
          <p:cNvSpPr txBox="1">
            <a:spLocks/>
          </p:cNvSpPr>
          <p:nvPr/>
        </p:nvSpPr>
        <p:spPr>
          <a:xfrm>
            <a:off x="623888" y="4803776"/>
            <a:ext cx="4005262" cy="415924"/>
          </a:xfrm>
          <a:prstGeom prst="rect">
            <a:avLst/>
          </a:prstGeom>
        </p:spPr>
        <p:txBody>
          <a:bodyPr vert="horz" lIns="0" tIns="0" rIns="0" bIns="0" rtlCol="0" anchor="t" anchorCtr="0">
            <a:no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342900" indent="-342900" fontAlgn="auto">
              <a:buClr>
                <a:srgbClr val="C00000"/>
              </a:buClr>
              <a:buFont typeface="Wingdings" panose="05000000000000000000" pitchFamily="2" charset="2"/>
              <a:buChar char="§"/>
              <a:defRPr/>
            </a:pPr>
            <a:r>
              <a:rPr lang="fr-FR" sz="2000" kern="0" dirty="0">
                <a:solidFill>
                  <a:srgbClr val="C00000"/>
                </a:solidFill>
              </a:rPr>
              <a:t>Marché Grand Public</a:t>
            </a:r>
          </a:p>
          <a:p>
            <a:pPr fontAlgn="auto">
              <a:buClr>
                <a:srgbClr val="C00000"/>
              </a:buClr>
              <a:defRPr/>
            </a:pPr>
            <a:endParaRPr lang="fr-FR" kern="0" dirty="0">
              <a:solidFill>
                <a:srgbClr val="C00000"/>
              </a:solidFill>
            </a:endParaRPr>
          </a:p>
        </p:txBody>
      </p:sp>
    </p:spTree>
    <p:extLst>
      <p:ext uri="{BB962C8B-B14F-4D97-AF65-F5344CB8AC3E}">
        <p14:creationId xmlns:p14="http://schemas.microsoft.com/office/powerpoint/2010/main" val="2539250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a:t>
            </a:r>
            <a:r>
              <a:rPr lang="fr-FR" sz="1400" b="1" kern="0" dirty="0">
                <a:solidFill>
                  <a:schemeClr val="tx1">
                    <a:lumMod val="75000"/>
                    <a:lumOff val="25000"/>
                  </a:schemeClr>
                </a:solidFill>
              </a:rPr>
              <a:t>- Premium - Professionnels </a:t>
            </a:r>
          </a:p>
        </p:txBody>
      </p:sp>
      <p:sp>
        <p:nvSpPr>
          <p:cNvPr id="28" name="ZoneTexte 39">
            <a:extLst>
              <a:ext uri="{FF2B5EF4-FFF2-40B4-BE49-F238E27FC236}">
                <a16:creationId xmlns:a16="http://schemas.microsoft.com/office/drawing/2014/main" id="{595E23F0-2F7B-8E08-5E31-E8299631ED73}"/>
              </a:ext>
            </a:extLst>
          </p:cNvPr>
          <p:cNvSpPr txBox="1">
            <a:spLocks noChangeArrowheads="1"/>
          </p:cNvSpPr>
          <p:nvPr/>
        </p:nvSpPr>
        <p:spPr bwMode="auto">
          <a:xfrm>
            <a:off x="741354" y="2168005"/>
            <a:ext cx="15001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FFC000"/>
                </a:solidFill>
              </a:rPr>
              <a:t>IARD Prévoyance</a:t>
            </a:r>
          </a:p>
        </p:txBody>
      </p:sp>
      <p:sp>
        <p:nvSpPr>
          <p:cNvPr id="29" name="ZoneTexte 39">
            <a:extLst>
              <a:ext uri="{FF2B5EF4-FFF2-40B4-BE49-F238E27FC236}">
                <a16:creationId xmlns:a16="http://schemas.microsoft.com/office/drawing/2014/main" id="{369C7DD8-BE2D-5267-BCCD-5A2562C496F1}"/>
              </a:ext>
            </a:extLst>
          </p:cNvPr>
          <p:cNvSpPr txBox="1">
            <a:spLocks noChangeArrowheads="1"/>
          </p:cNvSpPr>
          <p:nvPr/>
        </p:nvSpPr>
        <p:spPr bwMode="auto">
          <a:xfrm>
            <a:off x="761344" y="2804585"/>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C00000"/>
                </a:solidFill>
              </a:rPr>
              <a:t>CONQUETE</a:t>
            </a:r>
          </a:p>
        </p:txBody>
      </p:sp>
      <p:sp>
        <p:nvSpPr>
          <p:cNvPr id="30" name="ZoneTexte 39">
            <a:extLst>
              <a:ext uri="{FF2B5EF4-FFF2-40B4-BE49-F238E27FC236}">
                <a16:creationId xmlns:a16="http://schemas.microsoft.com/office/drawing/2014/main" id="{FE001457-7A7A-4017-89EF-79C4066EE01C}"/>
              </a:ext>
            </a:extLst>
          </p:cNvPr>
          <p:cNvSpPr txBox="1">
            <a:spLocks noChangeArrowheads="1"/>
          </p:cNvSpPr>
          <p:nvPr/>
        </p:nvSpPr>
        <p:spPr bwMode="auto">
          <a:xfrm>
            <a:off x="760657" y="3543381"/>
            <a:ext cx="839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030A0"/>
                </a:solidFill>
              </a:rPr>
              <a:t>BANCA</a:t>
            </a:r>
          </a:p>
        </p:txBody>
      </p:sp>
      <p:sp>
        <p:nvSpPr>
          <p:cNvPr id="31" name="ZoneTexte 39">
            <a:extLst>
              <a:ext uri="{FF2B5EF4-FFF2-40B4-BE49-F238E27FC236}">
                <a16:creationId xmlns:a16="http://schemas.microsoft.com/office/drawing/2014/main" id="{3C13270E-D1A2-14E9-4C17-EF89981D22C8}"/>
              </a:ext>
            </a:extLst>
          </p:cNvPr>
          <p:cNvSpPr txBox="1">
            <a:spLocks noChangeArrowheads="1"/>
          </p:cNvSpPr>
          <p:nvPr/>
        </p:nvSpPr>
        <p:spPr bwMode="auto">
          <a:xfrm>
            <a:off x="759533" y="5025489"/>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00B0F0"/>
                </a:solidFill>
              </a:rPr>
              <a:t>EPARGNE</a:t>
            </a:r>
          </a:p>
        </p:txBody>
      </p:sp>
      <p:sp>
        <p:nvSpPr>
          <p:cNvPr id="32" name="ZoneTexte 39">
            <a:extLst>
              <a:ext uri="{FF2B5EF4-FFF2-40B4-BE49-F238E27FC236}">
                <a16:creationId xmlns:a16="http://schemas.microsoft.com/office/drawing/2014/main" id="{FDAD36D2-AEA6-43EF-0FFC-9F0B3687A507}"/>
              </a:ext>
            </a:extLst>
          </p:cNvPr>
          <p:cNvSpPr txBox="1">
            <a:spLocks noChangeArrowheads="1"/>
          </p:cNvSpPr>
          <p:nvPr/>
        </p:nvSpPr>
        <p:spPr bwMode="auto">
          <a:xfrm>
            <a:off x="789739" y="5637057"/>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92D050"/>
                </a:solidFill>
              </a:rPr>
              <a:t>CRÉDIT</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LE PROGRAMME </a:t>
            </a:r>
            <a:r>
              <a:rPr kumimoji="0" lang="fr-FR" alt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du GRAND PUBLIC - </a:t>
            </a:r>
            <a:r>
              <a:rPr kumimoji="0" lang="fr-FR" altLang="fr-FR" sz="18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Les offres </a:t>
            </a:r>
            <a:r>
              <a:rPr lang="fr-FR" altLang="fr-FR" dirty="0">
                <a:solidFill>
                  <a:srgbClr val="C00000"/>
                </a:solidFill>
              </a:rPr>
              <a:t>de compétition </a:t>
            </a:r>
            <a:r>
              <a:rPr kumimoji="0" lang="fr-FR" alt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de chaque univers</a:t>
            </a:r>
            <a:endPar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endParaRPr>
          </a:p>
        </p:txBody>
      </p:sp>
      <p:sp>
        <p:nvSpPr>
          <p:cNvPr id="33" name="Flèche : pentagone 32">
            <a:extLst>
              <a:ext uri="{FF2B5EF4-FFF2-40B4-BE49-F238E27FC236}">
                <a16:creationId xmlns:a16="http://schemas.microsoft.com/office/drawing/2014/main" id="{44E9952A-ED33-CC5D-246E-34C907397477}"/>
              </a:ext>
            </a:extLst>
          </p:cNvPr>
          <p:cNvSpPr/>
          <p:nvPr/>
        </p:nvSpPr>
        <p:spPr>
          <a:xfrm>
            <a:off x="693738" y="1141298"/>
            <a:ext cx="10848975" cy="307975"/>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34" name="ZoneTexte 33">
            <a:extLst>
              <a:ext uri="{FF2B5EF4-FFF2-40B4-BE49-F238E27FC236}">
                <a16:creationId xmlns:a16="http://schemas.microsoft.com/office/drawing/2014/main" id="{AA23237B-39B9-88F0-FDF6-0C7CBBDAFD5E}"/>
              </a:ext>
            </a:extLst>
          </p:cNvPr>
          <p:cNvSpPr txBox="1">
            <a:spLocks noChangeArrowheads="1"/>
          </p:cNvSpPr>
          <p:nvPr/>
        </p:nvSpPr>
        <p:spPr bwMode="auto">
          <a:xfrm>
            <a:off x="234738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Janvier </a:t>
            </a:r>
          </a:p>
        </p:txBody>
      </p:sp>
      <p:sp>
        <p:nvSpPr>
          <p:cNvPr id="35" name="ZoneTexte 31">
            <a:extLst>
              <a:ext uri="{FF2B5EF4-FFF2-40B4-BE49-F238E27FC236}">
                <a16:creationId xmlns:a16="http://schemas.microsoft.com/office/drawing/2014/main" id="{029D3230-6A48-9508-FC45-5D527AFA01DE}"/>
              </a:ext>
            </a:extLst>
          </p:cNvPr>
          <p:cNvSpPr txBox="1">
            <a:spLocks noChangeArrowheads="1"/>
          </p:cNvSpPr>
          <p:nvPr/>
        </p:nvSpPr>
        <p:spPr bwMode="auto">
          <a:xfrm>
            <a:off x="473022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Février</a:t>
            </a:r>
          </a:p>
        </p:txBody>
      </p:sp>
      <p:sp>
        <p:nvSpPr>
          <p:cNvPr id="36" name="ZoneTexte 32">
            <a:extLst>
              <a:ext uri="{FF2B5EF4-FFF2-40B4-BE49-F238E27FC236}">
                <a16:creationId xmlns:a16="http://schemas.microsoft.com/office/drawing/2014/main" id="{45289905-4976-DF8C-F352-FE1413288144}"/>
              </a:ext>
            </a:extLst>
          </p:cNvPr>
          <p:cNvSpPr txBox="1">
            <a:spLocks noChangeArrowheads="1"/>
          </p:cNvSpPr>
          <p:nvPr/>
        </p:nvSpPr>
        <p:spPr bwMode="auto">
          <a:xfrm>
            <a:off x="7091183" y="1133361"/>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Mars</a:t>
            </a:r>
          </a:p>
        </p:txBody>
      </p:sp>
      <p:sp>
        <p:nvSpPr>
          <p:cNvPr id="37" name="ZoneTexte 33">
            <a:extLst>
              <a:ext uri="{FF2B5EF4-FFF2-40B4-BE49-F238E27FC236}">
                <a16:creationId xmlns:a16="http://schemas.microsoft.com/office/drawing/2014/main" id="{6FF98D35-F989-D6DA-BF9E-938BCC4D9D7E}"/>
              </a:ext>
            </a:extLst>
          </p:cNvPr>
          <p:cNvSpPr txBox="1">
            <a:spLocks noChangeArrowheads="1"/>
          </p:cNvSpPr>
          <p:nvPr/>
        </p:nvSpPr>
        <p:spPr bwMode="auto">
          <a:xfrm>
            <a:off x="9303815" y="1127011"/>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Avril</a:t>
            </a:r>
          </a:p>
        </p:txBody>
      </p:sp>
      <p:cxnSp>
        <p:nvCxnSpPr>
          <p:cNvPr id="39" name="Connecteur droit 38">
            <a:extLst>
              <a:ext uri="{FF2B5EF4-FFF2-40B4-BE49-F238E27FC236}">
                <a16:creationId xmlns:a16="http://schemas.microsoft.com/office/drawing/2014/main" id="{4984DE30-CB6B-7FE1-C2DC-4D1F3C33E2FF}"/>
              </a:ext>
            </a:extLst>
          </p:cNvPr>
          <p:cNvCxnSpPr>
            <a:cxnSpLocks/>
          </p:cNvCxnSpPr>
          <p:nvPr/>
        </p:nvCxnSpPr>
        <p:spPr>
          <a:xfrm>
            <a:off x="2124776" y="2585112"/>
            <a:ext cx="9453858"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5646C704-3C9C-3C8B-E838-69DFB591CC8D}"/>
              </a:ext>
            </a:extLst>
          </p:cNvPr>
          <p:cNvCxnSpPr>
            <a:cxnSpLocks/>
          </p:cNvCxnSpPr>
          <p:nvPr/>
        </p:nvCxnSpPr>
        <p:spPr>
          <a:xfrm>
            <a:off x="2124776" y="3006098"/>
            <a:ext cx="9453858"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0F7FFC2F-148F-C34A-F94D-12B32590FFB0}"/>
              </a:ext>
            </a:extLst>
          </p:cNvPr>
          <p:cNvCxnSpPr>
            <a:cxnSpLocks/>
          </p:cNvCxnSpPr>
          <p:nvPr/>
        </p:nvCxnSpPr>
        <p:spPr>
          <a:xfrm>
            <a:off x="2124776" y="3729079"/>
            <a:ext cx="9452416"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4964720D-AF08-9152-95BC-E81772D658B6}"/>
              </a:ext>
            </a:extLst>
          </p:cNvPr>
          <p:cNvCxnSpPr>
            <a:cxnSpLocks/>
          </p:cNvCxnSpPr>
          <p:nvPr/>
        </p:nvCxnSpPr>
        <p:spPr>
          <a:xfrm>
            <a:off x="2124776" y="5237150"/>
            <a:ext cx="9453858"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8B2598AD-13BB-945A-0B5C-E9B81CE8B797}"/>
              </a:ext>
            </a:extLst>
          </p:cNvPr>
          <p:cNvCxnSpPr>
            <a:cxnSpLocks/>
          </p:cNvCxnSpPr>
          <p:nvPr/>
        </p:nvCxnSpPr>
        <p:spPr>
          <a:xfrm>
            <a:off x="2124776" y="5885282"/>
            <a:ext cx="9453858" cy="0"/>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ECB3DC58-FC97-838B-07F4-3DB8CFE70559}"/>
              </a:ext>
            </a:extLst>
          </p:cNvPr>
          <p:cNvSpPr txBox="1"/>
          <p:nvPr/>
        </p:nvSpPr>
        <p:spPr>
          <a:xfrm>
            <a:off x="4056134" y="1485369"/>
            <a:ext cx="2659462" cy="246221"/>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TF GAV : </a:t>
            </a:r>
            <a:r>
              <a:rPr lang="fr-FR" sz="1000" dirty="0">
                <a:solidFill>
                  <a:schemeClr val="tx1">
                    <a:lumMod val="75000"/>
                    <a:lumOff val="25000"/>
                  </a:schemeClr>
                </a:solidFill>
              </a:rPr>
              <a:t>30 euros offert - 15/01 au 12/02</a:t>
            </a:r>
          </a:p>
        </p:txBody>
      </p:sp>
      <p:sp>
        <p:nvSpPr>
          <p:cNvPr id="46" name="ZoneTexte 45">
            <a:extLst>
              <a:ext uri="{FF2B5EF4-FFF2-40B4-BE49-F238E27FC236}">
                <a16:creationId xmlns:a16="http://schemas.microsoft.com/office/drawing/2014/main" id="{1FE0C1FA-D5D5-0C10-D12F-A0958AB54A23}"/>
              </a:ext>
            </a:extLst>
          </p:cNvPr>
          <p:cNvSpPr txBox="1"/>
          <p:nvPr/>
        </p:nvSpPr>
        <p:spPr>
          <a:xfrm>
            <a:off x="2404537" y="3151922"/>
            <a:ext cx="3196163" cy="246221"/>
          </a:xfrm>
          <a:prstGeom prst="rect">
            <a:avLst/>
          </a:prstGeom>
          <a:solidFill>
            <a:schemeClr val="accent1">
              <a:lumMod val="20000"/>
              <a:lumOff val="80000"/>
            </a:schemeClr>
          </a:solidFill>
        </p:spPr>
        <p:txBody>
          <a:bodyPr wrap="square" rtlCol="0">
            <a:spAutoFit/>
          </a:bodyPr>
          <a:lstStyle/>
          <a:p>
            <a:r>
              <a:rPr lang="fr-FR" sz="1000" b="1" dirty="0">
                <a:solidFill>
                  <a:schemeClr val="tx1">
                    <a:lumMod val="75000"/>
                    <a:lumOff val="25000"/>
                  </a:schemeClr>
                </a:solidFill>
              </a:rPr>
              <a:t>POTENTIEL CR : </a:t>
            </a:r>
            <a:r>
              <a:rPr lang="fr-FR" sz="1000" dirty="0">
                <a:solidFill>
                  <a:schemeClr val="tx1">
                    <a:lumMod val="75000"/>
                    <a:lumOff val="25000"/>
                  </a:schemeClr>
                </a:solidFill>
              </a:rPr>
              <a:t>équipement en Izicarte </a:t>
            </a:r>
          </a:p>
        </p:txBody>
      </p:sp>
      <p:cxnSp>
        <p:nvCxnSpPr>
          <p:cNvPr id="11" name="Connecteur droit 10">
            <a:extLst>
              <a:ext uri="{FF2B5EF4-FFF2-40B4-BE49-F238E27FC236}">
                <a16:creationId xmlns:a16="http://schemas.microsoft.com/office/drawing/2014/main" id="{4D87A692-3196-5BBC-BBAA-183AC539AE16}"/>
              </a:ext>
            </a:extLst>
          </p:cNvPr>
          <p:cNvCxnSpPr>
            <a:cxnSpLocks/>
          </p:cNvCxnSpPr>
          <p:nvPr/>
        </p:nvCxnSpPr>
        <p:spPr>
          <a:xfrm>
            <a:off x="-40901" y="3697270"/>
            <a:ext cx="645458"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18" name="Forme libre : forme 17">
            <a:extLst>
              <a:ext uri="{FF2B5EF4-FFF2-40B4-BE49-F238E27FC236}">
                <a16:creationId xmlns:a16="http://schemas.microsoft.com/office/drawing/2014/main" id="{F10147C5-BAE5-8CA5-CD34-240DA1943E8E}"/>
              </a:ext>
            </a:extLst>
          </p:cNvPr>
          <p:cNvSpPr/>
          <p:nvPr/>
        </p:nvSpPr>
        <p:spPr>
          <a:xfrm>
            <a:off x="-14569" y="5779075"/>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orme libre : forme 18">
            <a:extLst>
              <a:ext uri="{FF2B5EF4-FFF2-40B4-BE49-F238E27FC236}">
                <a16:creationId xmlns:a16="http://schemas.microsoft.com/office/drawing/2014/main" id="{0548E354-9AC8-3843-97F8-51D69170A23C}"/>
              </a:ext>
            </a:extLst>
          </p:cNvPr>
          <p:cNvSpPr/>
          <p:nvPr/>
        </p:nvSpPr>
        <p:spPr>
          <a:xfrm flipV="1">
            <a:off x="-14569" y="1629992"/>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orme libre : forme 25">
            <a:extLst>
              <a:ext uri="{FF2B5EF4-FFF2-40B4-BE49-F238E27FC236}">
                <a16:creationId xmlns:a16="http://schemas.microsoft.com/office/drawing/2014/main" id="{7635B714-9412-CB38-04A0-28D5300D5C42}"/>
              </a:ext>
            </a:extLst>
          </p:cNvPr>
          <p:cNvSpPr/>
          <p:nvPr/>
        </p:nvSpPr>
        <p:spPr>
          <a:xfrm>
            <a:off x="-22593" y="2572890"/>
            <a:ext cx="645458" cy="406339"/>
          </a:xfrm>
          <a:custGeom>
            <a:avLst/>
            <a:gdLst>
              <a:gd name="connsiteX0" fmla="*/ 576776 w 576776"/>
              <a:gd name="connsiteY0" fmla="*/ 379828 h 379828"/>
              <a:gd name="connsiteX1" fmla="*/ 0 w 576776"/>
              <a:gd name="connsiteY1" fmla="*/ 0 h 379828"/>
              <a:gd name="connsiteX0" fmla="*/ 576776 w 576776"/>
              <a:gd name="connsiteY0" fmla="*/ 379828 h 381535"/>
              <a:gd name="connsiteX1" fmla="*/ 0 w 576776"/>
              <a:gd name="connsiteY1" fmla="*/ 0 h 381535"/>
            </a:gdLst>
            <a:ahLst/>
            <a:cxnLst>
              <a:cxn ang="0">
                <a:pos x="connsiteX0" y="connsiteY0"/>
              </a:cxn>
              <a:cxn ang="0">
                <a:pos x="connsiteX1" y="connsiteY1"/>
              </a:cxn>
            </a:cxnLst>
            <a:rect l="l" t="t" r="r" b="b"/>
            <a:pathLst>
              <a:path w="576776" h="381535">
                <a:moveTo>
                  <a:pt x="576776" y="379828"/>
                </a:moveTo>
                <a:cubicBezTo>
                  <a:pt x="307009" y="397222"/>
                  <a:pt x="162951" y="282526"/>
                  <a:pt x="0" y="0"/>
                </a:cubicBez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orme libre : forme 26">
            <a:extLst>
              <a:ext uri="{FF2B5EF4-FFF2-40B4-BE49-F238E27FC236}">
                <a16:creationId xmlns:a16="http://schemas.microsoft.com/office/drawing/2014/main" id="{EF8184E6-C8BA-925C-2246-99663836A6C2}"/>
              </a:ext>
            </a:extLst>
          </p:cNvPr>
          <p:cNvSpPr/>
          <p:nvPr/>
        </p:nvSpPr>
        <p:spPr>
          <a:xfrm flipV="1">
            <a:off x="-40901" y="5146815"/>
            <a:ext cx="645458" cy="406339"/>
          </a:xfrm>
          <a:custGeom>
            <a:avLst/>
            <a:gdLst>
              <a:gd name="connsiteX0" fmla="*/ 576776 w 576776"/>
              <a:gd name="connsiteY0" fmla="*/ 379828 h 379828"/>
              <a:gd name="connsiteX1" fmla="*/ 0 w 576776"/>
              <a:gd name="connsiteY1" fmla="*/ 0 h 379828"/>
              <a:gd name="connsiteX0" fmla="*/ 576776 w 576776"/>
              <a:gd name="connsiteY0" fmla="*/ 379828 h 381535"/>
              <a:gd name="connsiteX1" fmla="*/ 0 w 576776"/>
              <a:gd name="connsiteY1" fmla="*/ 0 h 381535"/>
            </a:gdLst>
            <a:ahLst/>
            <a:cxnLst>
              <a:cxn ang="0">
                <a:pos x="connsiteX0" y="connsiteY0"/>
              </a:cxn>
              <a:cxn ang="0">
                <a:pos x="connsiteX1" y="connsiteY1"/>
              </a:cxn>
            </a:cxnLst>
            <a:rect l="l" t="t" r="r" b="b"/>
            <a:pathLst>
              <a:path w="576776" h="381535">
                <a:moveTo>
                  <a:pt x="576776" y="379828"/>
                </a:moveTo>
                <a:cubicBezTo>
                  <a:pt x="307009" y="397222"/>
                  <a:pt x="162951" y="282526"/>
                  <a:pt x="0" y="0"/>
                </a:cubicBezTo>
              </a:path>
            </a:pathLst>
          </a:cu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7" name="Groupe 66">
            <a:extLst>
              <a:ext uri="{FF2B5EF4-FFF2-40B4-BE49-F238E27FC236}">
                <a16:creationId xmlns:a16="http://schemas.microsoft.com/office/drawing/2014/main" id="{21A3DAE9-EDD5-D959-6B26-F00CB58889F9}"/>
              </a:ext>
            </a:extLst>
          </p:cNvPr>
          <p:cNvGrpSpPr/>
          <p:nvPr/>
        </p:nvGrpSpPr>
        <p:grpSpPr>
          <a:xfrm>
            <a:off x="2123835" y="3137728"/>
            <a:ext cx="261906" cy="261906"/>
            <a:chOff x="6367098" y="4045728"/>
            <a:chExt cx="261906" cy="261906"/>
          </a:xfrm>
        </p:grpSpPr>
        <p:sp>
          <p:nvSpPr>
            <p:cNvPr id="12" name="Rectangle 11">
              <a:extLst>
                <a:ext uri="{FF2B5EF4-FFF2-40B4-BE49-F238E27FC236}">
                  <a16:creationId xmlns:a16="http://schemas.microsoft.com/office/drawing/2014/main" id="{A19D4E65-FE89-B6D8-818A-BFBFCF925E9B}"/>
                </a:ext>
              </a:extLst>
            </p:cNvPr>
            <p:cNvSpPr/>
            <p:nvPr/>
          </p:nvSpPr>
          <p:spPr>
            <a:xfrm>
              <a:off x="6375210" y="4059736"/>
              <a:ext cx="245682" cy="245682"/>
            </a:xfrm>
            <a:prstGeom prst="rect">
              <a:avLst/>
            </a:prstGeom>
            <a:solidFill>
              <a:srgbClr val="7030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Graphique 20" descr="Ramper avec un remplissage uni">
              <a:extLst>
                <a:ext uri="{FF2B5EF4-FFF2-40B4-BE49-F238E27FC236}">
                  <a16:creationId xmlns:a16="http://schemas.microsoft.com/office/drawing/2014/main" id="{AD7E38C0-DD65-8DA5-2130-5D1DA2695590}"/>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67098" y="4045728"/>
              <a:ext cx="261906" cy="261906"/>
            </a:xfrm>
            <a:prstGeom prst="rect">
              <a:avLst/>
            </a:prstGeom>
          </p:spPr>
        </p:pic>
      </p:grpSp>
      <p:grpSp>
        <p:nvGrpSpPr>
          <p:cNvPr id="49" name="Groupe 48">
            <a:extLst>
              <a:ext uri="{FF2B5EF4-FFF2-40B4-BE49-F238E27FC236}">
                <a16:creationId xmlns:a16="http://schemas.microsoft.com/office/drawing/2014/main" id="{57D92CC2-C105-061E-FD16-4EFF87343AD2}"/>
              </a:ext>
            </a:extLst>
          </p:cNvPr>
          <p:cNvGrpSpPr/>
          <p:nvPr/>
        </p:nvGrpSpPr>
        <p:grpSpPr>
          <a:xfrm>
            <a:off x="6723438" y="2008374"/>
            <a:ext cx="245333" cy="261906"/>
            <a:chOff x="2903319" y="4896669"/>
            <a:chExt cx="261906" cy="261906"/>
          </a:xfrm>
        </p:grpSpPr>
        <p:sp>
          <p:nvSpPr>
            <p:cNvPr id="24" name="Rectangle 23">
              <a:extLst>
                <a:ext uri="{FF2B5EF4-FFF2-40B4-BE49-F238E27FC236}">
                  <a16:creationId xmlns:a16="http://schemas.microsoft.com/office/drawing/2014/main" id="{CFC9A983-4131-AE76-5DDF-F0FAD9AC9CE3}"/>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8" name="Graphique 47" descr="Ramper avec un remplissage uni">
              <a:extLst>
                <a:ext uri="{FF2B5EF4-FFF2-40B4-BE49-F238E27FC236}">
                  <a16:creationId xmlns:a16="http://schemas.microsoft.com/office/drawing/2014/main" id="{7352893B-6833-D3B6-094E-8A61B48AC531}"/>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3" name="ZoneTexte 2">
            <a:extLst>
              <a:ext uri="{FF2B5EF4-FFF2-40B4-BE49-F238E27FC236}">
                <a16:creationId xmlns:a16="http://schemas.microsoft.com/office/drawing/2014/main" id="{B59292A4-8EFB-E808-E771-64EEB954F25E}"/>
              </a:ext>
            </a:extLst>
          </p:cNvPr>
          <p:cNvSpPr txBox="1"/>
          <p:nvPr/>
        </p:nvSpPr>
        <p:spPr>
          <a:xfrm>
            <a:off x="9583867" y="1463389"/>
            <a:ext cx="1617533" cy="400110"/>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TF SF2 : </a:t>
            </a:r>
            <a:r>
              <a:rPr lang="fr-FR" sz="1000" dirty="0">
                <a:solidFill>
                  <a:schemeClr val="tx1">
                    <a:lumMod val="75000"/>
                    <a:lumOff val="25000"/>
                  </a:schemeClr>
                </a:solidFill>
              </a:rPr>
              <a:t>2 mois offerts – </a:t>
            </a:r>
          </a:p>
          <a:p>
            <a:r>
              <a:rPr lang="fr-FR" sz="1000" dirty="0">
                <a:solidFill>
                  <a:schemeClr val="tx1">
                    <a:lumMod val="75000"/>
                    <a:lumOff val="25000"/>
                  </a:schemeClr>
                </a:solidFill>
              </a:rPr>
              <a:t>                01 au 30/04</a:t>
            </a:r>
          </a:p>
        </p:txBody>
      </p:sp>
      <p:sp>
        <p:nvSpPr>
          <p:cNvPr id="10" name="ZoneTexte 9">
            <a:extLst>
              <a:ext uri="{FF2B5EF4-FFF2-40B4-BE49-F238E27FC236}">
                <a16:creationId xmlns:a16="http://schemas.microsoft.com/office/drawing/2014/main" id="{BCD0335E-FA58-DD37-EDF8-41282176C134}"/>
              </a:ext>
            </a:extLst>
          </p:cNvPr>
          <p:cNvSpPr txBox="1"/>
          <p:nvPr/>
        </p:nvSpPr>
        <p:spPr>
          <a:xfrm>
            <a:off x="6995281" y="1779983"/>
            <a:ext cx="2570807" cy="553998"/>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TF Mobilité (Crédit-LOA/LLD-IARD) : </a:t>
            </a:r>
          </a:p>
          <a:p>
            <a:r>
              <a:rPr lang="fr-FR" sz="1000" dirty="0">
                <a:solidFill>
                  <a:schemeClr val="tx1">
                    <a:lumMod val="75000"/>
                    <a:lumOff val="25000"/>
                  </a:schemeClr>
                </a:solidFill>
              </a:rPr>
              <a:t>1 mois offert IARD AUTO &amp; 2Roues du 04/03 au 01/04</a:t>
            </a:r>
          </a:p>
        </p:txBody>
      </p:sp>
      <p:grpSp>
        <p:nvGrpSpPr>
          <p:cNvPr id="13" name="Groupe 12">
            <a:extLst>
              <a:ext uri="{FF2B5EF4-FFF2-40B4-BE49-F238E27FC236}">
                <a16:creationId xmlns:a16="http://schemas.microsoft.com/office/drawing/2014/main" id="{E66FBABB-6CEF-9622-499C-B27A90F248FE}"/>
              </a:ext>
            </a:extLst>
          </p:cNvPr>
          <p:cNvGrpSpPr/>
          <p:nvPr/>
        </p:nvGrpSpPr>
        <p:grpSpPr>
          <a:xfrm>
            <a:off x="6715596" y="1782820"/>
            <a:ext cx="253175" cy="267039"/>
            <a:chOff x="3514438" y="1974185"/>
            <a:chExt cx="261906" cy="267039"/>
          </a:xfrm>
        </p:grpSpPr>
        <p:sp>
          <p:nvSpPr>
            <p:cNvPr id="15" name="Rectangle 14">
              <a:extLst>
                <a:ext uri="{FF2B5EF4-FFF2-40B4-BE49-F238E27FC236}">
                  <a16:creationId xmlns:a16="http://schemas.microsoft.com/office/drawing/2014/main" id="{AF30F850-A2FE-FB78-A47C-0F9FE2555B3B}"/>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Graphique 15" descr="Ramper avec un remplissage uni">
              <a:extLst>
                <a:ext uri="{FF2B5EF4-FFF2-40B4-BE49-F238E27FC236}">
                  <a16:creationId xmlns:a16="http://schemas.microsoft.com/office/drawing/2014/main" id="{E61BE136-1163-CE6B-F069-54663558FF5B}"/>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grpSp>
        <p:nvGrpSpPr>
          <p:cNvPr id="50" name="Groupe 49">
            <a:extLst>
              <a:ext uri="{FF2B5EF4-FFF2-40B4-BE49-F238E27FC236}">
                <a16:creationId xmlns:a16="http://schemas.microsoft.com/office/drawing/2014/main" id="{6FCF4198-2B74-AFD0-5150-9F9BDA966A08}"/>
              </a:ext>
            </a:extLst>
          </p:cNvPr>
          <p:cNvGrpSpPr/>
          <p:nvPr/>
        </p:nvGrpSpPr>
        <p:grpSpPr>
          <a:xfrm>
            <a:off x="6739864" y="5524626"/>
            <a:ext cx="245333" cy="261906"/>
            <a:chOff x="2903319" y="4896669"/>
            <a:chExt cx="261906" cy="261906"/>
          </a:xfrm>
        </p:grpSpPr>
        <p:sp>
          <p:nvSpPr>
            <p:cNvPr id="52" name="Rectangle 51">
              <a:extLst>
                <a:ext uri="{FF2B5EF4-FFF2-40B4-BE49-F238E27FC236}">
                  <a16:creationId xmlns:a16="http://schemas.microsoft.com/office/drawing/2014/main" id="{12FA60E1-ABD4-5171-ABF9-84A5CA607189}"/>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3" name="Graphique 52" descr="Ramper avec un remplissage uni">
              <a:extLst>
                <a:ext uri="{FF2B5EF4-FFF2-40B4-BE49-F238E27FC236}">
                  <a16:creationId xmlns:a16="http://schemas.microsoft.com/office/drawing/2014/main" id="{988E70EF-23A5-9546-D0A3-4C1012573872}"/>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54" name="ZoneTexte 53">
            <a:extLst>
              <a:ext uri="{FF2B5EF4-FFF2-40B4-BE49-F238E27FC236}">
                <a16:creationId xmlns:a16="http://schemas.microsoft.com/office/drawing/2014/main" id="{6539B862-4DA6-111C-9F73-E1F2A1DFC701}"/>
              </a:ext>
            </a:extLst>
          </p:cNvPr>
          <p:cNvSpPr txBox="1"/>
          <p:nvPr/>
        </p:nvSpPr>
        <p:spPr>
          <a:xfrm>
            <a:off x="7011707" y="5296235"/>
            <a:ext cx="2570807" cy="553998"/>
          </a:xfrm>
          <a:prstGeom prst="rect">
            <a:avLst/>
          </a:prstGeom>
          <a:solidFill>
            <a:schemeClr val="accent2">
              <a:lumMod val="40000"/>
              <a:lumOff val="60000"/>
            </a:schemeClr>
          </a:solidFill>
          <a:ln>
            <a:noFill/>
          </a:ln>
        </p:spPr>
        <p:txBody>
          <a:bodyPr wrap="square" rtlCol="0">
            <a:spAutoFit/>
          </a:bodyPr>
          <a:lstStyle/>
          <a:p>
            <a:r>
              <a:rPr lang="fr-FR" sz="1000" b="1" dirty="0">
                <a:solidFill>
                  <a:schemeClr val="tx1">
                    <a:lumMod val="75000"/>
                    <a:lumOff val="25000"/>
                  </a:schemeClr>
                </a:solidFill>
              </a:rPr>
              <a:t>TF Mobilité (Crédit-LOA/LLD-IARD) : </a:t>
            </a:r>
          </a:p>
          <a:p>
            <a:r>
              <a:rPr lang="fr-FR" sz="1000" dirty="0">
                <a:solidFill>
                  <a:schemeClr val="tx1">
                    <a:lumMod val="75000"/>
                    <a:lumOff val="25000"/>
                  </a:schemeClr>
                </a:solidFill>
              </a:rPr>
              <a:t>1 mois offert IARD AUTO &amp; 2Roues du 04/03 au 01/04</a:t>
            </a:r>
          </a:p>
        </p:txBody>
      </p:sp>
      <p:grpSp>
        <p:nvGrpSpPr>
          <p:cNvPr id="55" name="Groupe 54">
            <a:extLst>
              <a:ext uri="{FF2B5EF4-FFF2-40B4-BE49-F238E27FC236}">
                <a16:creationId xmlns:a16="http://schemas.microsoft.com/office/drawing/2014/main" id="{A23F73DC-0AF6-CDBC-EF30-170FC77E24CB}"/>
              </a:ext>
            </a:extLst>
          </p:cNvPr>
          <p:cNvGrpSpPr/>
          <p:nvPr/>
        </p:nvGrpSpPr>
        <p:grpSpPr>
          <a:xfrm>
            <a:off x="6732022" y="5422897"/>
            <a:ext cx="253175" cy="267039"/>
            <a:chOff x="3514438" y="1974185"/>
            <a:chExt cx="261906" cy="267039"/>
          </a:xfrm>
        </p:grpSpPr>
        <p:sp>
          <p:nvSpPr>
            <p:cNvPr id="56" name="Rectangle 55">
              <a:extLst>
                <a:ext uri="{FF2B5EF4-FFF2-40B4-BE49-F238E27FC236}">
                  <a16:creationId xmlns:a16="http://schemas.microsoft.com/office/drawing/2014/main" id="{0AF91301-E68F-324F-323C-E673C56B4794}"/>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7" name="Graphique 56" descr="Ramper avec un remplissage uni">
              <a:extLst>
                <a:ext uri="{FF2B5EF4-FFF2-40B4-BE49-F238E27FC236}">
                  <a16:creationId xmlns:a16="http://schemas.microsoft.com/office/drawing/2014/main" id="{C898EB6F-7B33-B6AF-F5C4-6141916721D4}"/>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sp>
        <p:nvSpPr>
          <p:cNvPr id="59" name="ZoneTexte 58">
            <a:extLst>
              <a:ext uri="{FF2B5EF4-FFF2-40B4-BE49-F238E27FC236}">
                <a16:creationId xmlns:a16="http://schemas.microsoft.com/office/drawing/2014/main" id="{04349ECA-28F4-683E-DDA5-3DE0FEFE227C}"/>
              </a:ext>
            </a:extLst>
          </p:cNvPr>
          <p:cNvSpPr txBox="1"/>
          <p:nvPr/>
        </p:nvSpPr>
        <p:spPr>
          <a:xfrm>
            <a:off x="2403074" y="2725598"/>
            <a:ext cx="9166403" cy="246221"/>
          </a:xfrm>
          <a:prstGeom prst="rect">
            <a:avLst/>
          </a:prstGeom>
          <a:solidFill>
            <a:schemeClr val="accent3">
              <a:lumMod val="20000"/>
              <a:lumOff val="80000"/>
            </a:schemeClr>
          </a:solidFill>
        </p:spPr>
        <p:txBody>
          <a:bodyPr wrap="square" rtlCol="0">
            <a:spAutoFit/>
          </a:bodyPr>
          <a:lstStyle/>
          <a:p>
            <a:r>
              <a:rPr lang="fr-FR" sz="1000" dirty="0">
                <a:solidFill>
                  <a:schemeClr val="tx1">
                    <a:lumMod val="75000"/>
                    <a:lumOff val="25000"/>
                  </a:schemeClr>
                </a:solidFill>
              </a:rPr>
              <a:t>Mise en action </a:t>
            </a:r>
            <a:r>
              <a:rPr lang="fr-FR" sz="1000" b="1" dirty="0">
                <a:solidFill>
                  <a:schemeClr val="tx1">
                    <a:lumMod val="75000"/>
                    <a:lumOff val="25000"/>
                  </a:schemeClr>
                </a:solidFill>
              </a:rPr>
              <a:t>des dispositifs de conquête </a:t>
            </a:r>
            <a:r>
              <a:rPr lang="fr-FR" sz="1000" dirty="0">
                <a:solidFill>
                  <a:schemeClr val="tx1">
                    <a:lumMod val="75000"/>
                    <a:lumOff val="25000"/>
                  </a:schemeClr>
                </a:solidFill>
              </a:rPr>
              <a:t>et animation via les</a:t>
            </a:r>
            <a:r>
              <a:rPr lang="fr-FR" sz="1000" b="1" dirty="0">
                <a:solidFill>
                  <a:schemeClr val="tx1">
                    <a:lumMod val="75000"/>
                    <a:lumOff val="25000"/>
                  </a:schemeClr>
                </a:solidFill>
              </a:rPr>
              <a:t> « Cafés Conquêtes »</a:t>
            </a:r>
          </a:p>
        </p:txBody>
      </p:sp>
      <p:grpSp>
        <p:nvGrpSpPr>
          <p:cNvPr id="60" name="Groupe 59">
            <a:extLst>
              <a:ext uri="{FF2B5EF4-FFF2-40B4-BE49-F238E27FC236}">
                <a16:creationId xmlns:a16="http://schemas.microsoft.com/office/drawing/2014/main" id="{CDED80A1-6DE2-A247-0DD1-F95179B866BC}"/>
              </a:ext>
            </a:extLst>
          </p:cNvPr>
          <p:cNvGrpSpPr/>
          <p:nvPr/>
        </p:nvGrpSpPr>
        <p:grpSpPr>
          <a:xfrm>
            <a:off x="2117272" y="2709913"/>
            <a:ext cx="261906" cy="261906"/>
            <a:chOff x="2316929" y="2643339"/>
            <a:chExt cx="261906" cy="261906"/>
          </a:xfrm>
        </p:grpSpPr>
        <p:sp>
          <p:nvSpPr>
            <p:cNvPr id="61" name="Rectangle 60">
              <a:extLst>
                <a:ext uri="{FF2B5EF4-FFF2-40B4-BE49-F238E27FC236}">
                  <a16:creationId xmlns:a16="http://schemas.microsoft.com/office/drawing/2014/main" id="{07FDD742-D958-4F4E-8362-E948C9AE7E64}"/>
                </a:ext>
              </a:extLst>
            </p:cNvPr>
            <p:cNvSpPr/>
            <p:nvPr/>
          </p:nvSpPr>
          <p:spPr>
            <a:xfrm>
              <a:off x="2323492" y="2652782"/>
              <a:ext cx="245682" cy="245682"/>
            </a:xfrm>
            <a:prstGeom prst="rec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2" name="Graphique 61" descr="Ramper avec un remplissage uni">
              <a:extLst>
                <a:ext uri="{FF2B5EF4-FFF2-40B4-BE49-F238E27FC236}">
                  <a16:creationId xmlns:a16="http://schemas.microsoft.com/office/drawing/2014/main" id="{C7282D16-D2C9-5768-9E15-50BDBB76C81C}"/>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316929" y="2643339"/>
              <a:ext cx="261906" cy="261906"/>
            </a:xfrm>
            <a:prstGeom prst="rect">
              <a:avLst/>
            </a:prstGeom>
          </p:spPr>
        </p:pic>
      </p:grpSp>
      <p:sp>
        <p:nvSpPr>
          <p:cNvPr id="63" name="ZoneTexte 62">
            <a:extLst>
              <a:ext uri="{FF2B5EF4-FFF2-40B4-BE49-F238E27FC236}">
                <a16:creationId xmlns:a16="http://schemas.microsoft.com/office/drawing/2014/main" id="{7A3B3288-E629-62FA-C5E8-898D4BA824D8}"/>
              </a:ext>
            </a:extLst>
          </p:cNvPr>
          <p:cNvSpPr txBox="1"/>
          <p:nvPr/>
        </p:nvSpPr>
        <p:spPr>
          <a:xfrm>
            <a:off x="4991099" y="2292465"/>
            <a:ext cx="6578377" cy="246221"/>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BOOSTER JEUNES : </a:t>
            </a:r>
            <a:r>
              <a:rPr lang="fr-FR" sz="1000" dirty="0">
                <a:solidFill>
                  <a:schemeClr val="tx1">
                    <a:lumMod val="75000"/>
                    <a:lumOff val="25000"/>
                  </a:schemeClr>
                </a:solidFill>
              </a:rPr>
              <a:t>6 mois offerts en MRH et Santé (sous réserve de validation)</a:t>
            </a:r>
          </a:p>
        </p:txBody>
      </p:sp>
      <p:grpSp>
        <p:nvGrpSpPr>
          <p:cNvPr id="64" name="Groupe 63">
            <a:extLst>
              <a:ext uri="{FF2B5EF4-FFF2-40B4-BE49-F238E27FC236}">
                <a16:creationId xmlns:a16="http://schemas.microsoft.com/office/drawing/2014/main" id="{E1EB39C9-6835-2507-4E3A-77FD0F00F52B}"/>
              </a:ext>
            </a:extLst>
          </p:cNvPr>
          <p:cNvGrpSpPr/>
          <p:nvPr/>
        </p:nvGrpSpPr>
        <p:grpSpPr>
          <a:xfrm>
            <a:off x="4745264" y="2294860"/>
            <a:ext cx="261906" cy="267039"/>
            <a:chOff x="3514438" y="1974185"/>
            <a:chExt cx="261906" cy="267039"/>
          </a:xfrm>
        </p:grpSpPr>
        <p:sp>
          <p:nvSpPr>
            <p:cNvPr id="65" name="Rectangle 64">
              <a:extLst>
                <a:ext uri="{FF2B5EF4-FFF2-40B4-BE49-F238E27FC236}">
                  <a16:creationId xmlns:a16="http://schemas.microsoft.com/office/drawing/2014/main" id="{3313F1A7-0548-CDF9-6693-70F8C38BBEA5}"/>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6" name="Graphique 65" descr="Ramper avec un remplissage uni">
              <a:extLst>
                <a:ext uri="{FF2B5EF4-FFF2-40B4-BE49-F238E27FC236}">
                  <a16:creationId xmlns:a16="http://schemas.microsoft.com/office/drawing/2014/main" id="{727F05C6-C249-F5E4-5531-D41CC73307B0}"/>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sp>
        <p:nvSpPr>
          <p:cNvPr id="72" name="ZoneTexte 71">
            <a:extLst>
              <a:ext uri="{FF2B5EF4-FFF2-40B4-BE49-F238E27FC236}">
                <a16:creationId xmlns:a16="http://schemas.microsoft.com/office/drawing/2014/main" id="{CC4C6266-7F1B-CD1B-9D83-DADD16D603F7}"/>
              </a:ext>
            </a:extLst>
          </p:cNvPr>
          <p:cNvSpPr txBox="1"/>
          <p:nvPr/>
        </p:nvSpPr>
        <p:spPr>
          <a:xfrm>
            <a:off x="2404537" y="3448430"/>
            <a:ext cx="9174097" cy="246221"/>
          </a:xfrm>
          <a:prstGeom prst="rect">
            <a:avLst/>
          </a:prstGeom>
          <a:solidFill>
            <a:schemeClr val="accent1">
              <a:lumMod val="20000"/>
              <a:lumOff val="80000"/>
            </a:schemeClr>
          </a:solidFill>
        </p:spPr>
        <p:txBody>
          <a:bodyPr wrap="square" rtlCol="0">
            <a:spAutoFit/>
          </a:bodyPr>
          <a:lstStyle/>
          <a:p>
            <a:r>
              <a:rPr lang="fr-FR" sz="1000" b="1" dirty="0">
                <a:solidFill>
                  <a:schemeClr val="tx1">
                    <a:lumMod val="75000"/>
                    <a:lumOff val="25000"/>
                  </a:schemeClr>
                </a:solidFill>
              </a:rPr>
              <a:t>Conquête Formule Famille + Conquête des Flux</a:t>
            </a:r>
          </a:p>
        </p:txBody>
      </p:sp>
      <p:grpSp>
        <p:nvGrpSpPr>
          <p:cNvPr id="73" name="Groupe 72">
            <a:extLst>
              <a:ext uri="{FF2B5EF4-FFF2-40B4-BE49-F238E27FC236}">
                <a16:creationId xmlns:a16="http://schemas.microsoft.com/office/drawing/2014/main" id="{4CEC7BDE-54B0-FAB0-7ABD-CDC82F53546D}"/>
              </a:ext>
            </a:extLst>
          </p:cNvPr>
          <p:cNvGrpSpPr/>
          <p:nvPr/>
        </p:nvGrpSpPr>
        <p:grpSpPr>
          <a:xfrm>
            <a:off x="2123835" y="3434236"/>
            <a:ext cx="261906" cy="261906"/>
            <a:chOff x="6367098" y="4045728"/>
            <a:chExt cx="261906" cy="261906"/>
          </a:xfrm>
        </p:grpSpPr>
        <p:sp>
          <p:nvSpPr>
            <p:cNvPr id="74" name="Rectangle 73">
              <a:extLst>
                <a:ext uri="{FF2B5EF4-FFF2-40B4-BE49-F238E27FC236}">
                  <a16:creationId xmlns:a16="http://schemas.microsoft.com/office/drawing/2014/main" id="{75475BDD-68FE-7B5A-95E5-ACACC785EB0C}"/>
                </a:ext>
              </a:extLst>
            </p:cNvPr>
            <p:cNvSpPr/>
            <p:nvPr/>
          </p:nvSpPr>
          <p:spPr>
            <a:xfrm>
              <a:off x="6375210" y="4059736"/>
              <a:ext cx="245682" cy="245682"/>
            </a:xfrm>
            <a:prstGeom prst="rect">
              <a:avLst/>
            </a:prstGeom>
            <a:solidFill>
              <a:srgbClr val="7030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5" name="Graphique 74" descr="Ramper avec un remplissage uni">
              <a:extLst>
                <a:ext uri="{FF2B5EF4-FFF2-40B4-BE49-F238E27FC236}">
                  <a16:creationId xmlns:a16="http://schemas.microsoft.com/office/drawing/2014/main" id="{73D2B52C-E7A6-B4C6-4CBD-CE69A3E6CF6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67098" y="4045728"/>
              <a:ext cx="261906" cy="261906"/>
            </a:xfrm>
            <a:prstGeom prst="rect">
              <a:avLst/>
            </a:prstGeom>
          </p:spPr>
        </p:pic>
      </p:grpSp>
      <p:sp>
        <p:nvSpPr>
          <p:cNvPr id="78" name="ZoneTexte 77">
            <a:extLst>
              <a:ext uri="{FF2B5EF4-FFF2-40B4-BE49-F238E27FC236}">
                <a16:creationId xmlns:a16="http://schemas.microsoft.com/office/drawing/2014/main" id="{1BC8B700-5668-8443-94A5-2CE7F8EFD0A2}"/>
              </a:ext>
            </a:extLst>
          </p:cNvPr>
          <p:cNvSpPr txBox="1"/>
          <p:nvPr/>
        </p:nvSpPr>
        <p:spPr>
          <a:xfrm>
            <a:off x="2403094" y="4351519"/>
            <a:ext cx="9184284"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Bilan Epargne : </a:t>
            </a:r>
            <a:r>
              <a:rPr lang="fr-FR" sz="1000" dirty="0">
                <a:solidFill>
                  <a:schemeClr val="tx1">
                    <a:lumMod val="75000"/>
                    <a:lumOff val="25000"/>
                  </a:schemeClr>
                </a:solidFill>
              </a:rPr>
              <a:t>approche globale à travers un RDV personnalisé</a:t>
            </a:r>
          </a:p>
        </p:txBody>
      </p:sp>
      <p:grpSp>
        <p:nvGrpSpPr>
          <p:cNvPr id="79" name="Groupe 78">
            <a:extLst>
              <a:ext uri="{FF2B5EF4-FFF2-40B4-BE49-F238E27FC236}">
                <a16:creationId xmlns:a16="http://schemas.microsoft.com/office/drawing/2014/main" id="{1D4A3600-34C0-51C1-8715-20CB76685D21}"/>
              </a:ext>
            </a:extLst>
          </p:cNvPr>
          <p:cNvGrpSpPr/>
          <p:nvPr/>
        </p:nvGrpSpPr>
        <p:grpSpPr>
          <a:xfrm>
            <a:off x="2123997" y="4339745"/>
            <a:ext cx="263346" cy="255900"/>
            <a:chOff x="2570723" y="4870644"/>
            <a:chExt cx="261906" cy="261906"/>
          </a:xfrm>
        </p:grpSpPr>
        <p:sp>
          <p:nvSpPr>
            <p:cNvPr id="80" name="Rectangle 79">
              <a:extLst>
                <a:ext uri="{FF2B5EF4-FFF2-40B4-BE49-F238E27FC236}">
                  <a16:creationId xmlns:a16="http://schemas.microsoft.com/office/drawing/2014/main" id="{21163559-9176-8DEF-4EDB-492F9C3B80F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1" name="Graphique 80" descr="Ramper avec un remplissage uni">
              <a:extLst>
                <a:ext uri="{FF2B5EF4-FFF2-40B4-BE49-F238E27FC236}">
                  <a16:creationId xmlns:a16="http://schemas.microsoft.com/office/drawing/2014/main" id="{A1F8B637-4AB1-DC42-DD26-41FE2551DA48}"/>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92" name="ZoneTexte 91">
            <a:extLst>
              <a:ext uri="{FF2B5EF4-FFF2-40B4-BE49-F238E27FC236}">
                <a16:creationId xmlns:a16="http://schemas.microsoft.com/office/drawing/2014/main" id="{B9ABEBE3-5AF9-91F3-5811-051B74D6AF94}"/>
              </a:ext>
            </a:extLst>
          </p:cNvPr>
          <p:cNvSpPr txBox="1"/>
          <p:nvPr/>
        </p:nvSpPr>
        <p:spPr>
          <a:xfrm>
            <a:off x="2590800" y="4651338"/>
            <a:ext cx="4149064"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Mise en marché : </a:t>
            </a:r>
            <a:r>
              <a:rPr lang="fr-FR" sz="1000" dirty="0">
                <a:solidFill>
                  <a:schemeClr val="tx1">
                    <a:lumMod val="75000"/>
                    <a:lumOff val="25000"/>
                  </a:schemeClr>
                </a:solidFill>
              </a:rPr>
              <a:t> Emprunt (105 M€)</a:t>
            </a:r>
          </a:p>
        </p:txBody>
      </p:sp>
      <p:grpSp>
        <p:nvGrpSpPr>
          <p:cNvPr id="93" name="Groupe 92">
            <a:extLst>
              <a:ext uri="{FF2B5EF4-FFF2-40B4-BE49-F238E27FC236}">
                <a16:creationId xmlns:a16="http://schemas.microsoft.com/office/drawing/2014/main" id="{09EA0A8C-8C4E-7866-5B4E-648468DA8D14}"/>
              </a:ext>
            </a:extLst>
          </p:cNvPr>
          <p:cNvGrpSpPr/>
          <p:nvPr/>
        </p:nvGrpSpPr>
        <p:grpSpPr>
          <a:xfrm>
            <a:off x="2310374" y="4639564"/>
            <a:ext cx="263346" cy="272138"/>
            <a:chOff x="2570723" y="4870644"/>
            <a:chExt cx="261906" cy="261906"/>
          </a:xfrm>
        </p:grpSpPr>
        <p:sp>
          <p:nvSpPr>
            <p:cNvPr id="94" name="Rectangle 93">
              <a:extLst>
                <a:ext uri="{FF2B5EF4-FFF2-40B4-BE49-F238E27FC236}">
                  <a16:creationId xmlns:a16="http://schemas.microsoft.com/office/drawing/2014/main" id="{CAEE2050-1B4C-320B-AFFD-43E11097C0C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5" name="Graphique 94" descr="Ramper avec un remplissage uni">
              <a:extLst>
                <a:ext uri="{FF2B5EF4-FFF2-40B4-BE49-F238E27FC236}">
                  <a16:creationId xmlns:a16="http://schemas.microsoft.com/office/drawing/2014/main" id="{0E225691-E32A-F03A-827F-4083F5AEEB1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6" name="ZoneTexte 5">
            <a:extLst>
              <a:ext uri="{FF2B5EF4-FFF2-40B4-BE49-F238E27FC236}">
                <a16:creationId xmlns:a16="http://schemas.microsoft.com/office/drawing/2014/main" id="{9BFEE913-6EA8-8247-A353-C4C271BF6AF0}"/>
              </a:ext>
            </a:extLst>
          </p:cNvPr>
          <p:cNvSpPr txBox="1"/>
          <p:nvPr/>
        </p:nvSpPr>
        <p:spPr>
          <a:xfrm>
            <a:off x="2398971" y="4956103"/>
            <a:ext cx="7526080"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Poursuite </a:t>
            </a:r>
            <a:r>
              <a:rPr lang="fr-FR" sz="1000" dirty="0">
                <a:solidFill>
                  <a:schemeClr val="tx1">
                    <a:lumMod val="75000"/>
                    <a:lumOff val="25000"/>
                  </a:schemeClr>
                </a:solidFill>
              </a:rPr>
              <a:t>du FAF Elan avril 2024 (8 M€)</a:t>
            </a:r>
          </a:p>
        </p:txBody>
      </p:sp>
      <p:grpSp>
        <p:nvGrpSpPr>
          <p:cNvPr id="9" name="Groupe 8">
            <a:extLst>
              <a:ext uri="{FF2B5EF4-FFF2-40B4-BE49-F238E27FC236}">
                <a16:creationId xmlns:a16="http://schemas.microsoft.com/office/drawing/2014/main" id="{173AC60C-F8BE-35BC-D3C6-CB60246A5B89}"/>
              </a:ext>
            </a:extLst>
          </p:cNvPr>
          <p:cNvGrpSpPr/>
          <p:nvPr/>
        </p:nvGrpSpPr>
        <p:grpSpPr>
          <a:xfrm>
            <a:off x="2119873" y="4944329"/>
            <a:ext cx="263346" cy="272138"/>
            <a:chOff x="2570723" y="4870644"/>
            <a:chExt cx="261906" cy="261906"/>
          </a:xfrm>
        </p:grpSpPr>
        <p:sp>
          <p:nvSpPr>
            <p:cNvPr id="25" name="Rectangle 24">
              <a:extLst>
                <a:ext uri="{FF2B5EF4-FFF2-40B4-BE49-F238E27FC236}">
                  <a16:creationId xmlns:a16="http://schemas.microsoft.com/office/drawing/2014/main" id="{64103C0F-0027-A90A-AA1B-C2EDD83A479E}"/>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5" name="Graphique 44" descr="Ramper avec un remplissage uni">
              <a:extLst>
                <a:ext uri="{FF2B5EF4-FFF2-40B4-BE49-F238E27FC236}">
                  <a16:creationId xmlns:a16="http://schemas.microsoft.com/office/drawing/2014/main" id="{31760001-47E2-EA2C-FA20-2BE39739EBBF}"/>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grpSp>
        <p:nvGrpSpPr>
          <p:cNvPr id="70" name="Groupe 69">
            <a:extLst>
              <a:ext uri="{FF2B5EF4-FFF2-40B4-BE49-F238E27FC236}">
                <a16:creationId xmlns:a16="http://schemas.microsoft.com/office/drawing/2014/main" id="{330801D4-6E96-09B4-B29E-6A702DC9F9D0}"/>
              </a:ext>
            </a:extLst>
          </p:cNvPr>
          <p:cNvGrpSpPr/>
          <p:nvPr/>
        </p:nvGrpSpPr>
        <p:grpSpPr>
          <a:xfrm>
            <a:off x="9321618" y="1476249"/>
            <a:ext cx="253175" cy="267039"/>
            <a:chOff x="3514438" y="1974185"/>
            <a:chExt cx="261906" cy="267039"/>
          </a:xfrm>
        </p:grpSpPr>
        <p:sp>
          <p:nvSpPr>
            <p:cNvPr id="71" name="Rectangle 70">
              <a:extLst>
                <a:ext uri="{FF2B5EF4-FFF2-40B4-BE49-F238E27FC236}">
                  <a16:creationId xmlns:a16="http://schemas.microsoft.com/office/drawing/2014/main" id="{6A531673-D9F9-345D-52F2-FD3742E2E592}"/>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7" name="Graphique 76" descr="Ramper avec un remplissage uni">
              <a:extLst>
                <a:ext uri="{FF2B5EF4-FFF2-40B4-BE49-F238E27FC236}">
                  <a16:creationId xmlns:a16="http://schemas.microsoft.com/office/drawing/2014/main" id="{8F79D759-87D5-5DF3-BC2A-42BEC2693036}"/>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grpSp>
        <p:nvGrpSpPr>
          <p:cNvPr id="82" name="Groupe 81">
            <a:extLst>
              <a:ext uri="{FF2B5EF4-FFF2-40B4-BE49-F238E27FC236}">
                <a16:creationId xmlns:a16="http://schemas.microsoft.com/office/drawing/2014/main" id="{6FC349BF-B54E-B888-39EE-08BD9EE1CA01}"/>
              </a:ext>
            </a:extLst>
          </p:cNvPr>
          <p:cNvGrpSpPr/>
          <p:nvPr/>
        </p:nvGrpSpPr>
        <p:grpSpPr>
          <a:xfrm>
            <a:off x="3859978" y="1496112"/>
            <a:ext cx="253175" cy="234020"/>
            <a:chOff x="3514438" y="1974185"/>
            <a:chExt cx="261906" cy="267039"/>
          </a:xfrm>
        </p:grpSpPr>
        <p:sp>
          <p:nvSpPr>
            <p:cNvPr id="83" name="Rectangle 82">
              <a:extLst>
                <a:ext uri="{FF2B5EF4-FFF2-40B4-BE49-F238E27FC236}">
                  <a16:creationId xmlns:a16="http://schemas.microsoft.com/office/drawing/2014/main" id="{C9A4131D-A5F0-39D2-F7AD-D68C473D21E5}"/>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4" name="Graphique 83" descr="Ramper avec un remplissage uni">
              <a:extLst>
                <a:ext uri="{FF2B5EF4-FFF2-40B4-BE49-F238E27FC236}">
                  <a16:creationId xmlns:a16="http://schemas.microsoft.com/office/drawing/2014/main" id="{87B89ED2-6D84-78D2-4A72-9A38072626D5}"/>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sp>
        <p:nvSpPr>
          <p:cNvPr id="2" name="ZoneTexte 1">
            <a:extLst>
              <a:ext uri="{FF2B5EF4-FFF2-40B4-BE49-F238E27FC236}">
                <a16:creationId xmlns:a16="http://schemas.microsoft.com/office/drawing/2014/main" id="{110CC454-02B6-6CF1-D54B-D05F05D683BE}"/>
              </a:ext>
            </a:extLst>
          </p:cNvPr>
          <p:cNvSpPr txBox="1"/>
          <p:nvPr/>
        </p:nvSpPr>
        <p:spPr>
          <a:xfrm>
            <a:off x="5644411" y="3152990"/>
            <a:ext cx="5929120" cy="246221"/>
          </a:xfrm>
          <a:prstGeom prst="rect">
            <a:avLst/>
          </a:prstGeom>
          <a:solidFill>
            <a:schemeClr val="accent1">
              <a:lumMod val="20000"/>
              <a:lumOff val="80000"/>
            </a:schemeClr>
          </a:solidFill>
        </p:spPr>
        <p:txBody>
          <a:bodyPr wrap="square" rtlCol="0">
            <a:spAutoFit/>
          </a:bodyPr>
          <a:lstStyle/>
          <a:p>
            <a:r>
              <a:rPr lang="fr-FR" sz="1000" b="1" dirty="0">
                <a:solidFill>
                  <a:schemeClr val="tx1">
                    <a:lumMod val="75000"/>
                    <a:lumOff val="25000"/>
                  </a:schemeClr>
                </a:solidFill>
              </a:rPr>
              <a:t>OPERATION JO : </a:t>
            </a:r>
            <a:r>
              <a:rPr lang="fr-FR" sz="1000" dirty="0">
                <a:solidFill>
                  <a:schemeClr val="tx1">
                    <a:lumMod val="75000"/>
                    <a:lumOff val="25000"/>
                  </a:schemeClr>
                </a:solidFill>
              </a:rPr>
              <a:t>conquête et équipement en carte Premium (Premier, Platinum, </a:t>
            </a:r>
            <a:r>
              <a:rPr lang="fr-FR" sz="1000" dirty="0" err="1">
                <a:solidFill>
                  <a:schemeClr val="tx1">
                    <a:lumMod val="75000"/>
                    <a:lumOff val="25000"/>
                  </a:schemeClr>
                </a:solidFill>
              </a:rPr>
              <a:t>Infinite</a:t>
            </a:r>
            <a:r>
              <a:rPr lang="fr-FR" sz="1000" dirty="0">
                <a:solidFill>
                  <a:schemeClr val="tx1">
                    <a:lumMod val="75000"/>
                    <a:lumOff val="25000"/>
                  </a:schemeClr>
                </a:solidFill>
              </a:rPr>
              <a:t>) </a:t>
            </a:r>
          </a:p>
        </p:txBody>
      </p:sp>
      <p:sp>
        <p:nvSpPr>
          <p:cNvPr id="14" name="ZoneTexte 13">
            <a:extLst>
              <a:ext uri="{FF2B5EF4-FFF2-40B4-BE49-F238E27FC236}">
                <a16:creationId xmlns:a16="http://schemas.microsoft.com/office/drawing/2014/main" id="{46145824-00A9-3634-075B-8752A053D67E}"/>
              </a:ext>
            </a:extLst>
          </p:cNvPr>
          <p:cNvSpPr txBox="1"/>
          <p:nvPr/>
        </p:nvSpPr>
        <p:spPr>
          <a:xfrm>
            <a:off x="2413280" y="4077893"/>
            <a:ext cx="9174098"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Plan Epargne Retraite</a:t>
            </a:r>
            <a:endParaRPr lang="fr-FR" sz="1000" dirty="0">
              <a:solidFill>
                <a:schemeClr val="tx1">
                  <a:lumMod val="75000"/>
                  <a:lumOff val="25000"/>
                </a:schemeClr>
              </a:solidFill>
            </a:endParaRPr>
          </a:p>
        </p:txBody>
      </p:sp>
      <p:grpSp>
        <p:nvGrpSpPr>
          <p:cNvPr id="17" name="Groupe 16">
            <a:extLst>
              <a:ext uri="{FF2B5EF4-FFF2-40B4-BE49-F238E27FC236}">
                <a16:creationId xmlns:a16="http://schemas.microsoft.com/office/drawing/2014/main" id="{E95E47F6-DA50-318F-3A02-F9D120457823}"/>
              </a:ext>
            </a:extLst>
          </p:cNvPr>
          <p:cNvGrpSpPr/>
          <p:nvPr/>
        </p:nvGrpSpPr>
        <p:grpSpPr>
          <a:xfrm>
            <a:off x="2134183" y="4066119"/>
            <a:ext cx="263346" cy="255900"/>
            <a:chOff x="2570723" y="4870644"/>
            <a:chExt cx="261906" cy="261906"/>
          </a:xfrm>
        </p:grpSpPr>
        <p:sp>
          <p:nvSpPr>
            <p:cNvPr id="38" name="Rectangle 37">
              <a:extLst>
                <a:ext uri="{FF2B5EF4-FFF2-40B4-BE49-F238E27FC236}">
                  <a16:creationId xmlns:a16="http://schemas.microsoft.com/office/drawing/2014/main" id="{9801B0DC-72FF-9701-0543-665DEED969FD}"/>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7" name="Graphique 46" descr="Ramper avec un remplissage uni">
              <a:extLst>
                <a:ext uri="{FF2B5EF4-FFF2-40B4-BE49-F238E27FC236}">
                  <a16:creationId xmlns:a16="http://schemas.microsoft.com/office/drawing/2014/main" id="{02ACF005-DCC4-521E-21B4-C1D5BD170AF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51" name="ZoneTexte 50">
            <a:extLst>
              <a:ext uri="{FF2B5EF4-FFF2-40B4-BE49-F238E27FC236}">
                <a16:creationId xmlns:a16="http://schemas.microsoft.com/office/drawing/2014/main" id="{EDDE16E4-09A9-4E3D-B8D3-A0B2C7554CE2}"/>
              </a:ext>
            </a:extLst>
          </p:cNvPr>
          <p:cNvSpPr txBox="1"/>
          <p:nvPr/>
        </p:nvSpPr>
        <p:spPr>
          <a:xfrm>
            <a:off x="2413280" y="3789366"/>
            <a:ext cx="9174098"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Assurance-vie et Parts Sociales </a:t>
            </a:r>
            <a:endParaRPr lang="fr-FR" sz="1000" dirty="0">
              <a:solidFill>
                <a:schemeClr val="tx1">
                  <a:lumMod val="75000"/>
                  <a:lumOff val="25000"/>
                </a:schemeClr>
              </a:solidFill>
            </a:endParaRPr>
          </a:p>
        </p:txBody>
      </p:sp>
      <p:grpSp>
        <p:nvGrpSpPr>
          <p:cNvPr id="58" name="Groupe 57">
            <a:extLst>
              <a:ext uri="{FF2B5EF4-FFF2-40B4-BE49-F238E27FC236}">
                <a16:creationId xmlns:a16="http://schemas.microsoft.com/office/drawing/2014/main" id="{45DDEDDC-ECE0-7278-E69A-CC104D448E60}"/>
              </a:ext>
            </a:extLst>
          </p:cNvPr>
          <p:cNvGrpSpPr/>
          <p:nvPr/>
        </p:nvGrpSpPr>
        <p:grpSpPr>
          <a:xfrm>
            <a:off x="2134183" y="3777592"/>
            <a:ext cx="263346" cy="255900"/>
            <a:chOff x="2570723" y="4870644"/>
            <a:chExt cx="261906" cy="261906"/>
          </a:xfrm>
        </p:grpSpPr>
        <p:sp>
          <p:nvSpPr>
            <p:cNvPr id="68" name="Rectangle 67">
              <a:extLst>
                <a:ext uri="{FF2B5EF4-FFF2-40B4-BE49-F238E27FC236}">
                  <a16:creationId xmlns:a16="http://schemas.microsoft.com/office/drawing/2014/main" id="{6DFEC193-FB7A-6301-BAB5-82C7F158D3DB}"/>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9" name="Graphique 68" descr="Ramper avec un remplissage uni">
              <a:extLst>
                <a:ext uri="{FF2B5EF4-FFF2-40B4-BE49-F238E27FC236}">
                  <a16:creationId xmlns:a16="http://schemas.microsoft.com/office/drawing/2014/main" id="{D6444654-D0A0-11DD-F787-6CCEFAA45A83}"/>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Tree>
    <p:extLst>
      <p:ext uri="{BB962C8B-B14F-4D97-AF65-F5344CB8AC3E}">
        <p14:creationId xmlns:p14="http://schemas.microsoft.com/office/powerpoint/2010/main" val="900059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5400355D-E6E4-592B-25E9-5F4ABD702F0B}"/>
              </a:ext>
            </a:extLst>
          </p:cNvPr>
          <p:cNvSpPr>
            <a:spLocks noGrp="1"/>
          </p:cNvSpPr>
          <p:nvPr>
            <p:ph type="body" sz="quarter" idx="14"/>
          </p:nvPr>
        </p:nvSpPr>
        <p:spPr>
          <a:xfrm>
            <a:off x="623888" y="1738313"/>
            <a:ext cx="520976" cy="492443"/>
          </a:xfrm>
        </p:spPr>
        <p:txBody>
          <a:bodyPr/>
          <a:lstStyle/>
          <a:p>
            <a:pPr fontAlgn="auto">
              <a:spcBef>
                <a:spcPts val="0"/>
              </a:spcBef>
              <a:spcAft>
                <a:spcPts val="0"/>
              </a:spcAft>
              <a:buClr>
                <a:schemeClr val="accent6"/>
              </a:buClr>
              <a:defRPr/>
            </a:pPr>
            <a:r>
              <a:rPr dirty="0">
                <a:solidFill>
                  <a:srgbClr val="C00000"/>
                </a:solidFill>
              </a:rPr>
              <a:t>02</a:t>
            </a:r>
          </a:p>
        </p:txBody>
      </p:sp>
      <p:sp>
        <p:nvSpPr>
          <p:cNvPr id="4" name="Espace réservé du texte 13">
            <a:extLst>
              <a:ext uri="{FF2B5EF4-FFF2-40B4-BE49-F238E27FC236}">
                <a16:creationId xmlns:a16="http://schemas.microsoft.com/office/drawing/2014/main" id="{9A1A08AF-0A6D-A5D1-A43D-2E9040EE8820}"/>
              </a:ext>
            </a:extLst>
          </p:cNvPr>
          <p:cNvSpPr>
            <a:spLocks noGrp="1"/>
          </p:cNvSpPr>
          <p:nvPr>
            <p:ph type="body" sz="quarter" idx="13"/>
          </p:nvPr>
        </p:nvSpPr>
        <p:spPr>
          <a:xfrm>
            <a:off x="623888" y="2565400"/>
            <a:ext cx="4964112" cy="2035175"/>
          </a:xfrm>
        </p:spPr>
        <p:txBody>
          <a:bodyPr/>
          <a:lstStyle/>
          <a:p>
            <a:pPr fontAlgn="auto">
              <a:spcBef>
                <a:spcPts val="0"/>
              </a:spcBef>
              <a:spcAft>
                <a:spcPts val="0"/>
              </a:spcAft>
              <a:buClr>
                <a:schemeClr val="accent6"/>
              </a:buClr>
              <a:defRPr/>
            </a:pPr>
            <a:r>
              <a:rPr lang="fr-FR" dirty="0"/>
              <a:t>Le programme des offres de compétition</a:t>
            </a:r>
          </a:p>
          <a:p>
            <a:pPr fontAlgn="auto">
              <a:spcBef>
                <a:spcPts val="0"/>
              </a:spcBef>
              <a:spcAft>
                <a:spcPts val="0"/>
              </a:spcAft>
              <a:buClr>
                <a:schemeClr val="accent6"/>
              </a:buClr>
              <a:defRPr/>
            </a:pPr>
            <a:endParaRPr lang="fr-FR" dirty="0"/>
          </a:p>
        </p:txBody>
      </p:sp>
      <p:pic>
        <p:nvPicPr>
          <p:cNvPr id="6" name="Espace réservé pour une image  5" descr="Une image contenant sport, personne, chaussures, Condition physique&#10;&#10;Description générée automatiquement">
            <a:extLst>
              <a:ext uri="{FF2B5EF4-FFF2-40B4-BE49-F238E27FC236}">
                <a16:creationId xmlns:a16="http://schemas.microsoft.com/office/drawing/2014/main" id="{79BD63D7-B471-2920-50AA-CF68DA1A5F10}"/>
              </a:ext>
            </a:extLst>
          </p:cNvPr>
          <p:cNvPicPr>
            <a:picLocks noGrp="1" noChangeAspect="1"/>
          </p:cNvPicPr>
          <p:nvPr>
            <p:ph type="pic" sz="quarter" idx="15"/>
          </p:nvPr>
        </p:nvPicPr>
        <p:blipFill rotWithShape="1">
          <a:blip r:embed="rId2" cstate="print">
            <a:extLst>
              <a:ext uri="{28A0092B-C50C-407E-A947-70E740481C1C}">
                <a14:useLocalDpi xmlns:a14="http://schemas.microsoft.com/office/drawing/2010/main"/>
              </a:ext>
            </a:extLst>
          </a:blip>
          <a:srcRect/>
          <a:stretch/>
        </p:blipFill>
        <p:spPr>
          <a:xfrm flipH="1">
            <a:off x="6004560" y="-31158"/>
            <a:ext cx="6187440" cy="6889159"/>
          </a:xfrm>
        </p:spPr>
      </p:pic>
      <p:sp>
        <p:nvSpPr>
          <p:cNvPr id="2" name="Espace réservé du texte 13">
            <a:extLst>
              <a:ext uri="{FF2B5EF4-FFF2-40B4-BE49-F238E27FC236}">
                <a16:creationId xmlns:a16="http://schemas.microsoft.com/office/drawing/2014/main" id="{8AB33569-161F-86A4-D6E2-58420877E6A4}"/>
              </a:ext>
            </a:extLst>
          </p:cNvPr>
          <p:cNvSpPr txBox="1">
            <a:spLocks/>
          </p:cNvSpPr>
          <p:nvPr/>
        </p:nvSpPr>
        <p:spPr>
          <a:xfrm>
            <a:off x="623888" y="4803776"/>
            <a:ext cx="4005262" cy="415924"/>
          </a:xfrm>
          <a:prstGeom prst="rect">
            <a:avLst/>
          </a:prstGeom>
        </p:spPr>
        <p:txBody>
          <a:bodyPr vert="horz" lIns="0" tIns="0" rIns="0" bIns="0" rtlCol="0" anchor="t" anchorCtr="0">
            <a:no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342900" indent="-342900" fontAlgn="auto">
              <a:buClr>
                <a:srgbClr val="C00000"/>
              </a:buClr>
              <a:buFont typeface="Wingdings" panose="05000000000000000000" pitchFamily="2" charset="2"/>
              <a:buChar char="§"/>
              <a:defRPr/>
            </a:pPr>
            <a:r>
              <a:rPr lang="fr-FR" sz="2000" kern="0" dirty="0">
                <a:solidFill>
                  <a:srgbClr val="C00000"/>
                </a:solidFill>
              </a:rPr>
              <a:t>Marché Premium</a:t>
            </a:r>
          </a:p>
          <a:p>
            <a:pPr fontAlgn="auto">
              <a:buClr>
                <a:srgbClr val="C00000"/>
              </a:buClr>
              <a:defRPr/>
            </a:pPr>
            <a:endParaRPr lang="fr-FR" kern="0" dirty="0">
              <a:solidFill>
                <a:srgbClr val="C00000"/>
              </a:solidFill>
            </a:endParaRPr>
          </a:p>
        </p:txBody>
      </p:sp>
      <p:pic>
        <p:nvPicPr>
          <p:cNvPr id="3" name="Image 2">
            <a:extLst>
              <a:ext uri="{FF2B5EF4-FFF2-40B4-BE49-F238E27FC236}">
                <a16:creationId xmlns:a16="http://schemas.microsoft.com/office/drawing/2014/main" id="{BA98B477-7280-F02D-C096-4829D2EDB3E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3530327" y="4803776"/>
            <a:ext cx="417505" cy="405745"/>
          </a:xfrm>
          <a:prstGeom prst="rect">
            <a:avLst/>
          </a:prstGeom>
        </p:spPr>
      </p:pic>
    </p:spTree>
    <p:extLst>
      <p:ext uri="{BB962C8B-B14F-4D97-AF65-F5344CB8AC3E}">
        <p14:creationId xmlns:p14="http://schemas.microsoft.com/office/powerpoint/2010/main" val="3085559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a:t>
            </a:r>
            <a:r>
              <a:rPr lang="fr-FR" sz="1400" b="1" kern="0" dirty="0">
                <a:solidFill>
                  <a:srgbClr val="C00000"/>
                </a:solidFill>
              </a:rPr>
              <a:t>Premium</a:t>
            </a:r>
            <a:r>
              <a:rPr lang="fr-FR" sz="1400" b="1" kern="0" dirty="0">
                <a:solidFill>
                  <a:schemeClr val="tx1">
                    <a:lumMod val="75000"/>
                    <a:lumOff val="25000"/>
                  </a:schemeClr>
                </a:solidFill>
              </a:rPr>
              <a:t> - Professionnels </a:t>
            </a:r>
          </a:p>
        </p:txBody>
      </p:sp>
      <p:sp>
        <p:nvSpPr>
          <p:cNvPr id="28" name="ZoneTexte 39">
            <a:extLst>
              <a:ext uri="{FF2B5EF4-FFF2-40B4-BE49-F238E27FC236}">
                <a16:creationId xmlns:a16="http://schemas.microsoft.com/office/drawing/2014/main" id="{595E23F0-2F7B-8E08-5E31-E8299631ED73}"/>
              </a:ext>
            </a:extLst>
          </p:cNvPr>
          <p:cNvSpPr txBox="1">
            <a:spLocks noChangeArrowheads="1"/>
          </p:cNvSpPr>
          <p:nvPr/>
        </p:nvSpPr>
        <p:spPr bwMode="auto">
          <a:xfrm>
            <a:off x="741354" y="1748905"/>
            <a:ext cx="15001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FFC000"/>
                </a:solidFill>
              </a:rPr>
              <a:t>IARD Prévoyance</a:t>
            </a:r>
          </a:p>
        </p:txBody>
      </p:sp>
      <p:sp>
        <p:nvSpPr>
          <p:cNvPr id="29" name="ZoneTexte 39">
            <a:extLst>
              <a:ext uri="{FF2B5EF4-FFF2-40B4-BE49-F238E27FC236}">
                <a16:creationId xmlns:a16="http://schemas.microsoft.com/office/drawing/2014/main" id="{369C7DD8-BE2D-5267-BCCD-5A2562C496F1}"/>
              </a:ext>
            </a:extLst>
          </p:cNvPr>
          <p:cNvSpPr txBox="1">
            <a:spLocks noChangeArrowheads="1"/>
          </p:cNvSpPr>
          <p:nvPr/>
        </p:nvSpPr>
        <p:spPr bwMode="auto">
          <a:xfrm>
            <a:off x="761344" y="2528360"/>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C00000"/>
                </a:solidFill>
              </a:rPr>
              <a:t>CONQUETE</a:t>
            </a:r>
          </a:p>
        </p:txBody>
      </p:sp>
      <p:sp>
        <p:nvSpPr>
          <p:cNvPr id="30" name="ZoneTexte 39">
            <a:extLst>
              <a:ext uri="{FF2B5EF4-FFF2-40B4-BE49-F238E27FC236}">
                <a16:creationId xmlns:a16="http://schemas.microsoft.com/office/drawing/2014/main" id="{FE001457-7A7A-4017-89EF-79C4066EE01C}"/>
              </a:ext>
            </a:extLst>
          </p:cNvPr>
          <p:cNvSpPr txBox="1">
            <a:spLocks noChangeArrowheads="1"/>
          </p:cNvSpPr>
          <p:nvPr/>
        </p:nvSpPr>
        <p:spPr bwMode="auto">
          <a:xfrm>
            <a:off x="760657" y="2914731"/>
            <a:ext cx="839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030A0"/>
                </a:solidFill>
              </a:rPr>
              <a:t>BANCA</a:t>
            </a:r>
          </a:p>
        </p:txBody>
      </p:sp>
      <p:sp>
        <p:nvSpPr>
          <p:cNvPr id="31" name="ZoneTexte 39">
            <a:extLst>
              <a:ext uri="{FF2B5EF4-FFF2-40B4-BE49-F238E27FC236}">
                <a16:creationId xmlns:a16="http://schemas.microsoft.com/office/drawing/2014/main" id="{3C13270E-D1A2-14E9-4C17-EF89981D22C8}"/>
              </a:ext>
            </a:extLst>
          </p:cNvPr>
          <p:cNvSpPr txBox="1">
            <a:spLocks noChangeArrowheads="1"/>
          </p:cNvSpPr>
          <p:nvPr/>
        </p:nvSpPr>
        <p:spPr bwMode="auto">
          <a:xfrm>
            <a:off x="759533" y="5206464"/>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00B0F0"/>
                </a:solidFill>
              </a:rPr>
              <a:t>EPARGNE</a:t>
            </a:r>
          </a:p>
        </p:txBody>
      </p:sp>
      <p:sp>
        <p:nvSpPr>
          <p:cNvPr id="32" name="ZoneTexte 39">
            <a:extLst>
              <a:ext uri="{FF2B5EF4-FFF2-40B4-BE49-F238E27FC236}">
                <a16:creationId xmlns:a16="http://schemas.microsoft.com/office/drawing/2014/main" id="{FDAD36D2-AEA6-43EF-0FFC-9F0B3687A507}"/>
              </a:ext>
            </a:extLst>
          </p:cNvPr>
          <p:cNvSpPr txBox="1">
            <a:spLocks noChangeArrowheads="1"/>
          </p:cNvSpPr>
          <p:nvPr/>
        </p:nvSpPr>
        <p:spPr bwMode="auto">
          <a:xfrm>
            <a:off x="789739" y="5770407"/>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92D050"/>
                </a:solidFill>
              </a:rPr>
              <a:t>CRÉDIT</a:t>
            </a:r>
          </a:p>
        </p:txBody>
      </p:sp>
      <p:sp>
        <p:nvSpPr>
          <p:cNvPr id="33" name="Flèche : pentagone 32">
            <a:extLst>
              <a:ext uri="{FF2B5EF4-FFF2-40B4-BE49-F238E27FC236}">
                <a16:creationId xmlns:a16="http://schemas.microsoft.com/office/drawing/2014/main" id="{44E9952A-ED33-CC5D-246E-34C907397477}"/>
              </a:ext>
            </a:extLst>
          </p:cNvPr>
          <p:cNvSpPr/>
          <p:nvPr/>
        </p:nvSpPr>
        <p:spPr>
          <a:xfrm>
            <a:off x="693738" y="1141298"/>
            <a:ext cx="10848975" cy="307975"/>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34" name="ZoneTexte 33">
            <a:extLst>
              <a:ext uri="{FF2B5EF4-FFF2-40B4-BE49-F238E27FC236}">
                <a16:creationId xmlns:a16="http://schemas.microsoft.com/office/drawing/2014/main" id="{AA23237B-39B9-88F0-FDF6-0C7CBBDAFD5E}"/>
              </a:ext>
            </a:extLst>
          </p:cNvPr>
          <p:cNvSpPr txBox="1">
            <a:spLocks noChangeArrowheads="1"/>
          </p:cNvSpPr>
          <p:nvPr/>
        </p:nvSpPr>
        <p:spPr bwMode="auto">
          <a:xfrm>
            <a:off x="234738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Janvier </a:t>
            </a:r>
          </a:p>
        </p:txBody>
      </p:sp>
      <p:sp>
        <p:nvSpPr>
          <p:cNvPr id="35" name="ZoneTexte 31">
            <a:extLst>
              <a:ext uri="{FF2B5EF4-FFF2-40B4-BE49-F238E27FC236}">
                <a16:creationId xmlns:a16="http://schemas.microsoft.com/office/drawing/2014/main" id="{029D3230-6A48-9508-FC45-5D527AFA01DE}"/>
              </a:ext>
            </a:extLst>
          </p:cNvPr>
          <p:cNvSpPr txBox="1">
            <a:spLocks noChangeArrowheads="1"/>
          </p:cNvSpPr>
          <p:nvPr/>
        </p:nvSpPr>
        <p:spPr bwMode="auto">
          <a:xfrm>
            <a:off x="473022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Février</a:t>
            </a:r>
          </a:p>
        </p:txBody>
      </p:sp>
      <p:sp>
        <p:nvSpPr>
          <p:cNvPr id="36" name="ZoneTexte 32">
            <a:extLst>
              <a:ext uri="{FF2B5EF4-FFF2-40B4-BE49-F238E27FC236}">
                <a16:creationId xmlns:a16="http://schemas.microsoft.com/office/drawing/2014/main" id="{45289905-4976-DF8C-F352-FE1413288144}"/>
              </a:ext>
            </a:extLst>
          </p:cNvPr>
          <p:cNvSpPr txBox="1">
            <a:spLocks noChangeArrowheads="1"/>
          </p:cNvSpPr>
          <p:nvPr/>
        </p:nvSpPr>
        <p:spPr bwMode="auto">
          <a:xfrm>
            <a:off x="7091183" y="1133361"/>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Mars</a:t>
            </a:r>
          </a:p>
        </p:txBody>
      </p:sp>
      <p:sp>
        <p:nvSpPr>
          <p:cNvPr id="37" name="ZoneTexte 33">
            <a:extLst>
              <a:ext uri="{FF2B5EF4-FFF2-40B4-BE49-F238E27FC236}">
                <a16:creationId xmlns:a16="http://schemas.microsoft.com/office/drawing/2014/main" id="{6FF98D35-F989-D6DA-BF9E-938BCC4D9D7E}"/>
              </a:ext>
            </a:extLst>
          </p:cNvPr>
          <p:cNvSpPr txBox="1">
            <a:spLocks noChangeArrowheads="1"/>
          </p:cNvSpPr>
          <p:nvPr/>
        </p:nvSpPr>
        <p:spPr bwMode="auto">
          <a:xfrm>
            <a:off x="9303815" y="1127011"/>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Avril</a:t>
            </a:r>
          </a:p>
        </p:txBody>
      </p:sp>
      <p:cxnSp>
        <p:nvCxnSpPr>
          <p:cNvPr id="39" name="Connecteur droit 38">
            <a:extLst>
              <a:ext uri="{FF2B5EF4-FFF2-40B4-BE49-F238E27FC236}">
                <a16:creationId xmlns:a16="http://schemas.microsoft.com/office/drawing/2014/main" id="{4984DE30-CB6B-7FE1-C2DC-4D1F3C33E2FF}"/>
              </a:ext>
            </a:extLst>
          </p:cNvPr>
          <p:cNvCxnSpPr>
            <a:cxnSpLocks/>
          </p:cNvCxnSpPr>
          <p:nvPr/>
        </p:nvCxnSpPr>
        <p:spPr>
          <a:xfrm>
            <a:off x="2124776" y="2385087"/>
            <a:ext cx="9453858"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5646C704-3C9C-3C8B-E838-69DFB591CC8D}"/>
              </a:ext>
            </a:extLst>
          </p:cNvPr>
          <p:cNvCxnSpPr>
            <a:cxnSpLocks/>
          </p:cNvCxnSpPr>
          <p:nvPr/>
        </p:nvCxnSpPr>
        <p:spPr>
          <a:xfrm>
            <a:off x="2124776" y="2739398"/>
            <a:ext cx="9453858"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0F7FFC2F-148F-C34A-F94D-12B32590FFB0}"/>
              </a:ext>
            </a:extLst>
          </p:cNvPr>
          <p:cNvCxnSpPr>
            <a:cxnSpLocks/>
          </p:cNvCxnSpPr>
          <p:nvPr/>
        </p:nvCxnSpPr>
        <p:spPr>
          <a:xfrm>
            <a:off x="2124776" y="3100429"/>
            <a:ext cx="9452416"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4964720D-AF08-9152-95BC-E81772D658B6}"/>
              </a:ext>
            </a:extLst>
          </p:cNvPr>
          <p:cNvCxnSpPr>
            <a:cxnSpLocks/>
          </p:cNvCxnSpPr>
          <p:nvPr/>
        </p:nvCxnSpPr>
        <p:spPr>
          <a:xfrm>
            <a:off x="2124776" y="5389550"/>
            <a:ext cx="9453858"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8B2598AD-13BB-945A-0B5C-E9B81CE8B797}"/>
              </a:ext>
            </a:extLst>
          </p:cNvPr>
          <p:cNvCxnSpPr>
            <a:cxnSpLocks/>
          </p:cNvCxnSpPr>
          <p:nvPr/>
        </p:nvCxnSpPr>
        <p:spPr>
          <a:xfrm>
            <a:off x="2124776" y="6047207"/>
            <a:ext cx="9453858" cy="0"/>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ECB3DC58-FC97-838B-07F4-3DB8CFE70559}"/>
              </a:ext>
            </a:extLst>
          </p:cNvPr>
          <p:cNvSpPr txBox="1"/>
          <p:nvPr/>
        </p:nvSpPr>
        <p:spPr>
          <a:xfrm>
            <a:off x="4056134" y="1485369"/>
            <a:ext cx="2659462" cy="246221"/>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TF GAV : </a:t>
            </a:r>
            <a:r>
              <a:rPr lang="fr-FR" sz="1000" dirty="0">
                <a:solidFill>
                  <a:schemeClr val="tx1">
                    <a:lumMod val="75000"/>
                    <a:lumOff val="25000"/>
                  </a:schemeClr>
                </a:solidFill>
              </a:rPr>
              <a:t>30 euros offert - 15/01 au 12/02</a:t>
            </a:r>
          </a:p>
        </p:txBody>
      </p:sp>
      <p:sp>
        <p:nvSpPr>
          <p:cNvPr id="51" name="ZoneTexte 50">
            <a:extLst>
              <a:ext uri="{FF2B5EF4-FFF2-40B4-BE49-F238E27FC236}">
                <a16:creationId xmlns:a16="http://schemas.microsoft.com/office/drawing/2014/main" id="{6D844471-8B7A-F5B3-D2DF-FED1F66853A4}"/>
              </a:ext>
            </a:extLst>
          </p:cNvPr>
          <p:cNvSpPr txBox="1"/>
          <p:nvPr/>
        </p:nvSpPr>
        <p:spPr>
          <a:xfrm>
            <a:off x="2404536" y="3647222"/>
            <a:ext cx="9168339"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FAF GP ALIZE CONVICTION JUILLET 2024 (Gamme Défensive CIB) : </a:t>
            </a:r>
            <a:r>
              <a:rPr lang="fr-FR" sz="1000" dirty="0">
                <a:solidFill>
                  <a:schemeClr val="tx1">
                    <a:lumMod val="75000"/>
                    <a:lumOff val="25000"/>
                  </a:schemeClr>
                </a:solidFill>
              </a:rPr>
              <a:t>enveloppe de 10 M d’€ commercialisation jusqu’au 05/07/2024</a:t>
            </a:r>
          </a:p>
        </p:txBody>
      </p:sp>
      <p:cxnSp>
        <p:nvCxnSpPr>
          <p:cNvPr id="11" name="Connecteur droit 10">
            <a:extLst>
              <a:ext uri="{FF2B5EF4-FFF2-40B4-BE49-F238E27FC236}">
                <a16:creationId xmlns:a16="http://schemas.microsoft.com/office/drawing/2014/main" id="{4D87A692-3196-5BBC-BBAA-183AC539AE16}"/>
              </a:ext>
            </a:extLst>
          </p:cNvPr>
          <p:cNvCxnSpPr>
            <a:cxnSpLocks/>
          </p:cNvCxnSpPr>
          <p:nvPr/>
        </p:nvCxnSpPr>
        <p:spPr>
          <a:xfrm>
            <a:off x="-107576" y="3068620"/>
            <a:ext cx="645458"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18" name="Forme libre : forme 17">
            <a:extLst>
              <a:ext uri="{FF2B5EF4-FFF2-40B4-BE49-F238E27FC236}">
                <a16:creationId xmlns:a16="http://schemas.microsoft.com/office/drawing/2014/main" id="{F10147C5-BAE5-8CA5-CD34-240DA1943E8E}"/>
              </a:ext>
            </a:extLst>
          </p:cNvPr>
          <p:cNvSpPr/>
          <p:nvPr/>
        </p:nvSpPr>
        <p:spPr>
          <a:xfrm>
            <a:off x="-81244" y="6121975"/>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orme libre : forme 18">
            <a:extLst>
              <a:ext uri="{FF2B5EF4-FFF2-40B4-BE49-F238E27FC236}">
                <a16:creationId xmlns:a16="http://schemas.microsoft.com/office/drawing/2014/main" id="{0548E354-9AC8-3843-97F8-51D69170A23C}"/>
              </a:ext>
            </a:extLst>
          </p:cNvPr>
          <p:cNvSpPr/>
          <p:nvPr/>
        </p:nvSpPr>
        <p:spPr>
          <a:xfrm flipV="1">
            <a:off x="-81244" y="1420442"/>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orme libre : forme 25">
            <a:extLst>
              <a:ext uri="{FF2B5EF4-FFF2-40B4-BE49-F238E27FC236}">
                <a16:creationId xmlns:a16="http://schemas.microsoft.com/office/drawing/2014/main" id="{7635B714-9412-CB38-04A0-28D5300D5C42}"/>
              </a:ext>
            </a:extLst>
          </p:cNvPr>
          <p:cNvSpPr/>
          <p:nvPr/>
        </p:nvSpPr>
        <p:spPr>
          <a:xfrm>
            <a:off x="-89268" y="2296665"/>
            <a:ext cx="645458" cy="406339"/>
          </a:xfrm>
          <a:custGeom>
            <a:avLst/>
            <a:gdLst>
              <a:gd name="connsiteX0" fmla="*/ 576776 w 576776"/>
              <a:gd name="connsiteY0" fmla="*/ 379828 h 379828"/>
              <a:gd name="connsiteX1" fmla="*/ 0 w 576776"/>
              <a:gd name="connsiteY1" fmla="*/ 0 h 379828"/>
              <a:gd name="connsiteX0" fmla="*/ 576776 w 576776"/>
              <a:gd name="connsiteY0" fmla="*/ 379828 h 381535"/>
              <a:gd name="connsiteX1" fmla="*/ 0 w 576776"/>
              <a:gd name="connsiteY1" fmla="*/ 0 h 381535"/>
            </a:gdLst>
            <a:ahLst/>
            <a:cxnLst>
              <a:cxn ang="0">
                <a:pos x="connsiteX0" y="connsiteY0"/>
              </a:cxn>
              <a:cxn ang="0">
                <a:pos x="connsiteX1" y="connsiteY1"/>
              </a:cxn>
            </a:cxnLst>
            <a:rect l="l" t="t" r="r" b="b"/>
            <a:pathLst>
              <a:path w="576776" h="381535">
                <a:moveTo>
                  <a:pt x="576776" y="379828"/>
                </a:moveTo>
                <a:cubicBezTo>
                  <a:pt x="307009" y="397222"/>
                  <a:pt x="162951" y="282526"/>
                  <a:pt x="0" y="0"/>
                </a:cubicBez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orme libre : forme 26">
            <a:extLst>
              <a:ext uri="{FF2B5EF4-FFF2-40B4-BE49-F238E27FC236}">
                <a16:creationId xmlns:a16="http://schemas.microsoft.com/office/drawing/2014/main" id="{EF8184E6-C8BA-925C-2246-99663836A6C2}"/>
              </a:ext>
            </a:extLst>
          </p:cNvPr>
          <p:cNvSpPr/>
          <p:nvPr/>
        </p:nvSpPr>
        <p:spPr>
          <a:xfrm flipV="1">
            <a:off x="-107576" y="5375415"/>
            <a:ext cx="645458" cy="406339"/>
          </a:xfrm>
          <a:custGeom>
            <a:avLst/>
            <a:gdLst>
              <a:gd name="connsiteX0" fmla="*/ 576776 w 576776"/>
              <a:gd name="connsiteY0" fmla="*/ 379828 h 379828"/>
              <a:gd name="connsiteX1" fmla="*/ 0 w 576776"/>
              <a:gd name="connsiteY1" fmla="*/ 0 h 379828"/>
              <a:gd name="connsiteX0" fmla="*/ 576776 w 576776"/>
              <a:gd name="connsiteY0" fmla="*/ 379828 h 381535"/>
              <a:gd name="connsiteX1" fmla="*/ 0 w 576776"/>
              <a:gd name="connsiteY1" fmla="*/ 0 h 381535"/>
            </a:gdLst>
            <a:ahLst/>
            <a:cxnLst>
              <a:cxn ang="0">
                <a:pos x="connsiteX0" y="connsiteY0"/>
              </a:cxn>
              <a:cxn ang="0">
                <a:pos x="connsiteX1" y="connsiteY1"/>
              </a:cxn>
            </a:cxnLst>
            <a:rect l="l" t="t" r="r" b="b"/>
            <a:pathLst>
              <a:path w="576776" h="381535">
                <a:moveTo>
                  <a:pt x="576776" y="379828"/>
                </a:moveTo>
                <a:cubicBezTo>
                  <a:pt x="307009" y="397222"/>
                  <a:pt x="162951" y="282526"/>
                  <a:pt x="0" y="0"/>
                </a:cubicBezTo>
              </a:path>
            </a:pathLst>
          </a:cu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 name="Groupe 1">
            <a:extLst>
              <a:ext uri="{FF2B5EF4-FFF2-40B4-BE49-F238E27FC236}">
                <a16:creationId xmlns:a16="http://schemas.microsoft.com/office/drawing/2014/main" id="{E6A69882-6C6F-6B8A-10A0-34319228F970}"/>
              </a:ext>
            </a:extLst>
          </p:cNvPr>
          <p:cNvGrpSpPr/>
          <p:nvPr/>
        </p:nvGrpSpPr>
        <p:grpSpPr>
          <a:xfrm>
            <a:off x="3776449" y="1488206"/>
            <a:ext cx="261906" cy="267039"/>
            <a:chOff x="3514438" y="1974185"/>
            <a:chExt cx="261906" cy="267039"/>
          </a:xfrm>
        </p:grpSpPr>
        <p:sp>
          <p:nvSpPr>
            <p:cNvPr id="4" name="Rectangle 3">
              <a:extLst>
                <a:ext uri="{FF2B5EF4-FFF2-40B4-BE49-F238E27FC236}">
                  <a16:creationId xmlns:a16="http://schemas.microsoft.com/office/drawing/2014/main" id="{0FB85968-75D7-48AD-72FA-6E820B5606A9}"/>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Graphique 16" descr="Ramper avec un remplissage uni">
              <a:extLst>
                <a:ext uri="{FF2B5EF4-FFF2-40B4-BE49-F238E27FC236}">
                  <a16:creationId xmlns:a16="http://schemas.microsoft.com/office/drawing/2014/main" id="{6BB56666-80B9-1DF3-9DE4-BAC04D0A1DD9}"/>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grpSp>
        <p:nvGrpSpPr>
          <p:cNvPr id="76" name="Groupe 75">
            <a:extLst>
              <a:ext uri="{FF2B5EF4-FFF2-40B4-BE49-F238E27FC236}">
                <a16:creationId xmlns:a16="http://schemas.microsoft.com/office/drawing/2014/main" id="{7656A5F9-A029-BE45-BA87-4BF3EB5F61C0}"/>
              </a:ext>
            </a:extLst>
          </p:cNvPr>
          <p:cNvGrpSpPr/>
          <p:nvPr/>
        </p:nvGrpSpPr>
        <p:grpSpPr>
          <a:xfrm>
            <a:off x="2125439" y="3635448"/>
            <a:ext cx="263346" cy="272138"/>
            <a:chOff x="2570723" y="4870644"/>
            <a:chExt cx="261906" cy="261906"/>
          </a:xfrm>
        </p:grpSpPr>
        <p:sp>
          <p:nvSpPr>
            <p:cNvPr id="14" name="Rectangle 13">
              <a:extLst>
                <a:ext uri="{FF2B5EF4-FFF2-40B4-BE49-F238E27FC236}">
                  <a16:creationId xmlns:a16="http://schemas.microsoft.com/office/drawing/2014/main" id="{6D0F27D5-27D9-3DCF-7E1F-C1AE37D013A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Graphique 37" descr="Ramper avec un remplissage uni">
              <a:extLst>
                <a:ext uri="{FF2B5EF4-FFF2-40B4-BE49-F238E27FC236}">
                  <a16:creationId xmlns:a16="http://schemas.microsoft.com/office/drawing/2014/main" id="{25B0D2F1-E3D7-4CC9-8FF2-63BA9BFD096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grpSp>
        <p:nvGrpSpPr>
          <p:cNvPr id="49" name="Groupe 48">
            <a:extLst>
              <a:ext uri="{FF2B5EF4-FFF2-40B4-BE49-F238E27FC236}">
                <a16:creationId xmlns:a16="http://schemas.microsoft.com/office/drawing/2014/main" id="{57D92CC2-C105-061E-FD16-4EFF87343AD2}"/>
              </a:ext>
            </a:extLst>
          </p:cNvPr>
          <p:cNvGrpSpPr/>
          <p:nvPr/>
        </p:nvGrpSpPr>
        <p:grpSpPr>
          <a:xfrm>
            <a:off x="6723438" y="2008374"/>
            <a:ext cx="245333" cy="261906"/>
            <a:chOff x="2903319" y="4896669"/>
            <a:chExt cx="261906" cy="261906"/>
          </a:xfrm>
        </p:grpSpPr>
        <p:sp>
          <p:nvSpPr>
            <p:cNvPr id="24" name="Rectangle 23">
              <a:extLst>
                <a:ext uri="{FF2B5EF4-FFF2-40B4-BE49-F238E27FC236}">
                  <a16:creationId xmlns:a16="http://schemas.microsoft.com/office/drawing/2014/main" id="{CFC9A983-4131-AE76-5DDF-F0FAD9AC9CE3}"/>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8" name="Graphique 47" descr="Ramper avec un remplissage uni">
              <a:extLst>
                <a:ext uri="{FF2B5EF4-FFF2-40B4-BE49-F238E27FC236}">
                  <a16:creationId xmlns:a16="http://schemas.microsoft.com/office/drawing/2014/main" id="{7352893B-6833-D3B6-094E-8A61B48AC531}"/>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3" name="ZoneTexte 2">
            <a:extLst>
              <a:ext uri="{FF2B5EF4-FFF2-40B4-BE49-F238E27FC236}">
                <a16:creationId xmlns:a16="http://schemas.microsoft.com/office/drawing/2014/main" id="{B59292A4-8EFB-E808-E771-64EEB954F25E}"/>
              </a:ext>
            </a:extLst>
          </p:cNvPr>
          <p:cNvSpPr txBox="1"/>
          <p:nvPr/>
        </p:nvSpPr>
        <p:spPr>
          <a:xfrm>
            <a:off x="9583867" y="1463389"/>
            <a:ext cx="1617533" cy="400110"/>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TF SF2 : </a:t>
            </a:r>
            <a:r>
              <a:rPr lang="fr-FR" sz="1000" dirty="0">
                <a:solidFill>
                  <a:schemeClr val="tx1">
                    <a:lumMod val="75000"/>
                    <a:lumOff val="25000"/>
                  </a:schemeClr>
                </a:solidFill>
              </a:rPr>
              <a:t>2 mois offerts – </a:t>
            </a:r>
          </a:p>
          <a:p>
            <a:r>
              <a:rPr lang="fr-FR" sz="1000" dirty="0">
                <a:solidFill>
                  <a:schemeClr val="tx1">
                    <a:lumMod val="75000"/>
                    <a:lumOff val="25000"/>
                  </a:schemeClr>
                </a:solidFill>
              </a:rPr>
              <a:t>                01 au 30/04</a:t>
            </a:r>
          </a:p>
        </p:txBody>
      </p:sp>
      <p:grpSp>
        <p:nvGrpSpPr>
          <p:cNvPr id="5" name="Groupe 4">
            <a:extLst>
              <a:ext uri="{FF2B5EF4-FFF2-40B4-BE49-F238E27FC236}">
                <a16:creationId xmlns:a16="http://schemas.microsoft.com/office/drawing/2014/main" id="{934FA1B5-37B4-1660-3CD5-6ADB57EBB6A3}"/>
              </a:ext>
            </a:extLst>
          </p:cNvPr>
          <p:cNvGrpSpPr/>
          <p:nvPr/>
        </p:nvGrpSpPr>
        <p:grpSpPr>
          <a:xfrm>
            <a:off x="9304182" y="1466226"/>
            <a:ext cx="261906" cy="267039"/>
            <a:chOff x="3514438" y="1974185"/>
            <a:chExt cx="261906" cy="267039"/>
          </a:xfrm>
        </p:grpSpPr>
        <p:sp>
          <p:nvSpPr>
            <p:cNvPr id="7" name="Rectangle 6">
              <a:extLst>
                <a:ext uri="{FF2B5EF4-FFF2-40B4-BE49-F238E27FC236}">
                  <a16:creationId xmlns:a16="http://schemas.microsoft.com/office/drawing/2014/main" id="{AE18B801-AFC9-12B6-0D51-B693C8CAB5F1}"/>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descr="Ramper avec un remplissage uni">
              <a:extLst>
                <a:ext uri="{FF2B5EF4-FFF2-40B4-BE49-F238E27FC236}">
                  <a16:creationId xmlns:a16="http://schemas.microsoft.com/office/drawing/2014/main" id="{EB092BEE-5B26-A351-2D9D-1E49306870AD}"/>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sp>
        <p:nvSpPr>
          <p:cNvPr id="10" name="ZoneTexte 9">
            <a:extLst>
              <a:ext uri="{FF2B5EF4-FFF2-40B4-BE49-F238E27FC236}">
                <a16:creationId xmlns:a16="http://schemas.microsoft.com/office/drawing/2014/main" id="{BCD0335E-FA58-DD37-EDF8-41282176C134}"/>
              </a:ext>
            </a:extLst>
          </p:cNvPr>
          <p:cNvSpPr txBox="1"/>
          <p:nvPr/>
        </p:nvSpPr>
        <p:spPr>
          <a:xfrm>
            <a:off x="6995281" y="1779983"/>
            <a:ext cx="2570807" cy="553998"/>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TF Mobilité (Crédit-LOA/LDD-IARD) : </a:t>
            </a:r>
          </a:p>
          <a:p>
            <a:r>
              <a:rPr lang="fr-FR" sz="1000" dirty="0">
                <a:solidFill>
                  <a:schemeClr val="tx1">
                    <a:lumMod val="75000"/>
                    <a:lumOff val="25000"/>
                  </a:schemeClr>
                </a:solidFill>
              </a:rPr>
              <a:t>1 mois offert IARD AUTO &amp; 2Roues du 04/03 au 01/04</a:t>
            </a:r>
          </a:p>
        </p:txBody>
      </p:sp>
      <p:grpSp>
        <p:nvGrpSpPr>
          <p:cNvPr id="13" name="Groupe 12">
            <a:extLst>
              <a:ext uri="{FF2B5EF4-FFF2-40B4-BE49-F238E27FC236}">
                <a16:creationId xmlns:a16="http://schemas.microsoft.com/office/drawing/2014/main" id="{E66FBABB-6CEF-9622-499C-B27A90F248FE}"/>
              </a:ext>
            </a:extLst>
          </p:cNvPr>
          <p:cNvGrpSpPr/>
          <p:nvPr/>
        </p:nvGrpSpPr>
        <p:grpSpPr>
          <a:xfrm>
            <a:off x="6715596" y="1782820"/>
            <a:ext cx="253175" cy="267039"/>
            <a:chOff x="3514438" y="1974185"/>
            <a:chExt cx="261906" cy="267039"/>
          </a:xfrm>
        </p:grpSpPr>
        <p:sp>
          <p:nvSpPr>
            <p:cNvPr id="15" name="Rectangle 14">
              <a:extLst>
                <a:ext uri="{FF2B5EF4-FFF2-40B4-BE49-F238E27FC236}">
                  <a16:creationId xmlns:a16="http://schemas.microsoft.com/office/drawing/2014/main" id="{AF30F850-A2FE-FB78-A47C-0F9FE2555B3B}"/>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Graphique 15" descr="Ramper avec un remplissage uni">
              <a:extLst>
                <a:ext uri="{FF2B5EF4-FFF2-40B4-BE49-F238E27FC236}">
                  <a16:creationId xmlns:a16="http://schemas.microsoft.com/office/drawing/2014/main" id="{E61BE136-1163-CE6B-F069-54663558FF5B}"/>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grpSp>
        <p:nvGrpSpPr>
          <p:cNvPr id="50" name="Groupe 49">
            <a:extLst>
              <a:ext uri="{FF2B5EF4-FFF2-40B4-BE49-F238E27FC236}">
                <a16:creationId xmlns:a16="http://schemas.microsoft.com/office/drawing/2014/main" id="{6FCF4198-2B74-AFD0-5150-9F9BDA966A08}"/>
              </a:ext>
            </a:extLst>
          </p:cNvPr>
          <p:cNvGrpSpPr/>
          <p:nvPr/>
        </p:nvGrpSpPr>
        <p:grpSpPr>
          <a:xfrm>
            <a:off x="6739864" y="5686551"/>
            <a:ext cx="245333" cy="261906"/>
            <a:chOff x="2903319" y="4896669"/>
            <a:chExt cx="261906" cy="261906"/>
          </a:xfrm>
        </p:grpSpPr>
        <p:sp>
          <p:nvSpPr>
            <p:cNvPr id="52" name="Rectangle 51">
              <a:extLst>
                <a:ext uri="{FF2B5EF4-FFF2-40B4-BE49-F238E27FC236}">
                  <a16:creationId xmlns:a16="http://schemas.microsoft.com/office/drawing/2014/main" id="{12FA60E1-ABD4-5171-ABF9-84A5CA607189}"/>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3" name="Graphique 52" descr="Ramper avec un remplissage uni">
              <a:extLst>
                <a:ext uri="{FF2B5EF4-FFF2-40B4-BE49-F238E27FC236}">
                  <a16:creationId xmlns:a16="http://schemas.microsoft.com/office/drawing/2014/main" id="{988E70EF-23A5-9546-D0A3-4C1012573872}"/>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54" name="ZoneTexte 53">
            <a:extLst>
              <a:ext uri="{FF2B5EF4-FFF2-40B4-BE49-F238E27FC236}">
                <a16:creationId xmlns:a16="http://schemas.microsoft.com/office/drawing/2014/main" id="{6539B862-4DA6-111C-9F73-E1F2A1DFC701}"/>
              </a:ext>
            </a:extLst>
          </p:cNvPr>
          <p:cNvSpPr txBox="1"/>
          <p:nvPr/>
        </p:nvSpPr>
        <p:spPr>
          <a:xfrm>
            <a:off x="7011707" y="5458160"/>
            <a:ext cx="2570807" cy="553998"/>
          </a:xfrm>
          <a:prstGeom prst="rect">
            <a:avLst/>
          </a:prstGeom>
          <a:solidFill>
            <a:schemeClr val="accent2">
              <a:lumMod val="40000"/>
              <a:lumOff val="60000"/>
            </a:schemeClr>
          </a:solidFill>
          <a:ln>
            <a:noFill/>
          </a:ln>
        </p:spPr>
        <p:txBody>
          <a:bodyPr wrap="square" rtlCol="0">
            <a:spAutoFit/>
          </a:bodyPr>
          <a:lstStyle/>
          <a:p>
            <a:r>
              <a:rPr lang="fr-FR" sz="1000" b="1" dirty="0">
                <a:solidFill>
                  <a:schemeClr val="tx1">
                    <a:lumMod val="75000"/>
                    <a:lumOff val="25000"/>
                  </a:schemeClr>
                </a:solidFill>
              </a:rPr>
              <a:t>TF Mobilité (Crédit-LOA/LDD-IARD) : </a:t>
            </a:r>
          </a:p>
          <a:p>
            <a:r>
              <a:rPr lang="fr-FR" sz="1000" dirty="0">
                <a:solidFill>
                  <a:schemeClr val="tx1">
                    <a:lumMod val="75000"/>
                    <a:lumOff val="25000"/>
                  </a:schemeClr>
                </a:solidFill>
              </a:rPr>
              <a:t>1 mois offert IARD AUTO &amp; 2Roues du 04/03 au 01/04</a:t>
            </a:r>
          </a:p>
        </p:txBody>
      </p:sp>
      <p:grpSp>
        <p:nvGrpSpPr>
          <p:cNvPr id="55" name="Groupe 54">
            <a:extLst>
              <a:ext uri="{FF2B5EF4-FFF2-40B4-BE49-F238E27FC236}">
                <a16:creationId xmlns:a16="http://schemas.microsoft.com/office/drawing/2014/main" id="{A23F73DC-0AF6-CDBC-EF30-170FC77E24CB}"/>
              </a:ext>
            </a:extLst>
          </p:cNvPr>
          <p:cNvGrpSpPr/>
          <p:nvPr/>
        </p:nvGrpSpPr>
        <p:grpSpPr>
          <a:xfrm>
            <a:off x="6732022" y="5460997"/>
            <a:ext cx="253175" cy="267039"/>
            <a:chOff x="3514438" y="1974185"/>
            <a:chExt cx="261906" cy="267039"/>
          </a:xfrm>
        </p:grpSpPr>
        <p:sp>
          <p:nvSpPr>
            <p:cNvPr id="56" name="Rectangle 55">
              <a:extLst>
                <a:ext uri="{FF2B5EF4-FFF2-40B4-BE49-F238E27FC236}">
                  <a16:creationId xmlns:a16="http://schemas.microsoft.com/office/drawing/2014/main" id="{0AF91301-E68F-324F-323C-E673C56B4794}"/>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7" name="Graphique 56" descr="Ramper avec un remplissage uni">
              <a:extLst>
                <a:ext uri="{FF2B5EF4-FFF2-40B4-BE49-F238E27FC236}">
                  <a16:creationId xmlns:a16="http://schemas.microsoft.com/office/drawing/2014/main" id="{C898EB6F-7B33-B6AF-F5C4-6141916721D4}"/>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sp>
        <p:nvSpPr>
          <p:cNvPr id="59" name="ZoneTexte 58">
            <a:extLst>
              <a:ext uri="{FF2B5EF4-FFF2-40B4-BE49-F238E27FC236}">
                <a16:creationId xmlns:a16="http://schemas.microsoft.com/office/drawing/2014/main" id="{04349ECA-28F4-683E-DDA5-3DE0FEFE227C}"/>
              </a:ext>
            </a:extLst>
          </p:cNvPr>
          <p:cNvSpPr txBox="1"/>
          <p:nvPr/>
        </p:nvSpPr>
        <p:spPr>
          <a:xfrm>
            <a:off x="2403074" y="2449373"/>
            <a:ext cx="9166403" cy="246221"/>
          </a:xfrm>
          <a:prstGeom prst="rect">
            <a:avLst/>
          </a:prstGeom>
          <a:solidFill>
            <a:schemeClr val="accent3">
              <a:lumMod val="20000"/>
              <a:lumOff val="80000"/>
            </a:schemeClr>
          </a:solidFill>
        </p:spPr>
        <p:txBody>
          <a:bodyPr wrap="square" rtlCol="0">
            <a:spAutoFit/>
          </a:bodyPr>
          <a:lstStyle/>
          <a:p>
            <a:r>
              <a:rPr lang="fr-FR" sz="1000" b="1" dirty="0">
                <a:solidFill>
                  <a:schemeClr val="tx1">
                    <a:lumMod val="75000"/>
                    <a:lumOff val="25000"/>
                  </a:schemeClr>
                </a:solidFill>
              </a:rPr>
              <a:t>Mise en action des dispositifs de conquête</a:t>
            </a:r>
          </a:p>
        </p:txBody>
      </p:sp>
      <p:grpSp>
        <p:nvGrpSpPr>
          <p:cNvPr id="60" name="Groupe 59">
            <a:extLst>
              <a:ext uri="{FF2B5EF4-FFF2-40B4-BE49-F238E27FC236}">
                <a16:creationId xmlns:a16="http://schemas.microsoft.com/office/drawing/2014/main" id="{CDED80A1-6DE2-A247-0DD1-F95179B866BC}"/>
              </a:ext>
            </a:extLst>
          </p:cNvPr>
          <p:cNvGrpSpPr/>
          <p:nvPr/>
        </p:nvGrpSpPr>
        <p:grpSpPr>
          <a:xfrm>
            <a:off x="2117272" y="2433688"/>
            <a:ext cx="261906" cy="261906"/>
            <a:chOff x="2316929" y="2643339"/>
            <a:chExt cx="261906" cy="261906"/>
          </a:xfrm>
        </p:grpSpPr>
        <p:sp>
          <p:nvSpPr>
            <p:cNvPr id="61" name="Rectangle 60">
              <a:extLst>
                <a:ext uri="{FF2B5EF4-FFF2-40B4-BE49-F238E27FC236}">
                  <a16:creationId xmlns:a16="http://schemas.microsoft.com/office/drawing/2014/main" id="{07FDD742-D958-4F4E-8362-E948C9AE7E64}"/>
                </a:ext>
              </a:extLst>
            </p:cNvPr>
            <p:cNvSpPr/>
            <p:nvPr/>
          </p:nvSpPr>
          <p:spPr>
            <a:xfrm>
              <a:off x="2323492" y="2652782"/>
              <a:ext cx="245682" cy="245682"/>
            </a:xfrm>
            <a:prstGeom prst="rec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2" name="Graphique 61" descr="Ramper avec un remplissage uni">
              <a:extLst>
                <a:ext uri="{FF2B5EF4-FFF2-40B4-BE49-F238E27FC236}">
                  <a16:creationId xmlns:a16="http://schemas.microsoft.com/office/drawing/2014/main" id="{C7282D16-D2C9-5768-9E15-50BDBB76C81C}"/>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316929" y="2643339"/>
              <a:ext cx="261906" cy="261906"/>
            </a:xfrm>
            <a:prstGeom prst="rect">
              <a:avLst/>
            </a:prstGeom>
          </p:spPr>
        </p:pic>
      </p:grpSp>
      <p:sp>
        <p:nvSpPr>
          <p:cNvPr id="72" name="ZoneTexte 71">
            <a:extLst>
              <a:ext uri="{FF2B5EF4-FFF2-40B4-BE49-F238E27FC236}">
                <a16:creationId xmlns:a16="http://schemas.microsoft.com/office/drawing/2014/main" id="{CC4C6266-7F1B-CD1B-9D83-DADD16D603F7}"/>
              </a:ext>
            </a:extLst>
          </p:cNvPr>
          <p:cNvSpPr txBox="1"/>
          <p:nvPr/>
        </p:nvSpPr>
        <p:spPr>
          <a:xfrm>
            <a:off x="2404537" y="2819780"/>
            <a:ext cx="9174097" cy="246221"/>
          </a:xfrm>
          <a:prstGeom prst="rect">
            <a:avLst/>
          </a:prstGeom>
          <a:solidFill>
            <a:schemeClr val="accent1">
              <a:lumMod val="20000"/>
              <a:lumOff val="80000"/>
            </a:schemeClr>
          </a:solidFill>
        </p:spPr>
        <p:txBody>
          <a:bodyPr wrap="square" rtlCol="0">
            <a:spAutoFit/>
          </a:bodyPr>
          <a:lstStyle/>
          <a:p>
            <a:r>
              <a:rPr lang="fr-FR" sz="1000" b="1" dirty="0">
                <a:solidFill>
                  <a:schemeClr val="tx1">
                    <a:lumMod val="75000"/>
                    <a:lumOff val="25000"/>
                  </a:schemeClr>
                </a:solidFill>
              </a:rPr>
              <a:t>MEG VISA 1</a:t>
            </a:r>
            <a:r>
              <a:rPr lang="fr-FR" sz="1000" b="1" baseline="30000" dirty="0">
                <a:solidFill>
                  <a:schemeClr val="tx1">
                    <a:lumMod val="75000"/>
                    <a:lumOff val="25000"/>
                  </a:schemeClr>
                </a:solidFill>
              </a:rPr>
              <a:t>ER</a:t>
            </a:r>
            <a:r>
              <a:rPr lang="fr-FR" sz="1000" b="1" dirty="0">
                <a:solidFill>
                  <a:schemeClr val="tx1">
                    <a:lumMod val="75000"/>
                    <a:lumOff val="25000"/>
                  </a:schemeClr>
                </a:solidFill>
              </a:rPr>
              <a:t>, PLATINUM, INFINITE </a:t>
            </a:r>
          </a:p>
        </p:txBody>
      </p:sp>
      <p:grpSp>
        <p:nvGrpSpPr>
          <p:cNvPr id="73" name="Groupe 72">
            <a:extLst>
              <a:ext uri="{FF2B5EF4-FFF2-40B4-BE49-F238E27FC236}">
                <a16:creationId xmlns:a16="http://schemas.microsoft.com/office/drawing/2014/main" id="{4CEC7BDE-54B0-FAB0-7ABD-CDC82F53546D}"/>
              </a:ext>
            </a:extLst>
          </p:cNvPr>
          <p:cNvGrpSpPr/>
          <p:nvPr/>
        </p:nvGrpSpPr>
        <p:grpSpPr>
          <a:xfrm>
            <a:off x="2123835" y="2805586"/>
            <a:ext cx="261906" cy="261906"/>
            <a:chOff x="6367098" y="4045728"/>
            <a:chExt cx="261906" cy="261906"/>
          </a:xfrm>
        </p:grpSpPr>
        <p:sp>
          <p:nvSpPr>
            <p:cNvPr id="74" name="Rectangle 73">
              <a:extLst>
                <a:ext uri="{FF2B5EF4-FFF2-40B4-BE49-F238E27FC236}">
                  <a16:creationId xmlns:a16="http://schemas.microsoft.com/office/drawing/2014/main" id="{75475BDD-68FE-7B5A-95E5-ACACC785EB0C}"/>
                </a:ext>
              </a:extLst>
            </p:cNvPr>
            <p:cNvSpPr/>
            <p:nvPr/>
          </p:nvSpPr>
          <p:spPr>
            <a:xfrm>
              <a:off x="6375210" y="4059736"/>
              <a:ext cx="245682" cy="245682"/>
            </a:xfrm>
            <a:prstGeom prst="rect">
              <a:avLst/>
            </a:prstGeom>
            <a:solidFill>
              <a:srgbClr val="7030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5" name="Graphique 74" descr="Ramper avec un remplissage uni">
              <a:extLst>
                <a:ext uri="{FF2B5EF4-FFF2-40B4-BE49-F238E27FC236}">
                  <a16:creationId xmlns:a16="http://schemas.microsoft.com/office/drawing/2014/main" id="{73D2B52C-E7A6-B4C6-4CBD-CE69A3E6CF6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67098" y="4045728"/>
              <a:ext cx="261906" cy="261906"/>
            </a:xfrm>
            <a:prstGeom prst="rect">
              <a:avLst/>
            </a:prstGeom>
          </p:spPr>
        </p:pic>
      </p:grpSp>
      <p:sp>
        <p:nvSpPr>
          <p:cNvPr id="78" name="ZoneTexte 77">
            <a:extLst>
              <a:ext uri="{FF2B5EF4-FFF2-40B4-BE49-F238E27FC236}">
                <a16:creationId xmlns:a16="http://schemas.microsoft.com/office/drawing/2014/main" id="{1BC8B700-5668-8443-94A5-2CE7F8EFD0A2}"/>
              </a:ext>
            </a:extLst>
          </p:cNvPr>
          <p:cNvSpPr txBox="1"/>
          <p:nvPr/>
        </p:nvSpPr>
        <p:spPr>
          <a:xfrm>
            <a:off x="3562350" y="3922894"/>
            <a:ext cx="8010525"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FAF GP CORALIUM Juin 2024 (Gamme Offensive NIMI) : </a:t>
            </a:r>
            <a:r>
              <a:rPr lang="fr-FR" sz="1000" dirty="0">
                <a:solidFill>
                  <a:schemeClr val="tx1">
                    <a:lumMod val="75000"/>
                    <a:lumOff val="25000"/>
                  </a:schemeClr>
                </a:solidFill>
              </a:rPr>
              <a:t>enveloppe de 10 M d’€ commercialisation jusqu’au 05/06/2024</a:t>
            </a:r>
          </a:p>
        </p:txBody>
      </p:sp>
      <p:grpSp>
        <p:nvGrpSpPr>
          <p:cNvPr id="79" name="Groupe 78">
            <a:extLst>
              <a:ext uri="{FF2B5EF4-FFF2-40B4-BE49-F238E27FC236}">
                <a16:creationId xmlns:a16="http://schemas.microsoft.com/office/drawing/2014/main" id="{1D4A3600-34C0-51C1-8715-20CB76685D21}"/>
              </a:ext>
            </a:extLst>
          </p:cNvPr>
          <p:cNvGrpSpPr/>
          <p:nvPr/>
        </p:nvGrpSpPr>
        <p:grpSpPr>
          <a:xfrm>
            <a:off x="3286047" y="3911120"/>
            <a:ext cx="263346" cy="255900"/>
            <a:chOff x="2570723" y="4870644"/>
            <a:chExt cx="261906" cy="261906"/>
          </a:xfrm>
        </p:grpSpPr>
        <p:sp>
          <p:nvSpPr>
            <p:cNvPr id="80" name="Rectangle 79">
              <a:extLst>
                <a:ext uri="{FF2B5EF4-FFF2-40B4-BE49-F238E27FC236}">
                  <a16:creationId xmlns:a16="http://schemas.microsoft.com/office/drawing/2014/main" id="{21163559-9176-8DEF-4EDB-492F9C3B80F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1" name="Graphique 80" descr="Ramper avec un remplissage uni">
              <a:extLst>
                <a:ext uri="{FF2B5EF4-FFF2-40B4-BE49-F238E27FC236}">
                  <a16:creationId xmlns:a16="http://schemas.microsoft.com/office/drawing/2014/main" id="{A1F8B637-4AB1-DC42-DD26-41FE2551DA48}"/>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92" name="ZoneTexte 91">
            <a:extLst>
              <a:ext uri="{FF2B5EF4-FFF2-40B4-BE49-F238E27FC236}">
                <a16:creationId xmlns:a16="http://schemas.microsoft.com/office/drawing/2014/main" id="{B9ABEBE3-5AF9-91F3-5811-051B74D6AF94}"/>
              </a:ext>
            </a:extLst>
          </p:cNvPr>
          <p:cNvSpPr txBox="1"/>
          <p:nvPr/>
        </p:nvSpPr>
        <p:spPr>
          <a:xfrm>
            <a:off x="2398971" y="4213188"/>
            <a:ext cx="9178221"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CAT Premium 6, 12 ou 24 mois </a:t>
            </a:r>
            <a:r>
              <a:rPr lang="fr-FR" sz="1000" dirty="0">
                <a:solidFill>
                  <a:schemeClr val="tx1">
                    <a:lumMod val="75000"/>
                    <a:lumOff val="25000"/>
                  </a:schemeClr>
                </a:solidFill>
              </a:rPr>
              <a:t>(mini 200 K€ en argent frais ou en défensif)</a:t>
            </a:r>
          </a:p>
        </p:txBody>
      </p:sp>
      <p:grpSp>
        <p:nvGrpSpPr>
          <p:cNvPr id="93" name="Groupe 92">
            <a:extLst>
              <a:ext uri="{FF2B5EF4-FFF2-40B4-BE49-F238E27FC236}">
                <a16:creationId xmlns:a16="http://schemas.microsoft.com/office/drawing/2014/main" id="{09EA0A8C-8C4E-7866-5B4E-648468DA8D14}"/>
              </a:ext>
            </a:extLst>
          </p:cNvPr>
          <p:cNvGrpSpPr/>
          <p:nvPr/>
        </p:nvGrpSpPr>
        <p:grpSpPr>
          <a:xfrm>
            <a:off x="2119874" y="4201414"/>
            <a:ext cx="263346" cy="272138"/>
            <a:chOff x="2570723" y="4870644"/>
            <a:chExt cx="261906" cy="261906"/>
          </a:xfrm>
        </p:grpSpPr>
        <p:sp>
          <p:nvSpPr>
            <p:cNvPr id="94" name="Rectangle 93">
              <a:extLst>
                <a:ext uri="{FF2B5EF4-FFF2-40B4-BE49-F238E27FC236}">
                  <a16:creationId xmlns:a16="http://schemas.microsoft.com/office/drawing/2014/main" id="{CAEE2050-1B4C-320B-AFFD-43E11097C0C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5" name="Graphique 94" descr="Ramper avec un remplissage uni">
              <a:extLst>
                <a:ext uri="{FF2B5EF4-FFF2-40B4-BE49-F238E27FC236}">
                  <a16:creationId xmlns:a16="http://schemas.microsoft.com/office/drawing/2014/main" id="{0E225691-E32A-F03A-827F-4083F5AEEB1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96" name="ZoneTexte 95">
            <a:extLst>
              <a:ext uri="{FF2B5EF4-FFF2-40B4-BE49-F238E27FC236}">
                <a16:creationId xmlns:a16="http://schemas.microsoft.com/office/drawing/2014/main" id="{FBB5A1FF-66B7-F0C3-799B-053F89FE41A6}"/>
              </a:ext>
            </a:extLst>
          </p:cNvPr>
          <p:cNvSpPr txBox="1"/>
          <p:nvPr/>
        </p:nvSpPr>
        <p:spPr>
          <a:xfrm>
            <a:off x="2397528" y="4507910"/>
            <a:ext cx="9179663"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Véga IM : </a:t>
            </a:r>
            <a:r>
              <a:rPr lang="fr-FR" sz="1000" dirty="0">
                <a:solidFill>
                  <a:schemeClr val="tx1">
                    <a:lumMod val="75000"/>
                    <a:lumOff val="25000"/>
                  </a:schemeClr>
                </a:solidFill>
              </a:rPr>
              <a:t>Délégation de Gestion  OG /GSM</a:t>
            </a:r>
          </a:p>
        </p:txBody>
      </p:sp>
      <p:grpSp>
        <p:nvGrpSpPr>
          <p:cNvPr id="97" name="Groupe 96">
            <a:extLst>
              <a:ext uri="{FF2B5EF4-FFF2-40B4-BE49-F238E27FC236}">
                <a16:creationId xmlns:a16="http://schemas.microsoft.com/office/drawing/2014/main" id="{9C25574E-8BF0-4690-884B-F2ABFDF0CD51}"/>
              </a:ext>
            </a:extLst>
          </p:cNvPr>
          <p:cNvGrpSpPr/>
          <p:nvPr/>
        </p:nvGrpSpPr>
        <p:grpSpPr>
          <a:xfrm>
            <a:off x="2118432" y="4496136"/>
            <a:ext cx="263346" cy="255900"/>
            <a:chOff x="2570723" y="4870644"/>
            <a:chExt cx="261906" cy="261906"/>
          </a:xfrm>
        </p:grpSpPr>
        <p:sp>
          <p:nvSpPr>
            <p:cNvPr id="98" name="Rectangle 97">
              <a:extLst>
                <a:ext uri="{FF2B5EF4-FFF2-40B4-BE49-F238E27FC236}">
                  <a16:creationId xmlns:a16="http://schemas.microsoft.com/office/drawing/2014/main" id="{5894DEDD-6A2D-3CA9-3CB0-057D895DED5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9" name="Graphique 98" descr="Ramper avec un remplissage uni">
              <a:extLst>
                <a:ext uri="{FF2B5EF4-FFF2-40B4-BE49-F238E27FC236}">
                  <a16:creationId xmlns:a16="http://schemas.microsoft.com/office/drawing/2014/main" id="{98E6C073-C042-4873-88AC-D0B44B834FF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pic>
        <p:nvPicPr>
          <p:cNvPr id="6" name="Image 5">
            <a:extLst>
              <a:ext uri="{FF2B5EF4-FFF2-40B4-BE49-F238E27FC236}">
                <a16:creationId xmlns:a16="http://schemas.microsoft.com/office/drawing/2014/main" id="{344E1D7A-4865-3DF9-8153-C19B0A767F2E}"/>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120377" y="97569"/>
            <a:ext cx="417505" cy="405745"/>
          </a:xfrm>
          <a:prstGeom prst="rect">
            <a:avLst/>
          </a:prstGeom>
        </p:spPr>
      </p:pic>
      <p:sp>
        <p:nvSpPr>
          <p:cNvPr id="9" name="ZoneTexte 8">
            <a:extLst>
              <a:ext uri="{FF2B5EF4-FFF2-40B4-BE49-F238E27FC236}">
                <a16:creationId xmlns:a16="http://schemas.microsoft.com/office/drawing/2014/main" id="{E532B540-523E-E732-025C-1A047EB09A9F}"/>
              </a:ext>
            </a:extLst>
          </p:cNvPr>
          <p:cNvSpPr txBox="1"/>
          <p:nvPr/>
        </p:nvSpPr>
        <p:spPr>
          <a:xfrm>
            <a:off x="2404536" y="3208816"/>
            <a:ext cx="3034239" cy="400110"/>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FCP PARMA PEA (Gamme NIMI) : </a:t>
            </a:r>
            <a:r>
              <a:rPr lang="fr-FR" sz="1000" dirty="0">
                <a:solidFill>
                  <a:schemeClr val="tx1">
                    <a:lumMod val="75000"/>
                    <a:lumOff val="25000"/>
                  </a:schemeClr>
                </a:solidFill>
              </a:rPr>
              <a:t>enveloppe de 3 M d’€ commercialisation jusqu’au 07/02/2024</a:t>
            </a:r>
          </a:p>
        </p:txBody>
      </p:sp>
      <p:grpSp>
        <p:nvGrpSpPr>
          <p:cNvPr id="25" name="Groupe 24">
            <a:extLst>
              <a:ext uri="{FF2B5EF4-FFF2-40B4-BE49-F238E27FC236}">
                <a16:creationId xmlns:a16="http://schemas.microsoft.com/office/drawing/2014/main" id="{5860584A-2529-CFD8-5C46-B8EC40DFEDCC}"/>
              </a:ext>
            </a:extLst>
          </p:cNvPr>
          <p:cNvGrpSpPr/>
          <p:nvPr/>
        </p:nvGrpSpPr>
        <p:grpSpPr>
          <a:xfrm>
            <a:off x="2125439" y="3197042"/>
            <a:ext cx="263346" cy="272138"/>
            <a:chOff x="2570723" y="4870644"/>
            <a:chExt cx="261906" cy="261906"/>
          </a:xfrm>
        </p:grpSpPr>
        <p:sp>
          <p:nvSpPr>
            <p:cNvPr id="45" name="Rectangle 44">
              <a:extLst>
                <a:ext uri="{FF2B5EF4-FFF2-40B4-BE49-F238E27FC236}">
                  <a16:creationId xmlns:a16="http://schemas.microsoft.com/office/drawing/2014/main" id="{4F94B6DF-53F7-C7EF-0AEE-494206D0B52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7" name="Graphique 46" descr="Ramper avec un remplissage uni">
              <a:extLst>
                <a:ext uri="{FF2B5EF4-FFF2-40B4-BE49-F238E27FC236}">
                  <a16:creationId xmlns:a16="http://schemas.microsoft.com/office/drawing/2014/main" id="{2E7FB37F-1B30-63D2-F588-724884D4045A}"/>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71" name="Espace réservé du texte 5">
            <a:extLst>
              <a:ext uri="{FF2B5EF4-FFF2-40B4-BE49-F238E27FC236}">
                <a16:creationId xmlns:a16="http://schemas.microsoft.com/office/drawing/2014/main" id="{5AA9D01B-7B0E-E246-F809-F608B7B9BC5F}"/>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LE PROGRAMME </a:t>
            </a:r>
            <a:r>
              <a:rPr lang="fr-FR" altLang="fr-FR" dirty="0">
                <a:solidFill>
                  <a:sysClr val="windowText" lastClr="000000">
                    <a:lumMod val="75000"/>
                    <a:lumOff val="25000"/>
                  </a:sysClr>
                </a:solidFill>
              </a:rPr>
              <a:t>PREMIUM </a:t>
            </a:r>
            <a:r>
              <a:rPr kumimoji="0" lang="fr-FR" alt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 </a:t>
            </a:r>
            <a:r>
              <a:rPr kumimoji="0" lang="fr-FR" altLang="fr-FR" sz="18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Les offres </a:t>
            </a:r>
            <a:r>
              <a:rPr lang="fr-FR" altLang="fr-FR" dirty="0">
                <a:solidFill>
                  <a:srgbClr val="C00000"/>
                </a:solidFill>
              </a:rPr>
              <a:t>de compétition </a:t>
            </a:r>
            <a:r>
              <a:rPr kumimoji="0" lang="fr-FR" alt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de chaque univers</a:t>
            </a:r>
            <a:endPar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endParaRPr>
          </a:p>
        </p:txBody>
      </p:sp>
      <p:sp>
        <p:nvSpPr>
          <p:cNvPr id="20" name="ZoneTexte 19">
            <a:extLst>
              <a:ext uri="{FF2B5EF4-FFF2-40B4-BE49-F238E27FC236}">
                <a16:creationId xmlns:a16="http://schemas.microsoft.com/office/drawing/2014/main" id="{881618B4-C326-BAC4-2865-436A8B38880B}"/>
              </a:ext>
            </a:extLst>
          </p:cNvPr>
          <p:cNvSpPr txBox="1"/>
          <p:nvPr/>
        </p:nvSpPr>
        <p:spPr>
          <a:xfrm>
            <a:off x="2398970" y="4804536"/>
            <a:ext cx="9178221"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SCPI en </a:t>
            </a:r>
            <a:r>
              <a:rPr lang="fr-FR" sz="1000" b="1" dirty="0" err="1">
                <a:solidFill>
                  <a:schemeClr val="tx1">
                    <a:lumMod val="75000"/>
                    <a:lumOff val="25000"/>
                  </a:schemeClr>
                </a:solidFill>
              </a:rPr>
              <a:t>Ass</a:t>
            </a:r>
            <a:r>
              <a:rPr lang="fr-FR" sz="1000" b="1" dirty="0">
                <a:solidFill>
                  <a:schemeClr val="tx1">
                    <a:lumMod val="75000"/>
                    <a:lumOff val="25000"/>
                  </a:schemeClr>
                </a:solidFill>
              </a:rPr>
              <a:t> Vie contrats CNP : </a:t>
            </a:r>
            <a:r>
              <a:rPr lang="fr-FR" sz="1000" dirty="0">
                <a:solidFill>
                  <a:schemeClr val="tx1">
                    <a:lumMod val="75000"/>
                    <a:lumOff val="25000"/>
                  </a:schemeClr>
                </a:solidFill>
              </a:rPr>
              <a:t>PFO 2 &amp; </a:t>
            </a:r>
            <a:r>
              <a:rPr lang="fr-FR" sz="1000" dirty="0" err="1">
                <a:solidFill>
                  <a:schemeClr val="tx1">
                    <a:lumMod val="75000"/>
                    <a:lumOff val="25000"/>
                  </a:schemeClr>
                </a:solidFill>
              </a:rPr>
              <a:t>Primopierre</a:t>
            </a:r>
            <a:r>
              <a:rPr lang="fr-FR" sz="1000" dirty="0">
                <a:solidFill>
                  <a:schemeClr val="tx1">
                    <a:lumMod val="75000"/>
                    <a:lumOff val="25000"/>
                  </a:schemeClr>
                </a:solidFill>
              </a:rPr>
              <a:t> contrats BPCE Vie, </a:t>
            </a:r>
            <a:r>
              <a:rPr lang="fr-FR" sz="1000" dirty="0" err="1">
                <a:solidFill>
                  <a:schemeClr val="tx1">
                    <a:lumMod val="75000"/>
                    <a:lumOff val="25000"/>
                  </a:schemeClr>
                </a:solidFill>
              </a:rPr>
              <a:t>Primopierre</a:t>
            </a:r>
            <a:r>
              <a:rPr lang="fr-FR" sz="1000" dirty="0">
                <a:solidFill>
                  <a:schemeClr val="tx1">
                    <a:lumMod val="75000"/>
                    <a:lumOff val="25000"/>
                  </a:schemeClr>
                </a:solidFill>
              </a:rPr>
              <a:t>, Atout Pierre Diversification, AEW Patrimoine Santé</a:t>
            </a:r>
          </a:p>
        </p:txBody>
      </p:sp>
      <p:grpSp>
        <p:nvGrpSpPr>
          <p:cNvPr id="46" name="Groupe 45">
            <a:extLst>
              <a:ext uri="{FF2B5EF4-FFF2-40B4-BE49-F238E27FC236}">
                <a16:creationId xmlns:a16="http://schemas.microsoft.com/office/drawing/2014/main" id="{B3FE1135-7B60-22D5-739E-32BB06CD9216}"/>
              </a:ext>
            </a:extLst>
          </p:cNvPr>
          <p:cNvGrpSpPr/>
          <p:nvPr/>
        </p:nvGrpSpPr>
        <p:grpSpPr>
          <a:xfrm>
            <a:off x="2119873" y="4792762"/>
            <a:ext cx="263346" cy="272138"/>
            <a:chOff x="2570723" y="4870644"/>
            <a:chExt cx="261906" cy="261906"/>
          </a:xfrm>
        </p:grpSpPr>
        <p:sp>
          <p:nvSpPr>
            <p:cNvPr id="63" name="Rectangle 62">
              <a:extLst>
                <a:ext uri="{FF2B5EF4-FFF2-40B4-BE49-F238E27FC236}">
                  <a16:creationId xmlns:a16="http://schemas.microsoft.com/office/drawing/2014/main" id="{D20BD59A-7486-6361-A95D-94400FE03A2F}"/>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4" name="Graphique 63" descr="Ramper avec un remplissage uni">
              <a:extLst>
                <a:ext uri="{FF2B5EF4-FFF2-40B4-BE49-F238E27FC236}">
                  <a16:creationId xmlns:a16="http://schemas.microsoft.com/office/drawing/2014/main" id="{43207D10-4E6A-A4FD-D148-26E51E38D120}"/>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65" name="ZoneTexte 64">
            <a:extLst>
              <a:ext uri="{FF2B5EF4-FFF2-40B4-BE49-F238E27FC236}">
                <a16:creationId xmlns:a16="http://schemas.microsoft.com/office/drawing/2014/main" id="{BECE82ED-7A41-6597-61F5-E9463BFBCFAD}"/>
              </a:ext>
            </a:extLst>
          </p:cNvPr>
          <p:cNvSpPr txBox="1"/>
          <p:nvPr/>
        </p:nvSpPr>
        <p:spPr>
          <a:xfrm>
            <a:off x="2398970" y="5119237"/>
            <a:ext cx="9178221"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SCPI en direct : </a:t>
            </a:r>
            <a:r>
              <a:rPr lang="fr-FR" sz="1000" dirty="0">
                <a:solidFill>
                  <a:schemeClr val="tx1">
                    <a:lumMod val="75000"/>
                    <a:lumOff val="25000"/>
                  </a:schemeClr>
                </a:solidFill>
              </a:rPr>
              <a:t>Atout Pierre Diversification, AEW Patrimoine Santé, AEW Diversification Allemagne, AEW Commerces Europe </a:t>
            </a:r>
          </a:p>
        </p:txBody>
      </p:sp>
      <p:grpSp>
        <p:nvGrpSpPr>
          <p:cNvPr id="66" name="Groupe 65">
            <a:extLst>
              <a:ext uri="{FF2B5EF4-FFF2-40B4-BE49-F238E27FC236}">
                <a16:creationId xmlns:a16="http://schemas.microsoft.com/office/drawing/2014/main" id="{69D2828F-2F9D-ECC4-7ED4-B3FF9C9D8B3B}"/>
              </a:ext>
            </a:extLst>
          </p:cNvPr>
          <p:cNvGrpSpPr/>
          <p:nvPr/>
        </p:nvGrpSpPr>
        <p:grpSpPr>
          <a:xfrm>
            <a:off x="2119873" y="5107463"/>
            <a:ext cx="263346" cy="272138"/>
            <a:chOff x="2570723" y="4870644"/>
            <a:chExt cx="261906" cy="261906"/>
          </a:xfrm>
        </p:grpSpPr>
        <p:sp>
          <p:nvSpPr>
            <p:cNvPr id="67" name="Rectangle 66">
              <a:extLst>
                <a:ext uri="{FF2B5EF4-FFF2-40B4-BE49-F238E27FC236}">
                  <a16:creationId xmlns:a16="http://schemas.microsoft.com/office/drawing/2014/main" id="{8D4F3A47-5A4A-A12A-E802-752BAFA7BBAD}"/>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7" name="Graphique 76" descr="Ramper avec un remplissage uni">
              <a:extLst>
                <a:ext uri="{FF2B5EF4-FFF2-40B4-BE49-F238E27FC236}">
                  <a16:creationId xmlns:a16="http://schemas.microsoft.com/office/drawing/2014/main" id="{9A273234-5514-9F58-4E06-420D3CB22643}"/>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Tree>
    <p:extLst>
      <p:ext uri="{BB962C8B-B14F-4D97-AF65-F5344CB8AC3E}">
        <p14:creationId xmlns:p14="http://schemas.microsoft.com/office/powerpoint/2010/main" val="1643672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5400355D-E6E4-592B-25E9-5F4ABD702F0B}"/>
              </a:ext>
            </a:extLst>
          </p:cNvPr>
          <p:cNvSpPr>
            <a:spLocks noGrp="1"/>
          </p:cNvSpPr>
          <p:nvPr>
            <p:ph type="body" sz="quarter" idx="14"/>
          </p:nvPr>
        </p:nvSpPr>
        <p:spPr>
          <a:xfrm>
            <a:off x="623888" y="1738313"/>
            <a:ext cx="520976" cy="492443"/>
          </a:xfrm>
        </p:spPr>
        <p:txBody>
          <a:bodyPr/>
          <a:lstStyle/>
          <a:p>
            <a:pPr fontAlgn="auto">
              <a:spcBef>
                <a:spcPts val="0"/>
              </a:spcBef>
              <a:spcAft>
                <a:spcPts val="0"/>
              </a:spcAft>
              <a:buClr>
                <a:schemeClr val="accent6"/>
              </a:buClr>
              <a:defRPr/>
            </a:pPr>
            <a:r>
              <a:rPr dirty="0">
                <a:solidFill>
                  <a:srgbClr val="C00000"/>
                </a:solidFill>
              </a:rPr>
              <a:t>02</a:t>
            </a:r>
          </a:p>
        </p:txBody>
      </p:sp>
      <p:sp>
        <p:nvSpPr>
          <p:cNvPr id="4" name="Espace réservé du texte 13">
            <a:extLst>
              <a:ext uri="{FF2B5EF4-FFF2-40B4-BE49-F238E27FC236}">
                <a16:creationId xmlns:a16="http://schemas.microsoft.com/office/drawing/2014/main" id="{9A1A08AF-0A6D-A5D1-A43D-2E9040EE8820}"/>
              </a:ext>
            </a:extLst>
          </p:cNvPr>
          <p:cNvSpPr>
            <a:spLocks noGrp="1"/>
          </p:cNvSpPr>
          <p:nvPr>
            <p:ph type="body" sz="quarter" idx="13"/>
          </p:nvPr>
        </p:nvSpPr>
        <p:spPr>
          <a:xfrm>
            <a:off x="623888" y="2565400"/>
            <a:ext cx="4964112" cy="2035175"/>
          </a:xfrm>
        </p:spPr>
        <p:txBody>
          <a:bodyPr/>
          <a:lstStyle/>
          <a:p>
            <a:pPr fontAlgn="auto">
              <a:spcBef>
                <a:spcPts val="0"/>
              </a:spcBef>
              <a:spcAft>
                <a:spcPts val="0"/>
              </a:spcAft>
              <a:buClr>
                <a:schemeClr val="accent6"/>
              </a:buClr>
              <a:defRPr/>
            </a:pPr>
            <a:r>
              <a:rPr lang="fr-FR" dirty="0"/>
              <a:t>Le programme des offres de compétition</a:t>
            </a:r>
          </a:p>
        </p:txBody>
      </p:sp>
      <p:pic>
        <p:nvPicPr>
          <p:cNvPr id="6" name="Espace réservé pour une image  5" descr="Une image contenant sport, personne, Sports individuels, Condition physique&#10;&#10;Description générée automatiquement">
            <a:extLst>
              <a:ext uri="{FF2B5EF4-FFF2-40B4-BE49-F238E27FC236}">
                <a16:creationId xmlns:a16="http://schemas.microsoft.com/office/drawing/2014/main" id="{943E37A7-D4EA-3AEE-60D5-A40D89F7F6B3}"/>
              </a:ext>
            </a:extLst>
          </p:cNvPr>
          <p:cNvPicPr>
            <a:picLocks noGrp="1" noChangeAspect="1"/>
          </p:cNvPicPr>
          <p:nvPr>
            <p:ph type="pic" sz="quarter" idx="15"/>
          </p:nvPr>
        </p:nvPicPr>
        <p:blipFill rotWithShape="1">
          <a:blip r:embed="rId2" cstate="print">
            <a:extLst>
              <a:ext uri="{28A0092B-C50C-407E-A947-70E740481C1C}">
                <a14:useLocalDpi xmlns:a14="http://schemas.microsoft.com/office/drawing/2010/main"/>
              </a:ext>
            </a:extLst>
          </a:blip>
          <a:srcRect/>
          <a:stretch/>
        </p:blipFill>
        <p:spPr>
          <a:xfrm>
            <a:off x="6004560" y="-31158"/>
            <a:ext cx="6187440" cy="6889159"/>
          </a:xfrm>
        </p:spPr>
      </p:pic>
      <p:sp>
        <p:nvSpPr>
          <p:cNvPr id="2" name="Espace réservé du texte 13">
            <a:extLst>
              <a:ext uri="{FF2B5EF4-FFF2-40B4-BE49-F238E27FC236}">
                <a16:creationId xmlns:a16="http://schemas.microsoft.com/office/drawing/2014/main" id="{C6414B0F-3219-FB39-3E7F-C40FC1D81323}"/>
              </a:ext>
            </a:extLst>
          </p:cNvPr>
          <p:cNvSpPr txBox="1">
            <a:spLocks/>
          </p:cNvSpPr>
          <p:nvPr/>
        </p:nvSpPr>
        <p:spPr>
          <a:xfrm>
            <a:off x="623888" y="4803776"/>
            <a:ext cx="4005262" cy="415924"/>
          </a:xfrm>
          <a:prstGeom prst="rect">
            <a:avLst/>
          </a:prstGeom>
        </p:spPr>
        <p:txBody>
          <a:bodyPr vert="horz" lIns="0" tIns="0" rIns="0" bIns="0" rtlCol="0" anchor="t" anchorCtr="0">
            <a:no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342900" indent="-342900" fontAlgn="auto">
              <a:buClr>
                <a:srgbClr val="C00000"/>
              </a:buClr>
              <a:buFont typeface="Wingdings" panose="05000000000000000000" pitchFamily="2" charset="2"/>
              <a:buChar char="§"/>
              <a:defRPr/>
            </a:pPr>
            <a:r>
              <a:rPr lang="fr-FR" sz="2000" kern="0" dirty="0">
                <a:solidFill>
                  <a:srgbClr val="C00000"/>
                </a:solidFill>
              </a:rPr>
              <a:t>Marché des Professionnels</a:t>
            </a:r>
          </a:p>
          <a:p>
            <a:pPr fontAlgn="auto">
              <a:buClr>
                <a:srgbClr val="C00000"/>
              </a:buClr>
              <a:defRPr/>
            </a:pPr>
            <a:endParaRPr lang="fr-FR" kern="0" dirty="0">
              <a:solidFill>
                <a:srgbClr val="C00000"/>
              </a:solidFill>
            </a:endParaRPr>
          </a:p>
        </p:txBody>
      </p:sp>
    </p:spTree>
    <p:extLst>
      <p:ext uri="{BB962C8B-B14F-4D97-AF65-F5344CB8AC3E}">
        <p14:creationId xmlns:p14="http://schemas.microsoft.com/office/powerpoint/2010/main" val="2736517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ECD5D71-F4D0-BAAB-439E-A82A823D00A5}"/>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texte 6">
            <a:extLst>
              <a:ext uri="{FF2B5EF4-FFF2-40B4-BE49-F238E27FC236}">
                <a16:creationId xmlns:a16="http://schemas.microsoft.com/office/drawing/2014/main" id="{8E2F2151-C147-5B0D-DE9F-015042EC7DFD}"/>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a:t>
            </a:r>
            <a:r>
              <a:rPr lang="fr-FR" sz="1400" b="1" kern="0" dirty="0">
                <a:solidFill>
                  <a:schemeClr val="tx1">
                    <a:lumMod val="75000"/>
                    <a:lumOff val="25000"/>
                  </a:schemeClr>
                </a:solidFill>
              </a:rPr>
              <a:t> </a:t>
            </a:r>
          </a:p>
        </p:txBody>
      </p:sp>
      <p:sp>
        <p:nvSpPr>
          <p:cNvPr id="28" name="ZoneTexte 39">
            <a:extLst>
              <a:ext uri="{FF2B5EF4-FFF2-40B4-BE49-F238E27FC236}">
                <a16:creationId xmlns:a16="http://schemas.microsoft.com/office/drawing/2014/main" id="{595E23F0-2F7B-8E08-5E31-E8299631ED73}"/>
              </a:ext>
            </a:extLst>
          </p:cNvPr>
          <p:cNvSpPr txBox="1">
            <a:spLocks noChangeArrowheads="1"/>
          </p:cNvSpPr>
          <p:nvPr/>
        </p:nvSpPr>
        <p:spPr bwMode="auto">
          <a:xfrm>
            <a:off x="741354" y="1682230"/>
            <a:ext cx="15001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FFC000"/>
                </a:solidFill>
              </a:rPr>
              <a:t>IARD Prévoyance Santé</a:t>
            </a:r>
          </a:p>
        </p:txBody>
      </p:sp>
      <p:sp>
        <p:nvSpPr>
          <p:cNvPr id="29" name="ZoneTexte 39">
            <a:extLst>
              <a:ext uri="{FF2B5EF4-FFF2-40B4-BE49-F238E27FC236}">
                <a16:creationId xmlns:a16="http://schemas.microsoft.com/office/drawing/2014/main" id="{369C7DD8-BE2D-5267-BCCD-5A2562C496F1}"/>
              </a:ext>
            </a:extLst>
          </p:cNvPr>
          <p:cNvSpPr txBox="1">
            <a:spLocks noChangeArrowheads="1"/>
          </p:cNvSpPr>
          <p:nvPr/>
        </p:nvSpPr>
        <p:spPr bwMode="auto">
          <a:xfrm>
            <a:off x="761344" y="2480735"/>
            <a:ext cx="13344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C00000"/>
                </a:solidFill>
              </a:rPr>
              <a:t>BANCARISA-TION</a:t>
            </a:r>
          </a:p>
        </p:txBody>
      </p:sp>
      <p:sp>
        <p:nvSpPr>
          <p:cNvPr id="30" name="ZoneTexte 39">
            <a:extLst>
              <a:ext uri="{FF2B5EF4-FFF2-40B4-BE49-F238E27FC236}">
                <a16:creationId xmlns:a16="http://schemas.microsoft.com/office/drawing/2014/main" id="{FE001457-7A7A-4017-89EF-79C4066EE01C}"/>
              </a:ext>
            </a:extLst>
          </p:cNvPr>
          <p:cNvSpPr txBox="1">
            <a:spLocks noChangeArrowheads="1"/>
          </p:cNvSpPr>
          <p:nvPr/>
        </p:nvSpPr>
        <p:spPr bwMode="auto">
          <a:xfrm>
            <a:off x="760656" y="2922532"/>
            <a:ext cx="135139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030A0"/>
                </a:solidFill>
              </a:rPr>
              <a:t>MONETIQUE &amp; E-COMMERCE</a:t>
            </a:r>
          </a:p>
        </p:txBody>
      </p:sp>
      <p:sp>
        <p:nvSpPr>
          <p:cNvPr id="31" name="ZoneTexte 39">
            <a:extLst>
              <a:ext uri="{FF2B5EF4-FFF2-40B4-BE49-F238E27FC236}">
                <a16:creationId xmlns:a16="http://schemas.microsoft.com/office/drawing/2014/main" id="{3C13270E-D1A2-14E9-4C17-EF89981D22C8}"/>
              </a:ext>
            </a:extLst>
          </p:cNvPr>
          <p:cNvSpPr txBox="1">
            <a:spLocks noChangeArrowheads="1"/>
          </p:cNvSpPr>
          <p:nvPr/>
        </p:nvSpPr>
        <p:spPr bwMode="auto">
          <a:xfrm>
            <a:off x="759533" y="4072989"/>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00B0F0"/>
                </a:solidFill>
              </a:rPr>
              <a:t>EPARGNE</a:t>
            </a:r>
          </a:p>
        </p:txBody>
      </p:sp>
      <p:sp>
        <p:nvSpPr>
          <p:cNvPr id="32" name="ZoneTexte 39">
            <a:extLst>
              <a:ext uri="{FF2B5EF4-FFF2-40B4-BE49-F238E27FC236}">
                <a16:creationId xmlns:a16="http://schemas.microsoft.com/office/drawing/2014/main" id="{FDAD36D2-AEA6-43EF-0FFC-9F0B3687A507}"/>
              </a:ext>
            </a:extLst>
          </p:cNvPr>
          <p:cNvSpPr txBox="1">
            <a:spLocks noChangeArrowheads="1"/>
          </p:cNvSpPr>
          <p:nvPr/>
        </p:nvSpPr>
        <p:spPr bwMode="auto">
          <a:xfrm>
            <a:off x="789739" y="4770282"/>
            <a:ext cx="150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92D050"/>
                </a:solidFill>
              </a:rPr>
              <a:t>CRÉDIT</a:t>
            </a:r>
          </a:p>
        </p:txBody>
      </p:sp>
      <p:sp>
        <p:nvSpPr>
          <p:cNvPr id="20" name="Espace réservé du texte 5">
            <a:extLst>
              <a:ext uri="{FF2B5EF4-FFF2-40B4-BE49-F238E27FC236}">
                <a16:creationId xmlns:a16="http://schemas.microsoft.com/office/drawing/2014/main" id="{2276661F-A6E4-1372-8178-A3DB6B4110B4}"/>
              </a:ext>
            </a:extLst>
          </p:cNvPr>
          <p:cNvSpPr txBox="1">
            <a:spLocks/>
          </p:cNvSpPr>
          <p:nvPr/>
        </p:nvSpPr>
        <p:spPr>
          <a:xfrm>
            <a:off x="429510" y="409034"/>
            <a:ext cx="11762489" cy="720725"/>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altLang="fr-FR" sz="18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LE PROGRAMME </a:t>
            </a:r>
            <a:r>
              <a:rPr kumimoji="0" lang="fr-FR" alt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du PRO - </a:t>
            </a:r>
            <a:r>
              <a:rPr kumimoji="0" lang="fr-FR" altLang="fr-FR" sz="18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Les offres </a:t>
            </a:r>
            <a:r>
              <a:rPr lang="fr-FR" altLang="fr-FR" dirty="0">
                <a:solidFill>
                  <a:srgbClr val="C00000"/>
                </a:solidFill>
              </a:rPr>
              <a:t>de compétition </a:t>
            </a:r>
            <a:r>
              <a:rPr kumimoji="0" lang="fr-FR" alt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de chaque univers</a:t>
            </a:r>
            <a:endPar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endParaRPr>
          </a:p>
        </p:txBody>
      </p:sp>
      <p:sp>
        <p:nvSpPr>
          <p:cNvPr id="33" name="Flèche : pentagone 32">
            <a:extLst>
              <a:ext uri="{FF2B5EF4-FFF2-40B4-BE49-F238E27FC236}">
                <a16:creationId xmlns:a16="http://schemas.microsoft.com/office/drawing/2014/main" id="{44E9952A-ED33-CC5D-246E-34C907397477}"/>
              </a:ext>
            </a:extLst>
          </p:cNvPr>
          <p:cNvSpPr/>
          <p:nvPr/>
        </p:nvSpPr>
        <p:spPr>
          <a:xfrm>
            <a:off x="693738" y="1141298"/>
            <a:ext cx="10848975" cy="307975"/>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34" name="ZoneTexte 33">
            <a:extLst>
              <a:ext uri="{FF2B5EF4-FFF2-40B4-BE49-F238E27FC236}">
                <a16:creationId xmlns:a16="http://schemas.microsoft.com/office/drawing/2014/main" id="{AA23237B-39B9-88F0-FDF6-0C7CBBDAFD5E}"/>
              </a:ext>
            </a:extLst>
          </p:cNvPr>
          <p:cNvSpPr txBox="1">
            <a:spLocks noChangeArrowheads="1"/>
          </p:cNvSpPr>
          <p:nvPr/>
        </p:nvSpPr>
        <p:spPr bwMode="auto">
          <a:xfrm>
            <a:off x="234738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Janvier </a:t>
            </a:r>
          </a:p>
        </p:txBody>
      </p:sp>
      <p:sp>
        <p:nvSpPr>
          <p:cNvPr id="35" name="ZoneTexte 31">
            <a:extLst>
              <a:ext uri="{FF2B5EF4-FFF2-40B4-BE49-F238E27FC236}">
                <a16:creationId xmlns:a16="http://schemas.microsoft.com/office/drawing/2014/main" id="{029D3230-6A48-9508-FC45-5D527AFA01DE}"/>
              </a:ext>
            </a:extLst>
          </p:cNvPr>
          <p:cNvSpPr txBox="1">
            <a:spLocks noChangeArrowheads="1"/>
          </p:cNvSpPr>
          <p:nvPr/>
        </p:nvSpPr>
        <p:spPr bwMode="auto">
          <a:xfrm>
            <a:off x="4730228" y="1131773"/>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Février</a:t>
            </a:r>
          </a:p>
        </p:txBody>
      </p:sp>
      <p:sp>
        <p:nvSpPr>
          <p:cNvPr id="36" name="ZoneTexte 32">
            <a:extLst>
              <a:ext uri="{FF2B5EF4-FFF2-40B4-BE49-F238E27FC236}">
                <a16:creationId xmlns:a16="http://schemas.microsoft.com/office/drawing/2014/main" id="{45289905-4976-DF8C-F352-FE1413288144}"/>
              </a:ext>
            </a:extLst>
          </p:cNvPr>
          <p:cNvSpPr txBox="1">
            <a:spLocks noChangeArrowheads="1"/>
          </p:cNvSpPr>
          <p:nvPr/>
        </p:nvSpPr>
        <p:spPr bwMode="auto">
          <a:xfrm>
            <a:off x="7091183" y="1133361"/>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Mars</a:t>
            </a:r>
          </a:p>
        </p:txBody>
      </p:sp>
      <p:sp>
        <p:nvSpPr>
          <p:cNvPr id="37" name="ZoneTexte 33">
            <a:extLst>
              <a:ext uri="{FF2B5EF4-FFF2-40B4-BE49-F238E27FC236}">
                <a16:creationId xmlns:a16="http://schemas.microsoft.com/office/drawing/2014/main" id="{6FF98D35-F989-D6DA-BF9E-938BCC4D9D7E}"/>
              </a:ext>
            </a:extLst>
          </p:cNvPr>
          <p:cNvSpPr txBox="1">
            <a:spLocks noChangeArrowheads="1"/>
          </p:cNvSpPr>
          <p:nvPr/>
        </p:nvSpPr>
        <p:spPr bwMode="auto">
          <a:xfrm>
            <a:off x="9303815" y="1127011"/>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Avril</a:t>
            </a:r>
          </a:p>
        </p:txBody>
      </p:sp>
      <p:cxnSp>
        <p:nvCxnSpPr>
          <p:cNvPr id="39" name="Connecteur droit 38">
            <a:extLst>
              <a:ext uri="{FF2B5EF4-FFF2-40B4-BE49-F238E27FC236}">
                <a16:creationId xmlns:a16="http://schemas.microsoft.com/office/drawing/2014/main" id="{4984DE30-CB6B-7FE1-C2DC-4D1F3C33E2FF}"/>
              </a:ext>
            </a:extLst>
          </p:cNvPr>
          <p:cNvCxnSpPr>
            <a:cxnSpLocks/>
          </p:cNvCxnSpPr>
          <p:nvPr/>
        </p:nvCxnSpPr>
        <p:spPr>
          <a:xfrm>
            <a:off x="2115251" y="2556537"/>
            <a:ext cx="9453858"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5646C704-3C9C-3C8B-E838-69DFB591CC8D}"/>
              </a:ext>
            </a:extLst>
          </p:cNvPr>
          <p:cNvCxnSpPr>
            <a:cxnSpLocks/>
          </p:cNvCxnSpPr>
          <p:nvPr/>
        </p:nvCxnSpPr>
        <p:spPr>
          <a:xfrm>
            <a:off x="2105726" y="2920373"/>
            <a:ext cx="9453858"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0F7FFC2F-148F-C34A-F94D-12B32590FFB0}"/>
              </a:ext>
            </a:extLst>
          </p:cNvPr>
          <p:cNvCxnSpPr>
            <a:cxnSpLocks/>
          </p:cNvCxnSpPr>
          <p:nvPr/>
        </p:nvCxnSpPr>
        <p:spPr>
          <a:xfrm>
            <a:off x="2115251" y="3576679"/>
            <a:ext cx="9452416"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4964720D-AF08-9152-95BC-E81772D658B6}"/>
              </a:ext>
            </a:extLst>
          </p:cNvPr>
          <p:cNvCxnSpPr>
            <a:cxnSpLocks/>
          </p:cNvCxnSpPr>
          <p:nvPr/>
        </p:nvCxnSpPr>
        <p:spPr>
          <a:xfrm>
            <a:off x="2105726" y="4256075"/>
            <a:ext cx="9453858"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8B2598AD-13BB-945A-0B5C-E9B81CE8B797}"/>
              </a:ext>
            </a:extLst>
          </p:cNvPr>
          <p:cNvCxnSpPr>
            <a:cxnSpLocks/>
          </p:cNvCxnSpPr>
          <p:nvPr/>
        </p:nvCxnSpPr>
        <p:spPr>
          <a:xfrm>
            <a:off x="2105726" y="4951832"/>
            <a:ext cx="9453858" cy="0"/>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sp>
        <p:nvSpPr>
          <p:cNvPr id="46" name="ZoneTexte 45">
            <a:extLst>
              <a:ext uri="{FF2B5EF4-FFF2-40B4-BE49-F238E27FC236}">
                <a16:creationId xmlns:a16="http://schemas.microsoft.com/office/drawing/2014/main" id="{1FE0C1FA-D5D5-0C10-D12F-A0958AB54A23}"/>
              </a:ext>
            </a:extLst>
          </p:cNvPr>
          <p:cNvSpPr txBox="1"/>
          <p:nvPr/>
        </p:nvSpPr>
        <p:spPr>
          <a:xfrm>
            <a:off x="2404537" y="2999522"/>
            <a:ext cx="9174097" cy="246221"/>
          </a:xfrm>
          <a:prstGeom prst="rect">
            <a:avLst/>
          </a:prstGeom>
          <a:solidFill>
            <a:schemeClr val="accent1">
              <a:lumMod val="20000"/>
              <a:lumOff val="80000"/>
            </a:schemeClr>
          </a:solidFill>
        </p:spPr>
        <p:txBody>
          <a:bodyPr wrap="square" rtlCol="0">
            <a:spAutoFit/>
          </a:bodyPr>
          <a:lstStyle/>
          <a:p>
            <a:r>
              <a:rPr lang="fr-FR" sz="1000" b="1" dirty="0">
                <a:solidFill>
                  <a:schemeClr val="tx1">
                    <a:lumMod val="75000"/>
                    <a:lumOff val="25000"/>
                  </a:schemeClr>
                </a:solidFill>
              </a:rPr>
              <a:t>Gamme TPE Premium : </a:t>
            </a:r>
            <a:r>
              <a:rPr lang="fr-FR" sz="1000" dirty="0">
                <a:solidFill>
                  <a:schemeClr val="tx1">
                    <a:lumMod val="75000"/>
                    <a:lumOff val="25000"/>
                  </a:schemeClr>
                </a:solidFill>
              </a:rPr>
              <a:t>2 mois offerts si engagement 48 mois / </a:t>
            </a:r>
            <a:r>
              <a:rPr lang="fr-FR" sz="1000" b="1" dirty="0">
                <a:solidFill>
                  <a:schemeClr val="tx1">
                    <a:lumMod val="75000"/>
                    <a:lumOff val="25000"/>
                  </a:schemeClr>
                </a:solidFill>
              </a:rPr>
              <a:t>Gamme TPE IP Pros de santé : </a:t>
            </a:r>
            <a:r>
              <a:rPr lang="fr-FR" sz="1000" dirty="0">
                <a:solidFill>
                  <a:schemeClr val="tx1">
                    <a:lumMod val="75000"/>
                    <a:lumOff val="25000"/>
                  </a:schemeClr>
                </a:solidFill>
              </a:rPr>
              <a:t>loyer à 9,90€/mois</a:t>
            </a:r>
            <a:endParaRPr lang="fr-FR" sz="1000" b="1" dirty="0">
              <a:solidFill>
                <a:schemeClr val="tx1">
                  <a:lumMod val="75000"/>
                  <a:lumOff val="25000"/>
                </a:schemeClr>
              </a:solidFill>
            </a:endParaRPr>
          </a:p>
        </p:txBody>
      </p:sp>
      <p:cxnSp>
        <p:nvCxnSpPr>
          <p:cNvPr id="11" name="Connecteur droit 10">
            <a:extLst>
              <a:ext uri="{FF2B5EF4-FFF2-40B4-BE49-F238E27FC236}">
                <a16:creationId xmlns:a16="http://schemas.microsoft.com/office/drawing/2014/main" id="{4D87A692-3196-5BBC-BBAA-183AC539AE16}"/>
              </a:ext>
            </a:extLst>
          </p:cNvPr>
          <p:cNvCxnSpPr>
            <a:cxnSpLocks/>
          </p:cNvCxnSpPr>
          <p:nvPr/>
        </p:nvCxnSpPr>
        <p:spPr>
          <a:xfrm>
            <a:off x="-107576" y="3544870"/>
            <a:ext cx="645458"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18" name="Forme libre : forme 17">
            <a:extLst>
              <a:ext uri="{FF2B5EF4-FFF2-40B4-BE49-F238E27FC236}">
                <a16:creationId xmlns:a16="http://schemas.microsoft.com/office/drawing/2014/main" id="{F10147C5-BAE5-8CA5-CD34-240DA1943E8E}"/>
              </a:ext>
            </a:extLst>
          </p:cNvPr>
          <p:cNvSpPr/>
          <p:nvPr/>
        </p:nvSpPr>
        <p:spPr>
          <a:xfrm rot="496478">
            <a:off x="-81244" y="4969450"/>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orme libre : forme 18">
            <a:extLst>
              <a:ext uri="{FF2B5EF4-FFF2-40B4-BE49-F238E27FC236}">
                <a16:creationId xmlns:a16="http://schemas.microsoft.com/office/drawing/2014/main" id="{0548E354-9AC8-3843-97F8-51D69170A23C}"/>
              </a:ext>
            </a:extLst>
          </p:cNvPr>
          <p:cNvSpPr/>
          <p:nvPr/>
        </p:nvSpPr>
        <p:spPr>
          <a:xfrm flipV="1">
            <a:off x="-81244" y="1572842"/>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orme libre : forme 25">
            <a:extLst>
              <a:ext uri="{FF2B5EF4-FFF2-40B4-BE49-F238E27FC236}">
                <a16:creationId xmlns:a16="http://schemas.microsoft.com/office/drawing/2014/main" id="{7635B714-9412-CB38-04A0-28D5300D5C42}"/>
              </a:ext>
            </a:extLst>
          </p:cNvPr>
          <p:cNvSpPr/>
          <p:nvPr/>
        </p:nvSpPr>
        <p:spPr>
          <a:xfrm>
            <a:off x="-89268" y="2372865"/>
            <a:ext cx="645458" cy="406339"/>
          </a:xfrm>
          <a:custGeom>
            <a:avLst/>
            <a:gdLst>
              <a:gd name="connsiteX0" fmla="*/ 576776 w 576776"/>
              <a:gd name="connsiteY0" fmla="*/ 379828 h 379828"/>
              <a:gd name="connsiteX1" fmla="*/ 0 w 576776"/>
              <a:gd name="connsiteY1" fmla="*/ 0 h 379828"/>
              <a:gd name="connsiteX0" fmla="*/ 576776 w 576776"/>
              <a:gd name="connsiteY0" fmla="*/ 379828 h 381535"/>
              <a:gd name="connsiteX1" fmla="*/ 0 w 576776"/>
              <a:gd name="connsiteY1" fmla="*/ 0 h 381535"/>
            </a:gdLst>
            <a:ahLst/>
            <a:cxnLst>
              <a:cxn ang="0">
                <a:pos x="connsiteX0" y="connsiteY0"/>
              </a:cxn>
              <a:cxn ang="0">
                <a:pos x="connsiteX1" y="connsiteY1"/>
              </a:cxn>
            </a:cxnLst>
            <a:rect l="l" t="t" r="r" b="b"/>
            <a:pathLst>
              <a:path w="576776" h="381535">
                <a:moveTo>
                  <a:pt x="576776" y="379828"/>
                </a:moveTo>
                <a:cubicBezTo>
                  <a:pt x="307009" y="397222"/>
                  <a:pt x="162951" y="282526"/>
                  <a:pt x="0" y="0"/>
                </a:cubicBez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orme libre : forme 26">
            <a:extLst>
              <a:ext uri="{FF2B5EF4-FFF2-40B4-BE49-F238E27FC236}">
                <a16:creationId xmlns:a16="http://schemas.microsoft.com/office/drawing/2014/main" id="{EF8184E6-C8BA-925C-2246-99663836A6C2}"/>
              </a:ext>
            </a:extLst>
          </p:cNvPr>
          <p:cNvSpPr/>
          <p:nvPr/>
        </p:nvSpPr>
        <p:spPr>
          <a:xfrm flipV="1">
            <a:off x="-107576" y="4241940"/>
            <a:ext cx="645458" cy="406339"/>
          </a:xfrm>
          <a:custGeom>
            <a:avLst/>
            <a:gdLst>
              <a:gd name="connsiteX0" fmla="*/ 576776 w 576776"/>
              <a:gd name="connsiteY0" fmla="*/ 379828 h 379828"/>
              <a:gd name="connsiteX1" fmla="*/ 0 w 576776"/>
              <a:gd name="connsiteY1" fmla="*/ 0 h 379828"/>
              <a:gd name="connsiteX0" fmla="*/ 576776 w 576776"/>
              <a:gd name="connsiteY0" fmla="*/ 379828 h 381535"/>
              <a:gd name="connsiteX1" fmla="*/ 0 w 576776"/>
              <a:gd name="connsiteY1" fmla="*/ 0 h 381535"/>
            </a:gdLst>
            <a:ahLst/>
            <a:cxnLst>
              <a:cxn ang="0">
                <a:pos x="connsiteX0" y="connsiteY0"/>
              </a:cxn>
              <a:cxn ang="0">
                <a:pos x="connsiteX1" y="connsiteY1"/>
              </a:cxn>
            </a:cxnLst>
            <a:rect l="l" t="t" r="r" b="b"/>
            <a:pathLst>
              <a:path w="576776" h="381535">
                <a:moveTo>
                  <a:pt x="576776" y="379828"/>
                </a:moveTo>
                <a:cubicBezTo>
                  <a:pt x="307009" y="397222"/>
                  <a:pt x="162951" y="282526"/>
                  <a:pt x="0" y="0"/>
                </a:cubicBezTo>
              </a:path>
            </a:pathLst>
          </a:cu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7" name="Groupe 66">
            <a:extLst>
              <a:ext uri="{FF2B5EF4-FFF2-40B4-BE49-F238E27FC236}">
                <a16:creationId xmlns:a16="http://schemas.microsoft.com/office/drawing/2014/main" id="{21A3DAE9-EDD5-D959-6B26-F00CB58889F9}"/>
              </a:ext>
            </a:extLst>
          </p:cNvPr>
          <p:cNvGrpSpPr/>
          <p:nvPr/>
        </p:nvGrpSpPr>
        <p:grpSpPr>
          <a:xfrm>
            <a:off x="2105485" y="2985328"/>
            <a:ext cx="261906" cy="261906"/>
            <a:chOff x="6367098" y="4045728"/>
            <a:chExt cx="261906" cy="261906"/>
          </a:xfrm>
        </p:grpSpPr>
        <p:sp>
          <p:nvSpPr>
            <p:cNvPr id="12" name="Rectangle 11">
              <a:extLst>
                <a:ext uri="{FF2B5EF4-FFF2-40B4-BE49-F238E27FC236}">
                  <a16:creationId xmlns:a16="http://schemas.microsoft.com/office/drawing/2014/main" id="{A19D4E65-FE89-B6D8-818A-BFBFCF925E9B}"/>
                </a:ext>
              </a:extLst>
            </p:cNvPr>
            <p:cNvSpPr/>
            <p:nvPr/>
          </p:nvSpPr>
          <p:spPr>
            <a:xfrm>
              <a:off x="6375210" y="4059736"/>
              <a:ext cx="245682" cy="245682"/>
            </a:xfrm>
            <a:prstGeom prst="rect">
              <a:avLst/>
            </a:prstGeom>
            <a:solidFill>
              <a:srgbClr val="7030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Graphique 20" descr="Ramper avec un remplissage uni">
              <a:extLst>
                <a:ext uri="{FF2B5EF4-FFF2-40B4-BE49-F238E27FC236}">
                  <a16:creationId xmlns:a16="http://schemas.microsoft.com/office/drawing/2014/main" id="{AD7E38C0-DD65-8DA5-2130-5D1DA269559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67098" y="4045728"/>
              <a:ext cx="261906" cy="261906"/>
            </a:xfrm>
            <a:prstGeom prst="rect">
              <a:avLst/>
            </a:prstGeom>
          </p:spPr>
        </p:pic>
      </p:grpSp>
      <p:grpSp>
        <p:nvGrpSpPr>
          <p:cNvPr id="50" name="Groupe 49">
            <a:extLst>
              <a:ext uri="{FF2B5EF4-FFF2-40B4-BE49-F238E27FC236}">
                <a16:creationId xmlns:a16="http://schemas.microsoft.com/office/drawing/2014/main" id="{6FCF4198-2B74-AFD0-5150-9F9BDA966A08}"/>
              </a:ext>
            </a:extLst>
          </p:cNvPr>
          <p:cNvGrpSpPr/>
          <p:nvPr/>
        </p:nvGrpSpPr>
        <p:grpSpPr>
          <a:xfrm>
            <a:off x="7353760" y="4661194"/>
            <a:ext cx="245333" cy="261906"/>
            <a:chOff x="2903319" y="4896669"/>
            <a:chExt cx="261906" cy="261906"/>
          </a:xfrm>
        </p:grpSpPr>
        <p:sp>
          <p:nvSpPr>
            <p:cNvPr id="52" name="Rectangle 51">
              <a:extLst>
                <a:ext uri="{FF2B5EF4-FFF2-40B4-BE49-F238E27FC236}">
                  <a16:creationId xmlns:a16="http://schemas.microsoft.com/office/drawing/2014/main" id="{12FA60E1-ABD4-5171-ABF9-84A5CA607189}"/>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3" name="Graphique 52" descr="Ramper avec un remplissage uni">
              <a:extLst>
                <a:ext uri="{FF2B5EF4-FFF2-40B4-BE49-F238E27FC236}">
                  <a16:creationId xmlns:a16="http://schemas.microsoft.com/office/drawing/2014/main" id="{988E70EF-23A5-9546-D0A3-4C101257387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54" name="ZoneTexte 53">
            <a:extLst>
              <a:ext uri="{FF2B5EF4-FFF2-40B4-BE49-F238E27FC236}">
                <a16:creationId xmlns:a16="http://schemas.microsoft.com/office/drawing/2014/main" id="{6539B862-4DA6-111C-9F73-E1F2A1DFC701}"/>
              </a:ext>
            </a:extLst>
          </p:cNvPr>
          <p:cNvSpPr txBox="1"/>
          <p:nvPr/>
        </p:nvSpPr>
        <p:spPr>
          <a:xfrm>
            <a:off x="7620000" y="4669036"/>
            <a:ext cx="3949477" cy="246221"/>
          </a:xfrm>
          <a:prstGeom prst="rect">
            <a:avLst/>
          </a:prstGeom>
          <a:solidFill>
            <a:schemeClr val="accent2">
              <a:lumMod val="40000"/>
              <a:lumOff val="60000"/>
            </a:schemeClr>
          </a:solidFill>
          <a:ln>
            <a:noFill/>
          </a:ln>
        </p:spPr>
        <p:txBody>
          <a:bodyPr wrap="square" rtlCol="0">
            <a:spAutoFit/>
          </a:bodyPr>
          <a:lstStyle/>
          <a:p>
            <a:r>
              <a:rPr lang="fr-FR" sz="1000" b="1" dirty="0">
                <a:solidFill>
                  <a:schemeClr val="tx1">
                    <a:lumMod val="75000"/>
                    <a:lumOff val="25000"/>
                  </a:schemeClr>
                </a:solidFill>
              </a:rPr>
              <a:t>Crédit Digital Pro </a:t>
            </a:r>
            <a:r>
              <a:rPr lang="fr-FR" sz="1000" dirty="0">
                <a:solidFill>
                  <a:schemeClr val="tx1">
                    <a:lumMod val="75000"/>
                    <a:lumOff val="25000"/>
                  </a:schemeClr>
                </a:solidFill>
              </a:rPr>
              <a:t>(01/03 au 30/05)</a:t>
            </a:r>
          </a:p>
        </p:txBody>
      </p:sp>
      <p:sp>
        <p:nvSpPr>
          <p:cNvPr id="63" name="ZoneTexte 62">
            <a:extLst>
              <a:ext uri="{FF2B5EF4-FFF2-40B4-BE49-F238E27FC236}">
                <a16:creationId xmlns:a16="http://schemas.microsoft.com/office/drawing/2014/main" id="{7A3B3288-E629-62FA-C5E8-898D4BA824D8}"/>
              </a:ext>
            </a:extLst>
          </p:cNvPr>
          <p:cNvSpPr txBox="1"/>
          <p:nvPr/>
        </p:nvSpPr>
        <p:spPr>
          <a:xfrm>
            <a:off x="7620000" y="2263890"/>
            <a:ext cx="2895600" cy="246221"/>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Auto Pro : </a:t>
            </a:r>
            <a:r>
              <a:rPr lang="fr-FR" sz="1000" dirty="0">
                <a:solidFill>
                  <a:schemeClr val="tx1">
                    <a:lumMod val="75000"/>
                    <a:lumOff val="25000"/>
                  </a:schemeClr>
                </a:solidFill>
              </a:rPr>
              <a:t>2 mois offerts sur </a:t>
            </a:r>
            <a:r>
              <a:rPr lang="fr-FR" sz="1000" dirty="0" err="1">
                <a:solidFill>
                  <a:schemeClr val="tx1">
                    <a:lumMod val="75000"/>
                    <a:lumOff val="25000"/>
                  </a:schemeClr>
                </a:solidFill>
              </a:rPr>
              <a:t>nlles</a:t>
            </a:r>
            <a:r>
              <a:rPr lang="fr-FR" sz="1000" dirty="0">
                <a:solidFill>
                  <a:schemeClr val="tx1">
                    <a:lumMod val="75000"/>
                    <a:lumOff val="25000"/>
                  </a:schemeClr>
                </a:solidFill>
              </a:rPr>
              <a:t> souscriptions</a:t>
            </a:r>
          </a:p>
        </p:txBody>
      </p:sp>
      <p:grpSp>
        <p:nvGrpSpPr>
          <p:cNvPr id="64" name="Groupe 63">
            <a:extLst>
              <a:ext uri="{FF2B5EF4-FFF2-40B4-BE49-F238E27FC236}">
                <a16:creationId xmlns:a16="http://schemas.microsoft.com/office/drawing/2014/main" id="{E1EB39C9-6835-2507-4E3A-77FD0F00F52B}"/>
              </a:ext>
            </a:extLst>
          </p:cNvPr>
          <p:cNvGrpSpPr/>
          <p:nvPr/>
        </p:nvGrpSpPr>
        <p:grpSpPr>
          <a:xfrm>
            <a:off x="2105485" y="2266727"/>
            <a:ext cx="261906" cy="267039"/>
            <a:chOff x="3514438" y="1974185"/>
            <a:chExt cx="261906" cy="267039"/>
          </a:xfrm>
        </p:grpSpPr>
        <p:sp>
          <p:nvSpPr>
            <p:cNvPr id="65" name="Rectangle 64">
              <a:extLst>
                <a:ext uri="{FF2B5EF4-FFF2-40B4-BE49-F238E27FC236}">
                  <a16:creationId xmlns:a16="http://schemas.microsoft.com/office/drawing/2014/main" id="{3313F1A7-0548-CDF9-6693-70F8C38BBEA5}"/>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6" name="Graphique 65" descr="Ramper avec un remplissage uni">
              <a:extLst>
                <a:ext uri="{FF2B5EF4-FFF2-40B4-BE49-F238E27FC236}">
                  <a16:creationId xmlns:a16="http://schemas.microsoft.com/office/drawing/2014/main" id="{727F05C6-C249-F5E4-5531-D41CC73307B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sp>
        <p:nvSpPr>
          <p:cNvPr id="72" name="ZoneTexte 71">
            <a:extLst>
              <a:ext uri="{FF2B5EF4-FFF2-40B4-BE49-F238E27FC236}">
                <a16:creationId xmlns:a16="http://schemas.microsoft.com/office/drawing/2014/main" id="{CC4C6266-7F1B-CD1B-9D83-DADD16D603F7}"/>
              </a:ext>
            </a:extLst>
          </p:cNvPr>
          <p:cNvSpPr txBox="1"/>
          <p:nvPr/>
        </p:nvSpPr>
        <p:spPr>
          <a:xfrm>
            <a:off x="2404537" y="3296030"/>
            <a:ext cx="9174097" cy="246221"/>
          </a:xfrm>
          <a:prstGeom prst="rect">
            <a:avLst/>
          </a:prstGeom>
          <a:solidFill>
            <a:schemeClr val="accent1">
              <a:lumMod val="20000"/>
              <a:lumOff val="80000"/>
            </a:schemeClr>
          </a:solidFill>
        </p:spPr>
        <p:txBody>
          <a:bodyPr wrap="square" rtlCol="0">
            <a:spAutoFit/>
          </a:bodyPr>
          <a:lstStyle/>
          <a:p>
            <a:r>
              <a:rPr lang="fr-FR" sz="1000" b="1" dirty="0">
                <a:solidFill>
                  <a:schemeClr val="tx1">
                    <a:lumMod val="75000"/>
                    <a:lumOff val="25000"/>
                  </a:schemeClr>
                </a:solidFill>
              </a:rPr>
              <a:t>IZ e-Commerce / JPEL Express / </a:t>
            </a:r>
            <a:r>
              <a:rPr lang="fr-FR" sz="1000" b="1" dirty="0" err="1">
                <a:solidFill>
                  <a:schemeClr val="tx1">
                    <a:lumMod val="75000"/>
                    <a:lumOff val="25000"/>
                  </a:schemeClr>
                </a:solidFill>
              </a:rPr>
              <a:t>PayPlug</a:t>
            </a:r>
            <a:endParaRPr lang="fr-FR" sz="1000" dirty="0">
              <a:solidFill>
                <a:schemeClr val="tx1">
                  <a:lumMod val="75000"/>
                  <a:lumOff val="25000"/>
                </a:schemeClr>
              </a:solidFill>
            </a:endParaRPr>
          </a:p>
        </p:txBody>
      </p:sp>
      <p:grpSp>
        <p:nvGrpSpPr>
          <p:cNvPr id="73" name="Groupe 72">
            <a:extLst>
              <a:ext uri="{FF2B5EF4-FFF2-40B4-BE49-F238E27FC236}">
                <a16:creationId xmlns:a16="http://schemas.microsoft.com/office/drawing/2014/main" id="{4CEC7BDE-54B0-FAB0-7ABD-CDC82F53546D}"/>
              </a:ext>
            </a:extLst>
          </p:cNvPr>
          <p:cNvGrpSpPr/>
          <p:nvPr/>
        </p:nvGrpSpPr>
        <p:grpSpPr>
          <a:xfrm>
            <a:off x="2105485" y="3281836"/>
            <a:ext cx="261906" cy="261906"/>
            <a:chOff x="6367098" y="4045728"/>
            <a:chExt cx="261906" cy="261906"/>
          </a:xfrm>
        </p:grpSpPr>
        <p:sp>
          <p:nvSpPr>
            <p:cNvPr id="74" name="Rectangle 73">
              <a:extLst>
                <a:ext uri="{FF2B5EF4-FFF2-40B4-BE49-F238E27FC236}">
                  <a16:creationId xmlns:a16="http://schemas.microsoft.com/office/drawing/2014/main" id="{75475BDD-68FE-7B5A-95E5-ACACC785EB0C}"/>
                </a:ext>
              </a:extLst>
            </p:cNvPr>
            <p:cNvSpPr/>
            <p:nvPr/>
          </p:nvSpPr>
          <p:spPr>
            <a:xfrm>
              <a:off x="6375210" y="4059736"/>
              <a:ext cx="245682" cy="245682"/>
            </a:xfrm>
            <a:prstGeom prst="rect">
              <a:avLst/>
            </a:prstGeom>
            <a:solidFill>
              <a:srgbClr val="7030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5" name="Graphique 74" descr="Ramper avec un remplissage uni">
              <a:extLst>
                <a:ext uri="{FF2B5EF4-FFF2-40B4-BE49-F238E27FC236}">
                  <a16:creationId xmlns:a16="http://schemas.microsoft.com/office/drawing/2014/main" id="{73D2B52C-E7A6-B4C6-4CBD-CE69A3E6CF6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67098" y="4045728"/>
              <a:ext cx="261906" cy="261906"/>
            </a:xfrm>
            <a:prstGeom prst="rect">
              <a:avLst/>
            </a:prstGeom>
          </p:spPr>
        </p:pic>
      </p:grpSp>
      <p:sp>
        <p:nvSpPr>
          <p:cNvPr id="92" name="ZoneTexte 91">
            <a:extLst>
              <a:ext uri="{FF2B5EF4-FFF2-40B4-BE49-F238E27FC236}">
                <a16:creationId xmlns:a16="http://schemas.microsoft.com/office/drawing/2014/main" id="{B9ABEBE3-5AF9-91F3-5811-051B74D6AF94}"/>
              </a:ext>
            </a:extLst>
          </p:cNvPr>
          <p:cNvSpPr txBox="1"/>
          <p:nvPr/>
        </p:nvSpPr>
        <p:spPr>
          <a:xfrm>
            <a:off x="2398971" y="3679788"/>
            <a:ext cx="9178221"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CAT PRO / CAT BDR / CAT Vert</a:t>
            </a:r>
            <a:endParaRPr lang="fr-FR" sz="1000" dirty="0">
              <a:solidFill>
                <a:schemeClr val="tx1">
                  <a:lumMod val="75000"/>
                  <a:lumOff val="25000"/>
                </a:schemeClr>
              </a:solidFill>
            </a:endParaRPr>
          </a:p>
        </p:txBody>
      </p:sp>
      <p:grpSp>
        <p:nvGrpSpPr>
          <p:cNvPr id="93" name="Groupe 92">
            <a:extLst>
              <a:ext uri="{FF2B5EF4-FFF2-40B4-BE49-F238E27FC236}">
                <a16:creationId xmlns:a16="http://schemas.microsoft.com/office/drawing/2014/main" id="{09EA0A8C-8C4E-7866-5B4E-648468DA8D14}"/>
              </a:ext>
            </a:extLst>
          </p:cNvPr>
          <p:cNvGrpSpPr/>
          <p:nvPr/>
        </p:nvGrpSpPr>
        <p:grpSpPr>
          <a:xfrm>
            <a:off x="2105485" y="3668014"/>
            <a:ext cx="263346" cy="272138"/>
            <a:chOff x="2570723" y="4870644"/>
            <a:chExt cx="261906" cy="261906"/>
          </a:xfrm>
        </p:grpSpPr>
        <p:sp>
          <p:nvSpPr>
            <p:cNvPr id="94" name="Rectangle 93">
              <a:extLst>
                <a:ext uri="{FF2B5EF4-FFF2-40B4-BE49-F238E27FC236}">
                  <a16:creationId xmlns:a16="http://schemas.microsoft.com/office/drawing/2014/main" id="{CAEE2050-1B4C-320B-AFFD-43E11097C0C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5" name="Graphique 94" descr="Ramper avec un remplissage uni">
              <a:extLst>
                <a:ext uri="{FF2B5EF4-FFF2-40B4-BE49-F238E27FC236}">
                  <a16:creationId xmlns:a16="http://schemas.microsoft.com/office/drawing/2014/main" id="{0E225691-E32A-F03A-827F-4083F5AEEB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96" name="ZoneTexte 95">
            <a:extLst>
              <a:ext uri="{FF2B5EF4-FFF2-40B4-BE49-F238E27FC236}">
                <a16:creationId xmlns:a16="http://schemas.microsoft.com/office/drawing/2014/main" id="{FBB5A1FF-66B7-F0C3-799B-053F89FE41A6}"/>
              </a:ext>
            </a:extLst>
          </p:cNvPr>
          <p:cNvSpPr txBox="1"/>
          <p:nvPr/>
        </p:nvSpPr>
        <p:spPr>
          <a:xfrm>
            <a:off x="2397528" y="3974510"/>
            <a:ext cx="9179663"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Parts sociales / CEP</a:t>
            </a:r>
            <a:endParaRPr lang="fr-FR" sz="1000" dirty="0">
              <a:solidFill>
                <a:schemeClr val="tx1">
                  <a:lumMod val="75000"/>
                  <a:lumOff val="25000"/>
                </a:schemeClr>
              </a:solidFill>
            </a:endParaRPr>
          </a:p>
        </p:txBody>
      </p:sp>
      <p:grpSp>
        <p:nvGrpSpPr>
          <p:cNvPr id="97" name="Groupe 96">
            <a:extLst>
              <a:ext uri="{FF2B5EF4-FFF2-40B4-BE49-F238E27FC236}">
                <a16:creationId xmlns:a16="http://schemas.microsoft.com/office/drawing/2014/main" id="{9C25574E-8BF0-4690-884B-F2ABFDF0CD51}"/>
              </a:ext>
            </a:extLst>
          </p:cNvPr>
          <p:cNvGrpSpPr/>
          <p:nvPr/>
        </p:nvGrpSpPr>
        <p:grpSpPr>
          <a:xfrm>
            <a:off x="2105485" y="3962736"/>
            <a:ext cx="263346" cy="255900"/>
            <a:chOff x="2570723" y="4870644"/>
            <a:chExt cx="261906" cy="261906"/>
          </a:xfrm>
        </p:grpSpPr>
        <p:sp>
          <p:nvSpPr>
            <p:cNvPr id="98" name="Rectangle 97">
              <a:extLst>
                <a:ext uri="{FF2B5EF4-FFF2-40B4-BE49-F238E27FC236}">
                  <a16:creationId xmlns:a16="http://schemas.microsoft.com/office/drawing/2014/main" id="{5894DEDD-6A2D-3CA9-3CB0-057D895DED50}"/>
                </a:ext>
              </a:extLst>
            </p:cNvPr>
            <p:cNvSpPr/>
            <p:nvPr/>
          </p:nvSpPr>
          <p:spPr>
            <a:xfrm>
              <a:off x="2578835" y="4880253"/>
              <a:ext cx="245682" cy="24568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9" name="Graphique 98" descr="Ramper avec un remplissage uni">
              <a:extLst>
                <a:ext uri="{FF2B5EF4-FFF2-40B4-BE49-F238E27FC236}">
                  <a16:creationId xmlns:a16="http://schemas.microsoft.com/office/drawing/2014/main" id="{98E6C073-C042-4873-88AC-D0B44B834FF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70723" y="4870644"/>
              <a:ext cx="261906" cy="261906"/>
            </a:xfrm>
            <a:prstGeom prst="rect">
              <a:avLst/>
            </a:prstGeom>
          </p:spPr>
        </p:pic>
      </p:grpSp>
      <p:sp>
        <p:nvSpPr>
          <p:cNvPr id="58" name="ZoneTexte 57">
            <a:extLst>
              <a:ext uri="{FF2B5EF4-FFF2-40B4-BE49-F238E27FC236}">
                <a16:creationId xmlns:a16="http://schemas.microsoft.com/office/drawing/2014/main" id="{7C8F34C5-F187-EBAD-C119-D6DB33D6C847}"/>
              </a:ext>
            </a:extLst>
          </p:cNvPr>
          <p:cNvSpPr txBox="1"/>
          <p:nvPr/>
        </p:nvSpPr>
        <p:spPr>
          <a:xfrm>
            <a:off x="3084945" y="1959221"/>
            <a:ext cx="5639828" cy="246221"/>
          </a:xfrm>
          <a:prstGeom prst="rect">
            <a:avLst/>
          </a:prstGeom>
          <a:solidFill>
            <a:srgbClr val="FFFFCC"/>
          </a:solidFill>
          <a:ln>
            <a:noFill/>
          </a:ln>
        </p:spPr>
        <p:txBody>
          <a:bodyPr wrap="square" rtlCol="0">
            <a:spAutoFit/>
          </a:bodyPr>
          <a:lstStyle/>
          <a:p>
            <a:r>
              <a:rPr lang="fr-FR" sz="1000" b="1" dirty="0">
                <a:solidFill>
                  <a:schemeClr val="tx1">
                    <a:lumMod val="75000"/>
                    <a:lumOff val="25000"/>
                  </a:schemeClr>
                </a:solidFill>
              </a:rPr>
              <a:t>MR Pro : </a:t>
            </a:r>
            <a:r>
              <a:rPr lang="fr-FR" sz="1000" dirty="0">
                <a:solidFill>
                  <a:schemeClr val="tx1">
                    <a:lumMod val="75000"/>
                    <a:lumOff val="25000"/>
                  </a:schemeClr>
                </a:solidFill>
              </a:rPr>
              <a:t>2 mois offerts sur </a:t>
            </a:r>
            <a:r>
              <a:rPr lang="fr-FR" sz="1000" dirty="0" err="1">
                <a:solidFill>
                  <a:schemeClr val="tx1">
                    <a:lumMod val="75000"/>
                    <a:lumOff val="25000"/>
                  </a:schemeClr>
                </a:solidFill>
              </a:rPr>
              <a:t>nlles</a:t>
            </a:r>
            <a:r>
              <a:rPr lang="fr-FR" sz="1000" dirty="0">
                <a:solidFill>
                  <a:schemeClr val="tx1">
                    <a:lumMod val="75000"/>
                    <a:lumOff val="25000"/>
                  </a:schemeClr>
                </a:solidFill>
              </a:rPr>
              <a:t> souscriptions / </a:t>
            </a:r>
            <a:r>
              <a:rPr lang="fr-FR" sz="1000" b="1" dirty="0" err="1">
                <a:solidFill>
                  <a:schemeClr val="tx1">
                    <a:lumMod val="75000"/>
                    <a:lumOff val="25000"/>
                  </a:schemeClr>
                </a:solidFill>
              </a:rPr>
              <a:t>Prév</a:t>
            </a:r>
            <a:r>
              <a:rPr lang="fr-FR" sz="1000" b="1" dirty="0">
                <a:solidFill>
                  <a:schemeClr val="tx1">
                    <a:lumMod val="75000"/>
                    <a:lumOff val="25000"/>
                  </a:schemeClr>
                </a:solidFill>
              </a:rPr>
              <a:t> Pro : </a:t>
            </a:r>
            <a:r>
              <a:rPr lang="fr-FR" sz="1000" dirty="0">
                <a:solidFill>
                  <a:schemeClr val="tx1">
                    <a:lumMod val="75000"/>
                    <a:lumOff val="25000"/>
                  </a:schemeClr>
                </a:solidFill>
              </a:rPr>
              <a:t>2 mois offerts sur </a:t>
            </a:r>
            <a:r>
              <a:rPr lang="fr-FR" sz="1000" dirty="0" err="1">
                <a:solidFill>
                  <a:schemeClr val="tx1">
                    <a:lumMod val="75000"/>
                    <a:lumOff val="25000"/>
                  </a:schemeClr>
                </a:solidFill>
              </a:rPr>
              <a:t>nlles</a:t>
            </a:r>
            <a:r>
              <a:rPr lang="fr-FR" sz="1000" dirty="0">
                <a:solidFill>
                  <a:schemeClr val="tx1">
                    <a:lumMod val="75000"/>
                    <a:lumOff val="25000"/>
                  </a:schemeClr>
                </a:solidFill>
              </a:rPr>
              <a:t> souscriptions</a:t>
            </a:r>
          </a:p>
        </p:txBody>
      </p:sp>
      <p:grpSp>
        <p:nvGrpSpPr>
          <p:cNvPr id="68" name="Groupe 67">
            <a:extLst>
              <a:ext uri="{FF2B5EF4-FFF2-40B4-BE49-F238E27FC236}">
                <a16:creationId xmlns:a16="http://schemas.microsoft.com/office/drawing/2014/main" id="{6802C1E3-8027-D50B-BAFB-FF919FA3ACC4}"/>
              </a:ext>
            </a:extLst>
          </p:cNvPr>
          <p:cNvGrpSpPr/>
          <p:nvPr/>
        </p:nvGrpSpPr>
        <p:grpSpPr>
          <a:xfrm>
            <a:off x="2105485" y="1962058"/>
            <a:ext cx="261906" cy="267039"/>
            <a:chOff x="3514438" y="1974185"/>
            <a:chExt cx="261906" cy="267039"/>
          </a:xfrm>
        </p:grpSpPr>
        <p:sp>
          <p:nvSpPr>
            <p:cNvPr id="69" name="Rectangle 68">
              <a:extLst>
                <a:ext uri="{FF2B5EF4-FFF2-40B4-BE49-F238E27FC236}">
                  <a16:creationId xmlns:a16="http://schemas.microsoft.com/office/drawing/2014/main" id="{3DFCC310-EBCD-01F4-E791-4BB633018F48}"/>
                </a:ext>
              </a:extLst>
            </p:cNvPr>
            <p:cNvSpPr/>
            <p:nvPr/>
          </p:nvSpPr>
          <p:spPr>
            <a:xfrm>
              <a:off x="3522550" y="1974185"/>
              <a:ext cx="245682" cy="24568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0" name="Graphique 69" descr="Ramper avec un remplissage uni">
              <a:extLst>
                <a:ext uri="{FF2B5EF4-FFF2-40B4-BE49-F238E27FC236}">
                  <a16:creationId xmlns:a16="http://schemas.microsoft.com/office/drawing/2014/main" id="{81F107EF-D04C-46FE-BF87-6CF73596174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14438" y="1979318"/>
              <a:ext cx="261906" cy="261906"/>
            </a:xfrm>
            <a:prstGeom prst="rect">
              <a:avLst/>
            </a:prstGeom>
          </p:spPr>
        </p:pic>
      </p:grpSp>
      <p:sp>
        <p:nvSpPr>
          <p:cNvPr id="71" name="ZoneTexte 70">
            <a:extLst>
              <a:ext uri="{FF2B5EF4-FFF2-40B4-BE49-F238E27FC236}">
                <a16:creationId xmlns:a16="http://schemas.microsoft.com/office/drawing/2014/main" id="{DD85B817-B91B-5F85-2DE0-4DD1F9C7C586}"/>
              </a:ext>
            </a:extLst>
          </p:cNvPr>
          <p:cNvSpPr txBox="1"/>
          <p:nvPr/>
        </p:nvSpPr>
        <p:spPr>
          <a:xfrm>
            <a:off x="2410789" y="2631452"/>
            <a:ext cx="6483830" cy="246221"/>
          </a:xfrm>
          <a:prstGeom prst="rect">
            <a:avLst/>
          </a:prstGeom>
          <a:solidFill>
            <a:schemeClr val="accent3">
              <a:lumMod val="20000"/>
              <a:lumOff val="80000"/>
            </a:schemeClr>
          </a:solidFill>
        </p:spPr>
        <p:txBody>
          <a:bodyPr wrap="square" rtlCol="0">
            <a:spAutoFit/>
          </a:bodyPr>
          <a:lstStyle/>
          <a:p>
            <a:r>
              <a:rPr lang="fr-FR" sz="1000" b="1" dirty="0">
                <a:solidFill>
                  <a:schemeClr val="tx1">
                    <a:lumMod val="75000"/>
                    <a:lumOff val="25000"/>
                  </a:schemeClr>
                </a:solidFill>
              </a:rPr>
              <a:t>Forfaits Pros  : </a:t>
            </a:r>
            <a:r>
              <a:rPr lang="fr-FR" sz="1000" dirty="0">
                <a:solidFill>
                  <a:schemeClr val="tx1">
                    <a:lumMod val="75000"/>
                    <a:lumOff val="25000"/>
                  </a:schemeClr>
                </a:solidFill>
              </a:rPr>
              <a:t>Offre de MEG Carte Business Haut de Gamme</a:t>
            </a:r>
          </a:p>
        </p:txBody>
      </p:sp>
      <p:grpSp>
        <p:nvGrpSpPr>
          <p:cNvPr id="77" name="Groupe 76">
            <a:extLst>
              <a:ext uri="{FF2B5EF4-FFF2-40B4-BE49-F238E27FC236}">
                <a16:creationId xmlns:a16="http://schemas.microsoft.com/office/drawing/2014/main" id="{75F45D40-164D-B234-E46F-8ED1644F08C2}"/>
              </a:ext>
            </a:extLst>
          </p:cNvPr>
          <p:cNvGrpSpPr/>
          <p:nvPr/>
        </p:nvGrpSpPr>
        <p:grpSpPr>
          <a:xfrm>
            <a:off x="2105485" y="2615767"/>
            <a:ext cx="261906" cy="261906"/>
            <a:chOff x="2316929" y="2643339"/>
            <a:chExt cx="261906" cy="261906"/>
          </a:xfrm>
        </p:grpSpPr>
        <p:sp>
          <p:nvSpPr>
            <p:cNvPr id="82" name="Rectangle 81">
              <a:extLst>
                <a:ext uri="{FF2B5EF4-FFF2-40B4-BE49-F238E27FC236}">
                  <a16:creationId xmlns:a16="http://schemas.microsoft.com/office/drawing/2014/main" id="{92195555-7D44-5AF0-E72A-0149253483C2}"/>
                </a:ext>
              </a:extLst>
            </p:cNvPr>
            <p:cNvSpPr/>
            <p:nvPr/>
          </p:nvSpPr>
          <p:spPr>
            <a:xfrm>
              <a:off x="2323492" y="2652782"/>
              <a:ext cx="245682" cy="245682"/>
            </a:xfrm>
            <a:prstGeom prst="rec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3" name="Graphique 82" descr="Ramper avec un remplissage uni">
              <a:extLst>
                <a:ext uri="{FF2B5EF4-FFF2-40B4-BE49-F238E27FC236}">
                  <a16:creationId xmlns:a16="http://schemas.microsoft.com/office/drawing/2014/main" id="{80C127EE-834F-80E3-6CFC-D2F00FEC465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16929" y="2643339"/>
              <a:ext cx="261906" cy="261906"/>
            </a:xfrm>
            <a:prstGeom prst="rect">
              <a:avLst/>
            </a:prstGeom>
          </p:spPr>
        </p:pic>
      </p:grpSp>
      <p:grpSp>
        <p:nvGrpSpPr>
          <p:cNvPr id="103" name="Groupe 102">
            <a:extLst>
              <a:ext uri="{FF2B5EF4-FFF2-40B4-BE49-F238E27FC236}">
                <a16:creationId xmlns:a16="http://schemas.microsoft.com/office/drawing/2014/main" id="{81D34606-ABEB-0B56-686F-004138719D14}"/>
              </a:ext>
            </a:extLst>
          </p:cNvPr>
          <p:cNvGrpSpPr/>
          <p:nvPr/>
        </p:nvGrpSpPr>
        <p:grpSpPr>
          <a:xfrm>
            <a:off x="2105485" y="4337428"/>
            <a:ext cx="245333" cy="261906"/>
            <a:chOff x="2903319" y="4896669"/>
            <a:chExt cx="261906" cy="261906"/>
          </a:xfrm>
        </p:grpSpPr>
        <p:sp>
          <p:nvSpPr>
            <p:cNvPr id="104" name="Rectangle 103">
              <a:extLst>
                <a:ext uri="{FF2B5EF4-FFF2-40B4-BE49-F238E27FC236}">
                  <a16:creationId xmlns:a16="http://schemas.microsoft.com/office/drawing/2014/main" id="{A13D7612-BC4B-2ED8-C6AA-7A756AB5BC62}"/>
                </a:ext>
              </a:extLst>
            </p:cNvPr>
            <p:cNvSpPr/>
            <p:nvPr/>
          </p:nvSpPr>
          <p:spPr>
            <a:xfrm>
              <a:off x="2912483" y="4905967"/>
              <a:ext cx="245682" cy="24568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5" name="Graphique 104" descr="Ramper avec un remplissage uni">
              <a:extLst>
                <a:ext uri="{FF2B5EF4-FFF2-40B4-BE49-F238E27FC236}">
                  <a16:creationId xmlns:a16="http://schemas.microsoft.com/office/drawing/2014/main" id="{09527394-8EF0-6177-5521-314236DB0B6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106" name="ZoneTexte 105">
            <a:extLst>
              <a:ext uri="{FF2B5EF4-FFF2-40B4-BE49-F238E27FC236}">
                <a16:creationId xmlns:a16="http://schemas.microsoft.com/office/drawing/2014/main" id="{D9A0882A-F3C6-EE7F-7D2E-B9AFA746AB92}"/>
              </a:ext>
            </a:extLst>
          </p:cNvPr>
          <p:cNvSpPr txBox="1"/>
          <p:nvPr/>
        </p:nvSpPr>
        <p:spPr>
          <a:xfrm>
            <a:off x="2385741" y="4345270"/>
            <a:ext cx="9183736" cy="246221"/>
          </a:xfrm>
          <a:prstGeom prst="rect">
            <a:avLst/>
          </a:prstGeom>
          <a:solidFill>
            <a:schemeClr val="accent2">
              <a:lumMod val="40000"/>
              <a:lumOff val="60000"/>
            </a:schemeClr>
          </a:solidFill>
          <a:ln>
            <a:noFill/>
          </a:ln>
        </p:spPr>
        <p:txBody>
          <a:bodyPr wrap="square" rtlCol="0">
            <a:spAutoFit/>
          </a:bodyPr>
          <a:lstStyle/>
          <a:p>
            <a:r>
              <a:rPr lang="fr-FR" sz="1000" b="1" dirty="0">
                <a:solidFill>
                  <a:schemeClr val="tx1">
                    <a:lumMod val="75000"/>
                    <a:lumOff val="25000"/>
                  </a:schemeClr>
                </a:solidFill>
              </a:rPr>
              <a:t>DATANEO / CBM / LLD / Factor</a:t>
            </a:r>
            <a:endParaRPr lang="fr-FR" sz="1000" dirty="0">
              <a:solidFill>
                <a:schemeClr val="tx1">
                  <a:lumMod val="75000"/>
                  <a:lumOff val="25000"/>
                </a:schemeClr>
              </a:solidFill>
            </a:endParaRPr>
          </a:p>
        </p:txBody>
      </p:sp>
      <p:sp>
        <p:nvSpPr>
          <p:cNvPr id="107" name="ZoneTexte 39">
            <a:extLst>
              <a:ext uri="{FF2B5EF4-FFF2-40B4-BE49-F238E27FC236}">
                <a16:creationId xmlns:a16="http://schemas.microsoft.com/office/drawing/2014/main" id="{D54050BF-BF42-FC96-EA68-47B09D028431}"/>
              </a:ext>
            </a:extLst>
          </p:cNvPr>
          <p:cNvSpPr txBox="1">
            <a:spLocks noChangeArrowheads="1"/>
          </p:cNvSpPr>
          <p:nvPr/>
        </p:nvSpPr>
        <p:spPr bwMode="auto">
          <a:xfrm>
            <a:off x="789739" y="5475132"/>
            <a:ext cx="15001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CC6600"/>
                </a:solidFill>
              </a:rPr>
              <a:t>INGENIERIE SOCIALE</a:t>
            </a:r>
          </a:p>
        </p:txBody>
      </p:sp>
      <p:cxnSp>
        <p:nvCxnSpPr>
          <p:cNvPr id="108" name="Connecteur droit 107">
            <a:extLst>
              <a:ext uri="{FF2B5EF4-FFF2-40B4-BE49-F238E27FC236}">
                <a16:creationId xmlns:a16="http://schemas.microsoft.com/office/drawing/2014/main" id="{58FCAF0D-907A-2AF2-490F-2656D1229647}"/>
              </a:ext>
            </a:extLst>
          </p:cNvPr>
          <p:cNvCxnSpPr>
            <a:cxnSpLocks/>
          </p:cNvCxnSpPr>
          <p:nvPr/>
        </p:nvCxnSpPr>
        <p:spPr>
          <a:xfrm>
            <a:off x="2105726" y="5656682"/>
            <a:ext cx="9453858" cy="0"/>
          </a:xfrm>
          <a:prstGeom prst="line">
            <a:avLst/>
          </a:prstGeom>
          <a:ln w="76200">
            <a:solidFill>
              <a:srgbClr val="CC6600"/>
            </a:solidFill>
          </a:ln>
        </p:spPr>
        <p:style>
          <a:lnRef idx="1">
            <a:schemeClr val="accent1"/>
          </a:lnRef>
          <a:fillRef idx="0">
            <a:schemeClr val="accent1"/>
          </a:fillRef>
          <a:effectRef idx="0">
            <a:schemeClr val="accent1"/>
          </a:effectRef>
          <a:fontRef idx="minor">
            <a:schemeClr val="tx1"/>
          </a:fontRef>
        </p:style>
      </p:cxnSp>
      <p:sp>
        <p:nvSpPr>
          <p:cNvPr id="109" name="Forme libre : forme 108">
            <a:extLst>
              <a:ext uri="{FF2B5EF4-FFF2-40B4-BE49-F238E27FC236}">
                <a16:creationId xmlns:a16="http://schemas.microsoft.com/office/drawing/2014/main" id="{34E1611C-33A1-C029-A784-FDDF06027662}"/>
              </a:ext>
            </a:extLst>
          </p:cNvPr>
          <p:cNvSpPr/>
          <p:nvPr/>
        </p:nvSpPr>
        <p:spPr>
          <a:xfrm>
            <a:off x="-81244" y="5674300"/>
            <a:ext cx="619126" cy="742278"/>
          </a:xfrm>
          <a:custGeom>
            <a:avLst/>
            <a:gdLst>
              <a:gd name="connsiteX0" fmla="*/ 527124 w 527124"/>
              <a:gd name="connsiteY0" fmla="*/ 0 h 742278"/>
              <a:gd name="connsiteX1" fmla="*/ 0 w 527124"/>
              <a:gd name="connsiteY1" fmla="*/ 742278 h 742278"/>
            </a:gdLst>
            <a:ahLst/>
            <a:cxnLst>
              <a:cxn ang="0">
                <a:pos x="connsiteX0" y="connsiteY0"/>
              </a:cxn>
              <a:cxn ang="0">
                <a:pos x="connsiteX1" y="connsiteY1"/>
              </a:cxn>
            </a:cxnLst>
            <a:rect l="l" t="t" r="r" b="b"/>
            <a:pathLst>
              <a:path w="527124" h="742278">
                <a:moveTo>
                  <a:pt x="527124" y="0"/>
                </a:moveTo>
                <a:cubicBezTo>
                  <a:pt x="313764" y="155089"/>
                  <a:pt x="100405" y="310179"/>
                  <a:pt x="0" y="742278"/>
                </a:cubicBezTo>
              </a:path>
            </a:pathLst>
          </a:custGeom>
          <a:noFill/>
          <a:ln w="762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0" name="Groupe 109">
            <a:extLst>
              <a:ext uri="{FF2B5EF4-FFF2-40B4-BE49-F238E27FC236}">
                <a16:creationId xmlns:a16="http://schemas.microsoft.com/office/drawing/2014/main" id="{C8A1BDC7-FA1C-FBB2-8806-395A67C26819}"/>
              </a:ext>
            </a:extLst>
          </p:cNvPr>
          <p:cNvGrpSpPr/>
          <p:nvPr/>
        </p:nvGrpSpPr>
        <p:grpSpPr>
          <a:xfrm>
            <a:off x="2105485" y="5366044"/>
            <a:ext cx="245333" cy="261906"/>
            <a:chOff x="2903319" y="4896669"/>
            <a:chExt cx="261906" cy="261906"/>
          </a:xfrm>
          <a:solidFill>
            <a:srgbClr val="FFCC66"/>
          </a:solidFill>
        </p:grpSpPr>
        <p:sp>
          <p:nvSpPr>
            <p:cNvPr id="111" name="Rectangle 110">
              <a:extLst>
                <a:ext uri="{FF2B5EF4-FFF2-40B4-BE49-F238E27FC236}">
                  <a16:creationId xmlns:a16="http://schemas.microsoft.com/office/drawing/2014/main" id="{591144A4-E7B1-858F-B2F5-D7BFE1374508}"/>
                </a:ext>
              </a:extLst>
            </p:cNvPr>
            <p:cNvSpPr/>
            <p:nvPr/>
          </p:nvSpPr>
          <p:spPr>
            <a:xfrm>
              <a:off x="2912483" y="4905967"/>
              <a:ext cx="245682" cy="2456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2" name="Graphique 111" descr="Ramper avec un remplissage uni">
              <a:extLst>
                <a:ext uri="{FF2B5EF4-FFF2-40B4-BE49-F238E27FC236}">
                  <a16:creationId xmlns:a16="http://schemas.microsoft.com/office/drawing/2014/main" id="{81485D62-53ED-73C1-FB60-BF66E63F2D5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113" name="ZoneTexte 112">
            <a:extLst>
              <a:ext uri="{FF2B5EF4-FFF2-40B4-BE49-F238E27FC236}">
                <a16:creationId xmlns:a16="http://schemas.microsoft.com/office/drawing/2014/main" id="{52B50B5A-78F2-7DFA-F3F6-F3A719932AF7}"/>
              </a:ext>
            </a:extLst>
          </p:cNvPr>
          <p:cNvSpPr txBox="1"/>
          <p:nvPr/>
        </p:nvSpPr>
        <p:spPr>
          <a:xfrm>
            <a:off x="2397528" y="5373886"/>
            <a:ext cx="9171949" cy="246221"/>
          </a:xfrm>
          <a:prstGeom prst="rect">
            <a:avLst/>
          </a:prstGeom>
          <a:solidFill>
            <a:srgbClr val="FFCC66"/>
          </a:solidFill>
          <a:ln>
            <a:noFill/>
          </a:ln>
        </p:spPr>
        <p:txBody>
          <a:bodyPr wrap="square" rtlCol="0">
            <a:spAutoFit/>
          </a:bodyPr>
          <a:lstStyle/>
          <a:p>
            <a:r>
              <a:rPr lang="fr-FR" sz="1000" b="1" dirty="0">
                <a:solidFill>
                  <a:schemeClr val="tx1">
                    <a:lumMod val="75000"/>
                    <a:lumOff val="25000"/>
                  </a:schemeClr>
                </a:solidFill>
              </a:rPr>
              <a:t>Intéressement</a:t>
            </a:r>
            <a:endParaRPr lang="fr-FR" sz="1000" dirty="0">
              <a:solidFill>
                <a:schemeClr val="tx1">
                  <a:lumMod val="75000"/>
                  <a:lumOff val="25000"/>
                </a:schemeClr>
              </a:solidFill>
            </a:endParaRPr>
          </a:p>
        </p:txBody>
      </p:sp>
      <p:grpSp>
        <p:nvGrpSpPr>
          <p:cNvPr id="114" name="Groupe 113">
            <a:extLst>
              <a:ext uri="{FF2B5EF4-FFF2-40B4-BE49-F238E27FC236}">
                <a16:creationId xmlns:a16="http://schemas.microsoft.com/office/drawing/2014/main" id="{BD512268-0007-D576-B174-67C71DFA36E1}"/>
              </a:ext>
            </a:extLst>
          </p:cNvPr>
          <p:cNvGrpSpPr/>
          <p:nvPr/>
        </p:nvGrpSpPr>
        <p:grpSpPr>
          <a:xfrm>
            <a:off x="2105485" y="5042278"/>
            <a:ext cx="245333" cy="261906"/>
            <a:chOff x="2903319" y="4896669"/>
            <a:chExt cx="261906" cy="261906"/>
          </a:xfrm>
          <a:solidFill>
            <a:srgbClr val="FFCC66"/>
          </a:solidFill>
        </p:grpSpPr>
        <p:sp>
          <p:nvSpPr>
            <p:cNvPr id="115" name="Rectangle 114">
              <a:extLst>
                <a:ext uri="{FF2B5EF4-FFF2-40B4-BE49-F238E27FC236}">
                  <a16:creationId xmlns:a16="http://schemas.microsoft.com/office/drawing/2014/main" id="{25178C04-E764-A65D-B78C-CF8663DC828B}"/>
                </a:ext>
              </a:extLst>
            </p:cNvPr>
            <p:cNvSpPr/>
            <p:nvPr/>
          </p:nvSpPr>
          <p:spPr>
            <a:xfrm>
              <a:off x="2912483" y="4905967"/>
              <a:ext cx="245682" cy="2456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6" name="Graphique 115" descr="Ramper avec un remplissage uni">
              <a:extLst>
                <a:ext uri="{FF2B5EF4-FFF2-40B4-BE49-F238E27FC236}">
                  <a16:creationId xmlns:a16="http://schemas.microsoft.com/office/drawing/2014/main" id="{B517DF45-3347-6A04-39FC-274A28E9A4E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03319" y="4896669"/>
              <a:ext cx="261906" cy="261906"/>
            </a:xfrm>
            <a:prstGeom prst="rect">
              <a:avLst/>
            </a:prstGeom>
          </p:spPr>
        </p:pic>
      </p:grpSp>
      <p:sp>
        <p:nvSpPr>
          <p:cNvPr id="117" name="ZoneTexte 116">
            <a:extLst>
              <a:ext uri="{FF2B5EF4-FFF2-40B4-BE49-F238E27FC236}">
                <a16:creationId xmlns:a16="http://schemas.microsoft.com/office/drawing/2014/main" id="{83CBA880-A297-B770-C12D-C430AC4B8D42}"/>
              </a:ext>
            </a:extLst>
          </p:cNvPr>
          <p:cNvSpPr txBox="1"/>
          <p:nvPr/>
        </p:nvSpPr>
        <p:spPr>
          <a:xfrm>
            <a:off x="2385741" y="5050120"/>
            <a:ext cx="9183736" cy="246221"/>
          </a:xfrm>
          <a:prstGeom prst="rect">
            <a:avLst/>
          </a:prstGeom>
          <a:solidFill>
            <a:srgbClr val="FFCC66"/>
          </a:solidFill>
          <a:ln>
            <a:noFill/>
          </a:ln>
        </p:spPr>
        <p:txBody>
          <a:bodyPr wrap="square" rtlCol="0">
            <a:spAutoFit/>
          </a:bodyPr>
          <a:lstStyle/>
          <a:p>
            <a:r>
              <a:rPr lang="fr-FR" sz="1000" b="1" dirty="0">
                <a:solidFill>
                  <a:schemeClr val="tx1">
                    <a:lumMod val="75000"/>
                    <a:lumOff val="25000"/>
                  </a:schemeClr>
                </a:solidFill>
              </a:rPr>
              <a:t>Box-Office / ES-PL</a:t>
            </a:r>
            <a:endParaRPr lang="fr-FR" sz="1000" dirty="0">
              <a:solidFill>
                <a:schemeClr val="tx1">
                  <a:lumMod val="75000"/>
                  <a:lumOff val="25000"/>
                </a:schemeClr>
              </a:solidFill>
            </a:endParaRPr>
          </a:p>
        </p:txBody>
      </p:sp>
    </p:spTree>
    <p:extLst>
      <p:ext uri="{BB962C8B-B14F-4D97-AF65-F5344CB8AC3E}">
        <p14:creationId xmlns:p14="http://schemas.microsoft.com/office/powerpoint/2010/main" val="3369142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2E42DC07-EE74-E897-4D3B-1904A68E764B}"/>
              </a:ext>
            </a:extLst>
          </p:cNvPr>
          <p:cNvSpPr>
            <a:spLocks noGrp="1"/>
          </p:cNvSpPr>
          <p:nvPr>
            <p:ph type="body" sz="quarter" idx="14"/>
          </p:nvPr>
        </p:nvSpPr>
        <p:spPr>
          <a:xfrm>
            <a:off x="623888" y="1738313"/>
            <a:ext cx="522579" cy="492443"/>
          </a:xfrm>
        </p:spPr>
        <p:txBody>
          <a:bodyPr/>
          <a:lstStyle/>
          <a:p>
            <a:pPr fontAlgn="auto">
              <a:spcBef>
                <a:spcPts val="0"/>
              </a:spcBef>
              <a:spcAft>
                <a:spcPts val="0"/>
              </a:spcAft>
              <a:buClr>
                <a:schemeClr val="accent6"/>
              </a:buClr>
              <a:defRPr/>
            </a:pPr>
            <a:r>
              <a:rPr dirty="0">
                <a:solidFill>
                  <a:srgbClr val="7030A0"/>
                </a:solidFill>
              </a:rPr>
              <a:t>03</a:t>
            </a:r>
          </a:p>
        </p:txBody>
      </p:sp>
      <p:sp>
        <p:nvSpPr>
          <p:cNvPr id="2" name="Espace réservé du texte 13">
            <a:extLst>
              <a:ext uri="{FF2B5EF4-FFF2-40B4-BE49-F238E27FC236}">
                <a16:creationId xmlns:a16="http://schemas.microsoft.com/office/drawing/2014/main" id="{F2ED7335-8B66-0774-AC64-6CBB4A823F73}"/>
              </a:ext>
            </a:extLst>
          </p:cNvPr>
          <p:cNvSpPr txBox="1">
            <a:spLocks/>
          </p:cNvSpPr>
          <p:nvPr/>
        </p:nvSpPr>
        <p:spPr>
          <a:xfrm>
            <a:off x="623887" y="4803776"/>
            <a:ext cx="5043487" cy="415924"/>
          </a:xfrm>
          <a:prstGeom prst="rect">
            <a:avLst/>
          </a:prstGeom>
        </p:spPr>
        <p:txBody>
          <a:bodyPr vert="horz" lIns="0" tIns="0" rIns="0" bIns="0" rtlCol="0" anchor="t" anchorCtr="0">
            <a:no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342900" indent="-342900" fontAlgn="auto">
              <a:buClr>
                <a:srgbClr val="7030A0"/>
              </a:buClr>
              <a:buFont typeface="Wingdings" panose="05000000000000000000" pitchFamily="2" charset="2"/>
              <a:buChar char="§"/>
              <a:defRPr/>
            </a:pPr>
            <a:r>
              <a:rPr lang="fr-FR" sz="2000" kern="0" dirty="0">
                <a:solidFill>
                  <a:srgbClr val="7030A0"/>
                </a:solidFill>
              </a:rPr>
              <a:t>Marchés Grand Public et Premium</a:t>
            </a:r>
          </a:p>
          <a:p>
            <a:pPr fontAlgn="auto">
              <a:buClr>
                <a:schemeClr val="accent6"/>
              </a:buClr>
              <a:defRPr/>
            </a:pPr>
            <a:endParaRPr lang="fr-FR" kern="0" dirty="0"/>
          </a:p>
        </p:txBody>
      </p:sp>
      <p:sp>
        <p:nvSpPr>
          <p:cNvPr id="5" name="Espace réservé du texte 13">
            <a:extLst>
              <a:ext uri="{FF2B5EF4-FFF2-40B4-BE49-F238E27FC236}">
                <a16:creationId xmlns:a16="http://schemas.microsoft.com/office/drawing/2014/main" id="{9AA47620-C8B4-24C2-6AC9-8892A3788BA5}"/>
              </a:ext>
            </a:extLst>
          </p:cNvPr>
          <p:cNvSpPr>
            <a:spLocks noGrp="1"/>
          </p:cNvSpPr>
          <p:nvPr>
            <p:ph type="body" sz="quarter" idx="13"/>
          </p:nvPr>
        </p:nvSpPr>
        <p:spPr>
          <a:xfrm>
            <a:off x="623888" y="2565400"/>
            <a:ext cx="5380672" cy="1911349"/>
          </a:xfrm>
        </p:spPr>
        <p:txBody>
          <a:bodyPr/>
          <a:lstStyle/>
          <a:p>
            <a:pPr fontAlgn="auto">
              <a:buClr>
                <a:schemeClr val="accent6"/>
              </a:buClr>
              <a:defRPr/>
            </a:pPr>
            <a:r>
              <a:rPr lang="fr-FR" dirty="0"/>
              <a:t>L’essentiel de chaque univers</a:t>
            </a:r>
          </a:p>
          <a:p>
            <a:pPr fontAlgn="auto">
              <a:buClr>
                <a:schemeClr val="accent6"/>
              </a:buClr>
              <a:defRPr/>
            </a:pPr>
            <a:endParaRPr lang="fr-FR" dirty="0"/>
          </a:p>
        </p:txBody>
      </p:sp>
      <p:pic>
        <p:nvPicPr>
          <p:cNvPr id="10" name="Espace réservé pour une image  9" descr="Une image contenant Danse, danser&#10;&#10;Description générée automatiquement">
            <a:extLst>
              <a:ext uri="{FF2B5EF4-FFF2-40B4-BE49-F238E27FC236}">
                <a16:creationId xmlns:a16="http://schemas.microsoft.com/office/drawing/2014/main" id="{FE57A5E3-FF97-8BA3-958D-8C28A5E35780}"/>
              </a:ext>
            </a:extLst>
          </p:cNvPr>
          <p:cNvPicPr>
            <a:picLocks noGrp="1" noChangeAspect="1"/>
          </p:cNvPicPr>
          <p:nvPr>
            <p:ph type="pic" sz="quarter" idx="15"/>
          </p:nvPr>
        </p:nvPicPr>
        <p:blipFill rotWithShape="1">
          <a:blip r:embed="rId2" cstate="print">
            <a:extLst>
              <a:ext uri="{28A0092B-C50C-407E-A947-70E740481C1C}">
                <a14:useLocalDpi xmlns:a14="http://schemas.microsoft.com/office/drawing/2010/main"/>
              </a:ext>
            </a:extLst>
          </a:blip>
          <a:srcRect/>
          <a:stretch/>
        </p:blipFill>
        <p:spPr>
          <a:xfrm flipH="1">
            <a:off x="6004560" y="-4763"/>
            <a:ext cx="6187440" cy="6858001"/>
          </a:xfrm>
        </p:spPr>
      </p:pic>
    </p:spTree>
    <p:extLst>
      <p:ext uri="{BB962C8B-B14F-4D97-AF65-F5344CB8AC3E}">
        <p14:creationId xmlns:p14="http://schemas.microsoft.com/office/powerpoint/2010/main" val="3257824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85494" y="990223"/>
            <a:ext cx="5338572" cy="3623632"/>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82" name="Espace réservé du contenu 8">
            <a:extLst>
              <a:ext uri="{FF2B5EF4-FFF2-40B4-BE49-F238E27FC236}">
                <a16:creationId xmlns:a16="http://schemas.microsoft.com/office/drawing/2014/main" id="{3B692490-A509-5865-0810-DDE06A49F9D2}"/>
              </a:ext>
            </a:extLst>
          </p:cNvPr>
          <p:cNvSpPr txBox="1">
            <a:spLocks/>
          </p:cNvSpPr>
          <p:nvPr/>
        </p:nvSpPr>
        <p:spPr>
          <a:xfrm>
            <a:off x="312287" y="1004167"/>
            <a:ext cx="5511779" cy="131691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Elan avril 2024 : </a:t>
            </a:r>
            <a:r>
              <a:rPr lang="fr-FR" sz="1200" dirty="0"/>
              <a:t>jusqu’au 5 avril 2024</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Emprunt février 2032 Zéro Coupon : </a:t>
            </a:r>
            <a:r>
              <a:rPr lang="fr-FR" sz="1200" dirty="0"/>
              <a:t>du 9 janvier au 15 février 2024</a:t>
            </a:r>
            <a:r>
              <a:rPr lang="fr-FR" sz="1200" b="1" dirty="0"/>
              <a:t> </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Assurance-vie et </a:t>
            </a:r>
            <a:r>
              <a:rPr lang="fr-FR" sz="1200" b="1" dirty="0" err="1"/>
              <a:t>PERi</a:t>
            </a:r>
            <a:r>
              <a:rPr lang="fr-FR" sz="1200" b="1" dirty="0"/>
              <a:t> : </a:t>
            </a:r>
            <a:r>
              <a:rPr lang="fr-FR" sz="1200" dirty="0">
                <a:solidFill>
                  <a:schemeClr val="tx1"/>
                </a:solidFill>
              </a:rPr>
              <a:t>action prioritaire</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err="1"/>
              <a:t>Quadreto</a:t>
            </a:r>
            <a:r>
              <a:rPr lang="fr-FR" sz="1200" b="1" dirty="0"/>
              <a:t> : </a:t>
            </a:r>
            <a:r>
              <a:rPr lang="fr-FR" sz="1200" dirty="0">
                <a:solidFill>
                  <a:schemeClr val="tx1"/>
                </a:solidFill>
              </a:rPr>
              <a:t>action prioritaire</a:t>
            </a:r>
          </a:p>
          <a:p>
            <a:pPr lvl="1" eaLnBrk="1" fontAlgn="auto" hangingPunct="1">
              <a:spcBef>
                <a:spcPts val="300"/>
              </a:spcBef>
              <a:spcAft>
                <a:spcPts val="0"/>
              </a:spcAft>
              <a:buClr>
                <a:srgbClr val="00B0F0"/>
              </a:buClr>
              <a:buFont typeface="Wingdings" panose="05000000000000000000" pitchFamily="2" charset="2"/>
              <a:buChar char="§"/>
              <a:defRPr/>
            </a:pPr>
            <a:endParaRPr lang="fr-FR" sz="1200" b="1" dirty="0"/>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4874971"/>
            <a:ext cx="5338572" cy="1284265"/>
          </a:xfrm>
          <a:prstGeom prst="rect">
            <a:avLst/>
          </a:prstGeom>
          <a:noFill/>
          <a:ln w="76200">
            <a:solidFill>
              <a:srgbClr val="00B0F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3798006"/>
            <a:ext cx="5866539" cy="2361230"/>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87" name="Espace réservé du contenu 8">
            <a:extLst>
              <a:ext uri="{FF2B5EF4-FFF2-40B4-BE49-F238E27FC236}">
                <a16:creationId xmlns:a16="http://schemas.microsoft.com/office/drawing/2014/main" id="{572F5537-7C20-5E5E-0560-C1E7B9D69FD7}"/>
              </a:ext>
            </a:extLst>
          </p:cNvPr>
          <p:cNvSpPr txBox="1">
            <a:spLocks/>
          </p:cNvSpPr>
          <p:nvPr/>
        </p:nvSpPr>
        <p:spPr>
          <a:xfrm>
            <a:off x="5644083" y="3818345"/>
            <a:ext cx="6277643" cy="2241405"/>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7995" lvl="1" indent="0" eaLnBrk="1" fontAlgn="auto" hangingPunct="1">
              <a:spcBef>
                <a:spcPts val="300"/>
              </a:spcBef>
              <a:spcAft>
                <a:spcPts val="0"/>
              </a:spcAft>
              <a:buClr>
                <a:schemeClr val="tx2"/>
              </a:buClr>
              <a:buNone/>
              <a:defRPr/>
            </a:pPr>
            <a:endParaRPr lang="fr-FR" sz="1200" dirty="0">
              <a:cs typeface="Arial"/>
            </a:endParaRP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t>Les outils pour provoquer la relation : </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t>Le questionnaire relationnel : « </a:t>
            </a:r>
            <a:r>
              <a:rPr lang="fr-FR" sz="1000" dirty="0">
                <a:hlinkClick r:id="rId2"/>
              </a:rPr>
              <a:t>Donnez de la personnalité à votre épargne </a:t>
            </a:r>
            <a:r>
              <a:rPr lang="fr-FR" sz="1000" dirty="0"/>
              <a:t>»</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hlinkClick r:id="rId3"/>
              </a:rPr>
              <a:t>Le questionnaire finance durable </a:t>
            </a:r>
            <a:r>
              <a:rPr lang="fr-FR" sz="1000" dirty="0"/>
              <a:t>: près de 80 % de nos clients sont impliqués ou sensibilisés, une belle opportunité de mettre en avant </a:t>
            </a:r>
            <a:r>
              <a:rPr lang="fr-FR" sz="1000" b="1" dirty="0">
                <a:solidFill>
                  <a:srgbClr val="00B050"/>
                </a:solidFill>
              </a:rPr>
              <a:t>nos fonds verts sur mesure.</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hlinkClick r:id="rId4"/>
              </a:rPr>
              <a:t>La Newsletter CE Info Finances hebdomadaire de NIMI </a:t>
            </a:r>
            <a:endParaRPr lang="fr-FR" sz="1000" dirty="0"/>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t>La lettre de l’Epargne.</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solidFill>
                  <a:srgbClr val="00B050"/>
                </a:solidFill>
                <a:hlinkClick r:id="rId5"/>
              </a:rPr>
              <a:t>Le Green Book.</a:t>
            </a:r>
            <a:endParaRPr lang="fr-FR" sz="1000" dirty="0">
              <a:solidFill>
                <a:srgbClr val="00B050"/>
              </a:solidFill>
            </a:endParaRP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solidFill>
                  <a:srgbClr val="00B050"/>
                </a:solidFill>
                <a:hlinkClick r:id="rId6"/>
              </a:rPr>
              <a:t>La Gazette du Patrimoine</a:t>
            </a:r>
            <a:endParaRPr lang="fr-FR" sz="1000" dirty="0">
              <a:solidFill>
                <a:srgbClr val="00B050"/>
              </a:solidFill>
            </a:endParaRP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t>La boîte à outils : </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t>La Rubrique des Commerciaux pour trouver toutes les informations :</a:t>
            </a:r>
          </a:p>
          <a:p>
            <a:pPr marL="467995" lvl="1" indent="0" eaLnBrk="1" fontAlgn="auto" hangingPunct="1">
              <a:spcBef>
                <a:spcPts val="300"/>
              </a:spcBef>
              <a:spcAft>
                <a:spcPts val="0"/>
              </a:spcAft>
              <a:buClr>
                <a:schemeClr val="tx2"/>
              </a:buClr>
              <a:buNone/>
              <a:defRPr/>
            </a:pPr>
            <a:r>
              <a:rPr lang="fr-FR" sz="1200" dirty="0"/>
              <a:t>   </a:t>
            </a:r>
            <a:endParaRPr lang="fr-FR" sz="1200" dirty="0">
              <a:cs typeface="Arial"/>
            </a:endParaRP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441440"/>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81" name="Rectangle 280">
            <a:extLst>
              <a:ext uri="{FF2B5EF4-FFF2-40B4-BE49-F238E27FC236}">
                <a16:creationId xmlns:a16="http://schemas.microsoft.com/office/drawing/2014/main" id="{252F0C64-7EA9-2895-EB96-4E98239D7D00}"/>
              </a:ext>
            </a:extLst>
          </p:cNvPr>
          <p:cNvSpPr/>
          <p:nvPr/>
        </p:nvSpPr>
        <p:spPr>
          <a:xfrm>
            <a:off x="583173" y="2610968"/>
            <a:ext cx="5121711" cy="1922223"/>
          </a:xfrm>
          <a:prstGeom prst="rect">
            <a:avLst/>
          </a:prstGeom>
          <a:noFill/>
          <a:ln w="31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23324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de l’Epargne : « Des </a:t>
            </a:r>
            <a:r>
              <a:rPr lang="fr-FR" dirty="0">
                <a:solidFill>
                  <a:srgbClr val="C00000"/>
                </a:solidFill>
                <a:latin typeface="Montserrat Black"/>
              </a:rPr>
              <a:t>solutions d'épargne</a:t>
            </a:r>
            <a:r>
              <a:rPr lang="fr-FR" dirty="0">
                <a:latin typeface="Montserrat Black"/>
              </a:rPr>
              <a:t> pour chacun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7"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8">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69" y="865877"/>
            <a:ext cx="2431637"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4703195"/>
            <a:ext cx="2205650" cy="338987"/>
          </a:xfrm>
          <a:prstGeom prst="rect">
            <a:avLst/>
          </a:prstGeom>
          <a:solidFill>
            <a:srgbClr val="00B0F0"/>
          </a:solidFill>
          <a:ln w="19050">
            <a:solidFill>
              <a:srgbClr val="FFC00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rgbClr val="FFC000"/>
                </a:solidFill>
              </a:rPr>
              <a:t>     La médaille d’Or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3617970"/>
            <a:ext cx="262957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l’épargne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3641398"/>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pic>
        <p:nvPicPr>
          <p:cNvPr id="279" name="Image 278" descr="Une image contenant Graphique, cercle, logo, symbole&#10;&#10;Description générée automatiquement">
            <a:extLst>
              <a:ext uri="{FF2B5EF4-FFF2-40B4-BE49-F238E27FC236}">
                <a16:creationId xmlns:a16="http://schemas.microsoft.com/office/drawing/2014/main" id="{FC02D155-70A6-844A-4269-8E501725DB3A}"/>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745134" y="4737977"/>
            <a:ext cx="250273" cy="295349"/>
          </a:xfrm>
          <a:prstGeom prst="rect">
            <a:avLst/>
          </a:prstGeom>
        </p:spPr>
      </p:pic>
      <p:pic>
        <p:nvPicPr>
          <p:cNvPr id="280" name="Image 279">
            <a:extLst>
              <a:ext uri="{FF2B5EF4-FFF2-40B4-BE49-F238E27FC236}">
                <a16:creationId xmlns:a16="http://schemas.microsoft.com/office/drawing/2014/main" id="{A0692E65-BAA5-6652-D968-8A4F909AF7D4}"/>
              </a:ext>
            </a:extLst>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5229711" y="2400274"/>
            <a:ext cx="425399" cy="413416"/>
          </a:xfrm>
          <a:prstGeom prst="rect">
            <a:avLst/>
          </a:prstGeom>
        </p:spPr>
      </p:pic>
      <p:sp>
        <p:nvSpPr>
          <p:cNvPr id="247" name="Espace réservé du contenu 8">
            <a:extLst>
              <a:ext uri="{FF2B5EF4-FFF2-40B4-BE49-F238E27FC236}">
                <a16:creationId xmlns:a16="http://schemas.microsoft.com/office/drawing/2014/main" id="{F7FB394F-3C01-0E18-1A22-95799C3C0476}"/>
              </a:ext>
            </a:extLst>
          </p:cNvPr>
          <p:cNvSpPr txBox="1">
            <a:spLocks noChangeArrowheads="1"/>
          </p:cNvSpPr>
          <p:nvPr/>
        </p:nvSpPr>
        <p:spPr bwMode="auto">
          <a:xfrm>
            <a:off x="673070" y="2438633"/>
            <a:ext cx="2143116" cy="287477"/>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grpSp>
        <p:nvGrpSpPr>
          <p:cNvPr id="270" name="Graphique 2">
            <a:extLst>
              <a:ext uri="{FF2B5EF4-FFF2-40B4-BE49-F238E27FC236}">
                <a16:creationId xmlns:a16="http://schemas.microsoft.com/office/drawing/2014/main" id="{E6234E9A-5D3C-613D-2702-7F3D024DC59A}"/>
              </a:ext>
            </a:extLst>
          </p:cNvPr>
          <p:cNvGrpSpPr/>
          <p:nvPr/>
        </p:nvGrpSpPr>
        <p:grpSpPr>
          <a:xfrm>
            <a:off x="710441" y="2437617"/>
            <a:ext cx="216456" cy="247380"/>
            <a:chOff x="1184026" y="296326"/>
            <a:chExt cx="555828" cy="635238"/>
          </a:xfrm>
          <a:noFill/>
        </p:grpSpPr>
        <p:sp>
          <p:nvSpPr>
            <p:cNvPr id="271" name="Forme libre : forme 17">
              <a:extLst>
                <a:ext uri="{FF2B5EF4-FFF2-40B4-BE49-F238E27FC236}">
                  <a16:creationId xmlns:a16="http://schemas.microsoft.com/office/drawing/2014/main" id="{97352F9C-76B6-20A6-CCA0-282763098AC5}"/>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272" name="Forme libre : forme 18">
              <a:extLst>
                <a:ext uri="{FF2B5EF4-FFF2-40B4-BE49-F238E27FC236}">
                  <a16:creationId xmlns:a16="http://schemas.microsoft.com/office/drawing/2014/main" id="{7FB5BEC2-B2BB-5C2A-D0F5-B20440C4F76A}"/>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273" name="Forme libre : forme 19">
              <a:extLst>
                <a:ext uri="{FF2B5EF4-FFF2-40B4-BE49-F238E27FC236}">
                  <a16:creationId xmlns:a16="http://schemas.microsoft.com/office/drawing/2014/main" id="{DC1AEF58-8B45-95A7-2EF5-D90E45E2B15E}"/>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274" name="Forme libre : forme 20">
              <a:extLst>
                <a:ext uri="{FF2B5EF4-FFF2-40B4-BE49-F238E27FC236}">
                  <a16:creationId xmlns:a16="http://schemas.microsoft.com/office/drawing/2014/main" id="{EBF69110-B963-E5FD-0CA7-CA3221553C0F}"/>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275" name="Forme libre : forme 21">
              <a:extLst>
                <a:ext uri="{FF2B5EF4-FFF2-40B4-BE49-F238E27FC236}">
                  <a16:creationId xmlns:a16="http://schemas.microsoft.com/office/drawing/2014/main" id="{CA11B7C7-DC16-4C40-4C8E-1EB1E66E091C}"/>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276" name="Forme libre : forme 22">
              <a:extLst>
                <a:ext uri="{FF2B5EF4-FFF2-40B4-BE49-F238E27FC236}">
                  <a16:creationId xmlns:a16="http://schemas.microsoft.com/office/drawing/2014/main" id="{8637AC1A-13C7-8723-03B0-2D3CBAF5A085}"/>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277" name="Forme libre : forme 23">
              <a:extLst>
                <a:ext uri="{FF2B5EF4-FFF2-40B4-BE49-F238E27FC236}">
                  <a16:creationId xmlns:a16="http://schemas.microsoft.com/office/drawing/2014/main" id="{4DD3BF26-149F-BE6C-12B1-C15327D4842A}"/>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278" name="Forme libre : forme 24">
              <a:extLst>
                <a:ext uri="{FF2B5EF4-FFF2-40B4-BE49-F238E27FC236}">
                  <a16:creationId xmlns:a16="http://schemas.microsoft.com/office/drawing/2014/main" id="{2028AC1D-7911-995B-DEE0-A7A918E0AD3E}"/>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dirty="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82966" y="5219067"/>
            <a:ext cx="5521918" cy="88242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LES </a:t>
            </a:r>
            <a:r>
              <a:rPr lang="fr-FR" sz="1200" b="1" dirty="0"/>
              <a:t>cibles </a:t>
            </a:r>
            <a:r>
              <a:rPr lang="fr-FR" sz="1200" b="1" dirty="0">
                <a:solidFill>
                  <a:srgbClr val="C00000"/>
                </a:solidFill>
              </a:rPr>
              <a:t>prioritaires</a:t>
            </a:r>
            <a:r>
              <a:rPr lang="fr-FR" sz="1200" b="1" dirty="0"/>
              <a:t> à traiter :</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a:t>
            </a:r>
            <a:r>
              <a:rPr lang="it-IT" sz="1200" b="1" dirty="0">
                <a:solidFill>
                  <a:srgbClr val="00B0F0"/>
                </a:solidFill>
              </a:rPr>
              <a:t>PRIO Q1 EPARGNE</a:t>
            </a:r>
            <a:r>
              <a:rPr lang="it-IT" sz="1200" b="1" dirty="0"/>
              <a:t>» &amp; </a:t>
            </a:r>
            <a:r>
              <a:rPr lang="fr-FR" sz="1200" b="1" dirty="0"/>
              <a:t>«</a:t>
            </a:r>
            <a:r>
              <a:rPr lang="it-IT" sz="1200" b="1" dirty="0">
                <a:solidFill>
                  <a:srgbClr val="00B0F0"/>
                </a:solidFill>
              </a:rPr>
              <a:t>PRIO Q1 PLACEMENT</a:t>
            </a:r>
            <a:r>
              <a:rPr lang="it-IT" sz="1200" b="1" dirty="0"/>
              <a:t>» </a:t>
            </a:r>
            <a:r>
              <a:rPr lang="fr-FR" sz="1200" b="1" dirty="0"/>
              <a:t>: Les cible très tendres </a:t>
            </a:r>
            <a:r>
              <a:rPr lang="fr-FR" sz="1200" dirty="0"/>
              <a:t>pour équiper en épargne et </a:t>
            </a:r>
            <a:r>
              <a:rPr lang="fr-FR" sz="1200" b="1" dirty="0"/>
              <a:t>impacter la part variable</a:t>
            </a:r>
            <a:r>
              <a:rPr lang="fr-FR" sz="1200" dirty="0"/>
              <a:t>. </a:t>
            </a:r>
            <a:r>
              <a:rPr lang="fr-FR" sz="1200" dirty="0">
                <a:sym typeface="Wingdings" panose="05000000000000000000" pitchFamily="2" charset="2"/>
              </a:rPr>
              <a:t> </a:t>
            </a:r>
            <a:r>
              <a:rPr lang="fr-FR" sz="1200" dirty="0">
                <a:hlinkClick r:id="rId12" action="ppaction://hlinksldjump"/>
              </a:rPr>
              <a:t>En savoir plus </a:t>
            </a: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13" cstate="print">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rot="5701988" flipH="1" flipV="1">
            <a:off x="2025495" y="5939518"/>
            <a:ext cx="322403" cy="310019"/>
          </a:xfrm>
          <a:prstGeom prst="rect">
            <a:avLst/>
          </a:prstGeom>
          <a:noFill/>
        </p:spPr>
      </p:pic>
      <p:sp>
        <p:nvSpPr>
          <p:cNvPr id="286" name="Espace réservé du contenu 8">
            <a:extLst>
              <a:ext uri="{FF2B5EF4-FFF2-40B4-BE49-F238E27FC236}">
                <a16:creationId xmlns:a16="http://schemas.microsoft.com/office/drawing/2014/main" id="{B0860BD3-B717-EE5D-6DBD-26CC86AB2EA5}"/>
              </a:ext>
            </a:extLst>
          </p:cNvPr>
          <p:cNvSpPr txBox="1">
            <a:spLocks/>
          </p:cNvSpPr>
          <p:nvPr/>
        </p:nvSpPr>
        <p:spPr>
          <a:xfrm>
            <a:off x="5634826" y="1088197"/>
            <a:ext cx="6066131"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00B0F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t>Part variable sur objectifs : </a:t>
            </a:r>
          </a:p>
          <a:p>
            <a:pPr marL="1098445" lvl="2" indent="-171450" eaLnBrk="1" fontAlgn="auto" hangingPunct="1">
              <a:spcBef>
                <a:spcPts val="300"/>
              </a:spcBef>
              <a:spcAft>
                <a:spcPts val="0"/>
              </a:spcAft>
              <a:buClr>
                <a:srgbClr val="00B0F0"/>
              </a:buClr>
              <a:defRPr/>
            </a:pPr>
            <a:r>
              <a:rPr lang="fr-FR" sz="1000" dirty="0"/>
              <a:t>VB tous produits d’épargne (si Top CC Vert et actualisé)</a:t>
            </a:r>
          </a:p>
          <a:p>
            <a:pPr marL="1098445" lvl="2" indent="-171450" eaLnBrk="1" fontAlgn="auto" hangingPunct="1">
              <a:spcBef>
                <a:spcPts val="300"/>
              </a:spcBef>
              <a:spcAft>
                <a:spcPts val="0"/>
              </a:spcAft>
              <a:buClr>
                <a:srgbClr val="00B0F0"/>
              </a:buClr>
              <a:defRPr/>
            </a:pPr>
            <a:r>
              <a:rPr lang="fr-FR" sz="1000" dirty="0"/>
              <a:t>CA Assurance-Vie</a:t>
            </a:r>
          </a:p>
          <a:p>
            <a:pPr marL="1098445" lvl="2" indent="-171450" eaLnBrk="1" fontAlgn="auto" hangingPunct="1">
              <a:spcBef>
                <a:spcPts val="300"/>
              </a:spcBef>
              <a:spcAft>
                <a:spcPts val="0"/>
              </a:spcAft>
              <a:buClr>
                <a:srgbClr val="00B0F0"/>
              </a:buClr>
              <a:defRPr/>
            </a:pPr>
            <a:r>
              <a:rPr lang="fr-FR" sz="1000" dirty="0"/>
              <a:t>Taux de visite du portefeuille avec 1 vente</a:t>
            </a: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t>Part variable relative (baromètre) : </a:t>
            </a:r>
          </a:p>
          <a:p>
            <a:pPr marL="1098445" lvl="2" indent="-171450" eaLnBrk="1" fontAlgn="auto" hangingPunct="1">
              <a:spcBef>
                <a:spcPts val="300"/>
              </a:spcBef>
              <a:spcAft>
                <a:spcPts val="0"/>
              </a:spcAft>
              <a:buClr>
                <a:srgbClr val="00B0F0"/>
              </a:buClr>
              <a:defRPr/>
            </a:pPr>
            <a:r>
              <a:rPr lang="fr-FR" sz="1000" dirty="0"/>
              <a:t>Excédent Epargne pondéré</a:t>
            </a:r>
          </a:p>
          <a:p>
            <a:pPr marL="1098445" lvl="2" indent="-171450" eaLnBrk="1" fontAlgn="auto" hangingPunct="1">
              <a:spcBef>
                <a:spcPts val="300"/>
              </a:spcBef>
              <a:spcAft>
                <a:spcPts val="0"/>
              </a:spcAft>
              <a:buClr>
                <a:srgbClr val="00B0F0"/>
              </a:buClr>
              <a:defRPr/>
            </a:pPr>
            <a:r>
              <a:rPr lang="fr-FR" sz="1000" dirty="0"/>
              <a:t>FDC – Evo. Nombre de clients équipés</a:t>
            </a:r>
          </a:p>
          <a:p>
            <a:pPr marL="1098445" lvl="2" indent="-171450" eaLnBrk="1" fontAlgn="auto" hangingPunct="1">
              <a:spcBef>
                <a:spcPts val="300"/>
              </a:spcBef>
              <a:spcAft>
                <a:spcPts val="0"/>
              </a:spcAft>
              <a:buClr>
                <a:srgbClr val="00B0F0"/>
              </a:buClr>
              <a:defRPr/>
            </a:pPr>
            <a:r>
              <a:rPr lang="fr-FR" sz="1000" dirty="0"/>
              <a:t>Satisfaction</a:t>
            </a:r>
          </a:p>
          <a:p>
            <a:pPr marL="639445" lvl="1" indent="-171450" eaLnBrk="1" fontAlgn="auto" hangingPunct="1">
              <a:spcBef>
                <a:spcPts val="300"/>
              </a:spcBef>
              <a:spcAft>
                <a:spcPts val="0"/>
              </a:spcAft>
              <a:buClr>
                <a:srgbClr val="00B0F0"/>
              </a:buClr>
              <a:buFont typeface="Wingdings" panose="05000000000000000000" pitchFamily="2" charset="2"/>
              <a:buChar char="§"/>
              <a:defRPr/>
            </a:pPr>
            <a:r>
              <a:rPr lang="fr-FR" sz="1200" b="1" dirty="0"/>
              <a:t>Astuce : </a:t>
            </a:r>
            <a:r>
              <a:rPr lang="fr-FR" sz="1000" i="1" dirty="0"/>
              <a:t>Je cherche la multi-vente en équipant la famille, je propose des « couples de solutions » pour nos clients en Assurance Vie et en Prévoyance par exemple.</a:t>
            </a:r>
          </a:p>
        </p:txBody>
      </p:sp>
      <p:pic>
        <p:nvPicPr>
          <p:cNvPr id="288" name="Image 287">
            <a:hlinkClick r:id="rId14"/>
            <a:extLst>
              <a:ext uri="{FF2B5EF4-FFF2-40B4-BE49-F238E27FC236}">
                <a16:creationId xmlns:a16="http://schemas.microsoft.com/office/drawing/2014/main" id="{61FDC1EA-92E6-A0FC-7DFC-A14227F0CAC8}"/>
              </a:ext>
            </a:extLst>
          </p:cNvPr>
          <p:cNvPicPr>
            <a:picLocks noChangeAspect="1"/>
          </p:cNvPicPr>
          <p:nvPr/>
        </p:nvPicPr>
        <p:blipFill>
          <a:blip r:embed="rId15" cstate="print">
            <a:clrChange>
              <a:clrFrom>
                <a:srgbClr val="FDF9FA"/>
              </a:clrFrom>
              <a:clrTo>
                <a:srgbClr val="FDF9FA">
                  <a:alpha val="0"/>
                </a:srgbClr>
              </a:clrTo>
            </a:clrChange>
            <a:extLst>
              <a:ext uri="{28A0092B-C50C-407E-A947-70E740481C1C}">
                <a14:useLocalDpi xmlns:a14="http://schemas.microsoft.com/office/drawing/2010/main"/>
              </a:ext>
            </a:extLst>
          </a:blip>
          <a:stretch>
            <a:fillRect/>
          </a:stretch>
        </p:blipFill>
        <p:spPr>
          <a:xfrm>
            <a:off x="10651251" y="5740114"/>
            <a:ext cx="1061373" cy="239302"/>
          </a:xfrm>
          <a:prstGeom prst="rect">
            <a:avLst/>
          </a:prstGeom>
        </p:spPr>
      </p:pic>
      <p:pic>
        <p:nvPicPr>
          <p:cNvPr id="289" name="Picture 2" descr="Sticker arbre été vert pas cher Etiquette &amp;amp;amp; Autocollant">
            <a:extLst>
              <a:ext uri="{FF2B5EF4-FFF2-40B4-BE49-F238E27FC236}">
                <a16:creationId xmlns:a16="http://schemas.microsoft.com/office/drawing/2014/main" id="{737A41C4-FF7A-43F0-0FE6-C1A911608E55}"/>
              </a:ext>
            </a:extLst>
          </p:cNvPr>
          <p:cNvPicPr>
            <a:picLocks noChangeAspect="1" noChangeArrowheads="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502084" y="5142369"/>
            <a:ext cx="267162" cy="26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0" name="Image 289">
            <a:extLst>
              <a:ext uri="{FF2B5EF4-FFF2-40B4-BE49-F238E27FC236}">
                <a16:creationId xmlns:a16="http://schemas.microsoft.com/office/drawing/2014/main" id="{4FB7C5C4-B769-924F-4A87-E97AD6F21E98}"/>
              </a:ext>
            </a:extLst>
          </p:cNvPr>
          <p:cNvPicPr>
            <a:picLocks noChangeAspect="1"/>
          </p:cNvPicPr>
          <p:nvPr/>
        </p:nvPicPr>
        <p:blipFill>
          <a:blip r:embed="rId17" cstate="print">
            <a:extLst>
              <a:ext uri="{BEBA8EAE-BF5A-486C-A8C5-ECC9F3942E4B}">
                <a14:imgProps xmlns:a14="http://schemas.microsoft.com/office/drawing/2010/main">
                  <a14:imgLayer r:embed="rId18">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6522304" y="5404818"/>
            <a:ext cx="224407" cy="218085"/>
          </a:xfrm>
          <a:prstGeom prst="rect">
            <a:avLst/>
          </a:prstGeom>
        </p:spPr>
      </p:pic>
      <p:pic>
        <p:nvPicPr>
          <p:cNvPr id="291" name="Picture 2" descr="Sticker arbre été vert pas cher Etiquette &amp;amp;amp; Autocollant">
            <a:extLst>
              <a:ext uri="{FF2B5EF4-FFF2-40B4-BE49-F238E27FC236}">
                <a16:creationId xmlns:a16="http://schemas.microsoft.com/office/drawing/2014/main" id="{D3CC0E24-EF58-1A92-62C8-77380CCBD89D}"/>
              </a:ext>
            </a:extLst>
          </p:cNvPr>
          <p:cNvPicPr>
            <a:picLocks noChangeAspect="1" noChangeArrowheads="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522304" y="4456066"/>
            <a:ext cx="267162" cy="26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13" cstate="print">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rot="4962598" flipH="1" flipV="1">
            <a:off x="11475597" y="5944908"/>
            <a:ext cx="322403" cy="310019"/>
          </a:xfrm>
          <a:prstGeom prst="rect">
            <a:avLst/>
          </a:prstGeom>
          <a:noFill/>
        </p:spPr>
      </p:pic>
      <p:sp>
        <p:nvSpPr>
          <p:cNvPr id="3" name="Espace réservé du contenu 8">
            <a:extLst>
              <a:ext uri="{FF2B5EF4-FFF2-40B4-BE49-F238E27FC236}">
                <a16:creationId xmlns:a16="http://schemas.microsoft.com/office/drawing/2014/main" id="{E92ABD3F-E8A1-4360-29AF-6D4E17416361}"/>
              </a:ext>
            </a:extLst>
          </p:cNvPr>
          <p:cNvSpPr txBox="1">
            <a:spLocks/>
          </p:cNvSpPr>
          <p:nvPr/>
        </p:nvSpPr>
        <p:spPr>
          <a:xfrm>
            <a:off x="287562" y="2604841"/>
            <a:ext cx="5337229" cy="1987063"/>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Déléguer la gestion ASV ou son CTO/PEA : </a:t>
            </a:r>
            <a:r>
              <a:rPr lang="fr-FR" sz="1200" dirty="0"/>
              <a:t>OG / GSM VEGA</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SCPI en ASV : </a:t>
            </a:r>
            <a:r>
              <a:rPr lang="fr-FR" sz="1200" dirty="0"/>
              <a:t>contrats CNP &amp; contrats BPCE VIE.</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SCPI  en direct : </a:t>
            </a:r>
            <a:r>
              <a:rPr lang="fr-FR" sz="1200" dirty="0"/>
              <a:t>Les offres AEW</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Contingent FAF : </a:t>
            </a:r>
            <a:r>
              <a:rPr lang="fr-FR" sz="1200" dirty="0"/>
              <a:t>Alize Conviction juillet 2024, </a:t>
            </a:r>
            <a:r>
              <a:rPr lang="fr-FR" sz="1200" dirty="0" err="1"/>
              <a:t>Coralium</a:t>
            </a:r>
            <a:r>
              <a:rPr lang="fr-FR" sz="1200" dirty="0"/>
              <a:t> juin 2024, Parma </a:t>
            </a:r>
            <a:r>
              <a:rPr lang="fr-FR" sz="1200" dirty="0" err="1"/>
              <a:t>Pea</a:t>
            </a: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CAT PREMIUM 6, 12 et 24 mois : </a:t>
            </a:r>
            <a:r>
              <a:rPr lang="fr-FR" sz="1200" dirty="0"/>
              <a:t>à partir de 200 K€ (en argent frais ou en défensif)</a:t>
            </a:r>
          </a:p>
          <a:p>
            <a:pPr marL="3213000" lvl="7" indent="0">
              <a:spcBef>
                <a:spcPts val="300"/>
              </a:spcBef>
              <a:buClr>
                <a:srgbClr val="00B0F0"/>
              </a:buClr>
              <a:buNone/>
              <a:defRPr/>
            </a:pPr>
            <a:r>
              <a:rPr lang="fr-FR" sz="1200" b="1" dirty="0">
                <a:solidFill>
                  <a:schemeClr val="tx1">
                    <a:lumMod val="75000"/>
                    <a:lumOff val="25000"/>
                  </a:schemeClr>
                </a:solidFill>
                <a:hlinkClick r:id="rId19" action="ppaction://hlinksldjump"/>
              </a:rPr>
              <a:t>En savoir plus</a:t>
            </a:r>
            <a:endParaRPr lang="fr-FR" sz="1200" b="1" dirty="0">
              <a:solidFill>
                <a:schemeClr val="tx1">
                  <a:lumMod val="75000"/>
                  <a:lumOff val="25000"/>
                </a:schemeClr>
              </a:solidFill>
            </a:endParaRPr>
          </a:p>
        </p:txBody>
      </p:sp>
      <p:sp>
        <p:nvSpPr>
          <p:cNvPr id="14" name="Rectangle 13">
            <a:extLst>
              <a:ext uri="{FF2B5EF4-FFF2-40B4-BE49-F238E27FC236}">
                <a16:creationId xmlns:a16="http://schemas.microsoft.com/office/drawing/2014/main" id="{A4D7888C-519B-F8B4-5CA3-06694B63DE0E}"/>
              </a:ext>
            </a:extLst>
          </p:cNvPr>
          <p:cNvSpPr/>
          <p:nvPr/>
        </p:nvSpPr>
        <p:spPr>
          <a:xfrm>
            <a:off x="8637161" y="6550387"/>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20"/>
              </a:rPr>
              <a:t>le Book des offres</a:t>
            </a:r>
            <a:endParaRPr lang="fr-FR" sz="1000" dirty="0">
              <a:solidFill>
                <a:schemeClr val="tx1">
                  <a:lumMod val="75000"/>
                  <a:lumOff val="25000"/>
                </a:schemeClr>
              </a:solidFill>
            </a:endParaRPr>
          </a:p>
        </p:txBody>
      </p:sp>
      <p:pic>
        <p:nvPicPr>
          <p:cNvPr id="2" name="Image 1">
            <a:extLst>
              <a:ext uri="{FF2B5EF4-FFF2-40B4-BE49-F238E27FC236}">
                <a16:creationId xmlns:a16="http://schemas.microsoft.com/office/drawing/2014/main" id="{43A282C5-2F76-CA97-7EFA-8495785BB5FA}"/>
              </a:ext>
            </a:extLst>
          </p:cNvPr>
          <p:cNvPicPr>
            <a:picLocks noChangeAspect="1"/>
          </p:cNvPicPr>
          <p:nvPr/>
        </p:nvPicPr>
        <p:blipFill>
          <a:blip r:embed="rId13" cstate="print">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rot="4592514" flipH="1" flipV="1">
            <a:off x="4616297" y="4294714"/>
            <a:ext cx="322403" cy="310019"/>
          </a:xfrm>
          <a:prstGeom prst="rect">
            <a:avLst/>
          </a:prstGeom>
          <a:noFill/>
        </p:spPr>
      </p:pic>
    </p:spTree>
    <p:extLst>
      <p:ext uri="{BB962C8B-B14F-4D97-AF65-F5344CB8AC3E}">
        <p14:creationId xmlns:p14="http://schemas.microsoft.com/office/powerpoint/2010/main" val="1721049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4874971"/>
            <a:ext cx="5338572" cy="1284265"/>
          </a:xfrm>
          <a:prstGeom prst="rect">
            <a:avLst/>
          </a:prstGeom>
          <a:noFill/>
          <a:ln w="76200">
            <a:solidFill>
              <a:srgbClr val="7030A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503247" y="1007200"/>
            <a:ext cx="5338572" cy="3623632"/>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81" name="Rectangle 280">
            <a:extLst>
              <a:ext uri="{FF2B5EF4-FFF2-40B4-BE49-F238E27FC236}">
                <a16:creationId xmlns:a16="http://schemas.microsoft.com/office/drawing/2014/main" id="{252F0C64-7EA9-2895-EB96-4E98239D7D00}"/>
              </a:ext>
            </a:extLst>
          </p:cNvPr>
          <p:cNvSpPr/>
          <p:nvPr/>
        </p:nvSpPr>
        <p:spPr>
          <a:xfrm>
            <a:off x="583173" y="2948916"/>
            <a:ext cx="5121711" cy="1574750"/>
          </a:xfrm>
          <a:prstGeom prst="rect">
            <a:avLst/>
          </a:prstGeom>
          <a:noFill/>
          <a:ln w="31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23324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de la </a:t>
            </a:r>
            <a:r>
              <a:rPr lang="fr-FR" dirty="0" err="1">
                <a:latin typeface="Montserrat Black"/>
              </a:rPr>
              <a:t>Banca</a:t>
            </a:r>
            <a:r>
              <a:rPr lang="fr-FR" dirty="0">
                <a:latin typeface="Montserrat Black"/>
              </a:rPr>
              <a:t> : « </a:t>
            </a:r>
            <a:r>
              <a:rPr lang="fr-FR" dirty="0">
                <a:solidFill>
                  <a:srgbClr val="C00000"/>
                </a:solidFill>
                <a:latin typeface="Montserrat Black"/>
              </a:rPr>
              <a:t>Equiper</a:t>
            </a:r>
            <a:r>
              <a:rPr lang="fr-FR" dirty="0">
                <a:latin typeface="Montserrat Black"/>
              </a:rPr>
              <a:t> nos familles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BANCARISATION</a:t>
            </a:r>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3798006"/>
            <a:ext cx="5866539" cy="2361230"/>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441440"/>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367842"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4703195"/>
            <a:ext cx="2205650" cy="338987"/>
          </a:xfrm>
          <a:prstGeom prst="rect">
            <a:avLst/>
          </a:prstGeom>
          <a:solidFill>
            <a:srgbClr val="7030A0"/>
          </a:solidFill>
          <a:ln w="19050">
            <a:solidFill>
              <a:srgbClr val="FFC00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rgbClr val="FFC000"/>
                </a:solidFill>
              </a:rPr>
              <a:t>     La médaille d’Or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3617970"/>
            <a:ext cx="2629578"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la </a:t>
            </a:r>
            <a:r>
              <a:rPr lang="fr-FR" altLang="fr-FR" sz="1400" b="1" dirty="0" err="1">
                <a:solidFill>
                  <a:schemeClr val="bg1"/>
                </a:solidFill>
              </a:rPr>
              <a:t>banca</a:t>
            </a:r>
            <a:r>
              <a:rPr lang="fr-FR" altLang="fr-FR" sz="1400" b="1" dirty="0">
                <a:solidFill>
                  <a:schemeClr val="bg1"/>
                </a:solidFill>
              </a:rPr>
              <a:t>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3641398"/>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pic>
        <p:nvPicPr>
          <p:cNvPr id="279" name="Image 278" descr="Une image contenant Graphique, cercle, logo, symbole&#10;&#10;Description générée automatiquement">
            <a:extLst>
              <a:ext uri="{FF2B5EF4-FFF2-40B4-BE49-F238E27FC236}">
                <a16:creationId xmlns:a16="http://schemas.microsoft.com/office/drawing/2014/main" id="{FC02D155-70A6-844A-4269-8E501725DB3A}"/>
              </a:ext>
            </a:extLst>
          </p:cNvPr>
          <p:cNvPicPr>
            <a:picLocks noChangeAspect="1"/>
          </p:cNvPicPr>
          <p:nvPr/>
        </p:nvPicPr>
        <p:blipFill rotWithShape="1">
          <a:blip r:embed="rId3">
            <a:extLst>
              <a:ext uri="{28A0092B-C50C-407E-A947-70E740481C1C}">
                <a14:useLocalDpi xmlns:a14="http://schemas.microsoft.com/office/drawing/2010/main" val="0"/>
              </a:ext>
            </a:extLst>
          </a:blip>
          <a:srcRect l="20083" t="34573" r="20384" b="15760"/>
          <a:stretch/>
        </p:blipFill>
        <p:spPr>
          <a:xfrm>
            <a:off x="745134" y="4737977"/>
            <a:ext cx="250273" cy="295349"/>
          </a:xfrm>
          <a:prstGeom prst="rect">
            <a:avLst/>
          </a:prstGeom>
        </p:spPr>
      </p:pic>
      <p:pic>
        <p:nvPicPr>
          <p:cNvPr id="280" name="Image 279">
            <a:extLst>
              <a:ext uri="{FF2B5EF4-FFF2-40B4-BE49-F238E27FC236}">
                <a16:creationId xmlns:a16="http://schemas.microsoft.com/office/drawing/2014/main" id="{A0692E65-BAA5-6652-D968-8A4F909AF7D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5229711" y="2733649"/>
            <a:ext cx="425399" cy="413416"/>
          </a:xfrm>
          <a:prstGeom prst="rect">
            <a:avLst/>
          </a:prstGeom>
        </p:spPr>
      </p:pic>
      <p:sp>
        <p:nvSpPr>
          <p:cNvPr id="247" name="Espace réservé du contenu 8">
            <a:extLst>
              <a:ext uri="{FF2B5EF4-FFF2-40B4-BE49-F238E27FC236}">
                <a16:creationId xmlns:a16="http://schemas.microsoft.com/office/drawing/2014/main" id="{F7FB394F-3C01-0E18-1A22-95799C3C0476}"/>
              </a:ext>
            </a:extLst>
          </p:cNvPr>
          <p:cNvSpPr txBox="1">
            <a:spLocks noChangeArrowheads="1"/>
          </p:cNvSpPr>
          <p:nvPr/>
        </p:nvSpPr>
        <p:spPr bwMode="auto">
          <a:xfrm>
            <a:off x="673070" y="2772008"/>
            <a:ext cx="2143116" cy="287477"/>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grpSp>
        <p:nvGrpSpPr>
          <p:cNvPr id="270" name="Graphique 2">
            <a:extLst>
              <a:ext uri="{FF2B5EF4-FFF2-40B4-BE49-F238E27FC236}">
                <a16:creationId xmlns:a16="http://schemas.microsoft.com/office/drawing/2014/main" id="{E6234E9A-5D3C-613D-2702-7F3D024DC59A}"/>
              </a:ext>
            </a:extLst>
          </p:cNvPr>
          <p:cNvGrpSpPr/>
          <p:nvPr/>
        </p:nvGrpSpPr>
        <p:grpSpPr>
          <a:xfrm>
            <a:off x="710441" y="2770992"/>
            <a:ext cx="216456" cy="247380"/>
            <a:chOff x="1184026" y="296326"/>
            <a:chExt cx="555828" cy="635238"/>
          </a:xfrm>
          <a:noFill/>
        </p:grpSpPr>
        <p:sp>
          <p:nvSpPr>
            <p:cNvPr id="271" name="Forme libre : forme 17">
              <a:extLst>
                <a:ext uri="{FF2B5EF4-FFF2-40B4-BE49-F238E27FC236}">
                  <a16:creationId xmlns:a16="http://schemas.microsoft.com/office/drawing/2014/main" id="{97352F9C-76B6-20A6-CCA0-282763098AC5}"/>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272" name="Forme libre : forme 18">
              <a:extLst>
                <a:ext uri="{FF2B5EF4-FFF2-40B4-BE49-F238E27FC236}">
                  <a16:creationId xmlns:a16="http://schemas.microsoft.com/office/drawing/2014/main" id="{7FB5BEC2-B2BB-5C2A-D0F5-B20440C4F76A}"/>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273" name="Forme libre : forme 19">
              <a:extLst>
                <a:ext uri="{FF2B5EF4-FFF2-40B4-BE49-F238E27FC236}">
                  <a16:creationId xmlns:a16="http://schemas.microsoft.com/office/drawing/2014/main" id="{DC1AEF58-8B45-95A7-2EF5-D90E45E2B15E}"/>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274" name="Forme libre : forme 20">
              <a:extLst>
                <a:ext uri="{FF2B5EF4-FFF2-40B4-BE49-F238E27FC236}">
                  <a16:creationId xmlns:a16="http://schemas.microsoft.com/office/drawing/2014/main" id="{EBF69110-B963-E5FD-0CA7-CA3221553C0F}"/>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275" name="Forme libre : forme 21">
              <a:extLst>
                <a:ext uri="{FF2B5EF4-FFF2-40B4-BE49-F238E27FC236}">
                  <a16:creationId xmlns:a16="http://schemas.microsoft.com/office/drawing/2014/main" id="{CA11B7C7-DC16-4C40-4C8E-1EB1E66E091C}"/>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276" name="Forme libre : forme 22">
              <a:extLst>
                <a:ext uri="{FF2B5EF4-FFF2-40B4-BE49-F238E27FC236}">
                  <a16:creationId xmlns:a16="http://schemas.microsoft.com/office/drawing/2014/main" id="{8637AC1A-13C7-8723-03B0-2D3CBAF5A085}"/>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277" name="Forme libre : forme 23">
              <a:extLst>
                <a:ext uri="{FF2B5EF4-FFF2-40B4-BE49-F238E27FC236}">
                  <a16:creationId xmlns:a16="http://schemas.microsoft.com/office/drawing/2014/main" id="{4DD3BF26-149F-BE6C-12B1-C15327D4842A}"/>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278" name="Forme libre : forme 24">
              <a:extLst>
                <a:ext uri="{FF2B5EF4-FFF2-40B4-BE49-F238E27FC236}">
                  <a16:creationId xmlns:a16="http://schemas.microsoft.com/office/drawing/2014/main" id="{2028AC1D-7911-995B-DEE0-A7A918E0AD3E}"/>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dirty="0"/>
            </a:p>
          </p:txBody>
        </p:sp>
      </p:grpSp>
      <p:sp>
        <p:nvSpPr>
          <p:cNvPr id="282" name="Espace réservé du contenu 8">
            <a:extLst>
              <a:ext uri="{FF2B5EF4-FFF2-40B4-BE49-F238E27FC236}">
                <a16:creationId xmlns:a16="http://schemas.microsoft.com/office/drawing/2014/main" id="{3B692490-A509-5865-0810-DDE06A49F9D2}"/>
              </a:ext>
            </a:extLst>
          </p:cNvPr>
          <p:cNvSpPr txBox="1">
            <a:spLocks/>
          </p:cNvSpPr>
          <p:nvPr/>
        </p:nvSpPr>
        <p:spPr>
          <a:xfrm>
            <a:off x="312287" y="1127992"/>
            <a:ext cx="533722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Offre de Bienvenue* : </a:t>
            </a:r>
            <a:r>
              <a:rPr lang="fr-FR" sz="1200" dirty="0"/>
              <a:t>- 30 % pendant 1 an pour toute souscription de Formule Individuelle ou Famille</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50 € offerts en bons d’achat : </a:t>
            </a:r>
            <a:r>
              <a:rPr lang="fr-FR" sz="1200" dirty="0"/>
              <a:t>en lançant une mobilité bancaire* avec 3 organismes renseignés</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Montée en gamme vers Izicarte Premier DD / Izicarte Platinum / </a:t>
            </a:r>
            <a:r>
              <a:rPr lang="fr-FR" sz="1200" b="1" dirty="0" err="1"/>
              <a:t>Infinite</a:t>
            </a:r>
            <a:r>
              <a:rPr lang="fr-FR" sz="1200" b="1" dirty="0"/>
              <a:t>) : </a:t>
            </a:r>
            <a:r>
              <a:rPr lang="fr-FR" sz="1200" dirty="0"/>
              <a:t>- 30 % pendant 1 an dans le cadre d’un Forfait</a:t>
            </a:r>
          </a:p>
        </p:txBody>
      </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82966" y="5219067"/>
            <a:ext cx="5521918" cy="88242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LA </a:t>
            </a:r>
            <a:r>
              <a:rPr lang="fr-FR" sz="1200" b="1" dirty="0"/>
              <a:t>cible </a:t>
            </a:r>
            <a:r>
              <a:rPr lang="fr-FR" sz="1200" b="1" dirty="0">
                <a:solidFill>
                  <a:srgbClr val="C00000"/>
                </a:solidFill>
              </a:rPr>
              <a:t>prioritaire</a:t>
            </a:r>
            <a:r>
              <a:rPr lang="fr-FR" sz="1200" b="1" dirty="0"/>
              <a:t> à traiter :</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a:t>
            </a:r>
            <a:r>
              <a:rPr lang="it-IT" sz="1200" b="1" dirty="0">
                <a:solidFill>
                  <a:srgbClr val="7030A0"/>
                </a:solidFill>
              </a:rPr>
              <a:t>PRIO Q1 BANCA</a:t>
            </a:r>
            <a:r>
              <a:rPr lang="it-IT" sz="1200" b="1" dirty="0"/>
              <a:t>» </a:t>
            </a:r>
            <a:r>
              <a:rPr lang="fr-FR" sz="1200" b="1" dirty="0"/>
              <a:t>: La cible très tendre </a:t>
            </a:r>
            <a:r>
              <a:rPr lang="fr-FR" sz="1200" dirty="0"/>
              <a:t>pour équiper en bancarisation et </a:t>
            </a:r>
            <a:r>
              <a:rPr lang="fr-FR" sz="1200" b="1" dirty="0"/>
              <a:t>impacter la part variable</a:t>
            </a:r>
            <a:r>
              <a:rPr lang="fr-FR" sz="1200" dirty="0"/>
              <a:t>. </a:t>
            </a:r>
            <a:r>
              <a:rPr lang="fr-FR" sz="1200" dirty="0">
                <a:sym typeface="Wingdings" panose="05000000000000000000" pitchFamily="2" charset="2"/>
              </a:rPr>
              <a:t> </a:t>
            </a:r>
            <a:r>
              <a:rPr lang="fr-FR" sz="1200" dirty="0">
                <a:hlinkClick r:id="rId6" action="ppaction://hlinksldjump"/>
              </a:rPr>
              <a:t>En savoir plus </a:t>
            </a: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7">
            <a:duotone>
              <a:prstClr val="black"/>
              <a:schemeClr val="accent1">
                <a:tint val="45000"/>
                <a:satMod val="400000"/>
              </a:schemeClr>
            </a:duotone>
          </a:blip>
          <a:stretch>
            <a:fillRect/>
          </a:stretch>
        </p:blipFill>
        <p:spPr>
          <a:xfrm rot="5701988" flipH="1" flipV="1">
            <a:off x="4870279" y="5845091"/>
            <a:ext cx="322403" cy="310019"/>
          </a:xfrm>
          <a:prstGeom prst="rect">
            <a:avLst/>
          </a:prstGeom>
          <a:noFill/>
        </p:spPr>
      </p:pic>
      <p:sp>
        <p:nvSpPr>
          <p:cNvPr id="286" name="Espace réservé du contenu 8">
            <a:extLst>
              <a:ext uri="{FF2B5EF4-FFF2-40B4-BE49-F238E27FC236}">
                <a16:creationId xmlns:a16="http://schemas.microsoft.com/office/drawing/2014/main" id="{B0860BD3-B717-EE5D-6DBD-26CC86AB2EA5}"/>
              </a:ext>
            </a:extLst>
          </p:cNvPr>
          <p:cNvSpPr txBox="1">
            <a:spLocks/>
          </p:cNvSpPr>
          <p:nvPr/>
        </p:nvSpPr>
        <p:spPr>
          <a:xfrm>
            <a:off x="5634826" y="1088197"/>
            <a:ext cx="6066131"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00B0F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t>Part variable sur objectifs : </a:t>
            </a:r>
          </a:p>
          <a:p>
            <a:pPr marL="1098445" lvl="2" indent="-171450" eaLnBrk="1" fontAlgn="auto" hangingPunct="1">
              <a:spcBef>
                <a:spcPts val="300"/>
              </a:spcBef>
              <a:spcAft>
                <a:spcPts val="0"/>
              </a:spcAft>
              <a:buClr>
                <a:srgbClr val="7030A0"/>
              </a:buClr>
              <a:defRPr/>
            </a:pPr>
            <a:r>
              <a:rPr lang="fr-FR" sz="1000" dirty="0"/>
              <a:t>VB des Forfaits Part &amp; Pro hors transformation (si Top CC Vert et actualisé)</a:t>
            </a:r>
          </a:p>
          <a:p>
            <a:pPr marL="1098445" lvl="2" indent="-171450" eaLnBrk="1" fontAlgn="auto" hangingPunct="1">
              <a:spcBef>
                <a:spcPts val="300"/>
              </a:spcBef>
              <a:spcAft>
                <a:spcPts val="0"/>
              </a:spcAft>
              <a:buClr>
                <a:srgbClr val="7030A0"/>
              </a:buClr>
              <a:defRPr/>
            </a:pPr>
            <a:r>
              <a:rPr lang="fr-FR" sz="1000" dirty="0"/>
              <a:t>Taux de visite du portefeuille avec 1 vente</a:t>
            </a:r>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t>Part variable relative (baromètre) : </a:t>
            </a:r>
          </a:p>
          <a:p>
            <a:pPr marL="1098445" lvl="2" indent="-171450" eaLnBrk="1" fontAlgn="auto" hangingPunct="1">
              <a:spcBef>
                <a:spcPts val="300"/>
              </a:spcBef>
              <a:spcAft>
                <a:spcPts val="0"/>
              </a:spcAft>
              <a:buClr>
                <a:srgbClr val="7030A0"/>
              </a:buClr>
              <a:defRPr/>
            </a:pPr>
            <a:r>
              <a:rPr lang="fr-FR" sz="1000" dirty="0"/>
              <a:t>Ventes Nettes produits pondérés</a:t>
            </a:r>
          </a:p>
          <a:p>
            <a:pPr marL="1098445" lvl="2" indent="-171450" eaLnBrk="1" fontAlgn="auto" hangingPunct="1">
              <a:spcBef>
                <a:spcPts val="300"/>
              </a:spcBef>
              <a:spcAft>
                <a:spcPts val="0"/>
              </a:spcAft>
              <a:buClr>
                <a:srgbClr val="7030A0"/>
              </a:buClr>
              <a:defRPr/>
            </a:pPr>
            <a:r>
              <a:rPr lang="fr-FR" sz="1000" dirty="0"/>
              <a:t>Evolution de JBPe et BPe</a:t>
            </a:r>
          </a:p>
          <a:p>
            <a:pPr marL="639445" lvl="1" indent="-171450" eaLnBrk="1" fontAlgn="auto" hangingPunct="1">
              <a:spcBef>
                <a:spcPts val="300"/>
              </a:spcBef>
              <a:spcAft>
                <a:spcPts val="0"/>
              </a:spcAft>
              <a:buClr>
                <a:srgbClr val="7030A0"/>
              </a:buClr>
              <a:buFont typeface="Wingdings" panose="05000000000000000000" pitchFamily="2" charset="2"/>
              <a:buChar char="§"/>
              <a:defRPr/>
            </a:pPr>
            <a:r>
              <a:rPr lang="fr-FR" sz="1200" b="1" dirty="0"/>
              <a:t>Astuce : </a:t>
            </a:r>
          </a:p>
          <a:p>
            <a:pPr marL="926995" lvl="2" indent="0" eaLnBrk="1" fontAlgn="auto" hangingPunct="1">
              <a:spcBef>
                <a:spcPts val="300"/>
              </a:spcBef>
              <a:spcAft>
                <a:spcPts val="0"/>
              </a:spcAft>
              <a:buClr>
                <a:srgbClr val="7030A0"/>
              </a:buClr>
              <a:buNone/>
              <a:defRPr/>
            </a:pPr>
            <a:r>
              <a:rPr lang="fr-FR" sz="900" i="1" dirty="0"/>
              <a:t>Proposer une Izicarte HDG Débit Différé permet d'impacter plusieurs lignes du Baromètre.</a:t>
            </a:r>
          </a:p>
          <a:p>
            <a:pPr marL="926995" lvl="2" indent="0" eaLnBrk="1" fontAlgn="auto" hangingPunct="1">
              <a:spcBef>
                <a:spcPts val="300"/>
              </a:spcBef>
              <a:spcAft>
                <a:spcPts val="0"/>
              </a:spcAft>
              <a:buClr>
                <a:srgbClr val="7030A0"/>
              </a:buClr>
              <a:buNone/>
              <a:defRPr/>
            </a:pPr>
            <a:r>
              <a:rPr lang="fr-FR" sz="900" i="1" dirty="0"/>
              <a:t>Les nouvelles Entrées En Relation (EER) impactent le Baromètre « Mobilité Macron Entrante » </a:t>
            </a:r>
          </a:p>
          <a:p>
            <a:pPr marL="639445" lvl="1" indent="-171450" eaLnBrk="1" fontAlgn="auto" hangingPunct="1">
              <a:spcBef>
                <a:spcPts val="300"/>
              </a:spcBef>
              <a:spcAft>
                <a:spcPts val="0"/>
              </a:spcAft>
              <a:buClr>
                <a:srgbClr val="7030A0"/>
              </a:buClr>
              <a:buFont typeface="Wingdings" panose="05000000000000000000" pitchFamily="2" charset="2"/>
              <a:buChar char="§"/>
              <a:defRPr/>
            </a:pPr>
            <a:endParaRPr lang="fr-FR" sz="1000" i="1" dirty="0"/>
          </a:p>
        </p:txBody>
      </p:sp>
      <p:pic>
        <p:nvPicPr>
          <p:cNvPr id="288" name="Image 287">
            <a:hlinkClick r:id="rId8"/>
            <a:extLst>
              <a:ext uri="{FF2B5EF4-FFF2-40B4-BE49-F238E27FC236}">
                <a16:creationId xmlns:a16="http://schemas.microsoft.com/office/drawing/2014/main" id="{61FDC1EA-92E6-A0FC-7DFC-A14227F0CAC8}"/>
              </a:ext>
            </a:extLst>
          </p:cNvPr>
          <p:cNvPicPr>
            <a:picLocks noChangeAspect="1"/>
          </p:cNvPicPr>
          <p:nvPr/>
        </p:nvPicPr>
        <p:blipFill>
          <a:blip r:embed="rId9">
            <a:clrChange>
              <a:clrFrom>
                <a:srgbClr val="FDF9FA"/>
              </a:clrFrom>
              <a:clrTo>
                <a:srgbClr val="FDF9FA">
                  <a:alpha val="0"/>
                </a:srgbClr>
              </a:clrTo>
            </a:clrChange>
          </a:blip>
          <a:stretch>
            <a:fillRect/>
          </a:stretch>
        </p:blipFill>
        <p:spPr>
          <a:xfrm>
            <a:off x="10651251" y="5740114"/>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7">
            <a:duotone>
              <a:prstClr val="black"/>
              <a:schemeClr val="accent1">
                <a:tint val="45000"/>
                <a:satMod val="400000"/>
              </a:schemeClr>
            </a:duotone>
          </a:blip>
          <a:stretch>
            <a:fillRect/>
          </a:stretch>
        </p:blipFill>
        <p:spPr>
          <a:xfrm rot="4962598" flipH="1" flipV="1">
            <a:off x="11475597" y="5944908"/>
            <a:ext cx="322403" cy="310019"/>
          </a:xfrm>
          <a:prstGeom prst="rect">
            <a:avLst/>
          </a:prstGeom>
          <a:noFill/>
        </p:spPr>
      </p:pic>
      <p:sp>
        <p:nvSpPr>
          <p:cNvPr id="3" name="Espace réservé du contenu 8">
            <a:extLst>
              <a:ext uri="{FF2B5EF4-FFF2-40B4-BE49-F238E27FC236}">
                <a16:creationId xmlns:a16="http://schemas.microsoft.com/office/drawing/2014/main" id="{E92ABD3F-E8A1-4360-29AF-6D4E17416361}"/>
              </a:ext>
            </a:extLst>
          </p:cNvPr>
          <p:cNvSpPr txBox="1">
            <a:spLocks/>
          </p:cNvSpPr>
          <p:nvPr/>
        </p:nvSpPr>
        <p:spPr>
          <a:xfrm>
            <a:off x="343801" y="3013129"/>
            <a:ext cx="533722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600"/>
              </a:spcAft>
              <a:buClr>
                <a:srgbClr val="7030A0"/>
              </a:buClr>
              <a:buFont typeface="Wingdings" panose="05000000000000000000" pitchFamily="2" charset="2"/>
              <a:buChar char="§"/>
              <a:defRPr/>
            </a:pPr>
            <a:r>
              <a:rPr lang="fr-FR" sz="1200" b="1" dirty="0">
                <a:solidFill>
                  <a:schemeClr val="tx1"/>
                </a:solidFill>
              </a:rPr>
              <a:t>Cartes HDG : Visa Izicarte Platinum </a:t>
            </a:r>
            <a:r>
              <a:rPr lang="fr-FR" sz="1200" dirty="0">
                <a:solidFill>
                  <a:schemeClr val="tx1"/>
                </a:solidFill>
              </a:rPr>
              <a:t>(35 k€ de revenus ou de SF) et </a:t>
            </a:r>
            <a:r>
              <a:rPr lang="fr-FR" sz="1200" b="1" dirty="0">
                <a:solidFill>
                  <a:schemeClr val="tx1"/>
                </a:solidFill>
              </a:rPr>
              <a:t>Visa</a:t>
            </a:r>
            <a:r>
              <a:rPr lang="fr-FR" sz="1200" dirty="0">
                <a:solidFill>
                  <a:schemeClr val="tx1"/>
                </a:solidFill>
              </a:rPr>
              <a:t> </a:t>
            </a:r>
            <a:r>
              <a:rPr lang="fr-FR" sz="1200" b="1" dirty="0" err="1">
                <a:solidFill>
                  <a:schemeClr val="tx1"/>
                </a:solidFill>
              </a:rPr>
              <a:t>Infinite</a:t>
            </a:r>
            <a:r>
              <a:rPr lang="fr-FR" sz="1200" dirty="0">
                <a:solidFill>
                  <a:schemeClr val="tx1"/>
                </a:solidFill>
              </a:rPr>
              <a:t> (75 k€ de revenus ou de SF) avec Assistant Platinum ou service conciergerie </a:t>
            </a:r>
            <a:r>
              <a:rPr lang="fr-FR" sz="1200" dirty="0" err="1">
                <a:solidFill>
                  <a:schemeClr val="tx1"/>
                </a:solidFill>
              </a:rPr>
              <a:t>Infinite</a:t>
            </a:r>
            <a:r>
              <a:rPr lang="fr-FR" sz="1200" dirty="0">
                <a:solidFill>
                  <a:schemeClr val="tx1"/>
                </a:solidFill>
              </a:rPr>
              <a:t>.</a:t>
            </a:r>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chemeClr val="tx1"/>
                </a:solidFill>
              </a:rPr>
              <a:t>Formule Optimal : </a:t>
            </a:r>
            <a:r>
              <a:rPr lang="fr-FR" sz="1200" dirty="0">
                <a:solidFill>
                  <a:schemeClr val="tx1"/>
                </a:solidFill>
              </a:rPr>
              <a:t>paiements et retraits illimités à l’international,  accès à un conseiller de 7h à 22 h, pas d’agios jusque 1000 €.</a:t>
            </a:r>
          </a:p>
        </p:txBody>
      </p:sp>
      <p:sp>
        <p:nvSpPr>
          <p:cNvPr id="19" name="Espace réservé du contenu 8">
            <a:extLst>
              <a:ext uri="{FF2B5EF4-FFF2-40B4-BE49-F238E27FC236}">
                <a16:creationId xmlns:a16="http://schemas.microsoft.com/office/drawing/2014/main" id="{02FB5025-A732-9B6D-54BD-4172480E6EA9}"/>
              </a:ext>
            </a:extLst>
          </p:cNvPr>
          <p:cNvSpPr txBox="1">
            <a:spLocks/>
          </p:cNvSpPr>
          <p:nvPr/>
        </p:nvSpPr>
        <p:spPr>
          <a:xfrm>
            <a:off x="5573007" y="3970137"/>
            <a:ext cx="6277643"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7995" lvl="1" indent="0" eaLnBrk="1" fontAlgn="auto" hangingPunct="1">
              <a:spcBef>
                <a:spcPts val="300"/>
              </a:spcBef>
              <a:spcAft>
                <a:spcPts val="0"/>
              </a:spcAft>
              <a:buClr>
                <a:schemeClr val="tx2"/>
              </a:buClr>
              <a:buNone/>
              <a:defRPr/>
            </a:pPr>
            <a:endParaRPr lang="fr-FR" sz="1200" dirty="0">
              <a:cs typeface="Arial"/>
            </a:endParaRPr>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t>Les outils pour provoquer la relation : </a:t>
            </a:r>
          </a:p>
          <a:p>
            <a:pPr marL="1098445" lvl="2" indent="-171450" eaLnBrk="1" fontAlgn="auto" hangingPunct="1">
              <a:spcBef>
                <a:spcPts val="300"/>
              </a:spcBef>
              <a:spcAft>
                <a:spcPts val="0"/>
              </a:spcAft>
              <a:buClr>
                <a:srgbClr val="7030A0"/>
              </a:buClr>
              <a:defRPr/>
            </a:pPr>
            <a:r>
              <a:rPr lang="fr-FR" sz="1000" dirty="0"/>
              <a:t>1 an avec ma Visa : </a:t>
            </a:r>
            <a:r>
              <a:rPr lang="fr-FR" sz="1000" dirty="0">
                <a:hlinkClick r:id="rId10"/>
              </a:rPr>
              <a:t>3 timelines</a:t>
            </a:r>
            <a:r>
              <a:rPr lang="fr-FR" sz="1000" dirty="0"/>
              <a:t> pour exposer tous les usages de nos cartes HDG</a:t>
            </a:r>
          </a:p>
          <a:p>
            <a:pPr marL="1098445" lvl="2" indent="-171450" eaLnBrk="1" fontAlgn="auto" hangingPunct="1">
              <a:spcBef>
                <a:spcPts val="300"/>
              </a:spcBef>
              <a:spcAft>
                <a:spcPts val="0"/>
              </a:spcAft>
              <a:buClr>
                <a:srgbClr val="7030A0"/>
              </a:buClr>
              <a:defRPr/>
            </a:pPr>
            <a:r>
              <a:rPr lang="fr-FR" sz="1000" dirty="0"/>
              <a:t>Programme de fidélité Visa Premier (Ikéa, Nature et Découvertes) : </a:t>
            </a:r>
            <a:r>
              <a:rPr lang="fr-FR" sz="1000" dirty="0">
                <a:hlinkClick r:id="rId11"/>
              </a:rPr>
              <a:t>Site Visa Premier </a:t>
            </a:r>
            <a:endParaRPr lang="fr-FR" sz="1000" dirty="0"/>
          </a:p>
          <a:p>
            <a:pPr marL="1098445" lvl="2" indent="-171450" eaLnBrk="1" fontAlgn="auto" hangingPunct="1">
              <a:spcBef>
                <a:spcPts val="300"/>
              </a:spcBef>
              <a:spcAft>
                <a:spcPts val="0"/>
              </a:spcAft>
              <a:buClr>
                <a:srgbClr val="7030A0"/>
              </a:buClr>
              <a:defRPr/>
            </a:pPr>
            <a:r>
              <a:rPr lang="fr-FR" sz="1000" dirty="0"/>
              <a:t>Programme de fidélité Visa Platinum (Printemps, Truffaut)  : </a:t>
            </a:r>
            <a:r>
              <a:rPr lang="fr-FR" sz="1000" dirty="0">
                <a:hlinkClick r:id="rId12"/>
              </a:rPr>
              <a:t>Site Visa Platinum</a:t>
            </a:r>
            <a:endParaRPr lang="fr-FR" sz="1000" dirty="0"/>
          </a:p>
          <a:p>
            <a:pPr marL="1098445" lvl="2" indent="-171450" eaLnBrk="1" fontAlgn="auto" hangingPunct="1">
              <a:spcBef>
                <a:spcPts val="300"/>
              </a:spcBef>
              <a:spcAft>
                <a:spcPts val="0"/>
              </a:spcAft>
              <a:buClr>
                <a:srgbClr val="7030A0"/>
              </a:buClr>
              <a:defRPr/>
            </a:pPr>
            <a:r>
              <a:rPr lang="fr-FR" sz="1000" dirty="0"/>
              <a:t>Programme de fidélité Visa </a:t>
            </a:r>
            <a:r>
              <a:rPr lang="fr-FR" sz="1000" dirty="0" err="1"/>
              <a:t>Infinite</a:t>
            </a:r>
            <a:r>
              <a:rPr lang="fr-FR" sz="1000" dirty="0"/>
              <a:t> Le Club (</a:t>
            </a:r>
            <a:r>
              <a:rPr lang="fr-FR" sz="1000" dirty="0" err="1"/>
              <a:t>Mauboussin</a:t>
            </a:r>
            <a:r>
              <a:rPr lang="fr-FR" sz="1000" dirty="0"/>
              <a:t>, Fauchon ou Comptoir                                                                                      du caviar, expérience en lien avec les JO) : </a:t>
            </a:r>
            <a:r>
              <a:rPr lang="fr-FR" sz="1000" dirty="0">
                <a:hlinkClick r:id="rId13"/>
              </a:rPr>
              <a:t>Site Visa </a:t>
            </a:r>
            <a:r>
              <a:rPr lang="fr-FR" sz="1000" dirty="0" err="1">
                <a:hlinkClick r:id="rId13"/>
              </a:rPr>
              <a:t>Inifinite</a:t>
            </a:r>
            <a:endParaRPr lang="fr-FR" sz="1000" dirty="0"/>
          </a:p>
          <a:p>
            <a:pPr marL="1098445" lvl="2" indent="-171450" eaLnBrk="1" fontAlgn="auto" hangingPunct="1">
              <a:spcBef>
                <a:spcPts val="300"/>
              </a:spcBef>
              <a:spcAft>
                <a:spcPts val="0"/>
              </a:spcAft>
              <a:buClr>
                <a:srgbClr val="7030A0"/>
              </a:buClr>
              <a:defRPr/>
            </a:pPr>
            <a:endParaRPr lang="fr-FR" sz="1000" dirty="0"/>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t>La boîte à outils : </a:t>
            </a:r>
          </a:p>
          <a:p>
            <a:pPr marL="1098445" lvl="2" indent="-171450" eaLnBrk="1" fontAlgn="auto" hangingPunct="1">
              <a:spcBef>
                <a:spcPts val="300"/>
              </a:spcBef>
              <a:spcAft>
                <a:spcPts val="0"/>
              </a:spcAft>
              <a:buClr>
                <a:srgbClr val="7030A0"/>
              </a:buClr>
              <a:defRPr/>
            </a:pPr>
            <a:r>
              <a:rPr lang="fr-FR" sz="1000" dirty="0"/>
              <a:t>La Rubrique des Commerciaux pour trouver toutes les informations :</a:t>
            </a:r>
          </a:p>
          <a:p>
            <a:pPr marL="467995" lvl="1" indent="0" eaLnBrk="1" fontAlgn="auto" hangingPunct="1">
              <a:spcBef>
                <a:spcPts val="300"/>
              </a:spcBef>
              <a:spcAft>
                <a:spcPts val="0"/>
              </a:spcAft>
              <a:buClr>
                <a:schemeClr val="tx2"/>
              </a:buClr>
              <a:buNone/>
              <a:defRPr/>
            </a:pPr>
            <a:r>
              <a:rPr lang="fr-FR" sz="1200" dirty="0"/>
              <a:t>   </a:t>
            </a:r>
            <a:endParaRPr lang="fr-FR" sz="1200" dirty="0">
              <a:cs typeface="Arial"/>
            </a:endParaRPr>
          </a:p>
        </p:txBody>
      </p:sp>
      <p:pic>
        <p:nvPicPr>
          <p:cNvPr id="20" name="Image 19">
            <a:extLst>
              <a:ext uri="{FF2B5EF4-FFF2-40B4-BE49-F238E27FC236}">
                <a16:creationId xmlns:a16="http://schemas.microsoft.com/office/drawing/2014/main" id="{6BA2FECB-E38F-DCB1-107D-450F9AC2C222}"/>
              </a:ext>
            </a:extLst>
          </p:cNvPr>
          <p:cNvPicPr>
            <a:picLocks noChangeAspect="1"/>
          </p:cNvPicPr>
          <p:nvPr/>
        </p:nvPicPr>
        <p:blipFill>
          <a:blip r:embed="rId14" cstate="print">
            <a:extLst>
              <a:ext uri="{BEBA8EAE-BF5A-486C-A8C5-ECC9F3942E4B}">
                <a14:imgProps xmlns:a14="http://schemas.microsoft.com/office/drawing/2010/main">
                  <a14:imgLayer r:embed="rId15">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6451280" y="4997925"/>
            <a:ext cx="268004" cy="260454"/>
          </a:xfrm>
          <a:prstGeom prst="rect">
            <a:avLst/>
          </a:prstGeom>
        </p:spPr>
      </p:pic>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16"/>
              </a:rPr>
              <a:t>le Book des offres</a:t>
            </a:r>
            <a:endParaRPr lang="fr-FR" sz="1000" dirty="0">
              <a:solidFill>
                <a:schemeClr val="tx1">
                  <a:lumMod val="75000"/>
                  <a:lumOff val="25000"/>
                </a:schemeClr>
              </a:solidFill>
            </a:endParaRPr>
          </a:p>
        </p:txBody>
      </p:sp>
      <p:pic>
        <p:nvPicPr>
          <p:cNvPr id="14" name="Image 13">
            <a:extLst>
              <a:ext uri="{FF2B5EF4-FFF2-40B4-BE49-F238E27FC236}">
                <a16:creationId xmlns:a16="http://schemas.microsoft.com/office/drawing/2014/main" id="{20C79A9C-66C0-BE10-CFB0-6D5F784E0DF6}"/>
              </a:ext>
            </a:extLst>
          </p:cNvPr>
          <p:cNvPicPr>
            <a:picLocks noChangeAspect="1"/>
          </p:cNvPicPr>
          <p:nvPr/>
        </p:nvPicPr>
        <p:blipFill>
          <a:blip r:embed="rId17">
            <a:clrChange>
              <a:clrFrom>
                <a:srgbClr val="CCECFF"/>
              </a:clrFrom>
              <a:clrTo>
                <a:srgbClr val="CCECFF">
                  <a:alpha val="0"/>
                </a:srgbClr>
              </a:clrTo>
            </a:clrChange>
          </a:blip>
          <a:stretch>
            <a:fillRect/>
          </a:stretch>
        </p:blipFill>
        <p:spPr>
          <a:xfrm>
            <a:off x="565241" y="6216674"/>
            <a:ext cx="477423" cy="636564"/>
          </a:xfrm>
          <a:prstGeom prst="rect">
            <a:avLst/>
          </a:prstGeom>
        </p:spPr>
      </p:pic>
    </p:spTree>
    <p:extLst>
      <p:ext uri="{BB962C8B-B14F-4D97-AF65-F5344CB8AC3E}">
        <p14:creationId xmlns:p14="http://schemas.microsoft.com/office/powerpoint/2010/main" val="1265167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3798006"/>
            <a:ext cx="5866539" cy="2361230"/>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7" name="Espace réservé du contenu 8">
            <a:extLst>
              <a:ext uri="{FF2B5EF4-FFF2-40B4-BE49-F238E27FC236}">
                <a16:creationId xmlns:a16="http://schemas.microsoft.com/office/drawing/2014/main" id="{31FECC64-C6D5-19D5-E22E-5611AB7EBC67}"/>
              </a:ext>
            </a:extLst>
          </p:cNvPr>
          <p:cNvSpPr txBox="1">
            <a:spLocks/>
          </p:cNvSpPr>
          <p:nvPr/>
        </p:nvSpPr>
        <p:spPr>
          <a:xfrm>
            <a:off x="5533956" y="3841443"/>
            <a:ext cx="6096243"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92D05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92D050"/>
              </a:buClr>
              <a:buFont typeface="Wingdings" panose="05000000000000000000" pitchFamily="2" charset="2"/>
              <a:buChar char="§"/>
              <a:defRPr/>
            </a:pPr>
            <a:r>
              <a:rPr lang="fr-FR" sz="1200" b="1" dirty="0"/>
              <a:t>Les outils pour provoquer la relation : </a:t>
            </a:r>
          </a:p>
          <a:p>
            <a:pPr marL="1098445" lvl="2" indent="-171450" eaLnBrk="1" fontAlgn="auto" hangingPunct="1">
              <a:spcBef>
                <a:spcPts val="300"/>
              </a:spcBef>
              <a:spcAft>
                <a:spcPts val="0"/>
              </a:spcAft>
              <a:buClr>
                <a:srgbClr val="92D050"/>
              </a:buClr>
              <a:defRPr/>
            </a:pPr>
            <a:r>
              <a:rPr lang="fr-FR" sz="1000" dirty="0">
                <a:hlinkClick r:id="rId2"/>
              </a:rPr>
              <a:t>Potentiel conso</a:t>
            </a:r>
            <a:r>
              <a:rPr lang="fr-FR" sz="1000" dirty="0"/>
              <a:t> : vecteur de conquête principal sur le crédit consommation.</a:t>
            </a:r>
          </a:p>
          <a:p>
            <a:pPr marL="1098445" lvl="2" indent="-171450" eaLnBrk="1" fontAlgn="auto" hangingPunct="1">
              <a:spcBef>
                <a:spcPts val="300"/>
              </a:spcBef>
              <a:spcAft>
                <a:spcPts val="0"/>
              </a:spcAft>
              <a:buClr>
                <a:srgbClr val="92D050"/>
              </a:buClr>
              <a:defRPr/>
            </a:pPr>
            <a:r>
              <a:rPr lang="fr-FR" sz="1000" dirty="0"/>
              <a:t>Le </a:t>
            </a:r>
            <a:r>
              <a:rPr lang="fr-FR" sz="1000" dirty="0">
                <a:hlinkClick r:id="rId3"/>
              </a:rPr>
              <a:t>prêt premium avance liberté</a:t>
            </a:r>
            <a:r>
              <a:rPr lang="fr-FR" sz="1000" dirty="0"/>
              <a:t> pour développer le marché Premium.</a:t>
            </a:r>
          </a:p>
          <a:p>
            <a:pPr marL="1098445" lvl="2" indent="-171450" eaLnBrk="1" fontAlgn="auto" hangingPunct="1">
              <a:spcBef>
                <a:spcPts val="300"/>
              </a:spcBef>
              <a:spcAft>
                <a:spcPts val="0"/>
              </a:spcAft>
              <a:buClr>
                <a:srgbClr val="92D050"/>
              </a:buClr>
              <a:defRPr/>
            </a:pPr>
            <a:r>
              <a:rPr lang="fr-FR" sz="1000" dirty="0"/>
              <a:t>Une gamme complète sur la mobilité et les travaux </a:t>
            </a:r>
            <a:r>
              <a:rPr lang="fr-FR" sz="1000" dirty="0">
                <a:solidFill>
                  <a:srgbClr val="00B050"/>
                </a:solidFill>
              </a:rPr>
              <a:t>Green</a:t>
            </a:r>
            <a:r>
              <a:rPr lang="fr-FR" sz="1000" dirty="0"/>
              <a:t> : </a:t>
            </a:r>
            <a:r>
              <a:rPr lang="fr-FR" sz="1000" dirty="0">
                <a:hlinkClick r:id="rId4"/>
              </a:rPr>
              <a:t>offres green crédit consommation</a:t>
            </a:r>
            <a:r>
              <a:rPr lang="fr-FR" sz="1000" dirty="0"/>
              <a:t>.</a:t>
            </a:r>
          </a:p>
          <a:p>
            <a:pPr marL="1098445" lvl="2" indent="-171450" eaLnBrk="1" fontAlgn="auto" hangingPunct="1">
              <a:spcBef>
                <a:spcPts val="300"/>
              </a:spcBef>
              <a:spcAft>
                <a:spcPts val="0"/>
              </a:spcAft>
              <a:buClr>
                <a:srgbClr val="92D050"/>
              </a:buClr>
              <a:defRPr/>
            </a:pPr>
            <a:r>
              <a:rPr lang="fr-FR" sz="1000" dirty="0"/>
              <a:t>Pour appuyer les actions de conquête avec le marché des professionnels et la BDR : </a:t>
            </a:r>
            <a:r>
              <a:rPr lang="fr-FR" sz="1000" dirty="0">
                <a:hlinkClick r:id="rId5"/>
              </a:rPr>
              <a:t>le prêt Partenariat.</a:t>
            </a:r>
            <a:endParaRPr lang="fr-FR" sz="1000" dirty="0"/>
          </a:p>
          <a:p>
            <a:pPr marL="1098445" lvl="2" indent="-171450" eaLnBrk="1" fontAlgn="auto" hangingPunct="1">
              <a:spcBef>
                <a:spcPts val="300"/>
              </a:spcBef>
              <a:spcAft>
                <a:spcPts val="0"/>
              </a:spcAft>
              <a:buClr>
                <a:srgbClr val="92D050"/>
              </a:buClr>
              <a:defRPr/>
            </a:pPr>
            <a:endParaRPr lang="fr-FR" sz="1000" dirty="0"/>
          </a:p>
          <a:p>
            <a:pPr marL="753745" lvl="1" indent="-285750" eaLnBrk="1" fontAlgn="auto" hangingPunct="1">
              <a:spcBef>
                <a:spcPts val="300"/>
              </a:spcBef>
              <a:spcAft>
                <a:spcPts val="0"/>
              </a:spcAft>
              <a:buClr>
                <a:srgbClr val="92D050"/>
              </a:buClr>
              <a:buFont typeface="Wingdings" panose="05000000000000000000" pitchFamily="2" charset="2"/>
              <a:buChar char="§"/>
              <a:defRPr/>
            </a:pPr>
            <a:r>
              <a:rPr lang="fr-FR" sz="1200" b="1" dirty="0"/>
              <a:t>La boîte à outils : </a:t>
            </a:r>
          </a:p>
          <a:p>
            <a:pPr marL="1098445" lvl="2" indent="-171450" eaLnBrk="1" fontAlgn="auto" hangingPunct="1">
              <a:spcBef>
                <a:spcPts val="300"/>
              </a:spcBef>
              <a:spcAft>
                <a:spcPts val="0"/>
              </a:spcAft>
              <a:buClr>
                <a:srgbClr val="92D050"/>
              </a:buClr>
              <a:defRPr/>
            </a:pPr>
            <a:r>
              <a:rPr lang="fr-FR" sz="1000" dirty="0"/>
              <a:t>La Rubrique des Commerciaux pour trouver toutes les informations :</a:t>
            </a:r>
          </a:p>
          <a:p>
            <a:pPr marL="639445" lvl="1" indent="-171450" eaLnBrk="1" fontAlgn="auto" hangingPunct="1">
              <a:spcBef>
                <a:spcPts val="300"/>
              </a:spcBef>
              <a:spcAft>
                <a:spcPts val="0"/>
              </a:spcAft>
              <a:buClr>
                <a:srgbClr val="92D050"/>
              </a:buClr>
              <a:buFont typeface="Wingdings" panose="05000000000000000000" pitchFamily="2" charset="2"/>
              <a:buChar char="§"/>
              <a:defRPr/>
            </a:pPr>
            <a:endParaRPr lang="fr-FR" sz="1200" dirty="0">
              <a:cs typeface="Arial"/>
            </a:endParaRPr>
          </a:p>
        </p:txBody>
      </p:sp>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3718" y="988150"/>
            <a:ext cx="5338572" cy="3623632"/>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82" name="Espace réservé du contenu 8">
            <a:extLst>
              <a:ext uri="{FF2B5EF4-FFF2-40B4-BE49-F238E27FC236}">
                <a16:creationId xmlns:a16="http://schemas.microsoft.com/office/drawing/2014/main" id="{3B692490-A509-5865-0810-DDE06A49F9D2}"/>
              </a:ext>
            </a:extLst>
          </p:cNvPr>
          <p:cNvSpPr txBox="1">
            <a:spLocks/>
          </p:cNvSpPr>
          <p:nvPr/>
        </p:nvSpPr>
        <p:spPr>
          <a:xfrm>
            <a:off x="312287" y="1127992"/>
            <a:ext cx="533722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Mobilité : </a:t>
            </a:r>
            <a:r>
              <a:rPr lang="fr-FR" sz="1200" dirty="0"/>
              <a:t>Une action Crédit conso couplée entre le financement AUTO / solutions locatives (LOA / LLD) et nos assurances :</a:t>
            </a:r>
          </a:p>
          <a:p>
            <a:pPr lvl="2" eaLnBrk="1" fontAlgn="auto" hangingPunct="1">
              <a:spcBef>
                <a:spcPts val="300"/>
              </a:spcBef>
              <a:spcAft>
                <a:spcPts val="0"/>
              </a:spcAft>
              <a:buClr>
                <a:srgbClr val="92D050"/>
              </a:buClr>
              <a:defRPr/>
            </a:pPr>
            <a:r>
              <a:rPr lang="fr-FR" sz="1000" b="1" dirty="0">
                <a:solidFill>
                  <a:srgbClr val="FFC000"/>
                </a:solidFill>
              </a:rPr>
              <a:t>Booster IARD : </a:t>
            </a:r>
            <a:r>
              <a:rPr lang="fr-FR" sz="1000" dirty="0"/>
              <a:t>1 mois offert pour la souscription d’une assurance auto ou 2 roues</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Véhicule propre : </a:t>
            </a:r>
            <a:r>
              <a:rPr lang="fr-FR" sz="1200" dirty="0"/>
              <a:t>de 1.000 à 75.000 euros, jusqu’à 120 mois, frais de dossier 1% (avec un minimum de 70 €)</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Rénovation énergétique : </a:t>
            </a:r>
            <a:r>
              <a:rPr lang="fr-FR" sz="1200" dirty="0"/>
              <a:t>de 6.000 à 75.000 euros, jusqu’à 120 mois, frais de dossier 1% (avec un minimum de 70 €)</a:t>
            </a:r>
          </a:p>
        </p:txBody>
      </p:sp>
      <p:sp>
        <p:nvSpPr>
          <p:cNvPr id="281" name="Rectangle 280">
            <a:extLst>
              <a:ext uri="{FF2B5EF4-FFF2-40B4-BE49-F238E27FC236}">
                <a16:creationId xmlns:a16="http://schemas.microsoft.com/office/drawing/2014/main" id="{252F0C64-7EA9-2895-EB96-4E98239D7D00}"/>
              </a:ext>
            </a:extLst>
          </p:cNvPr>
          <p:cNvSpPr/>
          <p:nvPr/>
        </p:nvSpPr>
        <p:spPr>
          <a:xfrm>
            <a:off x="583173" y="3429000"/>
            <a:ext cx="5121711" cy="1094666"/>
          </a:xfrm>
          <a:prstGeom prst="rect">
            <a:avLst/>
          </a:prstGeom>
          <a:noFill/>
          <a:ln w="31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23324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du Crédit : « Il y a toujours un </a:t>
            </a:r>
            <a:r>
              <a:rPr lang="fr-FR" dirty="0">
                <a:solidFill>
                  <a:srgbClr val="C00000"/>
                </a:solidFill>
                <a:latin typeface="Montserrat Black"/>
              </a:rPr>
              <a:t>potentiel</a:t>
            </a:r>
            <a:r>
              <a:rPr lang="fr-FR" dirty="0">
                <a:latin typeface="Montserrat Black"/>
              </a:rPr>
              <a:t> ou un </a:t>
            </a:r>
            <a:r>
              <a:rPr lang="fr-FR" dirty="0">
                <a:solidFill>
                  <a:srgbClr val="C00000"/>
                </a:solidFill>
                <a:latin typeface="Montserrat Black"/>
              </a:rPr>
              <a:t>projet à découvrir </a:t>
            </a:r>
            <a:r>
              <a:rPr lang="fr-FR" dirty="0">
                <a:latin typeface="Montserrat Black"/>
              </a:rPr>
              <a:t>»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6"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a:t>
            </a: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441440"/>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4874971"/>
            <a:ext cx="5338572" cy="1284265"/>
          </a:xfrm>
          <a:prstGeom prst="rect">
            <a:avLst/>
          </a:prstGeom>
          <a:noFill/>
          <a:ln w="76200">
            <a:solidFill>
              <a:srgbClr val="92D05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4703195"/>
            <a:ext cx="2205650" cy="338987"/>
          </a:xfrm>
          <a:prstGeom prst="rect">
            <a:avLst/>
          </a:prstGeom>
          <a:solidFill>
            <a:srgbClr val="92D050"/>
          </a:solidFill>
          <a:ln w="19050">
            <a:solidFill>
              <a:srgbClr val="FFC00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La médaille d’Or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3617970"/>
            <a:ext cx="2629578"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le crédit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3641398"/>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pic>
        <p:nvPicPr>
          <p:cNvPr id="280" name="Image 279">
            <a:extLst>
              <a:ext uri="{FF2B5EF4-FFF2-40B4-BE49-F238E27FC236}">
                <a16:creationId xmlns:a16="http://schemas.microsoft.com/office/drawing/2014/main" id="{A0692E65-BAA5-6652-D968-8A4F909AF7D4}"/>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5229711" y="3228949"/>
            <a:ext cx="425399" cy="413416"/>
          </a:xfrm>
          <a:prstGeom prst="rect">
            <a:avLst/>
          </a:prstGeom>
        </p:spPr>
      </p:pic>
      <p:sp>
        <p:nvSpPr>
          <p:cNvPr id="247" name="Espace réservé du contenu 8">
            <a:extLst>
              <a:ext uri="{FF2B5EF4-FFF2-40B4-BE49-F238E27FC236}">
                <a16:creationId xmlns:a16="http://schemas.microsoft.com/office/drawing/2014/main" id="{F7FB394F-3C01-0E18-1A22-95799C3C0476}"/>
              </a:ext>
            </a:extLst>
          </p:cNvPr>
          <p:cNvSpPr txBox="1">
            <a:spLocks noChangeArrowheads="1"/>
          </p:cNvSpPr>
          <p:nvPr/>
        </p:nvSpPr>
        <p:spPr bwMode="auto">
          <a:xfrm>
            <a:off x="673070" y="3267308"/>
            <a:ext cx="2143116" cy="287477"/>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grpSp>
        <p:nvGrpSpPr>
          <p:cNvPr id="270" name="Graphique 2">
            <a:extLst>
              <a:ext uri="{FF2B5EF4-FFF2-40B4-BE49-F238E27FC236}">
                <a16:creationId xmlns:a16="http://schemas.microsoft.com/office/drawing/2014/main" id="{E6234E9A-5D3C-613D-2702-7F3D024DC59A}"/>
              </a:ext>
            </a:extLst>
          </p:cNvPr>
          <p:cNvGrpSpPr/>
          <p:nvPr/>
        </p:nvGrpSpPr>
        <p:grpSpPr>
          <a:xfrm>
            <a:off x="710441" y="3266292"/>
            <a:ext cx="216456" cy="247380"/>
            <a:chOff x="1184026" y="296326"/>
            <a:chExt cx="555828" cy="635238"/>
          </a:xfrm>
          <a:noFill/>
        </p:grpSpPr>
        <p:sp>
          <p:nvSpPr>
            <p:cNvPr id="271" name="Forme libre : forme 17">
              <a:extLst>
                <a:ext uri="{FF2B5EF4-FFF2-40B4-BE49-F238E27FC236}">
                  <a16:creationId xmlns:a16="http://schemas.microsoft.com/office/drawing/2014/main" id="{97352F9C-76B6-20A6-CCA0-282763098AC5}"/>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272" name="Forme libre : forme 18">
              <a:extLst>
                <a:ext uri="{FF2B5EF4-FFF2-40B4-BE49-F238E27FC236}">
                  <a16:creationId xmlns:a16="http://schemas.microsoft.com/office/drawing/2014/main" id="{7FB5BEC2-B2BB-5C2A-D0F5-B20440C4F76A}"/>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273" name="Forme libre : forme 19">
              <a:extLst>
                <a:ext uri="{FF2B5EF4-FFF2-40B4-BE49-F238E27FC236}">
                  <a16:creationId xmlns:a16="http://schemas.microsoft.com/office/drawing/2014/main" id="{DC1AEF58-8B45-95A7-2EF5-D90E45E2B15E}"/>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274" name="Forme libre : forme 20">
              <a:extLst>
                <a:ext uri="{FF2B5EF4-FFF2-40B4-BE49-F238E27FC236}">
                  <a16:creationId xmlns:a16="http://schemas.microsoft.com/office/drawing/2014/main" id="{EBF69110-B963-E5FD-0CA7-CA3221553C0F}"/>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275" name="Forme libre : forme 21">
              <a:extLst>
                <a:ext uri="{FF2B5EF4-FFF2-40B4-BE49-F238E27FC236}">
                  <a16:creationId xmlns:a16="http://schemas.microsoft.com/office/drawing/2014/main" id="{CA11B7C7-DC16-4C40-4C8E-1EB1E66E091C}"/>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276" name="Forme libre : forme 22">
              <a:extLst>
                <a:ext uri="{FF2B5EF4-FFF2-40B4-BE49-F238E27FC236}">
                  <a16:creationId xmlns:a16="http://schemas.microsoft.com/office/drawing/2014/main" id="{8637AC1A-13C7-8723-03B0-2D3CBAF5A085}"/>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277" name="Forme libre : forme 23">
              <a:extLst>
                <a:ext uri="{FF2B5EF4-FFF2-40B4-BE49-F238E27FC236}">
                  <a16:creationId xmlns:a16="http://schemas.microsoft.com/office/drawing/2014/main" id="{4DD3BF26-149F-BE6C-12B1-C15327D4842A}"/>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278" name="Forme libre : forme 24">
              <a:extLst>
                <a:ext uri="{FF2B5EF4-FFF2-40B4-BE49-F238E27FC236}">
                  <a16:creationId xmlns:a16="http://schemas.microsoft.com/office/drawing/2014/main" id="{2028AC1D-7911-995B-DEE0-A7A918E0AD3E}"/>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dirty="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82966" y="5219067"/>
            <a:ext cx="5521918" cy="88242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LA </a:t>
            </a:r>
            <a:r>
              <a:rPr lang="fr-FR" sz="1200" b="1" dirty="0"/>
              <a:t>cible </a:t>
            </a:r>
            <a:r>
              <a:rPr lang="fr-FR" sz="1200" b="1" dirty="0">
                <a:solidFill>
                  <a:srgbClr val="C00000"/>
                </a:solidFill>
              </a:rPr>
              <a:t>prioritaire</a:t>
            </a:r>
            <a:r>
              <a:rPr lang="fr-FR" sz="1200" b="1" dirty="0"/>
              <a:t> à traiter :</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a:t>
            </a:r>
            <a:r>
              <a:rPr lang="it-IT" sz="1200" b="1" dirty="0">
                <a:solidFill>
                  <a:srgbClr val="92D050"/>
                </a:solidFill>
              </a:rPr>
              <a:t>PRIO Q1 CREDIT</a:t>
            </a:r>
            <a:r>
              <a:rPr lang="it-IT" sz="1200" b="1" dirty="0"/>
              <a:t>» </a:t>
            </a:r>
            <a:r>
              <a:rPr lang="fr-FR" sz="1200" b="1" dirty="0"/>
              <a:t>: La cible très tendre </a:t>
            </a:r>
            <a:r>
              <a:rPr lang="fr-FR" sz="1200" dirty="0"/>
              <a:t>pour équiper en crédit et </a:t>
            </a:r>
            <a:r>
              <a:rPr lang="fr-FR" sz="1200" b="1" dirty="0"/>
              <a:t>impacter la part variable</a:t>
            </a:r>
            <a:r>
              <a:rPr lang="fr-FR" sz="1200" dirty="0"/>
              <a:t>. </a:t>
            </a:r>
            <a:r>
              <a:rPr lang="fr-FR" sz="1200" dirty="0">
                <a:sym typeface="Wingdings" panose="05000000000000000000" pitchFamily="2" charset="2"/>
              </a:rPr>
              <a:t> </a:t>
            </a:r>
            <a:r>
              <a:rPr lang="fr-FR" sz="1200" dirty="0">
                <a:hlinkClick r:id="rId9" action="ppaction://hlinksldjump"/>
              </a:rPr>
              <a:t>En savoir plus </a:t>
            </a: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10" cstate="print">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rot="5701988" flipH="1" flipV="1">
            <a:off x="3986782" y="5824662"/>
            <a:ext cx="322403" cy="310019"/>
          </a:xfrm>
          <a:prstGeom prst="rect">
            <a:avLst/>
          </a:prstGeom>
          <a:noFill/>
        </p:spPr>
      </p:pic>
      <p:sp>
        <p:nvSpPr>
          <p:cNvPr id="286" name="Espace réservé du contenu 8">
            <a:extLst>
              <a:ext uri="{FF2B5EF4-FFF2-40B4-BE49-F238E27FC236}">
                <a16:creationId xmlns:a16="http://schemas.microsoft.com/office/drawing/2014/main" id="{B0860BD3-B717-EE5D-6DBD-26CC86AB2EA5}"/>
              </a:ext>
            </a:extLst>
          </p:cNvPr>
          <p:cNvSpPr txBox="1">
            <a:spLocks/>
          </p:cNvSpPr>
          <p:nvPr/>
        </p:nvSpPr>
        <p:spPr>
          <a:xfrm>
            <a:off x="5634826" y="1088197"/>
            <a:ext cx="6222316"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00B0F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92D050"/>
              </a:buClr>
              <a:buFont typeface="Wingdings" panose="05000000000000000000" pitchFamily="2" charset="2"/>
              <a:buChar char="§"/>
              <a:defRPr/>
            </a:pPr>
            <a:r>
              <a:rPr lang="fr-FR" sz="1200" b="1" dirty="0"/>
              <a:t>Part variable sur objectifs : </a:t>
            </a:r>
          </a:p>
          <a:p>
            <a:pPr marL="1098445" lvl="2" indent="-171450" eaLnBrk="1" fontAlgn="auto" hangingPunct="1">
              <a:spcBef>
                <a:spcPts val="300"/>
              </a:spcBef>
              <a:spcAft>
                <a:spcPts val="0"/>
              </a:spcAft>
              <a:buClr>
                <a:srgbClr val="92D050"/>
              </a:buClr>
              <a:defRPr/>
            </a:pPr>
            <a:r>
              <a:rPr lang="fr-FR" sz="1000" dirty="0"/>
              <a:t>Crédit Engagement conso (si Top CC Vert et actualisé)</a:t>
            </a:r>
          </a:p>
          <a:p>
            <a:pPr marL="1098445" lvl="2" indent="-171450" eaLnBrk="1" fontAlgn="auto" hangingPunct="1">
              <a:spcBef>
                <a:spcPts val="300"/>
              </a:spcBef>
              <a:spcAft>
                <a:spcPts val="0"/>
              </a:spcAft>
              <a:buClr>
                <a:srgbClr val="92D050"/>
              </a:buClr>
              <a:defRPr/>
            </a:pPr>
            <a:r>
              <a:rPr lang="fr-FR" sz="1000" dirty="0"/>
              <a:t>Taux de visite du portefeuille avec 1 vente</a:t>
            </a:r>
          </a:p>
          <a:p>
            <a:pPr marL="683895" lvl="1" indent="-215900" eaLnBrk="1" fontAlgn="auto" hangingPunct="1">
              <a:spcBef>
                <a:spcPts val="300"/>
              </a:spcBef>
              <a:spcAft>
                <a:spcPts val="0"/>
              </a:spcAft>
              <a:buClr>
                <a:srgbClr val="92D050"/>
              </a:buClr>
              <a:buFont typeface="Wingdings" panose="05000000000000000000" pitchFamily="2" charset="2"/>
              <a:buChar char="§"/>
              <a:defRPr/>
            </a:pPr>
            <a:r>
              <a:rPr lang="fr-FR" sz="1200" b="1" dirty="0"/>
              <a:t>Part variable relative (baromètre) : </a:t>
            </a:r>
          </a:p>
          <a:p>
            <a:pPr marL="1098445" lvl="2" indent="-171450" eaLnBrk="1" fontAlgn="auto" hangingPunct="1">
              <a:spcBef>
                <a:spcPts val="300"/>
              </a:spcBef>
              <a:spcAft>
                <a:spcPts val="0"/>
              </a:spcAft>
              <a:buClr>
                <a:srgbClr val="92D050"/>
              </a:buClr>
              <a:defRPr/>
            </a:pPr>
            <a:r>
              <a:rPr lang="fr-FR" sz="1000" dirty="0"/>
              <a:t>Engagements et ventes accessoires pondérés conso</a:t>
            </a:r>
          </a:p>
          <a:p>
            <a:pPr marL="926995" lvl="2" indent="0" eaLnBrk="1" fontAlgn="auto" hangingPunct="1">
              <a:spcBef>
                <a:spcPts val="300"/>
              </a:spcBef>
              <a:spcAft>
                <a:spcPts val="0"/>
              </a:spcAft>
              <a:buClr>
                <a:srgbClr val="00B0F0"/>
              </a:buClr>
              <a:buNone/>
              <a:defRPr/>
            </a:pPr>
            <a:endParaRPr lang="fr-FR" sz="1000" dirty="0"/>
          </a:p>
          <a:p>
            <a:pPr marL="926995" lvl="2" indent="0" eaLnBrk="1" fontAlgn="auto" hangingPunct="1">
              <a:spcBef>
                <a:spcPts val="300"/>
              </a:spcBef>
              <a:spcAft>
                <a:spcPts val="0"/>
              </a:spcAft>
              <a:buClr>
                <a:srgbClr val="00B0F0"/>
              </a:buClr>
              <a:buNone/>
              <a:defRPr/>
            </a:pPr>
            <a:endParaRPr lang="fr-FR" sz="1000" dirty="0"/>
          </a:p>
          <a:p>
            <a:pPr marL="926995" lvl="2" indent="0" eaLnBrk="1" fontAlgn="auto" hangingPunct="1">
              <a:spcBef>
                <a:spcPts val="300"/>
              </a:spcBef>
              <a:spcAft>
                <a:spcPts val="0"/>
              </a:spcAft>
              <a:buClr>
                <a:srgbClr val="00B0F0"/>
              </a:buClr>
              <a:buNone/>
              <a:defRPr/>
            </a:pPr>
            <a:endParaRPr lang="fr-FR" sz="1000" dirty="0"/>
          </a:p>
          <a:p>
            <a:pPr marL="639445" lvl="1" indent="-171450" eaLnBrk="1" fontAlgn="auto" hangingPunct="1">
              <a:spcBef>
                <a:spcPts val="300"/>
              </a:spcBef>
              <a:spcAft>
                <a:spcPts val="0"/>
              </a:spcAft>
              <a:buClr>
                <a:srgbClr val="92D050"/>
              </a:buClr>
              <a:buFont typeface="Wingdings" panose="05000000000000000000" pitchFamily="2" charset="2"/>
              <a:buChar char="§"/>
              <a:defRPr/>
            </a:pPr>
            <a:r>
              <a:rPr lang="fr-FR" sz="1200" b="1" dirty="0"/>
              <a:t>Astuce : </a:t>
            </a:r>
            <a:r>
              <a:rPr lang="fr-FR" sz="1000" i="1" dirty="0"/>
              <a:t>Les frais de dossier et l'ADE du crédit conso impactent fortement le Baromètre.</a:t>
            </a:r>
          </a:p>
        </p:txBody>
      </p:sp>
      <p:pic>
        <p:nvPicPr>
          <p:cNvPr id="288" name="Image 287">
            <a:hlinkClick r:id="rId11"/>
            <a:extLst>
              <a:ext uri="{FF2B5EF4-FFF2-40B4-BE49-F238E27FC236}">
                <a16:creationId xmlns:a16="http://schemas.microsoft.com/office/drawing/2014/main" id="{61FDC1EA-92E6-A0FC-7DFC-A14227F0CAC8}"/>
              </a:ext>
            </a:extLst>
          </p:cNvPr>
          <p:cNvPicPr>
            <a:picLocks noChangeAspect="1"/>
          </p:cNvPicPr>
          <p:nvPr/>
        </p:nvPicPr>
        <p:blipFill>
          <a:blip r:embed="rId12" cstate="print">
            <a:clrChange>
              <a:clrFrom>
                <a:srgbClr val="FDF9FA"/>
              </a:clrFrom>
              <a:clrTo>
                <a:srgbClr val="FDF9FA">
                  <a:alpha val="0"/>
                </a:srgbClr>
              </a:clrTo>
            </a:clrChange>
            <a:extLst>
              <a:ext uri="{28A0092B-C50C-407E-A947-70E740481C1C}">
                <a14:useLocalDpi xmlns:a14="http://schemas.microsoft.com/office/drawing/2010/main"/>
              </a:ext>
            </a:extLst>
          </a:blip>
          <a:stretch>
            <a:fillRect/>
          </a:stretch>
        </p:blipFill>
        <p:spPr>
          <a:xfrm>
            <a:off x="10651251" y="5740114"/>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10" cstate="print">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rot="4962598" flipH="1" flipV="1">
            <a:off x="11475597" y="5944908"/>
            <a:ext cx="322403" cy="310019"/>
          </a:xfrm>
          <a:prstGeom prst="rect">
            <a:avLst/>
          </a:prstGeom>
          <a:noFill/>
        </p:spPr>
      </p:pic>
      <p:sp>
        <p:nvSpPr>
          <p:cNvPr id="3" name="Espace réservé du contenu 8">
            <a:extLst>
              <a:ext uri="{FF2B5EF4-FFF2-40B4-BE49-F238E27FC236}">
                <a16:creationId xmlns:a16="http://schemas.microsoft.com/office/drawing/2014/main" id="{E92ABD3F-E8A1-4360-29AF-6D4E17416361}"/>
              </a:ext>
            </a:extLst>
          </p:cNvPr>
          <p:cNvSpPr txBox="1">
            <a:spLocks/>
          </p:cNvSpPr>
          <p:nvPr/>
        </p:nvSpPr>
        <p:spPr>
          <a:xfrm>
            <a:off x="343801" y="3575104"/>
            <a:ext cx="533722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Prêt Premium Avance liberté </a:t>
            </a:r>
            <a:r>
              <a:rPr lang="fr-FR" sz="1200" dirty="0"/>
              <a:t>: de 10.000 à 150.000 euros, différé de 6 à 24 mois, amortissement jusqu’à 120 mois</a:t>
            </a:r>
          </a:p>
        </p:txBody>
      </p:sp>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13"/>
              </a:rPr>
              <a:t>le Book des offres</a:t>
            </a:r>
            <a:endParaRPr lang="fr-FR" sz="1000" dirty="0">
              <a:solidFill>
                <a:schemeClr val="tx1">
                  <a:lumMod val="75000"/>
                  <a:lumOff val="25000"/>
                </a:schemeClr>
              </a:solidFill>
            </a:endParaRPr>
          </a:p>
        </p:txBody>
      </p:sp>
      <p:pic>
        <p:nvPicPr>
          <p:cNvPr id="19" name="Image 18" descr="Une image contenant Graphique, cercle, logo, symbole&#10;&#10;Description générée automatiquement">
            <a:extLst>
              <a:ext uri="{FF2B5EF4-FFF2-40B4-BE49-F238E27FC236}">
                <a16:creationId xmlns:a16="http://schemas.microsoft.com/office/drawing/2014/main" id="{F93AB7A4-F2BB-6989-BEE2-FDC4C8A44291}"/>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745134" y="4737977"/>
            <a:ext cx="250273" cy="295349"/>
          </a:xfrm>
          <a:prstGeom prst="rect">
            <a:avLst/>
          </a:prstGeom>
        </p:spPr>
      </p:pic>
      <p:pic>
        <p:nvPicPr>
          <p:cNvPr id="28" name="Image 27">
            <a:extLst>
              <a:ext uri="{FF2B5EF4-FFF2-40B4-BE49-F238E27FC236}">
                <a16:creationId xmlns:a16="http://schemas.microsoft.com/office/drawing/2014/main" id="{0252425F-8A66-CCB0-3B14-4B182BDF2FF3}"/>
              </a:ext>
            </a:extLst>
          </p:cNvPr>
          <p:cNvPicPr>
            <a:picLocks noChangeAspect="1"/>
          </p:cNvPicPr>
          <p:nvPr/>
        </p:nvPicPr>
        <p:blipFill>
          <a:blip r:embed="rId15" cstate="print">
            <a:extLst>
              <a:ext uri="{BEBA8EAE-BF5A-486C-A8C5-ECC9F3942E4B}">
                <a14:imgProps xmlns:a14="http://schemas.microsoft.com/office/drawing/2010/main">
                  <a14:imgLayer r:embed="rId16">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6449942" y="4488390"/>
            <a:ext cx="226364" cy="219987"/>
          </a:xfrm>
          <a:prstGeom prst="rect">
            <a:avLst/>
          </a:prstGeom>
        </p:spPr>
      </p:pic>
      <p:pic>
        <p:nvPicPr>
          <p:cNvPr id="29" name="Picture 2" descr="Sticker arbre été vert pas cher Etiquette &amp;amp;amp; Autocollant">
            <a:extLst>
              <a:ext uri="{FF2B5EF4-FFF2-40B4-BE49-F238E27FC236}">
                <a16:creationId xmlns:a16="http://schemas.microsoft.com/office/drawing/2014/main" id="{AE57E9A8-240D-99AE-3261-8E6B0D2FFB82}"/>
              </a:ext>
            </a:extLst>
          </p:cNvPr>
          <p:cNvPicPr>
            <a:picLocks noChangeAspect="1" noChangeArrowheads="1"/>
          </p:cNvPicPr>
          <p:nvPr/>
        </p:nvPicPr>
        <p:blipFill>
          <a:blip r:embed="rId17"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428378" y="4663274"/>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13">
            <a:extLst>
              <a:ext uri="{FF2B5EF4-FFF2-40B4-BE49-F238E27FC236}">
                <a16:creationId xmlns:a16="http://schemas.microsoft.com/office/drawing/2014/main" id="{B18D8A09-E7D9-2BDD-2FE0-D4C1A8F5BA0A}"/>
              </a:ext>
            </a:extLst>
          </p:cNvPr>
          <p:cNvPicPr>
            <a:picLocks noChangeAspect="1"/>
          </p:cNvPicPr>
          <p:nvPr/>
        </p:nvPicPr>
        <p:blipFill>
          <a:blip r:embed="rId18">
            <a:clrChange>
              <a:clrFrom>
                <a:srgbClr val="CCECFF"/>
              </a:clrFrom>
              <a:clrTo>
                <a:srgbClr val="CCECFF">
                  <a:alpha val="0"/>
                </a:srgbClr>
              </a:clrTo>
            </a:clrChange>
          </a:blip>
          <a:stretch>
            <a:fillRect/>
          </a:stretch>
        </p:blipFill>
        <p:spPr>
          <a:xfrm>
            <a:off x="565241" y="6216674"/>
            <a:ext cx="477423" cy="636564"/>
          </a:xfrm>
          <a:prstGeom prst="rect">
            <a:avLst/>
          </a:prstGeom>
        </p:spPr>
      </p:pic>
      <p:pic>
        <p:nvPicPr>
          <p:cNvPr id="2" name="Picture 2" descr="Sticker arbre été vert pas cher Etiquette &amp;amp;amp; Autocollant">
            <a:extLst>
              <a:ext uri="{FF2B5EF4-FFF2-40B4-BE49-F238E27FC236}">
                <a16:creationId xmlns:a16="http://schemas.microsoft.com/office/drawing/2014/main" id="{EA0F56A4-8926-84E1-9D92-855F7B40A318}"/>
              </a:ext>
            </a:extLst>
          </p:cNvPr>
          <p:cNvPicPr>
            <a:picLocks noChangeAspect="1" noChangeArrowheads="1"/>
          </p:cNvPicPr>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0748" y="2497376"/>
            <a:ext cx="274327" cy="27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Sticker arbre été vert pas cher Etiquette &amp;amp;amp; Autocollant">
            <a:extLst>
              <a:ext uri="{FF2B5EF4-FFF2-40B4-BE49-F238E27FC236}">
                <a16:creationId xmlns:a16="http://schemas.microsoft.com/office/drawing/2014/main" id="{74BF7AFC-053F-473D-A178-D7CB51CF11BA}"/>
              </a:ext>
            </a:extLst>
          </p:cNvPr>
          <p:cNvPicPr>
            <a:picLocks noChangeAspect="1" noChangeArrowheads="1"/>
          </p:cNvPicPr>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6778" y="2063565"/>
            <a:ext cx="274327" cy="27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6636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3798006"/>
            <a:ext cx="5866539" cy="2361230"/>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3718" y="988150"/>
            <a:ext cx="5338572" cy="3623632"/>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82" name="Espace réservé du contenu 8">
            <a:extLst>
              <a:ext uri="{FF2B5EF4-FFF2-40B4-BE49-F238E27FC236}">
                <a16:creationId xmlns:a16="http://schemas.microsoft.com/office/drawing/2014/main" id="{3B692490-A509-5865-0810-DDE06A49F9D2}"/>
              </a:ext>
            </a:extLst>
          </p:cNvPr>
          <p:cNvSpPr txBox="1">
            <a:spLocks/>
          </p:cNvSpPr>
          <p:nvPr/>
        </p:nvSpPr>
        <p:spPr>
          <a:xfrm>
            <a:off x="312287" y="966066"/>
            <a:ext cx="5431187" cy="244180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GAV : </a:t>
            </a:r>
            <a:r>
              <a:rPr lang="fr-FR" sz="1200" dirty="0"/>
              <a:t>Offre promo - 30 euros offert du15/01 au 12/02.</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AUTO : </a:t>
            </a:r>
            <a:r>
              <a:rPr lang="fr-FR" sz="1200" dirty="0"/>
              <a:t>Opération Mobilité - 1 mois offert IARD AUTO &amp; 2Roues du 04/03 au 01/04.</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Sécur’Famille 2 : </a:t>
            </a:r>
            <a:r>
              <a:rPr lang="fr-FR" sz="1200" dirty="0"/>
              <a:t>2 mois offerts du 1er au 30/04.</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AUTO : </a:t>
            </a:r>
            <a:r>
              <a:rPr lang="fr-FR" sz="1200" dirty="0"/>
              <a:t>10% de remise sur les véhicules propres (électriques et hybrides).</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Remise Fidélité : </a:t>
            </a:r>
            <a:r>
              <a:rPr lang="fr-FR" sz="1200" dirty="0"/>
              <a:t>5 % de remise à vie pour les clients qui souscrivent 2 contrats Habitation / Auto / GAV ou plus</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Remise à la main du réseau AUTO &amp; MRH : </a:t>
            </a:r>
            <a:r>
              <a:rPr lang="fr-FR" sz="1200" dirty="0"/>
              <a:t>Remise par paliers de 5 à 80€ (Habilitation niveau DA) </a:t>
            </a:r>
          </a:p>
          <a:p>
            <a:pPr lvl="1" eaLnBrk="1" fontAlgn="auto" hangingPunct="1">
              <a:spcBef>
                <a:spcPts val="300"/>
              </a:spcBef>
              <a:spcAft>
                <a:spcPts val="0"/>
              </a:spcAft>
              <a:buClr>
                <a:srgbClr val="FFC000"/>
              </a:buClr>
              <a:buFont typeface="Wingdings" panose="05000000000000000000" pitchFamily="2" charset="2"/>
              <a:buChar char="§"/>
              <a:defRPr/>
            </a:pPr>
            <a:endParaRPr lang="fr-FR" sz="1200" b="1" dirty="0"/>
          </a:p>
          <a:p>
            <a:pPr lvl="1" eaLnBrk="1" fontAlgn="auto" hangingPunct="1">
              <a:spcBef>
                <a:spcPts val="300"/>
              </a:spcBef>
              <a:spcAft>
                <a:spcPts val="0"/>
              </a:spcAft>
              <a:buClr>
                <a:srgbClr val="FFC000"/>
              </a:buClr>
              <a:buFont typeface="Wingdings" panose="05000000000000000000" pitchFamily="2" charset="2"/>
              <a:buChar char="§"/>
              <a:defRPr/>
            </a:pPr>
            <a:endParaRPr lang="fr-FR" sz="1200" dirty="0"/>
          </a:p>
        </p:txBody>
      </p:sp>
      <p:sp>
        <p:nvSpPr>
          <p:cNvPr id="3" name="Espace réservé du contenu 8">
            <a:extLst>
              <a:ext uri="{FF2B5EF4-FFF2-40B4-BE49-F238E27FC236}">
                <a16:creationId xmlns:a16="http://schemas.microsoft.com/office/drawing/2014/main" id="{E92ABD3F-E8A1-4360-29AF-6D4E17416361}"/>
              </a:ext>
            </a:extLst>
          </p:cNvPr>
          <p:cNvSpPr txBox="1">
            <a:spLocks/>
          </p:cNvSpPr>
          <p:nvPr/>
        </p:nvSpPr>
        <p:spPr>
          <a:xfrm>
            <a:off x="105676" y="3336979"/>
            <a:ext cx="5589338"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Des règles d’acceptation et des </a:t>
            </a:r>
            <a:r>
              <a:rPr lang="fr-FR" sz="1200" b="1" dirty="0">
                <a:solidFill>
                  <a:srgbClr val="C00000"/>
                </a:solidFill>
              </a:rPr>
              <a:t>garanties haut de gamme </a:t>
            </a:r>
            <a:r>
              <a:rPr lang="fr-FR" sz="1200" b="1" dirty="0"/>
              <a:t>:</a:t>
            </a:r>
          </a:p>
          <a:p>
            <a:pPr lvl="2" eaLnBrk="1" fontAlgn="auto" hangingPunct="1">
              <a:spcBef>
                <a:spcPts val="300"/>
              </a:spcBef>
              <a:spcAft>
                <a:spcPts val="0"/>
              </a:spcAft>
              <a:buClr>
                <a:srgbClr val="FFC000"/>
              </a:buClr>
              <a:defRPr/>
            </a:pPr>
            <a:r>
              <a:rPr lang="fr-FR" sz="1000" b="1" dirty="0"/>
              <a:t>MRH : </a:t>
            </a:r>
            <a:r>
              <a:rPr lang="fr-FR" sz="1000" dirty="0"/>
              <a:t>Garanties TOUS RISQUES immobilier &amp; mobilier, Rééquipement à neuf, couverture du logement jusqu’à 16 pièces et 25 en dérogation.</a:t>
            </a:r>
          </a:p>
          <a:p>
            <a:pPr lvl="2" eaLnBrk="1" fontAlgn="auto" hangingPunct="1">
              <a:spcBef>
                <a:spcPts val="300"/>
              </a:spcBef>
              <a:spcAft>
                <a:spcPts val="0"/>
              </a:spcAft>
              <a:buClr>
                <a:srgbClr val="FFC000"/>
              </a:buClr>
              <a:defRPr/>
            </a:pPr>
            <a:r>
              <a:rPr lang="fr-FR" sz="1000" b="1" dirty="0"/>
              <a:t>AUTO : </a:t>
            </a:r>
            <a:r>
              <a:rPr lang="fr-FR" sz="1000" dirty="0"/>
              <a:t>Indemnisation à neuf, bris de glace renforcé, couverture véhicule Haut de gamme jusqu’à 86000€ en dérogation et véhicules sportifs.</a:t>
            </a:r>
          </a:p>
        </p:txBody>
      </p:sp>
      <p:sp>
        <p:nvSpPr>
          <p:cNvPr id="226" name="Espace réservé du contenu 8">
            <a:extLst>
              <a:ext uri="{FF2B5EF4-FFF2-40B4-BE49-F238E27FC236}">
                <a16:creationId xmlns:a16="http://schemas.microsoft.com/office/drawing/2014/main" id="{87A5E49E-3D60-3699-3FFD-BE7E6F36AD87}"/>
              </a:ext>
            </a:extLst>
          </p:cNvPr>
          <p:cNvSpPr txBox="1">
            <a:spLocks/>
          </p:cNvSpPr>
          <p:nvPr/>
        </p:nvSpPr>
        <p:spPr>
          <a:xfrm>
            <a:off x="5533957" y="3850496"/>
            <a:ext cx="6200554" cy="2159174"/>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FFC00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FFC000"/>
              </a:buClr>
              <a:buFont typeface="Wingdings" panose="05000000000000000000" pitchFamily="2" charset="2"/>
              <a:buChar char="§"/>
              <a:defRPr/>
            </a:pPr>
            <a:r>
              <a:rPr lang="fr-FR" sz="1200" b="1" dirty="0"/>
              <a:t>Les outils de conquête pour provoquer la relation : </a:t>
            </a:r>
          </a:p>
          <a:p>
            <a:pPr marL="1098445" lvl="2" indent="-171450" eaLnBrk="1" fontAlgn="auto" hangingPunct="1">
              <a:spcBef>
                <a:spcPts val="300"/>
              </a:spcBef>
              <a:spcAft>
                <a:spcPts val="0"/>
              </a:spcAft>
              <a:buClr>
                <a:srgbClr val="FFC000"/>
              </a:buClr>
              <a:defRPr/>
            </a:pPr>
            <a:r>
              <a:rPr lang="fr-FR" sz="1000" dirty="0"/>
              <a:t>« </a:t>
            </a:r>
            <a:r>
              <a:rPr lang="fr-FR" sz="1000" b="1" dirty="0">
                <a:hlinkClick r:id="rId2"/>
              </a:rPr>
              <a:t>ÇA ROULE ! </a:t>
            </a:r>
            <a:r>
              <a:rPr lang="fr-FR" sz="1000" dirty="0"/>
              <a:t>» est un outil ludique de conquête pour notre assurance AUTO et </a:t>
            </a:r>
            <a:r>
              <a:rPr lang="fr-FR" sz="1000" b="1" dirty="0"/>
              <a:t>un accélérateur de production </a:t>
            </a:r>
            <a:r>
              <a:rPr lang="fr-FR" sz="1000" dirty="0"/>
              <a:t>!</a:t>
            </a:r>
          </a:p>
          <a:p>
            <a:pPr marL="1098445" lvl="2" indent="-171450" eaLnBrk="1" fontAlgn="auto" hangingPunct="1">
              <a:spcBef>
                <a:spcPts val="300"/>
              </a:spcBef>
              <a:spcAft>
                <a:spcPts val="0"/>
              </a:spcAft>
              <a:buClr>
                <a:srgbClr val="FFC000"/>
              </a:buClr>
              <a:defRPr/>
            </a:pPr>
            <a:r>
              <a:rPr lang="fr-FR" sz="1000" dirty="0"/>
              <a:t>Le questionnaire relationnel « </a:t>
            </a:r>
            <a:r>
              <a:rPr lang="fr-FR" sz="1000" b="1" dirty="0">
                <a:hlinkClick r:id="rId3"/>
              </a:rPr>
              <a:t>Dois-je le quitter? </a:t>
            </a:r>
            <a:r>
              <a:rPr lang="fr-FR" sz="1000" dirty="0"/>
              <a:t>» pour tester ses connaissances et pour interpeller, faire réfléchir.</a:t>
            </a:r>
          </a:p>
          <a:p>
            <a:pPr marL="1098445" lvl="2" indent="-171450" eaLnBrk="1" fontAlgn="auto" hangingPunct="1">
              <a:spcBef>
                <a:spcPts val="300"/>
              </a:spcBef>
              <a:spcAft>
                <a:spcPts val="0"/>
              </a:spcAft>
              <a:buClr>
                <a:srgbClr val="FFC000"/>
              </a:buClr>
              <a:defRPr/>
            </a:pPr>
            <a:r>
              <a:rPr lang="fr-FR" sz="1000" dirty="0"/>
              <a:t>La fiche cartonnée « </a:t>
            </a:r>
            <a:r>
              <a:rPr lang="fr-FR" sz="1000" b="1" dirty="0">
                <a:hlinkClick r:id="rId4"/>
              </a:rPr>
              <a:t>Rendez-vous IARD </a:t>
            </a:r>
            <a:r>
              <a:rPr lang="fr-FR" sz="1000" dirty="0"/>
              <a:t>» afin de proposer à nos clients une étude personnalisée de leurs assurances détenues à la concurrence (fiches livrées en agence – pour toute demande s’adresser au Dépt Marketing)</a:t>
            </a:r>
          </a:p>
          <a:p>
            <a:pPr marL="1098445" lvl="2" indent="-171450" eaLnBrk="1" fontAlgn="auto" hangingPunct="1">
              <a:spcBef>
                <a:spcPts val="300"/>
              </a:spcBef>
              <a:spcAft>
                <a:spcPts val="0"/>
              </a:spcAft>
              <a:buClr>
                <a:srgbClr val="FFC000"/>
              </a:buClr>
              <a:defRPr/>
            </a:pPr>
            <a:r>
              <a:rPr lang="fr-FR" sz="1000" dirty="0"/>
              <a:t>La nouvelle plateforme d’entrainement assurance IARD </a:t>
            </a:r>
            <a:r>
              <a:rPr lang="fr-FR" sz="1000" dirty="0">
                <a:effectLst>
                  <a:outerShdw blurRad="38100" dist="38100" dir="2700000" algn="tl">
                    <a:srgbClr val="000000">
                      <a:alpha val="43137"/>
                    </a:srgbClr>
                  </a:outerShdw>
                </a:effectLst>
              </a:rPr>
              <a:t>: </a:t>
            </a:r>
            <a:r>
              <a:rPr lang="fr-FR" sz="1000" b="1" dirty="0">
                <a:hlinkClick r:id="rId5"/>
              </a:rPr>
              <a:t>IDEA</a:t>
            </a:r>
            <a:endParaRPr lang="fr-FR" sz="1000" b="1" dirty="0"/>
          </a:p>
          <a:p>
            <a:pPr marL="639445" lvl="1" indent="-171450" eaLnBrk="1" fontAlgn="auto" hangingPunct="1">
              <a:spcBef>
                <a:spcPts val="300"/>
              </a:spcBef>
              <a:spcAft>
                <a:spcPts val="0"/>
              </a:spcAft>
              <a:buClr>
                <a:srgbClr val="FFC000"/>
              </a:buClr>
              <a:defRPr/>
            </a:pPr>
            <a:r>
              <a:rPr lang="fr-FR" sz="1200" b="1" dirty="0"/>
              <a:t>La boîte à outils : </a:t>
            </a:r>
          </a:p>
          <a:p>
            <a:pPr marL="1098445" lvl="2" indent="-171450" eaLnBrk="1" fontAlgn="auto" hangingPunct="1">
              <a:spcBef>
                <a:spcPts val="300"/>
              </a:spcBef>
              <a:spcAft>
                <a:spcPts val="0"/>
              </a:spcAft>
              <a:buClr>
                <a:srgbClr val="FFC000"/>
              </a:buClr>
              <a:defRPr/>
            </a:pPr>
            <a:r>
              <a:rPr lang="fr-FR" sz="1000" dirty="0"/>
              <a:t>La Rubrique des Commerciaux pour trouver toutes les informations :</a:t>
            </a:r>
          </a:p>
          <a:p>
            <a:pPr marL="639445" lvl="1" indent="-171450" eaLnBrk="1" fontAlgn="auto" hangingPunct="1">
              <a:spcBef>
                <a:spcPts val="300"/>
              </a:spcBef>
              <a:spcAft>
                <a:spcPts val="0"/>
              </a:spcAft>
              <a:buClr>
                <a:srgbClr val="FFC000"/>
              </a:buClr>
              <a:buFont typeface="Wingdings" panose="05000000000000000000" pitchFamily="2" charset="2"/>
              <a:buChar char="§"/>
              <a:defRPr/>
            </a:pPr>
            <a:endParaRPr lang="fr-FR" sz="1200" dirty="0">
              <a:cs typeface="Arial"/>
            </a:endParaRPr>
          </a:p>
        </p:txBody>
      </p:sp>
      <p:sp>
        <p:nvSpPr>
          <p:cNvPr id="281" name="Rectangle 280">
            <a:extLst>
              <a:ext uri="{FF2B5EF4-FFF2-40B4-BE49-F238E27FC236}">
                <a16:creationId xmlns:a16="http://schemas.microsoft.com/office/drawing/2014/main" id="{252F0C64-7EA9-2895-EB96-4E98239D7D00}"/>
              </a:ext>
            </a:extLst>
          </p:cNvPr>
          <p:cNvSpPr/>
          <p:nvPr/>
        </p:nvSpPr>
        <p:spPr>
          <a:xfrm>
            <a:off x="583173" y="3443430"/>
            <a:ext cx="5121711" cy="1080236"/>
          </a:xfrm>
          <a:prstGeom prst="rect">
            <a:avLst/>
          </a:prstGeom>
          <a:noFill/>
          <a:ln w="3175">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23324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de l’IARD &amp; Prévoyance : « Être </a:t>
            </a:r>
            <a:r>
              <a:rPr lang="fr-FR" dirty="0">
                <a:solidFill>
                  <a:srgbClr val="C00000"/>
                </a:solidFill>
                <a:latin typeface="Montserrat Black"/>
              </a:rPr>
              <a:t>Assureur au quotidien </a:t>
            </a:r>
            <a:r>
              <a:rPr lang="fr-FR" dirty="0">
                <a:latin typeface="Montserrat Black"/>
              </a:rPr>
              <a:t>»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6"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PREVOYANCE</a:t>
            </a: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441440"/>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4874971"/>
            <a:ext cx="5338572" cy="1284265"/>
          </a:xfrm>
          <a:prstGeom prst="rect">
            <a:avLst/>
          </a:prstGeom>
          <a:noFill/>
          <a:ln w="76200">
            <a:solidFill>
              <a:srgbClr val="FFC00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4703195"/>
            <a:ext cx="2205650" cy="338987"/>
          </a:xfrm>
          <a:prstGeom prst="rect">
            <a:avLst/>
          </a:prstGeom>
          <a:solidFill>
            <a:srgbClr val="FFC000"/>
          </a:solidFill>
          <a:ln w="19050">
            <a:solidFill>
              <a:srgbClr val="FFC00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La médaille d’Or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4" y="3617970"/>
            <a:ext cx="3712189"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l’IARD &amp; la Prévoyance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3641398"/>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pic>
        <p:nvPicPr>
          <p:cNvPr id="279" name="Image 278" descr="Une image contenant Graphique, cercle, logo, symbole&#10;&#10;Description générée automatiquement">
            <a:extLst>
              <a:ext uri="{FF2B5EF4-FFF2-40B4-BE49-F238E27FC236}">
                <a16:creationId xmlns:a16="http://schemas.microsoft.com/office/drawing/2014/main" id="{FC02D155-70A6-844A-4269-8E501725DB3A}"/>
              </a:ext>
            </a:extLst>
          </p:cNvPr>
          <p:cNvPicPr>
            <a:picLocks noChangeAspect="1"/>
          </p:cNvPicPr>
          <p:nvPr/>
        </p:nvPicPr>
        <p:blipFill rotWithShape="1">
          <a:blip r:embed="rId7" cstate="print">
            <a:biLevel thresh="25000"/>
            <a:extLst>
              <a:ext uri="{28A0092B-C50C-407E-A947-70E740481C1C}">
                <a14:useLocalDpi xmlns:a14="http://schemas.microsoft.com/office/drawing/2010/main"/>
              </a:ext>
            </a:extLst>
          </a:blip>
          <a:srcRect/>
          <a:stretch/>
        </p:blipFill>
        <p:spPr>
          <a:xfrm>
            <a:off x="745134" y="4737977"/>
            <a:ext cx="250273" cy="295349"/>
          </a:xfrm>
          <a:prstGeom prst="rect">
            <a:avLst/>
          </a:prstGeom>
        </p:spPr>
      </p:pic>
      <p:pic>
        <p:nvPicPr>
          <p:cNvPr id="280" name="Image 279">
            <a:extLst>
              <a:ext uri="{FF2B5EF4-FFF2-40B4-BE49-F238E27FC236}">
                <a16:creationId xmlns:a16="http://schemas.microsoft.com/office/drawing/2014/main" id="{A0692E65-BAA5-6652-D968-8A4F909AF7D4}"/>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5229711" y="3247999"/>
            <a:ext cx="425399" cy="413416"/>
          </a:xfrm>
          <a:prstGeom prst="rect">
            <a:avLst/>
          </a:prstGeom>
        </p:spPr>
      </p:pic>
      <p:sp>
        <p:nvSpPr>
          <p:cNvPr id="247" name="Espace réservé du contenu 8">
            <a:extLst>
              <a:ext uri="{FF2B5EF4-FFF2-40B4-BE49-F238E27FC236}">
                <a16:creationId xmlns:a16="http://schemas.microsoft.com/office/drawing/2014/main" id="{F7FB394F-3C01-0E18-1A22-95799C3C0476}"/>
              </a:ext>
            </a:extLst>
          </p:cNvPr>
          <p:cNvSpPr txBox="1">
            <a:spLocks noChangeArrowheads="1"/>
          </p:cNvSpPr>
          <p:nvPr/>
        </p:nvSpPr>
        <p:spPr bwMode="auto">
          <a:xfrm>
            <a:off x="673070" y="3286358"/>
            <a:ext cx="2143116" cy="287477"/>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grpSp>
        <p:nvGrpSpPr>
          <p:cNvPr id="270" name="Graphique 2">
            <a:extLst>
              <a:ext uri="{FF2B5EF4-FFF2-40B4-BE49-F238E27FC236}">
                <a16:creationId xmlns:a16="http://schemas.microsoft.com/office/drawing/2014/main" id="{E6234E9A-5D3C-613D-2702-7F3D024DC59A}"/>
              </a:ext>
            </a:extLst>
          </p:cNvPr>
          <p:cNvGrpSpPr/>
          <p:nvPr/>
        </p:nvGrpSpPr>
        <p:grpSpPr>
          <a:xfrm>
            <a:off x="710441" y="3304392"/>
            <a:ext cx="216456" cy="247380"/>
            <a:chOff x="1184026" y="296326"/>
            <a:chExt cx="555828" cy="635238"/>
          </a:xfrm>
          <a:noFill/>
        </p:grpSpPr>
        <p:sp>
          <p:nvSpPr>
            <p:cNvPr id="271" name="Forme libre : forme 17">
              <a:extLst>
                <a:ext uri="{FF2B5EF4-FFF2-40B4-BE49-F238E27FC236}">
                  <a16:creationId xmlns:a16="http://schemas.microsoft.com/office/drawing/2014/main" id="{97352F9C-76B6-20A6-CCA0-282763098AC5}"/>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272" name="Forme libre : forme 18">
              <a:extLst>
                <a:ext uri="{FF2B5EF4-FFF2-40B4-BE49-F238E27FC236}">
                  <a16:creationId xmlns:a16="http://schemas.microsoft.com/office/drawing/2014/main" id="{7FB5BEC2-B2BB-5C2A-D0F5-B20440C4F76A}"/>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273" name="Forme libre : forme 19">
              <a:extLst>
                <a:ext uri="{FF2B5EF4-FFF2-40B4-BE49-F238E27FC236}">
                  <a16:creationId xmlns:a16="http://schemas.microsoft.com/office/drawing/2014/main" id="{DC1AEF58-8B45-95A7-2EF5-D90E45E2B15E}"/>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274" name="Forme libre : forme 20">
              <a:extLst>
                <a:ext uri="{FF2B5EF4-FFF2-40B4-BE49-F238E27FC236}">
                  <a16:creationId xmlns:a16="http://schemas.microsoft.com/office/drawing/2014/main" id="{EBF69110-B963-E5FD-0CA7-CA3221553C0F}"/>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275" name="Forme libre : forme 21">
              <a:extLst>
                <a:ext uri="{FF2B5EF4-FFF2-40B4-BE49-F238E27FC236}">
                  <a16:creationId xmlns:a16="http://schemas.microsoft.com/office/drawing/2014/main" id="{CA11B7C7-DC16-4C40-4C8E-1EB1E66E091C}"/>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276" name="Forme libre : forme 22">
              <a:extLst>
                <a:ext uri="{FF2B5EF4-FFF2-40B4-BE49-F238E27FC236}">
                  <a16:creationId xmlns:a16="http://schemas.microsoft.com/office/drawing/2014/main" id="{8637AC1A-13C7-8723-03B0-2D3CBAF5A085}"/>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277" name="Forme libre : forme 23">
              <a:extLst>
                <a:ext uri="{FF2B5EF4-FFF2-40B4-BE49-F238E27FC236}">
                  <a16:creationId xmlns:a16="http://schemas.microsoft.com/office/drawing/2014/main" id="{4DD3BF26-149F-BE6C-12B1-C15327D4842A}"/>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278" name="Forme libre : forme 24">
              <a:extLst>
                <a:ext uri="{FF2B5EF4-FFF2-40B4-BE49-F238E27FC236}">
                  <a16:creationId xmlns:a16="http://schemas.microsoft.com/office/drawing/2014/main" id="{2028AC1D-7911-995B-DEE0-A7A918E0AD3E}"/>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dirty="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82966" y="5142867"/>
            <a:ext cx="5521918" cy="88242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LA </a:t>
            </a:r>
            <a:r>
              <a:rPr lang="fr-FR" sz="1200" b="1" dirty="0"/>
              <a:t>cible </a:t>
            </a:r>
            <a:r>
              <a:rPr lang="fr-FR" sz="1200" b="1" dirty="0">
                <a:solidFill>
                  <a:srgbClr val="C00000"/>
                </a:solidFill>
              </a:rPr>
              <a:t>prioritaire</a:t>
            </a:r>
            <a:r>
              <a:rPr lang="fr-FR" sz="1200" b="1" dirty="0"/>
              <a:t> à traiter :</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a:t>
            </a:r>
            <a:r>
              <a:rPr lang="it-IT" sz="1200" b="1" dirty="0">
                <a:solidFill>
                  <a:srgbClr val="FFC000"/>
                </a:solidFill>
              </a:rPr>
              <a:t>PRIO Q1 IARD PREV</a:t>
            </a:r>
            <a:r>
              <a:rPr lang="it-IT" sz="1200" b="1" dirty="0"/>
              <a:t>» </a:t>
            </a:r>
            <a:r>
              <a:rPr lang="fr-FR" sz="1200" b="1" dirty="0"/>
              <a:t>: La cible très tendre </a:t>
            </a:r>
            <a:r>
              <a:rPr lang="fr-FR" sz="1200" dirty="0"/>
              <a:t>pour équiper en assurance &amp; prévoyance et </a:t>
            </a:r>
            <a:r>
              <a:rPr lang="fr-FR" sz="1200" b="1" dirty="0"/>
              <a:t>impacter la part variable</a:t>
            </a:r>
            <a:r>
              <a:rPr lang="fr-FR" sz="1200" dirty="0"/>
              <a:t>. </a:t>
            </a:r>
          </a:p>
          <a:p>
            <a:pPr marL="468000" lvl="1" indent="0" eaLnBrk="1" fontAlgn="auto" hangingPunct="1">
              <a:spcBef>
                <a:spcPts val="300"/>
              </a:spcBef>
              <a:spcAft>
                <a:spcPts val="0"/>
              </a:spcAft>
              <a:buClr>
                <a:srgbClr val="FFC000"/>
              </a:buClr>
              <a:buNone/>
              <a:defRPr/>
            </a:pPr>
            <a:r>
              <a:rPr lang="fr-FR" sz="1200" dirty="0">
                <a:sym typeface="Wingdings" panose="05000000000000000000" pitchFamily="2" charset="2"/>
              </a:rPr>
              <a:t>      </a:t>
            </a:r>
            <a:r>
              <a:rPr lang="fr-FR" sz="1200" dirty="0">
                <a:hlinkClick r:id="rId10" action="ppaction://hlinksldjump"/>
              </a:rPr>
              <a:t>En savoir plus </a:t>
            </a: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rot="5701988" flipH="1" flipV="1">
            <a:off x="2221335" y="5809792"/>
            <a:ext cx="322403" cy="310019"/>
          </a:xfrm>
          <a:prstGeom prst="rect">
            <a:avLst/>
          </a:prstGeom>
          <a:noFill/>
        </p:spPr>
      </p:pic>
      <p:sp>
        <p:nvSpPr>
          <p:cNvPr id="286" name="Espace réservé du contenu 8">
            <a:extLst>
              <a:ext uri="{FF2B5EF4-FFF2-40B4-BE49-F238E27FC236}">
                <a16:creationId xmlns:a16="http://schemas.microsoft.com/office/drawing/2014/main" id="{B0860BD3-B717-EE5D-6DBD-26CC86AB2EA5}"/>
              </a:ext>
            </a:extLst>
          </p:cNvPr>
          <p:cNvSpPr txBox="1">
            <a:spLocks/>
          </p:cNvSpPr>
          <p:nvPr/>
        </p:nvSpPr>
        <p:spPr>
          <a:xfrm>
            <a:off x="5634826" y="1088197"/>
            <a:ext cx="6066131"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00B0F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FFC000"/>
              </a:buClr>
              <a:buFont typeface="Wingdings" panose="05000000000000000000" pitchFamily="2" charset="2"/>
              <a:buChar char="§"/>
              <a:defRPr/>
            </a:pPr>
            <a:r>
              <a:rPr lang="fr-FR" sz="1200" b="1" dirty="0"/>
              <a:t>Part variable sur objectifs : </a:t>
            </a:r>
          </a:p>
          <a:p>
            <a:pPr marL="1098445" lvl="2" indent="-171450" eaLnBrk="1" fontAlgn="auto" hangingPunct="1">
              <a:spcBef>
                <a:spcPts val="300"/>
              </a:spcBef>
              <a:spcAft>
                <a:spcPts val="0"/>
              </a:spcAft>
              <a:buClr>
                <a:srgbClr val="FFC000"/>
              </a:buClr>
              <a:defRPr/>
            </a:pPr>
            <a:r>
              <a:rPr lang="fr-FR" sz="1000" dirty="0"/>
              <a:t>Ventes Brutes IARD &amp; prévoyance (si Top CC Vert et actualisé)</a:t>
            </a:r>
          </a:p>
          <a:p>
            <a:pPr marL="1098445" lvl="2" indent="-171450" eaLnBrk="1" fontAlgn="auto" hangingPunct="1">
              <a:spcBef>
                <a:spcPts val="300"/>
              </a:spcBef>
              <a:spcAft>
                <a:spcPts val="0"/>
              </a:spcAft>
              <a:buClr>
                <a:srgbClr val="FFC000"/>
              </a:buClr>
              <a:defRPr/>
            </a:pPr>
            <a:r>
              <a:rPr lang="fr-FR" sz="1000" dirty="0"/>
              <a:t>Taux de visite du portefeuille avec 1 vente</a:t>
            </a:r>
          </a:p>
          <a:p>
            <a:pPr marL="683895" lvl="1" indent="-215900" eaLnBrk="1" fontAlgn="auto" hangingPunct="1">
              <a:spcBef>
                <a:spcPts val="300"/>
              </a:spcBef>
              <a:spcAft>
                <a:spcPts val="0"/>
              </a:spcAft>
              <a:buClr>
                <a:srgbClr val="FFC000"/>
              </a:buClr>
              <a:buFont typeface="Wingdings" panose="05000000000000000000" pitchFamily="2" charset="2"/>
              <a:buChar char="§"/>
              <a:defRPr/>
            </a:pPr>
            <a:r>
              <a:rPr lang="fr-FR" sz="1200" b="1" dirty="0"/>
              <a:t>Part variable relative (baromètre) : </a:t>
            </a:r>
          </a:p>
          <a:p>
            <a:pPr marL="1098445" lvl="2" indent="-171450" eaLnBrk="1" fontAlgn="auto" hangingPunct="1">
              <a:spcBef>
                <a:spcPts val="300"/>
              </a:spcBef>
              <a:spcAft>
                <a:spcPts val="0"/>
              </a:spcAft>
              <a:buClr>
                <a:srgbClr val="FFC000"/>
              </a:buClr>
              <a:defRPr/>
            </a:pPr>
            <a:r>
              <a:rPr lang="fr-FR" sz="1000" dirty="0"/>
              <a:t>VN IARD &amp; prévoyance (produits pondérés)</a:t>
            </a:r>
          </a:p>
          <a:p>
            <a:pPr marL="1098445" lvl="2" indent="-171450" eaLnBrk="1" fontAlgn="auto" hangingPunct="1">
              <a:spcBef>
                <a:spcPts val="300"/>
              </a:spcBef>
              <a:spcAft>
                <a:spcPts val="0"/>
              </a:spcAft>
              <a:buClr>
                <a:srgbClr val="FFC000"/>
              </a:buClr>
              <a:defRPr/>
            </a:pPr>
            <a:r>
              <a:rPr lang="fr-FR" sz="1000" dirty="0"/>
              <a:t>FDC – Evo. Nombre de clients équipés</a:t>
            </a:r>
          </a:p>
          <a:p>
            <a:pPr marL="1098445" lvl="2" indent="-171450" eaLnBrk="1" fontAlgn="auto" hangingPunct="1">
              <a:spcBef>
                <a:spcPts val="300"/>
              </a:spcBef>
              <a:spcAft>
                <a:spcPts val="0"/>
              </a:spcAft>
              <a:buClr>
                <a:srgbClr val="FFC000"/>
              </a:buClr>
              <a:defRPr/>
            </a:pPr>
            <a:r>
              <a:rPr lang="fr-FR" sz="1000" dirty="0"/>
              <a:t>Prémium : Chiffre d’affaires Prévoyance sur portefeuille</a:t>
            </a:r>
          </a:p>
          <a:p>
            <a:pPr marL="1098445" lvl="2" indent="-171450" eaLnBrk="1" fontAlgn="auto" hangingPunct="1">
              <a:spcBef>
                <a:spcPts val="300"/>
              </a:spcBef>
              <a:spcAft>
                <a:spcPts val="0"/>
              </a:spcAft>
              <a:buClr>
                <a:srgbClr val="FFC000"/>
              </a:buClr>
              <a:defRPr/>
            </a:pPr>
            <a:r>
              <a:rPr lang="fr-FR" sz="1000" dirty="0"/>
              <a:t>Satisfaction</a:t>
            </a:r>
          </a:p>
          <a:p>
            <a:pPr marL="639445" lvl="1" indent="-171450" eaLnBrk="1" fontAlgn="auto" hangingPunct="1">
              <a:spcBef>
                <a:spcPts val="300"/>
              </a:spcBef>
              <a:spcAft>
                <a:spcPts val="0"/>
              </a:spcAft>
              <a:buClr>
                <a:srgbClr val="FFC000"/>
              </a:buClr>
              <a:buFont typeface="Wingdings" panose="05000000000000000000" pitchFamily="2" charset="2"/>
              <a:buChar char="§"/>
              <a:defRPr/>
            </a:pPr>
            <a:r>
              <a:rPr lang="fr-FR" sz="1200" b="1" dirty="0"/>
              <a:t>Astuce : </a:t>
            </a:r>
            <a:r>
              <a:rPr lang="fr-FR" sz="1000" b="1" i="1" dirty="0"/>
              <a:t>Suivez chaque semaine vos contrats provisoires AUTO ou 2 Roues dans le brief </a:t>
            </a:r>
            <a:r>
              <a:rPr lang="fr-FR" sz="1000" b="1" i="1" dirty="0" err="1"/>
              <a:t>HeBDDo</a:t>
            </a:r>
            <a:r>
              <a:rPr lang="fr-FR" sz="1000" b="1" i="1" dirty="0"/>
              <a:t> pour éviter les résiliations.</a:t>
            </a:r>
          </a:p>
        </p:txBody>
      </p:sp>
      <p:pic>
        <p:nvPicPr>
          <p:cNvPr id="288" name="Image 287">
            <a:hlinkClick r:id="rId12"/>
            <a:extLst>
              <a:ext uri="{FF2B5EF4-FFF2-40B4-BE49-F238E27FC236}">
                <a16:creationId xmlns:a16="http://schemas.microsoft.com/office/drawing/2014/main" id="{61FDC1EA-92E6-A0FC-7DFC-A14227F0CAC8}"/>
              </a:ext>
            </a:extLst>
          </p:cNvPr>
          <p:cNvPicPr>
            <a:picLocks noChangeAspect="1"/>
          </p:cNvPicPr>
          <p:nvPr/>
        </p:nvPicPr>
        <p:blipFill>
          <a:blip r:embed="rId13" cstate="print">
            <a:clrChange>
              <a:clrFrom>
                <a:srgbClr val="FDF9FA"/>
              </a:clrFrom>
              <a:clrTo>
                <a:srgbClr val="FDF9FA">
                  <a:alpha val="0"/>
                </a:srgbClr>
              </a:clrTo>
            </a:clrChange>
            <a:extLst>
              <a:ext uri="{28A0092B-C50C-407E-A947-70E740481C1C}">
                <a14:useLocalDpi xmlns:a14="http://schemas.microsoft.com/office/drawing/2010/main"/>
              </a:ext>
            </a:extLst>
          </a:blip>
          <a:stretch>
            <a:fillRect/>
          </a:stretch>
        </p:blipFill>
        <p:spPr>
          <a:xfrm>
            <a:off x="10651251" y="5845151"/>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rot="4962598" flipH="1" flipV="1">
            <a:off x="11475597" y="5944908"/>
            <a:ext cx="322403" cy="310019"/>
          </a:xfrm>
          <a:prstGeom prst="rect">
            <a:avLst/>
          </a:prstGeom>
          <a:noFill/>
        </p:spPr>
      </p:pic>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14"/>
              </a:rPr>
              <a:t>le Book des offres</a:t>
            </a:r>
            <a:endParaRPr lang="fr-FR" sz="1000" dirty="0">
              <a:solidFill>
                <a:schemeClr val="tx1">
                  <a:lumMod val="75000"/>
                  <a:lumOff val="25000"/>
                </a:schemeClr>
              </a:solidFill>
            </a:endParaRPr>
          </a:p>
        </p:txBody>
      </p:sp>
      <p:pic>
        <p:nvPicPr>
          <p:cNvPr id="227" name="Image 226">
            <a:extLst>
              <a:ext uri="{FF2B5EF4-FFF2-40B4-BE49-F238E27FC236}">
                <a16:creationId xmlns:a16="http://schemas.microsoft.com/office/drawing/2014/main" id="{EC7BD61A-87D7-F570-520C-75E062DA1706}"/>
              </a:ext>
            </a:extLst>
          </p:cNvPr>
          <p:cNvPicPr>
            <a:picLocks noChangeAspect="1"/>
          </p:cNvPicPr>
          <p:nvPr/>
        </p:nvPicPr>
        <p:blipFill>
          <a:blip r:embed="rId15" cstate="print">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6442339" y="5415027"/>
            <a:ext cx="346557" cy="323644"/>
          </a:xfrm>
          <a:prstGeom prst="rect">
            <a:avLst/>
          </a:prstGeom>
        </p:spPr>
      </p:pic>
      <p:pic>
        <p:nvPicPr>
          <p:cNvPr id="14" name="Image 13">
            <a:extLst>
              <a:ext uri="{FF2B5EF4-FFF2-40B4-BE49-F238E27FC236}">
                <a16:creationId xmlns:a16="http://schemas.microsoft.com/office/drawing/2014/main" id="{B0FFD57B-9E00-B396-9C8A-F4F9D4DFF915}"/>
              </a:ext>
            </a:extLst>
          </p:cNvPr>
          <p:cNvPicPr>
            <a:picLocks noChangeAspect="1"/>
          </p:cNvPicPr>
          <p:nvPr/>
        </p:nvPicPr>
        <p:blipFill>
          <a:blip r:embed="rId16">
            <a:clrChange>
              <a:clrFrom>
                <a:srgbClr val="CCECFF"/>
              </a:clrFrom>
              <a:clrTo>
                <a:srgbClr val="CCECFF">
                  <a:alpha val="0"/>
                </a:srgbClr>
              </a:clrTo>
            </a:clrChange>
          </a:blip>
          <a:stretch>
            <a:fillRect/>
          </a:stretch>
        </p:blipFill>
        <p:spPr>
          <a:xfrm>
            <a:off x="565241" y="6216674"/>
            <a:ext cx="477423" cy="636564"/>
          </a:xfrm>
          <a:prstGeom prst="rect">
            <a:avLst/>
          </a:prstGeom>
        </p:spPr>
      </p:pic>
      <p:pic>
        <p:nvPicPr>
          <p:cNvPr id="2" name="Image 1">
            <a:extLst>
              <a:ext uri="{FF2B5EF4-FFF2-40B4-BE49-F238E27FC236}">
                <a16:creationId xmlns:a16="http://schemas.microsoft.com/office/drawing/2014/main" id="{43D696B3-4EAA-569C-41A1-79996008C6B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84902" y="1232673"/>
            <a:ext cx="205549" cy="210255"/>
          </a:xfrm>
          <a:prstGeom prst="rect">
            <a:avLst/>
          </a:prstGeom>
        </p:spPr>
      </p:pic>
      <p:pic>
        <p:nvPicPr>
          <p:cNvPr id="4" name="Image 3">
            <a:extLst>
              <a:ext uri="{FF2B5EF4-FFF2-40B4-BE49-F238E27FC236}">
                <a16:creationId xmlns:a16="http://schemas.microsoft.com/office/drawing/2014/main" id="{1481C82F-A21C-727E-653B-E9DA122BA2E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84902" y="1446009"/>
            <a:ext cx="205549" cy="210255"/>
          </a:xfrm>
          <a:prstGeom prst="rect">
            <a:avLst/>
          </a:prstGeom>
        </p:spPr>
      </p:pic>
      <p:pic>
        <p:nvPicPr>
          <p:cNvPr id="5" name="Image 4">
            <a:extLst>
              <a:ext uri="{FF2B5EF4-FFF2-40B4-BE49-F238E27FC236}">
                <a16:creationId xmlns:a16="http://schemas.microsoft.com/office/drawing/2014/main" id="{94B2D19A-7696-00C8-7468-1CD355ED515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84902" y="1836452"/>
            <a:ext cx="205549" cy="210255"/>
          </a:xfrm>
          <a:prstGeom prst="rect">
            <a:avLst/>
          </a:prstGeom>
        </p:spPr>
      </p:pic>
      <p:pic>
        <p:nvPicPr>
          <p:cNvPr id="6" name="Picture 2" descr="Sticker arbre été vert pas cher Etiquette &amp;amp;amp; Autocollant">
            <a:extLst>
              <a:ext uri="{FF2B5EF4-FFF2-40B4-BE49-F238E27FC236}">
                <a16:creationId xmlns:a16="http://schemas.microsoft.com/office/drawing/2014/main" id="{633FD4A2-3773-1F7C-8C46-747FB250F682}"/>
              </a:ext>
            </a:extLst>
          </p:cNvPr>
          <p:cNvPicPr>
            <a:picLocks noChangeAspect="1" noChangeArrowheads="1"/>
          </p:cNvPicPr>
          <p:nvPr/>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5315" y="2012660"/>
            <a:ext cx="333609" cy="333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a:extLst>
              <a:ext uri="{FF2B5EF4-FFF2-40B4-BE49-F238E27FC236}">
                <a16:creationId xmlns:a16="http://schemas.microsoft.com/office/drawing/2014/main" id="{11ED17DD-0A02-EF23-344C-E4B19C01A673}"/>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470480" y="5005104"/>
            <a:ext cx="205549" cy="210255"/>
          </a:xfrm>
          <a:prstGeom prst="rect">
            <a:avLst/>
          </a:prstGeom>
        </p:spPr>
      </p:pic>
      <p:pic>
        <p:nvPicPr>
          <p:cNvPr id="8" name="Image 7">
            <a:extLst>
              <a:ext uri="{FF2B5EF4-FFF2-40B4-BE49-F238E27FC236}">
                <a16:creationId xmlns:a16="http://schemas.microsoft.com/office/drawing/2014/main" id="{0458E2B2-0633-4FF3-ACC1-A6E81A4561B0}"/>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6597524" y="2549287"/>
            <a:ext cx="172912" cy="168041"/>
          </a:xfrm>
          <a:prstGeom prst="rect">
            <a:avLst/>
          </a:prstGeom>
        </p:spPr>
      </p:pic>
    </p:spTree>
    <p:extLst>
      <p:ext uri="{BB962C8B-B14F-4D97-AF65-F5344CB8AC3E}">
        <p14:creationId xmlns:p14="http://schemas.microsoft.com/office/powerpoint/2010/main" val="2956357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8">
            <a:extLst>
              <a:ext uri="{FF2B5EF4-FFF2-40B4-BE49-F238E27FC236}">
                <a16:creationId xmlns:a16="http://schemas.microsoft.com/office/drawing/2014/main" id="{766F0DDB-9AA6-89FF-45ED-AEEB7E8EC3B5}"/>
              </a:ext>
            </a:extLst>
          </p:cNvPr>
          <p:cNvSpPr txBox="1">
            <a:spLocks/>
          </p:cNvSpPr>
          <p:nvPr/>
        </p:nvSpPr>
        <p:spPr>
          <a:xfrm>
            <a:off x="198563" y="626991"/>
            <a:ext cx="5836638" cy="124465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002060"/>
              </a:buClr>
              <a:buFont typeface="Wingdings" panose="05000000000000000000" pitchFamily="2" charset="2"/>
              <a:buChar char="§"/>
              <a:defRPr/>
            </a:pPr>
            <a:endParaRPr lang="fr-FR" dirty="0">
              <a:solidFill>
                <a:schemeClr val="tx2"/>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2060"/>
              </a:buClr>
              <a:buFont typeface="Wingdings" panose="05000000000000000000" pitchFamily="2" charset="2"/>
              <a:buChar char="§"/>
              <a:defRPr/>
            </a:pPr>
            <a:r>
              <a:rPr lang="fr-FR" dirty="0">
                <a:solidFill>
                  <a:schemeClr val="tx1"/>
                </a:solidFill>
              </a:rPr>
              <a:t>Les Univers de l’</a:t>
            </a:r>
            <a:r>
              <a:rPr lang="fr-FR" dirty="0">
                <a:solidFill>
                  <a:srgbClr val="00B0F0"/>
                </a:solidFill>
              </a:rPr>
              <a:t>Epargne</a:t>
            </a:r>
            <a:r>
              <a:rPr lang="fr-FR" dirty="0">
                <a:solidFill>
                  <a:schemeClr val="tx1"/>
                </a:solidFill>
              </a:rPr>
              <a:t>, de la </a:t>
            </a:r>
            <a:r>
              <a:rPr lang="fr-FR" dirty="0">
                <a:solidFill>
                  <a:srgbClr val="7030A0"/>
                </a:solidFill>
              </a:rPr>
              <a:t>Bancarisation</a:t>
            </a:r>
            <a:r>
              <a:rPr lang="fr-FR" dirty="0">
                <a:solidFill>
                  <a:schemeClr val="tx1"/>
                </a:solidFill>
              </a:rPr>
              <a:t>, du </a:t>
            </a:r>
            <a:r>
              <a:rPr lang="fr-FR" dirty="0">
                <a:solidFill>
                  <a:srgbClr val="92D050"/>
                </a:solidFill>
              </a:rPr>
              <a:t>Crédit</a:t>
            </a:r>
            <a:r>
              <a:rPr lang="fr-FR" dirty="0">
                <a:solidFill>
                  <a:schemeClr val="tx1"/>
                </a:solidFill>
              </a:rPr>
              <a:t> et de l’</a:t>
            </a:r>
            <a:r>
              <a:rPr lang="fr-FR" dirty="0">
                <a:solidFill>
                  <a:srgbClr val="FFC000"/>
                </a:solidFill>
              </a:rPr>
              <a:t>Assurance</a:t>
            </a:r>
            <a:r>
              <a:rPr lang="fr-FR" dirty="0">
                <a:solidFill>
                  <a:schemeClr val="tx1"/>
                </a:solidFill>
              </a:rPr>
              <a:t> sont au service de nos enjeux.</a:t>
            </a:r>
          </a:p>
          <a:p>
            <a:pPr lvl="1" eaLnBrk="1" fontAlgn="auto" hangingPunct="1">
              <a:spcBef>
                <a:spcPts val="300"/>
              </a:spcBef>
              <a:spcAft>
                <a:spcPts val="0"/>
              </a:spcAft>
              <a:buClr>
                <a:srgbClr val="002060"/>
              </a:buClr>
              <a:buFont typeface="Wingdings" panose="05000000000000000000" pitchFamily="2" charset="2"/>
              <a:buChar char="§"/>
              <a:defRPr/>
            </a:pPr>
            <a:r>
              <a:rPr lang="fr-FR" b="1" dirty="0">
                <a:solidFill>
                  <a:srgbClr val="C00000"/>
                </a:solidFill>
              </a:rPr>
              <a:t>Nos enjeux </a:t>
            </a:r>
            <a:r>
              <a:rPr lang="fr-FR" b="1" dirty="0">
                <a:solidFill>
                  <a:schemeClr val="tx1"/>
                </a:solidFill>
              </a:rPr>
              <a:t>de ce 1</a:t>
            </a:r>
            <a:r>
              <a:rPr lang="fr-FR" b="1" baseline="30000" dirty="0">
                <a:solidFill>
                  <a:schemeClr val="tx1"/>
                </a:solidFill>
              </a:rPr>
              <a:t>er</a:t>
            </a:r>
            <a:r>
              <a:rPr lang="fr-FR" b="1" dirty="0">
                <a:solidFill>
                  <a:schemeClr val="tx1"/>
                </a:solidFill>
              </a:rPr>
              <a:t> temps commercial de l’année </a:t>
            </a:r>
            <a:r>
              <a:rPr lang="fr-FR" b="1" dirty="0">
                <a:solidFill>
                  <a:srgbClr val="C00000"/>
                </a:solidFill>
              </a:rPr>
              <a:t>sont multiples :</a:t>
            </a:r>
          </a:p>
          <a:p>
            <a:pPr lvl="1" eaLnBrk="1" fontAlgn="auto" hangingPunct="1">
              <a:spcBef>
                <a:spcPts val="300"/>
              </a:spcBef>
              <a:spcAft>
                <a:spcPts val="0"/>
              </a:spcAft>
              <a:buClr>
                <a:srgbClr val="002060"/>
              </a:buClr>
              <a:buFont typeface="Wingdings" panose="05000000000000000000" pitchFamily="2" charset="2"/>
              <a:buChar char="§"/>
              <a:defRPr/>
            </a:pPr>
            <a:endParaRPr lang="fr-FR" dirty="0"/>
          </a:p>
          <a:p>
            <a:pPr marL="468000" lvl="1" indent="0" eaLnBrk="1" fontAlgn="auto" hangingPunct="1">
              <a:spcBef>
                <a:spcPts val="300"/>
              </a:spcBef>
              <a:spcAft>
                <a:spcPts val="0"/>
              </a:spcAft>
              <a:buClr>
                <a:srgbClr val="002060"/>
              </a:buClr>
              <a:buNone/>
              <a:defRPr/>
            </a:pPr>
            <a:endParaRPr lang="fr-FR" dirty="0">
              <a:solidFill>
                <a:srgbClr val="002060"/>
              </a:solidFill>
            </a:endParaRPr>
          </a:p>
        </p:txBody>
      </p:sp>
      <p:sp>
        <p:nvSpPr>
          <p:cNvPr id="104" name="Espace réservé du contenu 8">
            <a:extLst>
              <a:ext uri="{FF2B5EF4-FFF2-40B4-BE49-F238E27FC236}">
                <a16:creationId xmlns:a16="http://schemas.microsoft.com/office/drawing/2014/main" id="{2F7CF552-19A3-D5A1-0CF5-FB700663C025}"/>
              </a:ext>
            </a:extLst>
          </p:cNvPr>
          <p:cNvSpPr txBox="1">
            <a:spLocks/>
          </p:cNvSpPr>
          <p:nvPr/>
        </p:nvSpPr>
        <p:spPr>
          <a:xfrm>
            <a:off x="6961705" y="4797588"/>
            <a:ext cx="4722433" cy="114326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100" dirty="0"/>
          </a:p>
          <a:p>
            <a:pPr lvl="1" eaLnBrk="1" fontAlgn="auto" hangingPunct="1">
              <a:spcBef>
                <a:spcPts val="300"/>
              </a:spcBef>
              <a:spcAft>
                <a:spcPts val="0"/>
              </a:spcAft>
              <a:buClr>
                <a:schemeClr val="bg2"/>
              </a:buClr>
              <a:buFont typeface="Wingdings" panose="05000000000000000000" pitchFamily="2" charset="2"/>
              <a:buChar char="§"/>
              <a:defRPr/>
            </a:pPr>
            <a:r>
              <a:rPr lang="fr-FR" sz="1100" dirty="0"/>
              <a:t>L’Essentiel du Digital : « Adoptez le réflexe </a:t>
            </a:r>
            <a:r>
              <a:rPr lang="fr-FR" sz="1100" dirty="0" err="1"/>
              <a:t>selfcare</a:t>
            </a:r>
            <a:r>
              <a:rPr lang="fr-FR" sz="1100" dirty="0"/>
              <a:t> ! »</a:t>
            </a:r>
          </a:p>
          <a:p>
            <a:pPr lvl="1" eaLnBrk="1" fontAlgn="auto" hangingPunct="1">
              <a:spcBef>
                <a:spcPts val="300"/>
              </a:spcBef>
              <a:spcAft>
                <a:spcPts val="0"/>
              </a:spcAft>
              <a:buClr>
                <a:schemeClr val="bg2"/>
              </a:buClr>
              <a:buFont typeface="Wingdings" panose="05000000000000000000" pitchFamily="2" charset="2"/>
              <a:buChar char="§"/>
              <a:defRPr/>
            </a:pPr>
            <a:r>
              <a:rPr lang="fr-FR" sz="1100" dirty="0"/>
              <a:t>Booster la vente à distance et la signature électronique;</a:t>
            </a:r>
          </a:p>
          <a:p>
            <a:pPr lvl="1" eaLnBrk="1" fontAlgn="auto" hangingPunct="1">
              <a:spcBef>
                <a:spcPts val="300"/>
              </a:spcBef>
              <a:spcAft>
                <a:spcPts val="0"/>
              </a:spcAft>
              <a:buClr>
                <a:schemeClr val="bg2"/>
              </a:buClr>
              <a:buFont typeface="Wingdings" panose="05000000000000000000" pitchFamily="2" charset="2"/>
              <a:buChar char="§"/>
              <a:defRPr/>
            </a:pPr>
            <a:r>
              <a:rPr lang="fr-FR" sz="1100" dirty="0"/>
              <a:t>Pilotez l’activité digitale de votre agence et boostez les ventes à distance avec le tableau de bord digital;</a:t>
            </a:r>
          </a:p>
        </p:txBody>
      </p:sp>
      <p:sp>
        <p:nvSpPr>
          <p:cNvPr id="277" name="Espace réservé du contenu 8">
            <a:extLst>
              <a:ext uri="{FF2B5EF4-FFF2-40B4-BE49-F238E27FC236}">
                <a16:creationId xmlns:a16="http://schemas.microsoft.com/office/drawing/2014/main" id="{7208A253-5C7B-DFFD-B189-4F5883E6D62B}"/>
              </a:ext>
            </a:extLst>
          </p:cNvPr>
          <p:cNvSpPr txBox="1">
            <a:spLocks/>
          </p:cNvSpPr>
          <p:nvPr/>
        </p:nvSpPr>
        <p:spPr bwMode="auto">
          <a:xfrm>
            <a:off x="700293" y="4301176"/>
            <a:ext cx="5260390" cy="1668780"/>
          </a:xfrm>
          <a:prstGeom prst="rect">
            <a:avLst/>
          </a:prstGeom>
          <a:noFill/>
          <a:ln w="76200">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80" name="Espace réservé du contenu 8">
            <a:extLst>
              <a:ext uri="{FF2B5EF4-FFF2-40B4-BE49-F238E27FC236}">
                <a16:creationId xmlns:a16="http://schemas.microsoft.com/office/drawing/2014/main" id="{356ACFA0-A04E-D5D5-A464-87CB6F3D0719}"/>
              </a:ext>
            </a:extLst>
          </p:cNvPr>
          <p:cNvSpPr txBox="1">
            <a:spLocks/>
          </p:cNvSpPr>
          <p:nvPr/>
        </p:nvSpPr>
        <p:spPr>
          <a:xfrm>
            <a:off x="1247775" y="4281026"/>
            <a:ext cx="4712908" cy="1340571"/>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100" dirty="0"/>
          </a:p>
          <a:p>
            <a:pPr lvl="1" eaLnBrk="1" fontAlgn="auto" hangingPunct="1">
              <a:spcBef>
                <a:spcPts val="300"/>
              </a:spcBef>
              <a:spcAft>
                <a:spcPts val="0"/>
              </a:spcAft>
              <a:buClr>
                <a:srgbClr val="002060"/>
              </a:buClr>
              <a:buFont typeface="Wingdings" panose="05000000000000000000" pitchFamily="2" charset="2"/>
              <a:buChar char="§"/>
              <a:defRPr/>
            </a:pPr>
            <a:r>
              <a:rPr lang="fr-FR" sz="1100" dirty="0"/>
              <a:t>Poursuivre l’accroissement du fonds de commerce Premium ;</a:t>
            </a:r>
          </a:p>
          <a:p>
            <a:pPr lvl="1" eaLnBrk="1" fontAlgn="auto" hangingPunct="1">
              <a:spcBef>
                <a:spcPts val="300"/>
              </a:spcBef>
              <a:spcAft>
                <a:spcPts val="0"/>
              </a:spcAft>
              <a:buClr>
                <a:srgbClr val="002060"/>
              </a:buClr>
              <a:buFont typeface="Wingdings" panose="05000000000000000000" pitchFamily="2" charset="2"/>
              <a:buChar char="§"/>
              <a:defRPr/>
            </a:pPr>
            <a:r>
              <a:rPr lang="fr-FR" sz="1100" dirty="0"/>
              <a:t>Booster l’équipement Epargne et Retraite ;</a:t>
            </a:r>
          </a:p>
          <a:p>
            <a:pPr lvl="1" eaLnBrk="1" fontAlgn="auto" hangingPunct="1">
              <a:spcBef>
                <a:spcPts val="300"/>
              </a:spcBef>
              <a:spcAft>
                <a:spcPts val="0"/>
              </a:spcAft>
              <a:buClr>
                <a:srgbClr val="002060"/>
              </a:buClr>
              <a:buFont typeface="Wingdings" panose="05000000000000000000" pitchFamily="2" charset="2"/>
              <a:buChar char="§"/>
              <a:defRPr/>
            </a:pPr>
            <a:r>
              <a:rPr lang="fr-FR" sz="1100" dirty="0"/>
              <a:t>Accélérer la conquête des Doubles-Relations sur les clients PRO et Dirigeants ;</a:t>
            </a:r>
          </a:p>
          <a:p>
            <a:pPr lvl="1" eaLnBrk="1" fontAlgn="auto" hangingPunct="1">
              <a:spcBef>
                <a:spcPts val="300"/>
              </a:spcBef>
              <a:spcAft>
                <a:spcPts val="0"/>
              </a:spcAft>
              <a:buClr>
                <a:srgbClr val="002060"/>
              </a:buClr>
              <a:buFont typeface="Wingdings" panose="05000000000000000000" pitchFamily="2" charset="2"/>
              <a:buChar char="§"/>
              <a:defRPr/>
            </a:pPr>
            <a:r>
              <a:rPr lang="fr-FR" sz="1100" dirty="0"/>
              <a:t>Diversifier la collecte avec toutes nos solutions financières et immobilières pour créer plus de valeur et faire la différence.</a:t>
            </a: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673708" y="53238"/>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8035974" cy="384043"/>
          </a:xfrm>
        </p:spPr>
        <p:txBody>
          <a:bodyPr/>
          <a:lstStyle/>
          <a:p>
            <a:r>
              <a:rPr lang="fr-FR" dirty="0">
                <a:latin typeface="Montserrat Black"/>
              </a:rPr>
              <a:t>Les </a:t>
            </a:r>
            <a:r>
              <a:rPr lang="fr-FR" dirty="0">
                <a:solidFill>
                  <a:srgbClr val="C00000"/>
                </a:solidFill>
                <a:latin typeface="Montserrat Black"/>
              </a:rPr>
              <a:t>Univers de produits</a:t>
            </a:r>
            <a:r>
              <a:rPr lang="fr-FR" dirty="0">
                <a:latin typeface="Montserrat Black"/>
              </a:rPr>
              <a:t> au service de nos </a:t>
            </a:r>
            <a:r>
              <a:rPr lang="fr-FR" dirty="0">
                <a:solidFill>
                  <a:srgbClr val="C00000"/>
                </a:solidFill>
                <a:latin typeface="Montserrat Black"/>
              </a:rPr>
              <a:t>grands enjeux</a:t>
            </a:r>
            <a:r>
              <a:rPr lang="fr-FR" dirty="0">
                <a:latin typeface="Montserrat Black"/>
              </a:rPr>
              <a:t> </a:t>
            </a:r>
            <a:endParaRPr lang="fr-FR" dirty="0"/>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96677"/>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NOS ENJEUX</a:t>
            </a:r>
          </a:p>
        </p:txBody>
      </p:sp>
      <p:sp>
        <p:nvSpPr>
          <p:cNvPr id="9" name="Espace réservé du contenu 8">
            <a:extLst>
              <a:ext uri="{FF2B5EF4-FFF2-40B4-BE49-F238E27FC236}">
                <a16:creationId xmlns:a16="http://schemas.microsoft.com/office/drawing/2014/main" id="{C7482893-51CB-9E02-B7B7-9C606F573E4D}"/>
              </a:ext>
            </a:extLst>
          </p:cNvPr>
          <p:cNvSpPr txBox="1">
            <a:spLocks/>
          </p:cNvSpPr>
          <p:nvPr/>
        </p:nvSpPr>
        <p:spPr bwMode="auto">
          <a:xfrm>
            <a:off x="700293" y="2142825"/>
            <a:ext cx="5260390" cy="1540115"/>
          </a:xfrm>
          <a:prstGeom prst="rect">
            <a:avLst/>
          </a:prstGeom>
          <a:noFill/>
          <a:ln w="762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0" name="Espace réservé du contenu 8">
            <a:extLst>
              <a:ext uri="{FF2B5EF4-FFF2-40B4-BE49-F238E27FC236}">
                <a16:creationId xmlns:a16="http://schemas.microsoft.com/office/drawing/2014/main" id="{7E01D3CC-3F4F-DC42-E05D-97D304F23C0B}"/>
              </a:ext>
            </a:extLst>
          </p:cNvPr>
          <p:cNvSpPr txBox="1">
            <a:spLocks noChangeArrowheads="1"/>
          </p:cNvSpPr>
          <p:nvPr/>
        </p:nvSpPr>
        <p:spPr bwMode="auto">
          <a:xfrm>
            <a:off x="4152901" y="1973781"/>
            <a:ext cx="1371600" cy="322959"/>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lgn="ctr" eaLnBrk="1" hangingPunct="1">
              <a:spcBef>
                <a:spcPts val="600"/>
              </a:spcBef>
              <a:buClr>
                <a:srgbClr val="D11921"/>
              </a:buClr>
            </a:pPr>
            <a:r>
              <a:rPr lang="fr-FR" altLang="fr-FR" sz="1400" b="1" dirty="0">
                <a:solidFill>
                  <a:schemeClr val="bg1"/>
                </a:solidFill>
              </a:rPr>
              <a:t>LES JEUNES</a:t>
            </a:r>
          </a:p>
        </p:txBody>
      </p:sp>
      <p:sp>
        <p:nvSpPr>
          <p:cNvPr id="240" name="Espace réservé du contenu 8">
            <a:extLst>
              <a:ext uri="{FF2B5EF4-FFF2-40B4-BE49-F238E27FC236}">
                <a16:creationId xmlns:a16="http://schemas.microsoft.com/office/drawing/2014/main" id="{3B3E0329-C66F-50A3-2321-2FC766DF3D06}"/>
              </a:ext>
            </a:extLst>
          </p:cNvPr>
          <p:cNvSpPr txBox="1">
            <a:spLocks/>
          </p:cNvSpPr>
          <p:nvPr/>
        </p:nvSpPr>
        <p:spPr>
          <a:xfrm>
            <a:off x="1238250" y="2122675"/>
            <a:ext cx="4722433"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100" dirty="0"/>
          </a:p>
          <a:p>
            <a:pPr lvl="1" eaLnBrk="1" fontAlgn="auto" hangingPunct="1">
              <a:spcBef>
                <a:spcPts val="300"/>
              </a:spcBef>
              <a:spcAft>
                <a:spcPts val="0"/>
              </a:spcAft>
              <a:buClr>
                <a:srgbClr val="C00000"/>
              </a:buClr>
              <a:buFont typeface="Wingdings" panose="05000000000000000000" pitchFamily="2" charset="2"/>
              <a:buChar char="§"/>
              <a:defRPr/>
            </a:pPr>
            <a:r>
              <a:rPr lang="fr-FR" sz="1100" dirty="0"/>
              <a:t>Développer la conquête des enfants, des étudiants et jeunes actifs.</a:t>
            </a:r>
          </a:p>
          <a:p>
            <a:pPr lvl="1" eaLnBrk="1" fontAlgn="auto" hangingPunct="1">
              <a:spcBef>
                <a:spcPts val="300"/>
              </a:spcBef>
              <a:spcAft>
                <a:spcPts val="0"/>
              </a:spcAft>
              <a:buClr>
                <a:srgbClr val="C00000"/>
              </a:buClr>
              <a:buFont typeface="Wingdings" panose="05000000000000000000" pitchFamily="2" charset="2"/>
              <a:buChar char="§"/>
              <a:defRPr/>
            </a:pPr>
            <a:r>
              <a:rPr lang="fr-FR" sz="1100" dirty="0"/>
              <a:t>Equiper au plus tôt les jeunes d’une carte bancaire. </a:t>
            </a:r>
          </a:p>
          <a:p>
            <a:pPr lvl="1" eaLnBrk="1" fontAlgn="auto" hangingPunct="1">
              <a:spcBef>
                <a:spcPts val="300"/>
              </a:spcBef>
              <a:spcAft>
                <a:spcPts val="0"/>
              </a:spcAft>
              <a:buClr>
                <a:srgbClr val="C00000"/>
              </a:buClr>
              <a:buFont typeface="Wingdings" panose="05000000000000000000" pitchFamily="2" charset="2"/>
              <a:buChar char="§"/>
              <a:defRPr/>
            </a:pPr>
            <a:r>
              <a:rPr lang="fr-FR" sz="1100" dirty="0"/>
              <a:t>Renforcer le lien commercial avec un programme relationnel suivi afin d’améliorer la satisfaction des jeunes et éviter leur attrition.</a:t>
            </a:r>
          </a:p>
        </p:txBody>
      </p:sp>
      <p:sp>
        <p:nvSpPr>
          <p:cNvPr id="248" name="Espace réservé du contenu 8">
            <a:extLst>
              <a:ext uri="{FF2B5EF4-FFF2-40B4-BE49-F238E27FC236}">
                <a16:creationId xmlns:a16="http://schemas.microsoft.com/office/drawing/2014/main" id="{7649BF8A-CB87-DFEF-3903-E0E66A7F0C7A}"/>
              </a:ext>
            </a:extLst>
          </p:cNvPr>
          <p:cNvSpPr txBox="1">
            <a:spLocks/>
          </p:cNvSpPr>
          <p:nvPr/>
        </p:nvSpPr>
        <p:spPr bwMode="auto">
          <a:xfrm>
            <a:off x="6452678" y="1227457"/>
            <a:ext cx="5260390" cy="1279724"/>
          </a:xfrm>
          <a:prstGeom prst="rect">
            <a:avLst/>
          </a:prstGeom>
          <a:noFill/>
          <a:ln w="7620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9" name="Espace réservé du contenu 8">
            <a:extLst>
              <a:ext uri="{FF2B5EF4-FFF2-40B4-BE49-F238E27FC236}">
                <a16:creationId xmlns:a16="http://schemas.microsoft.com/office/drawing/2014/main" id="{1A6BE2B3-BB95-D434-3999-C638D3F3EDF3}"/>
              </a:ext>
            </a:extLst>
          </p:cNvPr>
          <p:cNvSpPr txBox="1">
            <a:spLocks noChangeArrowheads="1"/>
          </p:cNvSpPr>
          <p:nvPr/>
        </p:nvSpPr>
        <p:spPr bwMode="auto">
          <a:xfrm>
            <a:off x="9905285" y="1058412"/>
            <a:ext cx="1664907" cy="322959"/>
          </a:xfrm>
          <a:prstGeom prst="rect">
            <a:avLst/>
          </a:prstGeom>
          <a:solidFill>
            <a:srgbClr val="00B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lgn="ctr" eaLnBrk="1" hangingPunct="1">
              <a:spcBef>
                <a:spcPts val="600"/>
              </a:spcBef>
              <a:buClr>
                <a:srgbClr val="D11921"/>
              </a:buClr>
            </a:pPr>
            <a:r>
              <a:rPr lang="fr-FR" altLang="fr-FR" sz="1400" b="1" dirty="0">
                <a:solidFill>
                  <a:schemeClr val="bg1"/>
                </a:solidFill>
              </a:rPr>
              <a:t>LE GREEN</a:t>
            </a:r>
          </a:p>
        </p:txBody>
      </p:sp>
      <p:sp>
        <p:nvSpPr>
          <p:cNvPr id="250" name="Espace réservé du contenu 8">
            <a:extLst>
              <a:ext uri="{FF2B5EF4-FFF2-40B4-BE49-F238E27FC236}">
                <a16:creationId xmlns:a16="http://schemas.microsoft.com/office/drawing/2014/main" id="{7101EA36-B48A-EB69-ADCC-D6A8042E3A4C}"/>
              </a:ext>
            </a:extLst>
          </p:cNvPr>
          <p:cNvSpPr txBox="1">
            <a:spLocks/>
          </p:cNvSpPr>
          <p:nvPr/>
        </p:nvSpPr>
        <p:spPr>
          <a:xfrm>
            <a:off x="7080061" y="1207306"/>
            <a:ext cx="4633007" cy="1299875"/>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50"/>
              </a:buClr>
              <a:buFont typeface="Wingdings" panose="05000000000000000000" pitchFamily="2" charset="2"/>
              <a:buChar char="§"/>
              <a:defRPr/>
            </a:pPr>
            <a:r>
              <a:rPr lang="fr-FR" sz="1100" dirty="0"/>
              <a:t>Le contexte économique actuel est favorable pour accompagner nos clients dans leurs projets de transition environnementale tels que la rénovation énergétique de leurs logements, le changement de véhicule ou le fait de donner du sens à leur épargne. </a:t>
            </a:r>
          </a:p>
        </p:txBody>
      </p:sp>
      <p:pic>
        <p:nvPicPr>
          <p:cNvPr id="270" name="Image 269" descr="Une image contenant personne, tennis, raquette&#10;&#10;Description générée automatiquement">
            <a:extLst>
              <a:ext uri="{FF2B5EF4-FFF2-40B4-BE49-F238E27FC236}">
                <a16:creationId xmlns:a16="http://schemas.microsoft.com/office/drawing/2014/main" id="{2514181B-8AF3-E150-9361-C4E1190279B0}"/>
              </a:ext>
            </a:extLst>
          </p:cNvPr>
          <p:cNvPicPr>
            <a:picLocks noChangeAspect="1"/>
          </p:cNvPicPr>
          <p:nvPr/>
        </p:nvPicPr>
        <p:blipFill rotWithShape="1">
          <a:blip r:embed="rId3">
            <a:extLst>
              <a:ext uri="{28A0092B-C50C-407E-A947-70E740481C1C}">
                <a14:useLocalDpi xmlns:a14="http://schemas.microsoft.com/office/drawing/2010/main" val="0"/>
              </a:ext>
            </a:extLst>
          </a:blip>
          <a:srcRect l="27064" r="35013" b="154"/>
          <a:stretch/>
        </p:blipFill>
        <p:spPr>
          <a:xfrm>
            <a:off x="6404920" y="1073442"/>
            <a:ext cx="1013113" cy="1580203"/>
          </a:xfrm>
          <a:prstGeom prst="rect">
            <a:avLst/>
          </a:prstGeom>
        </p:spPr>
      </p:pic>
      <p:grpSp>
        <p:nvGrpSpPr>
          <p:cNvPr id="273" name="Groupe 272">
            <a:extLst>
              <a:ext uri="{FF2B5EF4-FFF2-40B4-BE49-F238E27FC236}">
                <a16:creationId xmlns:a16="http://schemas.microsoft.com/office/drawing/2014/main" id="{C024D85E-B122-6D44-8279-D0EB5EEC1053}"/>
              </a:ext>
            </a:extLst>
          </p:cNvPr>
          <p:cNvGrpSpPr/>
          <p:nvPr/>
        </p:nvGrpSpPr>
        <p:grpSpPr>
          <a:xfrm>
            <a:off x="4788705" y="3391362"/>
            <a:ext cx="1181698" cy="324323"/>
            <a:chOff x="4251609" y="3220675"/>
            <a:chExt cx="1181698" cy="324323"/>
          </a:xfrm>
        </p:grpSpPr>
        <p:sp>
          <p:nvSpPr>
            <p:cNvPr id="271" name="Espace réservé du contenu 8">
              <a:hlinkClick r:id="rId4" action="ppaction://hlinksldjump"/>
              <a:extLst>
                <a:ext uri="{FF2B5EF4-FFF2-40B4-BE49-F238E27FC236}">
                  <a16:creationId xmlns:a16="http://schemas.microsoft.com/office/drawing/2014/main" id="{5C5B3279-DA85-AA53-36D0-E9A12B1A5FFE}"/>
                </a:ext>
              </a:extLst>
            </p:cNvPr>
            <p:cNvSpPr txBox="1">
              <a:spLocks noChangeArrowheads="1"/>
            </p:cNvSpPr>
            <p:nvPr/>
          </p:nvSpPr>
          <p:spPr bwMode="auto">
            <a:xfrm>
              <a:off x="4251609" y="3222039"/>
              <a:ext cx="1181698" cy="322959"/>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200" i="1" dirty="0">
                  <a:solidFill>
                    <a:schemeClr val="bg1"/>
                  </a:solidFill>
                </a:rPr>
                <a:t>Tout savoir</a:t>
              </a:r>
            </a:p>
          </p:txBody>
        </p:sp>
        <p:pic>
          <p:nvPicPr>
            <p:cNvPr id="272" name="Image 271">
              <a:extLst>
                <a:ext uri="{FF2B5EF4-FFF2-40B4-BE49-F238E27FC236}">
                  <a16:creationId xmlns:a16="http://schemas.microsoft.com/office/drawing/2014/main" id="{D95CF805-CDFA-35F3-0BE9-563172A17BB4}"/>
                </a:ext>
              </a:extLst>
            </p:cNvPr>
            <p:cNvPicPr>
              <a:picLocks noChangeAspect="1"/>
            </p:cNvPicPr>
            <p:nvPr/>
          </p:nvPicPr>
          <p:blipFill>
            <a:blip r:embed="rId5" cstate="print">
              <a:grayscl/>
              <a:extLst>
                <a:ext uri="{28A0092B-C50C-407E-A947-70E740481C1C}">
                  <a14:useLocalDpi xmlns:a14="http://schemas.microsoft.com/office/drawing/2010/main"/>
                </a:ext>
              </a:extLst>
            </a:blip>
            <a:stretch>
              <a:fillRect/>
            </a:stretch>
          </p:blipFill>
          <p:spPr>
            <a:xfrm rot="5701988" flipH="1" flipV="1">
              <a:off x="5093916" y="3226867"/>
              <a:ext cx="322403" cy="310019"/>
            </a:xfrm>
            <a:prstGeom prst="rect">
              <a:avLst/>
            </a:prstGeom>
            <a:noFill/>
          </p:spPr>
        </p:pic>
      </p:grpSp>
      <p:grpSp>
        <p:nvGrpSpPr>
          <p:cNvPr id="274" name="Groupe 273">
            <a:extLst>
              <a:ext uri="{FF2B5EF4-FFF2-40B4-BE49-F238E27FC236}">
                <a16:creationId xmlns:a16="http://schemas.microsoft.com/office/drawing/2014/main" id="{683B0C2A-40E3-31F9-2B10-C2E782B37DCE}"/>
              </a:ext>
            </a:extLst>
          </p:cNvPr>
          <p:cNvGrpSpPr/>
          <p:nvPr/>
        </p:nvGrpSpPr>
        <p:grpSpPr>
          <a:xfrm>
            <a:off x="10531370" y="2182858"/>
            <a:ext cx="1181698" cy="324323"/>
            <a:chOff x="4251609" y="3220675"/>
            <a:chExt cx="1181698" cy="324323"/>
          </a:xfrm>
        </p:grpSpPr>
        <p:sp>
          <p:nvSpPr>
            <p:cNvPr id="275" name="Espace réservé du contenu 8">
              <a:hlinkClick r:id="rId6" action="ppaction://hlinksldjump"/>
              <a:extLst>
                <a:ext uri="{FF2B5EF4-FFF2-40B4-BE49-F238E27FC236}">
                  <a16:creationId xmlns:a16="http://schemas.microsoft.com/office/drawing/2014/main" id="{082619BE-00D9-814B-3F75-5668B2A1C0E4}"/>
                </a:ext>
              </a:extLst>
            </p:cNvPr>
            <p:cNvSpPr txBox="1">
              <a:spLocks noChangeArrowheads="1"/>
            </p:cNvSpPr>
            <p:nvPr/>
          </p:nvSpPr>
          <p:spPr bwMode="auto">
            <a:xfrm>
              <a:off x="4251609" y="3222039"/>
              <a:ext cx="1181698" cy="322959"/>
            </a:xfrm>
            <a:prstGeom prst="rect">
              <a:avLst/>
            </a:prstGeom>
            <a:solidFill>
              <a:srgbClr val="00B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200" i="1" dirty="0">
                  <a:solidFill>
                    <a:schemeClr val="bg1"/>
                  </a:solidFill>
                </a:rPr>
                <a:t>Tout savoir</a:t>
              </a:r>
            </a:p>
          </p:txBody>
        </p:sp>
        <p:pic>
          <p:nvPicPr>
            <p:cNvPr id="276" name="Image 275">
              <a:extLst>
                <a:ext uri="{FF2B5EF4-FFF2-40B4-BE49-F238E27FC236}">
                  <a16:creationId xmlns:a16="http://schemas.microsoft.com/office/drawing/2014/main" id="{A7A4C984-CE3F-40CB-A53A-3261E0C75AF5}"/>
                </a:ext>
              </a:extLst>
            </p:cNvPr>
            <p:cNvPicPr>
              <a:picLocks noChangeAspect="1"/>
            </p:cNvPicPr>
            <p:nvPr/>
          </p:nvPicPr>
          <p:blipFill>
            <a:blip r:embed="rId5" cstate="print">
              <a:grayscl/>
              <a:extLst>
                <a:ext uri="{28A0092B-C50C-407E-A947-70E740481C1C}">
                  <a14:useLocalDpi xmlns:a14="http://schemas.microsoft.com/office/drawing/2010/main"/>
                </a:ext>
              </a:extLst>
            </a:blip>
            <a:stretch>
              <a:fillRect/>
            </a:stretch>
          </p:blipFill>
          <p:spPr>
            <a:xfrm rot="5701988" flipH="1" flipV="1">
              <a:off x="5093916" y="3226867"/>
              <a:ext cx="322403" cy="310019"/>
            </a:xfrm>
            <a:prstGeom prst="rect">
              <a:avLst/>
            </a:prstGeom>
            <a:noFill/>
          </p:spPr>
        </p:pic>
      </p:grpSp>
      <p:sp>
        <p:nvSpPr>
          <p:cNvPr id="278" name="Espace réservé du contenu 8">
            <a:extLst>
              <a:ext uri="{FF2B5EF4-FFF2-40B4-BE49-F238E27FC236}">
                <a16:creationId xmlns:a16="http://schemas.microsoft.com/office/drawing/2014/main" id="{70351BBC-460F-B59B-9F51-7CE2A685E975}"/>
              </a:ext>
            </a:extLst>
          </p:cNvPr>
          <p:cNvSpPr txBox="1">
            <a:spLocks noChangeArrowheads="1"/>
          </p:cNvSpPr>
          <p:nvPr/>
        </p:nvSpPr>
        <p:spPr bwMode="auto">
          <a:xfrm>
            <a:off x="4030285" y="4158936"/>
            <a:ext cx="1590676" cy="322959"/>
          </a:xfrm>
          <a:prstGeom prst="rect">
            <a:avLst/>
          </a:prstGeom>
          <a:solidFill>
            <a:srgbClr val="00206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lgn="ctr" eaLnBrk="1" hangingPunct="1">
              <a:spcBef>
                <a:spcPts val="600"/>
              </a:spcBef>
              <a:buClr>
                <a:srgbClr val="D11921"/>
              </a:buClr>
            </a:pPr>
            <a:r>
              <a:rPr lang="fr-FR" altLang="fr-FR" sz="1400" b="1" dirty="0">
                <a:solidFill>
                  <a:srgbClr val="FFC000"/>
                </a:solidFill>
              </a:rPr>
              <a:t>LES PREMIUM</a:t>
            </a:r>
          </a:p>
        </p:txBody>
      </p:sp>
      <p:pic>
        <p:nvPicPr>
          <p:cNvPr id="281" name="Image 280" descr="Une image contenant personne, Équilibre, Condition physique&#10;&#10;Description générée automatiquement">
            <a:extLst>
              <a:ext uri="{FF2B5EF4-FFF2-40B4-BE49-F238E27FC236}">
                <a16:creationId xmlns:a16="http://schemas.microsoft.com/office/drawing/2014/main" id="{D638D082-4FBD-3447-41A2-FB49F40240A1}"/>
              </a:ext>
            </a:extLst>
          </p:cNvPr>
          <p:cNvPicPr>
            <a:picLocks noChangeAspect="1"/>
          </p:cNvPicPr>
          <p:nvPr/>
        </p:nvPicPr>
        <p:blipFill rotWithShape="1">
          <a:blip r:embed="rId7">
            <a:extLst>
              <a:ext uri="{28A0092B-C50C-407E-A947-70E740481C1C}">
                <a14:useLocalDpi xmlns:a14="http://schemas.microsoft.com/office/drawing/2010/main" val="0"/>
              </a:ext>
            </a:extLst>
          </a:blip>
          <a:srcRect l="15957" r="6321"/>
          <a:stretch/>
        </p:blipFill>
        <p:spPr>
          <a:xfrm>
            <a:off x="654471" y="4127718"/>
            <a:ext cx="1047879" cy="1995501"/>
          </a:xfrm>
          <a:prstGeom prst="rect">
            <a:avLst/>
          </a:prstGeom>
        </p:spPr>
      </p:pic>
      <p:grpSp>
        <p:nvGrpSpPr>
          <p:cNvPr id="282" name="Groupe 281">
            <a:extLst>
              <a:ext uri="{FF2B5EF4-FFF2-40B4-BE49-F238E27FC236}">
                <a16:creationId xmlns:a16="http://schemas.microsoft.com/office/drawing/2014/main" id="{2C40221D-6127-E90C-89BE-2C035812BBC4}"/>
              </a:ext>
            </a:extLst>
          </p:cNvPr>
          <p:cNvGrpSpPr/>
          <p:nvPr/>
        </p:nvGrpSpPr>
        <p:grpSpPr>
          <a:xfrm>
            <a:off x="4788705" y="5673538"/>
            <a:ext cx="1181698" cy="324323"/>
            <a:chOff x="4251609" y="3220675"/>
            <a:chExt cx="1181698" cy="324323"/>
          </a:xfrm>
        </p:grpSpPr>
        <p:sp>
          <p:nvSpPr>
            <p:cNvPr id="284" name="Espace réservé du contenu 8">
              <a:hlinkClick r:id="rId8" action="ppaction://hlinksldjump"/>
              <a:extLst>
                <a:ext uri="{FF2B5EF4-FFF2-40B4-BE49-F238E27FC236}">
                  <a16:creationId xmlns:a16="http://schemas.microsoft.com/office/drawing/2014/main" id="{674C8281-A69F-CCAD-2E3B-33300F31617A}"/>
                </a:ext>
              </a:extLst>
            </p:cNvPr>
            <p:cNvSpPr txBox="1">
              <a:spLocks noChangeArrowheads="1"/>
            </p:cNvSpPr>
            <p:nvPr/>
          </p:nvSpPr>
          <p:spPr bwMode="auto">
            <a:xfrm>
              <a:off x="4251609" y="3222039"/>
              <a:ext cx="1181698" cy="322959"/>
            </a:xfrm>
            <a:prstGeom prst="rect">
              <a:avLst/>
            </a:prstGeom>
            <a:solidFill>
              <a:srgbClr val="00206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200" i="1" dirty="0">
                  <a:solidFill>
                    <a:schemeClr val="bg1"/>
                  </a:solidFill>
                </a:rPr>
                <a:t>Tout savoir</a:t>
              </a:r>
            </a:p>
          </p:txBody>
        </p:sp>
        <p:pic>
          <p:nvPicPr>
            <p:cNvPr id="285" name="Image 284">
              <a:extLst>
                <a:ext uri="{FF2B5EF4-FFF2-40B4-BE49-F238E27FC236}">
                  <a16:creationId xmlns:a16="http://schemas.microsoft.com/office/drawing/2014/main" id="{2C53D0AF-A554-4E6D-2A98-5E9266F5C90D}"/>
                </a:ext>
              </a:extLst>
            </p:cNvPr>
            <p:cNvPicPr>
              <a:picLocks noChangeAspect="1"/>
            </p:cNvPicPr>
            <p:nvPr/>
          </p:nvPicPr>
          <p:blipFill>
            <a:blip r:embed="rId5" cstate="print">
              <a:grayscl/>
              <a:extLst>
                <a:ext uri="{28A0092B-C50C-407E-A947-70E740481C1C}">
                  <a14:useLocalDpi xmlns:a14="http://schemas.microsoft.com/office/drawing/2010/main"/>
                </a:ext>
              </a:extLst>
            </a:blip>
            <a:stretch>
              <a:fillRect/>
            </a:stretch>
          </p:blipFill>
          <p:spPr>
            <a:xfrm rot="5701988" flipH="1" flipV="1">
              <a:off x="5093916" y="3226867"/>
              <a:ext cx="322403" cy="310019"/>
            </a:xfrm>
            <a:prstGeom prst="rect">
              <a:avLst/>
            </a:prstGeom>
            <a:noFill/>
          </p:spPr>
        </p:pic>
      </p:grpSp>
      <p:pic>
        <p:nvPicPr>
          <p:cNvPr id="286" name="Espace réservé pour une image  5" descr="Une image contenant sport, personne, Sports individuels, Condition physique&#10;&#10;Description générée automatiquement">
            <a:extLst>
              <a:ext uri="{FF2B5EF4-FFF2-40B4-BE49-F238E27FC236}">
                <a16:creationId xmlns:a16="http://schemas.microsoft.com/office/drawing/2014/main" id="{B0FE90DD-5A52-E4B8-0781-2E00A11E7B12}"/>
              </a:ext>
            </a:extLst>
          </p:cNvPr>
          <p:cNvPicPr>
            <a:picLocks noChangeAspect="1"/>
          </p:cNvPicPr>
          <p:nvPr/>
        </p:nvPicPr>
        <p:blipFill rotWithShape="1">
          <a:blip r:embed="rId9">
            <a:extLst>
              <a:ext uri="{28A0092B-C50C-407E-A947-70E740481C1C}">
                <a14:useLocalDpi xmlns:a14="http://schemas.microsoft.com/office/drawing/2010/main" val="0"/>
              </a:ext>
            </a:extLst>
          </a:blip>
          <a:srcRect l="30072" r="29021"/>
          <a:stretch/>
        </p:blipFill>
        <p:spPr>
          <a:xfrm>
            <a:off x="654472" y="1994009"/>
            <a:ext cx="1047879" cy="1811021"/>
          </a:xfrm>
          <a:prstGeom prst="rect">
            <a:avLst/>
          </a:prstGeom>
        </p:spPr>
      </p:pic>
      <p:sp>
        <p:nvSpPr>
          <p:cNvPr id="288" name="Espace réservé du contenu 8">
            <a:extLst>
              <a:ext uri="{FF2B5EF4-FFF2-40B4-BE49-F238E27FC236}">
                <a16:creationId xmlns:a16="http://schemas.microsoft.com/office/drawing/2014/main" id="{B2ABCB65-B7C8-04DC-4C16-B35FA0C77E22}"/>
              </a:ext>
            </a:extLst>
          </p:cNvPr>
          <p:cNvSpPr txBox="1">
            <a:spLocks/>
          </p:cNvSpPr>
          <p:nvPr/>
        </p:nvSpPr>
        <p:spPr bwMode="auto">
          <a:xfrm>
            <a:off x="6434699" y="2913030"/>
            <a:ext cx="5260390" cy="1540115"/>
          </a:xfrm>
          <a:prstGeom prst="rect">
            <a:avLst/>
          </a:prstGeom>
          <a:noFill/>
          <a:ln w="76200">
            <a:solidFill>
              <a:srgbClr val="9900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92" name="Espace réservé du contenu 8">
            <a:extLst>
              <a:ext uri="{FF2B5EF4-FFF2-40B4-BE49-F238E27FC236}">
                <a16:creationId xmlns:a16="http://schemas.microsoft.com/office/drawing/2014/main" id="{182EC250-AE60-5876-CB27-CE6CE07D30E2}"/>
              </a:ext>
            </a:extLst>
          </p:cNvPr>
          <p:cNvSpPr txBox="1">
            <a:spLocks noChangeArrowheads="1"/>
          </p:cNvSpPr>
          <p:nvPr/>
        </p:nvSpPr>
        <p:spPr bwMode="auto">
          <a:xfrm>
            <a:off x="9496425" y="2743986"/>
            <a:ext cx="1762482" cy="322959"/>
          </a:xfrm>
          <a:prstGeom prst="rect">
            <a:avLst/>
          </a:prstGeom>
          <a:solidFill>
            <a:srgbClr val="A50021"/>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lgn="ctr" eaLnBrk="1" hangingPunct="1">
              <a:spcBef>
                <a:spcPts val="600"/>
              </a:spcBef>
              <a:buClr>
                <a:srgbClr val="D11921"/>
              </a:buClr>
            </a:pPr>
            <a:r>
              <a:rPr lang="fr-FR" altLang="fr-FR" sz="1400" b="1" dirty="0">
                <a:solidFill>
                  <a:schemeClr val="bg1"/>
                </a:solidFill>
              </a:rPr>
              <a:t>LA CONQUETE</a:t>
            </a:r>
          </a:p>
        </p:txBody>
      </p:sp>
      <p:sp>
        <p:nvSpPr>
          <p:cNvPr id="96" name="Espace réservé du contenu 8">
            <a:extLst>
              <a:ext uri="{FF2B5EF4-FFF2-40B4-BE49-F238E27FC236}">
                <a16:creationId xmlns:a16="http://schemas.microsoft.com/office/drawing/2014/main" id="{9EFF4586-5EFF-BDC1-D620-614F20044047}"/>
              </a:ext>
            </a:extLst>
          </p:cNvPr>
          <p:cNvSpPr txBox="1">
            <a:spLocks/>
          </p:cNvSpPr>
          <p:nvPr/>
        </p:nvSpPr>
        <p:spPr>
          <a:xfrm>
            <a:off x="6972656" y="2892880"/>
            <a:ext cx="4722433"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100" dirty="0"/>
          </a:p>
          <a:p>
            <a:pPr lvl="1" eaLnBrk="1" fontAlgn="auto" hangingPunct="1">
              <a:spcBef>
                <a:spcPts val="300"/>
              </a:spcBef>
              <a:spcAft>
                <a:spcPts val="0"/>
              </a:spcAft>
              <a:buClr>
                <a:srgbClr val="990033"/>
              </a:buClr>
              <a:buFont typeface="Wingdings" panose="05000000000000000000" pitchFamily="2" charset="2"/>
              <a:buChar char="§"/>
              <a:defRPr/>
            </a:pPr>
            <a:r>
              <a:rPr lang="fr-FR" sz="1100" dirty="0"/>
              <a:t>La conquête de nouveaux clients est un axe stratégique de la CEGEE qui doit nous permettre de développer notre fonds de commerce. </a:t>
            </a:r>
          </a:p>
          <a:p>
            <a:pPr lvl="1" eaLnBrk="1" fontAlgn="auto" hangingPunct="1">
              <a:spcBef>
                <a:spcPts val="300"/>
              </a:spcBef>
              <a:spcAft>
                <a:spcPts val="0"/>
              </a:spcAft>
              <a:buClr>
                <a:srgbClr val="990033"/>
              </a:buClr>
              <a:buFont typeface="Wingdings" panose="05000000000000000000" pitchFamily="2" charset="2"/>
              <a:buChar char="§"/>
              <a:defRPr/>
            </a:pPr>
            <a:r>
              <a:rPr lang="fr-FR" sz="1100" dirty="0"/>
              <a:t>L’Entrée à Relation à Distance au service de la conquête.</a:t>
            </a:r>
          </a:p>
          <a:p>
            <a:pPr lvl="1" eaLnBrk="1" fontAlgn="auto" hangingPunct="1">
              <a:spcBef>
                <a:spcPts val="300"/>
              </a:spcBef>
              <a:spcAft>
                <a:spcPts val="0"/>
              </a:spcAft>
              <a:buClr>
                <a:srgbClr val="990033"/>
              </a:buClr>
              <a:buFont typeface="Wingdings" panose="05000000000000000000" pitchFamily="2" charset="2"/>
              <a:buChar char="§"/>
              <a:defRPr/>
            </a:pPr>
            <a:r>
              <a:rPr lang="fr-FR" sz="1100" dirty="0"/>
              <a:t>Booster la conquête avec l’Entrée En Relation Digitale (EERD) Part.</a:t>
            </a:r>
          </a:p>
        </p:txBody>
      </p:sp>
      <p:grpSp>
        <p:nvGrpSpPr>
          <p:cNvPr id="97" name="Groupe 96">
            <a:extLst>
              <a:ext uri="{FF2B5EF4-FFF2-40B4-BE49-F238E27FC236}">
                <a16:creationId xmlns:a16="http://schemas.microsoft.com/office/drawing/2014/main" id="{8E4176B7-3482-4D0D-492F-3203235A1E63}"/>
              </a:ext>
            </a:extLst>
          </p:cNvPr>
          <p:cNvGrpSpPr/>
          <p:nvPr/>
        </p:nvGrpSpPr>
        <p:grpSpPr>
          <a:xfrm>
            <a:off x="10523111" y="4161567"/>
            <a:ext cx="1181698" cy="324323"/>
            <a:chOff x="4251609" y="3220675"/>
            <a:chExt cx="1181698" cy="324323"/>
          </a:xfrm>
        </p:grpSpPr>
        <p:sp>
          <p:nvSpPr>
            <p:cNvPr id="98" name="Espace réservé du contenu 8">
              <a:hlinkClick r:id="rId10" action="ppaction://hlinksldjump"/>
              <a:extLst>
                <a:ext uri="{FF2B5EF4-FFF2-40B4-BE49-F238E27FC236}">
                  <a16:creationId xmlns:a16="http://schemas.microsoft.com/office/drawing/2014/main" id="{642D8F72-D696-F006-8126-350F27EB0A8D}"/>
                </a:ext>
              </a:extLst>
            </p:cNvPr>
            <p:cNvSpPr txBox="1">
              <a:spLocks noChangeArrowheads="1"/>
            </p:cNvSpPr>
            <p:nvPr/>
          </p:nvSpPr>
          <p:spPr bwMode="auto">
            <a:xfrm>
              <a:off x="4251609" y="3222039"/>
              <a:ext cx="1181698" cy="322959"/>
            </a:xfrm>
            <a:prstGeom prst="rect">
              <a:avLst/>
            </a:prstGeom>
            <a:solidFill>
              <a:srgbClr val="A50021"/>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200" i="1" dirty="0">
                  <a:solidFill>
                    <a:schemeClr val="bg1"/>
                  </a:solidFill>
                </a:rPr>
                <a:t>Tout savoir</a:t>
              </a:r>
            </a:p>
          </p:txBody>
        </p:sp>
        <p:pic>
          <p:nvPicPr>
            <p:cNvPr id="99" name="Image 98">
              <a:extLst>
                <a:ext uri="{FF2B5EF4-FFF2-40B4-BE49-F238E27FC236}">
                  <a16:creationId xmlns:a16="http://schemas.microsoft.com/office/drawing/2014/main" id="{94FCE814-5B16-F979-CC9D-59E8D37005FC}"/>
                </a:ext>
              </a:extLst>
            </p:cNvPr>
            <p:cNvPicPr>
              <a:picLocks noChangeAspect="1"/>
            </p:cNvPicPr>
            <p:nvPr/>
          </p:nvPicPr>
          <p:blipFill>
            <a:blip r:embed="rId5" cstate="print">
              <a:grayscl/>
              <a:extLst>
                <a:ext uri="{28A0092B-C50C-407E-A947-70E740481C1C}">
                  <a14:useLocalDpi xmlns:a14="http://schemas.microsoft.com/office/drawing/2010/main"/>
                </a:ext>
              </a:extLst>
            </a:blip>
            <a:stretch>
              <a:fillRect/>
            </a:stretch>
          </p:blipFill>
          <p:spPr>
            <a:xfrm rot="5701988" flipH="1" flipV="1">
              <a:off x="5093916" y="3226867"/>
              <a:ext cx="322403" cy="310019"/>
            </a:xfrm>
            <a:prstGeom prst="rect">
              <a:avLst/>
            </a:prstGeom>
            <a:noFill/>
          </p:spPr>
        </p:pic>
      </p:grpSp>
      <p:pic>
        <p:nvPicPr>
          <p:cNvPr id="101" name="Espace réservé pour une image  6" descr="Une image contenant sport, piste et terrain, Condition physique, personne&#10;&#10;Description générée automatiquement">
            <a:extLst>
              <a:ext uri="{FF2B5EF4-FFF2-40B4-BE49-F238E27FC236}">
                <a16:creationId xmlns:a16="http://schemas.microsoft.com/office/drawing/2014/main" id="{292CF060-5600-E4FD-CB1E-007B487E5630}"/>
              </a:ext>
            </a:extLst>
          </p:cNvPr>
          <p:cNvPicPr>
            <a:picLocks noChangeAspect="1"/>
          </p:cNvPicPr>
          <p:nvPr/>
        </p:nvPicPr>
        <p:blipFill rotWithShape="1">
          <a:blip r:embed="rId11">
            <a:extLst>
              <a:ext uri="{28A0092B-C50C-407E-A947-70E740481C1C}">
                <a14:useLocalDpi xmlns:a14="http://schemas.microsoft.com/office/drawing/2010/main" val="0"/>
              </a:ext>
            </a:extLst>
          </a:blip>
          <a:srcRect l="41672" r="17422"/>
          <a:stretch/>
        </p:blipFill>
        <p:spPr>
          <a:xfrm flipH="1">
            <a:off x="6397898" y="2772990"/>
            <a:ext cx="1047879" cy="1811021"/>
          </a:xfrm>
          <a:prstGeom prst="rect">
            <a:avLst/>
          </a:prstGeom>
        </p:spPr>
      </p:pic>
      <p:sp>
        <p:nvSpPr>
          <p:cNvPr id="102" name="Espace réservé du contenu 8">
            <a:extLst>
              <a:ext uri="{FF2B5EF4-FFF2-40B4-BE49-F238E27FC236}">
                <a16:creationId xmlns:a16="http://schemas.microsoft.com/office/drawing/2014/main" id="{A2172FB8-B628-0840-1B41-341A472FF7E0}"/>
              </a:ext>
            </a:extLst>
          </p:cNvPr>
          <p:cNvSpPr txBox="1">
            <a:spLocks/>
          </p:cNvSpPr>
          <p:nvPr/>
        </p:nvSpPr>
        <p:spPr bwMode="auto">
          <a:xfrm>
            <a:off x="6444419" y="4848722"/>
            <a:ext cx="5260390" cy="1373711"/>
          </a:xfrm>
          <a:prstGeom prst="rect">
            <a:avLst/>
          </a:prstGeom>
          <a:noFill/>
          <a:ln w="7620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03" name="Espace réservé du contenu 8">
            <a:extLst>
              <a:ext uri="{FF2B5EF4-FFF2-40B4-BE49-F238E27FC236}">
                <a16:creationId xmlns:a16="http://schemas.microsoft.com/office/drawing/2014/main" id="{F060E986-7518-F5CA-0FD6-ADD97007B865}"/>
              </a:ext>
            </a:extLst>
          </p:cNvPr>
          <p:cNvSpPr txBox="1">
            <a:spLocks noChangeArrowheads="1"/>
          </p:cNvSpPr>
          <p:nvPr/>
        </p:nvSpPr>
        <p:spPr bwMode="auto">
          <a:xfrm>
            <a:off x="9831226" y="4676421"/>
            <a:ext cx="1427681" cy="322959"/>
          </a:xfrm>
          <a:prstGeom prst="rect">
            <a:avLst/>
          </a:prstGeom>
          <a:solidFill>
            <a:schemeClr val="bg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lgn="ctr" eaLnBrk="1" hangingPunct="1">
              <a:spcBef>
                <a:spcPts val="600"/>
              </a:spcBef>
              <a:buClr>
                <a:srgbClr val="D11921"/>
              </a:buClr>
            </a:pPr>
            <a:r>
              <a:rPr lang="fr-FR" altLang="fr-FR" sz="1400" b="1" dirty="0">
                <a:solidFill>
                  <a:schemeClr val="bg1"/>
                </a:solidFill>
              </a:rPr>
              <a:t>LE DIGITAL</a:t>
            </a:r>
          </a:p>
        </p:txBody>
      </p:sp>
      <p:grpSp>
        <p:nvGrpSpPr>
          <p:cNvPr id="105" name="Groupe 104">
            <a:extLst>
              <a:ext uri="{FF2B5EF4-FFF2-40B4-BE49-F238E27FC236}">
                <a16:creationId xmlns:a16="http://schemas.microsoft.com/office/drawing/2014/main" id="{2B00D35B-6196-2A53-6EF8-B84E36FCB19D}"/>
              </a:ext>
            </a:extLst>
          </p:cNvPr>
          <p:cNvGrpSpPr/>
          <p:nvPr/>
        </p:nvGrpSpPr>
        <p:grpSpPr>
          <a:xfrm>
            <a:off x="10523111" y="5866112"/>
            <a:ext cx="1181698" cy="324323"/>
            <a:chOff x="4251609" y="3220675"/>
            <a:chExt cx="1181698" cy="324323"/>
          </a:xfrm>
        </p:grpSpPr>
        <p:sp>
          <p:nvSpPr>
            <p:cNvPr id="106" name="Espace réservé du contenu 8">
              <a:hlinkClick r:id="rId12" action="ppaction://hlinksldjump"/>
              <a:extLst>
                <a:ext uri="{FF2B5EF4-FFF2-40B4-BE49-F238E27FC236}">
                  <a16:creationId xmlns:a16="http://schemas.microsoft.com/office/drawing/2014/main" id="{40BF1CA1-ABAA-8309-8E61-205CEF3E23A2}"/>
                </a:ext>
              </a:extLst>
            </p:cNvPr>
            <p:cNvSpPr txBox="1">
              <a:spLocks noChangeArrowheads="1"/>
            </p:cNvSpPr>
            <p:nvPr/>
          </p:nvSpPr>
          <p:spPr bwMode="auto">
            <a:xfrm>
              <a:off x="4251609" y="3222039"/>
              <a:ext cx="1181698" cy="322959"/>
            </a:xfrm>
            <a:prstGeom prst="rect">
              <a:avLst/>
            </a:prstGeom>
            <a:solidFill>
              <a:schemeClr val="bg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200" i="1" dirty="0">
                  <a:solidFill>
                    <a:schemeClr val="bg1"/>
                  </a:solidFill>
                </a:rPr>
                <a:t>Tout savoir</a:t>
              </a:r>
            </a:p>
          </p:txBody>
        </p:sp>
        <p:pic>
          <p:nvPicPr>
            <p:cNvPr id="107" name="Image 106">
              <a:extLst>
                <a:ext uri="{FF2B5EF4-FFF2-40B4-BE49-F238E27FC236}">
                  <a16:creationId xmlns:a16="http://schemas.microsoft.com/office/drawing/2014/main" id="{A82F890C-6A3C-03E3-D68F-60012429D103}"/>
                </a:ext>
              </a:extLst>
            </p:cNvPr>
            <p:cNvPicPr>
              <a:picLocks noChangeAspect="1"/>
            </p:cNvPicPr>
            <p:nvPr/>
          </p:nvPicPr>
          <p:blipFill>
            <a:blip r:embed="rId5" cstate="print">
              <a:grayscl/>
              <a:extLst>
                <a:ext uri="{28A0092B-C50C-407E-A947-70E740481C1C}">
                  <a14:useLocalDpi xmlns:a14="http://schemas.microsoft.com/office/drawing/2010/main"/>
                </a:ext>
              </a:extLst>
            </a:blip>
            <a:stretch>
              <a:fillRect/>
            </a:stretch>
          </p:blipFill>
          <p:spPr>
            <a:xfrm rot="5701988" flipH="1" flipV="1">
              <a:off x="5093916" y="3226867"/>
              <a:ext cx="322403" cy="310019"/>
            </a:xfrm>
            <a:prstGeom prst="rect">
              <a:avLst/>
            </a:prstGeom>
            <a:noFill/>
          </p:spPr>
        </p:pic>
      </p:grpSp>
      <p:pic>
        <p:nvPicPr>
          <p:cNvPr id="109" name="Image 108" descr="Une image contenant habits, chaussures, personne, Danse&#10;&#10;Description générée automatiquement">
            <a:extLst>
              <a:ext uri="{FF2B5EF4-FFF2-40B4-BE49-F238E27FC236}">
                <a16:creationId xmlns:a16="http://schemas.microsoft.com/office/drawing/2014/main" id="{787D1A38-01E8-9C45-0568-C4E076F55510}"/>
              </a:ext>
            </a:extLst>
          </p:cNvPr>
          <p:cNvPicPr>
            <a:picLocks noChangeAspect="1"/>
          </p:cNvPicPr>
          <p:nvPr/>
        </p:nvPicPr>
        <p:blipFill rotWithShape="1">
          <a:blip r:embed="rId13">
            <a:extLst>
              <a:ext uri="{28A0092B-C50C-407E-A947-70E740481C1C}">
                <a14:useLocalDpi xmlns:a14="http://schemas.microsoft.com/office/drawing/2010/main" val="0"/>
              </a:ext>
            </a:extLst>
          </a:blip>
          <a:srcRect l="13091" r="9150"/>
          <a:stretch/>
        </p:blipFill>
        <p:spPr>
          <a:xfrm flipH="1">
            <a:off x="6397695" y="4694452"/>
            <a:ext cx="1020338" cy="1666029"/>
          </a:xfrm>
          <a:prstGeom prst="rect">
            <a:avLst/>
          </a:prstGeom>
        </p:spPr>
      </p:pic>
    </p:spTree>
    <p:extLst>
      <p:ext uri="{BB962C8B-B14F-4D97-AF65-F5344CB8AC3E}">
        <p14:creationId xmlns:p14="http://schemas.microsoft.com/office/powerpoint/2010/main" val="599438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Espace réservé du contenu 8">
            <a:extLst>
              <a:ext uri="{FF2B5EF4-FFF2-40B4-BE49-F238E27FC236}">
                <a16:creationId xmlns:a16="http://schemas.microsoft.com/office/drawing/2014/main" id="{A0B2BAA8-D238-11CD-AAD1-7D1B2619DD42}"/>
              </a:ext>
            </a:extLst>
          </p:cNvPr>
          <p:cNvSpPr txBox="1">
            <a:spLocks/>
          </p:cNvSpPr>
          <p:nvPr/>
        </p:nvSpPr>
        <p:spPr bwMode="auto">
          <a:xfrm>
            <a:off x="6474883" y="1358774"/>
            <a:ext cx="5564731" cy="1858602"/>
          </a:xfrm>
          <a:prstGeom prst="rect">
            <a:avLst/>
          </a:prstGeom>
          <a:solidFill>
            <a:srgbClr val="FFCCCC"/>
          </a:solidFill>
          <a:ln w="76200">
            <a:solidFill>
              <a:srgbClr val="C00000"/>
            </a:solidFill>
            <a:miter lim="800000"/>
            <a:headEnd/>
            <a:tailEnd/>
          </a:ln>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a:t>
            </a:r>
            <a:r>
              <a:rPr lang="fr-FR" sz="1400" b="1" kern="0" dirty="0">
                <a:solidFill>
                  <a:schemeClr val="tx1">
                    <a:lumMod val="75000"/>
                    <a:lumOff val="25000"/>
                  </a:schemeClr>
                </a:solidFill>
              </a:rPr>
              <a:t>- Premium -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23324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des jeunes : « Il y a toujours un </a:t>
            </a:r>
            <a:r>
              <a:rPr lang="fr-FR" dirty="0">
                <a:solidFill>
                  <a:srgbClr val="C00000"/>
                </a:solidFill>
                <a:latin typeface="Montserrat Black"/>
              </a:rPr>
              <a:t>potentiel</a:t>
            </a:r>
            <a:r>
              <a:rPr lang="fr-FR" dirty="0">
                <a:latin typeface="Montserrat Black"/>
              </a:rPr>
              <a:t> ou un </a:t>
            </a:r>
            <a:r>
              <a:rPr lang="fr-FR" dirty="0">
                <a:solidFill>
                  <a:srgbClr val="C00000"/>
                </a:solidFill>
                <a:latin typeface="Montserrat Black"/>
              </a:rPr>
              <a:t>projet à découvrir </a:t>
            </a:r>
            <a:r>
              <a:rPr lang="fr-FR" dirty="0">
                <a:latin typeface="Montserrat Black"/>
              </a:rPr>
              <a:t>»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JEUNES</a:t>
            </a:r>
          </a:p>
        </p:txBody>
      </p:sp>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3"/>
              </a:rPr>
              <a:t>le Book des offres</a:t>
            </a:r>
            <a:endParaRPr lang="fr-FR" sz="1000" dirty="0">
              <a:solidFill>
                <a:schemeClr val="tx1">
                  <a:lumMod val="75000"/>
                  <a:lumOff val="25000"/>
                </a:schemeClr>
              </a:solidFill>
            </a:endParaRPr>
          </a:p>
        </p:txBody>
      </p:sp>
      <p:sp>
        <p:nvSpPr>
          <p:cNvPr id="31" name="Espace réservé du contenu 8">
            <a:extLst>
              <a:ext uri="{FF2B5EF4-FFF2-40B4-BE49-F238E27FC236}">
                <a16:creationId xmlns:a16="http://schemas.microsoft.com/office/drawing/2014/main" id="{CE988844-6A29-62CB-533D-7D875F0E2606}"/>
              </a:ext>
            </a:extLst>
          </p:cNvPr>
          <p:cNvSpPr txBox="1">
            <a:spLocks/>
          </p:cNvSpPr>
          <p:nvPr/>
        </p:nvSpPr>
        <p:spPr>
          <a:xfrm>
            <a:off x="363555" y="755913"/>
            <a:ext cx="5911599" cy="182510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C00000"/>
              </a:buClr>
              <a:buFont typeface="Wingdings" panose="05000000000000000000" pitchFamily="2" charset="2"/>
              <a:buChar char="§"/>
              <a:defRPr/>
            </a:pPr>
            <a:endParaRPr lang="fr-FR" sz="1200" dirty="0"/>
          </a:p>
          <a:p>
            <a:pPr lvl="1" eaLnBrk="1" fontAlgn="auto" hangingPunct="1">
              <a:spcBef>
                <a:spcPts val="300"/>
              </a:spcBef>
              <a:spcAft>
                <a:spcPts val="0"/>
              </a:spcAft>
              <a:buClr>
                <a:srgbClr val="C00000"/>
              </a:buClr>
              <a:buFont typeface="Wingdings" panose="05000000000000000000" pitchFamily="2" charset="2"/>
              <a:buChar char="§"/>
              <a:defRPr/>
            </a:pPr>
            <a:r>
              <a:rPr lang="fr-FR" sz="1200" b="1" dirty="0"/>
              <a:t>Notre stratégie et nos priorités : </a:t>
            </a:r>
          </a:p>
          <a:p>
            <a:pPr lvl="2" eaLnBrk="1" fontAlgn="auto" hangingPunct="1">
              <a:spcBef>
                <a:spcPts val="300"/>
              </a:spcBef>
              <a:spcAft>
                <a:spcPts val="0"/>
              </a:spcAft>
              <a:buClr>
                <a:srgbClr val="C00000"/>
              </a:buClr>
              <a:defRPr/>
            </a:pPr>
            <a:r>
              <a:rPr lang="fr-FR" sz="1000" b="1" u="sng" dirty="0"/>
              <a:t>Développer la conquête</a:t>
            </a:r>
            <a:r>
              <a:rPr lang="fr-FR" sz="1000" b="1" dirty="0"/>
              <a:t> </a:t>
            </a:r>
            <a:r>
              <a:rPr lang="fr-FR" sz="1000" dirty="0"/>
              <a:t>des enfants, des étudiants et jeunes actifs</a:t>
            </a:r>
          </a:p>
          <a:p>
            <a:pPr lvl="2" eaLnBrk="1" fontAlgn="auto" hangingPunct="1">
              <a:spcBef>
                <a:spcPts val="300"/>
              </a:spcBef>
              <a:spcAft>
                <a:spcPts val="0"/>
              </a:spcAft>
              <a:buClr>
                <a:srgbClr val="C00000"/>
              </a:buClr>
              <a:defRPr/>
            </a:pPr>
            <a:r>
              <a:rPr lang="fr-FR" sz="1000" b="1" u="sng" dirty="0"/>
              <a:t>Equiper</a:t>
            </a:r>
            <a:r>
              <a:rPr lang="fr-FR" sz="1000" dirty="0"/>
              <a:t> au plus tôt les jeunes d’une carte bancaire </a:t>
            </a:r>
          </a:p>
          <a:p>
            <a:pPr lvl="2" eaLnBrk="1" fontAlgn="auto" hangingPunct="1">
              <a:spcBef>
                <a:spcPts val="300"/>
              </a:spcBef>
              <a:spcAft>
                <a:spcPts val="0"/>
              </a:spcAft>
              <a:buClr>
                <a:srgbClr val="C00000"/>
              </a:buClr>
              <a:defRPr/>
            </a:pPr>
            <a:r>
              <a:rPr lang="fr-FR" sz="1000" dirty="0"/>
              <a:t>Renforcer le lien commercial avec un programme relationnel suivi afin d’améliorer la satisfaction des jeunes et </a:t>
            </a:r>
            <a:r>
              <a:rPr lang="fr-FR" sz="1000" b="1" u="sng" dirty="0"/>
              <a:t>éviter leur attrition</a:t>
            </a:r>
          </a:p>
          <a:p>
            <a:pPr lvl="1" eaLnBrk="1" fontAlgn="auto" hangingPunct="1">
              <a:spcBef>
                <a:spcPts val="300"/>
              </a:spcBef>
              <a:spcAft>
                <a:spcPts val="0"/>
              </a:spcAft>
              <a:buClr>
                <a:srgbClr val="C00000"/>
              </a:buClr>
              <a:buFont typeface="Wingdings" panose="05000000000000000000" pitchFamily="2" charset="2"/>
              <a:buChar char="§"/>
              <a:defRPr/>
            </a:pPr>
            <a:r>
              <a:rPr lang="fr-FR" sz="1200" b="1" dirty="0"/>
              <a:t>Les cibles des </a:t>
            </a:r>
            <a:r>
              <a:rPr lang="fr-FR" sz="1200" b="1" dirty="0">
                <a:solidFill>
                  <a:srgbClr val="C00000"/>
                </a:solidFill>
              </a:rPr>
              <a:t>Jeunes</a:t>
            </a:r>
            <a:r>
              <a:rPr lang="fr-FR" sz="1200" b="1" dirty="0">
                <a:solidFill>
                  <a:srgbClr val="00B050"/>
                </a:solidFill>
              </a:rPr>
              <a:t> </a:t>
            </a:r>
            <a:r>
              <a:rPr lang="fr-FR" sz="1200" b="1" dirty="0"/>
              <a:t> : </a:t>
            </a:r>
            <a:r>
              <a:rPr lang="fr-FR" sz="1200" dirty="0">
                <a:hlinkClick r:id="rId4" action="ppaction://hlinksldjump">
                  <a:extLst>
                    <a:ext uri="{A12FA001-AC4F-418D-AE19-62706E023703}">
                      <ahyp:hlinkClr xmlns:ahyp="http://schemas.microsoft.com/office/drawing/2018/hyperlinkcolor" val="tx"/>
                    </a:ext>
                  </a:extLst>
                </a:hlinkClick>
              </a:rPr>
              <a:t>cliquez ici</a:t>
            </a:r>
            <a:endParaRPr lang="fr-FR" sz="1200" dirty="0"/>
          </a:p>
          <a:p>
            <a:pPr lvl="1" eaLnBrk="1" fontAlgn="auto" hangingPunct="1">
              <a:spcBef>
                <a:spcPts val="300"/>
              </a:spcBef>
              <a:spcAft>
                <a:spcPts val="0"/>
              </a:spcAft>
              <a:buClr>
                <a:srgbClr val="C00000"/>
              </a:buClr>
              <a:buFont typeface="Wingdings" panose="05000000000000000000" pitchFamily="2" charset="2"/>
              <a:buChar char="§"/>
              <a:defRPr/>
            </a:pPr>
            <a:r>
              <a:rPr lang="fr-FR" sz="1200" b="1" dirty="0"/>
              <a:t>TOUT SUR … les </a:t>
            </a:r>
            <a:r>
              <a:rPr lang="fr-FR" sz="1200" b="1" dirty="0">
                <a:solidFill>
                  <a:srgbClr val="C00000"/>
                </a:solidFill>
              </a:rPr>
              <a:t>Jeunes</a:t>
            </a:r>
            <a:r>
              <a:rPr lang="fr-FR" sz="1200" b="1" dirty="0"/>
              <a:t> : </a:t>
            </a:r>
            <a:r>
              <a:rPr lang="fr-FR" sz="1200" dirty="0">
                <a:hlinkClick r:id="rId5">
                  <a:extLst>
                    <a:ext uri="{A12FA001-AC4F-418D-AE19-62706E023703}">
                      <ahyp:hlinkClr xmlns:ahyp="http://schemas.microsoft.com/office/drawing/2018/hyperlinkcolor" val="tx"/>
                    </a:ext>
                  </a:extLst>
                </a:hlinkClick>
              </a:rPr>
              <a:t>cliquez ici</a:t>
            </a:r>
            <a:endParaRPr lang="fr-FR" sz="1200" dirty="0"/>
          </a:p>
          <a:p>
            <a:pPr lvl="1" eaLnBrk="1" fontAlgn="auto" hangingPunct="1">
              <a:spcBef>
                <a:spcPts val="300"/>
              </a:spcBef>
              <a:spcAft>
                <a:spcPts val="0"/>
              </a:spcAft>
              <a:buClr>
                <a:srgbClr val="C00000"/>
              </a:buClr>
              <a:buFont typeface="Wingdings" panose="05000000000000000000" pitchFamily="2" charset="2"/>
              <a:buChar char="§"/>
              <a:defRPr/>
            </a:pPr>
            <a:endParaRPr lang="fr-FR" sz="1200" b="1" dirty="0">
              <a:effectLst>
                <a:outerShdw blurRad="38100" dist="38100" dir="2700000" algn="tl">
                  <a:srgbClr val="000000">
                    <a:alpha val="43137"/>
                  </a:srgbClr>
                </a:outerShdw>
              </a:effectLst>
            </a:endParaRPr>
          </a:p>
        </p:txBody>
      </p:sp>
      <p:sp>
        <p:nvSpPr>
          <p:cNvPr id="225" name="Espace réservé du contenu 8">
            <a:extLst>
              <a:ext uri="{FF2B5EF4-FFF2-40B4-BE49-F238E27FC236}">
                <a16:creationId xmlns:a16="http://schemas.microsoft.com/office/drawing/2014/main" id="{08AE2ABC-B74C-5957-EF2C-DF083188E514}"/>
              </a:ext>
            </a:extLst>
          </p:cNvPr>
          <p:cNvSpPr txBox="1">
            <a:spLocks/>
          </p:cNvSpPr>
          <p:nvPr/>
        </p:nvSpPr>
        <p:spPr bwMode="auto">
          <a:xfrm>
            <a:off x="6474883" y="3523217"/>
            <a:ext cx="5564731" cy="1348488"/>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26" name="Espace réservé du contenu 8">
            <a:extLst>
              <a:ext uri="{FF2B5EF4-FFF2-40B4-BE49-F238E27FC236}">
                <a16:creationId xmlns:a16="http://schemas.microsoft.com/office/drawing/2014/main" id="{82BE54E3-3504-0DE1-F5EC-B609116730F1}"/>
              </a:ext>
            </a:extLst>
          </p:cNvPr>
          <p:cNvSpPr txBox="1">
            <a:spLocks/>
          </p:cNvSpPr>
          <p:nvPr/>
        </p:nvSpPr>
        <p:spPr bwMode="auto">
          <a:xfrm>
            <a:off x="476141" y="2804213"/>
            <a:ext cx="5725208" cy="1353891"/>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27" name="Espace réservé du contenu 8">
            <a:extLst>
              <a:ext uri="{FF2B5EF4-FFF2-40B4-BE49-F238E27FC236}">
                <a16:creationId xmlns:a16="http://schemas.microsoft.com/office/drawing/2014/main" id="{A9BD166E-D5B1-CF08-9938-5BE7142B6739}"/>
              </a:ext>
            </a:extLst>
          </p:cNvPr>
          <p:cNvSpPr txBox="1">
            <a:spLocks noChangeArrowheads="1"/>
          </p:cNvSpPr>
          <p:nvPr/>
        </p:nvSpPr>
        <p:spPr bwMode="auto">
          <a:xfrm>
            <a:off x="772208" y="2644680"/>
            <a:ext cx="296646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EPARGNE*</a:t>
            </a:r>
          </a:p>
        </p:txBody>
      </p:sp>
      <p:sp>
        <p:nvSpPr>
          <p:cNvPr id="228" name="Espace réservé du contenu 8">
            <a:extLst>
              <a:ext uri="{FF2B5EF4-FFF2-40B4-BE49-F238E27FC236}">
                <a16:creationId xmlns:a16="http://schemas.microsoft.com/office/drawing/2014/main" id="{AC69731D-0D65-ACA5-7394-94B5E7CCC9E5}"/>
              </a:ext>
            </a:extLst>
          </p:cNvPr>
          <p:cNvSpPr txBox="1">
            <a:spLocks noChangeArrowheads="1"/>
          </p:cNvSpPr>
          <p:nvPr/>
        </p:nvSpPr>
        <p:spPr bwMode="auto">
          <a:xfrm>
            <a:off x="6610473" y="3358780"/>
            <a:ext cx="3122110"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CREDIT*</a:t>
            </a:r>
          </a:p>
        </p:txBody>
      </p:sp>
      <p:sp>
        <p:nvSpPr>
          <p:cNvPr id="229" name="Espace réservé du contenu 8">
            <a:extLst>
              <a:ext uri="{FF2B5EF4-FFF2-40B4-BE49-F238E27FC236}">
                <a16:creationId xmlns:a16="http://schemas.microsoft.com/office/drawing/2014/main" id="{8F9EFA26-AC56-EA9F-8C0E-DB583CF02432}"/>
              </a:ext>
            </a:extLst>
          </p:cNvPr>
          <p:cNvSpPr txBox="1">
            <a:spLocks/>
          </p:cNvSpPr>
          <p:nvPr/>
        </p:nvSpPr>
        <p:spPr bwMode="auto">
          <a:xfrm>
            <a:off x="476141" y="4553547"/>
            <a:ext cx="5725208" cy="1353891"/>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0" name="Espace réservé du contenu 8">
            <a:extLst>
              <a:ext uri="{FF2B5EF4-FFF2-40B4-BE49-F238E27FC236}">
                <a16:creationId xmlns:a16="http://schemas.microsoft.com/office/drawing/2014/main" id="{7919C88F-6366-2CD8-2F3A-C7E581D42D4C}"/>
              </a:ext>
            </a:extLst>
          </p:cNvPr>
          <p:cNvSpPr txBox="1">
            <a:spLocks noChangeArrowheads="1"/>
          </p:cNvSpPr>
          <p:nvPr/>
        </p:nvSpPr>
        <p:spPr bwMode="auto">
          <a:xfrm>
            <a:off x="772207" y="4394014"/>
            <a:ext cx="2966463"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BANCA*</a:t>
            </a:r>
          </a:p>
        </p:txBody>
      </p:sp>
      <p:sp>
        <p:nvSpPr>
          <p:cNvPr id="231" name="Espace réservé du contenu 8">
            <a:extLst>
              <a:ext uri="{FF2B5EF4-FFF2-40B4-BE49-F238E27FC236}">
                <a16:creationId xmlns:a16="http://schemas.microsoft.com/office/drawing/2014/main" id="{8FE9532F-C278-BF3B-083F-144B381F22FD}"/>
              </a:ext>
            </a:extLst>
          </p:cNvPr>
          <p:cNvSpPr txBox="1">
            <a:spLocks/>
          </p:cNvSpPr>
          <p:nvPr/>
        </p:nvSpPr>
        <p:spPr bwMode="auto">
          <a:xfrm>
            <a:off x="6496493" y="5175940"/>
            <a:ext cx="5543122" cy="731498"/>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3" name="Espace réservé du contenu 8">
            <a:extLst>
              <a:ext uri="{FF2B5EF4-FFF2-40B4-BE49-F238E27FC236}">
                <a16:creationId xmlns:a16="http://schemas.microsoft.com/office/drawing/2014/main" id="{13CF6E8E-41B3-8121-9D24-014CA5FE5094}"/>
              </a:ext>
            </a:extLst>
          </p:cNvPr>
          <p:cNvSpPr txBox="1">
            <a:spLocks noChangeArrowheads="1"/>
          </p:cNvSpPr>
          <p:nvPr/>
        </p:nvSpPr>
        <p:spPr bwMode="auto">
          <a:xfrm>
            <a:off x="6642628" y="5007607"/>
            <a:ext cx="3089955"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IARD &amp; Prévoyance*</a:t>
            </a:r>
          </a:p>
        </p:txBody>
      </p:sp>
      <p:grpSp>
        <p:nvGrpSpPr>
          <p:cNvPr id="234" name="Graphique 1830">
            <a:extLst>
              <a:ext uri="{FF2B5EF4-FFF2-40B4-BE49-F238E27FC236}">
                <a16:creationId xmlns:a16="http://schemas.microsoft.com/office/drawing/2014/main" id="{0BBD4997-51AB-5072-2231-E317AE1C481F}"/>
              </a:ext>
            </a:extLst>
          </p:cNvPr>
          <p:cNvGrpSpPr/>
          <p:nvPr/>
        </p:nvGrpSpPr>
        <p:grpSpPr>
          <a:xfrm>
            <a:off x="775819" y="2689340"/>
            <a:ext cx="248961" cy="225774"/>
            <a:chOff x="10483925" y="2904391"/>
            <a:chExt cx="396900" cy="359934"/>
          </a:xfrm>
          <a:noFill/>
        </p:grpSpPr>
        <p:grpSp>
          <p:nvGrpSpPr>
            <p:cNvPr id="235" name="Graphique 1830">
              <a:extLst>
                <a:ext uri="{FF2B5EF4-FFF2-40B4-BE49-F238E27FC236}">
                  <a16:creationId xmlns:a16="http://schemas.microsoft.com/office/drawing/2014/main" id="{18DAAD5F-F773-A25C-4D39-BEF2B5C8FD72}"/>
                </a:ext>
              </a:extLst>
            </p:cNvPr>
            <p:cNvGrpSpPr/>
            <p:nvPr/>
          </p:nvGrpSpPr>
          <p:grpSpPr>
            <a:xfrm>
              <a:off x="10483925" y="2904391"/>
              <a:ext cx="396900" cy="359934"/>
              <a:chOff x="10483925" y="2904391"/>
              <a:chExt cx="396900" cy="359934"/>
            </a:xfrm>
            <a:grpFill/>
          </p:grpSpPr>
          <p:sp>
            <p:nvSpPr>
              <p:cNvPr id="279" name="Forme libre : forme 278">
                <a:extLst>
                  <a:ext uri="{FF2B5EF4-FFF2-40B4-BE49-F238E27FC236}">
                    <a16:creationId xmlns:a16="http://schemas.microsoft.com/office/drawing/2014/main" id="{D0C1DBD6-199C-1B0E-0F18-FF56B1B826F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83" name="Forme libre : forme 282">
                <a:extLst>
                  <a:ext uri="{FF2B5EF4-FFF2-40B4-BE49-F238E27FC236}">
                    <a16:creationId xmlns:a16="http://schemas.microsoft.com/office/drawing/2014/main" id="{97460278-BB09-8E46-96EC-207501FF67A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87" name="Forme libre : forme 286">
                <a:extLst>
                  <a:ext uri="{FF2B5EF4-FFF2-40B4-BE49-F238E27FC236}">
                    <a16:creationId xmlns:a16="http://schemas.microsoft.com/office/drawing/2014/main" id="{48D0C019-DBCC-7FE8-7DB1-7C39190633E6}"/>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89" name="Forme libre : forme 288">
                <a:extLst>
                  <a:ext uri="{FF2B5EF4-FFF2-40B4-BE49-F238E27FC236}">
                    <a16:creationId xmlns:a16="http://schemas.microsoft.com/office/drawing/2014/main" id="{6EF51C8A-DABB-10D7-85C9-89BF8B0FF91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90" name="Forme libre : forme 289">
                <a:extLst>
                  <a:ext uri="{FF2B5EF4-FFF2-40B4-BE49-F238E27FC236}">
                    <a16:creationId xmlns:a16="http://schemas.microsoft.com/office/drawing/2014/main" id="{A2E1A63E-ADE1-65B7-1523-4F78A74E2245}"/>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91" name="Forme libre : forme 290">
                <a:extLst>
                  <a:ext uri="{FF2B5EF4-FFF2-40B4-BE49-F238E27FC236}">
                    <a16:creationId xmlns:a16="http://schemas.microsoft.com/office/drawing/2014/main" id="{B667C795-322C-0E94-EBBF-48F846A4682D}"/>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93" name="Forme libre : forme 292">
                <a:extLst>
                  <a:ext uri="{FF2B5EF4-FFF2-40B4-BE49-F238E27FC236}">
                    <a16:creationId xmlns:a16="http://schemas.microsoft.com/office/drawing/2014/main" id="{F647B9FE-9840-E5D0-B053-FD3E7929530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94" name="Forme libre : forme 293">
                <a:extLst>
                  <a:ext uri="{FF2B5EF4-FFF2-40B4-BE49-F238E27FC236}">
                    <a16:creationId xmlns:a16="http://schemas.microsoft.com/office/drawing/2014/main" id="{2B0B6407-210D-BEA8-57C7-94C95346C9C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578D35BB-76A1-06F0-8F60-059715B10C8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96" name="Forme libre : forme 295">
                <a:extLst>
                  <a:ext uri="{FF2B5EF4-FFF2-40B4-BE49-F238E27FC236}">
                    <a16:creationId xmlns:a16="http://schemas.microsoft.com/office/drawing/2014/main" id="{086190B5-7F4C-2251-7069-CE522BEB345A}"/>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97" name="Forme libre : forme 296">
                <a:extLst>
                  <a:ext uri="{FF2B5EF4-FFF2-40B4-BE49-F238E27FC236}">
                    <a16:creationId xmlns:a16="http://schemas.microsoft.com/office/drawing/2014/main" id="{028BE317-D5E2-4045-E97B-482B5E3F668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298" name="Forme libre : forme 297">
                <a:extLst>
                  <a:ext uri="{FF2B5EF4-FFF2-40B4-BE49-F238E27FC236}">
                    <a16:creationId xmlns:a16="http://schemas.microsoft.com/office/drawing/2014/main" id="{DA87E696-C29C-57D0-E7BB-76620713648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299" name="Forme libre : forme 298">
                <a:extLst>
                  <a:ext uri="{FF2B5EF4-FFF2-40B4-BE49-F238E27FC236}">
                    <a16:creationId xmlns:a16="http://schemas.microsoft.com/office/drawing/2014/main" id="{746B48E6-AE37-0424-8930-98E5D3666F91}"/>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36" name="Forme libre : forme 235">
              <a:extLst>
                <a:ext uri="{FF2B5EF4-FFF2-40B4-BE49-F238E27FC236}">
                  <a16:creationId xmlns:a16="http://schemas.microsoft.com/office/drawing/2014/main" id="{BB9E6F57-17DB-D290-6820-24DD81A3CD90}"/>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C1FACBA2-2D03-731A-3EAE-78677EB1CAE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64A3F0AD-A81F-A646-894E-D0CFE4CE92A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00" name="Graphique 1830">
            <a:extLst>
              <a:ext uri="{FF2B5EF4-FFF2-40B4-BE49-F238E27FC236}">
                <a16:creationId xmlns:a16="http://schemas.microsoft.com/office/drawing/2014/main" id="{DB2386FA-A812-E054-FF06-576C346AAFC9}"/>
              </a:ext>
            </a:extLst>
          </p:cNvPr>
          <p:cNvGrpSpPr/>
          <p:nvPr/>
        </p:nvGrpSpPr>
        <p:grpSpPr>
          <a:xfrm>
            <a:off x="782654" y="4434910"/>
            <a:ext cx="248961" cy="225774"/>
            <a:chOff x="10483925" y="2904391"/>
            <a:chExt cx="396900" cy="359934"/>
          </a:xfrm>
          <a:noFill/>
        </p:grpSpPr>
        <p:grpSp>
          <p:nvGrpSpPr>
            <p:cNvPr id="301" name="Graphique 1830">
              <a:extLst>
                <a:ext uri="{FF2B5EF4-FFF2-40B4-BE49-F238E27FC236}">
                  <a16:creationId xmlns:a16="http://schemas.microsoft.com/office/drawing/2014/main" id="{EE53F980-268A-0517-4D86-10F7A03E2B5C}"/>
                </a:ext>
              </a:extLst>
            </p:cNvPr>
            <p:cNvGrpSpPr/>
            <p:nvPr/>
          </p:nvGrpSpPr>
          <p:grpSpPr>
            <a:xfrm>
              <a:off x="10483925" y="2904391"/>
              <a:ext cx="396900" cy="359934"/>
              <a:chOff x="10483925" y="2904391"/>
              <a:chExt cx="396900" cy="359934"/>
            </a:xfrm>
            <a:grpFill/>
          </p:grpSpPr>
          <p:sp>
            <p:nvSpPr>
              <p:cNvPr id="305" name="Forme libre : forme 304">
                <a:extLst>
                  <a:ext uri="{FF2B5EF4-FFF2-40B4-BE49-F238E27FC236}">
                    <a16:creationId xmlns:a16="http://schemas.microsoft.com/office/drawing/2014/main" id="{99214636-988B-CADD-FC0A-35208A948021}"/>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306" name="Forme libre : forme 305">
                <a:extLst>
                  <a:ext uri="{FF2B5EF4-FFF2-40B4-BE49-F238E27FC236}">
                    <a16:creationId xmlns:a16="http://schemas.microsoft.com/office/drawing/2014/main" id="{85F40AAF-74C9-14BA-8802-FFD4DF5E4DBE}"/>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307" name="Forme libre : forme 306">
                <a:extLst>
                  <a:ext uri="{FF2B5EF4-FFF2-40B4-BE49-F238E27FC236}">
                    <a16:creationId xmlns:a16="http://schemas.microsoft.com/office/drawing/2014/main" id="{23660EE4-1687-E981-F3DD-578BB2C3858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EC274DEC-C36C-ECA3-B818-D70A0257DBB2}"/>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09" name="Forme libre : forme 308">
                <a:extLst>
                  <a:ext uri="{FF2B5EF4-FFF2-40B4-BE49-F238E27FC236}">
                    <a16:creationId xmlns:a16="http://schemas.microsoft.com/office/drawing/2014/main" id="{A5C4D041-0B38-B68F-37E4-2C65ADA8BC3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10" name="Forme libre : forme 309">
                <a:extLst>
                  <a:ext uri="{FF2B5EF4-FFF2-40B4-BE49-F238E27FC236}">
                    <a16:creationId xmlns:a16="http://schemas.microsoft.com/office/drawing/2014/main" id="{5DA5A8CF-E6CE-581B-8C92-9FA8B5569737}"/>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11" name="Forme libre : forme 310">
                <a:extLst>
                  <a:ext uri="{FF2B5EF4-FFF2-40B4-BE49-F238E27FC236}">
                    <a16:creationId xmlns:a16="http://schemas.microsoft.com/office/drawing/2014/main" id="{0C105150-BE46-9A54-A9B4-B7E41BD0962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12" name="Forme libre : forme 311">
                <a:extLst>
                  <a:ext uri="{FF2B5EF4-FFF2-40B4-BE49-F238E27FC236}">
                    <a16:creationId xmlns:a16="http://schemas.microsoft.com/office/drawing/2014/main" id="{24A77694-2FFB-AE06-000C-35B377F08C5C}"/>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13" name="Forme libre : forme 312">
                <a:extLst>
                  <a:ext uri="{FF2B5EF4-FFF2-40B4-BE49-F238E27FC236}">
                    <a16:creationId xmlns:a16="http://schemas.microsoft.com/office/drawing/2014/main" id="{32958568-C040-2363-C796-5AD8F76FA8DE}"/>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1EB1BD55-843D-C1C5-5831-1257397E3A0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15" name="Forme libre : forme 314">
                <a:extLst>
                  <a:ext uri="{FF2B5EF4-FFF2-40B4-BE49-F238E27FC236}">
                    <a16:creationId xmlns:a16="http://schemas.microsoft.com/office/drawing/2014/main" id="{D58AAB95-1077-D5DD-2486-AFB0A5E5A33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16" name="Forme libre : forme 315">
                <a:extLst>
                  <a:ext uri="{FF2B5EF4-FFF2-40B4-BE49-F238E27FC236}">
                    <a16:creationId xmlns:a16="http://schemas.microsoft.com/office/drawing/2014/main" id="{FDA529E6-5C46-FD6E-CFAE-53D68EF04BBA}"/>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17" name="Forme libre : forme 316">
                <a:extLst>
                  <a:ext uri="{FF2B5EF4-FFF2-40B4-BE49-F238E27FC236}">
                    <a16:creationId xmlns:a16="http://schemas.microsoft.com/office/drawing/2014/main" id="{AE91159F-4AF1-D9F0-D33B-803AF56AB3B5}"/>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02" name="Forme libre : forme 301">
              <a:extLst>
                <a:ext uri="{FF2B5EF4-FFF2-40B4-BE49-F238E27FC236}">
                  <a16:creationId xmlns:a16="http://schemas.microsoft.com/office/drawing/2014/main" id="{26D6C8A8-7CF5-8184-6109-253A215A7BAB}"/>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D45E4935-DD39-B263-1261-80720C5CC75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25996459-7475-DE0F-AE36-D8820D9D1A25}"/>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18" name="Graphique 1830">
            <a:extLst>
              <a:ext uri="{FF2B5EF4-FFF2-40B4-BE49-F238E27FC236}">
                <a16:creationId xmlns:a16="http://schemas.microsoft.com/office/drawing/2014/main" id="{B4C81DB5-19B7-F0A1-9F0B-9FB695305A27}"/>
              </a:ext>
            </a:extLst>
          </p:cNvPr>
          <p:cNvGrpSpPr/>
          <p:nvPr/>
        </p:nvGrpSpPr>
        <p:grpSpPr>
          <a:xfrm>
            <a:off x="6621044" y="3412821"/>
            <a:ext cx="248961" cy="225774"/>
            <a:chOff x="10483925" y="2904391"/>
            <a:chExt cx="396900" cy="359934"/>
          </a:xfrm>
          <a:noFill/>
        </p:grpSpPr>
        <p:grpSp>
          <p:nvGrpSpPr>
            <p:cNvPr id="319" name="Graphique 1830">
              <a:extLst>
                <a:ext uri="{FF2B5EF4-FFF2-40B4-BE49-F238E27FC236}">
                  <a16:creationId xmlns:a16="http://schemas.microsoft.com/office/drawing/2014/main" id="{9763D6AB-5CD9-21A6-2885-96DE81E4AEA0}"/>
                </a:ext>
              </a:extLst>
            </p:cNvPr>
            <p:cNvGrpSpPr/>
            <p:nvPr/>
          </p:nvGrpSpPr>
          <p:grpSpPr>
            <a:xfrm>
              <a:off x="10483925" y="2904391"/>
              <a:ext cx="396900" cy="359934"/>
              <a:chOff x="10483925" y="2904391"/>
              <a:chExt cx="396900" cy="359934"/>
            </a:xfrm>
            <a:grpFill/>
          </p:grpSpPr>
          <p:sp>
            <p:nvSpPr>
              <p:cNvPr id="127" name="Forme libre : forme 126">
                <a:extLst>
                  <a:ext uri="{FF2B5EF4-FFF2-40B4-BE49-F238E27FC236}">
                    <a16:creationId xmlns:a16="http://schemas.microsoft.com/office/drawing/2014/main" id="{3710F167-69D4-3F39-AD5A-B3F4A32E15C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47204299-3C1A-E9AB-BBAB-C6FD639F6431}"/>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D69E53E5-9A0A-3AE3-20EF-2D3D070213E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D809E2EE-9D5C-211F-21A0-DD6DE0D7A7A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4458422C-18E1-4ADA-29A1-8D398B69017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34" name="Forme libre : forme 133">
                <a:extLst>
                  <a:ext uri="{FF2B5EF4-FFF2-40B4-BE49-F238E27FC236}">
                    <a16:creationId xmlns:a16="http://schemas.microsoft.com/office/drawing/2014/main" id="{3D26E297-1F62-B47E-0CC6-C03BDE39A3A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2B13BC00-D146-6BB7-1A30-79CD85803623}"/>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37" name="Forme libre : forme 136">
                <a:extLst>
                  <a:ext uri="{FF2B5EF4-FFF2-40B4-BE49-F238E27FC236}">
                    <a16:creationId xmlns:a16="http://schemas.microsoft.com/office/drawing/2014/main" id="{4F2F3C26-E705-DEC6-69FE-3B4572DF84B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38" name="Forme libre : forme 137">
                <a:extLst>
                  <a:ext uri="{FF2B5EF4-FFF2-40B4-BE49-F238E27FC236}">
                    <a16:creationId xmlns:a16="http://schemas.microsoft.com/office/drawing/2014/main" id="{B26AA526-AC9B-DA8F-4F3A-2C7AE4BCB7B0}"/>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39" name="Forme libre : forme 138">
                <a:extLst>
                  <a:ext uri="{FF2B5EF4-FFF2-40B4-BE49-F238E27FC236}">
                    <a16:creationId xmlns:a16="http://schemas.microsoft.com/office/drawing/2014/main" id="{5AC2A54B-4AB5-A4A5-4D4F-BD5182BC7FD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40" name="Forme libre : forme 139">
                <a:extLst>
                  <a:ext uri="{FF2B5EF4-FFF2-40B4-BE49-F238E27FC236}">
                    <a16:creationId xmlns:a16="http://schemas.microsoft.com/office/drawing/2014/main" id="{3539E827-BD4A-7E58-21D8-495090C4EE4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41" name="Forme libre : forme 140">
                <a:extLst>
                  <a:ext uri="{FF2B5EF4-FFF2-40B4-BE49-F238E27FC236}">
                    <a16:creationId xmlns:a16="http://schemas.microsoft.com/office/drawing/2014/main" id="{CABC4F84-F253-2E01-79A3-5F1377517D6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42" name="Forme libre : forme 141">
                <a:extLst>
                  <a:ext uri="{FF2B5EF4-FFF2-40B4-BE49-F238E27FC236}">
                    <a16:creationId xmlns:a16="http://schemas.microsoft.com/office/drawing/2014/main" id="{C339C045-4931-B763-BF9C-2FC5CD398F3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24" name="Forme libre : forme 123">
              <a:extLst>
                <a:ext uri="{FF2B5EF4-FFF2-40B4-BE49-F238E27FC236}">
                  <a16:creationId xmlns:a16="http://schemas.microsoft.com/office/drawing/2014/main" id="{4C9D7608-CB47-568C-F518-EC5907EC9F0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0B82DD5C-E007-BDBA-F95A-B86E8E00F83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6" name="Forme libre : forme 125">
              <a:extLst>
                <a:ext uri="{FF2B5EF4-FFF2-40B4-BE49-F238E27FC236}">
                  <a16:creationId xmlns:a16="http://schemas.microsoft.com/office/drawing/2014/main" id="{4ADA9311-4654-80CA-3716-E592B2069B26}"/>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43" name="Graphique 1830">
            <a:extLst>
              <a:ext uri="{FF2B5EF4-FFF2-40B4-BE49-F238E27FC236}">
                <a16:creationId xmlns:a16="http://schemas.microsoft.com/office/drawing/2014/main" id="{55A01976-B7CF-6368-5660-EF82148F7D72}"/>
              </a:ext>
            </a:extLst>
          </p:cNvPr>
          <p:cNvGrpSpPr/>
          <p:nvPr/>
        </p:nvGrpSpPr>
        <p:grpSpPr>
          <a:xfrm>
            <a:off x="6660811" y="5046948"/>
            <a:ext cx="248961" cy="225774"/>
            <a:chOff x="10483925" y="2904391"/>
            <a:chExt cx="396900" cy="359934"/>
          </a:xfrm>
          <a:noFill/>
        </p:grpSpPr>
        <p:grpSp>
          <p:nvGrpSpPr>
            <p:cNvPr id="144" name="Graphique 1830">
              <a:extLst>
                <a:ext uri="{FF2B5EF4-FFF2-40B4-BE49-F238E27FC236}">
                  <a16:creationId xmlns:a16="http://schemas.microsoft.com/office/drawing/2014/main" id="{65E4A3AF-B10B-757A-1781-DE93ED0F0F30}"/>
                </a:ext>
              </a:extLst>
            </p:cNvPr>
            <p:cNvGrpSpPr/>
            <p:nvPr/>
          </p:nvGrpSpPr>
          <p:grpSpPr>
            <a:xfrm>
              <a:off x="10483925" y="2904391"/>
              <a:ext cx="396900" cy="359934"/>
              <a:chOff x="10483925" y="2904391"/>
              <a:chExt cx="396900" cy="359934"/>
            </a:xfrm>
            <a:grpFill/>
          </p:grpSpPr>
          <p:sp>
            <p:nvSpPr>
              <p:cNvPr id="148" name="Forme libre : forme 147">
                <a:extLst>
                  <a:ext uri="{FF2B5EF4-FFF2-40B4-BE49-F238E27FC236}">
                    <a16:creationId xmlns:a16="http://schemas.microsoft.com/office/drawing/2014/main" id="{D118572B-B42E-5AD1-3F18-C2995B17F227}"/>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49" name="Forme libre : forme 148">
                <a:extLst>
                  <a:ext uri="{FF2B5EF4-FFF2-40B4-BE49-F238E27FC236}">
                    <a16:creationId xmlns:a16="http://schemas.microsoft.com/office/drawing/2014/main" id="{C9587796-BD05-B4C3-D4A5-9658B10B86C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50" name="Forme libre : forme 149">
                <a:extLst>
                  <a:ext uri="{FF2B5EF4-FFF2-40B4-BE49-F238E27FC236}">
                    <a16:creationId xmlns:a16="http://schemas.microsoft.com/office/drawing/2014/main" id="{FD004BA5-7157-70DD-4F24-D2621E410EC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EE2F4887-778F-9498-6313-7C12962196CD}"/>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52" name="Forme libre : forme 151">
                <a:extLst>
                  <a:ext uri="{FF2B5EF4-FFF2-40B4-BE49-F238E27FC236}">
                    <a16:creationId xmlns:a16="http://schemas.microsoft.com/office/drawing/2014/main" id="{3CA1995A-55C8-EC07-4952-94B5A878090D}"/>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53" name="Forme libre : forme 152">
                <a:extLst>
                  <a:ext uri="{FF2B5EF4-FFF2-40B4-BE49-F238E27FC236}">
                    <a16:creationId xmlns:a16="http://schemas.microsoft.com/office/drawing/2014/main" id="{B0B4FE38-9390-0AE7-19E6-0ADB4A92FC9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54" name="Forme libre : forme 153">
                <a:extLst>
                  <a:ext uri="{FF2B5EF4-FFF2-40B4-BE49-F238E27FC236}">
                    <a16:creationId xmlns:a16="http://schemas.microsoft.com/office/drawing/2014/main" id="{E05E3A43-9322-1DD1-30C5-34494FFFA0E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55" name="Forme libre : forme 154">
                <a:extLst>
                  <a:ext uri="{FF2B5EF4-FFF2-40B4-BE49-F238E27FC236}">
                    <a16:creationId xmlns:a16="http://schemas.microsoft.com/office/drawing/2014/main" id="{B2A9AD02-7EA8-DC97-9906-0394045C66C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56" name="Forme libre : forme 155">
                <a:extLst>
                  <a:ext uri="{FF2B5EF4-FFF2-40B4-BE49-F238E27FC236}">
                    <a16:creationId xmlns:a16="http://schemas.microsoft.com/office/drawing/2014/main" id="{BC2C9244-B4BD-E96D-0C6D-43900261CAF7}"/>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57" name="Forme libre : forme 156">
                <a:extLst>
                  <a:ext uri="{FF2B5EF4-FFF2-40B4-BE49-F238E27FC236}">
                    <a16:creationId xmlns:a16="http://schemas.microsoft.com/office/drawing/2014/main" id="{86931AAF-8954-B5A2-BD4E-CAB61DCA2F5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58" name="Forme libre : forme 157">
                <a:extLst>
                  <a:ext uri="{FF2B5EF4-FFF2-40B4-BE49-F238E27FC236}">
                    <a16:creationId xmlns:a16="http://schemas.microsoft.com/office/drawing/2014/main" id="{1D249ECB-8096-E16D-814D-FAB076744CF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59" name="Forme libre : forme 158">
                <a:extLst>
                  <a:ext uri="{FF2B5EF4-FFF2-40B4-BE49-F238E27FC236}">
                    <a16:creationId xmlns:a16="http://schemas.microsoft.com/office/drawing/2014/main" id="{538D0B7D-7964-C271-5AF6-15AA3E5ED1E7}"/>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92" name="Forme libre : forme 191">
                <a:extLst>
                  <a:ext uri="{FF2B5EF4-FFF2-40B4-BE49-F238E27FC236}">
                    <a16:creationId xmlns:a16="http://schemas.microsoft.com/office/drawing/2014/main" id="{A07EBCAE-2B9A-1B69-EA02-8EC370C76FD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45" name="Forme libre : forme 144">
              <a:extLst>
                <a:ext uri="{FF2B5EF4-FFF2-40B4-BE49-F238E27FC236}">
                  <a16:creationId xmlns:a16="http://schemas.microsoft.com/office/drawing/2014/main" id="{DC8BC0FF-BA63-C3D9-DC64-E0042DCCCA3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6" name="Forme libre : forme 145">
              <a:extLst>
                <a:ext uri="{FF2B5EF4-FFF2-40B4-BE49-F238E27FC236}">
                  <a16:creationId xmlns:a16="http://schemas.microsoft.com/office/drawing/2014/main" id="{7D408C8B-CCC7-CD57-B18F-02CE66606A8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7" name="Forme libre : forme 146">
              <a:extLst>
                <a:ext uri="{FF2B5EF4-FFF2-40B4-BE49-F238E27FC236}">
                  <a16:creationId xmlns:a16="http://schemas.microsoft.com/office/drawing/2014/main" id="{9E72A880-1DC1-2938-CFB1-6A110F8B3AD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sp>
        <p:nvSpPr>
          <p:cNvPr id="194" name="Espace réservé du contenu 8">
            <a:extLst>
              <a:ext uri="{FF2B5EF4-FFF2-40B4-BE49-F238E27FC236}">
                <a16:creationId xmlns:a16="http://schemas.microsoft.com/office/drawing/2014/main" id="{E54C316B-0A19-869A-BC96-1B1697C627A0}"/>
              </a:ext>
            </a:extLst>
          </p:cNvPr>
          <p:cNvSpPr txBox="1">
            <a:spLocks/>
          </p:cNvSpPr>
          <p:nvPr/>
        </p:nvSpPr>
        <p:spPr>
          <a:xfrm>
            <a:off x="125052" y="2842006"/>
            <a:ext cx="6104493"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Livret A (de 0 à11 ans) et Livret 6/12 :</a:t>
            </a:r>
            <a:r>
              <a:rPr lang="fr-FR" sz="1200" dirty="0">
                <a:sym typeface="Wingdings" panose="05000000000000000000" pitchFamily="2" charset="2"/>
              </a:rPr>
              <a:t> </a:t>
            </a:r>
            <a:r>
              <a:rPr lang="fr-FR" sz="1200" dirty="0"/>
              <a:t>20 € offerts pour la souscription dans le cadre d’une Entrée En Relation.</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err="1"/>
              <a:t>Millevie</a:t>
            </a:r>
            <a:r>
              <a:rPr lang="fr-FR" sz="1200" b="1" dirty="0"/>
              <a:t> ou PEL  :</a:t>
            </a:r>
            <a:r>
              <a:rPr lang="fr-FR" sz="1200" dirty="0">
                <a:sym typeface="Wingdings" panose="05000000000000000000" pitchFamily="2" charset="2"/>
              </a:rPr>
              <a:t> 20 € offerts pour la souscription d’un </a:t>
            </a:r>
            <a:r>
              <a:rPr lang="fr-FR" sz="1200" dirty="0" err="1">
                <a:sym typeface="Wingdings" panose="05000000000000000000" pitchFamily="2" charset="2"/>
              </a:rPr>
              <a:t>Millevie</a:t>
            </a:r>
            <a:r>
              <a:rPr lang="fr-FR" sz="1200" dirty="0">
                <a:sym typeface="Wingdings" panose="05000000000000000000" pitchFamily="2" charset="2"/>
              </a:rPr>
              <a:t> ou d’un PEL.</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sym typeface="Wingdings" panose="05000000000000000000" pitchFamily="2" charset="2"/>
              </a:rPr>
              <a:t>Livret Jeune et Livret 6/12 : </a:t>
            </a:r>
            <a:r>
              <a:rPr lang="fr-FR" sz="1200" dirty="0">
                <a:sym typeface="Wingdings" panose="05000000000000000000" pitchFamily="2" charset="2"/>
              </a:rPr>
              <a:t>taux boosté à 4%.</a:t>
            </a:r>
            <a:endParaRPr lang="fr-FR" sz="1200" dirty="0"/>
          </a:p>
        </p:txBody>
      </p:sp>
      <p:sp>
        <p:nvSpPr>
          <p:cNvPr id="195" name="Espace réservé du contenu 8">
            <a:extLst>
              <a:ext uri="{FF2B5EF4-FFF2-40B4-BE49-F238E27FC236}">
                <a16:creationId xmlns:a16="http://schemas.microsoft.com/office/drawing/2014/main" id="{E0CA6278-A9CE-4B33-42F7-6F1648ED8E3C}"/>
              </a:ext>
            </a:extLst>
          </p:cNvPr>
          <p:cNvSpPr txBox="1">
            <a:spLocks/>
          </p:cNvSpPr>
          <p:nvPr/>
        </p:nvSpPr>
        <p:spPr>
          <a:xfrm>
            <a:off x="126607" y="4547259"/>
            <a:ext cx="6074742"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12 / 17 ans : </a:t>
            </a:r>
            <a:r>
              <a:rPr lang="fr-FR" sz="1200" dirty="0"/>
              <a:t>gratuité de la Formule Initial*. </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18 / 28 ans :</a:t>
            </a:r>
            <a:r>
              <a:rPr lang="fr-FR" sz="1200" b="1" dirty="0">
                <a:sym typeface="Wingdings" panose="05000000000000000000" pitchFamily="2" charset="2"/>
              </a:rPr>
              <a:t> </a:t>
            </a:r>
            <a:r>
              <a:rPr lang="fr-FR" sz="1200" dirty="0">
                <a:sym typeface="Wingdings" panose="05000000000000000000" pitchFamily="2" charset="2"/>
              </a:rPr>
              <a:t>gratuité de la Formule Initial ou Confort avec Visa </a:t>
            </a:r>
            <a:r>
              <a:rPr lang="fr-FR" sz="1200" dirty="0" err="1">
                <a:sym typeface="Wingdings" panose="05000000000000000000" pitchFamily="2" charset="2"/>
              </a:rPr>
              <a:t>Classic</a:t>
            </a:r>
            <a:r>
              <a:rPr lang="fr-FR" sz="1200" dirty="0">
                <a:sym typeface="Wingdings" panose="05000000000000000000" pitchFamily="2" charset="2"/>
              </a:rPr>
              <a:t> pendant 2 ans ou tant que le client est étudiant*.</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sym typeface="Wingdings" panose="05000000000000000000" pitchFamily="2" charset="2"/>
              </a:rPr>
              <a:t>18 / 28 ans : </a:t>
            </a:r>
            <a:r>
              <a:rPr lang="fr-FR" sz="1200" dirty="0">
                <a:sym typeface="Wingdings" panose="05000000000000000000" pitchFamily="2" charset="2"/>
              </a:rPr>
              <a:t>formule Initial ou Confort avec Visa Premier à  1 € / mois pendant 2 ans ou tant que le client est étudiant*. </a:t>
            </a:r>
            <a:r>
              <a:rPr lang="fr-FR" sz="1200" dirty="0"/>
              <a:t> </a:t>
            </a:r>
          </a:p>
        </p:txBody>
      </p:sp>
      <p:sp>
        <p:nvSpPr>
          <p:cNvPr id="196" name="Espace réservé du contenu 8">
            <a:extLst>
              <a:ext uri="{FF2B5EF4-FFF2-40B4-BE49-F238E27FC236}">
                <a16:creationId xmlns:a16="http://schemas.microsoft.com/office/drawing/2014/main" id="{A9E2DAB9-417E-9370-BF5F-13560C4BA7C9}"/>
              </a:ext>
            </a:extLst>
          </p:cNvPr>
          <p:cNvSpPr txBox="1">
            <a:spLocks/>
          </p:cNvSpPr>
          <p:nvPr/>
        </p:nvSpPr>
        <p:spPr>
          <a:xfrm>
            <a:off x="6052505" y="3502621"/>
            <a:ext cx="592318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algn="just" eaLnBrk="1" fontAlgn="auto" hangingPunct="1">
              <a:spcBef>
                <a:spcPts val="300"/>
              </a:spcBef>
              <a:spcAft>
                <a:spcPts val="0"/>
              </a:spcAft>
              <a:buClr>
                <a:srgbClr val="92D050"/>
              </a:buClr>
              <a:buFont typeface="Wingdings" panose="05000000000000000000" pitchFamily="2" charset="2"/>
              <a:buChar char="§"/>
              <a:defRPr/>
            </a:pPr>
            <a:r>
              <a:rPr lang="fr-FR" sz="1200" b="1" dirty="0"/>
              <a:t>GRANDIOZ : </a:t>
            </a:r>
            <a:r>
              <a:rPr lang="fr-FR" sz="1200" dirty="0"/>
              <a:t>prêt évolutif à l’accession à taux fixe qui permet aux jeunes de démarrer leur financement immobilier avec des échéances plus faibles. </a:t>
            </a:r>
          </a:p>
          <a:p>
            <a:pPr lvl="1" algn="just" eaLnBrk="1" fontAlgn="auto" hangingPunct="1">
              <a:spcBef>
                <a:spcPts val="300"/>
              </a:spcBef>
              <a:spcAft>
                <a:spcPts val="0"/>
              </a:spcAft>
              <a:buClr>
                <a:srgbClr val="92D050"/>
              </a:buClr>
              <a:buFont typeface="Wingdings" panose="05000000000000000000" pitchFamily="2" charset="2"/>
              <a:buChar char="§"/>
              <a:defRPr/>
            </a:pPr>
            <a:r>
              <a:rPr lang="fr-FR" sz="1200" b="1" dirty="0"/>
              <a:t>Prêt Primo Jeunes 0% : </a:t>
            </a:r>
            <a:r>
              <a:rPr lang="fr-FR" sz="1200" dirty="0"/>
              <a:t>pour les moins de 35 ans éligibles au PTZ. Montant maximum 20k € sur 20 ans dans la limite de 10% du financement, sans frais de dossier.</a:t>
            </a:r>
          </a:p>
        </p:txBody>
      </p:sp>
      <p:sp>
        <p:nvSpPr>
          <p:cNvPr id="197" name="Espace réservé du contenu 8">
            <a:extLst>
              <a:ext uri="{FF2B5EF4-FFF2-40B4-BE49-F238E27FC236}">
                <a16:creationId xmlns:a16="http://schemas.microsoft.com/office/drawing/2014/main" id="{E89189D2-844F-2AA6-999A-17CC830A5EA7}"/>
              </a:ext>
            </a:extLst>
          </p:cNvPr>
          <p:cNvSpPr txBox="1">
            <a:spLocks/>
          </p:cNvSpPr>
          <p:nvPr/>
        </p:nvSpPr>
        <p:spPr>
          <a:xfrm>
            <a:off x="6082564" y="5127232"/>
            <a:ext cx="5828885"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algn="just" eaLnBrk="1" fontAlgn="auto" hangingPunct="1">
              <a:spcBef>
                <a:spcPts val="300"/>
              </a:spcBef>
              <a:spcAft>
                <a:spcPts val="0"/>
              </a:spcAft>
              <a:buClr>
                <a:srgbClr val="FFC000"/>
              </a:buClr>
              <a:buFont typeface="Wingdings" panose="05000000000000000000" pitchFamily="2" charset="2"/>
              <a:buChar char="§"/>
              <a:defRPr/>
            </a:pPr>
            <a:r>
              <a:rPr lang="fr-FR" sz="1200" b="1" dirty="0"/>
              <a:t>Booster Jeunes MRH et Santé </a:t>
            </a:r>
            <a:r>
              <a:rPr lang="fr-FR" sz="1200" dirty="0"/>
              <a:t>: </a:t>
            </a:r>
            <a:r>
              <a:rPr lang="fr-FR" sz="12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6 mois offerts </a:t>
            </a:r>
            <a:r>
              <a:rPr lang="fr-FR" sz="12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aux clients de 18 à 28 ans souscrivant à une Assurance MRH et/ou un contrat Garantie Santé.</a:t>
            </a:r>
            <a:endParaRPr lang="fr-FR" sz="1200" dirty="0"/>
          </a:p>
        </p:txBody>
      </p:sp>
      <p:pic>
        <p:nvPicPr>
          <p:cNvPr id="3" name="Image 2">
            <a:extLst>
              <a:ext uri="{FF2B5EF4-FFF2-40B4-BE49-F238E27FC236}">
                <a16:creationId xmlns:a16="http://schemas.microsoft.com/office/drawing/2014/main" id="{BCE8445B-0E42-AE95-5BFD-2C95E70F4D9B}"/>
              </a:ext>
            </a:extLst>
          </p:cNvPr>
          <p:cNvPicPr>
            <a:picLocks noChangeAspect="1"/>
          </p:cNvPicPr>
          <p:nvPr/>
        </p:nvPicPr>
        <p:blipFill>
          <a:blip r:embed="rId6">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4" name="Espace réservé du contenu 8">
            <a:extLst>
              <a:ext uri="{FF2B5EF4-FFF2-40B4-BE49-F238E27FC236}">
                <a16:creationId xmlns:a16="http://schemas.microsoft.com/office/drawing/2014/main" id="{F37D9C90-A7D6-3845-3DDF-9A76F49BDCD6}"/>
              </a:ext>
            </a:extLst>
          </p:cNvPr>
          <p:cNvSpPr txBox="1">
            <a:spLocks noChangeArrowheads="1"/>
          </p:cNvSpPr>
          <p:nvPr/>
        </p:nvSpPr>
        <p:spPr bwMode="auto">
          <a:xfrm>
            <a:off x="6696447" y="1169724"/>
            <a:ext cx="2629578"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 Jeunes »</a:t>
            </a:r>
          </a:p>
        </p:txBody>
      </p:sp>
      <p:grpSp>
        <p:nvGrpSpPr>
          <p:cNvPr id="6" name="Graphique 1772">
            <a:extLst>
              <a:ext uri="{FF2B5EF4-FFF2-40B4-BE49-F238E27FC236}">
                <a16:creationId xmlns:a16="http://schemas.microsoft.com/office/drawing/2014/main" id="{FDD853C2-E07A-BA98-E657-CEDFEB1E6A24}"/>
              </a:ext>
            </a:extLst>
          </p:cNvPr>
          <p:cNvGrpSpPr/>
          <p:nvPr/>
        </p:nvGrpSpPr>
        <p:grpSpPr>
          <a:xfrm>
            <a:off x="6754124" y="1210929"/>
            <a:ext cx="211812" cy="233903"/>
            <a:chOff x="2317430" y="1288782"/>
            <a:chExt cx="363699" cy="401630"/>
          </a:xfrm>
          <a:noFill/>
        </p:grpSpPr>
        <p:sp>
          <p:nvSpPr>
            <p:cNvPr id="7" name="Forme libre : forme 6">
              <a:extLst>
                <a:ext uri="{FF2B5EF4-FFF2-40B4-BE49-F238E27FC236}">
                  <a16:creationId xmlns:a16="http://schemas.microsoft.com/office/drawing/2014/main" id="{FFED5EEF-6799-8090-12F5-483996FC787D}"/>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8" name="Graphique 1772">
              <a:extLst>
                <a:ext uri="{FF2B5EF4-FFF2-40B4-BE49-F238E27FC236}">
                  <a16:creationId xmlns:a16="http://schemas.microsoft.com/office/drawing/2014/main" id="{4115DCF0-D4B9-E080-A786-F0E858B8E00F}"/>
                </a:ext>
              </a:extLst>
            </p:cNvPr>
            <p:cNvGrpSpPr/>
            <p:nvPr/>
          </p:nvGrpSpPr>
          <p:grpSpPr>
            <a:xfrm>
              <a:off x="2452209" y="1371600"/>
              <a:ext cx="42576" cy="102012"/>
              <a:chOff x="2452209" y="1371600"/>
              <a:chExt cx="42576" cy="102012"/>
            </a:xfrm>
            <a:grpFill/>
          </p:grpSpPr>
          <p:sp>
            <p:nvSpPr>
              <p:cNvPr id="241" name="Forme libre : forme 240">
                <a:extLst>
                  <a:ext uri="{FF2B5EF4-FFF2-40B4-BE49-F238E27FC236}">
                    <a16:creationId xmlns:a16="http://schemas.microsoft.com/office/drawing/2014/main" id="{F3D6B22E-8AFC-F551-A244-A7AC713275E3}"/>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42" name="Forme libre : forme 241">
                <a:extLst>
                  <a:ext uri="{FF2B5EF4-FFF2-40B4-BE49-F238E27FC236}">
                    <a16:creationId xmlns:a16="http://schemas.microsoft.com/office/drawing/2014/main" id="{CE58BB19-3071-7B45-61D8-8820559AF626}"/>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9" name="Forme libre : forme 8">
              <a:extLst>
                <a:ext uri="{FF2B5EF4-FFF2-40B4-BE49-F238E27FC236}">
                  <a16:creationId xmlns:a16="http://schemas.microsoft.com/office/drawing/2014/main" id="{4230440D-B457-CA48-23FD-BCEAC4037F1A}"/>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0" name="Forme libre : forme 9">
              <a:extLst>
                <a:ext uri="{FF2B5EF4-FFF2-40B4-BE49-F238E27FC236}">
                  <a16:creationId xmlns:a16="http://schemas.microsoft.com/office/drawing/2014/main" id="{1D62BA8A-C493-E9F3-474D-363025FA017A}"/>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 name="Forme libre : forme 10">
              <a:extLst>
                <a:ext uri="{FF2B5EF4-FFF2-40B4-BE49-F238E27FC236}">
                  <a16:creationId xmlns:a16="http://schemas.microsoft.com/office/drawing/2014/main" id="{205B48BD-2413-A9E8-A7FF-D7FECAB8AF10}"/>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2" name="Forme libre : forme 11">
              <a:extLst>
                <a:ext uri="{FF2B5EF4-FFF2-40B4-BE49-F238E27FC236}">
                  <a16:creationId xmlns:a16="http://schemas.microsoft.com/office/drawing/2014/main" id="{72DD9B31-2A1E-EB85-F98E-CBE3E8A64A3D}"/>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3" name="Forme libre : forme 12">
              <a:extLst>
                <a:ext uri="{FF2B5EF4-FFF2-40B4-BE49-F238E27FC236}">
                  <a16:creationId xmlns:a16="http://schemas.microsoft.com/office/drawing/2014/main" id="{6420161A-669B-0F8D-A02D-EA5E4552AD9F}"/>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4" name="Graphique 1772">
              <a:extLst>
                <a:ext uri="{FF2B5EF4-FFF2-40B4-BE49-F238E27FC236}">
                  <a16:creationId xmlns:a16="http://schemas.microsoft.com/office/drawing/2014/main" id="{0C8E763A-6DF3-DACF-6DEE-6E902E9CD6AD}"/>
                </a:ext>
              </a:extLst>
            </p:cNvPr>
            <p:cNvGrpSpPr/>
            <p:nvPr/>
          </p:nvGrpSpPr>
          <p:grpSpPr>
            <a:xfrm>
              <a:off x="2489833" y="1432178"/>
              <a:ext cx="79724" cy="98488"/>
              <a:chOff x="2489833" y="1432178"/>
              <a:chExt cx="79724" cy="98488"/>
            </a:xfrm>
            <a:grpFill/>
          </p:grpSpPr>
          <p:sp>
            <p:nvSpPr>
              <p:cNvPr id="232" name="Forme libre : forme 231">
                <a:extLst>
                  <a:ext uri="{FF2B5EF4-FFF2-40B4-BE49-F238E27FC236}">
                    <a16:creationId xmlns:a16="http://schemas.microsoft.com/office/drawing/2014/main" id="{AF7060C9-C660-1D7C-14D8-A5EE2AE0F92D}"/>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239" name="Forme libre : forme 238">
                <a:extLst>
                  <a:ext uri="{FF2B5EF4-FFF2-40B4-BE49-F238E27FC236}">
                    <a16:creationId xmlns:a16="http://schemas.microsoft.com/office/drawing/2014/main" id="{4602CCDF-0A29-D039-DB6E-DC0DF9A708E1}"/>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40" name="Forme libre : forme 239">
                <a:extLst>
                  <a:ext uri="{FF2B5EF4-FFF2-40B4-BE49-F238E27FC236}">
                    <a16:creationId xmlns:a16="http://schemas.microsoft.com/office/drawing/2014/main" id="{A3C1C37E-DC42-705A-55F6-F7AE36283641}"/>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5" name="Forme libre : forme 14">
              <a:extLst>
                <a:ext uri="{FF2B5EF4-FFF2-40B4-BE49-F238E27FC236}">
                  <a16:creationId xmlns:a16="http://schemas.microsoft.com/office/drawing/2014/main" id="{D66E014C-2AE2-C620-B2F4-867634079004}"/>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6" name="Forme libre : forme 15">
              <a:extLst>
                <a:ext uri="{FF2B5EF4-FFF2-40B4-BE49-F238E27FC236}">
                  <a16:creationId xmlns:a16="http://schemas.microsoft.com/office/drawing/2014/main" id="{C0294750-C785-C2DF-E83A-71CD4E816ECC}"/>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7" name="Forme libre : forme 16">
              <a:extLst>
                <a:ext uri="{FF2B5EF4-FFF2-40B4-BE49-F238E27FC236}">
                  <a16:creationId xmlns:a16="http://schemas.microsoft.com/office/drawing/2014/main" id="{35AABE10-8FA7-364F-45A2-65636647FC55}"/>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8" name="Forme libre : forme 17">
              <a:extLst>
                <a:ext uri="{FF2B5EF4-FFF2-40B4-BE49-F238E27FC236}">
                  <a16:creationId xmlns:a16="http://schemas.microsoft.com/office/drawing/2014/main" id="{C28CE9D7-112C-666D-C71A-5B3F24288A12}"/>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9" name="Forme libre : forme 18">
              <a:extLst>
                <a:ext uri="{FF2B5EF4-FFF2-40B4-BE49-F238E27FC236}">
                  <a16:creationId xmlns:a16="http://schemas.microsoft.com/office/drawing/2014/main" id="{AA78F0EB-442D-94A4-86C7-133151D22F3D}"/>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20" name="Forme libre : forme 19">
              <a:extLst>
                <a:ext uri="{FF2B5EF4-FFF2-40B4-BE49-F238E27FC236}">
                  <a16:creationId xmlns:a16="http://schemas.microsoft.com/office/drawing/2014/main" id="{462DE654-93AD-0D63-1F2C-5B3C70251336}"/>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9D3D316D-9358-4A4F-4C8B-ADCACAAD7631}"/>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8D7D7C5A-C686-8E6C-C4A4-D8ED6CAAEE6A}"/>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8C859756-A030-9BF3-B8C3-0F26853F87EB}"/>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C9B49E6A-1764-284F-87B3-7CF1A65DD713}"/>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sp>
        <p:nvSpPr>
          <p:cNvPr id="243" name="Espace réservé du contenu 8">
            <a:extLst>
              <a:ext uri="{FF2B5EF4-FFF2-40B4-BE49-F238E27FC236}">
                <a16:creationId xmlns:a16="http://schemas.microsoft.com/office/drawing/2014/main" id="{454C7058-7A69-224E-AA65-B2AB21938FF3}"/>
              </a:ext>
            </a:extLst>
          </p:cNvPr>
          <p:cNvSpPr txBox="1">
            <a:spLocks/>
          </p:cNvSpPr>
          <p:nvPr/>
        </p:nvSpPr>
        <p:spPr>
          <a:xfrm>
            <a:off x="5673787" y="1339528"/>
            <a:ext cx="6301907" cy="1935500"/>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C00000"/>
              </a:buClr>
              <a:buFont typeface="Wingdings" panose="05000000000000000000" pitchFamily="2" charset="2"/>
              <a:buChar char="§"/>
              <a:defRPr/>
            </a:pPr>
            <a:endParaRPr lang="fr-FR" dirty="0">
              <a:cs typeface="Arial"/>
            </a:endParaRPr>
          </a:p>
          <a:p>
            <a:pPr marL="1098445" lvl="2" indent="-171450" eaLnBrk="1" fontAlgn="auto" hangingPunct="1">
              <a:spcBef>
                <a:spcPts val="300"/>
              </a:spcBef>
              <a:spcAft>
                <a:spcPts val="0"/>
              </a:spcAft>
              <a:buClr>
                <a:srgbClr val="C00000"/>
              </a:buClr>
              <a:defRPr/>
            </a:pPr>
            <a:r>
              <a:rPr lang="fr-FR" i="1" dirty="0"/>
              <a:t>En travaillant </a:t>
            </a:r>
            <a:r>
              <a:rPr lang="fr-FR" b="1" i="1" dirty="0"/>
              <a:t>la grappe familiale</a:t>
            </a:r>
            <a:r>
              <a:rPr lang="fr-FR" i="1" dirty="0"/>
              <a:t>, développez la </a:t>
            </a:r>
            <a:r>
              <a:rPr lang="fr-FR" b="1" i="1" dirty="0"/>
              <a:t>relation de confiance </a:t>
            </a:r>
            <a:r>
              <a:rPr lang="fr-FR" i="1" dirty="0"/>
              <a:t>avec les jeunes,</a:t>
            </a:r>
          </a:p>
          <a:p>
            <a:pPr marL="1098445" lvl="2" indent="-171450" eaLnBrk="1" fontAlgn="auto" hangingPunct="1">
              <a:spcBef>
                <a:spcPts val="300"/>
              </a:spcBef>
              <a:spcAft>
                <a:spcPts val="0"/>
              </a:spcAft>
              <a:buClr>
                <a:srgbClr val="C00000"/>
              </a:buClr>
              <a:defRPr/>
            </a:pPr>
            <a:r>
              <a:rPr lang="fr-FR" b="1" i="1" dirty="0"/>
              <a:t>Guidez les jeunes </a:t>
            </a:r>
            <a:r>
              <a:rPr lang="fr-FR" i="1" dirty="0"/>
              <a:t>dans la compréhension de l’univers bancaire. Aidez-les à comprendre comment </a:t>
            </a:r>
            <a:r>
              <a:rPr lang="fr-FR" b="1" i="1" dirty="0"/>
              <a:t>optimiser leur budget </a:t>
            </a:r>
            <a:r>
              <a:rPr lang="fr-FR" i="1" dirty="0"/>
              <a:t>et donnez leurs </a:t>
            </a:r>
            <a:r>
              <a:rPr lang="fr-FR" b="1" i="1" dirty="0"/>
              <a:t>des conseils pour économiser.</a:t>
            </a:r>
          </a:p>
          <a:p>
            <a:pPr marL="1098445" lvl="2" indent="-171450" eaLnBrk="1" fontAlgn="auto" hangingPunct="1">
              <a:spcBef>
                <a:spcPts val="300"/>
              </a:spcBef>
              <a:spcAft>
                <a:spcPts val="0"/>
              </a:spcAft>
              <a:buClr>
                <a:srgbClr val="C00000"/>
              </a:buClr>
              <a:defRPr/>
            </a:pPr>
            <a:r>
              <a:rPr lang="fr-FR" i="1" dirty="0"/>
              <a:t>Soyez présents pour leurs </a:t>
            </a:r>
            <a:r>
              <a:rPr lang="fr-FR" b="1" i="1" dirty="0"/>
              <a:t>projets importants </a:t>
            </a:r>
            <a:r>
              <a:rPr lang="fr-FR" i="1" dirty="0"/>
              <a:t>(permis, premier logement, financement des études) et pas seulement en cas de problèmes </a:t>
            </a:r>
            <a:r>
              <a:rPr lang="fr-FR" dirty="0"/>
              <a:t>😊</a:t>
            </a:r>
          </a:p>
        </p:txBody>
      </p:sp>
      <p:pic>
        <p:nvPicPr>
          <p:cNvPr id="244" name="Picture 6" descr="ADN Nations - Analyse de marché et conseil stratégique">
            <a:hlinkClick r:id="rId7" action="ppaction://hlinksldjump"/>
            <a:extLst>
              <a:ext uri="{FF2B5EF4-FFF2-40B4-BE49-F238E27FC236}">
                <a16:creationId xmlns:a16="http://schemas.microsoft.com/office/drawing/2014/main" id="{3DA9B7F5-36C7-829A-6AC3-B4AF6FA82B09}"/>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622710" y="6144884"/>
            <a:ext cx="370123" cy="34929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174BD35D-C025-7E0D-FF26-C704C86A5C28}"/>
              </a:ext>
            </a:extLst>
          </p:cNvPr>
          <p:cNvPicPr>
            <a:picLocks noChangeAspect="1"/>
          </p:cNvPicPr>
          <p:nvPr/>
        </p:nvPicPr>
        <p:blipFill>
          <a:blip r:embed="rId9" cstate="print">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rot="5701988" flipH="1" flipV="1">
            <a:off x="3986783" y="2070331"/>
            <a:ext cx="322403" cy="310019"/>
          </a:xfrm>
          <a:prstGeom prst="rect">
            <a:avLst/>
          </a:prstGeom>
          <a:noFill/>
        </p:spPr>
      </p:pic>
    </p:spTree>
    <p:extLst>
      <p:ext uri="{BB962C8B-B14F-4D97-AF65-F5344CB8AC3E}">
        <p14:creationId xmlns:p14="http://schemas.microsoft.com/office/powerpoint/2010/main" val="1767573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 name="Espace réservé du contenu 8">
            <a:extLst>
              <a:ext uri="{FF2B5EF4-FFF2-40B4-BE49-F238E27FC236}">
                <a16:creationId xmlns:a16="http://schemas.microsoft.com/office/drawing/2014/main" id="{08AE2ABC-B74C-5957-EF2C-DF083188E514}"/>
              </a:ext>
            </a:extLst>
          </p:cNvPr>
          <p:cNvSpPr txBox="1">
            <a:spLocks/>
          </p:cNvSpPr>
          <p:nvPr/>
        </p:nvSpPr>
        <p:spPr bwMode="auto">
          <a:xfrm>
            <a:off x="6485688" y="2159022"/>
            <a:ext cx="5564731" cy="1711386"/>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26" name="Espace réservé du contenu 8">
            <a:extLst>
              <a:ext uri="{FF2B5EF4-FFF2-40B4-BE49-F238E27FC236}">
                <a16:creationId xmlns:a16="http://schemas.microsoft.com/office/drawing/2014/main" id="{82BE54E3-3504-0DE1-F5EC-B609116730F1}"/>
              </a:ext>
            </a:extLst>
          </p:cNvPr>
          <p:cNvSpPr txBox="1">
            <a:spLocks/>
          </p:cNvSpPr>
          <p:nvPr/>
        </p:nvSpPr>
        <p:spPr bwMode="auto">
          <a:xfrm>
            <a:off x="476141" y="2508938"/>
            <a:ext cx="5725208" cy="1353891"/>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29" name="Espace réservé du contenu 8">
            <a:extLst>
              <a:ext uri="{FF2B5EF4-FFF2-40B4-BE49-F238E27FC236}">
                <a16:creationId xmlns:a16="http://schemas.microsoft.com/office/drawing/2014/main" id="{8F9EFA26-AC56-EA9F-8C0E-DB583CF02432}"/>
              </a:ext>
            </a:extLst>
          </p:cNvPr>
          <p:cNvSpPr txBox="1">
            <a:spLocks/>
          </p:cNvSpPr>
          <p:nvPr/>
        </p:nvSpPr>
        <p:spPr bwMode="auto">
          <a:xfrm>
            <a:off x="476141" y="4553547"/>
            <a:ext cx="5725208" cy="1353891"/>
          </a:xfrm>
          <a:prstGeom prst="rect">
            <a:avLst/>
          </a:prstGeom>
          <a:noFill/>
          <a:ln w="76200">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1" name="Espace réservé du contenu 8">
            <a:extLst>
              <a:ext uri="{FF2B5EF4-FFF2-40B4-BE49-F238E27FC236}">
                <a16:creationId xmlns:a16="http://schemas.microsoft.com/office/drawing/2014/main" id="{8FE9532F-C278-BF3B-083F-144B381F22FD}"/>
              </a:ext>
            </a:extLst>
          </p:cNvPr>
          <p:cNvSpPr txBox="1">
            <a:spLocks/>
          </p:cNvSpPr>
          <p:nvPr/>
        </p:nvSpPr>
        <p:spPr bwMode="auto">
          <a:xfrm>
            <a:off x="6496493" y="4145261"/>
            <a:ext cx="5543122" cy="1762177"/>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95" name="Espace réservé du contenu 8">
            <a:extLst>
              <a:ext uri="{FF2B5EF4-FFF2-40B4-BE49-F238E27FC236}">
                <a16:creationId xmlns:a16="http://schemas.microsoft.com/office/drawing/2014/main" id="{E0CA6278-A9CE-4B33-42F7-6F1648ED8E3C}"/>
              </a:ext>
            </a:extLst>
          </p:cNvPr>
          <p:cNvSpPr txBox="1">
            <a:spLocks/>
          </p:cNvSpPr>
          <p:nvPr/>
        </p:nvSpPr>
        <p:spPr>
          <a:xfrm>
            <a:off x="363083" y="4794608"/>
            <a:ext cx="5838266"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t>FAF GP ALIZE CONVICTION JUILLET 2024 (Gamme Défensive CIB) </a:t>
            </a:r>
            <a:endParaRPr lang="fr-FR" sz="1200" dirty="0"/>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56023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du Green : « </a:t>
            </a:r>
            <a:r>
              <a:rPr lang="fr-FR" dirty="0">
                <a:solidFill>
                  <a:srgbClr val="C00000"/>
                </a:solidFill>
                <a:latin typeface="Montserrat Black"/>
              </a:rPr>
              <a:t>Identifier et encourager </a:t>
            </a:r>
            <a:r>
              <a:rPr lang="fr-FR" dirty="0">
                <a:latin typeface="Montserrat Black"/>
              </a:rPr>
              <a:t>les projets </a:t>
            </a:r>
            <a:r>
              <a:rPr lang="fr-FR" dirty="0">
                <a:solidFill>
                  <a:srgbClr val="00B050"/>
                </a:solidFill>
                <a:latin typeface="Montserrat Black"/>
              </a:rPr>
              <a:t>Green</a:t>
            </a:r>
            <a:r>
              <a:rPr lang="fr-FR" dirty="0">
                <a:latin typeface="Montserrat Black"/>
              </a:rPr>
              <a:t> de nos clients »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GREEN</a:t>
            </a:r>
          </a:p>
        </p:txBody>
      </p:sp>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3"/>
              </a:rPr>
              <a:t>le Book des offres</a:t>
            </a:r>
            <a:endParaRPr lang="fr-FR" sz="1000" dirty="0">
              <a:solidFill>
                <a:schemeClr val="tx1">
                  <a:lumMod val="75000"/>
                  <a:lumOff val="25000"/>
                </a:schemeClr>
              </a:solidFill>
            </a:endParaRPr>
          </a:p>
        </p:txBody>
      </p:sp>
      <p:sp>
        <p:nvSpPr>
          <p:cNvPr id="224" name="Rectangle 223">
            <a:extLst>
              <a:ext uri="{FF2B5EF4-FFF2-40B4-BE49-F238E27FC236}">
                <a16:creationId xmlns:a16="http://schemas.microsoft.com/office/drawing/2014/main" id="{94B295FB-9B1B-152D-6CCF-C72B5377F3E4}"/>
              </a:ext>
            </a:extLst>
          </p:cNvPr>
          <p:cNvSpPr/>
          <p:nvPr/>
        </p:nvSpPr>
        <p:spPr>
          <a:xfrm>
            <a:off x="519754" y="985909"/>
            <a:ext cx="11598795" cy="1439651"/>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7" name="Espace réservé du contenu 8">
            <a:extLst>
              <a:ext uri="{FF2B5EF4-FFF2-40B4-BE49-F238E27FC236}">
                <a16:creationId xmlns:a16="http://schemas.microsoft.com/office/drawing/2014/main" id="{A9BD166E-D5B1-CF08-9938-5BE7142B6739}"/>
              </a:ext>
            </a:extLst>
          </p:cNvPr>
          <p:cNvSpPr txBox="1">
            <a:spLocks noChangeArrowheads="1"/>
          </p:cNvSpPr>
          <p:nvPr/>
        </p:nvSpPr>
        <p:spPr bwMode="auto">
          <a:xfrm>
            <a:off x="772208" y="2349405"/>
            <a:ext cx="296646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EPARGNE*</a:t>
            </a:r>
          </a:p>
        </p:txBody>
      </p:sp>
      <p:sp>
        <p:nvSpPr>
          <p:cNvPr id="228" name="Espace réservé du contenu 8">
            <a:extLst>
              <a:ext uri="{FF2B5EF4-FFF2-40B4-BE49-F238E27FC236}">
                <a16:creationId xmlns:a16="http://schemas.microsoft.com/office/drawing/2014/main" id="{AC69731D-0D65-ACA5-7394-94B5E7CCC9E5}"/>
              </a:ext>
            </a:extLst>
          </p:cNvPr>
          <p:cNvSpPr txBox="1">
            <a:spLocks noChangeArrowheads="1"/>
          </p:cNvSpPr>
          <p:nvPr/>
        </p:nvSpPr>
        <p:spPr bwMode="auto">
          <a:xfrm>
            <a:off x="6610473" y="1968130"/>
            <a:ext cx="3122110"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CREDIT*</a:t>
            </a:r>
          </a:p>
        </p:txBody>
      </p:sp>
      <p:sp>
        <p:nvSpPr>
          <p:cNvPr id="230" name="Espace réservé du contenu 8">
            <a:extLst>
              <a:ext uri="{FF2B5EF4-FFF2-40B4-BE49-F238E27FC236}">
                <a16:creationId xmlns:a16="http://schemas.microsoft.com/office/drawing/2014/main" id="{7919C88F-6366-2CD8-2F3A-C7E581D42D4C}"/>
              </a:ext>
            </a:extLst>
          </p:cNvPr>
          <p:cNvSpPr txBox="1">
            <a:spLocks noChangeArrowheads="1"/>
          </p:cNvSpPr>
          <p:nvPr/>
        </p:nvSpPr>
        <p:spPr bwMode="auto">
          <a:xfrm>
            <a:off x="772207" y="4394014"/>
            <a:ext cx="2966463" cy="319066"/>
          </a:xfrm>
          <a:prstGeom prst="rect">
            <a:avLst/>
          </a:prstGeom>
          <a:solidFill>
            <a:srgbClr val="00206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PREMIUM*</a:t>
            </a:r>
          </a:p>
        </p:txBody>
      </p:sp>
      <p:sp>
        <p:nvSpPr>
          <p:cNvPr id="233" name="Espace réservé du contenu 8">
            <a:extLst>
              <a:ext uri="{FF2B5EF4-FFF2-40B4-BE49-F238E27FC236}">
                <a16:creationId xmlns:a16="http://schemas.microsoft.com/office/drawing/2014/main" id="{13CF6E8E-41B3-8121-9D24-014CA5FE5094}"/>
              </a:ext>
            </a:extLst>
          </p:cNvPr>
          <p:cNvSpPr txBox="1">
            <a:spLocks noChangeArrowheads="1"/>
          </p:cNvSpPr>
          <p:nvPr/>
        </p:nvSpPr>
        <p:spPr bwMode="auto">
          <a:xfrm>
            <a:off x="6610473" y="3969207"/>
            <a:ext cx="3089955"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IARD &amp; Prévoyance*</a:t>
            </a:r>
          </a:p>
        </p:txBody>
      </p:sp>
      <p:grpSp>
        <p:nvGrpSpPr>
          <p:cNvPr id="234" name="Graphique 1830">
            <a:extLst>
              <a:ext uri="{FF2B5EF4-FFF2-40B4-BE49-F238E27FC236}">
                <a16:creationId xmlns:a16="http://schemas.microsoft.com/office/drawing/2014/main" id="{0BBD4997-51AB-5072-2231-E317AE1C481F}"/>
              </a:ext>
            </a:extLst>
          </p:cNvPr>
          <p:cNvGrpSpPr/>
          <p:nvPr/>
        </p:nvGrpSpPr>
        <p:grpSpPr>
          <a:xfrm>
            <a:off x="775819" y="2394065"/>
            <a:ext cx="248961" cy="225774"/>
            <a:chOff x="10483925" y="2904391"/>
            <a:chExt cx="396900" cy="359934"/>
          </a:xfrm>
          <a:noFill/>
        </p:grpSpPr>
        <p:grpSp>
          <p:nvGrpSpPr>
            <p:cNvPr id="235" name="Graphique 1830">
              <a:extLst>
                <a:ext uri="{FF2B5EF4-FFF2-40B4-BE49-F238E27FC236}">
                  <a16:creationId xmlns:a16="http://schemas.microsoft.com/office/drawing/2014/main" id="{18DAAD5F-F773-A25C-4D39-BEF2B5C8FD72}"/>
                </a:ext>
              </a:extLst>
            </p:cNvPr>
            <p:cNvGrpSpPr/>
            <p:nvPr/>
          </p:nvGrpSpPr>
          <p:grpSpPr>
            <a:xfrm>
              <a:off x="10483925" y="2904391"/>
              <a:ext cx="396900" cy="359934"/>
              <a:chOff x="10483925" y="2904391"/>
              <a:chExt cx="396900" cy="359934"/>
            </a:xfrm>
            <a:grpFill/>
          </p:grpSpPr>
          <p:sp>
            <p:nvSpPr>
              <p:cNvPr id="279" name="Forme libre : forme 278">
                <a:extLst>
                  <a:ext uri="{FF2B5EF4-FFF2-40B4-BE49-F238E27FC236}">
                    <a16:creationId xmlns:a16="http://schemas.microsoft.com/office/drawing/2014/main" id="{D0C1DBD6-199C-1B0E-0F18-FF56B1B826F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83" name="Forme libre : forme 282">
                <a:extLst>
                  <a:ext uri="{FF2B5EF4-FFF2-40B4-BE49-F238E27FC236}">
                    <a16:creationId xmlns:a16="http://schemas.microsoft.com/office/drawing/2014/main" id="{97460278-BB09-8E46-96EC-207501FF67A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87" name="Forme libre : forme 286">
                <a:extLst>
                  <a:ext uri="{FF2B5EF4-FFF2-40B4-BE49-F238E27FC236}">
                    <a16:creationId xmlns:a16="http://schemas.microsoft.com/office/drawing/2014/main" id="{48D0C019-DBCC-7FE8-7DB1-7C39190633E6}"/>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89" name="Forme libre : forme 288">
                <a:extLst>
                  <a:ext uri="{FF2B5EF4-FFF2-40B4-BE49-F238E27FC236}">
                    <a16:creationId xmlns:a16="http://schemas.microsoft.com/office/drawing/2014/main" id="{6EF51C8A-DABB-10D7-85C9-89BF8B0FF91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90" name="Forme libre : forme 289">
                <a:extLst>
                  <a:ext uri="{FF2B5EF4-FFF2-40B4-BE49-F238E27FC236}">
                    <a16:creationId xmlns:a16="http://schemas.microsoft.com/office/drawing/2014/main" id="{A2E1A63E-ADE1-65B7-1523-4F78A74E2245}"/>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91" name="Forme libre : forme 290">
                <a:extLst>
                  <a:ext uri="{FF2B5EF4-FFF2-40B4-BE49-F238E27FC236}">
                    <a16:creationId xmlns:a16="http://schemas.microsoft.com/office/drawing/2014/main" id="{B667C795-322C-0E94-EBBF-48F846A4682D}"/>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93" name="Forme libre : forme 292">
                <a:extLst>
                  <a:ext uri="{FF2B5EF4-FFF2-40B4-BE49-F238E27FC236}">
                    <a16:creationId xmlns:a16="http://schemas.microsoft.com/office/drawing/2014/main" id="{F647B9FE-9840-E5D0-B053-FD3E7929530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94" name="Forme libre : forme 293">
                <a:extLst>
                  <a:ext uri="{FF2B5EF4-FFF2-40B4-BE49-F238E27FC236}">
                    <a16:creationId xmlns:a16="http://schemas.microsoft.com/office/drawing/2014/main" id="{2B0B6407-210D-BEA8-57C7-94C95346C9C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578D35BB-76A1-06F0-8F60-059715B10C8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96" name="Forme libre : forme 295">
                <a:extLst>
                  <a:ext uri="{FF2B5EF4-FFF2-40B4-BE49-F238E27FC236}">
                    <a16:creationId xmlns:a16="http://schemas.microsoft.com/office/drawing/2014/main" id="{086190B5-7F4C-2251-7069-CE522BEB345A}"/>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97" name="Forme libre : forme 296">
                <a:extLst>
                  <a:ext uri="{FF2B5EF4-FFF2-40B4-BE49-F238E27FC236}">
                    <a16:creationId xmlns:a16="http://schemas.microsoft.com/office/drawing/2014/main" id="{028BE317-D5E2-4045-E97B-482B5E3F668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298" name="Forme libre : forme 297">
                <a:extLst>
                  <a:ext uri="{FF2B5EF4-FFF2-40B4-BE49-F238E27FC236}">
                    <a16:creationId xmlns:a16="http://schemas.microsoft.com/office/drawing/2014/main" id="{DA87E696-C29C-57D0-E7BB-76620713648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299" name="Forme libre : forme 298">
                <a:extLst>
                  <a:ext uri="{FF2B5EF4-FFF2-40B4-BE49-F238E27FC236}">
                    <a16:creationId xmlns:a16="http://schemas.microsoft.com/office/drawing/2014/main" id="{746B48E6-AE37-0424-8930-98E5D3666F91}"/>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36" name="Forme libre : forme 235">
              <a:extLst>
                <a:ext uri="{FF2B5EF4-FFF2-40B4-BE49-F238E27FC236}">
                  <a16:creationId xmlns:a16="http://schemas.microsoft.com/office/drawing/2014/main" id="{BB9E6F57-17DB-D290-6820-24DD81A3CD90}"/>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C1FACBA2-2D03-731A-3EAE-78677EB1CAE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64A3F0AD-A81F-A646-894E-D0CFE4CE92A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00" name="Graphique 1830">
            <a:extLst>
              <a:ext uri="{FF2B5EF4-FFF2-40B4-BE49-F238E27FC236}">
                <a16:creationId xmlns:a16="http://schemas.microsoft.com/office/drawing/2014/main" id="{DB2386FA-A812-E054-FF06-576C346AAFC9}"/>
              </a:ext>
            </a:extLst>
          </p:cNvPr>
          <p:cNvGrpSpPr/>
          <p:nvPr/>
        </p:nvGrpSpPr>
        <p:grpSpPr>
          <a:xfrm>
            <a:off x="782654" y="4434910"/>
            <a:ext cx="248961" cy="225774"/>
            <a:chOff x="10483925" y="2904391"/>
            <a:chExt cx="396900" cy="359934"/>
          </a:xfrm>
          <a:noFill/>
        </p:grpSpPr>
        <p:grpSp>
          <p:nvGrpSpPr>
            <p:cNvPr id="301" name="Graphique 1830">
              <a:extLst>
                <a:ext uri="{FF2B5EF4-FFF2-40B4-BE49-F238E27FC236}">
                  <a16:creationId xmlns:a16="http://schemas.microsoft.com/office/drawing/2014/main" id="{EE53F980-268A-0517-4D86-10F7A03E2B5C}"/>
                </a:ext>
              </a:extLst>
            </p:cNvPr>
            <p:cNvGrpSpPr/>
            <p:nvPr/>
          </p:nvGrpSpPr>
          <p:grpSpPr>
            <a:xfrm>
              <a:off x="10483925" y="2904391"/>
              <a:ext cx="396900" cy="359934"/>
              <a:chOff x="10483925" y="2904391"/>
              <a:chExt cx="396900" cy="359934"/>
            </a:xfrm>
            <a:grpFill/>
          </p:grpSpPr>
          <p:sp>
            <p:nvSpPr>
              <p:cNvPr id="305" name="Forme libre : forme 304">
                <a:extLst>
                  <a:ext uri="{FF2B5EF4-FFF2-40B4-BE49-F238E27FC236}">
                    <a16:creationId xmlns:a16="http://schemas.microsoft.com/office/drawing/2014/main" id="{99214636-988B-CADD-FC0A-35208A948021}"/>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306" name="Forme libre : forme 305">
                <a:extLst>
                  <a:ext uri="{FF2B5EF4-FFF2-40B4-BE49-F238E27FC236}">
                    <a16:creationId xmlns:a16="http://schemas.microsoft.com/office/drawing/2014/main" id="{85F40AAF-74C9-14BA-8802-FFD4DF5E4DBE}"/>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307" name="Forme libre : forme 306">
                <a:extLst>
                  <a:ext uri="{FF2B5EF4-FFF2-40B4-BE49-F238E27FC236}">
                    <a16:creationId xmlns:a16="http://schemas.microsoft.com/office/drawing/2014/main" id="{23660EE4-1687-E981-F3DD-578BB2C3858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EC274DEC-C36C-ECA3-B818-D70A0257DBB2}"/>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09" name="Forme libre : forme 308">
                <a:extLst>
                  <a:ext uri="{FF2B5EF4-FFF2-40B4-BE49-F238E27FC236}">
                    <a16:creationId xmlns:a16="http://schemas.microsoft.com/office/drawing/2014/main" id="{A5C4D041-0B38-B68F-37E4-2C65ADA8BC3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10" name="Forme libre : forme 309">
                <a:extLst>
                  <a:ext uri="{FF2B5EF4-FFF2-40B4-BE49-F238E27FC236}">
                    <a16:creationId xmlns:a16="http://schemas.microsoft.com/office/drawing/2014/main" id="{5DA5A8CF-E6CE-581B-8C92-9FA8B5569737}"/>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11" name="Forme libre : forme 310">
                <a:extLst>
                  <a:ext uri="{FF2B5EF4-FFF2-40B4-BE49-F238E27FC236}">
                    <a16:creationId xmlns:a16="http://schemas.microsoft.com/office/drawing/2014/main" id="{0C105150-BE46-9A54-A9B4-B7E41BD0962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12" name="Forme libre : forme 311">
                <a:extLst>
                  <a:ext uri="{FF2B5EF4-FFF2-40B4-BE49-F238E27FC236}">
                    <a16:creationId xmlns:a16="http://schemas.microsoft.com/office/drawing/2014/main" id="{24A77694-2FFB-AE06-000C-35B377F08C5C}"/>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13" name="Forme libre : forme 312">
                <a:extLst>
                  <a:ext uri="{FF2B5EF4-FFF2-40B4-BE49-F238E27FC236}">
                    <a16:creationId xmlns:a16="http://schemas.microsoft.com/office/drawing/2014/main" id="{32958568-C040-2363-C796-5AD8F76FA8DE}"/>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1EB1BD55-843D-C1C5-5831-1257397E3A0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15" name="Forme libre : forme 314">
                <a:extLst>
                  <a:ext uri="{FF2B5EF4-FFF2-40B4-BE49-F238E27FC236}">
                    <a16:creationId xmlns:a16="http://schemas.microsoft.com/office/drawing/2014/main" id="{D58AAB95-1077-D5DD-2486-AFB0A5E5A33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16" name="Forme libre : forme 315">
                <a:extLst>
                  <a:ext uri="{FF2B5EF4-FFF2-40B4-BE49-F238E27FC236}">
                    <a16:creationId xmlns:a16="http://schemas.microsoft.com/office/drawing/2014/main" id="{FDA529E6-5C46-FD6E-CFAE-53D68EF04BBA}"/>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17" name="Forme libre : forme 316">
                <a:extLst>
                  <a:ext uri="{FF2B5EF4-FFF2-40B4-BE49-F238E27FC236}">
                    <a16:creationId xmlns:a16="http://schemas.microsoft.com/office/drawing/2014/main" id="{AE91159F-4AF1-D9F0-D33B-803AF56AB3B5}"/>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02" name="Forme libre : forme 301">
              <a:extLst>
                <a:ext uri="{FF2B5EF4-FFF2-40B4-BE49-F238E27FC236}">
                  <a16:creationId xmlns:a16="http://schemas.microsoft.com/office/drawing/2014/main" id="{26D6C8A8-7CF5-8184-6109-253A215A7BAB}"/>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D45E4935-DD39-B263-1261-80720C5CC75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25996459-7475-DE0F-AE36-D8820D9D1A25}"/>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18" name="Graphique 1830">
            <a:extLst>
              <a:ext uri="{FF2B5EF4-FFF2-40B4-BE49-F238E27FC236}">
                <a16:creationId xmlns:a16="http://schemas.microsoft.com/office/drawing/2014/main" id="{B4C81DB5-19B7-F0A1-9F0B-9FB695305A27}"/>
              </a:ext>
            </a:extLst>
          </p:cNvPr>
          <p:cNvGrpSpPr/>
          <p:nvPr/>
        </p:nvGrpSpPr>
        <p:grpSpPr>
          <a:xfrm>
            <a:off x="6621044" y="2022171"/>
            <a:ext cx="248961" cy="225774"/>
            <a:chOff x="10483925" y="2904391"/>
            <a:chExt cx="396900" cy="359934"/>
          </a:xfrm>
          <a:noFill/>
        </p:grpSpPr>
        <p:grpSp>
          <p:nvGrpSpPr>
            <p:cNvPr id="319" name="Graphique 1830">
              <a:extLst>
                <a:ext uri="{FF2B5EF4-FFF2-40B4-BE49-F238E27FC236}">
                  <a16:creationId xmlns:a16="http://schemas.microsoft.com/office/drawing/2014/main" id="{9763D6AB-5CD9-21A6-2885-96DE81E4AEA0}"/>
                </a:ext>
              </a:extLst>
            </p:cNvPr>
            <p:cNvGrpSpPr/>
            <p:nvPr/>
          </p:nvGrpSpPr>
          <p:grpSpPr>
            <a:xfrm>
              <a:off x="10483925" y="2904391"/>
              <a:ext cx="396900" cy="359934"/>
              <a:chOff x="10483925" y="2904391"/>
              <a:chExt cx="396900" cy="359934"/>
            </a:xfrm>
            <a:grpFill/>
          </p:grpSpPr>
          <p:sp>
            <p:nvSpPr>
              <p:cNvPr id="127" name="Forme libre : forme 126">
                <a:extLst>
                  <a:ext uri="{FF2B5EF4-FFF2-40B4-BE49-F238E27FC236}">
                    <a16:creationId xmlns:a16="http://schemas.microsoft.com/office/drawing/2014/main" id="{3710F167-69D4-3F39-AD5A-B3F4A32E15C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47204299-3C1A-E9AB-BBAB-C6FD639F6431}"/>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D69E53E5-9A0A-3AE3-20EF-2D3D070213E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D809E2EE-9D5C-211F-21A0-DD6DE0D7A7A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4458422C-18E1-4ADA-29A1-8D398B69017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34" name="Forme libre : forme 133">
                <a:extLst>
                  <a:ext uri="{FF2B5EF4-FFF2-40B4-BE49-F238E27FC236}">
                    <a16:creationId xmlns:a16="http://schemas.microsoft.com/office/drawing/2014/main" id="{3D26E297-1F62-B47E-0CC6-C03BDE39A3A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2B13BC00-D146-6BB7-1A30-79CD85803623}"/>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37" name="Forme libre : forme 136">
                <a:extLst>
                  <a:ext uri="{FF2B5EF4-FFF2-40B4-BE49-F238E27FC236}">
                    <a16:creationId xmlns:a16="http://schemas.microsoft.com/office/drawing/2014/main" id="{4F2F3C26-E705-DEC6-69FE-3B4572DF84B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38" name="Forme libre : forme 137">
                <a:extLst>
                  <a:ext uri="{FF2B5EF4-FFF2-40B4-BE49-F238E27FC236}">
                    <a16:creationId xmlns:a16="http://schemas.microsoft.com/office/drawing/2014/main" id="{B26AA526-AC9B-DA8F-4F3A-2C7AE4BCB7B0}"/>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39" name="Forme libre : forme 138">
                <a:extLst>
                  <a:ext uri="{FF2B5EF4-FFF2-40B4-BE49-F238E27FC236}">
                    <a16:creationId xmlns:a16="http://schemas.microsoft.com/office/drawing/2014/main" id="{5AC2A54B-4AB5-A4A5-4D4F-BD5182BC7FD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40" name="Forme libre : forme 139">
                <a:extLst>
                  <a:ext uri="{FF2B5EF4-FFF2-40B4-BE49-F238E27FC236}">
                    <a16:creationId xmlns:a16="http://schemas.microsoft.com/office/drawing/2014/main" id="{3539E827-BD4A-7E58-21D8-495090C4EE4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41" name="Forme libre : forme 140">
                <a:extLst>
                  <a:ext uri="{FF2B5EF4-FFF2-40B4-BE49-F238E27FC236}">
                    <a16:creationId xmlns:a16="http://schemas.microsoft.com/office/drawing/2014/main" id="{CABC4F84-F253-2E01-79A3-5F1377517D6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42" name="Forme libre : forme 141">
                <a:extLst>
                  <a:ext uri="{FF2B5EF4-FFF2-40B4-BE49-F238E27FC236}">
                    <a16:creationId xmlns:a16="http://schemas.microsoft.com/office/drawing/2014/main" id="{C339C045-4931-B763-BF9C-2FC5CD398F3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24" name="Forme libre : forme 123">
              <a:extLst>
                <a:ext uri="{FF2B5EF4-FFF2-40B4-BE49-F238E27FC236}">
                  <a16:creationId xmlns:a16="http://schemas.microsoft.com/office/drawing/2014/main" id="{4C9D7608-CB47-568C-F518-EC5907EC9F0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0B82DD5C-E007-BDBA-F95A-B86E8E00F83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6" name="Forme libre : forme 125">
              <a:extLst>
                <a:ext uri="{FF2B5EF4-FFF2-40B4-BE49-F238E27FC236}">
                  <a16:creationId xmlns:a16="http://schemas.microsoft.com/office/drawing/2014/main" id="{4ADA9311-4654-80CA-3716-E592B2069B26}"/>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43" name="Graphique 1830">
            <a:extLst>
              <a:ext uri="{FF2B5EF4-FFF2-40B4-BE49-F238E27FC236}">
                <a16:creationId xmlns:a16="http://schemas.microsoft.com/office/drawing/2014/main" id="{55A01976-B7CF-6368-5660-EF82148F7D72}"/>
              </a:ext>
            </a:extLst>
          </p:cNvPr>
          <p:cNvGrpSpPr/>
          <p:nvPr/>
        </p:nvGrpSpPr>
        <p:grpSpPr>
          <a:xfrm>
            <a:off x="6660811" y="4008723"/>
            <a:ext cx="248961" cy="225774"/>
            <a:chOff x="10483925" y="2904391"/>
            <a:chExt cx="396900" cy="359934"/>
          </a:xfrm>
          <a:noFill/>
        </p:grpSpPr>
        <p:grpSp>
          <p:nvGrpSpPr>
            <p:cNvPr id="144" name="Graphique 1830">
              <a:extLst>
                <a:ext uri="{FF2B5EF4-FFF2-40B4-BE49-F238E27FC236}">
                  <a16:creationId xmlns:a16="http://schemas.microsoft.com/office/drawing/2014/main" id="{65E4A3AF-B10B-757A-1781-DE93ED0F0F30}"/>
                </a:ext>
              </a:extLst>
            </p:cNvPr>
            <p:cNvGrpSpPr/>
            <p:nvPr/>
          </p:nvGrpSpPr>
          <p:grpSpPr>
            <a:xfrm>
              <a:off x="10483925" y="2904391"/>
              <a:ext cx="396900" cy="359934"/>
              <a:chOff x="10483925" y="2904391"/>
              <a:chExt cx="396900" cy="359934"/>
            </a:xfrm>
            <a:grpFill/>
          </p:grpSpPr>
          <p:sp>
            <p:nvSpPr>
              <p:cNvPr id="148" name="Forme libre : forme 147">
                <a:extLst>
                  <a:ext uri="{FF2B5EF4-FFF2-40B4-BE49-F238E27FC236}">
                    <a16:creationId xmlns:a16="http://schemas.microsoft.com/office/drawing/2014/main" id="{D118572B-B42E-5AD1-3F18-C2995B17F227}"/>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49" name="Forme libre : forme 148">
                <a:extLst>
                  <a:ext uri="{FF2B5EF4-FFF2-40B4-BE49-F238E27FC236}">
                    <a16:creationId xmlns:a16="http://schemas.microsoft.com/office/drawing/2014/main" id="{C9587796-BD05-B4C3-D4A5-9658B10B86C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50" name="Forme libre : forme 149">
                <a:extLst>
                  <a:ext uri="{FF2B5EF4-FFF2-40B4-BE49-F238E27FC236}">
                    <a16:creationId xmlns:a16="http://schemas.microsoft.com/office/drawing/2014/main" id="{FD004BA5-7157-70DD-4F24-D2621E410EC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EE2F4887-778F-9498-6313-7C12962196CD}"/>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52" name="Forme libre : forme 151">
                <a:extLst>
                  <a:ext uri="{FF2B5EF4-FFF2-40B4-BE49-F238E27FC236}">
                    <a16:creationId xmlns:a16="http://schemas.microsoft.com/office/drawing/2014/main" id="{3CA1995A-55C8-EC07-4952-94B5A878090D}"/>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53" name="Forme libre : forme 152">
                <a:extLst>
                  <a:ext uri="{FF2B5EF4-FFF2-40B4-BE49-F238E27FC236}">
                    <a16:creationId xmlns:a16="http://schemas.microsoft.com/office/drawing/2014/main" id="{B0B4FE38-9390-0AE7-19E6-0ADB4A92FC9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54" name="Forme libre : forme 153">
                <a:extLst>
                  <a:ext uri="{FF2B5EF4-FFF2-40B4-BE49-F238E27FC236}">
                    <a16:creationId xmlns:a16="http://schemas.microsoft.com/office/drawing/2014/main" id="{E05E3A43-9322-1DD1-30C5-34494FFFA0E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55" name="Forme libre : forme 154">
                <a:extLst>
                  <a:ext uri="{FF2B5EF4-FFF2-40B4-BE49-F238E27FC236}">
                    <a16:creationId xmlns:a16="http://schemas.microsoft.com/office/drawing/2014/main" id="{B2A9AD02-7EA8-DC97-9906-0394045C66C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56" name="Forme libre : forme 155">
                <a:extLst>
                  <a:ext uri="{FF2B5EF4-FFF2-40B4-BE49-F238E27FC236}">
                    <a16:creationId xmlns:a16="http://schemas.microsoft.com/office/drawing/2014/main" id="{BC2C9244-B4BD-E96D-0C6D-43900261CAF7}"/>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57" name="Forme libre : forme 156">
                <a:extLst>
                  <a:ext uri="{FF2B5EF4-FFF2-40B4-BE49-F238E27FC236}">
                    <a16:creationId xmlns:a16="http://schemas.microsoft.com/office/drawing/2014/main" id="{86931AAF-8954-B5A2-BD4E-CAB61DCA2F5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58" name="Forme libre : forme 157">
                <a:extLst>
                  <a:ext uri="{FF2B5EF4-FFF2-40B4-BE49-F238E27FC236}">
                    <a16:creationId xmlns:a16="http://schemas.microsoft.com/office/drawing/2014/main" id="{1D249ECB-8096-E16D-814D-FAB076744CF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59" name="Forme libre : forme 158">
                <a:extLst>
                  <a:ext uri="{FF2B5EF4-FFF2-40B4-BE49-F238E27FC236}">
                    <a16:creationId xmlns:a16="http://schemas.microsoft.com/office/drawing/2014/main" id="{538D0B7D-7964-C271-5AF6-15AA3E5ED1E7}"/>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92" name="Forme libre : forme 191">
                <a:extLst>
                  <a:ext uri="{FF2B5EF4-FFF2-40B4-BE49-F238E27FC236}">
                    <a16:creationId xmlns:a16="http://schemas.microsoft.com/office/drawing/2014/main" id="{A07EBCAE-2B9A-1B69-EA02-8EC370C76FD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45" name="Forme libre : forme 144">
              <a:extLst>
                <a:ext uri="{FF2B5EF4-FFF2-40B4-BE49-F238E27FC236}">
                  <a16:creationId xmlns:a16="http://schemas.microsoft.com/office/drawing/2014/main" id="{DC8BC0FF-BA63-C3D9-DC64-E0042DCCCA3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6" name="Forme libre : forme 145">
              <a:extLst>
                <a:ext uri="{FF2B5EF4-FFF2-40B4-BE49-F238E27FC236}">
                  <a16:creationId xmlns:a16="http://schemas.microsoft.com/office/drawing/2014/main" id="{7D408C8B-CCC7-CD57-B18F-02CE66606A8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7" name="Forme libre : forme 146">
              <a:extLst>
                <a:ext uri="{FF2B5EF4-FFF2-40B4-BE49-F238E27FC236}">
                  <a16:creationId xmlns:a16="http://schemas.microsoft.com/office/drawing/2014/main" id="{9E72A880-1DC1-2938-CFB1-6A110F8B3AD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sp>
        <p:nvSpPr>
          <p:cNvPr id="194" name="Espace réservé du contenu 8">
            <a:extLst>
              <a:ext uri="{FF2B5EF4-FFF2-40B4-BE49-F238E27FC236}">
                <a16:creationId xmlns:a16="http://schemas.microsoft.com/office/drawing/2014/main" id="{E54C316B-0A19-869A-BC96-1B1697C627A0}"/>
              </a:ext>
            </a:extLst>
          </p:cNvPr>
          <p:cNvSpPr txBox="1">
            <a:spLocks/>
          </p:cNvSpPr>
          <p:nvPr/>
        </p:nvSpPr>
        <p:spPr>
          <a:xfrm>
            <a:off x="343801" y="2565673"/>
            <a:ext cx="533722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Assurance-vie responsable</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err="1"/>
              <a:t>PERi</a:t>
            </a:r>
            <a:r>
              <a:rPr lang="fr-FR" sz="1200" b="1" dirty="0"/>
              <a:t> responsable</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CSL vert</a:t>
            </a:r>
          </a:p>
        </p:txBody>
      </p:sp>
      <p:sp>
        <p:nvSpPr>
          <p:cNvPr id="3" name="Espace réservé du contenu 8">
            <a:extLst>
              <a:ext uri="{FF2B5EF4-FFF2-40B4-BE49-F238E27FC236}">
                <a16:creationId xmlns:a16="http://schemas.microsoft.com/office/drawing/2014/main" id="{61C8F285-AAF0-169C-415B-0A0C61D595BF}"/>
              </a:ext>
            </a:extLst>
          </p:cNvPr>
          <p:cNvSpPr txBox="1">
            <a:spLocks/>
          </p:cNvSpPr>
          <p:nvPr/>
        </p:nvSpPr>
        <p:spPr>
          <a:xfrm>
            <a:off x="363083" y="851462"/>
            <a:ext cx="10440623" cy="146697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00B050"/>
              </a:buClr>
              <a:buFont typeface="Wingdings" panose="05000000000000000000" pitchFamily="2" charset="2"/>
              <a:buChar char="§"/>
              <a:defRPr/>
            </a:pPr>
            <a:endParaRPr lang="fr-FR" sz="1200" dirty="0"/>
          </a:p>
          <a:p>
            <a:pPr lvl="1" eaLnBrk="1" fontAlgn="auto" hangingPunct="1">
              <a:spcBef>
                <a:spcPts val="300"/>
              </a:spcBef>
              <a:spcAft>
                <a:spcPts val="0"/>
              </a:spcAft>
              <a:buClr>
                <a:srgbClr val="00B050"/>
              </a:buClr>
              <a:buFont typeface="Wingdings" panose="05000000000000000000" pitchFamily="2" charset="2"/>
              <a:buChar char="§"/>
              <a:defRPr/>
            </a:pPr>
            <a:r>
              <a:rPr lang="fr-FR" sz="1200" b="1" dirty="0"/>
              <a:t>Notre stratégie et nos priorités : </a:t>
            </a:r>
          </a:p>
          <a:p>
            <a:pPr lvl="2" eaLnBrk="1" fontAlgn="auto" hangingPunct="1">
              <a:spcBef>
                <a:spcPts val="300"/>
              </a:spcBef>
              <a:spcAft>
                <a:spcPts val="0"/>
              </a:spcAft>
              <a:buClr>
                <a:srgbClr val="00B050"/>
              </a:buClr>
              <a:defRPr/>
            </a:pPr>
            <a:r>
              <a:rPr lang="fr-FR" sz="1000" b="1" dirty="0"/>
              <a:t>Le contexte économique actuel est favorable pour accompagner nos clients dans leurs projets de transition environnementale </a:t>
            </a:r>
            <a:r>
              <a:rPr lang="fr-FR" sz="1000" dirty="0"/>
              <a:t>tels que la rénovation énergétique de leurs logements, le changement de véhicule ou le fait de donner du sens à leur épargne. </a:t>
            </a:r>
          </a:p>
          <a:p>
            <a:pPr lvl="2" eaLnBrk="1" fontAlgn="auto" hangingPunct="1">
              <a:spcBef>
                <a:spcPts val="300"/>
              </a:spcBef>
              <a:spcAft>
                <a:spcPts val="0"/>
              </a:spcAft>
              <a:buClr>
                <a:srgbClr val="00B050"/>
              </a:buClr>
              <a:defRPr/>
            </a:pPr>
            <a:r>
              <a:rPr lang="fr-FR" sz="1000" dirty="0"/>
              <a:t>Le </a:t>
            </a:r>
            <a:r>
              <a:rPr lang="fr-FR" sz="1000" b="1" dirty="0"/>
              <a:t>Questionnaire Finance Durable </a:t>
            </a:r>
            <a:r>
              <a:rPr lang="fr-FR" sz="1000" dirty="0"/>
              <a:t>est une grande opportunité en ce sens : </a:t>
            </a:r>
            <a:r>
              <a:rPr lang="fr-FR" sz="1000" dirty="0">
                <a:hlinkClick r:id="rId4"/>
              </a:rPr>
              <a:t>cliquez ici</a:t>
            </a:r>
            <a:endParaRPr lang="fr-FR" sz="1000" dirty="0"/>
          </a:p>
          <a:p>
            <a:pPr lvl="2" eaLnBrk="1" fontAlgn="auto" hangingPunct="1">
              <a:spcBef>
                <a:spcPts val="300"/>
              </a:spcBef>
              <a:spcAft>
                <a:spcPts val="0"/>
              </a:spcAft>
              <a:buClr>
                <a:srgbClr val="00B050"/>
              </a:buClr>
              <a:defRPr/>
            </a:pPr>
            <a:endParaRPr lang="fr-FR" sz="1000" dirty="0"/>
          </a:p>
          <a:p>
            <a:pPr lvl="1" eaLnBrk="1" fontAlgn="auto" hangingPunct="1">
              <a:spcBef>
                <a:spcPts val="300"/>
              </a:spcBef>
              <a:spcAft>
                <a:spcPts val="0"/>
              </a:spcAft>
              <a:buClr>
                <a:srgbClr val="00B050"/>
              </a:buClr>
              <a:buFont typeface="Wingdings" panose="05000000000000000000" pitchFamily="2" charset="2"/>
              <a:buChar char="§"/>
              <a:defRPr/>
            </a:pPr>
            <a:r>
              <a:rPr lang="fr-FR" sz="1200" b="1" dirty="0"/>
              <a:t>Les cibles du </a:t>
            </a:r>
            <a:r>
              <a:rPr lang="fr-FR" sz="1200" b="1" dirty="0">
                <a:solidFill>
                  <a:srgbClr val="00B050"/>
                </a:solidFill>
              </a:rPr>
              <a:t>Green</a:t>
            </a:r>
            <a:r>
              <a:rPr lang="fr-FR" sz="1200" b="1" dirty="0"/>
              <a:t> : </a:t>
            </a:r>
            <a:r>
              <a:rPr lang="fr-FR" sz="1200" dirty="0">
                <a:hlinkClick r:id="rId5" action="ppaction://hlinksldjump">
                  <a:extLst>
                    <a:ext uri="{A12FA001-AC4F-418D-AE19-62706E023703}">
                      <ahyp:hlinkClr xmlns:ahyp="http://schemas.microsoft.com/office/drawing/2018/hyperlinkcolor" val="tx"/>
                    </a:ext>
                  </a:extLst>
                </a:hlinkClick>
              </a:rPr>
              <a:t>cliquez ici</a:t>
            </a:r>
            <a:endParaRPr lang="fr-FR" sz="1200" dirty="0"/>
          </a:p>
        </p:txBody>
      </p:sp>
      <p:pic>
        <p:nvPicPr>
          <p:cNvPr id="4" name="Image 3">
            <a:extLst>
              <a:ext uri="{FF2B5EF4-FFF2-40B4-BE49-F238E27FC236}">
                <a16:creationId xmlns:a16="http://schemas.microsoft.com/office/drawing/2014/main" id="{D6F5EFBD-D393-6ED4-C1D8-0CF164259400}"/>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5647309" y="4359032"/>
            <a:ext cx="425399" cy="413416"/>
          </a:xfrm>
          <a:prstGeom prst="rect">
            <a:avLst/>
          </a:prstGeom>
        </p:spPr>
      </p:pic>
      <p:pic>
        <p:nvPicPr>
          <p:cNvPr id="5" name="Image 4">
            <a:extLst>
              <a:ext uri="{FF2B5EF4-FFF2-40B4-BE49-F238E27FC236}">
                <a16:creationId xmlns:a16="http://schemas.microsoft.com/office/drawing/2014/main" id="{6AF05FB6-577A-24A8-056B-F8D5698CB502}"/>
              </a:ext>
            </a:extLst>
          </p:cNvPr>
          <p:cNvPicPr>
            <a:picLocks noChangeAspect="1"/>
          </p:cNvPicPr>
          <p:nvPr/>
        </p:nvPicPr>
        <p:blipFill>
          <a:blip r:embed="rId8">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2" name="Espace réservé du contenu 8">
            <a:extLst>
              <a:ext uri="{FF2B5EF4-FFF2-40B4-BE49-F238E27FC236}">
                <a16:creationId xmlns:a16="http://schemas.microsoft.com/office/drawing/2014/main" id="{B27EC0C3-88BD-4AFB-DFFA-FCD0194CDAC5}"/>
              </a:ext>
            </a:extLst>
          </p:cNvPr>
          <p:cNvSpPr txBox="1">
            <a:spLocks/>
          </p:cNvSpPr>
          <p:nvPr/>
        </p:nvSpPr>
        <p:spPr>
          <a:xfrm>
            <a:off x="6235059" y="4144279"/>
            <a:ext cx="5755784" cy="176217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AUTO* : </a:t>
            </a:r>
            <a:r>
              <a:rPr lang="fr-FR" sz="1200" dirty="0">
                <a:hlinkClick r:id="rId9"/>
              </a:rPr>
              <a:t>clic ici</a:t>
            </a:r>
            <a:endParaRPr lang="fr-FR" sz="1200" dirty="0"/>
          </a:p>
          <a:p>
            <a:pPr lvl="2" eaLnBrk="1" fontAlgn="auto" hangingPunct="1">
              <a:spcBef>
                <a:spcPts val="300"/>
              </a:spcBef>
              <a:spcAft>
                <a:spcPts val="0"/>
              </a:spcAft>
              <a:buClr>
                <a:srgbClr val="FFC000"/>
              </a:buClr>
              <a:defRPr/>
            </a:pPr>
            <a:r>
              <a:rPr lang="fr-FR" sz="1050" dirty="0"/>
              <a:t>Jusqu’à 10% de remise sur les véhicules propres (électriques et hybrides).</a:t>
            </a:r>
          </a:p>
          <a:p>
            <a:pPr lvl="2" algn="just" eaLnBrk="1" fontAlgn="auto" hangingPunct="1">
              <a:spcBef>
                <a:spcPts val="300"/>
              </a:spcBef>
              <a:spcAft>
                <a:spcPts val="0"/>
              </a:spcAft>
              <a:buClr>
                <a:srgbClr val="FFC000"/>
              </a:buClr>
              <a:defRPr/>
            </a:pPr>
            <a:r>
              <a:rPr lang="fr-FR" sz="1050" dirty="0"/>
              <a:t>Jusqu’à 10% de remise pour moins de 8000 kms parcourus.</a:t>
            </a:r>
          </a:p>
          <a:p>
            <a:pPr lvl="2" eaLnBrk="1" fontAlgn="auto" hangingPunct="1">
              <a:spcBef>
                <a:spcPts val="300"/>
              </a:spcBef>
              <a:spcAft>
                <a:spcPts val="0"/>
              </a:spcAft>
              <a:buClr>
                <a:srgbClr val="FFC000"/>
              </a:buClr>
              <a:defRPr/>
            </a:pPr>
            <a:r>
              <a:rPr lang="fr-FR" sz="1050" dirty="0"/>
              <a:t>Stages de conduite pour favoriser l’</a:t>
            </a:r>
            <a:r>
              <a:rPr lang="fr-FR" sz="1050" dirty="0" err="1"/>
              <a:t>éco-conduite</a:t>
            </a:r>
            <a:r>
              <a:rPr lang="fr-FR" sz="1050" dirty="0"/>
              <a:t>.</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MRH* : </a:t>
            </a:r>
          </a:p>
          <a:p>
            <a:pPr lvl="2" eaLnBrk="1" fontAlgn="auto" hangingPunct="1">
              <a:spcBef>
                <a:spcPts val="300"/>
              </a:spcBef>
              <a:spcAft>
                <a:spcPts val="0"/>
              </a:spcAft>
              <a:buClr>
                <a:srgbClr val="FFC000"/>
              </a:buClr>
              <a:defRPr/>
            </a:pPr>
            <a:r>
              <a:rPr lang="fr-FR" sz="1050" dirty="0"/>
              <a:t>Les équipements de Développement Durable sont garantis (panneau ou chauffe-eau solaire, récupérateur d’eau etc.) </a:t>
            </a:r>
            <a:r>
              <a:rPr lang="fr-FR" sz="1050" dirty="0">
                <a:hlinkClick r:id="rId10"/>
              </a:rPr>
              <a:t>Clic ici</a:t>
            </a:r>
            <a:endParaRPr lang="fr-FR" sz="1050" dirty="0"/>
          </a:p>
        </p:txBody>
      </p:sp>
      <p:sp>
        <p:nvSpPr>
          <p:cNvPr id="6" name="Espace réservé du contenu 8">
            <a:extLst>
              <a:ext uri="{FF2B5EF4-FFF2-40B4-BE49-F238E27FC236}">
                <a16:creationId xmlns:a16="http://schemas.microsoft.com/office/drawing/2014/main" id="{0C3AEFEA-CA21-305D-5E08-514F76792171}"/>
              </a:ext>
            </a:extLst>
          </p:cNvPr>
          <p:cNvSpPr txBox="1">
            <a:spLocks/>
          </p:cNvSpPr>
          <p:nvPr/>
        </p:nvSpPr>
        <p:spPr>
          <a:xfrm>
            <a:off x="6143498" y="2215558"/>
            <a:ext cx="5806125"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Prêt véhicule propre* : </a:t>
            </a:r>
            <a:r>
              <a:rPr lang="fr-FR" sz="1200" dirty="0"/>
              <a:t>Acquisition d’un véhicule électrique ou hybride rechargeable. Montant entre 6.000 et 75.000€ </a:t>
            </a:r>
            <a:r>
              <a:rPr lang="fr-FR" sz="1200" dirty="0">
                <a:hlinkClick r:id="rId11">
                  <a:extLst>
                    <a:ext uri="{A12FA001-AC4F-418D-AE19-62706E023703}">
                      <ahyp:hlinkClr xmlns:ahyp="http://schemas.microsoft.com/office/drawing/2018/hyperlinkcolor" val="tx"/>
                    </a:ext>
                  </a:extLst>
                </a:hlinkClick>
              </a:rPr>
              <a:t>clic ici</a:t>
            </a: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Prêt Mobilité Urbaine* : </a:t>
            </a:r>
            <a:r>
              <a:rPr lang="fr-FR" sz="1200" dirty="0"/>
              <a:t>Acquisition d’un moyen de déplacement personnel ou abonnement de transport </a:t>
            </a:r>
            <a:r>
              <a:rPr lang="fr-FR" sz="1200" dirty="0">
                <a:hlinkClick r:id="rId11"/>
              </a:rPr>
              <a:t>clic ici</a:t>
            </a: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Prêt rénovation efficacité énergétique* </a:t>
            </a:r>
            <a:r>
              <a:rPr lang="fr-FR" sz="1200" dirty="0"/>
              <a:t>: Financement de travaux de rénovation énergétique. Montant entre 6.000 et 75.000€ </a:t>
            </a:r>
            <a:r>
              <a:rPr lang="fr-FR" sz="1200" dirty="0">
                <a:hlinkClick r:id="rId11"/>
              </a:rPr>
              <a:t>clic ici</a:t>
            </a: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endParaRPr lang="fr-FR" sz="1200" dirty="0"/>
          </a:p>
        </p:txBody>
      </p:sp>
      <p:pic>
        <p:nvPicPr>
          <p:cNvPr id="7" name="Picture 6" descr="ADN Nations - Analyse de marché et conseil stratégique">
            <a:hlinkClick r:id="rId12" action="ppaction://hlinksldjump"/>
            <a:extLst>
              <a:ext uri="{FF2B5EF4-FFF2-40B4-BE49-F238E27FC236}">
                <a16:creationId xmlns:a16="http://schemas.microsoft.com/office/drawing/2014/main" id="{CF02A9E1-5325-80D0-2D9B-D0B33D64ED74}"/>
              </a:ext>
            </a:extLst>
          </p:cNvPr>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622710" y="6144884"/>
            <a:ext cx="370123" cy="349294"/>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A9EB363D-7096-93A1-2F00-5D0FA23E2F8E}"/>
              </a:ext>
            </a:extLst>
          </p:cNvPr>
          <p:cNvPicPr>
            <a:picLocks noChangeAspect="1"/>
          </p:cNvPicPr>
          <p:nvPr/>
        </p:nvPicPr>
        <p:blipFill>
          <a:blip r:embed="rId14" cstate="print">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rot="5701988" flipH="1" flipV="1">
            <a:off x="3507791" y="2022337"/>
            <a:ext cx="322403" cy="310019"/>
          </a:xfrm>
          <a:prstGeom prst="rect">
            <a:avLst/>
          </a:prstGeom>
          <a:noFill/>
        </p:spPr>
      </p:pic>
    </p:spTree>
    <p:extLst>
      <p:ext uri="{BB962C8B-B14F-4D97-AF65-F5344CB8AC3E}">
        <p14:creationId xmlns:p14="http://schemas.microsoft.com/office/powerpoint/2010/main" val="516862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 name="Espace réservé du contenu 8">
            <a:extLst>
              <a:ext uri="{FF2B5EF4-FFF2-40B4-BE49-F238E27FC236}">
                <a16:creationId xmlns:a16="http://schemas.microsoft.com/office/drawing/2014/main" id="{08AE2ABC-B74C-5957-EF2C-DF083188E514}"/>
              </a:ext>
            </a:extLst>
          </p:cNvPr>
          <p:cNvSpPr txBox="1">
            <a:spLocks/>
          </p:cNvSpPr>
          <p:nvPr/>
        </p:nvSpPr>
        <p:spPr bwMode="auto">
          <a:xfrm>
            <a:off x="6474883" y="2808842"/>
            <a:ext cx="5564731" cy="1348488"/>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26" name="Espace réservé du contenu 8">
            <a:extLst>
              <a:ext uri="{FF2B5EF4-FFF2-40B4-BE49-F238E27FC236}">
                <a16:creationId xmlns:a16="http://schemas.microsoft.com/office/drawing/2014/main" id="{82BE54E3-3504-0DE1-F5EC-B609116730F1}"/>
              </a:ext>
            </a:extLst>
          </p:cNvPr>
          <p:cNvSpPr txBox="1">
            <a:spLocks/>
          </p:cNvSpPr>
          <p:nvPr/>
        </p:nvSpPr>
        <p:spPr bwMode="auto">
          <a:xfrm>
            <a:off x="476141" y="3165723"/>
            <a:ext cx="5725208" cy="2741715"/>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29" name="Espace réservé du contenu 8">
            <a:extLst>
              <a:ext uri="{FF2B5EF4-FFF2-40B4-BE49-F238E27FC236}">
                <a16:creationId xmlns:a16="http://schemas.microsoft.com/office/drawing/2014/main" id="{8F9EFA26-AC56-EA9F-8C0E-DB583CF02432}"/>
              </a:ext>
            </a:extLst>
          </p:cNvPr>
          <p:cNvSpPr txBox="1">
            <a:spLocks/>
          </p:cNvSpPr>
          <p:nvPr/>
        </p:nvSpPr>
        <p:spPr bwMode="auto">
          <a:xfrm>
            <a:off x="6463728" y="1044466"/>
            <a:ext cx="5575886" cy="1353891"/>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1" name="Espace réservé du contenu 8">
            <a:extLst>
              <a:ext uri="{FF2B5EF4-FFF2-40B4-BE49-F238E27FC236}">
                <a16:creationId xmlns:a16="http://schemas.microsoft.com/office/drawing/2014/main" id="{8FE9532F-C278-BF3B-083F-144B381F22FD}"/>
              </a:ext>
            </a:extLst>
          </p:cNvPr>
          <p:cNvSpPr txBox="1">
            <a:spLocks/>
          </p:cNvSpPr>
          <p:nvPr/>
        </p:nvSpPr>
        <p:spPr bwMode="auto">
          <a:xfrm>
            <a:off x="6496493" y="4563537"/>
            <a:ext cx="5543122" cy="1343901"/>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a:t>
            </a:r>
            <a:r>
              <a:rPr lang="fr-FR" sz="1400" b="1" kern="0" dirty="0">
                <a:solidFill>
                  <a:srgbClr val="C00000"/>
                </a:solidFill>
              </a:rPr>
              <a:t>Premium</a:t>
            </a:r>
            <a:r>
              <a:rPr lang="fr-FR" sz="1400" b="1" kern="0" dirty="0">
                <a:solidFill>
                  <a:schemeClr val="tx1">
                    <a:lumMod val="75000"/>
                    <a:lumOff val="25000"/>
                  </a:schemeClr>
                </a:solidFill>
              </a:rPr>
              <a:t> -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469508"/>
            <a:ext cx="11560238" cy="384043"/>
          </a:xfrm>
        </p:spPr>
        <p:txBody>
          <a:bodyPr/>
          <a:lstStyle/>
          <a:p>
            <a:r>
              <a:rPr lang="fr-FR" dirty="0">
                <a:latin typeface="Montserrat Black"/>
              </a:rPr>
              <a:t>L’</a:t>
            </a:r>
            <a:r>
              <a:rPr lang="fr-FR" dirty="0">
                <a:solidFill>
                  <a:srgbClr val="C00000"/>
                </a:solidFill>
                <a:latin typeface="Montserrat Black"/>
              </a:rPr>
              <a:t>Essentiel </a:t>
            </a:r>
            <a:r>
              <a:rPr lang="fr-FR" dirty="0">
                <a:latin typeface="Montserrat Black"/>
              </a:rPr>
              <a:t>du Premium : « Des offres taillées </a:t>
            </a:r>
            <a:r>
              <a:rPr lang="fr-FR" dirty="0">
                <a:solidFill>
                  <a:srgbClr val="C00000"/>
                </a:solidFill>
                <a:latin typeface="Montserrat Black"/>
              </a:rPr>
              <a:t>sur mesure </a:t>
            </a:r>
            <a:r>
              <a:rPr lang="fr-FR" dirty="0">
                <a:latin typeface="Montserrat Black"/>
              </a:rPr>
              <a:t>» </a:t>
            </a:r>
            <a:endParaRPr lang="fr-FR" dirty="0">
              <a:solidFill>
                <a:schemeClr val="accent6">
                  <a:lumMod val="75000"/>
                </a:schemeClr>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rgbClr val="FFC000"/>
                </a:solidFill>
                <a:latin typeface="Montserrat Black" panose="00000A00000000000000" pitchFamily="2" charset="0"/>
              </a:rPr>
              <a:t>PREMIUM</a:t>
            </a:r>
          </a:p>
        </p:txBody>
      </p:sp>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3"/>
              </a:rPr>
              <a:t>le Book des offres</a:t>
            </a:r>
            <a:endParaRPr lang="fr-FR" sz="1000" dirty="0">
              <a:solidFill>
                <a:schemeClr val="tx1">
                  <a:lumMod val="75000"/>
                  <a:lumOff val="25000"/>
                </a:schemeClr>
              </a:solidFill>
            </a:endParaRPr>
          </a:p>
        </p:txBody>
      </p:sp>
      <p:sp>
        <p:nvSpPr>
          <p:cNvPr id="227" name="Espace réservé du contenu 8">
            <a:extLst>
              <a:ext uri="{FF2B5EF4-FFF2-40B4-BE49-F238E27FC236}">
                <a16:creationId xmlns:a16="http://schemas.microsoft.com/office/drawing/2014/main" id="{A9BD166E-D5B1-CF08-9938-5BE7142B6739}"/>
              </a:ext>
            </a:extLst>
          </p:cNvPr>
          <p:cNvSpPr txBox="1">
            <a:spLocks noChangeArrowheads="1"/>
          </p:cNvSpPr>
          <p:nvPr/>
        </p:nvSpPr>
        <p:spPr bwMode="auto">
          <a:xfrm>
            <a:off x="772208" y="3006190"/>
            <a:ext cx="296646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EPARGNE*</a:t>
            </a:r>
          </a:p>
        </p:txBody>
      </p:sp>
      <p:sp>
        <p:nvSpPr>
          <p:cNvPr id="228" name="Espace réservé du contenu 8">
            <a:extLst>
              <a:ext uri="{FF2B5EF4-FFF2-40B4-BE49-F238E27FC236}">
                <a16:creationId xmlns:a16="http://schemas.microsoft.com/office/drawing/2014/main" id="{AC69731D-0D65-ACA5-7394-94B5E7CCC9E5}"/>
              </a:ext>
            </a:extLst>
          </p:cNvPr>
          <p:cNvSpPr txBox="1">
            <a:spLocks noChangeArrowheads="1"/>
          </p:cNvSpPr>
          <p:nvPr/>
        </p:nvSpPr>
        <p:spPr bwMode="auto">
          <a:xfrm>
            <a:off x="6610473" y="2644405"/>
            <a:ext cx="3122110"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CREDIT*</a:t>
            </a:r>
          </a:p>
        </p:txBody>
      </p:sp>
      <p:sp>
        <p:nvSpPr>
          <p:cNvPr id="230" name="Espace réservé du contenu 8">
            <a:extLst>
              <a:ext uri="{FF2B5EF4-FFF2-40B4-BE49-F238E27FC236}">
                <a16:creationId xmlns:a16="http://schemas.microsoft.com/office/drawing/2014/main" id="{7919C88F-6366-2CD8-2F3A-C7E581D42D4C}"/>
              </a:ext>
            </a:extLst>
          </p:cNvPr>
          <p:cNvSpPr txBox="1">
            <a:spLocks noChangeArrowheads="1"/>
          </p:cNvSpPr>
          <p:nvPr/>
        </p:nvSpPr>
        <p:spPr bwMode="auto">
          <a:xfrm>
            <a:off x="6632824" y="884668"/>
            <a:ext cx="2966463"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a:t>
            </a:r>
            <a:r>
              <a:rPr lang="fr-FR" altLang="fr-FR" sz="1400" b="1" dirty="0" err="1">
                <a:solidFill>
                  <a:schemeClr val="bg1"/>
                </a:solidFill>
              </a:rPr>
              <a:t>Banca</a:t>
            </a:r>
            <a:r>
              <a:rPr lang="fr-FR" altLang="fr-FR" sz="1400" b="1" dirty="0">
                <a:solidFill>
                  <a:schemeClr val="bg1"/>
                </a:solidFill>
              </a:rPr>
              <a:t>*</a:t>
            </a:r>
          </a:p>
        </p:txBody>
      </p:sp>
      <p:sp>
        <p:nvSpPr>
          <p:cNvPr id="233" name="Espace réservé du contenu 8">
            <a:extLst>
              <a:ext uri="{FF2B5EF4-FFF2-40B4-BE49-F238E27FC236}">
                <a16:creationId xmlns:a16="http://schemas.microsoft.com/office/drawing/2014/main" id="{13CF6E8E-41B3-8121-9D24-014CA5FE5094}"/>
              </a:ext>
            </a:extLst>
          </p:cNvPr>
          <p:cNvSpPr txBox="1">
            <a:spLocks noChangeArrowheads="1"/>
          </p:cNvSpPr>
          <p:nvPr/>
        </p:nvSpPr>
        <p:spPr bwMode="auto">
          <a:xfrm>
            <a:off x="6642628" y="4398007"/>
            <a:ext cx="3089955"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IARD &amp; Prévoyance*</a:t>
            </a:r>
          </a:p>
        </p:txBody>
      </p:sp>
      <p:grpSp>
        <p:nvGrpSpPr>
          <p:cNvPr id="234" name="Graphique 1830">
            <a:extLst>
              <a:ext uri="{FF2B5EF4-FFF2-40B4-BE49-F238E27FC236}">
                <a16:creationId xmlns:a16="http://schemas.microsoft.com/office/drawing/2014/main" id="{0BBD4997-51AB-5072-2231-E317AE1C481F}"/>
              </a:ext>
            </a:extLst>
          </p:cNvPr>
          <p:cNvGrpSpPr/>
          <p:nvPr/>
        </p:nvGrpSpPr>
        <p:grpSpPr>
          <a:xfrm>
            <a:off x="775819" y="3050850"/>
            <a:ext cx="248961" cy="225774"/>
            <a:chOff x="10483925" y="2904391"/>
            <a:chExt cx="396900" cy="359934"/>
          </a:xfrm>
          <a:noFill/>
        </p:grpSpPr>
        <p:grpSp>
          <p:nvGrpSpPr>
            <p:cNvPr id="235" name="Graphique 1830">
              <a:extLst>
                <a:ext uri="{FF2B5EF4-FFF2-40B4-BE49-F238E27FC236}">
                  <a16:creationId xmlns:a16="http://schemas.microsoft.com/office/drawing/2014/main" id="{18DAAD5F-F773-A25C-4D39-BEF2B5C8FD72}"/>
                </a:ext>
              </a:extLst>
            </p:cNvPr>
            <p:cNvGrpSpPr/>
            <p:nvPr/>
          </p:nvGrpSpPr>
          <p:grpSpPr>
            <a:xfrm>
              <a:off x="10483925" y="2904391"/>
              <a:ext cx="396900" cy="359934"/>
              <a:chOff x="10483925" y="2904391"/>
              <a:chExt cx="396900" cy="359934"/>
            </a:xfrm>
            <a:grpFill/>
          </p:grpSpPr>
          <p:sp>
            <p:nvSpPr>
              <p:cNvPr id="279" name="Forme libre : forme 278">
                <a:extLst>
                  <a:ext uri="{FF2B5EF4-FFF2-40B4-BE49-F238E27FC236}">
                    <a16:creationId xmlns:a16="http://schemas.microsoft.com/office/drawing/2014/main" id="{D0C1DBD6-199C-1B0E-0F18-FF56B1B826F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83" name="Forme libre : forme 282">
                <a:extLst>
                  <a:ext uri="{FF2B5EF4-FFF2-40B4-BE49-F238E27FC236}">
                    <a16:creationId xmlns:a16="http://schemas.microsoft.com/office/drawing/2014/main" id="{97460278-BB09-8E46-96EC-207501FF67A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87" name="Forme libre : forme 286">
                <a:extLst>
                  <a:ext uri="{FF2B5EF4-FFF2-40B4-BE49-F238E27FC236}">
                    <a16:creationId xmlns:a16="http://schemas.microsoft.com/office/drawing/2014/main" id="{48D0C019-DBCC-7FE8-7DB1-7C39190633E6}"/>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89" name="Forme libre : forme 288">
                <a:extLst>
                  <a:ext uri="{FF2B5EF4-FFF2-40B4-BE49-F238E27FC236}">
                    <a16:creationId xmlns:a16="http://schemas.microsoft.com/office/drawing/2014/main" id="{6EF51C8A-DABB-10D7-85C9-89BF8B0FF91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90" name="Forme libre : forme 289">
                <a:extLst>
                  <a:ext uri="{FF2B5EF4-FFF2-40B4-BE49-F238E27FC236}">
                    <a16:creationId xmlns:a16="http://schemas.microsoft.com/office/drawing/2014/main" id="{A2E1A63E-ADE1-65B7-1523-4F78A74E2245}"/>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91" name="Forme libre : forme 290">
                <a:extLst>
                  <a:ext uri="{FF2B5EF4-FFF2-40B4-BE49-F238E27FC236}">
                    <a16:creationId xmlns:a16="http://schemas.microsoft.com/office/drawing/2014/main" id="{B667C795-322C-0E94-EBBF-48F846A4682D}"/>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93" name="Forme libre : forme 292">
                <a:extLst>
                  <a:ext uri="{FF2B5EF4-FFF2-40B4-BE49-F238E27FC236}">
                    <a16:creationId xmlns:a16="http://schemas.microsoft.com/office/drawing/2014/main" id="{F647B9FE-9840-E5D0-B053-FD3E7929530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94" name="Forme libre : forme 293">
                <a:extLst>
                  <a:ext uri="{FF2B5EF4-FFF2-40B4-BE49-F238E27FC236}">
                    <a16:creationId xmlns:a16="http://schemas.microsoft.com/office/drawing/2014/main" id="{2B0B6407-210D-BEA8-57C7-94C95346C9C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578D35BB-76A1-06F0-8F60-059715B10C8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96" name="Forme libre : forme 295">
                <a:extLst>
                  <a:ext uri="{FF2B5EF4-FFF2-40B4-BE49-F238E27FC236}">
                    <a16:creationId xmlns:a16="http://schemas.microsoft.com/office/drawing/2014/main" id="{086190B5-7F4C-2251-7069-CE522BEB345A}"/>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97" name="Forme libre : forme 296">
                <a:extLst>
                  <a:ext uri="{FF2B5EF4-FFF2-40B4-BE49-F238E27FC236}">
                    <a16:creationId xmlns:a16="http://schemas.microsoft.com/office/drawing/2014/main" id="{028BE317-D5E2-4045-E97B-482B5E3F668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298" name="Forme libre : forme 297">
                <a:extLst>
                  <a:ext uri="{FF2B5EF4-FFF2-40B4-BE49-F238E27FC236}">
                    <a16:creationId xmlns:a16="http://schemas.microsoft.com/office/drawing/2014/main" id="{DA87E696-C29C-57D0-E7BB-76620713648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299" name="Forme libre : forme 298">
                <a:extLst>
                  <a:ext uri="{FF2B5EF4-FFF2-40B4-BE49-F238E27FC236}">
                    <a16:creationId xmlns:a16="http://schemas.microsoft.com/office/drawing/2014/main" id="{746B48E6-AE37-0424-8930-98E5D3666F91}"/>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36" name="Forme libre : forme 235">
              <a:extLst>
                <a:ext uri="{FF2B5EF4-FFF2-40B4-BE49-F238E27FC236}">
                  <a16:creationId xmlns:a16="http://schemas.microsoft.com/office/drawing/2014/main" id="{BB9E6F57-17DB-D290-6820-24DD81A3CD90}"/>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C1FACBA2-2D03-731A-3EAE-78677EB1CAE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64A3F0AD-A81F-A646-894E-D0CFE4CE92A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00" name="Graphique 1830">
            <a:extLst>
              <a:ext uri="{FF2B5EF4-FFF2-40B4-BE49-F238E27FC236}">
                <a16:creationId xmlns:a16="http://schemas.microsoft.com/office/drawing/2014/main" id="{DB2386FA-A812-E054-FF06-576C346AAFC9}"/>
              </a:ext>
            </a:extLst>
          </p:cNvPr>
          <p:cNvGrpSpPr/>
          <p:nvPr/>
        </p:nvGrpSpPr>
        <p:grpSpPr>
          <a:xfrm>
            <a:off x="6643271" y="925564"/>
            <a:ext cx="248961" cy="225774"/>
            <a:chOff x="10483925" y="2904391"/>
            <a:chExt cx="396900" cy="359934"/>
          </a:xfrm>
          <a:noFill/>
        </p:grpSpPr>
        <p:grpSp>
          <p:nvGrpSpPr>
            <p:cNvPr id="301" name="Graphique 1830">
              <a:extLst>
                <a:ext uri="{FF2B5EF4-FFF2-40B4-BE49-F238E27FC236}">
                  <a16:creationId xmlns:a16="http://schemas.microsoft.com/office/drawing/2014/main" id="{EE53F980-268A-0517-4D86-10F7A03E2B5C}"/>
                </a:ext>
              </a:extLst>
            </p:cNvPr>
            <p:cNvGrpSpPr/>
            <p:nvPr/>
          </p:nvGrpSpPr>
          <p:grpSpPr>
            <a:xfrm>
              <a:off x="10483925" y="2904391"/>
              <a:ext cx="396900" cy="359934"/>
              <a:chOff x="10483925" y="2904391"/>
              <a:chExt cx="396900" cy="359934"/>
            </a:xfrm>
            <a:grpFill/>
          </p:grpSpPr>
          <p:sp>
            <p:nvSpPr>
              <p:cNvPr id="305" name="Forme libre : forme 304">
                <a:extLst>
                  <a:ext uri="{FF2B5EF4-FFF2-40B4-BE49-F238E27FC236}">
                    <a16:creationId xmlns:a16="http://schemas.microsoft.com/office/drawing/2014/main" id="{99214636-988B-CADD-FC0A-35208A948021}"/>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306" name="Forme libre : forme 305">
                <a:extLst>
                  <a:ext uri="{FF2B5EF4-FFF2-40B4-BE49-F238E27FC236}">
                    <a16:creationId xmlns:a16="http://schemas.microsoft.com/office/drawing/2014/main" id="{85F40AAF-74C9-14BA-8802-FFD4DF5E4DBE}"/>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307" name="Forme libre : forme 306">
                <a:extLst>
                  <a:ext uri="{FF2B5EF4-FFF2-40B4-BE49-F238E27FC236}">
                    <a16:creationId xmlns:a16="http://schemas.microsoft.com/office/drawing/2014/main" id="{23660EE4-1687-E981-F3DD-578BB2C3858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EC274DEC-C36C-ECA3-B818-D70A0257DBB2}"/>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09" name="Forme libre : forme 308">
                <a:extLst>
                  <a:ext uri="{FF2B5EF4-FFF2-40B4-BE49-F238E27FC236}">
                    <a16:creationId xmlns:a16="http://schemas.microsoft.com/office/drawing/2014/main" id="{A5C4D041-0B38-B68F-37E4-2C65ADA8BC3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10" name="Forme libre : forme 309">
                <a:extLst>
                  <a:ext uri="{FF2B5EF4-FFF2-40B4-BE49-F238E27FC236}">
                    <a16:creationId xmlns:a16="http://schemas.microsoft.com/office/drawing/2014/main" id="{5DA5A8CF-E6CE-581B-8C92-9FA8B5569737}"/>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11" name="Forme libre : forme 310">
                <a:extLst>
                  <a:ext uri="{FF2B5EF4-FFF2-40B4-BE49-F238E27FC236}">
                    <a16:creationId xmlns:a16="http://schemas.microsoft.com/office/drawing/2014/main" id="{0C105150-BE46-9A54-A9B4-B7E41BD0962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12" name="Forme libre : forme 311">
                <a:extLst>
                  <a:ext uri="{FF2B5EF4-FFF2-40B4-BE49-F238E27FC236}">
                    <a16:creationId xmlns:a16="http://schemas.microsoft.com/office/drawing/2014/main" id="{24A77694-2FFB-AE06-000C-35B377F08C5C}"/>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13" name="Forme libre : forme 312">
                <a:extLst>
                  <a:ext uri="{FF2B5EF4-FFF2-40B4-BE49-F238E27FC236}">
                    <a16:creationId xmlns:a16="http://schemas.microsoft.com/office/drawing/2014/main" id="{32958568-C040-2363-C796-5AD8F76FA8DE}"/>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1EB1BD55-843D-C1C5-5831-1257397E3A0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15" name="Forme libre : forme 314">
                <a:extLst>
                  <a:ext uri="{FF2B5EF4-FFF2-40B4-BE49-F238E27FC236}">
                    <a16:creationId xmlns:a16="http://schemas.microsoft.com/office/drawing/2014/main" id="{D58AAB95-1077-D5DD-2486-AFB0A5E5A33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16" name="Forme libre : forme 315">
                <a:extLst>
                  <a:ext uri="{FF2B5EF4-FFF2-40B4-BE49-F238E27FC236}">
                    <a16:creationId xmlns:a16="http://schemas.microsoft.com/office/drawing/2014/main" id="{FDA529E6-5C46-FD6E-CFAE-53D68EF04BBA}"/>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17" name="Forme libre : forme 316">
                <a:extLst>
                  <a:ext uri="{FF2B5EF4-FFF2-40B4-BE49-F238E27FC236}">
                    <a16:creationId xmlns:a16="http://schemas.microsoft.com/office/drawing/2014/main" id="{AE91159F-4AF1-D9F0-D33B-803AF56AB3B5}"/>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02" name="Forme libre : forme 301">
              <a:extLst>
                <a:ext uri="{FF2B5EF4-FFF2-40B4-BE49-F238E27FC236}">
                  <a16:creationId xmlns:a16="http://schemas.microsoft.com/office/drawing/2014/main" id="{26D6C8A8-7CF5-8184-6109-253A215A7BAB}"/>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D45E4935-DD39-B263-1261-80720C5CC75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25996459-7475-DE0F-AE36-D8820D9D1A25}"/>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18" name="Graphique 1830">
            <a:extLst>
              <a:ext uri="{FF2B5EF4-FFF2-40B4-BE49-F238E27FC236}">
                <a16:creationId xmlns:a16="http://schemas.microsoft.com/office/drawing/2014/main" id="{B4C81DB5-19B7-F0A1-9F0B-9FB695305A27}"/>
              </a:ext>
            </a:extLst>
          </p:cNvPr>
          <p:cNvGrpSpPr/>
          <p:nvPr/>
        </p:nvGrpSpPr>
        <p:grpSpPr>
          <a:xfrm>
            <a:off x="6621044" y="2698446"/>
            <a:ext cx="248961" cy="225774"/>
            <a:chOff x="10483925" y="2904391"/>
            <a:chExt cx="396900" cy="359934"/>
          </a:xfrm>
          <a:noFill/>
        </p:grpSpPr>
        <p:grpSp>
          <p:nvGrpSpPr>
            <p:cNvPr id="319" name="Graphique 1830">
              <a:extLst>
                <a:ext uri="{FF2B5EF4-FFF2-40B4-BE49-F238E27FC236}">
                  <a16:creationId xmlns:a16="http://schemas.microsoft.com/office/drawing/2014/main" id="{9763D6AB-5CD9-21A6-2885-96DE81E4AEA0}"/>
                </a:ext>
              </a:extLst>
            </p:cNvPr>
            <p:cNvGrpSpPr/>
            <p:nvPr/>
          </p:nvGrpSpPr>
          <p:grpSpPr>
            <a:xfrm>
              <a:off x="10483925" y="2904391"/>
              <a:ext cx="396900" cy="359934"/>
              <a:chOff x="10483925" y="2904391"/>
              <a:chExt cx="396900" cy="359934"/>
            </a:xfrm>
            <a:grpFill/>
          </p:grpSpPr>
          <p:sp>
            <p:nvSpPr>
              <p:cNvPr id="127" name="Forme libre : forme 126">
                <a:extLst>
                  <a:ext uri="{FF2B5EF4-FFF2-40B4-BE49-F238E27FC236}">
                    <a16:creationId xmlns:a16="http://schemas.microsoft.com/office/drawing/2014/main" id="{3710F167-69D4-3F39-AD5A-B3F4A32E15C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47204299-3C1A-E9AB-BBAB-C6FD639F6431}"/>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D69E53E5-9A0A-3AE3-20EF-2D3D070213E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D809E2EE-9D5C-211F-21A0-DD6DE0D7A7A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4458422C-18E1-4ADA-29A1-8D398B69017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34" name="Forme libre : forme 133">
                <a:extLst>
                  <a:ext uri="{FF2B5EF4-FFF2-40B4-BE49-F238E27FC236}">
                    <a16:creationId xmlns:a16="http://schemas.microsoft.com/office/drawing/2014/main" id="{3D26E297-1F62-B47E-0CC6-C03BDE39A3A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2B13BC00-D146-6BB7-1A30-79CD85803623}"/>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37" name="Forme libre : forme 136">
                <a:extLst>
                  <a:ext uri="{FF2B5EF4-FFF2-40B4-BE49-F238E27FC236}">
                    <a16:creationId xmlns:a16="http://schemas.microsoft.com/office/drawing/2014/main" id="{4F2F3C26-E705-DEC6-69FE-3B4572DF84B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38" name="Forme libre : forme 137">
                <a:extLst>
                  <a:ext uri="{FF2B5EF4-FFF2-40B4-BE49-F238E27FC236}">
                    <a16:creationId xmlns:a16="http://schemas.microsoft.com/office/drawing/2014/main" id="{B26AA526-AC9B-DA8F-4F3A-2C7AE4BCB7B0}"/>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39" name="Forme libre : forme 138">
                <a:extLst>
                  <a:ext uri="{FF2B5EF4-FFF2-40B4-BE49-F238E27FC236}">
                    <a16:creationId xmlns:a16="http://schemas.microsoft.com/office/drawing/2014/main" id="{5AC2A54B-4AB5-A4A5-4D4F-BD5182BC7FD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40" name="Forme libre : forme 139">
                <a:extLst>
                  <a:ext uri="{FF2B5EF4-FFF2-40B4-BE49-F238E27FC236}">
                    <a16:creationId xmlns:a16="http://schemas.microsoft.com/office/drawing/2014/main" id="{3539E827-BD4A-7E58-21D8-495090C4EE4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41" name="Forme libre : forme 140">
                <a:extLst>
                  <a:ext uri="{FF2B5EF4-FFF2-40B4-BE49-F238E27FC236}">
                    <a16:creationId xmlns:a16="http://schemas.microsoft.com/office/drawing/2014/main" id="{CABC4F84-F253-2E01-79A3-5F1377517D6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42" name="Forme libre : forme 141">
                <a:extLst>
                  <a:ext uri="{FF2B5EF4-FFF2-40B4-BE49-F238E27FC236}">
                    <a16:creationId xmlns:a16="http://schemas.microsoft.com/office/drawing/2014/main" id="{C339C045-4931-B763-BF9C-2FC5CD398F3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24" name="Forme libre : forme 123">
              <a:extLst>
                <a:ext uri="{FF2B5EF4-FFF2-40B4-BE49-F238E27FC236}">
                  <a16:creationId xmlns:a16="http://schemas.microsoft.com/office/drawing/2014/main" id="{4C9D7608-CB47-568C-F518-EC5907EC9F0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0B82DD5C-E007-BDBA-F95A-B86E8E00F83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6" name="Forme libre : forme 125">
              <a:extLst>
                <a:ext uri="{FF2B5EF4-FFF2-40B4-BE49-F238E27FC236}">
                  <a16:creationId xmlns:a16="http://schemas.microsoft.com/office/drawing/2014/main" id="{4ADA9311-4654-80CA-3716-E592B2069B26}"/>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43" name="Graphique 1830">
            <a:extLst>
              <a:ext uri="{FF2B5EF4-FFF2-40B4-BE49-F238E27FC236}">
                <a16:creationId xmlns:a16="http://schemas.microsoft.com/office/drawing/2014/main" id="{55A01976-B7CF-6368-5660-EF82148F7D72}"/>
              </a:ext>
            </a:extLst>
          </p:cNvPr>
          <p:cNvGrpSpPr/>
          <p:nvPr/>
        </p:nvGrpSpPr>
        <p:grpSpPr>
          <a:xfrm>
            <a:off x="6660811" y="4437348"/>
            <a:ext cx="248961" cy="225774"/>
            <a:chOff x="10483925" y="2904391"/>
            <a:chExt cx="396900" cy="359934"/>
          </a:xfrm>
          <a:noFill/>
        </p:grpSpPr>
        <p:grpSp>
          <p:nvGrpSpPr>
            <p:cNvPr id="144" name="Graphique 1830">
              <a:extLst>
                <a:ext uri="{FF2B5EF4-FFF2-40B4-BE49-F238E27FC236}">
                  <a16:creationId xmlns:a16="http://schemas.microsoft.com/office/drawing/2014/main" id="{65E4A3AF-B10B-757A-1781-DE93ED0F0F30}"/>
                </a:ext>
              </a:extLst>
            </p:cNvPr>
            <p:cNvGrpSpPr/>
            <p:nvPr/>
          </p:nvGrpSpPr>
          <p:grpSpPr>
            <a:xfrm>
              <a:off x="10483925" y="2904391"/>
              <a:ext cx="396900" cy="359934"/>
              <a:chOff x="10483925" y="2904391"/>
              <a:chExt cx="396900" cy="359934"/>
            </a:xfrm>
            <a:grpFill/>
          </p:grpSpPr>
          <p:sp>
            <p:nvSpPr>
              <p:cNvPr id="148" name="Forme libre : forme 147">
                <a:extLst>
                  <a:ext uri="{FF2B5EF4-FFF2-40B4-BE49-F238E27FC236}">
                    <a16:creationId xmlns:a16="http://schemas.microsoft.com/office/drawing/2014/main" id="{D118572B-B42E-5AD1-3F18-C2995B17F227}"/>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49" name="Forme libre : forme 148">
                <a:extLst>
                  <a:ext uri="{FF2B5EF4-FFF2-40B4-BE49-F238E27FC236}">
                    <a16:creationId xmlns:a16="http://schemas.microsoft.com/office/drawing/2014/main" id="{C9587796-BD05-B4C3-D4A5-9658B10B86C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50" name="Forme libre : forme 149">
                <a:extLst>
                  <a:ext uri="{FF2B5EF4-FFF2-40B4-BE49-F238E27FC236}">
                    <a16:creationId xmlns:a16="http://schemas.microsoft.com/office/drawing/2014/main" id="{FD004BA5-7157-70DD-4F24-D2621E410EC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EE2F4887-778F-9498-6313-7C12962196CD}"/>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52" name="Forme libre : forme 151">
                <a:extLst>
                  <a:ext uri="{FF2B5EF4-FFF2-40B4-BE49-F238E27FC236}">
                    <a16:creationId xmlns:a16="http://schemas.microsoft.com/office/drawing/2014/main" id="{3CA1995A-55C8-EC07-4952-94B5A878090D}"/>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53" name="Forme libre : forme 152">
                <a:extLst>
                  <a:ext uri="{FF2B5EF4-FFF2-40B4-BE49-F238E27FC236}">
                    <a16:creationId xmlns:a16="http://schemas.microsoft.com/office/drawing/2014/main" id="{B0B4FE38-9390-0AE7-19E6-0ADB4A92FC9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54" name="Forme libre : forme 153">
                <a:extLst>
                  <a:ext uri="{FF2B5EF4-FFF2-40B4-BE49-F238E27FC236}">
                    <a16:creationId xmlns:a16="http://schemas.microsoft.com/office/drawing/2014/main" id="{E05E3A43-9322-1DD1-30C5-34494FFFA0E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55" name="Forme libre : forme 154">
                <a:extLst>
                  <a:ext uri="{FF2B5EF4-FFF2-40B4-BE49-F238E27FC236}">
                    <a16:creationId xmlns:a16="http://schemas.microsoft.com/office/drawing/2014/main" id="{B2A9AD02-7EA8-DC97-9906-0394045C66C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56" name="Forme libre : forme 155">
                <a:extLst>
                  <a:ext uri="{FF2B5EF4-FFF2-40B4-BE49-F238E27FC236}">
                    <a16:creationId xmlns:a16="http://schemas.microsoft.com/office/drawing/2014/main" id="{BC2C9244-B4BD-E96D-0C6D-43900261CAF7}"/>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57" name="Forme libre : forme 156">
                <a:extLst>
                  <a:ext uri="{FF2B5EF4-FFF2-40B4-BE49-F238E27FC236}">
                    <a16:creationId xmlns:a16="http://schemas.microsoft.com/office/drawing/2014/main" id="{86931AAF-8954-B5A2-BD4E-CAB61DCA2F5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58" name="Forme libre : forme 157">
                <a:extLst>
                  <a:ext uri="{FF2B5EF4-FFF2-40B4-BE49-F238E27FC236}">
                    <a16:creationId xmlns:a16="http://schemas.microsoft.com/office/drawing/2014/main" id="{1D249ECB-8096-E16D-814D-FAB076744CF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59" name="Forme libre : forme 158">
                <a:extLst>
                  <a:ext uri="{FF2B5EF4-FFF2-40B4-BE49-F238E27FC236}">
                    <a16:creationId xmlns:a16="http://schemas.microsoft.com/office/drawing/2014/main" id="{538D0B7D-7964-C271-5AF6-15AA3E5ED1E7}"/>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92" name="Forme libre : forme 191">
                <a:extLst>
                  <a:ext uri="{FF2B5EF4-FFF2-40B4-BE49-F238E27FC236}">
                    <a16:creationId xmlns:a16="http://schemas.microsoft.com/office/drawing/2014/main" id="{A07EBCAE-2B9A-1B69-EA02-8EC370C76FD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45" name="Forme libre : forme 144">
              <a:extLst>
                <a:ext uri="{FF2B5EF4-FFF2-40B4-BE49-F238E27FC236}">
                  <a16:creationId xmlns:a16="http://schemas.microsoft.com/office/drawing/2014/main" id="{DC8BC0FF-BA63-C3D9-DC64-E0042DCCCA3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6" name="Forme libre : forme 145">
              <a:extLst>
                <a:ext uri="{FF2B5EF4-FFF2-40B4-BE49-F238E27FC236}">
                  <a16:creationId xmlns:a16="http://schemas.microsoft.com/office/drawing/2014/main" id="{7D408C8B-CCC7-CD57-B18F-02CE66606A8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7" name="Forme libre : forme 146">
              <a:extLst>
                <a:ext uri="{FF2B5EF4-FFF2-40B4-BE49-F238E27FC236}">
                  <a16:creationId xmlns:a16="http://schemas.microsoft.com/office/drawing/2014/main" id="{9E72A880-1DC1-2938-CFB1-6A110F8B3AD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pic>
        <p:nvPicPr>
          <p:cNvPr id="5" name="Image 4">
            <a:extLst>
              <a:ext uri="{FF2B5EF4-FFF2-40B4-BE49-F238E27FC236}">
                <a16:creationId xmlns:a16="http://schemas.microsoft.com/office/drawing/2014/main" id="{6ED3FFD0-F0C3-25E6-3CCC-C877698BC1B2}"/>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rcRect l="6600" t="2840" r="5082" b="6225"/>
          <a:stretch/>
        </p:blipFill>
        <p:spPr>
          <a:xfrm>
            <a:off x="-14" y="164864"/>
            <a:ext cx="393458" cy="393700"/>
          </a:xfrm>
          <a:prstGeom prst="ellipse">
            <a:avLst/>
          </a:prstGeom>
        </p:spPr>
      </p:pic>
      <p:sp>
        <p:nvSpPr>
          <p:cNvPr id="7" name="Espace réservé du contenu 8">
            <a:extLst>
              <a:ext uri="{FF2B5EF4-FFF2-40B4-BE49-F238E27FC236}">
                <a16:creationId xmlns:a16="http://schemas.microsoft.com/office/drawing/2014/main" id="{766F0DDB-9AA6-89FF-45ED-AEEB7E8EC3B5}"/>
              </a:ext>
            </a:extLst>
          </p:cNvPr>
          <p:cNvSpPr txBox="1">
            <a:spLocks/>
          </p:cNvSpPr>
          <p:nvPr/>
        </p:nvSpPr>
        <p:spPr>
          <a:xfrm>
            <a:off x="28023" y="835078"/>
            <a:ext cx="6415046" cy="222162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002060"/>
              </a:buClr>
              <a:buFont typeface="Wingdings" panose="05000000000000000000" pitchFamily="2" charset="2"/>
              <a:buChar char="§"/>
              <a:defRPr/>
            </a:pPr>
            <a:endParaRPr lang="fr-FR" sz="1200" b="1" dirty="0">
              <a:solidFill>
                <a:schemeClr val="tx2"/>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chemeClr val="tx1"/>
                </a:solidFill>
              </a:rPr>
              <a:t>Notre stratégie et nos priorités : </a:t>
            </a:r>
          </a:p>
          <a:p>
            <a:pPr lvl="2" eaLnBrk="1" fontAlgn="auto" hangingPunct="1">
              <a:spcBef>
                <a:spcPts val="300"/>
              </a:spcBef>
              <a:spcAft>
                <a:spcPts val="0"/>
              </a:spcAft>
              <a:buClr>
                <a:srgbClr val="002060"/>
              </a:buClr>
              <a:defRPr/>
            </a:pPr>
            <a:r>
              <a:rPr lang="fr-FR" sz="1000" dirty="0">
                <a:solidFill>
                  <a:schemeClr val="tx1"/>
                </a:solidFill>
              </a:rPr>
              <a:t>Poursuivre l’accroissement du fonds de commerce Premium ;</a:t>
            </a:r>
          </a:p>
          <a:p>
            <a:pPr lvl="2" eaLnBrk="1" fontAlgn="auto" hangingPunct="1">
              <a:spcBef>
                <a:spcPts val="300"/>
              </a:spcBef>
              <a:spcAft>
                <a:spcPts val="0"/>
              </a:spcAft>
              <a:buClr>
                <a:srgbClr val="002060"/>
              </a:buClr>
              <a:defRPr/>
            </a:pPr>
            <a:r>
              <a:rPr lang="fr-FR" sz="1000" dirty="0">
                <a:solidFill>
                  <a:schemeClr val="tx1"/>
                </a:solidFill>
              </a:rPr>
              <a:t>Booster l’équipement Epargne et Retraite ;</a:t>
            </a:r>
          </a:p>
          <a:p>
            <a:pPr lvl="2" eaLnBrk="1" fontAlgn="auto" hangingPunct="1">
              <a:spcBef>
                <a:spcPts val="300"/>
              </a:spcBef>
              <a:spcAft>
                <a:spcPts val="0"/>
              </a:spcAft>
              <a:buClr>
                <a:srgbClr val="002060"/>
              </a:buClr>
              <a:defRPr/>
            </a:pPr>
            <a:r>
              <a:rPr lang="fr-FR" sz="1000" dirty="0">
                <a:solidFill>
                  <a:schemeClr val="tx1"/>
                </a:solidFill>
              </a:rPr>
              <a:t>Accélérer la conquête des Doubles-Relations sur les clients PRO et Dirigeants ;</a:t>
            </a:r>
          </a:p>
          <a:p>
            <a:pPr lvl="2" eaLnBrk="1" fontAlgn="auto" hangingPunct="1">
              <a:spcBef>
                <a:spcPts val="300"/>
              </a:spcBef>
              <a:spcAft>
                <a:spcPts val="0"/>
              </a:spcAft>
              <a:buClr>
                <a:srgbClr val="002060"/>
              </a:buClr>
              <a:defRPr/>
            </a:pPr>
            <a:r>
              <a:rPr lang="fr-FR" sz="1000" dirty="0">
                <a:solidFill>
                  <a:schemeClr val="tx1"/>
                </a:solidFill>
              </a:rPr>
              <a:t>Diversifier la collecte avec toutes nos solutions financières et immobilières pour créer plus de valeur et faire la différence.</a:t>
            </a:r>
          </a:p>
          <a:p>
            <a:pPr lvl="1" eaLnBrk="1" fontAlgn="auto" hangingPunct="1">
              <a:spcBef>
                <a:spcPts val="300"/>
              </a:spcBef>
              <a:spcAft>
                <a:spcPts val="0"/>
              </a:spcAft>
              <a:buClr>
                <a:srgbClr val="002060"/>
              </a:buClr>
              <a:buFont typeface="Wingdings" panose="05000000000000000000" pitchFamily="2" charset="2"/>
              <a:buChar char="§"/>
              <a:defRPr/>
            </a:pPr>
            <a:endParaRPr lang="fr-FR" sz="1200" b="1" dirty="0">
              <a:solidFill>
                <a:schemeClr val="tx2"/>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chemeClr val="tx1"/>
                </a:solidFill>
              </a:rPr>
              <a:t>Les cibles Premium </a:t>
            </a:r>
            <a:r>
              <a:rPr lang="fr-FR" sz="1200" b="1" dirty="0">
                <a:solidFill>
                  <a:srgbClr val="002060"/>
                </a:solidFill>
              </a:rPr>
              <a:t>: </a:t>
            </a:r>
            <a:r>
              <a:rPr lang="fr-FR" sz="1200" dirty="0">
                <a:hlinkClick r:id="rId6" action="ppaction://hlinksldjump"/>
              </a:rPr>
              <a:t>cliquez ici</a:t>
            </a:r>
            <a:endParaRPr lang="fr-FR" sz="1200" dirty="0"/>
          </a:p>
          <a:p>
            <a:pPr marL="468000" lvl="1" indent="0" eaLnBrk="1" fontAlgn="auto" hangingPunct="1">
              <a:spcBef>
                <a:spcPts val="300"/>
              </a:spcBef>
              <a:spcAft>
                <a:spcPts val="0"/>
              </a:spcAft>
              <a:buClr>
                <a:srgbClr val="002060"/>
              </a:buClr>
              <a:buNone/>
              <a:defRPr/>
            </a:pPr>
            <a:endParaRPr lang="fr-FR" sz="1200" dirty="0">
              <a:solidFill>
                <a:srgbClr val="002060"/>
              </a:solidFill>
            </a:endParaRPr>
          </a:p>
        </p:txBody>
      </p:sp>
      <p:pic>
        <p:nvPicPr>
          <p:cNvPr id="3" name="Image 2">
            <a:extLst>
              <a:ext uri="{FF2B5EF4-FFF2-40B4-BE49-F238E27FC236}">
                <a16:creationId xmlns:a16="http://schemas.microsoft.com/office/drawing/2014/main" id="{CC27FE47-67B5-D226-6AA2-68AA5097D607}"/>
              </a:ext>
            </a:extLst>
          </p:cNvPr>
          <p:cNvPicPr>
            <a:picLocks noChangeAspect="1"/>
          </p:cNvPicPr>
          <p:nvPr/>
        </p:nvPicPr>
        <p:blipFill>
          <a:blip r:embed="rId7">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2" name="Espace réservé du contenu 8">
            <a:extLst>
              <a:ext uri="{FF2B5EF4-FFF2-40B4-BE49-F238E27FC236}">
                <a16:creationId xmlns:a16="http://schemas.microsoft.com/office/drawing/2014/main" id="{241E2F45-CACF-8B3F-0104-5C190B3B688B}"/>
              </a:ext>
            </a:extLst>
          </p:cNvPr>
          <p:cNvSpPr txBox="1">
            <a:spLocks/>
          </p:cNvSpPr>
          <p:nvPr/>
        </p:nvSpPr>
        <p:spPr>
          <a:xfrm>
            <a:off x="6259495" y="4534279"/>
            <a:ext cx="5838011"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t>Des règles d’acceptation et des </a:t>
            </a:r>
            <a:r>
              <a:rPr lang="fr-FR" sz="1200" b="1" dirty="0">
                <a:solidFill>
                  <a:srgbClr val="C00000"/>
                </a:solidFill>
              </a:rPr>
              <a:t>garanties haut de gamme </a:t>
            </a:r>
            <a:r>
              <a:rPr lang="fr-FR" sz="1200" b="1" dirty="0"/>
              <a:t>:</a:t>
            </a:r>
          </a:p>
          <a:p>
            <a:pPr lvl="2" eaLnBrk="1" fontAlgn="auto" hangingPunct="1">
              <a:spcBef>
                <a:spcPts val="300"/>
              </a:spcBef>
              <a:spcAft>
                <a:spcPts val="0"/>
              </a:spcAft>
              <a:buClr>
                <a:srgbClr val="FFC000"/>
              </a:buClr>
              <a:defRPr/>
            </a:pPr>
            <a:r>
              <a:rPr lang="fr-FR" sz="1050" b="1" dirty="0"/>
              <a:t>MRH : </a:t>
            </a:r>
            <a:r>
              <a:rPr lang="fr-FR" sz="1050" dirty="0"/>
              <a:t>Garanties TOUS RISQUES immobilier &amp; mobilier, Rééquipement à neuf, couverture du logement jusqu’à 16 pièces et 25 en dérogation.</a:t>
            </a:r>
          </a:p>
          <a:p>
            <a:pPr lvl="2" eaLnBrk="1" fontAlgn="auto" hangingPunct="1">
              <a:spcBef>
                <a:spcPts val="300"/>
              </a:spcBef>
              <a:spcAft>
                <a:spcPts val="0"/>
              </a:spcAft>
              <a:buClr>
                <a:srgbClr val="FFC000"/>
              </a:buClr>
              <a:defRPr/>
            </a:pPr>
            <a:r>
              <a:rPr lang="fr-FR" sz="1050" b="1" dirty="0"/>
              <a:t>AUTO : </a:t>
            </a:r>
            <a:r>
              <a:rPr lang="fr-FR" sz="1050" dirty="0"/>
              <a:t>Indemnisation à neuf, bris de glace renforcé, couverture véhicule Haut de gamme jusqu’à 86000€ en dérogation et véhicules sportifs.</a:t>
            </a:r>
          </a:p>
        </p:txBody>
      </p:sp>
      <p:sp>
        <p:nvSpPr>
          <p:cNvPr id="4" name="Espace réservé du contenu 8">
            <a:extLst>
              <a:ext uri="{FF2B5EF4-FFF2-40B4-BE49-F238E27FC236}">
                <a16:creationId xmlns:a16="http://schemas.microsoft.com/office/drawing/2014/main" id="{18CE6AC0-1935-2497-AA21-031CC9C8D5EB}"/>
              </a:ext>
            </a:extLst>
          </p:cNvPr>
          <p:cNvSpPr txBox="1">
            <a:spLocks/>
          </p:cNvSpPr>
          <p:nvPr/>
        </p:nvSpPr>
        <p:spPr>
          <a:xfrm>
            <a:off x="6268811" y="3044658"/>
            <a:ext cx="533722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Prêt Premium Avance liberté </a:t>
            </a:r>
            <a:r>
              <a:rPr lang="fr-FR" sz="1200" dirty="0"/>
              <a:t>: de 10.000 à 150.000 euros, différé de 6 à 24 mois, amortissement jusqu’à 120 mois.</a:t>
            </a:r>
          </a:p>
        </p:txBody>
      </p:sp>
      <p:sp>
        <p:nvSpPr>
          <p:cNvPr id="6" name="Espace réservé du contenu 8">
            <a:extLst>
              <a:ext uri="{FF2B5EF4-FFF2-40B4-BE49-F238E27FC236}">
                <a16:creationId xmlns:a16="http://schemas.microsoft.com/office/drawing/2014/main" id="{B34193DC-B595-5006-62B8-9B2504814F4F}"/>
              </a:ext>
            </a:extLst>
          </p:cNvPr>
          <p:cNvSpPr txBox="1">
            <a:spLocks/>
          </p:cNvSpPr>
          <p:nvPr/>
        </p:nvSpPr>
        <p:spPr>
          <a:xfrm>
            <a:off x="6350670" y="1114077"/>
            <a:ext cx="5564731"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Montée en gamme vers Izicarte Platinum ou </a:t>
            </a:r>
            <a:r>
              <a:rPr lang="fr-FR" sz="1200" b="1" dirty="0" err="1"/>
              <a:t>Infinite</a:t>
            </a:r>
            <a:r>
              <a:rPr lang="fr-FR" sz="1200" b="1" dirty="0"/>
              <a:t> : </a:t>
            </a:r>
            <a:r>
              <a:rPr lang="fr-FR" sz="1200" dirty="0"/>
              <a:t>- 30 % pendant 1 an dans le cadre d’une Formule ou d’un Bouquet Liberté</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t>Offre de Bienvenue* : </a:t>
            </a:r>
            <a:r>
              <a:rPr lang="fr-FR" sz="1200" dirty="0"/>
              <a:t>- 30 % pendant 1 an pour toute souscription de Formule Individuelle ou Famille avec une carte Premium</a:t>
            </a:r>
          </a:p>
        </p:txBody>
      </p:sp>
      <p:sp>
        <p:nvSpPr>
          <p:cNvPr id="8" name="Espace réservé du contenu 8">
            <a:extLst>
              <a:ext uri="{FF2B5EF4-FFF2-40B4-BE49-F238E27FC236}">
                <a16:creationId xmlns:a16="http://schemas.microsoft.com/office/drawing/2014/main" id="{E2325DD7-4CBB-C7D2-4B76-286D3479CF8C}"/>
              </a:ext>
            </a:extLst>
          </p:cNvPr>
          <p:cNvSpPr txBox="1">
            <a:spLocks/>
          </p:cNvSpPr>
          <p:nvPr/>
        </p:nvSpPr>
        <p:spPr>
          <a:xfrm>
            <a:off x="311466" y="3449575"/>
            <a:ext cx="5917775" cy="264494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Déléguer la gestion ASV ou son CTO/PEA : </a:t>
            </a:r>
            <a:r>
              <a:rPr lang="fr-FR" sz="1200" dirty="0"/>
              <a:t>OG / GSM VEGA</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SCPI en ASV : </a:t>
            </a:r>
            <a:r>
              <a:rPr lang="fr-FR" sz="1200" dirty="0"/>
              <a:t>PFO 2 &amp; </a:t>
            </a:r>
            <a:r>
              <a:rPr lang="fr-FR" sz="1200" dirty="0" err="1"/>
              <a:t>Primopierre</a:t>
            </a:r>
            <a:r>
              <a:rPr lang="fr-FR" sz="1200" dirty="0"/>
              <a:t> </a:t>
            </a:r>
            <a:r>
              <a:rPr lang="fr-FR" sz="1200" b="1" dirty="0"/>
              <a:t>(contrats CNP)  /  </a:t>
            </a:r>
            <a:r>
              <a:rPr lang="fr-FR" sz="1200" dirty="0" err="1"/>
              <a:t>Primopierre</a:t>
            </a:r>
            <a:r>
              <a:rPr lang="fr-FR" sz="1200" dirty="0"/>
              <a:t>, Atout Pierre Diversification, AEW Patrimoine Santé </a:t>
            </a:r>
            <a:r>
              <a:rPr lang="fr-FR" sz="1200" b="1" dirty="0"/>
              <a:t>(contrats BPCE VIE ) </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SCPI  en direct : </a:t>
            </a:r>
            <a:r>
              <a:rPr lang="fr-FR" sz="1200" dirty="0"/>
              <a:t>AEW</a:t>
            </a:r>
            <a:r>
              <a:rPr lang="fr-FR" sz="1200" b="1" dirty="0">
                <a:effectLst>
                  <a:outerShdw blurRad="38100" dist="38100" dir="2700000" algn="tl">
                    <a:srgbClr val="000000">
                      <a:alpha val="43137"/>
                    </a:srgbClr>
                  </a:outerShdw>
                </a:effectLst>
              </a:rPr>
              <a:t> </a:t>
            </a:r>
            <a:r>
              <a:rPr lang="fr-FR" sz="1200" dirty="0"/>
              <a:t>(AEW Diversification Allemagne, AEW Patrimoine Santé, Atout Pierre Diversification, AEW Commerces Europe) </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Contingent FAF : </a:t>
            </a:r>
            <a:r>
              <a:rPr lang="fr-FR" sz="1200" dirty="0"/>
              <a:t>ALIZE CONVICTION JUILLET 2024, CORALIUM JUIN 2024, PARMA PEA</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CAT PREMIUM 6, 12 et 24 mois : </a:t>
            </a:r>
            <a:r>
              <a:rPr lang="fr-FR" sz="1200" dirty="0"/>
              <a:t>à partir de 200 K€ (en argent frais ou en défensif)</a:t>
            </a:r>
          </a:p>
        </p:txBody>
      </p:sp>
      <p:pic>
        <p:nvPicPr>
          <p:cNvPr id="9" name="Picture 6" descr="ADN Nations - Analyse de marché et conseil stratégique">
            <a:hlinkClick r:id="rId8" action="ppaction://hlinksldjump"/>
            <a:extLst>
              <a:ext uri="{FF2B5EF4-FFF2-40B4-BE49-F238E27FC236}">
                <a16:creationId xmlns:a16="http://schemas.microsoft.com/office/drawing/2014/main" id="{4287082B-9985-9E88-8709-6E299A50B2F6}"/>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622710" y="6144884"/>
            <a:ext cx="370123" cy="349294"/>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65305760-A96B-63C1-0F3B-23EBC61F1B26}"/>
              </a:ext>
            </a:extLst>
          </p:cNvPr>
          <p:cNvPicPr>
            <a:picLocks noChangeAspect="1"/>
          </p:cNvPicPr>
          <p:nvPr/>
        </p:nvPicPr>
        <p:blipFill>
          <a:blip r:embed="rId10" cstate="print">
            <a:biLevel thresh="75000"/>
            <a:extLst>
              <a:ext uri="{28A0092B-C50C-407E-A947-70E740481C1C}">
                <a14:useLocalDpi xmlns:a14="http://schemas.microsoft.com/office/drawing/2010/main"/>
              </a:ext>
            </a:extLst>
          </a:blip>
          <a:stretch>
            <a:fillRect/>
          </a:stretch>
        </p:blipFill>
        <p:spPr>
          <a:xfrm rot="5701988" flipH="1" flipV="1">
            <a:off x="3157113" y="2507770"/>
            <a:ext cx="322403" cy="310019"/>
          </a:xfrm>
          <a:prstGeom prst="rect">
            <a:avLst/>
          </a:prstGeom>
          <a:noFill/>
        </p:spPr>
      </p:pic>
    </p:spTree>
    <p:extLst>
      <p:ext uri="{BB962C8B-B14F-4D97-AF65-F5344CB8AC3E}">
        <p14:creationId xmlns:p14="http://schemas.microsoft.com/office/powerpoint/2010/main" val="3867466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Nos ambitions pour </a:t>
            </a:r>
            <a:r>
              <a:rPr lang="fr-FR" dirty="0">
                <a:solidFill>
                  <a:srgbClr val="C00000"/>
                </a:solidFill>
              </a:rPr>
              <a:t>conquérir </a:t>
            </a:r>
            <a:endParaRPr lang="fr-FR" dirty="0">
              <a:solidFill>
                <a:schemeClr val="tx1">
                  <a:lumMod val="75000"/>
                  <a:lumOff val="25000"/>
                </a:schemeClr>
              </a:solidFill>
            </a:endParaRPr>
          </a:p>
        </p:txBody>
      </p:sp>
      <p:sp>
        <p:nvSpPr>
          <p:cNvPr id="11" name="Espace réservé du contenu 10">
            <a:extLst>
              <a:ext uri="{FF2B5EF4-FFF2-40B4-BE49-F238E27FC236}">
                <a16:creationId xmlns:a16="http://schemas.microsoft.com/office/drawing/2014/main" id="{8B9E31B0-5F14-FE7D-904E-6B10A261BFCE}"/>
              </a:ext>
            </a:extLst>
          </p:cNvPr>
          <p:cNvSpPr>
            <a:spLocks noGrp="1"/>
          </p:cNvSpPr>
          <p:nvPr>
            <p:ph sz="quarter" idx="13"/>
          </p:nvPr>
        </p:nvSpPr>
        <p:spPr>
          <a:xfrm>
            <a:off x="478871" y="1327201"/>
            <a:ext cx="11234259" cy="4894014"/>
          </a:xfrm>
        </p:spPr>
        <p:txBody>
          <a:bodyPr>
            <a:normAutofit/>
          </a:bodyPr>
          <a:lstStyle/>
          <a:p>
            <a:pPr algn="just"/>
            <a:r>
              <a:rPr lang="fr-FR" b="1" dirty="0"/>
              <a:t>La conquête de nouveaux clients est un axe stratégique de la CEGEE </a:t>
            </a:r>
            <a:r>
              <a:rPr lang="fr-FR" dirty="0"/>
              <a:t>qui doit nous permettre de </a:t>
            </a:r>
            <a:r>
              <a:rPr lang="fr-FR" b="1" dirty="0"/>
              <a:t>développer notre fonds de commerce. </a:t>
            </a:r>
            <a:r>
              <a:rPr lang="fr-FR" dirty="0"/>
              <a:t>Historiquement portée par le crédit immobilier, la conquête fait désormais l’objet de </a:t>
            </a:r>
            <a:r>
              <a:rPr lang="fr-FR" b="1" dirty="0">
                <a:solidFill>
                  <a:srgbClr val="990033"/>
                </a:solidFill>
              </a:rPr>
              <a:t>nombreux dispositifs. </a:t>
            </a:r>
          </a:p>
          <a:p>
            <a:pPr algn="just"/>
            <a:endParaRPr lang="fr-FR" sz="700" dirty="0"/>
          </a:p>
          <a:p>
            <a:pPr algn="just"/>
            <a:r>
              <a:rPr lang="fr-FR" dirty="0"/>
              <a:t>N’hésitez pas à consulter l’espace dédié à la conquête dans                             . Vous y retrouverez toutes les informations, offres commerciales, moyens mis en œuvre, astuces… pour vous permettre de mener à bien vos actions de conquête. </a:t>
            </a:r>
          </a:p>
          <a:p>
            <a:pPr algn="just"/>
            <a:endParaRPr lang="fr-FR" dirty="0"/>
          </a:p>
          <a:p>
            <a:pPr algn="just"/>
            <a:endParaRPr lang="fr-FR" dirty="0"/>
          </a:p>
          <a:p>
            <a:pPr algn="just"/>
            <a:r>
              <a:rPr lang="fr-FR" dirty="0"/>
              <a:t>Ce premier quadrimestre nous permettra de revenir plus en détails sur l’ensemble de ces dispositifs et offres de conquête, notamment par le biais des </a:t>
            </a:r>
            <a:r>
              <a:rPr lang="fr-FR" b="1" dirty="0">
                <a:solidFill>
                  <a:srgbClr val="990033"/>
                </a:solidFill>
              </a:rPr>
              <a:t>Cafés Conquêtes</a:t>
            </a:r>
            <a:r>
              <a:rPr lang="fr-FR" dirty="0">
                <a:solidFill>
                  <a:srgbClr val="990033"/>
                </a:solidFill>
              </a:rPr>
              <a:t>.</a:t>
            </a:r>
          </a:p>
          <a:p>
            <a:endParaRPr lang="fr-FR" dirty="0"/>
          </a:p>
          <a:p>
            <a:r>
              <a:rPr lang="fr-FR" dirty="0"/>
              <a:t>Les cibles Conquête : </a:t>
            </a:r>
            <a:r>
              <a:rPr lang="fr-FR" dirty="0">
                <a:hlinkClick r:id="rId3" action="ppaction://hlinksldjump"/>
              </a:rPr>
              <a:t>cliquez ici</a:t>
            </a:r>
            <a:endParaRPr lang="fr-FR" dirty="0"/>
          </a:p>
          <a:p>
            <a:pPr marL="0" indent="0">
              <a:buNone/>
            </a:pPr>
            <a:endParaRPr lang="fr-FR" dirty="0"/>
          </a:p>
          <a:p>
            <a:r>
              <a:rPr lang="fr-FR" dirty="0"/>
              <a:t>N’hésitez pas reconsulter </a:t>
            </a:r>
            <a:r>
              <a:rPr lang="fr-FR" b="1" dirty="0">
                <a:solidFill>
                  <a:srgbClr val="990033"/>
                </a:solidFill>
                <a:hlinkClick r:id="rId4"/>
              </a:rPr>
              <a:t>l’HDJ spéciale Conquête !</a:t>
            </a:r>
            <a:endParaRPr lang="fr-FR" b="1" dirty="0">
              <a:solidFill>
                <a:srgbClr val="990033"/>
              </a:solidFill>
            </a:endParaRPr>
          </a:p>
          <a:p>
            <a:pPr marL="0" indent="0">
              <a:buNone/>
            </a:pPr>
            <a:endParaRPr lang="fr-FR" dirty="0">
              <a:solidFill>
                <a:srgbClr val="990033"/>
              </a:solidFill>
            </a:endParaRPr>
          </a:p>
          <a:p>
            <a:pPr marL="812800" lvl="2" indent="0">
              <a:buNone/>
            </a:pPr>
            <a:endParaRPr lang="fr-FR" dirty="0"/>
          </a:p>
          <a:p>
            <a:pPr lvl="3"/>
            <a:endParaRPr lang="fr-FR" dirty="0"/>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Professionnels </a:t>
            </a:r>
          </a:p>
        </p:txBody>
      </p:sp>
      <p:sp>
        <p:nvSpPr>
          <p:cNvPr id="3" name="Rectangle 2">
            <a:extLst>
              <a:ext uri="{FF2B5EF4-FFF2-40B4-BE49-F238E27FC236}">
                <a16:creationId xmlns:a16="http://schemas.microsoft.com/office/drawing/2014/main" id="{9E1057B8-003D-5A4B-B0DE-BD1BBEA5169D}"/>
              </a:ext>
            </a:extLst>
          </p:cNvPr>
          <p:cNvSpPr/>
          <p:nvPr/>
        </p:nvSpPr>
        <p:spPr>
          <a:xfrm>
            <a:off x="0" y="0"/>
            <a:ext cx="394399" cy="6858000"/>
          </a:xfrm>
          <a:prstGeom prst="rect">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CONQUETE</a:t>
            </a:r>
          </a:p>
        </p:txBody>
      </p:sp>
      <p:pic>
        <p:nvPicPr>
          <p:cNvPr id="6" name="Image 5">
            <a:hlinkClick r:id="rId5"/>
            <a:extLst>
              <a:ext uri="{FF2B5EF4-FFF2-40B4-BE49-F238E27FC236}">
                <a16:creationId xmlns:a16="http://schemas.microsoft.com/office/drawing/2014/main" id="{982A616D-38D5-AE69-1A4A-83B30928B8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88841" y="2254742"/>
            <a:ext cx="1264310" cy="239452"/>
          </a:xfrm>
          <a:prstGeom prst="rect">
            <a:avLst/>
          </a:prstGeom>
        </p:spPr>
      </p:pic>
      <p:pic>
        <p:nvPicPr>
          <p:cNvPr id="7" name="Image 6">
            <a:hlinkClick r:id="rId7"/>
            <a:extLst>
              <a:ext uri="{FF2B5EF4-FFF2-40B4-BE49-F238E27FC236}">
                <a16:creationId xmlns:a16="http://schemas.microsoft.com/office/drawing/2014/main" id="{01976FD6-B75B-E0AA-853A-F73DDA96D358}"/>
              </a:ext>
            </a:extLst>
          </p:cNvPr>
          <p:cNvPicPr>
            <a:picLocks noChangeAspect="1"/>
          </p:cNvPicPr>
          <p:nvPr/>
        </p:nvPicPr>
        <p:blipFill>
          <a:blip r:embed="rId8"/>
          <a:stretch>
            <a:fillRect/>
          </a:stretch>
        </p:blipFill>
        <p:spPr>
          <a:xfrm>
            <a:off x="2069269" y="2876527"/>
            <a:ext cx="7875719" cy="638346"/>
          </a:xfrm>
          <a:prstGeom prst="rect">
            <a:avLst/>
          </a:prstGeom>
        </p:spPr>
      </p:pic>
      <p:grpSp>
        <p:nvGrpSpPr>
          <p:cNvPr id="173" name="Groupe 172">
            <a:extLst>
              <a:ext uri="{FF2B5EF4-FFF2-40B4-BE49-F238E27FC236}">
                <a16:creationId xmlns:a16="http://schemas.microsoft.com/office/drawing/2014/main" id="{24AFE831-0F08-A372-F7BD-BD7113963490}"/>
              </a:ext>
            </a:extLst>
          </p:cNvPr>
          <p:cNvGrpSpPr/>
          <p:nvPr/>
        </p:nvGrpSpPr>
        <p:grpSpPr>
          <a:xfrm>
            <a:off x="5571387" y="3977020"/>
            <a:ext cx="6141237" cy="2880980"/>
            <a:chOff x="5104662" y="3910313"/>
            <a:chExt cx="6141237" cy="2880980"/>
          </a:xfrm>
        </p:grpSpPr>
        <p:grpSp>
          <p:nvGrpSpPr>
            <p:cNvPr id="4" name="Groupe 3">
              <a:extLst>
                <a:ext uri="{FF2B5EF4-FFF2-40B4-BE49-F238E27FC236}">
                  <a16:creationId xmlns:a16="http://schemas.microsoft.com/office/drawing/2014/main" id="{F6E27A1E-22A2-B587-E0CD-6D866D98C2BF}"/>
                </a:ext>
              </a:extLst>
            </p:cNvPr>
            <p:cNvGrpSpPr/>
            <p:nvPr/>
          </p:nvGrpSpPr>
          <p:grpSpPr>
            <a:xfrm>
              <a:off x="6814605" y="4778117"/>
              <a:ext cx="2017263" cy="1857375"/>
              <a:chOff x="8976803" y="3071674"/>
              <a:chExt cx="2438400" cy="2061916"/>
            </a:xfrm>
          </p:grpSpPr>
          <p:pic>
            <p:nvPicPr>
              <p:cNvPr id="5" name="Picture 8" descr="Device computer icon">
                <a:extLst>
                  <a:ext uri="{FF2B5EF4-FFF2-40B4-BE49-F238E27FC236}">
                    <a16:creationId xmlns:a16="http://schemas.microsoft.com/office/drawing/2014/main" id="{29EA6630-BC75-E457-64CA-CA85217CB79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976803" y="3071674"/>
                <a:ext cx="2438400" cy="20619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Teams, c'est facile ! Info ou intox ? - b'for">
                <a:extLst>
                  <a:ext uri="{FF2B5EF4-FFF2-40B4-BE49-F238E27FC236}">
                    <a16:creationId xmlns:a16="http://schemas.microsoft.com/office/drawing/2014/main" id="{65C1BCC9-0663-E51F-DAF4-4F198E053BBB}"/>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2784" t="18313" r="48139" b="35196"/>
              <a:stretch/>
            </p:blipFill>
            <p:spPr bwMode="auto">
              <a:xfrm>
                <a:off x="9072978" y="3415101"/>
                <a:ext cx="2246051" cy="1221261"/>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Image 9">
              <a:extLst>
                <a:ext uri="{FF2B5EF4-FFF2-40B4-BE49-F238E27FC236}">
                  <a16:creationId xmlns:a16="http://schemas.microsoft.com/office/drawing/2014/main" id="{1003DA70-A60E-DA1D-0216-65AD7B704475}"/>
                </a:ext>
              </a:extLst>
            </p:cNvPr>
            <p:cNvPicPr>
              <a:picLocks noChangeAspect="1"/>
            </p:cNvPicPr>
            <p:nvPr/>
          </p:nvPicPr>
          <p:blipFill>
            <a:blip r:embed="rId11"/>
            <a:stretch>
              <a:fillRect/>
            </a:stretch>
          </p:blipFill>
          <p:spPr>
            <a:xfrm>
              <a:off x="6883550" y="5087476"/>
              <a:ext cx="1879372" cy="1100113"/>
            </a:xfrm>
            <a:prstGeom prst="rect">
              <a:avLst/>
            </a:prstGeom>
          </p:spPr>
        </p:pic>
        <p:sp>
          <p:nvSpPr>
            <p:cNvPr id="16" name="Rectangle 15">
              <a:extLst>
                <a:ext uri="{FF2B5EF4-FFF2-40B4-BE49-F238E27FC236}">
                  <a16:creationId xmlns:a16="http://schemas.microsoft.com/office/drawing/2014/main" id="{1BF994A1-8013-BA92-D0A2-39DE089E889F}"/>
                </a:ext>
              </a:extLst>
            </p:cNvPr>
            <p:cNvSpPr/>
            <p:nvPr/>
          </p:nvSpPr>
          <p:spPr>
            <a:xfrm>
              <a:off x="9641688" y="5706804"/>
              <a:ext cx="1323268" cy="524320"/>
            </a:xfrm>
            <a:custGeom>
              <a:avLst/>
              <a:gdLst>
                <a:gd name="connsiteX0" fmla="*/ 0 w 1323268"/>
                <a:gd name="connsiteY0" fmla="*/ 0 h 524320"/>
                <a:gd name="connsiteX1" fmla="*/ 635169 w 1323268"/>
                <a:gd name="connsiteY1" fmla="*/ 0 h 524320"/>
                <a:gd name="connsiteX2" fmla="*/ 1323268 w 1323268"/>
                <a:gd name="connsiteY2" fmla="*/ 0 h 524320"/>
                <a:gd name="connsiteX3" fmla="*/ 1323268 w 1323268"/>
                <a:gd name="connsiteY3" fmla="*/ 524320 h 524320"/>
                <a:gd name="connsiteX4" fmla="*/ 688099 w 1323268"/>
                <a:gd name="connsiteY4" fmla="*/ 524320 h 524320"/>
                <a:gd name="connsiteX5" fmla="*/ 0 w 1323268"/>
                <a:gd name="connsiteY5" fmla="*/ 524320 h 524320"/>
                <a:gd name="connsiteX6" fmla="*/ 0 w 1323268"/>
                <a:gd name="connsiteY6" fmla="*/ 0 h 52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3268" h="524320" fill="none" extrusionOk="0">
                  <a:moveTo>
                    <a:pt x="0" y="0"/>
                  </a:moveTo>
                  <a:cubicBezTo>
                    <a:pt x="309507" y="9245"/>
                    <a:pt x="456691" y="24115"/>
                    <a:pt x="635169" y="0"/>
                  </a:cubicBezTo>
                  <a:cubicBezTo>
                    <a:pt x="813647" y="-24115"/>
                    <a:pt x="1147949" y="12443"/>
                    <a:pt x="1323268" y="0"/>
                  </a:cubicBezTo>
                  <a:cubicBezTo>
                    <a:pt x="1305045" y="261073"/>
                    <a:pt x="1341881" y="331721"/>
                    <a:pt x="1323268" y="524320"/>
                  </a:cubicBezTo>
                  <a:cubicBezTo>
                    <a:pt x="1017353" y="526470"/>
                    <a:pt x="923624" y="526094"/>
                    <a:pt x="688099" y="524320"/>
                  </a:cubicBezTo>
                  <a:cubicBezTo>
                    <a:pt x="452574" y="522546"/>
                    <a:pt x="234303" y="514498"/>
                    <a:pt x="0" y="524320"/>
                  </a:cubicBezTo>
                  <a:cubicBezTo>
                    <a:pt x="-12792" y="391897"/>
                    <a:pt x="8855" y="168451"/>
                    <a:pt x="0" y="0"/>
                  </a:cubicBezTo>
                  <a:close/>
                </a:path>
                <a:path w="1323268" h="524320" stroke="0" extrusionOk="0">
                  <a:moveTo>
                    <a:pt x="0" y="0"/>
                  </a:moveTo>
                  <a:cubicBezTo>
                    <a:pt x="135656" y="25123"/>
                    <a:pt x="376413" y="12314"/>
                    <a:pt x="661634" y="0"/>
                  </a:cubicBezTo>
                  <a:cubicBezTo>
                    <a:pt x="946855" y="-12314"/>
                    <a:pt x="1085329" y="-32420"/>
                    <a:pt x="1323268" y="0"/>
                  </a:cubicBezTo>
                  <a:cubicBezTo>
                    <a:pt x="1317107" y="175749"/>
                    <a:pt x="1311833" y="384411"/>
                    <a:pt x="1323268" y="524320"/>
                  </a:cubicBezTo>
                  <a:cubicBezTo>
                    <a:pt x="1117886" y="545109"/>
                    <a:pt x="870731" y="535343"/>
                    <a:pt x="661634" y="524320"/>
                  </a:cubicBezTo>
                  <a:cubicBezTo>
                    <a:pt x="452537" y="513297"/>
                    <a:pt x="172343" y="492949"/>
                    <a:pt x="0" y="524320"/>
                  </a:cubicBezTo>
                  <a:cubicBezTo>
                    <a:pt x="-21173" y="273773"/>
                    <a:pt x="16197" y="150266"/>
                    <a:pt x="0" y="0"/>
                  </a:cubicBezTo>
                  <a:close/>
                </a:path>
              </a:pathLst>
            </a:custGeom>
            <a:solidFill>
              <a:schemeClr val="bg1"/>
            </a:solidFill>
            <a:ln w="3175">
              <a:solidFill>
                <a:schemeClr val="bg1">
                  <a:lumMod val="65000"/>
                </a:schemeClr>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990033"/>
                  </a:solidFill>
                </a:rPr>
                <a:t>1 </a:t>
              </a:r>
              <a:r>
                <a:rPr lang="fr-FR" sz="1200" b="1" dirty="0" err="1">
                  <a:solidFill>
                    <a:srgbClr val="990033"/>
                  </a:solidFill>
                </a:rPr>
                <a:t>visio</a:t>
              </a:r>
              <a:r>
                <a:rPr lang="fr-FR" sz="1200" b="1" dirty="0">
                  <a:solidFill>
                    <a:srgbClr val="990033"/>
                  </a:solidFill>
                </a:rPr>
                <a:t> / mois</a:t>
              </a:r>
            </a:p>
          </p:txBody>
        </p:sp>
        <p:pic>
          <p:nvPicPr>
            <p:cNvPr id="19" name="Image 18">
              <a:extLst>
                <a:ext uri="{FF2B5EF4-FFF2-40B4-BE49-F238E27FC236}">
                  <a16:creationId xmlns:a16="http://schemas.microsoft.com/office/drawing/2014/main" id="{ED449134-5DB9-E815-975D-D7D58E2057E3}"/>
                </a:ext>
              </a:extLst>
            </p:cNvPr>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ackgroundRemoval t="3863" b="54506" l="27386" r="100000"/>
                      </a14:imgEffect>
                    </a14:imgLayer>
                  </a14:imgProps>
                </a:ext>
              </a:extLst>
            </a:blip>
            <a:srcRect l="34933" t="20" r="2212" b="44794"/>
            <a:stretch/>
          </p:blipFill>
          <p:spPr>
            <a:xfrm rot="18633048" flipV="1">
              <a:off x="8840304" y="5431187"/>
              <a:ext cx="886100" cy="983369"/>
            </a:xfrm>
            <a:prstGeom prst="rect">
              <a:avLst/>
            </a:prstGeom>
          </p:spPr>
        </p:pic>
        <p:sp>
          <p:nvSpPr>
            <p:cNvPr id="27" name="Rectangle 26">
              <a:extLst>
                <a:ext uri="{FF2B5EF4-FFF2-40B4-BE49-F238E27FC236}">
                  <a16:creationId xmlns:a16="http://schemas.microsoft.com/office/drawing/2014/main" id="{D368DD9F-6617-BDA2-5C3B-FCF786F2D6CA}"/>
                </a:ext>
              </a:extLst>
            </p:cNvPr>
            <p:cNvSpPr/>
            <p:nvPr/>
          </p:nvSpPr>
          <p:spPr>
            <a:xfrm>
              <a:off x="6984520" y="3910313"/>
              <a:ext cx="1515149" cy="704189"/>
            </a:xfrm>
            <a:custGeom>
              <a:avLst/>
              <a:gdLst>
                <a:gd name="connsiteX0" fmla="*/ 0 w 1515149"/>
                <a:gd name="connsiteY0" fmla="*/ 0 h 704189"/>
                <a:gd name="connsiteX1" fmla="*/ 505050 w 1515149"/>
                <a:gd name="connsiteY1" fmla="*/ 0 h 704189"/>
                <a:gd name="connsiteX2" fmla="*/ 1025251 w 1515149"/>
                <a:gd name="connsiteY2" fmla="*/ 0 h 704189"/>
                <a:gd name="connsiteX3" fmla="*/ 1515149 w 1515149"/>
                <a:gd name="connsiteY3" fmla="*/ 0 h 704189"/>
                <a:gd name="connsiteX4" fmla="*/ 1515149 w 1515149"/>
                <a:gd name="connsiteY4" fmla="*/ 330969 h 704189"/>
                <a:gd name="connsiteX5" fmla="*/ 1515149 w 1515149"/>
                <a:gd name="connsiteY5" fmla="*/ 704189 h 704189"/>
                <a:gd name="connsiteX6" fmla="*/ 994948 w 1515149"/>
                <a:gd name="connsiteY6" fmla="*/ 704189 h 704189"/>
                <a:gd name="connsiteX7" fmla="*/ 535353 w 1515149"/>
                <a:gd name="connsiteY7" fmla="*/ 704189 h 704189"/>
                <a:gd name="connsiteX8" fmla="*/ 0 w 1515149"/>
                <a:gd name="connsiteY8" fmla="*/ 704189 h 704189"/>
                <a:gd name="connsiteX9" fmla="*/ 0 w 1515149"/>
                <a:gd name="connsiteY9" fmla="*/ 359136 h 704189"/>
                <a:gd name="connsiteX10" fmla="*/ 0 w 1515149"/>
                <a:gd name="connsiteY10" fmla="*/ 0 h 704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15149" h="704189" fill="none" extrusionOk="0">
                  <a:moveTo>
                    <a:pt x="0" y="0"/>
                  </a:moveTo>
                  <a:cubicBezTo>
                    <a:pt x="124061" y="-2723"/>
                    <a:pt x="318942" y="16696"/>
                    <a:pt x="505050" y="0"/>
                  </a:cubicBezTo>
                  <a:cubicBezTo>
                    <a:pt x="691158" y="-16696"/>
                    <a:pt x="866512" y="-15603"/>
                    <a:pt x="1025251" y="0"/>
                  </a:cubicBezTo>
                  <a:cubicBezTo>
                    <a:pt x="1183990" y="15603"/>
                    <a:pt x="1272632" y="-3861"/>
                    <a:pt x="1515149" y="0"/>
                  </a:cubicBezTo>
                  <a:cubicBezTo>
                    <a:pt x="1529745" y="119255"/>
                    <a:pt x="1513974" y="191040"/>
                    <a:pt x="1515149" y="330969"/>
                  </a:cubicBezTo>
                  <a:cubicBezTo>
                    <a:pt x="1516324" y="470898"/>
                    <a:pt x="1508425" y="533360"/>
                    <a:pt x="1515149" y="704189"/>
                  </a:cubicBezTo>
                  <a:cubicBezTo>
                    <a:pt x="1331270" y="724169"/>
                    <a:pt x="1238775" y="689801"/>
                    <a:pt x="994948" y="704189"/>
                  </a:cubicBezTo>
                  <a:cubicBezTo>
                    <a:pt x="751121" y="718577"/>
                    <a:pt x="678942" y="717270"/>
                    <a:pt x="535353" y="704189"/>
                  </a:cubicBezTo>
                  <a:cubicBezTo>
                    <a:pt x="391765" y="691108"/>
                    <a:pt x="163562" y="705474"/>
                    <a:pt x="0" y="704189"/>
                  </a:cubicBezTo>
                  <a:cubicBezTo>
                    <a:pt x="7752" y="566606"/>
                    <a:pt x="-7023" y="430040"/>
                    <a:pt x="0" y="359136"/>
                  </a:cubicBezTo>
                  <a:cubicBezTo>
                    <a:pt x="7023" y="288232"/>
                    <a:pt x="15215" y="119219"/>
                    <a:pt x="0" y="0"/>
                  </a:cubicBezTo>
                  <a:close/>
                </a:path>
                <a:path w="1515149" h="704189" stroke="0" extrusionOk="0">
                  <a:moveTo>
                    <a:pt x="0" y="0"/>
                  </a:moveTo>
                  <a:cubicBezTo>
                    <a:pt x="224556" y="7090"/>
                    <a:pt x="360915" y="22282"/>
                    <a:pt x="505050" y="0"/>
                  </a:cubicBezTo>
                  <a:cubicBezTo>
                    <a:pt x="649185" y="-22282"/>
                    <a:pt x="844151" y="-18044"/>
                    <a:pt x="1010099" y="0"/>
                  </a:cubicBezTo>
                  <a:cubicBezTo>
                    <a:pt x="1176047" y="18044"/>
                    <a:pt x="1262658" y="-11183"/>
                    <a:pt x="1515149" y="0"/>
                  </a:cubicBezTo>
                  <a:cubicBezTo>
                    <a:pt x="1518819" y="112670"/>
                    <a:pt x="1531199" y="253841"/>
                    <a:pt x="1515149" y="359136"/>
                  </a:cubicBezTo>
                  <a:cubicBezTo>
                    <a:pt x="1499099" y="464431"/>
                    <a:pt x="1503653" y="595176"/>
                    <a:pt x="1515149" y="704189"/>
                  </a:cubicBezTo>
                  <a:cubicBezTo>
                    <a:pt x="1380412" y="705159"/>
                    <a:pt x="1150290" y="695556"/>
                    <a:pt x="1040402" y="704189"/>
                  </a:cubicBezTo>
                  <a:cubicBezTo>
                    <a:pt x="930514" y="712822"/>
                    <a:pt x="662666" y="690384"/>
                    <a:pt x="565656" y="704189"/>
                  </a:cubicBezTo>
                  <a:cubicBezTo>
                    <a:pt x="468646" y="717994"/>
                    <a:pt x="211571" y="719722"/>
                    <a:pt x="0" y="704189"/>
                  </a:cubicBezTo>
                  <a:cubicBezTo>
                    <a:pt x="13292" y="550677"/>
                    <a:pt x="11720" y="512322"/>
                    <a:pt x="0" y="366178"/>
                  </a:cubicBezTo>
                  <a:cubicBezTo>
                    <a:pt x="-11720" y="220034"/>
                    <a:pt x="4567" y="163751"/>
                    <a:pt x="0" y="0"/>
                  </a:cubicBezTo>
                  <a:close/>
                </a:path>
              </a:pathLst>
            </a:custGeom>
            <a:solidFill>
              <a:schemeClr val="bg1"/>
            </a:solidFill>
            <a:ln w="3175">
              <a:solidFill>
                <a:schemeClr val="bg1">
                  <a:lumMod val="65000"/>
                </a:schemeClr>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990033"/>
                  </a:solidFill>
                </a:rPr>
                <a:t>30 minutes max</a:t>
              </a:r>
            </a:p>
          </p:txBody>
        </p:sp>
        <p:pic>
          <p:nvPicPr>
            <p:cNvPr id="26" name="Image 25">
              <a:extLst>
                <a:ext uri="{FF2B5EF4-FFF2-40B4-BE49-F238E27FC236}">
                  <a16:creationId xmlns:a16="http://schemas.microsoft.com/office/drawing/2014/main" id="{38BA00E3-AADB-EC6C-9055-58F5F0333D8D}"/>
                </a:ext>
              </a:extLst>
            </p:cNvPr>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ackgroundRemoval t="3863" b="54506" l="27386" r="100000"/>
                      </a14:imgEffect>
                    </a14:imgLayer>
                  </a14:imgProps>
                </a:ext>
              </a:extLst>
            </a:blip>
            <a:srcRect l="34933" t="20" r="2212" b="44794"/>
            <a:stretch/>
          </p:blipFill>
          <p:spPr>
            <a:xfrm rot="2295028" flipH="1">
              <a:off x="7090852" y="4513193"/>
              <a:ext cx="881846" cy="683603"/>
            </a:xfrm>
            <a:prstGeom prst="rect">
              <a:avLst/>
            </a:prstGeom>
          </p:spPr>
        </p:pic>
        <p:sp>
          <p:nvSpPr>
            <p:cNvPr id="55" name="Rectangle 54">
              <a:extLst>
                <a:ext uri="{FF2B5EF4-FFF2-40B4-BE49-F238E27FC236}">
                  <a16:creationId xmlns:a16="http://schemas.microsoft.com/office/drawing/2014/main" id="{9FF53A51-66D3-A906-A709-7176D5AB0627}"/>
                </a:ext>
              </a:extLst>
            </p:cNvPr>
            <p:cNvSpPr/>
            <p:nvPr/>
          </p:nvSpPr>
          <p:spPr>
            <a:xfrm>
              <a:off x="9340163" y="4283758"/>
              <a:ext cx="1905736" cy="858095"/>
            </a:xfrm>
            <a:custGeom>
              <a:avLst/>
              <a:gdLst>
                <a:gd name="connsiteX0" fmla="*/ 0 w 1905736"/>
                <a:gd name="connsiteY0" fmla="*/ 0 h 858095"/>
                <a:gd name="connsiteX1" fmla="*/ 635245 w 1905736"/>
                <a:gd name="connsiteY1" fmla="*/ 0 h 858095"/>
                <a:gd name="connsiteX2" fmla="*/ 1289548 w 1905736"/>
                <a:gd name="connsiteY2" fmla="*/ 0 h 858095"/>
                <a:gd name="connsiteX3" fmla="*/ 1905736 w 1905736"/>
                <a:gd name="connsiteY3" fmla="*/ 0 h 858095"/>
                <a:gd name="connsiteX4" fmla="*/ 1905736 w 1905736"/>
                <a:gd name="connsiteY4" fmla="*/ 403305 h 858095"/>
                <a:gd name="connsiteX5" fmla="*/ 1905736 w 1905736"/>
                <a:gd name="connsiteY5" fmla="*/ 858095 h 858095"/>
                <a:gd name="connsiteX6" fmla="*/ 1251433 w 1905736"/>
                <a:gd name="connsiteY6" fmla="*/ 858095 h 858095"/>
                <a:gd name="connsiteX7" fmla="*/ 673360 w 1905736"/>
                <a:gd name="connsiteY7" fmla="*/ 858095 h 858095"/>
                <a:gd name="connsiteX8" fmla="*/ 0 w 1905736"/>
                <a:gd name="connsiteY8" fmla="*/ 858095 h 858095"/>
                <a:gd name="connsiteX9" fmla="*/ 0 w 1905736"/>
                <a:gd name="connsiteY9" fmla="*/ 437628 h 858095"/>
                <a:gd name="connsiteX10" fmla="*/ 0 w 1905736"/>
                <a:gd name="connsiteY10" fmla="*/ 0 h 858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5736" h="858095" fill="none" extrusionOk="0">
                  <a:moveTo>
                    <a:pt x="0" y="0"/>
                  </a:moveTo>
                  <a:cubicBezTo>
                    <a:pt x="278082" y="28832"/>
                    <a:pt x="430338" y="5584"/>
                    <a:pt x="635245" y="0"/>
                  </a:cubicBezTo>
                  <a:cubicBezTo>
                    <a:pt x="840153" y="-5584"/>
                    <a:pt x="1054387" y="18079"/>
                    <a:pt x="1289548" y="0"/>
                  </a:cubicBezTo>
                  <a:cubicBezTo>
                    <a:pt x="1524709" y="-18079"/>
                    <a:pt x="1625202" y="22143"/>
                    <a:pt x="1905736" y="0"/>
                  </a:cubicBezTo>
                  <a:cubicBezTo>
                    <a:pt x="1910672" y="177635"/>
                    <a:pt x="1891172" y="288443"/>
                    <a:pt x="1905736" y="403305"/>
                  </a:cubicBezTo>
                  <a:cubicBezTo>
                    <a:pt x="1920300" y="518168"/>
                    <a:pt x="1924997" y="687840"/>
                    <a:pt x="1905736" y="858095"/>
                  </a:cubicBezTo>
                  <a:cubicBezTo>
                    <a:pt x="1669687" y="871518"/>
                    <a:pt x="1445105" y="839293"/>
                    <a:pt x="1251433" y="858095"/>
                  </a:cubicBezTo>
                  <a:cubicBezTo>
                    <a:pt x="1057761" y="876897"/>
                    <a:pt x="857233" y="869555"/>
                    <a:pt x="673360" y="858095"/>
                  </a:cubicBezTo>
                  <a:cubicBezTo>
                    <a:pt x="489487" y="846635"/>
                    <a:pt x="161370" y="876540"/>
                    <a:pt x="0" y="858095"/>
                  </a:cubicBezTo>
                  <a:cubicBezTo>
                    <a:pt x="8020" y="656415"/>
                    <a:pt x="5048" y="553785"/>
                    <a:pt x="0" y="437628"/>
                  </a:cubicBezTo>
                  <a:cubicBezTo>
                    <a:pt x="-5048" y="321471"/>
                    <a:pt x="-10995" y="165573"/>
                    <a:pt x="0" y="0"/>
                  </a:cubicBezTo>
                  <a:close/>
                </a:path>
                <a:path w="1905736" h="858095" stroke="0" extrusionOk="0">
                  <a:moveTo>
                    <a:pt x="0" y="0"/>
                  </a:moveTo>
                  <a:cubicBezTo>
                    <a:pt x="298100" y="5409"/>
                    <a:pt x="466016" y="-24255"/>
                    <a:pt x="635245" y="0"/>
                  </a:cubicBezTo>
                  <a:cubicBezTo>
                    <a:pt x="804475" y="24255"/>
                    <a:pt x="1106334" y="-14257"/>
                    <a:pt x="1270491" y="0"/>
                  </a:cubicBezTo>
                  <a:cubicBezTo>
                    <a:pt x="1434648" y="14257"/>
                    <a:pt x="1598124" y="-29763"/>
                    <a:pt x="1905736" y="0"/>
                  </a:cubicBezTo>
                  <a:cubicBezTo>
                    <a:pt x="1919297" y="116551"/>
                    <a:pt x="1915486" y="247028"/>
                    <a:pt x="1905736" y="437628"/>
                  </a:cubicBezTo>
                  <a:cubicBezTo>
                    <a:pt x="1895986" y="628228"/>
                    <a:pt x="1902274" y="712212"/>
                    <a:pt x="1905736" y="858095"/>
                  </a:cubicBezTo>
                  <a:cubicBezTo>
                    <a:pt x="1706976" y="876495"/>
                    <a:pt x="1565263" y="881102"/>
                    <a:pt x="1308605" y="858095"/>
                  </a:cubicBezTo>
                  <a:cubicBezTo>
                    <a:pt x="1051947" y="835088"/>
                    <a:pt x="973923" y="861494"/>
                    <a:pt x="711475" y="858095"/>
                  </a:cubicBezTo>
                  <a:cubicBezTo>
                    <a:pt x="449027" y="854697"/>
                    <a:pt x="184039" y="863544"/>
                    <a:pt x="0" y="858095"/>
                  </a:cubicBezTo>
                  <a:cubicBezTo>
                    <a:pt x="9913" y="715455"/>
                    <a:pt x="17862" y="649635"/>
                    <a:pt x="0" y="446209"/>
                  </a:cubicBezTo>
                  <a:cubicBezTo>
                    <a:pt x="-17862" y="242783"/>
                    <a:pt x="-3308" y="174776"/>
                    <a:pt x="0" y="0"/>
                  </a:cubicBezTo>
                  <a:close/>
                </a:path>
              </a:pathLst>
            </a:custGeom>
            <a:solidFill>
              <a:schemeClr val="bg1"/>
            </a:solidFill>
            <a:ln w="3175">
              <a:solidFill>
                <a:schemeClr val="bg1">
                  <a:lumMod val="65000"/>
                </a:schemeClr>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990033"/>
                  </a:solidFill>
                </a:rPr>
                <a:t>Invitation envoyée aux DA et Promoteurs</a:t>
              </a:r>
            </a:p>
          </p:txBody>
        </p:sp>
        <p:pic>
          <p:nvPicPr>
            <p:cNvPr id="57" name="Image 56">
              <a:extLst>
                <a:ext uri="{FF2B5EF4-FFF2-40B4-BE49-F238E27FC236}">
                  <a16:creationId xmlns:a16="http://schemas.microsoft.com/office/drawing/2014/main" id="{875E5377-E55C-DEE5-B753-E4EA32338E6F}"/>
                </a:ext>
              </a:extLst>
            </p:cNvPr>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ackgroundRemoval t="3863" b="54506" l="27386" r="100000"/>
                      </a14:imgEffect>
                    </a14:imgLayer>
                  </a14:imgProps>
                </a:ext>
              </a:extLst>
            </a:blip>
            <a:srcRect l="34933" t="20" r="2212" b="44794"/>
            <a:stretch/>
          </p:blipFill>
          <p:spPr>
            <a:xfrm rot="16200000" flipV="1">
              <a:off x="8521867" y="4600227"/>
              <a:ext cx="950089" cy="887014"/>
            </a:xfrm>
            <a:prstGeom prst="rect">
              <a:avLst/>
            </a:prstGeom>
          </p:spPr>
        </p:pic>
        <p:sp>
          <p:nvSpPr>
            <p:cNvPr id="38" name="Rectangle 37">
              <a:extLst>
                <a:ext uri="{FF2B5EF4-FFF2-40B4-BE49-F238E27FC236}">
                  <a16:creationId xmlns:a16="http://schemas.microsoft.com/office/drawing/2014/main" id="{B070A6B5-1698-EB2A-0030-E822DE3B197B}"/>
                </a:ext>
              </a:extLst>
            </p:cNvPr>
            <p:cNvSpPr/>
            <p:nvPr/>
          </p:nvSpPr>
          <p:spPr>
            <a:xfrm>
              <a:off x="5148496" y="5744349"/>
              <a:ext cx="1149282" cy="686266"/>
            </a:xfrm>
            <a:custGeom>
              <a:avLst/>
              <a:gdLst>
                <a:gd name="connsiteX0" fmla="*/ 0 w 1149282"/>
                <a:gd name="connsiteY0" fmla="*/ 0 h 686266"/>
                <a:gd name="connsiteX1" fmla="*/ 551655 w 1149282"/>
                <a:gd name="connsiteY1" fmla="*/ 0 h 686266"/>
                <a:gd name="connsiteX2" fmla="*/ 1149282 w 1149282"/>
                <a:gd name="connsiteY2" fmla="*/ 0 h 686266"/>
                <a:gd name="connsiteX3" fmla="*/ 1149282 w 1149282"/>
                <a:gd name="connsiteY3" fmla="*/ 686266 h 686266"/>
                <a:gd name="connsiteX4" fmla="*/ 597627 w 1149282"/>
                <a:gd name="connsiteY4" fmla="*/ 686266 h 686266"/>
                <a:gd name="connsiteX5" fmla="*/ 0 w 1149282"/>
                <a:gd name="connsiteY5" fmla="*/ 686266 h 686266"/>
                <a:gd name="connsiteX6" fmla="*/ 0 w 1149282"/>
                <a:gd name="connsiteY6" fmla="*/ 0 h 68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282" h="686266" fill="none" extrusionOk="0">
                  <a:moveTo>
                    <a:pt x="0" y="0"/>
                  </a:moveTo>
                  <a:cubicBezTo>
                    <a:pt x="233035" y="-22706"/>
                    <a:pt x="318840" y="1203"/>
                    <a:pt x="551655" y="0"/>
                  </a:cubicBezTo>
                  <a:cubicBezTo>
                    <a:pt x="784471" y="-1203"/>
                    <a:pt x="872797" y="6757"/>
                    <a:pt x="1149282" y="0"/>
                  </a:cubicBezTo>
                  <a:cubicBezTo>
                    <a:pt x="1174772" y="170803"/>
                    <a:pt x="1149607" y="513470"/>
                    <a:pt x="1149282" y="686266"/>
                  </a:cubicBezTo>
                  <a:cubicBezTo>
                    <a:pt x="954926" y="674118"/>
                    <a:pt x="804329" y="670762"/>
                    <a:pt x="597627" y="686266"/>
                  </a:cubicBezTo>
                  <a:cubicBezTo>
                    <a:pt x="390925" y="701770"/>
                    <a:pt x="240816" y="668244"/>
                    <a:pt x="0" y="686266"/>
                  </a:cubicBezTo>
                  <a:cubicBezTo>
                    <a:pt x="1654" y="446402"/>
                    <a:pt x="-2509" y="261462"/>
                    <a:pt x="0" y="0"/>
                  </a:cubicBezTo>
                  <a:close/>
                </a:path>
                <a:path w="1149282" h="686266" stroke="0" extrusionOk="0">
                  <a:moveTo>
                    <a:pt x="0" y="0"/>
                  </a:moveTo>
                  <a:cubicBezTo>
                    <a:pt x="167142" y="-13266"/>
                    <a:pt x="391625" y="2868"/>
                    <a:pt x="574641" y="0"/>
                  </a:cubicBezTo>
                  <a:cubicBezTo>
                    <a:pt x="757657" y="-2868"/>
                    <a:pt x="885398" y="25448"/>
                    <a:pt x="1149282" y="0"/>
                  </a:cubicBezTo>
                  <a:cubicBezTo>
                    <a:pt x="1120023" y="163434"/>
                    <a:pt x="1153143" y="407216"/>
                    <a:pt x="1149282" y="686266"/>
                  </a:cubicBezTo>
                  <a:cubicBezTo>
                    <a:pt x="1020811" y="684796"/>
                    <a:pt x="712305" y="675001"/>
                    <a:pt x="574641" y="686266"/>
                  </a:cubicBezTo>
                  <a:cubicBezTo>
                    <a:pt x="436977" y="697531"/>
                    <a:pt x="164059" y="659048"/>
                    <a:pt x="0" y="686266"/>
                  </a:cubicBezTo>
                  <a:cubicBezTo>
                    <a:pt x="-15970" y="368755"/>
                    <a:pt x="-1722" y="269996"/>
                    <a:pt x="0" y="0"/>
                  </a:cubicBezTo>
                  <a:close/>
                </a:path>
              </a:pathLst>
            </a:custGeom>
            <a:solidFill>
              <a:schemeClr val="bg1"/>
            </a:solidFill>
            <a:ln w="3175">
              <a:solidFill>
                <a:schemeClr val="bg1">
                  <a:lumMod val="65000"/>
                </a:schemeClr>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990033"/>
                  </a:solidFill>
                </a:rPr>
                <a:t>1 thématique par visio</a:t>
              </a:r>
            </a:p>
          </p:txBody>
        </p:sp>
        <p:pic>
          <p:nvPicPr>
            <p:cNvPr id="41" name="Image 40">
              <a:extLst>
                <a:ext uri="{FF2B5EF4-FFF2-40B4-BE49-F238E27FC236}">
                  <a16:creationId xmlns:a16="http://schemas.microsoft.com/office/drawing/2014/main" id="{D3ECC960-CAC6-D986-1BE7-B6F319E519B1}"/>
                </a:ext>
              </a:extLst>
            </p:cNvPr>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ackgroundRemoval t="3863" b="54506" l="27386" r="100000"/>
                      </a14:imgEffect>
                    </a14:imgLayer>
                  </a14:imgProps>
                </a:ext>
              </a:extLst>
            </a:blip>
            <a:srcRect l="34933" t="20" r="2212" b="44794"/>
            <a:stretch/>
          </p:blipFill>
          <p:spPr>
            <a:xfrm rot="18546860" flipH="1">
              <a:off x="6038411" y="5866943"/>
              <a:ext cx="1161154" cy="687546"/>
            </a:xfrm>
            <a:prstGeom prst="rect">
              <a:avLst/>
            </a:prstGeom>
          </p:spPr>
        </p:pic>
        <p:sp>
          <p:nvSpPr>
            <p:cNvPr id="169" name="Rectangle 168">
              <a:extLst>
                <a:ext uri="{FF2B5EF4-FFF2-40B4-BE49-F238E27FC236}">
                  <a16:creationId xmlns:a16="http://schemas.microsoft.com/office/drawing/2014/main" id="{DFEACA77-A0FA-A80D-45DA-5794553A5611}"/>
                </a:ext>
              </a:extLst>
            </p:cNvPr>
            <p:cNvSpPr/>
            <p:nvPr/>
          </p:nvSpPr>
          <p:spPr>
            <a:xfrm>
              <a:off x="5104662" y="4391506"/>
              <a:ext cx="1251734" cy="639763"/>
            </a:xfrm>
            <a:custGeom>
              <a:avLst/>
              <a:gdLst>
                <a:gd name="connsiteX0" fmla="*/ 0 w 1251734"/>
                <a:gd name="connsiteY0" fmla="*/ 0 h 639763"/>
                <a:gd name="connsiteX1" fmla="*/ 600832 w 1251734"/>
                <a:gd name="connsiteY1" fmla="*/ 0 h 639763"/>
                <a:gd name="connsiteX2" fmla="*/ 1251734 w 1251734"/>
                <a:gd name="connsiteY2" fmla="*/ 0 h 639763"/>
                <a:gd name="connsiteX3" fmla="*/ 1251734 w 1251734"/>
                <a:gd name="connsiteY3" fmla="*/ 639763 h 639763"/>
                <a:gd name="connsiteX4" fmla="*/ 650902 w 1251734"/>
                <a:gd name="connsiteY4" fmla="*/ 639763 h 639763"/>
                <a:gd name="connsiteX5" fmla="*/ 0 w 1251734"/>
                <a:gd name="connsiteY5" fmla="*/ 639763 h 639763"/>
                <a:gd name="connsiteX6" fmla="*/ 0 w 1251734"/>
                <a:gd name="connsiteY6" fmla="*/ 0 h 63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1734" h="639763" fill="none" extrusionOk="0">
                  <a:moveTo>
                    <a:pt x="0" y="0"/>
                  </a:moveTo>
                  <a:cubicBezTo>
                    <a:pt x="287365" y="18762"/>
                    <a:pt x="345293" y="13476"/>
                    <a:pt x="600832" y="0"/>
                  </a:cubicBezTo>
                  <a:cubicBezTo>
                    <a:pt x="856371" y="-13476"/>
                    <a:pt x="1108422" y="-18960"/>
                    <a:pt x="1251734" y="0"/>
                  </a:cubicBezTo>
                  <a:cubicBezTo>
                    <a:pt x="1272692" y="155040"/>
                    <a:pt x="1228079" y="421651"/>
                    <a:pt x="1251734" y="639763"/>
                  </a:cubicBezTo>
                  <a:cubicBezTo>
                    <a:pt x="1116855" y="617116"/>
                    <a:pt x="904106" y="624341"/>
                    <a:pt x="650902" y="639763"/>
                  </a:cubicBezTo>
                  <a:cubicBezTo>
                    <a:pt x="397698" y="655185"/>
                    <a:pt x="242048" y="666750"/>
                    <a:pt x="0" y="639763"/>
                  </a:cubicBezTo>
                  <a:cubicBezTo>
                    <a:pt x="-20035" y="511524"/>
                    <a:pt x="-5375" y="300297"/>
                    <a:pt x="0" y="0"/>
                  </a:cubicBezTo>
                  <a:close/>
                </a:path>
                <a:path w="1251734" h="639763" stroke="0" extrusionOk="0">
                  <a:moveTo>
                    <a:pt x="0" y="0"/>
                  </a:moveTo>
                  <a:cubicBezTo>
                    <a:pt x="268785" y="-18614"/>
                    <a:pt x="315018" y="-2574"/>
                    <a:pt x="625867" y="0"/>
                  </a:cubicBezTo>
                  <a:cubicBezTo>
                    <a:pt x="936716" y="2574"/>
                    <a:pt x="1095316" y="-17527"/>
                    <a:pt x="1251734" y="0"/>
                  </a:cubicBezTo>
                  <a:cubicBezTo>
                    <a:pt x="1253428" y="167245"/>
                    <a:pt x="1270475" y="465723"/>
                    <a:pt x="1251734" y="639763"/>
                  </a:cubicBezTo>
                  <a:cubicBezTo>
                    <a:pt x="1000786" y="638226"/>
                    <a:pt x="913048" y="618299"/>
                    <a:pt x="625867" y="639763"/>
                  </a:cubicBezTo>
                  <a:cubicBezTo>
                    <a:pt x="338686" y="661227"/>
                    <a:pt x="259125" y="624914"/>
                    <a:pt x="0" y="639763"/>
                  </a:cubicBezTo>
                  <a:cubicBezTo>
                    <a:pt x="3965" y="416416"/>
                    <a:pt x="-31333" y="150203"/>
                    <a:pt x="0" y="0"/>
                  </a:cubicBezTo>
                  <a:close/>
                </a:path>
              </a:pathLst>
            </a:custGeom>
            <a:solidFill>
              <a:schemeClr val="bg1"/>
            </a:solidFill>
            <a:ln w="3175">
              <a:solidFill>
                <a:schemeClr val="bg1">
                  <a:lumMod val="65000"/>
                </a:schemeClr>
              </a:solidFill>
              <a:extLst>
                <a:ext uri="{C807C97D-BFC1-408E-A445-0C87EB9F89A2}">
                  <ask:lineSketchStyleProps xmlns:ask="http://schemas.microsoft.com/office/drawing/2018/sketchyshapes" sd="36385128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990033"/>
                  </a:solidFill>
                </a:rPr>
                <a:t>Les vendredis à 9h30</a:t>
              </a:r>
            </a:p>
          </p:txBody>
        </p:sp>
        <p:pic>
          <p:nvPicPr>
            <p:cNvPr id="170" name="Image 169">
              <a:extLst>
                <a:ext uri="{FF2B5EF4-FFF2-40B4-BE49-F238E27FC236}">
                  <a16:creationId xmlns:a16="http://schemas.microsoft.com/office/drawing/2014/main" id="{32E6A924-BA7A-F4A4-E675-22DC262DC706}"/>
                </a:ext>
              </a:extLst>
            </p:cNvPr>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ackgroundRemoval t="3863" b="54506" l="27386" r="100000"/>
                      </a14:imgEffect>
                    </a14:imgLayer>
                  </a14:imgProps>
                </a:ext>
              </a:extLst>
            </a:blip>
            <a:srcRect l="34933" t="20" r="2212" b="44794"/>
            <a:stretch/>
          </p:blipFill>
          <p:spPr>
            <a:xfrm rot="529937" flipH="1">
              <a:off x="5891271" y="4751404"/>
              <a:ext cx="1355862" cy="921008"/>
            </a:xfrm>
            <a:prstGeom prst="rect">
              <a:avLst/>
            </a:prstGeom>
          </p:spPr>
        </p:pic>
        <p:sp>
          <p:nvSpPr>
            <p:cNvPr id="172" name="ZoneTexte 171">
              <a:extLst>
                <a:ext uri="{FF2B5EF4-FFF2-40B4-BE49-F238E27FC236}">
                  <a16:creationId xmlns:a16="http://schemas.microsoft.com/office/drawing/2014/main" id="{FFB1A962-53A0-5CBD-F57C-D830562F7ABA}"/>
                </a:ext>
              </a:extLst>
            </p:cNvPr>
            <p:cNvSpPr txBox="1"/>
            <p:nvPr/>
          </p:nvSpPr>
          <p:spPr>
            <a:xfrm>
              <a:off x="6814605" y="6142424"/>
              <a:ext cx="2017263" cy="230832"/>
            </a:xfrm>
            <a:prstGeom prst="rect">
              <a:avLst/>
            </a:prstGeom>
            <a:noFill/>
          </p:spPr>
          <p:txBody>
            <a:bodyPr wrap="square" rtlCol="0">
              <a:spAutoFit/>
            </a:bodyPr>
            <a:lstStyle/>
            <a:p>
              <a:pPr algn="ctr"/>
              <a:r>
                <a:rPr lang="fr-FR" sz="900" b="1" dirty="0">
                  <a:solidFill>
                    <a:schemeClr val="tx1">
                      <a:lumMod val="65000"/>
                      <a:lumOff val="35000"/>
                    </a:schemeClr>
                  </a:solidFill>
                </a:rPr>
                <a:t>Café Conquête</a:t>
              </a:r>
            </a:p>
          </p:txBody>
        </p:sp>
      </p:grpSp>
      <p:pic>
        <p:nvPicPr>
          <p:cNvPr id="8" name="Image 7">
            <a:extLst>
              <a:ext uri="{FF2B5EF4-FFF2-40B4-BE49-F238E27FC236}">
                <a16:creationId xmlns:a16="http://schemas.microsoft.com/office/drawing/2014/main" id="{1F794526-D614-590D-807B-199F607273BB}"/>
              </a:ext>
            </a:extLst>
          </p:cNvPr>
          <p:cNvPicPr>
            <a:picLocks noChangeAspect="1"/>
          </p:cNvPicPr>
          <p:nvPr/>
        </p:nvPicPr>
        <p:blipFill>
          <a:blip r:embed="rId14" cstate="print">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rot="5701988" flipH="1" flipV="1">
            <a:off x="4265497" y="5549229"/>
            <a:ext cx="322403" cy="310019"/>
          </a:xfrm>
          <a:prstGeom prst="rect">
            <a:avLst/>
          </a:prstGeom>
          <a:noFill/>
        </p:spPr>
      </p:pic>
      <p:pic>
        <p:nvPicPr>
          <p:cNvPr id="13" name="Image 12">
            <a:extLst>
              <a:ext uri="{FF2B5EF4-FFF2-40B4-BE49-F238E27FC236}">
                <a16:creationId xmlns:a16="http://schemas.microsoft.com/office/drawing/2014/main" id="{6EC23E2A-40D7-644C-EF3C-954A3BD86CD3}"/>
              </a:ext>
            </a:extLst>
          </p:cNvPr>
          <p:cNvPicPr>
            <a:picLocks noChangeAspect="1"/>
          </p:cNvPicPr>
          <p:nvPr/>
        </p:nvPicPr>
        <p:blipFill>
          <a:blip r:embed="rId14" cstate="print">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rot="5701988" flipH="1" flipV="1">
            <a:off x="3624686" y="4689814"/>
            <a:ext cx="322403" cy="310019"/>
          </a:xfrm>
          <a:prstGeom prst="rect">
            <a:avLst/>
          </a:prstGeom>
          <a:noFill/>
        </p:spPr>
      </p:pic>
    </p:spTree>
    <p:extLst>
      <p:ext uri="{BB962C8B-B14F-4D97-AF65-F5344CB8AC3E}">
        <p14:creationId xmlns:p14="http://schemas.microsoft.com/office/powerpoint/2010/main" val="2443596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Espace réservé du contenu 10">
            <a:extLst>
              <a:ext uri="{FF2B5EF4-FFF2-40B4-BE49-F238E27FC236}">
                <a16:creationId xmlns:a16="http://schemas.microsoft.com/office/drawing/2014/main" id="{999ABA91-C76A-9AF1-87BF-5A9AC41FC7C8}"/>
              </a:ext>
            </a:extLst>
          </p:cNvPr>
          <p:cNvSpPr txBox="1">
            <a:spLocks/>
          </p:cNvSpPr>
          <p:nvPr/>
        </p:nvSpPr>
        <p:spPr>
          <a:xfrm>
            <a:off x="502995" y="1027367"/>
            <a:ext cx="11234259" cy="1407907"/>
          </a:xfrm>
          <a:prstGeom prst="rect">
            <a:avLst/>
          </a:prstGeom>
          <a:noFill/>
        </p:spPr>
        <p:txBody>
          <a:bodyPr vert="horz" lIns="0" tIns="0" rIns="0" bIns="0" rtlCol="0">
            <a:noAutofit/>
          </a:bodyPr>
          <a:lstStyle>
            <a:defPPr marR="0" lvl="0" algn="l" rtl="0">
              <a:lnSpc>
                <a:spcPct val="100000"/>
              </a:lnSpc>
              <a:spcBef>
                <a:spcPts val="0"/>
              </a:spcBef>
              <a:spcAft>
                <a:spcPts val="0"/>
              </a:spcAft>
            </a:defPPr>
            <a:lvl1pPr marL="354013" indent="-354013" algn="l" rtl="0" eaLnBrk="1" fontAlgn="base" hangingPunct="1">
              <a:lnSpc>
                <a:spcPct val="150000"/>
              </a:lnSpc>
              <a:spcBef>
                <a:spcPct val="0"/>
              </a:spcBef>
              <a:spcAft>
                <a:spcPct val="0"/>
              </a:spcAft>
              <a:buClr>
                <a:srgbClr val="D7C378"/>
              </a:buClr>
              <a:buSzPct val="180000"/>
              <a:buFontTx/>
              <a:buBlip>
                <a:blip r:embed="rId2">
                  <a:extLst>
                    <a:ext uri="{96DAC541-7B7A-43D3-8B79-37D633B846F1}">
                      <asvg:svgBlip xmlns:asvg="http://schemas.microsoft.com/office/drawing/2016/SVG/main" r:embed="rId3"/>
                    </a:ext>
                  </a:extLst>
                </a:blip>
              </a:buBlip>
              <a:defRPr sz="15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lnSpc>
                <a:spcPct val="150000"/>
              </a:lnSpc>
              <a:spcBef>
                <a:spcPct val="0"/>
              </a:spcBef>
              <a:spcAft>
                <a:spcPct val="0"/>
              </a:spcAft>
              <a:buClr>
                <a:schemeClr val="accent1"/>
              </a:buClr>
              <a:buSzPct val="170000"/>
              <a:buFontTx/>
              <a:buBlip>
                <a:blip r:embed="rId4">
                  <a:extLst>
                    <a:ext uri="{96DAC541-7B7A-43D3-8B79-37D633B846F1}">
                      <asvg:svgBlip xmlns:asvg="http://schemas.microsoft.com/office/drawing/2016/SVG/main" r:embed="rId5"/>
                    </a:ext>
                  </a:extLst>
                </a:blip>
              </a:buBlip>
              <a:defRPr sz="14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lnSpc>
                <a:spcPct val="150000"/>
              </a:lnSpc>
              <a:spcBef>
                <a:spcPct val="0"/>
              </a:spcBef>
              <a:spcAft>
                <a:spcPct val="0"/>
              </a:spcAft>
              <a:buClr>
                <a:srgbClr val="7030A0"/>
              </a:buClr>
              <a:buSzPct val="160000"/>
              <a:buFontTx/>
              <a:buBlip>
                <a:blip r:embed="rId6">
                  <a:extLst>
                    <a:ext uri="{96DAC541-7B7A-43D3-8B79-37D633B846F1}">
                      <asvg:svgBlip xmlns:asvg="http://schemas.microsoft.com/office/drawing/2016/SVG/main" r:embed="rId7"/>
                    </a:ext>
                  </a:extLst>
                </a:blip>
              </a:buBlip>
              <a:defRPr sz="12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lnSpc>
                <a:spcPct val="150000"/>
              </a:lnSpc>
              <a:spcBef>
                <a:spcPct val="0"/>
              </a:spcBef>
              <a:spcAft>
                <a:spcPct val="0"/>
              </a:spcAft>
              <a:buClr>
                <a:srgbClr val="41B8EB"/>
              </a:buClr>
              <a:buSzPct val="150000"/>
              <a:buFontTx/>
              <a:buBlip>
                <a:blip r:embed="rId8">
                  <a:extLst>
                    <a:ext uri="{96DAC541-7B7A-43D3-8B79-37D633B846F1}">
                      <asvg:svgBlip xmlns:asvg="http://schemas.microsoft.com/office/drawing/2016/SVG/main" r:embed="rId9"/>
                    </a:ext>
                  </a:extLst>
                </a:blip>
              </a:buBlip>
              <a:defRPr sz="11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r>
              <a:rPr lang="fr-FR" sz="1400" b="1" kern="0" dirty="0">
                <a:solidFill>
                  <a:srgbClr val="C00000"/>
                </a:solidFill>
              </a:rPr>
              <a:t>Simple, rapide et sécurisé, </a:t>
            </a:r>
            <a:r>
              <a:rPr lang="fr-FR" sz="1400" kern="0" dirty="0"/>
              <a:t>le parcours EERD est également accessible au prospect à partir du site internet de la CEGEE (parcours web) ou par un lien transmis par le conseiller (parcours conseiller). </a:t>
            </a:r>
          </a:p>
          <a:p>
            <a:r>
              <a:rPr lang="fr-FR" sz="1400" b="1" kern="0" dirty="0">
                <a:solidFill>
                  <a:srgbClr val="C00000"/>
                </a:solidFill>
              </a:rPr>
              <a:t>Le parcours permet d’alléger les étapes administratives </a:t>
            </a:r>
            <a:r>
              <a:rPr lang="fr-FR" sz="1400" kern="0" dirty="0"/>
              <a:t>en  agence et de gagner du temps commercial. Les informations saisies par le prospect permettent d’alimenter le SI et les pièces justificatives sont classées automatiquement (y compris l’EAI, le PPE et l’Opt-in). </a:t>
            </a:r>
          </a:p>
          <a:p>
            <a:pPr marL="0" indent="0">
              <a:buNone/>
            </a:pPr>
            <a:endParaRPr lang="fr-FR" sz="1400" kern="0" dirty="0"/>
          </a:p>
          <a:p>
            <a:endParaRPr lang="fr-FR" sz="1400" kern="0" dirty="0"/>
          </a:p>
          <a:p>
            <a:pPr marL="812800" lvl="2" indent="0">
              <a:buFontTx/>
              <a:buNone/>
            </a:pPr>
            <a:endParaRPr lang="fr-FR" sz="1400" kern="0" dirty="0"/>
          </a:p>
          <a:p>
            <a:pPr lvl="3"/>
            <a:endParaRPr lang="fr-FR" sz="1400" kern="0" dirty="0"/>
          </a:p>
        </p:txBody>
      </p:sp>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Booster la </a:t>
            </a:r>
            <a:r>
              <a:rPr lang="fr-FR" dirty="0">
                <a:solidFill>
                  <a:srgbClr val="C00000"/>
                </a:solidFill>
              </a:rPr>
              <a:t>conquête </a:t>
            </a:r>
            <a:r>
              <a:rPr lang="fr-FR" dirty="0">
                <a:solidFill>
                  <a:schemeClr val="tx1">
                    <a:lumMod val="75000"/>
                    <a:lumOff val="25000"/>
                  </a:schemeClr>
                </a:solidFill>
              </a:rPr>
              <a:t>avec</a:t>
            </a:r>
            <a:r>
              <a:rPr lang="fr-FR" dirty="0">
                <a:solidFill>
                  <a:srgbClr val="C00000"/>
                </a:solidFill>
              </a:rPr>
              <a:t> l’Entrée En Relation Digitale (EERD) Part.</a:t>
            </a:r>
            <a:endParaRPr lang="fr-FR" dirty="0">
              <a:solidFill>
                <a:schemeClr val="tx1">
                  <a:lumMod val="75000"/>
                  <a:lumOff val="25000"/>
                </a:schemeClr>
              </a:solidFill>
            </a:endParaRPr>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Professionnels </a:t>
            </a:r>
          </a:p>
        </p:txBody>
      </p:sp>
      <p:sp>
        <p:nvSpPr>
          <p:cNvPr id="3" name="Rectangle 2">
            <a:extLst>
              <a:ext uri="{FF2B5EF4-FFF2-40B4-BE49-F238E27FC236}">
                <a16:creationId xmlns:a16="http://schemas.microsoft.com/office/drawing/2014/main" id="{9E1057B8-003D-5A4B-B0DE-BD1BBEA5169D}"/>
              </a:ext>
            </a:extLst>
          </p:cNvPr>
          <p:cNvSpPr/>
          <p:nvPr/>
        </p:nvSpPr>
        <p:spPr>
          <a:xfrm>
            <a:off x="0" y="0"/>
            <a:ext cx="394399" cy="6858000"/>
          </a:xfrm>
          <a:prstGeom prst="rect">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CONQUETE</a:t>
            </a:r>
          </a:p>
        </p:txBody>
      </p:sp>
      <p:sp>
        <p:nvSpPr>
          <p:cNvPr id="59" name="Espace réservé du contenu 8">
            <a:extLst>
              <a:ext uri="{FF2B5EF4-FFF2-40B4-BE49-F238E27FC236}">
                <a16:creationId xmlns:a16="http://schemas.microsoft.com/office/drawing/2014/main" id="{D5268AA8-3FA0-5C6D-2C86-9D56033552B7}"/>
              </a:ext>
            </a:extLst>
          </p:cNvPr>
          <p:cNvSpPr txBox="1">
            <a:spLocks/>
          </p:cNvSpPr>
          <p:nvPr/>
        </p:nvSpPr>
        <p:spPr bwMode="auto">
          <a:xfrm>
            <a:off x="695216" y="2757756"/>
            <a:ext cx="5725208" cy="1532275"/>
          </a:xfrm>
          <a:prstGeom prst="rect">
            <a:avLst/>
          </a:prstGeom>
          <a:noFill/>
          <a:ln w="76200">
            <a:solidFill>
              <a:srgbClr val="A5002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60" name="Espace réservé du contenu 8">
            <a:extLst>
              <a:ext uri="{FF2B5EF4-FFF2-40B4-BE49-F238E27FC236}">
                <a16:creationId xmlns:a16="http://schemas.microsoft.com/office/drawing/2014/main" id="{32C3C1B4-961B-6414-8EF1-17128B9DCD4D}"/>
              </a:ext>
            </a:extLst>
          </p:cNvPr>
          <p:cNvSpPr txBox="1">
            <a:spLocks noChangeArrowheads="1"/>
          </p:cNvSpPr>
          <p:nvPr/>
        </p:nvSpPr>
        <p:spPr bwMode="auto">
          <a:xfrm>
            <a:off x="853058" y="2616456"/>
            <a:ext cx="2966462" cy="319066"/>
          </a:xfrm>
          <a:prstGeom prst="rect">
            <a:avLst/>
          </a:prstGeom>
          <a:solidFill>
            <a:srgbClr val="99003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Cas d’usage</a:t>
            </a:r>
          </a:p>
        </p:txBody>
      </p:sp>
      <p:sp>
        <p:nvSpPr>
          <p:cNvPr id="61" name="Espace réservé du contenu 8">
            <a:extLst>
              <a:ext uri="{FF2B5EF4-FFF2-40B4-BE49-F238E27FC236}">
                <a16:creationId xmlns:a16="http://schemas.microsoft.com/office/drawing/2014/main" id="{5499B543-0382-D9F3-88AB-6950E5207CBA}"/>
              </a:ext>
            </a:extLst>
          </p:cNvPr>
          <p:cNvSpPr txBox="1">
            <a:spLocks/>
          </p:cNvSpPr>
          <p:nvPr/>
        </p:nvSpPr>
        <p:spPr>
          <a:xfrm>
            <a:off x="582254" y="2965800"/>
            <a:ext cx="5725207" cy="169163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rgbClr val="990033"/>
              </a:buClr>
              <a:buFont typeface="Wingdings" panose="05000000000000000000" pitchFamily="2" charset="2"/>
              <a:buChar char="§"/>
              <a:defRPr/>
            </a:pPr>
            <a:r>
              <a:rPr lang="fr-FR" sz="1200" dirty="0">
                <a:solidFill>
                  <a:schemeClr val="tx1"/>
                </a:solidFill>
              </a:rPr>
              <a:t>Pour faire suite à un premier contact avec le prospect et en anticipation d’un RDV commercial;</a:t>
            </a:r>
          </a:p>
          <a:p>
            <a:pPr lvl="1" eaLnBrk="1" fontAlgn="auto" hangingPunct="1">
              <a:spcAft>
                <a:spcPts val="0"/>
              </a:spcAft>
              <a:buClr>
                <a:srgbClr val="990033"/>
              </a:buClr>
              <a:buFont typeface="Wingdings" panose="05000000000000000000" pitchFamily="2" charset="2"/>
              <a:buChar char="§"/>
              <a:defRPr/>
            </a:pPr>
            <a:r>
              <a:rPr lang="fr-FR" sz="1200" dirty="0">
                <a:solidFill>
                  <a:schemeClr val="tx1"/>
                </a:solidFill>
              </a:rPr>
              <a:t>Dans le cadre d’une recommandation, pour établir un contact avec un prospect;</a:t>
            </a:r>
          </a:p>
          <a:p>
            <a:pPr lvl="1" eaLnBrk="1" fontAlgn="auto" hangingPunct="1">
              <a:spcAft>
                <a:spcPts val="0"/>
              </a:spcAft>
              <a:buClr>
                <a:srgbClr val="990033"/>
              </a:buClr>
              <a:buFont typeface="Wingdings" panose="05000000000000000000" pitchFamily="2" charset="2"/>
              <a:buChar char="§"/>
              <a:defRPr/>
            </a:pPr>
            <a:r>
              <a:rPr lang="fr-FR" sz="1200" dirty="0">
                <a:solidFill>
                  <a:schemeClr val="tx1"/>
                </a:solidFill>
              </a:rPr>
              <a:t>Lors de forums étudiants ou autres évènements.</a:t>
            </a:r>
          </a:p>
        </p:txBody>
      </p:sp>
      <p:sp>
        <p:nvSpPr>
          <p:cNvPr id="62" name="Espace réservé du contenu 8">
            <a:extLst>
              <a:ext uri="{FF2B5EF4-FFF2-40B4-BE49-F238E27FC236}">
                <a16:creationId xmlns:a16="http://schemas.microsoft.com/office/drawing/2014/main" id="{17A0C895-2133-3368-FB2B-4221752F81C3}"/>
              </a:ext>
            </a:extLst>
          </p:cNvPr>
          <p:cNvSpPr txBox="1">
            <a:spLocks/>
          </p:cNvSpPr>
          <p:nvPr/>
        </p:nvSpPr>
        <p:spPr bwMode="auto">
          <a:xfrm>
            <a:off x="6646348" y="2757756"/>
            <a:ext cx="5174177" cy="1080819"/>
          </a:xfrm>
          <a:prstGeom prst="rect">
            <a:avLst/>
          </a:prstGeom>
          <a:noFill/>
          <a:ln w="76200">
            <a:solidFill>
              <a:srgbClr val="A5002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63" name="Espace réservé du contenu 8">
            <a:extLst>
              <a:ext uri="{FF2B5EF4-FFF2-40B4-BE49-F238E27FC236}">
                <a16:creationId xmlns:a16="http://schemas.microsoft.com/office/drawing/2014/main" id="{52CD4806-7955-0E2A-9563-C2A0EA0C0BFD}"/>
              </a:ext>
            </a:extLst>
          </p:cNvPr>
          <p:cNvSpPr txBox="1">
            <a:spLocks noChangeArrowheads="1"/>
          </p:cNvSpPr>
          <p:nvPr/>
        </p:nvSpPr>
        <p:spPr bwMode="auto">
          <a:xfrm>
            <a:off x="6804190" y="2616456"/>
            <a:ext cx="2966462" cy="319066"/>
          </a:xfrm>
          <a:prstGeom prst="rect">
            <a:avLst/>
          </a:prstGeom>
          <a:solidFill>
            <a:srgbClr val="99003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Vidéos du parcours</a:t>
            </a:r>
          </a:p>
        </p:txBody>
      </p:sp>
      <p:sp>
        <p:nvSpPr>
          <p:cNvPr id="64" name="Espace réservé du contenu 8">
            <a:extLst>
              <a:ext uri="{FF2B5EF4-FFF2-40B4-BE49-F238E27FC236}">
                <a16:creationId xmlns:a16="http://schemas.microsoft.com/office/drawing/2014/main" id="{E07ED1CE-3F05-39CB-48C1-9C82A2239ECC}"/>
              </a:ext>
            </a:extLst>
          </p:cNvPr>
          <p:cNvSpPr txBox="1">
            <a:spLocks/>
          </p:cNvSpPr>
          <p:nvPr/>
        </p:nvSpPr>
        <p:spPr>
          <a:xfrm>
            <a:off x="6549614" y="3128700"/>
            <a:ext cx="5725207" cy="169163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rgbClr val="990033"/>
              </a:buClr>
              <a:buFont typeface="Wingdings" panose="05000000000000000000" pitchFamily="2" charset="2"/>
              <a:buChar char="§"/>
              <a:defRPr/>
            </a:pPr>
            <a:r>
              <a:rPr lang="fr-FR" sz="1200" dirty="0">
                <a:solidFill>
                  <a:schemeClr val="tx1"/>
                </a:solidFill>
              </a:rPr>
              <a:t>La démarche : </a:t>
            </a:r>
            <a:r>
              <a:rPr lang="fr-FR" sz="1200" dirty="0">
                <a:solidFill>
                  <a:schemeClr val="tx1"/>
                </a:solidFill>
                <a:hlinkClick r:id="rId10"/>
              </a:rPr>
              <a:t>cliquez ici </a:t>
            </a:r>
            <a:endParaRPr lang="fr-FR" sz="1200" dirty="0">
              <a:solidFill>
                <a:schemeClr val="tx1"/>
              </a:solidFill>
            </a:endParaRPr>
          </a:p>
          <a:p>
            <a:pPr lvl="1" eaLnBrk="1" fontAlgn="auto" hangingPunct="1">
              <a:spcAft>
                <a:spcPts val="0"/>
              </a:spcAft>
              <a:buClr>
                <a:srgbClr val="990033"/>
              </a:buClr>
              <a:buFont typeface="Wingdings" panose="05000000000000000000" pitchFamily="2" charset="2"/>
              <a:buChar char="§"/>
              <a:defRPr/>
            </a:pPr>
            <a:r>
              <a:rPr lang="fr-FR" sz="1200" dirty="0">
                <a:solidFill>
                  <a:schemeClr val="tx1"/>
                </a:solidFill>
              </a:rPr>
              <a:t>Le déroulé du parcours : </a:t>
            </a:r>
            <a:r>
              <a:rPr lang="fr-FR" sz="1200" dirty="0">
                <a:solidFill>
                  <a:schemeClr val="tx1"/>
                </a:solidFill>
                <a:hlinkClick r:id="rId11"/>
              </a:rPr>
              <a:t>cliquez ici</a:t>
            </a:r>
            <a:endParaRPr lang="fr-FR" sz="1200" dirty="0">
              <a:solidFill>
                <a:schemeClr val="tx1"/>
              </a:solidFill>
            </a:endParaRPr>
          </a:p>
        </p:txBody>
      </p:sp>
      <p:sp>
        <p:nvSpPr>
          <p:cNvPr id="65" name="Espace réservé du contenu 8">
            <a:extLst>
              <a:ext uri="{FF2B5EF4-FFF2-40B4-BE49-F238E27FC236}">
                <a16:creationId xmlns:a16="http://schemas.microsoft.com/office/drawing/2014/main" id="{B32127B9-40B2-CB88-F1CA-5CF74096BBC2}"/>
              </a:ext>
            </a:extLst>
          </p:cNvPr>
          <p:cNvSpPr txBox="1">
            <a:spLocks/>
          </p:cNvSpPr>
          <p:nvPr/>
        </p:nvSpPr>
        <p:spPr bwMode="auto">
          <a:xfrm>
            <a:off x="703330" y="4501466"/>
            <a:ext cx="5725208" cy="1407907"/>
          </a:xfrm>
          <a:prstGeom prst="rect">
            <a:avLst/>
          </a:prstGeom>
          <a:noFill/>
          <a:ln w="76200">
            <a:solidFill>
              <a:srgbClr val="A5002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66" name="Espace réservé du contenu 8">
            <a:extLst>
              <a:ext uri="{FF2B5EF4-FFF2-40B4-BE49-F238E27FC236}">
                <a16:creationId xmlns:a16="http://schemas.microsoft.com/office/drawing/2014/main" id="{878719A2-85E6-F5F0-C1DF-9BBE599B1221}"/>
              </a:ext>
            </a:extLst>
          </p:cNvPr>
          <p:cNvSpPr txBox="1">
            <a:spLocks noChangeArrowheads="1"/>
          </p:cNvSpPr>
          <p:nvPr/>
        </p:nvSpPr>
        <p:spPr bwMode="auto">
          <a:xfrm>
            <a:off x="861172" y="4360166"/>
            <a:ext cx="2966462" cy="319066"/>
          </a:xfrm>
          <a:prstGeom prst="rect">
            <a:avLst/>
          </a:prstGeom>
          <a:solidFill>
            <a:srgbClr val="99003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Etapes du parcours</a:t>
            </a:r>
          </a:p>
        </p:txBody>
      </p:sp>
      <p:grpSp>
        <p:nvGrpSpPr>
          <p:cNvPr id="67" name="Graphique 1830">
            <a:extLst>
              <a:ext uri="{FF2B5EF4-FFF2-40B4-BE49-F238E27FC236}">
                <a16:creationId xmlns:a16="http://schemas.microsoft.com/office/drawing/2014/main" id="{77622263-ADA4-EC6F-BE64-1129540D4683}"/>
              </a:ext>
            </a:extLst>
          </p:cNvPr>
          <p:cNvGrpSpPr/>
          <p:nvPr/>
        </p:nvGrpSpPr>
        <p:grpSpPr>
          <a:xfrm>
            <a:off x="864783" y="4406123"/>
            <a:ext cx="248961" cy="225774"/>
            <a:chOff x="10483925" y="2904391"/>
            <a:chExt cx="396900" cy="359934"/>
          </a:xfrm>
          <a:noFill/>
        </p:grpSpPr>
        <p:grpSp>
          <p:nvGrpSpPr>
            <p:cNvPr id="68" name="Graphique 1830">
              <a:extLst>
                <a:ext uri="{FF2B5EF4-FFF2-40B4-BE49-F238E27FC236}">
                  <a16:creationId xmlns:a16="http://schemas.microsoft.com/office/drawing/2014/main" id="{846AB869-8E95-14E2-6BC3-324E68B760D4}"/>
                </a:ext>
              </a:extLst>
            </p:cNvPr>
            <p:cNvGrpSpPr/>
            <p:nvPr/>
          </p:nvGrpSpPr>
          <p:grpSpPr>
            <a:xfrm>
              <a:off x="10483925" y="2904391"/>
              <a:ext cx="396900" cy="359934"/>
              <a:chOff x="10483925" y="2904391"/>
              <a:chExt cx="396900" cy="359934"/>
            </a:xfrm>
            <a:grpFill/>
          </p:grpSpPr>
          <p:sp>
            <p:nvSpPr>
              <p:cNvPr id="72" name="Forme libre : forme 71">
                <a:extLst>
                  <a:ext uri="{FF2B5EF4-FFF2-40B4-BE49-F238E27FC236}">
                    <a16:creationId xmlns:a16="http://schemas.microsoft.com/office/drawing/2014/main" id="{862F0300-A122-221B-500A-636830590092}"/>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8CEDABB6-B004-9DD6-5E82-F433D30AFA2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74" name="Forme libre : forme 73">
                <a:extLst>
                  <a:ext uri="{FF2B5EF4-FFF2-40B4-BE49-F238E27FC236}">
                    <a16:creationId xmlns:a16="http://schemas.microsoft.com/office/drawing/2014/main" id="{7F418BEE-3B68-A7FD-F396-1A5C263C8BA2}"/>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75" name="Forme libre : forme 74">
                <a:extLst>
                  <a:ext uri="{FF2B5EF4-FFF2-40B4-BE49-F238E27FC236}">
                    <a16:creationId xmlns:a16="http://schemas.microsoft.com/office/drawing/2014/main" id="{45B129A7-0B24-97D1-8CA9-297AC9CFD4B7}"/>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76" name="Forme libre : forme 75">
                <a:extLst>
                  <a:ext uri="{FF2B5EF4-FFF2-40B4-BE49-F238E27FC236}">
                    <a16:creationId xmlns:a16="http://schemas.microsoft.com/office/drawing/2014/main" id="{9EC15585-C01B-FD71-0818-193F27C9E772}"/>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77" name="Forme libre : forme 76">
                <a:extLst>
                  <a:ext uri="{FF2B5EF4-FFF2-40B4-BE49-F238E27FC236}">
                    <a16:creationId xmlns:a16="http://schemas.microsoft.com/office/drawing/2014/main" id="{87E6928E-7A92-C4EF-D9B2-9A14EEFE889E}"/>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78" name="Forme libre : forme 77">
                <a:extLst>
                  <a:ext uri="{FF2B5EF4-FFF2-40B4-BE49-F238E27FC236}">
                    <a16:creationId xmlns:a16="http://schemas.microsoft.com/office/drawing/2014/main" id="{B13DB760-558B-EDD6-BF8F-578AFA9A130F}"/>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54475266-B90E-2720-0EBA-870470D3A2C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80" name="Forme libre : forme 79">
                <a:extLst>
                  <a:ext uri="{FF2B5EF4-FFF2-40B4-BE49-F238E27FC236}">
                    <a16:creationId xmlns:a16="http://schemas.microsoft.com/office/drawing/2014/main" id="{D41FCD64-22F8-4A31-9E05-8CEB980A54AB}"/>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9E71AAC7-CB38-77DB-0A0F-5B4B091536F8}"/>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D325EF71-14A5-5EFD-AFE3-0F6B154314D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939668B2-29A7-54E5-9D47-51EAD414326E}"/>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B736C08F-1595-14E8-27AC-393736B8120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69" name="Forme libre : forme 68">
              <a:extLst>
                <a:ext uri="{FF2B5EF4-FFF2-40B4-BE49-F238E27FC236}">
                  <a16:creationId xmlns:a16="http://schemas.microsoft.com/office/drawing/2014/main" id="{BB50BCD7-AD0F-37CA-D492-241F00071D0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04A5770D-8591-5B4B-F9E2-37B12F8F80F2}"/>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62BF0A84-06F4-1AA8-6F53-55D07E85EB90}"/>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sp>
        <p:nvSpPr>
          <p:cNvPr id="86" name="Espace réservé du contenu 8">
            <a:extLst>
              <a:ext uri="{FF2B5EF4-FFF2-40B4-BE49-F238E27FC236}">
                <a16:creationId xmlns:a16="http://schemas.microsoft.com/office/drawing/2014/main" id="{135F555F-C10F-2B9D-B3C5-C17450F0CF25}"/>
              </a:ext>
            </a:extLst>
          </p:cNvPr>
          <p:cNvSpPr txBox="1">
            <a:spLocks/>
          </p:cNvSpPr>
          <p:nvPr/>
        </p:nvSpPr>
        <p:spPr>
          <a:xfrm>
            <a:off x="582254" y="4760299"/>
            <a:ext cx="5725207" cy="169163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rgbClr val="990033"/>
              </a:buClr>
              <a:buFont typeface="Wingdings" panose="05000000000000000000" pitchFamily="2" charset="2"/>
              <a:buChar char="§"/>
              <a:defRPr/>
            </a:pPr>
            <a:r>
              <a:rPr lang="fr-FR" sz="1200" dirty="0">
                <a:solidFill>
                  <a:schemeClr val="tx1"/>
                </a:solidFill>
              </a:rPr>
              <a:t>Retrouvez toutes les étapes du parcours dans </a:t>
            </a:r>
            <a:r>
              <a:rPr lang="fr-FR" sz="1200" b="1" dirty="0" err="1">
                <a:solidFill>
                  <a:schemeClr val="tx1"/>
                </a:solidFill>
              </a:rPr>
              <a:t>MyDoc</a:t>
            </a:r>
            <a:r>
              <a:rPr lang="fr-FR" sz="1200" b="1" dirty="0">
                <a:solidFill>
                  <a:schemeClr val="tx1"/>
                </a:solidFill>
              </a:rPr>
              <a:t> </a:t>
            </a:r>
            <a:r>
              <a:rPr lang="fr-FR" sz="1200" dirty="0">
                <a:solidFill>
                  <a:schemeClr val="tx1"/>
                </a:solidFill>
              </a:rPr>
              <a:t>:</a:t>
            </a:r>
          </a:p>
          <a:p>
            <a:pPr marL="468000" lvl="1" indent="0" eaLnBrk="1" fontAlgn="auto" hangingPunct="1">
              <a:spcAft>
                <a:spcPts val="0"/>
              </a:spcAft>
              <a:buClr>
                <a:srgbClr val="990033"/>
              </a:buClr>
              <a:buNone/>
              <a:defRPr/>
            </a:pPr>
            <a:r>
              <a:rPr lang="fr-FR" sz="1200" dirty="0">
                <a:solidFill>
                  <a:schemeClr val="tx1"/>
                </a:solidFill>
              </a:rPr>
              <a:t> </a:t>
            </a:r>
          </a:p>
          <a:p>
            <a:pPr lvl="2" eaLnBrk="1" fontAlgn="auto" hangingPunct="1">
              <a:spcAft>
                <a:spcPts val="0"/>
              </a:spcAft>
              <a:buClr>
                <a:srgbClr val="990033"/>
              </a:buClr>
              <a:defRPr/>
            </a:pPr>
            <a:r>
              <a:rPr lang="fr-FR" sz="1000" dirty="0">
                <a:solidFill>
                  <a:schemeClr val="tx1"/>
                </a:solidFill>
              </a:rPr>
              <a:t>EERD initiative conseiller : </a:t>
            </a:r>
            <a:r>
              <a:rPr lang="fr-FR" sz="1000" dirty="0">
                <a:solidFill>
                  <a:schemeClr val="tx1"/>
                </a:solidFill>
                <a:hlinkClick r:id="rId12"/>
              </a:rPr>
              <a:t>Cliquez ici</a:t>
            </a:r>
            <a:endParaRPr lang="fr-FR" sz="1000" dirty="0">
              <a:solidFill>
                <a:schemeClr val="tx1"/>
              </a:solidFill>
            </a:endParaRPr>
          </a:p>
          <a:p>
            <a:pPr lvl="2" eaLnBrk="1" fontAlgn="auto" hangingPunct="1">
              <a:spcAft>
                <a:spcPts val="0"/>
              </a:spcAft>
              <a:buClr>
                <a:srgbClr val="990033"/>
              </a:buClr>
              <a:defRPr/>
            </a:pPr>
            <a:r>
              <a:rPr lang="fr-FR" sz="1000" dirty="0">
                <a:solidFill>
                  <a:schemeClr val="tx1"/>
                </a:solidFill>
              </a:rPr>
              <a:t>EERD initiative prospect : </a:t>
            </a:r>
            <a:r>
              <a:rPr lang="fr-FR" sz="1000" dirty="0">
                <a:solidFill>
                  <a:schemeClr val="tx1"/>
                </a:solidFill>
                <a:hlinkClick r:id="rId13"/>
              </a:rPr>
              <a:t>Cliquez ici</a:t>
            </a:r>
            <a:endParaRPr lang="fr-FR" sz="1000" dirty="0">
              <a:solidFill>
                <a:schemeClr val="tx1"/>
              </a:solidFill>
            </a:endParaRPr>
          </a:p>
          <a:p>
            <a:pPr lvl="1" eaLnBrk="1" fontAlgn="auto" hangingPunct="1">
              <a:spcAft>
                <a:spcPts val="0"/>
              </a:spcAft>
              <a:buClr>
                <a:srgbClr val="990033"/>
              </a:buClr>
              <a:buFont typeface="Wingdings" panose="05000000000000000000" pitchFamily="2" charset="2"/>
              <a:buChar char="§"/>
              <a:defRPr/>
            </a:pPr>
            <a:endParaRPr lang="fr-FR" sz="1200" dirty="0">
              <a:solidFill>
                <a:schemeClr val="tx1"/>
              </a:solidFill>
            </a:endParaRPr>
          </a:p>
        </p:txBody>
      </p:sp>
      <p:grpSp>
        <p:nvGrpSpPr>
          <p:cNvPr id="87" name="Graphique 1830">
            <a:extLst>
              <a:ext uri="{FF2B5EF4-FFF2-40B4-BE49-F238E27FC236}">
                <a16:creationId xmlns:a16="http://schemas.microsoft.com/office/drawing/2014/main" id="{306DFD0A-E18B-E0FF-3B4A-84555D8E736E}"/>
              </a:ext>
            </a:extLst>
          </p:cNvPr>
          <p:cNvGrpSpPr/>
          <p:nvPr/>
        </p:nvGrpSpPr>
        <p:grpSpPr>
          <a:xfrm>
            <a:off x="881094" y="2655108"/>
            <a:ext cx="248961" cy="225774"/>
            <a:chOff x="10483925" y="2904391"/>
            <a:chExt cx="396900" cy="359934"/>
          </a:xfrm>
          <a:noFill/>
        </p:grpSpPr>
        <p:grpSp>
          <p:nvGrpSpPr>
            <p:cNvPr id="88" name="Graphique 1830">
              <a:extLst>
                <a:ext uri="{FF2B5EF4-FFF2-40B4-BE49-F238E27FC236}">
                  <a16:creationId xmlns:a16="http://schemas.microsoft.com/office/drawing/2014/main" id="{02D8A36F-BE2D-046A-A387-A972CE439A11}"/>
                </a:ext>
              </a:extLst>
            </p:cNvPr>
            <p:cNvGrpSpPr/>
            <p:nvPr/>
          </p:nvGrpSpPr>
          <p:grpSpPr>
            <a:xfrm>
              <a:off x="10483925" y="2904391"/>
              <a:ext cx="396900" cy="359934"/>
              <a:chOff x="10483925" y="2904391"/>
              <a:chExt cx="396900" cy="359934"/>
            </a:xfrm>
            <a:grpFill/>
          </p:grpSpPr>
          <p:sp>
            <p:nvSpPr>
              <p:cNvPr id="92" name="Forme libre : forme 91">
                <a:extLst>
                  <a:ext uri="{FF2B5EF4-FFF2-40B4-BE49-F238E27FC236}">
                    <a16:creationId xmlns:a16="http://schemas.microsoft.com/office/drawing/2014/main" id="{080C0669-0CD3-D1EF-C551-336FC76E57D2}"/>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93" name="Forme libre : forme 92">
                <a:extLst>
                  <a:ext uri="{FF2B5EF4-FFF2-40B4-BE49-F238E27FC236}">
                    <a16:creationId xmlns:a16="http://schemas.microsoft.com/office/drawing/2014/main" id="{C04DD8EA-F8BA-8BF5-B03D-17F7BB823E52}"/>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EE7FAA84-5D32-5E8A-E004-2658E2F475BA}"/>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5" name="Forme libre : forme 94">
                <a:extLst>
                  <a:ext uri="{FF2B5EF4-FFF2-40B4-BE49-F238E27FC236}">
                    <a16:creationId xmlns:a16="http://schemas.microsoft.com/office/drawing/2014/main" id="{87126EF3-A862-9989-02DB-4FB52C7055B6}"/>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5240289-20D5-E11E-A46B-0F1BD42777EB}"/>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0D2BCD45-12C5-CA96-7801-984363C7AB2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71C1A79F-B556-8E22-F22F-BD5EC370A155}"/>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BC2562A6-4ABB-4B8A-7380-0493D30BF40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15D448D9-A54B-3A4B-9955-E2AA25E0C0EE}"/>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94AF558-7D24-9FEE-5822-CC1925420DC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457A33F3-E5E7-E28C-3C53-EE19EE74B71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DF5526D6-4871-219C-D57E-62D3D831D6C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2158ECEE-ECEC-F32E-BF6D-3423DD4F7DB1}"/>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89" name="Forme libre : forme 88">
              <a:extLst>
                <a:ext uri="{FF2B5EF4-FFF2-40B4-BE49-F238E27FC236}">
                  <a16:creationId xmlns:a16="http://schemas.microsoft.com/office/drawing/2014/main" id="{A8B06D9D-4F67-66C1-57BF-5512196D2E5A}"/>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2C935C17-81B6-97A8-0D71-665FFFEE100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5698A259-DAA7-180F-E093-F6E4DA156F18}"/>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5" name="Graphique 1830">
            <a:extLst>
              <a:ext uri="{FF2B5EF4-FFF2-40B4-BE49-F238E27FC236}">
                <a16:creationId xmlns:a16="http://schemas.microsoft.com/office/drawing/2014/main" id="{619C3E22-FDF0-EED2-0D05-7B23635B5F86}"/>
              </a:ext>
            </a:extLst>
          </p:cNvPr>
          <p:cNvGrpSpPr/>
          <p:nvPr/>
        </p:nvGrpSpPr>
        <p:grpSpPr>
          <a:xfrm>
            <a:off x="6803807" y="2666186"/>
            <a:ext cx="248961" cy="225774"/>
            <a:chOff x="10483925" y="2904391"/>
            <a:chExt cx="396900" cy="359934"/>
          </a:xfrm>
          <a:noFill/>
        </p:grpSpPr>
        <p:grpSp>
          <p:nvGrpSpPr>
            <p:cNvPr id="106" name="Graphique 1830">
              <a:extLst>
                <a:ext uri="{FF2B5EF4-FFF2-40B4-BE49-F238E27FC236}">
                  <a16:creationId xmlns:a16="http://schemas.microsoft.com/office/drawing/2014/main" id="{3ED1AB2C-C7BF-5F05-F7F7-4785E2F39FCB}"/>
                </a:ext>
              </a:extLst>
            </p:cNvPr>
            <p:cNvGrpSpPr/>
            <p:nvPr/>
          </p:nvGrpSpPr>
          <p:grpSpPr>
            <a:xfrm>
              <a:off x="10483925" y="2904391"/>
              <a:ext cx="396900" cy="359934"/>
              <a:chOff x="10483925" y="2904391"/>
              <a:chExt cx="396900" cy="359934"/>
            </a:xfrm>
            <a:grpFill/>
          </p:grpSpPr>
          <p:sp>
            <p:nvSpPr>
              <p:cNvPr id="110" name="Forme libre : forme 109">
                <a:extLst>
                  <a:ext uri="{FF2B5EF4-FFF2-40B4-BE49-F238E27FC236}">
                    <a16:creationId xmlns:a16="http://schemas.microsoft.com/office/drawing/2014/main" id="{44733D55-A31B-DAD7-65D8-60D6A74DA68A}"/>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5367B0D0-7777-3E7D-FE76-1F33F71E10C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529339B4-7380-B371-3918-B29602BC7D28}"/>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CE0EA923-4CD4-A026-00C6-570421ABF5AD}"/>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14" name="Forme libre : forme 113">
                <a:extLst>
                  <a:ext uri="{FF2B5EF4-FFF2-40B4-BE49-F238E27FC236}">
                    <a16:creationId xmlns:a16="http://schemas.microsoft.com/office/drawing/2014/main" id="{EF0029DC-EEA9-3F7B-BA36-9FDF87CF76C0}"/>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15" name="Forme libre : forme 114">
                <a:extLst>
                  <a:ext uri="{FF2B5EF4-FFF2-40B4-BE49-F238E27FC236}">
                    <a16:creationId xmlns:a16="http://schemas.microsoft.com/office/drawing/2014/main" id="{B7F354AD-7F20-FF4A-2494-1D1ACD91FE3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C462DF3F-8AAE-6D5B-881C-D2C67AE2A463}"/>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EFD48101-5D18-D5CC-570D-DCEC34287408}"/>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8B277C7D-A92D-0FBF-C43C-C088677DE7E4}"/>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4E8FC2C6-2CF1-5A22-2412-6095B9740E8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B5DFD7EA-89C0-CC79-E05E-F210C6B8D326}"/>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8A6AD1C2-9EB7-8E2E-0ECC-F23C897BD7F4}"/>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85BC136C-4443-8981-0F01-E0B5047F0040}"/>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07" name="Forme libre : forme 106">
              <a:extLst>
                <a:ext uri="{FF2B5EF4-FFF2-40B4-BE49-F238E27FC236}">
                  <a16:creationId xmlns:a16="http://schemas.microsoft.com/office/drawing/2014/main" id="{7E8B804A-9A2A-C433-988F-35D4E8B67595}"/>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08" name="Forme libre : forme 107">
              <a:extLst>
                <a:ext uri="{FF2B5EF4-FFF2-40B4-BE49-F238E27FC236}">
                  <a16:creationId xmlns:a16="http://schemas.microsoft.com/office/drawing/2014/main" id="{291584F3-6EEF-F2B6-8793-E8ACEDE05970}"/>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09" name="Forme libre : forme 108">
              <a:extLst>
                <a:ext uri="{FF2B5EF4-FFF2-40B4-BE49-F238E27FC236}">
                  <a16:creationId xmlns:a16="http://schemas.microsoft.com/office/drawing/2014/main" id="{64F9E5E5-42CC-9103-E330-81E78E372A6B}"/>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pic>
        <p:nvPicPr>
          <p:cNvPr id="2050" name="Picture 2" descr="Illustration De Concept De Vidéoconférence De Dessin Animé | Vecteur Premium">
            <a:extLst>
              <a:ext uri="{FF2B5EF4-FFF2-40B4-BE49-F238E27FC236}">
                <a16:creationId xmlns:a16="http://schemas.microsoft.com/office/drawing/2014/main" id="{99FD1E57-7A61-BDC8-54AF-2C47D69E90CD}"/>
              </a:ext>
            </a:extLst>
          </p:cNvPr>
          <p:cNvPicPr>
            <a:picLocks noChangeAspect="1" noChangeArrowheads="1"/>
          </p:cNvPicPr>
          <p:nvPr/>
        </p:nvPicPr>
        <p:blipFill rotWithShape="1">
          <a:blip r:embed="rId14">
            <a:grayscl/>
            <a:extLst>
              <a:ext uri="{28A0092B-C50C-407E-A947-70E740481C1C}">
                <a14:useLocalDpi xmlns:a14="http://schemas.microsoft.com/office/drawing/2010/main" val="0"/>
              </a:ext>
            </a:extLst>
          </a:blip>
          <a:srcRect t="10067" b="7626"/>
          <a:stretch/>
        </p:blipFill>
        <p:spPr bwMode="auto">
          <a:xfrm>
            <a:off x="7867649" y="3938396"/>
            <a:ext cx="2828926" cy="232841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ADN Nations - Analyse de marché et conseil stratégique">
            <a:hlinkClick r:id="rId15" action="ppaction://hlinksldjump"/>
            <a:extLst>
              <a:ext uri="{FF2B5EF4-FFF2-40B4-BE49-F238E27FC236}">
                <a16:creationId xmlns:a16="http://schemas.microsoft.com/office/drawing/2014/main" id="{3476A233-5B67-2B5F-8BF6-DF8760A8067A}"/>
              </a:ext>
            </a:extLst>
          </p:cNvPr>
          <p:cNvPicPr>
            <a:picLocks noChangeAspect="1" noChangeArrowheads="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622710" y="6144884"/>
            <a:ext cx="370123" cy="34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5354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9" name="Espace réservé du contenu 8">
            <a:extLst>
              <a:ext uri="{FF2B5EF4-FFF2-40B4-BE49-F238E27FC236}">
                <a16:creationId xmlns:a16="http://schemas.microsoft.com/office/drawing/2014/main" id="{8F9EFA26-AC56-EA9F-8C0E-DB583CF02432}"/>
              </a:ext>
            </a:extLst>
          </p:cNvPr>
          <p:cNvSpPr txBox="1">
            <a:spLocks/>
          </p:cNvSpPr>
          <p:nvPr/>
        </p:nvSpPr>
        <p:spPr bwMode="auto">
          <a:xfrm>
            <a:off x="6463728" y="1816678"/>
            <a:ext cx="5575886" cy="2220911"/>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68" name="Espace réservé du contenu 8">
            <a:extLst>
              <a:ext uri="{FF2B5EF4-FFF2-40B4-BE49-F238E27FC236}">
                <a16:creationId xmlns:a16="http://schemas.microsoft.com/office/drawing/2014/main" id="{01E77772-DA0C-FED2-65D5-AD9EC475ED7F}"/>
              </a:ext>
            </a:extLst>
          </p:cNvPr>
          <p:cNvSpPr txBox="1">
            <a:spLocks/>
          </p:cNvSpPr>
          <p:nvPr/>
        </p:nvSpPr>
        <p:spPr>
          <a:xfrm>
            <a:off x="6119932" y="1845372"/>
            <a:ext cx="5879651" cy="190133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Aft>
                <a:spcPts val="0"/>
              </a:spcAft>
              <a:buClr>
                <a:schemeClr val="tx2"/>
              </a:buClr>
              <a:buNone/>
              <a:defRPr/>
            </a:pPr>
            <a:endParaRPr lang="fr-FR" sz="1200" dirty="0"/>
          </a:p>
          <a:p>
            <a:pPr lvl="1" eaLnBrk="1" fontAlgn="auto" hangingPunct="1">
              <a:spcAft>
                <a:spcPts val="0"/>
              </a:spcAft>
              <a:buClr>
                <a:srgbClr val="7030A0"/>
              </a:buClr>
              <a:buFont typeface="Wingdings" panose="05000000000000000000" pitchFamily="2" charset="2"/>
              <a:buChar char="§"/>
              <a:defRPr/>
            </a:pPr>
            <a:r>
              <a:rPr lang="fr-FR" sz="1200" b="1" dirty="0">
                <a:solidFill>
                  <a:schemeClr val="accent3"/>
                </a:solidFill>
              </a:rPr>
              <a:t>Nouveau</a:t>
            </a:r>
            <a:r>
              <a:rPr lang="fr-FR" sz="1200" b="1" dirty="0"/>
              <a:t> - Potentiel crédit renouvelable</a:t>
            </a:r>
            <a:r>
              <a:rPr lang="fr-FR" sz="1200" dirty="0"/>
              <a:t>, visualisation et estimation d’un montant de CR qui pourrait être proposé au client : </a:t>
            </a:r>
            <a:r>
              <a:rPr lang="fr-FR" sz="1200" dirty="0">
                <a:hlinkClick r:id="rId2"/>
              </a:rPr>
              <a:t>cliquez ici</a:t>
            </a:r>
            <a:endParaRPr lang="fr-FR" sz="1200" dirty="0"/>
          </a:p>
          <a:p>
            <a:pPr lvl="1" eaLnBrk="1" fontAlgn="auto" hangingPunct="1">
              <a:spcAft>
                <a:spcPts val="0"/>
              </a:spcAft>
              <a:buClr>
                <a:srgbClr val="7030A0"/>
              </a:buClr>
              <a:buFont typeface="Wingdings" panose="05000000000000000000" pitchFamily="2" charset="2"/>
              <a:buChar char="§"/>
              <a:defRPr/>
            </a:pPr>
            <a:r>
              <a:rPr lang="fr-FR" sz="1200" b="1" dirty="0"/>
              <a:t>Mes Alertes !</a:t>
            </a:r>
            <a:r>
              <a:rPr lang="fr-FR" sz="1200" dirty="0"/>
              <a:t> Versement d’allocations, incidents de paiement … comment rester informé en temps réel : </a:t>
            </a:r>
            <a:r>
              <a:rPr lang="fr-FR" sz="1200" dirty="0">
                <a:hlinkClick r:id="rId3"/>
              </a:rPr>
              <a:t>cliquez ici</a:t>
            </a:r>
            <a:endParaRPr lang="fr-FR" sz="1200" dirty="0"/>
          </a:p>
          <a:p>
            <a:pPr lvl="1" eaLnBrk="1" fontAlgn="auto" hangingPunct="1">
              <a:spcAft>
                <a:spcPts val="0"/>
              </a:spcAft>
              <a:buClr>
                <a:srgbClr val="7030A0"/>
              </a:buClr>
              <a:buFont typeface="Wingdings" panose="05000000000000000000" pitchFamily="2" charset="2"/>
              <a:buChar char="§"/>
              <a:defRPr/>
            </a:pPr>
            <a:r>
              <a:rPr lang="fr-FR" sz="1200" b="1" dirty="0"/>
              <a:t>Piloter sa carte ou celle de son enfant mineur </a:t>
            </a:r>
            <a:r>
              <a:rPr lang="fr-FR" sz="1200" dirty="0"/>
              <a:t>depuis l’appli : </a:t>
            </a:r>
            <a:r>
              <a:rPr lang="fr-FR" sz="1200" dirty="0">
                <a:hlinkClick r:id="rId4"/>
              </a:rPr>
              <a:t>cliquez ici</a:t>
            </a:r>
            <a:endParaRPr lang="fr-FR" sz="1200" dirty="0"/>
          </a:p>
          <a:p>
            <a:pPr lvl="1" eaLnBrk="1" fontAlgn="auto" hangingPunct="1">
              <a:spcAft>
                <a:spcPts val="0"/>
              </a:spcAft>
              <a:buClr>
                <a:srgbClr val="7030A0"/>
              </a:buClr>
              <a:buFont typeface="Wingdings" panose="05000000000000000000" pitchFamily="2" charset="2"/>
              <a:buChar char="§"/>
              <a:defRPr/>
            </a:pPr>
            <a:r>
              <a:rPr lang="fr-FR" sz="1200" b="1" dirty="0"/>
              <a:t>Etaler un paiement </a:t>
            </a:r>
            <a:r>
              <a:rPr lang="fr-FR" sz="1200" dirty="0"/>
              <a:t>depuis l’appli en utilisant le Crédit Renouvelable : </a:t>
            </a:r>
            <a:r>
              <a:rPr lang="fr-FR" sz="1200" dirty="0">
                <a:hlinkClick r:id="rId5"/>
              </a:rPr>
              <a:t>cliquez ici</a:t>
            </a:r>
            <a:endParaRPr lang="fr-FR" sz="1200" dirty="0"/>
          </a:p>
        </p:txBody>
      </p:sp>
      <p:sp>
        <p:nvSpPr>
          <p:cNvPr id="225" name="Espace réservé du contenu 8">
            <a:extLst>
              <a:ext uri="{FF2B5EF4-FFF2-40B4-BE49-F238E27FC236}">
                <a16:creationId xmlns:a16="http://schemas.microsoft.com/office/drawing/2014/main" id="{08AE2ABC-B74C-5957-EF2C-DF083188E514}"/>
              </a:ext>
            </a:extLst>
          </p:cNvPr>
          <p:cNvSpPr txBox="1">
            <a:spLocks/>
          </p:cNvSpPr>
          <p:nvPr/>
        </p:nvSpPr>
        <p:spPr bwMode="auto">
          <a:xfrm>
            <a:off x="6474883" y="4335002"/>
            <a:ext cx="5564731" cy="1929441"/>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26" name="Espace réservé du contenu 8">
            <a:extLst>
              <a:ext uri="{FF2B5EF4-FFF2-40B4-BE49-F238E27FC236}">
                <a16:creationId xmlns:a16="http://schemas.microsoft.com/office/drawing/2014/main" id="{82BE54E3-3504-0DE1-F5EC-B609116730F1}"/>
              </a:ext>
            </a:extLst>
          </p:cNvPr>
          <p:cNvSpPr txBox="1">
            <a:spLocks/>
          </p:cNvSpPr>
          <p:nvPr/>
        </p:nvSpPr>
        <p:spPr bwMode="auto">
          <a:xfrm>
            <a:off x="476141" y="2490464"/>
            <a:ext cx="5725208" cy="1986015"/>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1" name="Espace réservé du contenu 8">
            <a:extLst>
              <a:ext uri="{FF2B5EF4-FFF2-40B4-BE49-F238E27FC236}">
                <a16:creationId xmlns:a16="http://schemas.microsoft.com/office/drawing/2014/main" id="{8FE9532F-C278-BF3B-083F-144B381F22FD}"/>
              </a:ext>
            </a:extLst>
          </p:cNvPr>
          <p:cNvSpPr txBox="1">
            <a:spLocks/>
          </p:cNvSpPr>
          <p:nvPr/>
        </p:nvSpPr>
        <p:spPr bwMode="auto">
          <a:xfrm>
            <a:off x="477415" y="4769086"/>
            <a:ext cx="5721835" cy="1498985"/>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6" cstate="email"/>
          <a:stretch>
            <a:fillRect/>
          </a:stretch>
        </p:blipFill>
        <p:spPr>
          <a:xfrm>
            <a:off x="0" y="6269038"/>
            <a:ext cx="12199938" cy="393700"/>
          </a:xfrm>
          <a:prstGeom prst="rect">
            <a:avLst/>
          </a:prstGeom>
        </p:spPr>
      </p:pic>
      <p:sp>
        <p:nvSpPr>
          <p:cNvPr id="227" name="Espace réservé du contenu 8">
            <a:extLst>
              <a:ext uri="{FF2B5EF4-FFF2-40B4-BE49-F238E27FC236}">
                <a16:creationId xmlns:a16="http://schemas.microsoft.com/office/drawing/2014/main" id="{A9BD166E-D5B1-CF08-9938-5BE7142B6739}"/>
              </a:ext>
            </a:extLst>
          </p:cNvPr>
          <p:cNvSpPr txBox="1">
            <a:spLocks noChangeArrowheads="1"/>
          </p:cNvSpPr>
          <p:nvPr/>
        </p:nvSpPr>
        <p:spPr bwMode="auto">
          <a:xfrm>
            <a:off x="633983" y="2349164"/>
            <a:ext cx="296646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EPARGNE</a:t>
            </a:r>
          </a:p>
        </p:txBody>
      </p:sp>
      <p:sp>
        <p:nvSpPr>
          <p:cNvPr id="228" name="Espace réservé du contenu 8">
            <a:extLst>
              <a:ext uri="{FF2B5EF4-FFF2-40B4-BE49-F238E27FC236}">
                <a16:creationId xmlns:a16="http://schemas.microsoft.com/office/drawing/2014/main" id="{AC69731D-0D65-ACA5-7394-94B5E7CCC9E5}"/>
              </a:ext>
            </a:extLst>
          </p:cNvPr>
          <p:cNvSpPr txBox="1">
            <a:spLocks noChangeArrowheads="1"/>
          </p:cNvSpPr>
          <p:nvPr/>
        </p:nvSpPr>
        <p:spPr bwMode="auto">
          <a:xfrm>
            <a:off x="6610473" y="4175861"/>
            <a:ext cx="3122110"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CREDIT</a:t>
            </a:r>
          </a:p>
        </p:txBody>
      </p:sp>
      <p:sp>
        <p:nvSpPr>
          <p:cNvPr id="230" name="Espace réservé du contenu 8">
            <a:extLst>
              <a:ext uri="{FF2B5EF4-FFF2-40B4-BE49-F238E27FC236}">
                <a16:creationId xmlns:a16="http://schemas.microsoft.com/office/drawing/2014/main" id="{7919C88F-6366-2CD8-2F3A-C7E581D42D4C}"/>
              </a:ext>
            </a:extLst>
          </p:cNvPr>
          <p:cNvSpPr txBox="1">
            <a:spLocks noChangeArrowheads="1"/>
          </p:cNvSpPr>
          <p:nvPr/>
        </p:nvSpPr>
        <p:spPr bwMode="auto">
          <a:xfrm>
            <a:off x="6618926" y="1678868"/>
            <a:ext cx="2966463"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BANCA</a:t>
            </a:r>
          </a:p>
        </p:txBody>
      </p:sp>
      <p:sp>
        <p:nvSpPr>
          <p:cNvPr id="233" name="Espace réservé du contenu 8">
            <a:extLst>
              <a:ext uri="{FF2B5EF4-FFF2-40B4-BE49-F238E27FC236}">
                <a16:creationId xmlns:a16="http://schemas.microsoft.com/office/drawing/2014/main" id="{13CF6E8E-41B3-8121-9D24-014CA5FE5094}"/>
              </a:ext>
            </a:extLst>
          </p:cNvPr>
          <p:cNvSpPr txBox="1">
            <a:spLocks noChangeArrowheads="1"/>
          </p:cNvSpPr>
          <p:nvPr/>
        </p:nvSpPr>
        <p:spPr bwMode="auto">
          <a:xfrm>
            <a:off x="623551" y="4636977"/>
            <a:ext cx="3636920"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IARD &amp; Prévoyance</a:t>
            </a:r>
          </a:p>
        </p:txBody>
      </p:sp>
      <p:grpSp>
        <p:nvGrpSpPr>
          <p:cNvPr id="234" name="Graphique 1830">
            <a:extLst>
              <a:ext uri="{FF2B5EF4-FFF2-40B4-BE49-F238E27FC236}">
                <a16:creationId xmlns:a16="http://schemas.microsoft.com/office/drawing/2014/main" id="{0BBD4997-51AB-5072-2231-E317AE1C481F}"/>
              </a:ext>
            </a:extLst>
          </p:cNvPr>
          <p:cNvGrpSpPr/>
          <p:nvPr/>
        </p:nvGrpSpPr>
        <p:grpSpPr>
          <a:xfrm>
            <a:off x="637594" y="2395121"/>
            <a:ext cx="248961" cy="225774"/>
            <a:chOff x="10483925" y="2904391"/>
            <a:chExt cx="396900" cy="359934"/>
          </a:xfrm>
          <a:noFill/>
        </p:grpSpPr>
        <p:grpSp>
          <p:nvGrpSpPr>
            <p:cNvPr id="235" name="Graphique 1830">
              <a:extLst>
                <a:ext uri="{FF2B5EF4-FFF2-40B4-BE49-F238E27FC236}">
                  <a16:creationId xmlns:a16="http://schemas.microsoft.com/office/drawing/2014/main" id="{18DAAD5F-F773-A25C-4D39-BEF2B5C8FD72}"/>
                </a:ext>
              </a:extLst>
            </p:cNvPr>
            <p:cNvGrpSpPr/>
            <p:nvPr/>
          </p:nvGrpSpPr>
          <p:grpSpPr>
            <a:xfrm>
              <a:off x="10483925" y="2904391"/>
              <a:ext cx="396900" cy="359934"/>
              <a:chOff x="10483925" y="2904391"/>
              <a:chExt cx="396900" cy="359934"/>
            </a:xfrm>
            <a:grpFill/>
          </p:grpSpPr>
          <p:sp>
            <p:nvSpPr>
              <p:cNvPr id="279" name="Forme libre : forme 278">
                <a:extLst>
                  <a:ext uri="{FF2B5EF4-FFF2-40B4-BE49-F238E27FC236}">
                    <a16:creationId xmlns:a16="http://schemas.microsoft.com/office/drawing/2014/main" id="{D0C1DBD6-199C-1B0E-0F18-FF56B1B826F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83" name="Forme libre : forme 282">
                <a:extLst>
                  <a:ext uri="{FF2B5EF4-FFF2-40B4-BE49-F238E27FC236}">
                    <a16:creationId xmlns:a16="http://schemas.microsoft.com/office/drawing/2014/main" id="{97460278-BB09-8E46-96EC-207501FF67A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87" name="Forme libre : forme 286">
                <a:extLst>
                  <a:ext uri="{FF2B5EF4-FFF2-40B4-BE49-F238E27FC236}">
                    <a16:creationId xmlns:a16="http://schemas.microsoft.com/office/drawing/2014/main" id="{48D0C019-DBCC-7FE8-7DB1-7C39190633E6}"/>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89" name="Forme libre : forme 288">
                <a:extLst>
                  <a:ext uri="{FF2B5EF4-FFF2-40B4-BE49-F238E27FC236}">
                    <a16:creationId xmlns:a16="http://schemas.microsoft.com/office/drawing/2014/main" id="{6EF51C8A-DABB-10D7-85C9-89BF8B0FF91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90" name="Forme libre : forme 289">
                <a:extLst>
                  <a:ext uri="{FF2B5EF4-FFF2-40B4-BE49-F238E27FC236}">
                    <a16:creationId xmlns:a16="http://schemas.microsoft.com/office/drawing/2014/main" id="{A2E1A63E-ADE1-65B7-1523-4F78A74E2245}"/>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91" name="Forme libre : forme 290">
                <a:extLst>
                  <a:ext uri="{FF2B5EF4-FFF2-40B4-BE49-F238E27FC236}">
                    <a16:creationId xmlns:a16="http://schemas.microsoft.com/office/drawing/2014/main" id="{B667C795-322C-0E94-EBBF-48F846A4682D}"/>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93" name="Forme libre : forme 292">
                <a:extLst>
                  <a:ext uri="{FF2B5EF4-FFF2-40B4-BE49-F238E27FC236}">
                    <a16:creationId xmlns:a16="http://schemas.microsoft.com/office/drawing/2014/main" id="{F647B9FE-9840-E5D0-B053-FD3E7929530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94" name="Forme libre : forme 293">
                <a:extLst>
                  <a:ext uri="{FF2B5EF4-FFF2-40B4-BE49-F238E27FC236}">
                    <a16:creationId xmlns:a16="http://schemas.microsoft.com/office/drawing/2014/main" id="{2B0B6407-210D-BEA8-57C7-94C95346C9C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95" name="Forme libre : forme 294">
                <a:extLst>
                  <a:ext uri="{FF2B5EF4-FFF2-40B4-BE49-F238E27FC236}">
                    <a16:creationId xmlns:a16="http://schemas.microsoft.com/office/drawing/2014/main" id="{578D35BB-76A1-06F0-8F60-059715B10C8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96" name="Forme libre : forme 295">
                <a:extLst>
                  <a:ext uri="{FF2B5EF4-FFF2-40B4-BE49-F238E27FC236}">
                    <a16:creationId xmlns:a16="http://schemas.microsoft.com/office/drawing/2014/main" id="{086190B5-7F4C-2251-7069-CE522BEB345A}"/>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97" name="Forme libre : forme 296">
                <a:extLst>
                  <a:ext uri="{FF2B5EF4-FFF2-40B4-BE49-F238E27FC236}">
                    <a16:creationId xmlns:a16="http://schemas.microsoft.com/office/drawing/2014/main" id="{028BE317-D5E2-4045-E97B-482B5E3F668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298" name="Forme libre : forme 297">
                <a:extLst>
                  <a:ext uri="{FF2B5EF4-FFF2-40B4-BE49-F238E27FC236}">
                    <a16:creationId xmlns:a16="http://schemas.microsoft.com/office/drawing/2014/main" id="{DA87E696-C29C-57D0-E7BB-76620713648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299" name="Forme libre : forme 298">
                <a:extLst>
                  <a:ext uri="{FF2B5EF4-FFF2-40B4-BE49-F238E27FC236}">
                    <a16:creationId xmlns:a16="http://schemas.microsoft.com/office/drawing/2014/main" id="{746B48E6-AE37-0424-8930-98E5D3666F91}"/>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36" name="Forme libre : forme 235">
              <a:extLst>
                <a:ext uri="{FF2B5EF4-FFF2-40B4-BE49-F238E27FC236}">
                  <a16:creationId xmlns:a16="http://schemas.microsoft.com/office/drawing/2014/main" id="{BB9E6F57-17DB-D290-6820-24DD81A3CD90}"/>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C1FACBA2-2D03-731A-3EAE-78677EB1CAE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64A3F0AD-A81F-A646-894E-D0CFE4CE92A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00" name="Graphique 1830">
            <a:extLst>
              <a:ext uri="{FF2B5EF4-FFF2-40B4-BE49-F238E27FC236}">
                <a16:creationId xmlns:a16="http://schemas.microsoft.com/office/drawing/2014/main" id="{DB2386FA-A812-E054-FF06-576C346AAFC9}"/>
              </a:ext>
            </a:extLst>
          </p:cNvPr>
          <p:cNvGrpSpPr/>
          <p:nvPr/>
        </p:nvGrpSpPr>
        <p:grpSpPr>
          <a:xfrm>
            <a:off x="6624842" y="1720434"/>
            <a:ext cx="248961" cy="225774"/>
            <a:chOff x="10483925" y="2904391"/>
            <a:chExt cx="396900" cy="359934"/>
          </a:xfrm>
          <a:noFill/>
        </p:grpSpPr>
        <p:grpSp>
          <p:nvGrpSpPr>
            <p:cNvPr id="301" name="Graphique 1830">
              <a:extLst>
                <a:ext uri="{FF2B5EF4-FFF2-40B4-BE49-F238E27FC236}">
                  <a16:creationId xmlns:a16="http://schemas.microsoft.com/office/drawing/2014/main" id="{EE53F980-268A-0517-4D86-10F7A03E2B5C}"/>
                </a:ext>
              </a:extLst>
            </p:cNvPr>
            <p:cNvGrpSpPr/>
            <p:nvPr/>
          </p:nvGrpSpPr>
          <p:grpSpPr>
            <a:xfrm>
              <a:off x="10483925" y="2904391"/>
              <a:ext cx="396900" cy="359934"/>
              <a:chOff x="10483925" y="2904391"/>
              <a:chExt cx="396900" cy="359934"/>
            </a:xfrm>
            <a:grpFill/>
          </p:grpSpPr>
          <p:sp>
            <p:nvSpPr>
              <p:cNvPr id="305" name="Forme libre : forme 304">
                <a:extLst>
                  <a:ext uri="{FF2B5EF4-FFF2-40B4-BE49-F238E27FC236}">
                    <a16:creationId xmlns:a16="http://schemas.microsoft.com/office/drawing/2014/main" id="{99214636-988B-CADD-FC0A-35208A948021}"/>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306" name="Forme libre : forme 305">
                <a:extLst>
                  <a:ext uri="{FF2B5EF4-FFF2-40B4-BE49-F238E27FC236}">
                    <a16:creationId xmlns:a16="http://schemas.microsoft.com/office/drawing/2014/main" id="{85F40AAF-74C9-14BA-8802-FFD4DF5E4DBE}"/>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307" name="Forme libre : forme 306">
                <a:extLst>
                  <a:ext uri="{FF2B5EF4-FFF2-40B4-BE49-F238E27FC236}">
                    <a16:creationId xmlns:a16="http://schemas.microsoft.com/office/drawing/2014/main" id="{23660EE4-1687-E981-F3DD-578BB2C3858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08" name="Forme libre : forme 307">
                <a:extLst>
                  <a:ext uri="{FF2B5EF4-FFF2-40B4-BE49-F238E27FC236}">
                    <a16:creationId xmlns:a16="http://schemas.microsoft.com/office/drawing/2014/main" id="{EC274DEC-C36C-ECA3-B818-D70A0257DBB2}"/>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09" name="Forme libre : forme 308">
                <a:extLst>
                  <a:ext uri="{FF2B5EF4-FFF2-40B4-BE49-F238E27FC236}">
                    <a16:creationId xmlns:a16="http://schemas.microsoft.com/office/drawing/2014/main" id="{A5C4D041-0B38-B68F-37E4-2C65ADA8BC3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10" name="Forme libre : forme 309">
                <a:extLst>
                  <a:ext uri="{FF2B5EF4-FFF2-40B4-BE49-F238E27FC236}">
                    <a16:creationId xmlns:a16="http://schemas.microsoft.com/office/drawing/2014/main" id="{5DA5A8CF-E6CE-581B-8C92-9FA8B5569737}"/>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11" name="Forme libre : forme 310">
                <a:extLst>
                  <a:ext uri="{FF2B5EF4-FFF2-40B4-BE49-F238E27FC236}">
                    <a16:creationId xmlns:a16="http://schemas.microsoft.com/office/drawing/2014/main" id="{0C105150-BE46-9A54-A9B4-B7E41BD0962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12" name="Forme libre : forme 311">
                <a:extLst>
                  <a:ext uri="{FF2B5EF4-FFF2-40B4-BE49-F238E27FC236}">
                    <a16:creationId xmlns:a16="http://schemas.microsoft.com/office/drawing/2014/main" id="{24A77694-2FFB-AE06-000C-35B377F08C5C}"/>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13" name="Forme libre : forme 312">
                <a:extLst>
                  <a:ext uri="{FF2B5EF4-FFF2-40B4-BE49-F238E27FC236}">
                    <a16:creationId xmlns:a16="http://schemas.microsoft.com/office/drawing/2014/main" id="{32958568-C040-2363-C796-5AD8F76FA8DE}"/>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14" name="Forme libre : forme 313">
                <a:extLst>
                  <a:ext uri="{FF2B5EF4-FFF2-40B4-BE49-F238E27FC236}">
                    <a16:creationId xmlns:a16="http://schemas.microsoft.com/office/drawing/2014/main" id="{1EB1BD55-843D-C1C5-5831-1257397E3A0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15" name="Forme libre : forme 314">
                <a:extLst>
                  <a:ext uri="{FF2B5EF4-FFF2-40B4-BE49-F238E27FC236}">
                    <a16:creationId xmlns:a16="http://schemas.microsoft.com/office/drawing/2014/main" id="{D58AAB95-1077-D5DD-2486-AFB0A5E5A33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16" name="Forme libre : forme 315">
                <a:extLst>
                  <a:ext uri="{FF2B5EF4-FFF2-40B4-BE49-F238E27FC236}">
                    <a16:creationId xmlns:a16="http://schemas.microsoft.com/office/drawing/2014/main" id="{FDA529E6-5C46-FD6E-CFAE-53D68EF04BBA}"/>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17" name="Forme libre : forme 316">
                <a:extLst>
                  <a:ext uri="{FF2B5EF4-FFF2-40B4-BE49-F238E27FC236}">
                    <a16:creationId xmlns:a16="http://schemas.microsoft.com/office/drawing/2014/main" id="{AE91159F-4AF1-D9F0-D33B-803AF56AB3B5}"/>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02" name="Forme libre : forme 301">
              <a:extLst>
                <a:ext uri="{FF2B5EF4-FFF2-40B4-BE49-F238E27FC236}">
                  <a16:creationId xmlns:a16="http://schemas.microsoft.com/office/drawing/2014/main" id="{26D6C8A8-7CF5-8184-6109-253A215A7BAB}"/>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3" name="Forme libre : forme 302">
              <a:extLst>
                <a:ext uri="{FF2B5EF4-FFF2-40B4-BE49-F238E27FC236}">
                  <a16:creationId xmlns:a16="http://schemas.microsoft.com/office/drawing/2014/main" id="{D45E4935-DD39-B263-1261-80720C5CC75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04" name="Forme libre : forme 303">
              <a:extLst>
                <a:ext uri="{FF2B5EF4-FFF2-40B4-BE49-F238E27FC236}">
                  <a16:creationId xmlns:a16="http://schemas.microsoft.com/office/drawing/2014/main" id="{25996459-7475-DE0F-AE36-D8820D9D1A25}"/>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18" name="Graphique 1830">
            <a:extLst>
              <a:ext uri="{FF2B5EF4-FFF2-40B4-BE49-F238E27FC236}">
                <a16:creationId xmlns:a16="http://schemas.microsoft.com/office/drawing/2014/main" id="{B4C81DB5-19B7-F0A1-9F0B-9FB695305A27}"/>
              </a:ext>
            </a:extLst>
          </p:cNvPr>
          <p:cNvGrpSpPr/>
          <p:nvPr/>
        </p:nvGrpSpPr>
        <p:grpSpPr>
          <a:xfrm>
            <a:off x="6621044" y="4229902"/>
            <a:ext cx="248961" cy="225774"/>
            <a:chOff x="10483925" y="2904391"/>
            <a:chExt cx="396900" cy="359934"/>
          </a:xfrm>
          <a:noFill/>
        </p:grpSpPr>
        <p:grpSp>
          <p:nvGrpSpPr>
            <p:cNvPr id="319" name="Graphique 1830">
              <a:extLst>
                <a:ext uri="{FF2B5EF4-FFF2-40B4-BE49-F238E27FC236}">
                  <a16:creationId xmlns:a16="http://schemas.microsoft.com/office/drawing/2014/main" id="{9763D6AB-5CD9-21A6-2885-96DE81E4AEA0}"/>
                </a:ext>
              </a:extLst>
            </p:cNvPr>
            <p:cNvGrpSpPr/>
            <p:nvPr/>
          </p:nvGrpSpPr>
          <p:grpSpPr>
            <a:xfrm>
              <a:off x="10483925" y="2904391"/>
              <a:ext cx="396900" cy="359934"/>
              <a:chOff x="10483925" y="2904391"/>
              <a:chExt cx="396900" cy="359934"/>
            </a:xfrm>
            <a:grpFill/>
          </p:grpSpPr>
          <p:sp>
            <p:nvSpPr>
              <p:cNvPr id="127" name="Forme libre : forme 126">
                <a:extLst>
                  <a:ext uri="{FF2B5EF4-FFF2-40B4-BE49-F238E27FC236}">
                    <a16:creationId xmlns:a16="http://schemas.microsoft.com/office/drawing/2014/main" id="{3710F167-69D4-3F39-AD5A-B3F4A32E15C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47204299-3C1A-E9AB-BBAB-C6FD639F6431}"/>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D69E53E5-9A0A-3AE3-20EF-2D3D070213E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D809E2EE-9D5C-211F-21A0-DD6DE0D7A7A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4458422C-18E1-4ADA-29A1-8D398B69017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34" name="Forme libre : forme 133">
                <a:extLst>
                  <a:ext uri="{FF2B5EF4-FFF2-40B4-BE49-F238E27FC236}">
                    <a16:creationId xmlns:a16="http://schemas.microsoft.com/office/drawing/2014/main" id="{3D26E297-1F62-B47E-0CC6-C03BDE39A3A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2B13BC00-D146-6BB7-1A30-79CD85803623}"/>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37" name="Forme libre : forme 136">
                <a:extLst>
                  <a:ext uri="{FF2B5EF4-FFF2-40B4-BE49-F238E27FC236}">
                    <a16:creationId xmlns:a16="http://schemas.microsoft.com/office/drawing/2014/main" id="{4F2F3C26-E705-DEC6-69FE-3B4572DF84B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38" name="Forme libre : forme 137">
                <a:extLst>
                  <a:ext uri="{FF2B5EF4-FFF2-40B4-BE49-F238E27FC236}">
                    <a16:creationId xmlns:a16="http://schemas.microsoft.com/office/drawing/2014/main" id="{B26AA526-AC9B-DA8F-4F3A-2C7AE4BCB7B0}"/>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39" name="Forme libre : forme 138">
                <a:extLst>
                  <a:ext uri="{FF2B5EF4-FFF2-40B4-BE49-F238E27FC236}">
                    <a16:creationId xmlns:a16="http://schemas.microsoft.com/office/drawing/2014/main" id="{5AC2A54B-4AB5-A4A5-4D4F-BD5182BC7FD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40" name="Forme libre : forme 139">
                <a:extLst>
                  <a:ext uri="{FF2B5EF4-FFF2-40B4-BE49-F238E27FC236}">
                    <a16:creationId xmlns:a16="http://schemas.microsoft.com/office/drawing/2014/main" id="{3539E827-BD4A-7E58-21D8-495090C4EE4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41" name="Forme libre : forme 140">
                <a:extLst>
                  <a:ext uri="{FF2B5EF4-FFF2-40B4-BE49-F238E27FC236}">
                    <a16:creationId xmlns:a16="http://schemas.microsoft.com/office/drawing/2014/main" id="{CABC4F84-F253-2E01-79A3-5F1377517D6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42" name="Forme libre : forme 141">
                <a:extLst>
                  <a:ext uri="{FF2B5EF4-FFF2-40B4-BE49-F238E27FC236}">
                    <a16:creationId xmlns:a16="http://schemas.microsoft.com/office/drawing/2014/main" id="{C339C045-4931-B763-BF9C-2FC5CD398F3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24" name="Forme libre : forme 123">
              <a:extLst>
                <a:ext uri="{FF2B5EF4-FFF2-40B4-BE49-F238E27FC236}">
                  <a16:creationId xmlns:a16="http://schemas.microsoft.com/office/drawing/2014/main" id="{4C9D7608-CB47-568C-F518-EC5907EC9F0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0B82DD5C-E007-BDBA-F95A-B86E8E00F83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26" name="Forme libre : forme 125">
              <a:extLst>
                <a:ext uri="{FF2B5EF4-FFF2-40B4-BE49-F238E27FC236}">
                  <a16:creationId xmlns:a16="http://schemas.microsoft.com/office/drawing/2014/main" id="{4ADA9311-4654-80CA-3716-E592B2069B26}"/>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43" name="Graphique 1830">
            <a:extLst>
              <a:ext uri="{FF2B5EF4-FFF2-40B4-BE49-F238E27FC236}">
                <a16:creationId xmlns:a16="http://schemas.microsoft.com/office/drawing/2014/main" id="{55A01976-B7CF-6368-5660-EF82148F7D72}"/>
              </a:ext>
            </a:extLst>
          </p:cNvPr>
          <p:cNvGrpSpPr/>
          <p:nvPr/>
        </p:nvGrpSpPr>
        <p:grpSpPr>
          <a:xfrm>
            <a:off x="641734" y="4676318"/>
            <a:ext cx="248961" cy="225774"/>
            <a:chOff x="10483925" y="2904391"/>
            <a:chExt cx="396900" cy="359934"/>
          </a:xfrm>
          <a:noFill/>
        </p:grpSpPr>
        <p:grpSp>
          <p:nvGrpSpPr>
            <p:cNvPr id="144" name="Graphique 1830">
              <a:extLst>
                <a:ext uri="{FF2B5EF4-FFF2-40B4-BE49-F238E27FC236}">
                  <a16:creationId xmlns:a16="http://schemas.microsoft.com/office/drawing/2014/main" id="{65E4A3AF-B10B-757A-1781-DE93ED0F0F30}"/>
                </a:ext>
              </a:extLst>
            </p:cNvPr>
            <p:cNvGrpSpPr/>
            <p:nvPr/>
          </p:nvGrpSpPr>
          <p:grpSpPr>
            <a:xfrm>
              <a:off x="10483925" y="2904391"/>
              <a:ext cx="396900" cy="359934"/>
              <a:chOff x="10483925" y="2904391"/>
              <a:chExt cx="396900" cy="359934"/>
            </a:xfrm>
            <a:grpFill/>
          </p:grpSpPr>
          <p:sp>
            <p:nvSpPr>
              <p:cNvPr id="148" name="Forme libre : forme 147">
                <a:extLst>
                  <a:ext uri="{FF2B5EF4-FFF2-40B4-BE49-F238E27FC236}">
                    <a16:creationId xmlns:a16="http://schemas.microsoft.com/office/drawing/2014/main" id="{D118572B-B42E-5AD1-3F18-C2995B17F227}"/>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49" name="Forme libre : forme 148">
                <a:extLst>
                  <a:ext uri="{FF2B5EF4-FFF2-40B4-BE49-F238E27FC236}">
                    <a16:creationId xmlns:a16="http://schemas.microsoft.com/office/drawing/2014/main" id="{C9587796-BD05-B4C3-D4A5-9658B10B86C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50" name="Forme libre : forme 149">
                <a:extLst>
                  <a:ext uri="{FF2B5EF4-FFF2-40B4-BE49-F238E27FC236}">
                    <a16:creationId xmlns:a16="http://schemas.microsoft.com/office/drawing/2014/main" id="{FD004BA5-7157-70DD-4F24-D2621E410EC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EE2F4887-778F-9498-6313-7C12962196CD}"/>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52" name="Forme libre : forme 151">
                <a:extLst>
                  <a:ext uri="{FF2B5EF4-FFF2-40B4-BE49-F238E27FC236}">
                    <a16:creationId xmlns:a16="http://schemas.microsoft.com/office/drawing/2014/main" id="{3CA1995A-55C8-EC07-4952-94B5A878090D}"/>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53" name="Forme libre : forme 152">
                <a:extLst>
                  <a:ext uri="{FF2B5EF4-FFF2-40B4-BE49-F238E27FC236}">
                    <a16:creationId xmlns:a16="http://schemas.microsoft.com/office/drawing/2014/main" id="{B0B4FE38-9390-0AE7-19E6-0ADB4A92FC9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54" name="Forme libre : forme 153">
                <a:extLst>
                  <a:ext uri="{FF2B5EF4-FFF2-40B4-BE49-F238E27FC236}">
                    <a16:creationId xmlns:a16="http://schemas.microsoft.com/office/drawing/2014/main" id="{E05E3A43-9322-1DD1-30C5-34494FFFA0E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55" name="Forme libre : forme 154">
                <a:extLst>
                  <a:ext uri="{FF2B5EF4-FFF2-40B4-BE49-F238E27FC236}">
                    <a16:creationId xmlns:a16="http://schemas.microsoft.com/office/drawing/2014/main" id="{B2A9AD02-7EA8-DC97-9906-0394045C66C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56" name="Forme libre : forme 155">
                <a:extLst>
                  <a:ext uri="{FF2B5EF4-FFF2-40B4-BE49-F238E27FC236}">
                    <a16:creationId xmlns:a16="http://schemas.microsoft.com/office/drawing/2014/main" id="{BC2C9244-B4BD-E96D-0C6D-43900261CAF7}"/>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57" name="Forme libre : forme 156">
                <a:extLst>
                  <a:ext uri="{FF2B5EF4-FFF2-40B4-BE49-F238E27FC236}">
                    <a16:creationId xmlns:a16="http://schemas.microsoft.com/office/drawing/2014/main" id="{86931AAF-8954-B5A2-BD4E-CAB61DCA2F5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58" name="Forme libre : forme 157">
                <a:extLst>
                  <a:ext uri="{FF2B5EF4-FFF2-40B4-BE49-F238E27FC236}">
                    <a16:creationId xmlns:a16="http://schemas.microsoft.com/office/drawing/2014/main" id="{1D249ECB-8096-E16D-814D-FAB076744CF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59" name="Forme libre : forme 158">
                <a:extLst>
                  <a:ext uri="{FF2B5EF4-FFF2-40B4-BE49-F238E27FC236}">
                    <a16:creationId xmlns:a16="http://schemas.microsoft.com/office/drawing/2014/main" id="{538D0B7D-7964-C271-5AF6-15AA3E5ED1E7}"/>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92" name="Forme libre : forme 191">
                <a:extLst>
                  <a:ext uri="{FF2B5EF4-FFF2-40B4-BE49-F238E27FC236}">
                    <a16:creationId xmlns:a16="http://schemas.microsoft.com/office/drawing/2014/main" id="{A07EBCAE-2B9A-1B69-EA02-8EC370C76FD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145" name="Forme libre : forme 144">
              <a:extLst>
                <a:ext uri="{FF2B5EF4-FFF2-40B4-BE49-F238E27FC236}">
                  <a16:creationId xmlns:a16="http://schemas.microsoft.com/office/drawing/2014/main" id="{DC8BC0FF-BA63-C3D9-DC64-E0042DCCCA3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6" name="Forme libre : forme 145">
              <a:extLst>
                <a:ext uri="{FF2B5EF4-FFF2-40B4-BE49-F238E27FC236}">
                  <a16:creationId xmlns:a16="http://schemas.microsoft.com/office/drawing/2014/main" id="{7D408C8B-CCC7-CD57-B18F-02CE66606A8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147" name="Forme libre : forme 146">
              <a:extLst>
                <a:ext uri="{FF2B5EF4-FFF2-40B4-BE49-F238E27FC236}">
                  <a16:creationId xmlns:a16="http://schemas.microsoft.com/office/drawing/2014/main" id="{9E72A880-1DC1-2938-CFB1-6A110F8B3AD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sp>
        <p:nvSpPr>
          <p:cNvPr id="5" name="Titre 17">
            <a:extLst>
              <a:ext uri="{FF2B5EF4-FFF2-40B4-BE49-F238E27FC236}">
                <a16:creationId xmlns:a16="http://schemas.microsoft.com/office/drawing/2014/main" id="{E42CC67F-C8F0-70B4-840B-5B90810EE44C}"/>
              </a:ext>
            </a:extLst>
          </p:cNvPr>
          <p:cNvSpPr>
            <a:spLocks noGrp="1"/>
          </p:cNvSpPr>
          <p:nvPr>
            <p:ph type="title"/>
          </p:nvPr>
        </p:nvSpPr>
        <p:spPr>
          <a:xfrm>
            <a:off x="479376" y="469508"/>
            <a:ext cx="11560238" cy="384043"/>
          </a:xfrm>
        </p:spPr>
        <p:txBody>
          <a:bodyPr/>
          <a:lstStyle/>
          <a:p>
            <a:r>
              <a:rPr lang="fr-FR" dirty="0">
                <a:solidFill>
                  <a:schemeClr val="tx1">
                    <a:lumMod val="75000"/>
                    <a:lumOff val="25000"/>
                  </a:schemeClr>
                </a:solidFill>
                <a:latin typeface="Montserrat Black"/>
              </a:rPr>
              <a:t>L’</a:t>
            </a:r>
            <a:r>
              <a:rPr lang="fr-FR" dirty="0">
                <a:solidFill>
                  <a:srgbClr val="C00000"/>
                </a:solidFill>
                <a:latin typeface="Montserrat Black"/>
              </a:rPr>
              <a:t>Essentiel</a:t>
            </a:r>
            <a:r>
              <a:rPr lang="fr-FR" dirty="0">
                <a:solidFill>
                  <a:schemeClr val="tx1">
                    <a:lumMod val="75000"/>
                    <a:lumOff val="25000"/>
                  </a:schemeClr>
                </a:solidFill>
                <a:latin typeface="Montserrat Black"/>
              </a:rPr>
              <a:t> du Digital : « Adoptez le </a:t>
            </a:r>
            <a:r>
              <a:rPr lang="fr-FR" dirty="0">
                <a:solidFill>
                  <a:srgbClr val="C00000"/>
                </a:solidFill>
                <a:latin typeface="Montserrat Black"/>
              </a:rPr>
              <a:t>réflexe </a:t>
            </a:r>
            <a:r>
              <a:rPr lang="fr-FR" dirty="0" err="1">
                <a:solidFill>
                  <a:srgbClr val="C00000"/>
                </a:solidFill>
                <a:latin typeface="Montserrat Black"/>
              </a:rPr>
              <a:t>selfcare</a:t>
            </a:r>
            <a:r>
              <a:rPr lang="fr-FR" dirty="0">
                <a:solidFill>
                  <a:srgbClr val="C00000"/>
                </a:solidFill>
                <a:latin typeface="Montserrat Black"/>
              </a:rPr>
              <a:t> ! </a:t>
            </a:r>
            <a:r>
              <a:rPr lang="fr-FR" dirty="0">
                <a:solidFill>
                  <a:schemeClr val="tx1">
                    <a:lumMod val="75000"/>
                    <a:lumOff val="25000"/>
                  </a:schemeClr>
                </a:solidFill>
                <a:latin typeface="Montserrat Black"/>
              </a:rPr>
              <a:t>»</a:t>
            </a:r>
            <a:endParaRPr lang="fr-FR" dirty="0">
              <a:solidFill>
                <a:schemeClr val="tx1">
                  <a:lumMod val="75000"/>
                  <a:lumOff val="25000"/>
                </a:schemeClr>
              </a:solidFill>
            </a:endParaRPr>
          </a:p>
        </p:txBody>
      </p:sp>
      <p:sp>
        <p:nvSpPr>
          <p:cNvPr id="9" name="Rectangle 8">
            <a:extLst>
              <a:ext uri="{FF2B5EF4-FFF2-40B4-BE49-F238E27FC236}">
                <a16:creationId xmlns:a16="http://schemas.microsoft.com/office/drawing/2014/main" id="{ECB2F3ED-56F7-828F-A670-D589CE144785}"/>
              </a:ext>
            </a:extLst>
          </p:cNvPr>
          <p:cNvSpPr/>
          <p:nvPr/>
        </p:nvSpPr>
        <p:spPr>
          <a:xfrm>
            <a:off x="0" y="0"/>
            <a:ext cx="3943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DIGITAL</a:t>
            </a:r>
          </a:p>
        </p:txBody>
      </p:sp>
      <p:sp>
        <p:nvSpPr>
          <p:cNvPr id="244" name="Espace réservé du contenu 8">
            <a:extLst>
              <a:ext uri="{FF2B5EF4-FFF2-40B4-BE49-F238E27FC236}">
                <a16:creationId xmlns:a16="http://schemas.microsoft.com/office/drawing/2014/main" id="{EE2EC25C-6E62-02F4-CA0B-DDD355B61B6A}"/>
              </a:ext>
            </a:extLst>
          </p:cNvPr>
          <p:cNvSpPr txBox="1">
            <a:spLocks/>
          </p:cNvSpPr>
          <p:nvPr/>
        </p:nvSpPr>
        <p:spPr>
          <a:xfrm>
            <a:off x="363179" y="2698508"/>
            <a:ext cx="5725207" cy="169163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rgbClr val="00B0F0"/>
              </a:buClr>
              <a:buFont typeface="Wingdings" panose="05000000000000000000" pitchFamily="2" charset="2"/>
              <a:buChar char="§"/>
              <a:defRPr/>
            </a:pPr>
            <a:r>
              <a:rPr lang="fr-FR" sz="1200" b="1" dirty="0">
                <a:solidFill>
                  <a:schemeClr val="accent3"/>
                </a:solidFill>
              </a:rPr>
              <a:t>Nouveau - </a:t>
            </a:r>
            <a:r>
              <a:rPr lang="fr-FR" sz="1200" b="1" dirty="0"/>
              <a:t>souscription Livret A en </a:t>
            </a:r>
            <a:r>
              <a:rPr lang="fr-FR" sz="1200" b="1" dirty="0" err="1"/>
              <a:t>selfcare</a:t>
            </a:r>
            <a:r>
              <a:rPr lang="fr-FR" sz="1200" b="1" dirty="0"/>
              <a:t> !</a:t>
            </a:r>
            <a:br>
              <a:rPr lang="fr-FR" sz="1200" b="1" dirty="0"/>
            </a:br>
            <a:r>
              <a:rPr lang="fr-FR" sz="1200" dirty="0"/>
              <a:t>Le client peut désormais </a:t>
            </a:r>
            <a:r>
              <a:rPr lang="fr-FR" sz="1200" b="1" dirty="0"/>
              <a:t>compléter</a:t>
            </a:r>
            <a:r>
              <a:rPr lang="fr-FR" sz="1200" dirty="0"/>
              <a:t> </a:t>
            </a:r>
            <a:r>
              <a:rPr lang="fr-FR" sz="1200" b="1" dirty="0"/>
              <a:t>et signer électroniquement en toute autonomie </a:t>
            </a:r>
            <a:r>
              <a:rPr lang="fr-FR" sz="1200" dirty="0"/>
              <a:t>une demande de Livret A en </a:t>
            </a:r>
            <a:r>
              <a:rPr lang="fr-FR" sz="1200" dirty="0" err="1"/>
              <a:t>selfcare</a:t>
            </a:r>
            <a:r>
              <a:rPr lang="fr-FR" sz="1200" dirty="0"/>
              <a:t> quand il le souhaite depuis son espace personnel mobile ou web / espace souscrire : </a:t>
            </a:r>
            <a:r>
              <a:rPr lang="fr-FR" sz="1200" dirty="0">
                <a:hlinkClick r:id="rId7"/>
              </a:rPr>
              <a:t>cliquez ici</a:t>
            </a:r>
            <a:endParaRPr lang="fr-FR" sz="1200" dirty="0"/>
          </a:p>
          <a:p>
            <a:pPr lvl="1" eaLnBrk="1" fontAlgn="auto" hangingPunct="1">
              <a:spcAft>
                <a:spcPts val="0"/>
              </a:spcAft>
              <a:buClr>
                <a:srgbClr val="00B0F0"/>
              </a:buClr>
              <a:buFont typeface="Wingdings" panose="05000000000000000000" pitchFamily="2" charset="2"/>
              <a:buChar char="§"/>
              <a:defRPr/>
            </a:pPr>
            <a:r>
              <a:rPr lang="fr-FR" sz="1200" b="1" dirty="0">
                <a:solidFill>
                  <a:schemeClr val="accent3"/>
                </a:solidFill>
              </a:rPr>
              <a:t>Nouveau</a:t>
            </a:r>
            <a:r>
              <a:rPr lang="fr-FR" sz="1200" dirty="0"/>
              <a:t> - </a:t>
            </a:r>
            <a:r>
              <a:rPr lang="fr-FR" sz="1200" b="1" dirty="0"/>
              <a:t>QFD</a:t>
            </a:r>
            <a:r>
              <a:rPr lang="fr-FR" sz="1200" dirty="0"/>
              <a:t> possible en </a:t>
            </a:r>
            <a:r>
              <a:rPr lang="fr-FR" sz="1200" dirty="0" err="1"/>
              <a:t>selfcare</a:t>
            </a:r>
            <a:r>
              <a:rPr lang="fr-FR" sz="1200" dirty="0"/>
              <a:t> </a:t>
            </a:r>
            <a:r>
              <a:rPr lang="fr-FR" sz="1200" dirty="0">
                <a:sym typeface="Wingdings" panose="05000000000000000000" pitchFamily="2" charset="2"/>
              </a:rPr>
              <a:t>et refonte des écrans </a:t>
            </a:r>
            <a:r>
              <a:rPr lang="fr-FR" sz="1200" b="1" dirty="0"/>
              <a:t>QCF / QR </a:t>
            </a:r>
          </a:p>
          <a:p>
            <a:pPr lvl="1" eaLnBrk="1" fontAlgn="auto" hangingPunct="1">
              <a:spcAft>
                <a:spcPts val="0"/>
              </a:spcAft>
              <a:buClr>
                <a:srgbClr val="00B0F0"/>
              </a:buClr>
              <a:buFont typeface="Wingdings" panose="05000000000000000000" pitchFamily="2" charset="2"/>
              <a:buChar char="§"/>
              <a:defRPr/>
            </a:pPr>
            <a:r>
              <a:rPr lang="fr-FR" sz="1200" b="1" dirty="0"/>
              <a:t>Assurance Vie, PERI, </a:t>
            </a:r>
            <a:r>
              <a:rPr lang="fr-FR" sz="1200" dirty="0"/>
              <a:t>possible de réaliser un nouveau </a:t>
            </a:r>
            <a:r>
              <a:rPr lang="fr-FR" sz="1200" b="1" dirty="0"/>
              <a:t>versement </a:t>
            </a:r>
            <a:r>
              <a:rPr lang="fr-FR" sz="1200" dirty="0"/>
              <a:t>simplement et rapidement depuis l’appli ou le site web</a:t>
            </a:r>
          </a:p>
        </p:txBody>
      </p:sp>
      <p:sp>
        <p:nvSpPr>
          <p:cNvPr id="270" name="Espace réservé du contenu 8">
            <a:extLst>
              <a:ext uri="{FF2B5EF4-FFF2-40B4-BE49-F238E27FC236}">
                <a16:creationId xmlns:a16="http://schemas.microsoft.com/office/drawing/2014/main" id="{019358E6-6450-455E-7E89-6D36BC6E9CF1}"/>
              </a:ext>
            </a:extLst>
          </p:cNvPr>
          <p:cNvSpPr txBox="1">
            <a:spLocks/>
          </p:cNvSpPr>
          <p:nvPr/>
        </p:nvSpPr>
        <p:spPr>
          <a:xfrm>
            <a:off x="6259495" y="4557994"/>
            <a:ext cx="5725207" cy="1702985"/>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rgbClr val="92D050"/>
              </a:buClr>
              <a:buFont typeface="Wingdings" panose="05000000000000000000" pitchFamily="2" charset="2"/>
              <a:buChar char="§"/>
              <a:defRPr/>
            </a:pPr>
            <a:r>
              <a:rPr lang="fr-FR" sz="1200" b="1" dirty="0">
                <a:solidFill>
                  <a:schemeClr val="accent3"/>
                </a:solidFill>
              </a:rPr>
              <a:t>Nouveau</a:t>
            </a:r>
            <a:r>
              <a:rPr lang="fr-FR" sz="1200" b="1" dirty="0"/>
              <a:t> - Edition de 2 actes crédit </a:t>
            </a:r>
            <a:r>
              <a:rPr lang="fr-FR" sz="1200" b="1" dirty="0" err="1"/>
              <a:t>immo</a:t>
            </a:r>
            <a:r>
              <a:rPr lang="fr-FR" sz="1200" b="1" dirty="0"/>
              <a:t> : </a:t>
            </a:r>
            <a:r>
              <a:rPr lang="fr-FR" sz="1200" dirty="0"/>
              <a:t>Le client peut en toute autonomie consulter son crédit, imprimer son tableau d'amortissement, débloquer des fonds et depuis peu, il peut également </a:t>
            </a:r>
            <a:r>
              <a:rPr lang="fr-FR" sz="1200" b="1" dirty="0"/>
              <a:t>éditer</a:t>
            </a:r>
          </a:p>
          <a:p>
            <a:pPr lvl="2" eaLnBrk="1" fontAlgn="auto" hangingPunct="1">
              <a:spcBef>
                <a:spcPts val="300"/>
              </a:spcBef>
              <a:spcAft>
                <a:spcPts val="0"/>
              </a:spcAft>
              <a:buClr>
                <a:srgbClr val="92D050"/>
              </a:buClr>
              <a:defRPr/>
            </a:pPr>
            <a:r>
              <a:rPr lang="fr-FR" dirty="0"/>
              <a:t>le relevé d'intérêt d'emprunt</a:t>
            </a:r>
          </a:p>
          <a:p>
            <a:pPr lvl="2" eaLnBrk="1" fontAlgn="auto" hangingPunct="1">
              <a:spcBef>
                <a:spcPts val="300"/>
              </a:spcBef>
              <a:spcAft>
                <a:spcPts val="0"/>
              </a:spcAft>
              <a:buClr>
                <a:srgbClr val="92D050"/>
              </a:buClr>
              <a:defRPr/>
            </a:pPr>
            <a:r>
              <a:rPr lang="fr-FR" dirty="0"/>
              <a:t>l'attestation de fin de prêt</a:t>
            </a:r>
            <a:endParaRPr lang="fr-FR" sz="1200" b="1" dirty="0"/>
          </a:p>
          <a:p>
            <a:pPr lvl="1" eaLnBrk="1" fontAlgn="auto" hangingPunct="1">
              <a:spcAft>
                <a:spcPts val="0"/>
              </a:spcAft>
              <a:buClr>
                <a:srgbClr val="92D050"/>
              </a:buClr>
              <a:buFont typeface="Wingdings" panose="05000000000000000000" pitchFamily="2" charset="2"/>
              <a:buChar char="§"/>
              <a:defRPr/>
            </a:pPr>
            <a:r>
              <a:rPr lang="fr-FR" sz="1200" b="1" dirty="0"/>
              <a:t>Potentiel conso,</a:t>
            </a:r>
            <a:r>
              <a:rPr lang="fr-FR" sz="1200" dirty="0"/>
              <a:t> visualisation et estimation d’un montant de prêt personnel qui pourrait être proposé au client : </a:t>
            </a:r>
            <a:r>
              <a:rPr lang="fr-FR" sz="1200" dirty="0">
                <a:hlinkClick r:id="rId8"/>
              </a:rPr>
              <a:t>cliquez ici</a:t>
            </a:r>
            <a:endParaRPr lang="fr-FR" sz="1200" dirty="0"/>
          </a:p>
          <a:p>
            <a:pPr lvl="1" eaLnBrk="1" fontAlgn="auto" hangingPunct="1">
              <a:spcAft>
                <a:spcPts val="0"/>
              </a:spcAft>
              <a:buClr>
                <a:srgbClr val="92D050"/>
              </a:buClr>
              <a:buFont typeface="Wingdings" panose="05000000000000000000" pitchFamily="2" charset="2"/>
              <a:buChar char="§"/>
              <a:defRPr/>
            </a:pPr>
            <a:endParaRPr lang="fr-FR" sz="1200" dirty="0"/>
          </a:p>
        </p:txBody>
      </p:sp>
      <p:sp>
        <p:nvSpPr>
          <p:cNvPr id="271" name="Espace réservé du contenu 8">
            <a:extLst>
              <a:ext uri="{FF2B5EF4-FFF2-40B4-BE49-F238E27FC236}">
                <a16:creationId xmlns:a16="http://schemas.microsoft.com/office/drawing/2014/main" id="{B8B2888C-A12D-F8E1-A4C0-858D1F7C74D9}"/>
              </a:ext>
            </a:extLst>
          </p:cNvPr>
          <p:cNvSpPr txBox="1">
            <a:spLocks/>
          </p:cNvSpPr>
          <p:nvPr/>
        </p:nvSpPr>
        <p:spPr>
          <a:xfrm>
            <a:off x="240418" y="4772314"/>
            <a:ext cx="5855582"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Aft>
                <a:spcPts val="0"/>
              </a:spcAft>
              <a:buClr>
                <a:srgbClr val="FFC000"/>
              </a:buClr>
              <a:buNone/>
              <a:defRPr/>
            </a:pPr>
            <a:endParaRPr lang="fr-FR" sz="1200" dirty="0"/>
          </a:p>
          <a:p>
            <a:pPr lvl="1" eaLnBrk="1" fontAlgn="auto" hangingPunct="1">
              <a:spcAft>
                <a:spcPts val="0"/>
              </a:spcAft>
              <a:buClr>
                <a:srgbClr val="FFC000"/>
              </a:buClr>
              <a:buFont typeface="Wingdings" panose="05000000000000000000" pitchFamily="2" charset="2"/>
              <a:buChar char="§"/>
              <a:defRPr/>
            </a:pPr>
            <a:r>
              <a:rPr lang="fr-FR" sz="1200" dirty="0"/>
              <a:t>Changement de formule, ajout d’options, déclaration d’un sinistre … </a:t>
            </a:r>
            <a:r>
              <a:rPr lang="fr-FR" sz="1200" b="1" dirty="0"/>
              <a:t>consultation, modification et gestion </a:t>
            </a:r>
            <a:r>
              <a:rPr lang="fr-FR" sz="1200" dirty="0"/>
              <a:t>d’un contrat </a:t>
            </a:r>
            <a:r>
              <a:rPr lang="fr-FR" sz="1200" b="1" dirty="0"/>
              <a:t>AUTO et 2 ROUES </a:t>
            </a:r>
            <a:r>
              <a:rPr lang="fr-FR" sz="1200" dirty="0"/>
              <a:t>en quelques clics depuis l’espace client</a:t>
            </a:r>
          </a:p>
          <a:p>
            <a:pPr lvl="1" eaLnBrk="1" fontAlgn="auto" hangingPunct="1">
              <a:spcAft>
                <a:spcPts val="0"/>
              </a:spcAft>
              <a:buClr>
                <a:srgbClr val="FFC000"/>
              </a:buClr>
              <a:buFont typeface="Wingdings" panose="05000000000000000000" pitchFamily="2" charset="2"/>
              <a:buChar char="§"/>
              <a:defRPr/>
            </a:pPr>
            <a:r>
              <a:rPr lang="fr-FR" sz="1200" dirty="0"/>
              <a:t>Accès à un </a:t>
            </a:r>
            <a:r>
              <a:rPr lang="fr-FR" sz="1200" b="1" dirty="0"/>
              <a:t>simulateur prévoyance </a:t>
            </a:r>
            <a:r>
              <a:rPr lang="fr-FR" sz="1200" b="1" dirty="0" err="1"/>
              <a:t>SECUR’Famille</a:t>
            </a:r>
            <a:r>
              <a:rPr lang="fr-FR" sz="1200" b="1" dirty="0"/>
              <a:t> 2 </a:t>
            </a:r>
            <a:r>
              <a:rPr lang="fr-FR" sz="1200" dirty="0"/>
              <a:t>afin d’estimer le capital qui sera versé aux bénéficiaires : </a:t>
            </a:r>
            <a:r>
              <a:rPr lang="fr-FR" sz="1200" dirty="0">
                <a:hlinkClick r:id="rId9"/>
              </a:rPr>
              <a:t>cliquez ici</a:t>
            </a:r>
            <a:endParaRPr lang="fr-FR" sz="1200" dirty="0"/>
          </a:p>
        </p:txBody>
      </p:sp>
      <p:pic>
        <p:nvPicPr>
          <p:cNvPr id="3" name="Image 2">
            <a:extLst>
              <a:ext uri="{FF2B5EF4-FFF2-40B4-BE49-F238E27FC236}">
                <a16:creationId xmlns:a16="http://schemas.microsoft.com/office/drawing/2014/main" id="{CDD2702B-E682-05F2-3508-96A5A6C73C11}"/>
              </a:ext>
            </a:extLst>
          </p:cNvPr>
          <p:cNvPicPr>
            <a:picLocks noChangeAspect="1"/>
          </p:cNvPicPr>
          <p:nvPr/>
        </p:nvPicPr>
        <p:blipFill>
          <a:blip r:embed="rId10">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4" name="Espace réservé du contenu 8">
            <a:extLst>
              <a:ext uri="{FF2B5EF4-FFF2-40B4-BE49-F238E27FC236}">
                <a16:creationId xmlns:a16="http://schemas.microsoft.com/office/drawing/2014/main" id="{100F3ED2-4AF8-19BD-CBFB-2742A1763DFA}"/>
              </a:ext>
            </a:extLst>
          </p:cNvPr>
          <p:cNvSpPr txBox="1">
            <a:spLocks/>
          </p:cNvSpPr>
          <p:nvPr/>
        </p:nvSpPr>
        <p:spPr>
          <a:xfrm>
            <a:off x="-181555" y="798370"/>
            <a:ext cx="6124045" cy="141389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chemeClr val="bg2">
                  <a:lumMod val="60000"/>
                  <a:lumOff val="40000"/>
                </a:schemeClr>
              </a:buClr>
              <a:buFont typeface="Wingdings" panose="05000000000000000000" pitchFamily="2" charset="2"/>
              <a:buChar char="§"/>
              <a:defRPr/>
            </a:pPr>
            <a:endParaRPr lang="fr-FR" sz="1200" dirty="0"/>
          </a:p>
          <a:p>
            <a:pPr lvl="2" eaLnBrk="1" fontAlgn="auto" hangingPunct="1">
              <a:spcBef>
                <a:spcPts val="300"/>
              </a:spcBef>
              <a:spcAft>
                <a:spcPts val="0"/>
              </a:spcAft>
              <a:buClr>
                <a:schemeClr val="bg2">
                  <a:lumMod val="60000"/>
                  <a:lumOff val="40000"/>
                </a:schemeClr>
              </a:buClr>
              <a:defRPr/>
            </a:pPr>
            <a:r>
              <a:rPr lang="fr-FR" b="1" dirty="0"/>
              <a:t>(Re)découvrez tout le potentiel de l’espace client !</a:t>
            </a:r>
            <a:r>
              <a:rPr lang="fr-FR" dirty="0"/>
              <a:t> </a:t>
            </a:r>
            <a:br>
              <a:rPr lang="fr-FR" dirty="0"/>
            </a:br>
            <a:r>
              <a:rPr lang="fr-FR" dirty="0"/>
              <a:t>Les fonctionnalités </a:t>
            </a:r>
            <a:r>
              <a:rPr lang="fr-FR" dirty="0" err="1"/>
              <a:t>selfcare</a:t>
            </a:r>
            <a:r>
              <a:rPr lang="fr-FR" dirty="0"/>
              <a:t> par canal : </a:t>
            </a:r>
            <a:r>
              <a:rPr lang="fr-FR" dirty="0">
                <a:hlinkClick r:id="rId11"/>
              </a:rPr>
              <a:t>cliquez-ici</a:t>
            </a:r>
            <a:endParaRPr lang="fr-FR" dirty="0"/>
          </a:p>
          <a:p>
            <a:pPr lvl="2" eaLnBrk="1" fontAlgn="auto" hangingPunct="1">
              <a:spcBef>
                <a:spcPts val="300"/>
              </a:spcBef>
              <a:spcAft>
                <a:spcPts val="0"/>
              </a:spcAft>
              <a:buClr>
                <a:schemeClr val="bg2">
                  <a:lumMod val="60000"/>
                  <a:lumOff val="40000"/>
                </a:schemeClr>
              </a:buClr>
              <a:defRPr/>
            </a:pPr>
            <a:endParaRPr lang="fr-FR" b="1" dirty="0"/>
          </a:p>
          <a:p>
            <a:pPr lvl="2" eaLnBrk="1" fontAlgn="auto" hangingPunct="1">
              <a:spcBef>
                <a:spcPts val="300"/>
              </a:spcBef>
              <a:spcAft>
                <a:spcPts val="0"/>
              </a:spcAft>
              <a:buClr>
                <a:schemeClr val="bg2">
                  <a:lumMod val="60000"/>
                  <a:lumOff val="40000"/>
                </a:schemeClr>
              </a:buClr>
              <a:defRPr/>
            </a:pPr>
            <a:r>
              <a:rPr lang="fr-FR" b="1" dirty="0"/>
              <a:t>Secouez votre téléphone </a:t>
            </a:r>
            <a:r>
              <a:rPr lang="fr-FR" dirty="0"/>
              <a:t>pour passer l’appli en </a:t>
            </a:r>
            <a:r>
              <a:rPr lang="fr-FR" b="1" dirty="0"/>
              <a:t>mode démo </a:t>
            </a:r>
            <a:r>
              <a:rPr lang="fr-FR" dirty="0"/>
              <a:t>et mettre en avant toutes les fonctionnalités de </a:t>
            </a:r>
            <a:r>
              <a:rPr lang="fr-FR" dirty="0" err="1"/>
              <a:t>Banxo</a:t>
            </a:r>
            <a:endParaRPr lang="fr-FR" dirty="0"/>
          </a:p>
          <a:p>
            <a:pPr lvl="2" eaLnBrk="1" fontAlgn="auto" hangingPunct="1">
              <a:spcBef>
                <a:spcPts val="300"/>
              </a:spcBef>
              <a:spcAft>
                <a:spcPts val="0"/>
              </a:spcAft>
              <a:buClr>
                <a:schemeClr val="bg2">
                  <a:lumMod val="60000"/>
                  <a:lumOff val="40000"/>
                </a:schemeClr>
              </a:buClr>
              <a:defRPr/>
            </a:pPr>
            <a:endParaRPr lang="fr-FR" dirty="0"/>
          </a:p>
        </p:txBody>
      </p:sp>
      <p:grpSp>
        <p:nvGrpSpPr>
          <p:cNvPr id="6" name="Graphique 1749">
            <a:extLst>
              <a:ext uri="{FF2B5EF4-FFF2-40B4-BE49-F238E27FC236}">
                <a16:creationId xmlns:a16="http://schemas.microsoft.com/office/drawing/2014/main" id="{1314E84B-FCBD-EA59-4234-FCC25CA6BE4D}"/>
              </a:ext>
            </a:extLst>
          </p:cNvPr>
          <p:cNvGrpSpPr/>
          <p:nvPr/>
        </p:nvGrpSpPr>
        <p:grpSpPr>
          <a:xfrm>
            <a:off x="5761198" y="1097106"/>
            <a:ext cx="533426" cy="577071"/>
            <a:chOff x="698087" y="604006"/>
            <a:chExt cx="346587" cy="374945"/>
          </a:xfrm>
          <a:noFill/>
        </p:grpSpPr>
        <p:sp>
          <p:nvSpPr>
            <p:cNvPr id="7" name="Forme libre : forme 6">
              <a:extLst>
                <a:ext uri="{FF2B5EF4-FFF2-40B4-BE49-F238E27FC236}">
                  <a16:creationId xmlns:a16="http://schemas.microsoft.com/office/drawing/2014/main" id="{342BF403-A8E0-B2EA-AC3F-EFBC3690AE6B}"/>
                </a:ext>
              </a:extLst>
            </p:cNvPr>
            <p:cNvSpPr/>
            <p:nvPr/>
          </p:nvSpPr>
          <p:spPr>
            <a:xfrm>
              <a:off x="748977" y="789145"/>
              <a:ext cx="187424" cy="189806"/>
            </a:xfrm>
            <a:custGeom>
              <a:avLst/>
              <a:gdLst>
                <a:gd name="connsiteX0" fmla="*/ 187425 w 187424"/>
                <a:gd name="connsiteY0" fmla="*/ 132588 h 189806"/>
                <a:gd name="connsiteX1" fmla="*/ 165708 w 187424"/>
                <a:gd name="connsiteY1" fmla="*/ 179832 h 189806"/>
                <a:gd name="connsiteX2" fmla="*/ 142943 w 187424"/>
                <a:gd name="connsiteY2" fmla="*/ 188214 h 189806"/>
                <a:gd name="connsiteX3" fmla="*/ 9974 w 187424"/>
                <a:gd name="connsiteY3" fmla="*/ 127254 h 189806"/>
                <a:gd name="connsiteX4" fmla="*/ 1592 w 187424"/>
                <a:gd name="connsiteY4" fmla="*/ 104489 h 189806"/>
                <a:gd name="connsiteX5" fmla="*/ 48931 w 187424"/>
                <a:gd name="connsiteY5" fmla="*/ 0 h 18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24" h="189806">
                  <a:moveTo>
                    <a:pt x="187425" y="132588"/>
                  </a:moveTo>
                  <a:lnTo>
                    <a:pt x="165708" y="179832"/>
                  </a:lnTo>
                  <a:cubicBezTo>
                    <a:pt x="161803" y="188405"/>
                    <a:pt x="151516" y="192214"/>
                    <a:pt x="142943" y="188214"/>
                  </a:cubicBezTo>
                  <a:lnTo>
                    <a:pt x="9974" y="127254"/>
                  </a:lnTo>
                  <a:cubicBezTo>
                    <a:pt x="1402" y="123349"/>
                    <a:pt x="-2408" y="113062"/>
                    <a:pt x="1592" y="104489"/>
                  </a:cubicBezTo>
                  <a:lnTo>
                    <a:pt x="48931"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8" name="Forme libre : forme 7">
              <a:extLst>
                <a:ext uri="{FF2B5EF4-FFF2-40B4-BE49-F238E27FC236}">
                  <a16:creationId xmlns:a16="http://schemas.microsoft.com/office/drawing/2014/main" id="{6BEF8E83-326E-3D51-3B6A-0BA8C3CE107F}"/>
                </a:ext>
              </a:extLst>
            </p:cNvPr>
            <p:cNvSpPr/>
            <p:nvPr/>
          </p:nvSpPr>
          <p:spPr>
            <a:xfrm>
              <a:off x="825627" y="604006"/>
              <a:ext cx="219047" cy="300296"/>
            </a:xfrm>
            <a:custGeom>
              <a:avLst/>
              <a:gdLst>
                <a:gd name="connsiteX0" fmla="*/ 0 w 219047"/>
                <a:gd name="connsiteY0" fmla="*/ 128465 h 300296"/>
                <a:gd name="connsiteX1" fmla="*/ 53245 w 219047"/>
                <a:gd name="connsiteY1" fmla="*/ 9974 h 300296"/>
                <a:gd name="connsiteX2" fmla="*/ 76009 w 219047"/>
                <a:gd name="connsiteY2" fmla="*/ 1592 h 300296"/>
                <a:gd name="connsiteX3" fmla="*/ 209074 w 219047"/>
                <a:gd name="connsiteY3" fmla="*/ 62647 h 300296"/>
                <a:gd name="connsiteX4" fmla="*/ 217456 w 219047"/>
                <a:gd name="connsiteY4" fmla="*/ 85412 h 300296"/>
                <a:gd name="connsiteX5" fmla="*/ 118777 w 219047"/>
                <a:gd name="connsiteY5" fmla="*/ 300296 h 3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47" h="300296">
                  <a:moveTo>
                    <a:pt x="0" y="128465"/>
                  </a:moveTo>
                  <a:lnTo>
                    <a:pt x="53245" y="9974"/>
                  </a:lnTo>
                  <a:cubicBezTo>
                    <a:pt x="57150" y="1402"/>
                    <a:pt x="67437" y="-2408"/>
                    <a:pt x="76009" y="1592"/>
                  </a:cubicBezTo>
                  <a:lnTo>
                    <a:pt x="209074" y="62647"/>
                  </a:lnTo>
                  <a:cubicBezTo>
                    <a:pt x="217646" y="66553"/>
                    <a:pt x="221456" y="76840"/>
                    <a:pt x="217456" y="85412"/>
                  </a:cubicBezTo>
                  <a:lnTo>
                    <a:pt x="118777" y="30029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0" name="Forme libre : forme 8">
              <a:extLst>
                <a:ext uri="{FF2B5EF4-FFF2-40B4-BE49-F238E27FC236}">
                  <a16:creationId xmlns:a16="http://schemas.microsoft.com/office/drawing/2014/main" id="{2657D587-2A2E-2545-F9C7-5C27E3DB00FD}"/>
                </a:ext>
              </a:extLst>
            </p:cNvPr>
            <p:cNvSpPr/>
            <p:nvPr/>
          </p:nvSpPr>
          <p:spPr>
            <a:xfrm>
              <a:off x="950404" y="647890"/>
              <a:ext cx="25907" cy="11906"/>
            </a:xfrm>
            <a:custGeom>
              <a:avLst/>
              <a:gdLst>
                <a:gd name="connsiteX0" fmla="*/ 0 w 25907"/>
                <a:gd name="connsiteY0" fmla="*/ 0 h 11906"/>
                <a:gd name="connsiteX1" fmla="*/ 25908 w 25907"/>
                <a:gd name="connsiteY1" fmla="*/ 11906 h 11906"/>
              </a:gdLst>
              <a:ahLst/>
              <a:cxnLst>
                <a:cxn ang="0">
                  <a:pos x="connsiteX0" y="connsiteY0"/>
                </a:cxn>
                <a:cxn ang="0">
                  <a:pos x="connsiteX1" y="connsiteY1"/>
                </a:cxn>
              </a:cxnLst>
              <a:rect l="l" t="t" r="r" b="b"/>
              <a:pathLst>
                <a:path w="25907" h="11906">
                  <a:moveTo>
                    <a:pt x="0" y="0"/>
                  </a:moveTo>
                  <a:lnTo>
                    <a:pt x="25908" y="1190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1" name="Forme libre : forme 9">
              <a:extLst>
                <a:ext uri="{FF2B5EF4-FFF2-40B4-BE49-F238E27FC236}">
                  <a16:creationId xmlns:a16="http://schemas.microsoft.com/office/drawing/2014/main" id="{A6F68722-B9E5-FD5B-6C44-B6B6919D4174}"/>
                </a:ext>
              </a:extLst>
            </p:cNvPr>
            <p:cNvSpPr/>
            <p:nvPr/>
          </p:nvSpPr>
          <p:spPr>
            <a:xfrm>
              <a:off x="932973" y="640079"/>
              <a:ext cx="5905" cy="2667"/>
            </a:xfrm>
            <a:custGeom>
              <a:avLst/>
              <a:gdLst>
                <a:gd name="connsiteX0" fmla="*/ 5905 w 5905"/>
                <a:gd name="connsiteY0" fmla="*/ 2667 h 2667"/>
                <a:gd name="connsiteX1" fmla="*/ 0 w 5905"/>
                <a:gd name="connsiteY1" fmla="*/ 0 h 2667"/>
              </a:gdLst>
              <a:ahLst/>
              <a:cxnLst>
                <a:cxn ang="0">
                  <a:pos x="connsiteX0" y="connsiteY0"/>
                </a:cxn>
                <a:cxn ang="0">
                  <a:pos x="connsiteX1" y="connsiteY1"/>
                </a:cxn>
              </a:cxnLst>
              <a:rect l="l" t="t" r="r" b="b"/>
              <a:pathLst>
                <a:path w="5905" h="2667">
                  <a:moveTo>
                    <a:pt x="5905" y="2667"/>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 name="Forme libre : forme 10">
              <a:extLst>
                <a:ext uri="{FF2B5EF4-FFF2-40B4-BE49-F238E27FC236}">
                  <a16:creationId xmlns:a16="http://schemas.microsoft.com/office/drawing/2014/main" id="{6FE9E2BA-04B0-161B-CC46-FF257CB899C4}"/>
                </a:ext>
              </a:extLst>
            </p:cNvPr>
            <p:cNvSpPr/>
            <p:nvPr/>
          </p:nvSpPr>
          <p:spPr>
            <a:xfrm>
              <a:off x="873061" y="628554"/>
              <a:ext cx="144113" cy="66103"/>
            </a:xfrm>
            <a:custGeom>
              <a:avLst/>
              <a:gdLst>
                <a:gd name="connsiteX0" fmla="*/ 0 w 144113"/>
                <a:gd name="connsiteY0" fmla="*/ 0 h 66103"/>
                <a:gd name="connsiteX1" fmla="*/ 144113 w 144113"/>
                <a:gd name="connsiteY1" fmla="*/ 66104 h 66103"/>
              </a:gdLst>
              <a:ahLst/>
              <a:cxnLst>
                <a:cxn ang="0">
                  <a:pos x="connsiteX0" y="connsiteY0"/>
                </a:cxn>
                <a:cxn ang="0">
                  <a:pos x="connsiteX1" y="connsiteY1"/>
                </a:cxn>
              </a:cxnLst>
              <a:rect l="l" t="t" r="r" b="b"/>
              <a:pathLst>
                <a:path w="144113" h="66103">
                  <a:moveTo>
                    <a:pt x="0" y="0"/>
                  </a:moveTo>
                  <a:lnTo>
                    <a:pt x="144113" y="66104"/>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 name="Forme libre : forme 11">
              <a:extLst>
                <a:ext uri="{FF2B5EF4-FFF2-40B4-BE49-F238E27FC236}">
                  <a16:creationId xmlns:a16="http://schemas.microsoft.com/office/drawing/2014/main" id="{E3FA6CBF-06FA-A37F-BBFE-B846605DA2E7}"/>
                </a:ext>
              </a:extLst>
            </p:cNvPr>
            <p:cNvSpPr/>
            <p:nvPr/>
          </p:nvSpPr>
          <p:spPr>
            <a:xfrm>
              <a:off x="784002" y="870394"/>
              <a:ext cx="143922" cy="66865"/>
            </a:xfrm>
            <a:custGeom>
              <a:avLst/>
              <a:gdLst>
                <a:gd name="connsiteX0" fmla="*/ 143923 w 143922"/>
                <a:gd name="connsiteY0" fmla="*/ 66866 h 66865"/>
                <a:gd name="connsiteX1" fmla="*/ 0 w 143922"/>
                <a:gd name="connsiteY1" fmla="*/ 0 h 66865"/>
              </a:gdLst>
              <a:ahLst/>
              <a:cxnLst>
                <a:cxn ang="0">
                  <a:pos x="connsiteX0" y="connsiteY0"/>
                </a:cxn>
                <a:cxn ang="0">
                  <a:pos x="connsiteX1" y="connsiteY1"/>
                </a:cxn>
              </a:cxnLst>
              <a:rect l="l" t="t" r="r" b="b"/>
              <a:pathLst>
                <a:path w="143922" h="66865">
                  <a:moveTo>
                    <a:pt x="143923" y="66866"/>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4" name="Forme libre : forme 12">
              <a:extLst>
                <a:ext uri="{FF2B5EF4-FFF2-40B4-BE49-F238E27FC236}">
                  <a16:creationId xmlns:a16="http://schemas.microsoft.com/office/drawing/2014/main" id="{DB217408-D312-52F9-EB0F-030A0839A418}"/>
                </a:ext>
              </a:extLst>
            </p:cNvPr>
            <p:cNvSpPr/>
            <p:nvPr/>
          </p:nvSpPr>
          <p:spPr>
            <a:xfrm>
              <a:off x="820388" y="908208"/>
              <a:ext cx="27813" cy="27813"/>
            </a:xfrm>
            <a:custGeom>
              <a:avLst/>
              <a:gdLst>
                <a:gd name="connsiteX0" fmla="*/ 27813 w 27813"/>
                <a:gd name="connsiteY0" fmla="*/ 13907 h 27813"/>
                <a:gd name="connsiteX1" fmla="*/ 13906 w 27813"/>
                <a:gd name="connsiteY1" fmla="*/ 27813 h 27813"/>
                <a:gd name="connsiteX2" fmla="*/ 0 w 27813"/>
                <a:gd name="connsiteY2" fmla="*/ 13907 h 27813"/>
                <a:gd name="connsiteX3" fmla="*/ 13906 w 27813"/>
                <a:gd name="connsiteY3" fmla="*/ 0 h 27813"/>
                <a:gd name="connsiteX4" fmla="*/ 27813 w 27813"/>
                <a:gd name="connsiteY4" fmla="*/ 13907 h 27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3" h="27813">
                  <a:moveTo>
                    <a:pt x="27813" y="13907"/>
                  </a:moveTo>
                  <a:cubicBezTo>
                    <a:pt x="27813" y="21587"/>
                    <a:pt x="21587" y="27813"/>
                    <a:pt x="13906" y="27813"/>
                  </a:cubicBezTo>
                  <a:cubicBezTo>
                    <a:pt x="6226" y="27813"/>
                    <a:pt x="0" y="21587"/>
                    <a:pt x="0" y="13907"/>
                  </a:cubicBezTo>
                  <a:cubicBezTo>
                    <a:pt x="0" y="6226"/>
                    <a:pt x="6226" y="0"/>
                    <a:pt x="13906" y="0"/>
                  </a:cubicBezTo>
                  <a:cubicBezTo>
                    <a:pt x="21587" y="0"/>
                    <a:pt x="27813" y="6226"/>
                    <a:pt x="27813" y="13907"/>
                  </a:cubicBezTo>
                  <a:close/>
                </a:path>
              </a:pathLst>
            </a:custGeom>
            <a:grpFill/>
            <a:ln w="5608" cap="rnd">
              <a:solidFill>
                <a:schemeClr val="tx1"/>
              </a:solidFill>
              <a:prstDash val="solid"/>
              <a:round/>
            </a:ln>
          </p:spPr>
          <p:txBody>
            <a:bodyPr rtlCol="0" anchor="ctr"/>
            <a:lstStyle/>
            <a:p>
              <a:endParaRPr lang="fr-FR" sz="1050">
                <a:solidFill>
                  <a:srgbClr val="FF0000"/>
                </a:solidFill>
              </a:endParaRPr>
            </a:p>
          </p:txBody>
        </p:sp>
        <p:grpSp>
          <p:nvGrpSpPr>
            <p:cNvPr id="15" name="Graphique 1749">
              <a:extLst>
                <a:ext uri="{FF2B5EF4-FFF2-40B4-BE49-F238E27FC236}">
                  <a16:creationId xmlns:a16="http://schemas.microsoft.com/office/drawing/2014/main" id="{03897C75-2E1B-C385-C7F0-D513A9E032CE}"/>
                </a:ext>
              </a:extLst>
            </p:cNvPr>
            <p:cNvGrpSpPr/>
            <p:nvPr/>
          </p:nvGrpSpPr>
          <p:grpSpPr>
            <a:xfrm>
              <a:off x="806291" y="735615"/>
              <a:ext cx="173831" cy="98964"/>
              <a:chOff x="806291" y="735615"/>
              <a:chExt cx="173831" cy="98964"/>
            </a:xfrm>
            <a:grpFill/>
          </p:grpSpPr>
          <p:sp>
            <p:nvSpPr>
              <p:cNvPr id="19" name="Forme libre : forme 14">
                <a:extLst>
                  <a:ext uri="{FF2B5EF4-FFF2-40B4-BE49-F238E27FC236}">
                    <a16:creationId xmlns:a16="http://schemas.microsoft.com/office/drawing/2014/main" id="{23ACDA7A-F707-BC27-4F08-C559D1A3E165}"/>
                  </a:ext>
                </a:extLst>
              </p:cNvPr>
              <p:cNvSpPr/>
              <p:nvPr/>
            </p:nvSpPr>
            <p:spPr>
              <a:xfrm>
                <a:off x="806291" y="735615"/>
                <a:ext cx="173831" cy="89916"/>
              </a:xfrm>
              <a:custGeom>
                <a:avLst/>
                <a:gdLst>
                  <a:gd name="connsiteX0" fmla="*/ 173831 w 173831"/>
                  <a:gd name="connsiteY0" fmla="*/ 0 h 89916"/>
                  <a:gd name="connsiteX1" fmla="*/ 0 w 173831"/>
                  <a:gd name="connsiteY1" fmla="*/ 89916 h 89916"/>
                </a:gdLst>
                <a:ahLst/>
                <a:cxnLst>
                  <a:cxn ang="0">
                    <a:pos x="connsiteX0" y="connsiteY0"/>
                  </a:cxn>
                  <a:cxn ang="0">
                    <a:pos x="connsiteX1" y="connsiteY1"/>
                  </a:cxn>
                </a:cxnLst>
                <a:rect l="l" t="t" r="r" b="b"/>
                <a:pathLst>
                  <a:path w="173831" h="89916">
                    <a:moveTo>
                      <a:pt x="173831" y="0"/>
                    </a:moveTo>
                    <a:lnTo>
                      <a:pt x="0" y="8991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20" name="Forme libre : forme 15">
                <a:extLst>
                  <a:ext uri="{FF2B5EF4-FFF2-40B4-BE49-F238E27FC236}">
                    <a16:creationId xmlns:a16="http://schemas.microsoft.com/office/drawing/2014/main" id="{B224F1CF-8822-5141-FFFA-A2E43FBB8113}"/>
                  </a:ext>
                </a:extLst>
              </p:cNvPr>
              <p:cNvSpPr/>
              <p:nvPr/>
            </p:nvSpPr>
            <p:spPr>
              <a:xfrm>
                <a:off x="842391" y="803338"/>
                <a:ext cx="60483" cy="31242"/>
              </a:xfrm>
              <a:custGeom>
                <a:avLst/>
                <a:gdLst>
                  <a:gd name="connsiteX0" fmla="*/ 60484 w 60483"/>
                  <a:gd name="connsiteY0" fmla="*/ 0 h 31242"/>
                  <a:gd name="connsiteX1" fmla="*/ 0 w 60483"/>
                  <a:gd name="connsiteY1" fmla="*/ 31242 h 31242"/>
                </a:gdLst>
                <a:ahLst/>
                <a:cxnLst>
                  <a:cxn ang="0">
                    <a:pos x="connsiteX0" y="connsiteY0"/>
                  </a:cxn>
                  <a:cxn ang="0">
                    <a:pos x="connsiteX1" y="connsiteY1"/>
                  </a:cxn>
                </a:cxnLst>
                <a:rect l="l" t="t" r="r" b="b"/>
                <a:pathLst>
                  <a:path w="60483" h="31242">
                    <a:moveTo>
                      <a:pt x="60484" y="0"/>
                    </a:moveTo>
                    <a:lnTo>
                      <a:pt x="0" y="31242"/>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23" name="Forme libre : forme 16">
                <a:extLst>
                  <a:ext uri="{FF2B5EF4-FFF2-40B4-BE49-F238E27FC236}">
                    <a16:creationId xmlns:a16="http://schemas.microsoft.com/office/drawing/2014/main" id="{70254EC6-279B-B51F-5235-BA8CAB6B57B7}"/>
                  </a:ext>
                </a:extLst>
              </p:cNvPr>
              <p:cNvSpPr/>
              <p:nvPr/>
            </p:nvSpPr>
            <p:spPr>
              <a:xfrm>
                <a:off x="927544" y="780668"/>
                <a:ext cx="18954" cy="9905"/>
              </a:xfrm>
              <a:custGeom>
                <a:avLst/>
                <a:gdLst>
                  <a:gd name="connsiteX0" fmla="*/ 18955 w 18954"/>
                  <a:gd name="connsiteY0" fmla="*/ 0 h 9905"/>
                  <a:gd name="connsiteX1" fmla="*/ 0 w 18954"/>
                  <a:gd name="connsiteY1" fmla="*/ 9906 h 9905"/>
                </a:gdLst>
                <a:ahLst/>
                <a:cxnLst>
                  <a:cxn ang="0">
                    <a:pos x="connsiteX0" y="connsiteY0"/>
                  </a:cxn>
                  <a:cxn ang="0">
                    <a:pos x="connsiteX1" y="connsiteY1"/>
                  </a:cxn>
                </a:cxnLst>
                <a:rect l="l" t="t" r="r" b="b"/>
                <a:pathLst>
                  <a:path w="18954" h="9905">
                    <a:moveTo>
                      <a:pt x="18955" y="0"/>
                    </a:moveTo>
                    <a:lnTo>
                      <a:pt x="0" y="9906"/>
                    </a:lnTo>
                  </a:path>
                </a:pathLst>
              </a:custGeom>
              <a:grpFill/>
              <a:ln w="5608" cap="rnd">
                <a:solidFill>
                  <a:schemeClr val="tx1"/>
                </a:solidFill>
                <a:prstDash val="solid"/>
                <a:round/>
              </a:ln>
            </p:spPr>
            <p:txBody>
              <a:bodyPr rtlCol="0" anchor="ctr"/>
              <a:lstStyle/>
              <a:p>
                <a:endParaRPr lang="fr-FR" sz="1050">
                  <a:solidFill>
                    <a:srgbClr val="FF0000"/>
                  </a:solidFill>
                </a:endParaRPr>
              </a:p>
            </p:txBody>
          </p:sp>
        </p:grpSp>
        <p:sp>
          <p:nvSpPr>
            <p:cNvPr id="16" name="Forme libre : forme 17">
              <a:extLst>
                <a:ext uri="{FF2B5EF4-FFF2-40B4-BE49-F238E27FC236}">
                  <a16:creationId xmlns:a16="http://schemas.microsoft.com/office/drawing/2014/main" id="{BA86BB5E-E9F1-46D5-FF0A-DA6F07C11B58}"/>
                </a:ext>
              </a:extLst>
            </p:cNvPr>
            <p:cNvSpPr/>
            <p:nvPr/>
          </p:nvSpPr>
          <p:spPr>
            <a:xfrm>
              <a:off x="723804" y="728185"/>
              <a:ext cx="154876" cy="118014"/>
            </a:xfrm>
            <a:custGeom>
              <a:avLst/>
              <a:gdLst>
                <a:gd name="connsiteX0" fmla="*/ 0 w 154876"/>
                <a:gd name="connsiteY0" fmla="*/ 118015 h 118014"/>
                <a:gd name="connsiteX1" fmla="*/ 35909 w 154876"/>
                <a:gd name="connsiteY1" fmla="*/ 30766 h 118014"/>
                <a:gd name="connsiteX2" fmla="*/ 93155 w 154876"/>
                <a:gd name="connsiteY2" fmla="*/ 0 h 118014"/>
                <a:gd name="connsiteX3" fmla="*/ 154877 w 154876"/>
                <a:gd name="connsiteY3" fmla="*/ 34481 h 118014"/>
                <a:gd name="connsiteX4" fmla="*/ 70485 w 154876"/>
                <a:gd name="connsiteY4" fmla="*/ 45529 h 118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76" h="118014">
                  <a:moveTo>
                    <a:pt x="0" y="118015"/>
                  </a:moveTo>
                  <a:lnTo>
                    <a:pt x="35909" y="30766"/>
                  </a:lnTo>
                  <a:lnTo>
                    <a:pt x="93155" y="0"/>
                  </a:lnTo>
                  <a:lnTo>
                    <a:pt x="154877" y="34481"/>
                  </a:lnTo>
                  <a:cubicBezTo>
                    <a:pt x="154877" y="34481"/>
                    <a:pt x="133922" y="74581"/>
                    <a:pt x="70485" y="45529"/>
                  </a:cubicBez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7" name="Forme libre : forme 18">
              <a:extLst>
                <a:ext uri="{FF2B5EF4-FFF2-40B4-BE49-F238E27FC236}">
                  <a16:creationId xmlns:a16="http://schemas.microsoft.com/office/drawing/2014/main" id="{9B0533F1-E81D-BAF8-89EB-60D363D41A33}"/>
                </a:ext>
              </a:extLst>
            </p:cNvPr>
            <p:cNvSpPr/>
            <p:nvPr/>
          </p:nvSpPr>
          <p:spPr>
            <a:xfrm>
              <a:off x="702278" y="828007"/>
              <a:ext cx="27622" cy="476"/>
            </a:xfrm>
            <a:custGeom>
              <a:avLst/>
              <a:gdLst>
                <a:gd name="connsiteX0" fmla="*/ 27623 w 27622"/>
                <a:gd name="connsiteY0" fmla="*/ 476 h 476"/>
                <a:gd name="connsiteX1" fmla="*/ 0 w 27622"/>
                <a:gd name="connsiteY1" fmla="*/ 0 h 476"/>
              </a:gdLst>
              <a:ahLst/>
              <a:cxnLst>
                <a:cxn ang="0">
                  <a:pos x="connsiteX0" y="connsiteY0"/>
                </a:cxn>
                <a:cxn ang="0">
                  <a:pos x="connsiteX1" y="connsiteY1"/>
                </a:cxn>
              </a:cxnLst>
              <a:rect l="l" t="t" r="r" b="b"/>
              <a:pathLst>
                <a:path w="27622" h="476">
                  <a:moveTo>
                    <a:pt x="27623" y="476"/>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8" name="Forme libre : forme 19">
              <a:extLst>
                <a:ext uri="{FF2B5EF4-FFF2-40B4-BE49-F238E27FC236}">
                  <a16:creationId xmlns:a16="http://schemas.microsoft.com/office/drawing/2014/main" id="{C286381C-B854-BE21-270A-A3C4FD266D5E}"/>
                </a:ext>
              </a:extLst>
            </p:cNvPr>
            <p:cNvSpPr/>
            <p:nvPr/>
          </p:nvSpPr>
          <p:spPr>
            <a:xfrm>
              <a:off x="698087" y="933354"/>
              <a:ext cx="70770" cy="1238"/>
            </a:xfrm>
            <a:custGeom>
              <a:avLst/>
              <a:gdLst>
                <a:gd name="connsiteX0" fmla="*/ 70771 w 70770"/>
                <a:gd name="connsiteY0" fmla="*/ 1238 h 1238"/>
                <a:gd name="connsiteX1" fmla="*/ 0 w 70770"/>
                <a:gd name="connsiteY1" fmla="*/ 0 h 1238"/>
              </a:gdLst>
              <a:ahLst/>
              <a:cxnLst>
                <a:cxn ang="0">
                  <a:pos x="connsiteX0" y="connsiteY0"/>
                </a:cxn>
                <a:cxn ang="0">
                  <a:pos x="connsiteX1" y="connsiteY1"/>
                </a:cxn>
              </a:cxnLst>
              <a:rect l="l" t="t" r="r" b="b"/>
              <a:pathLst>
                <a:path w="70770" h="1238">
                  <a:moveTo>
                    <a:pt x="70771" y="1238"/>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grpSp>
    </p:spTree>
    <p:extLst>
      <p:ext uri="{BB962C8B-B14F-4D97-AF65-F5344CB8AC3E}">
        <p14:creationId xmlns:p14="http://schemas.microsoft.com/office/powerpoint/2010/main" val="24273134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Espace réservé du contenu 8">
            <a:extLst>
              <a:ext uri="{FF2B5EF4-FFF2-40B4-BE49-F238E27FC236}">
                <a16:creationId xmlns:a16="http://schemas.microsoft.com/office/drawing/2014/main" id="{2F259FCC-A52B-2A4B-BABC-CBFF3D1BD821}"/>
              </a:ext>
            </a:extLst>
          </p:cNvPr>
          <p:cNvSpPr txBox="1">
            <a:spLocks/>
          </p:cNvSpPr>
          <p:nvPr/>
        </p:nvSpPr>
        <p:spPr bwMode="auto">
          <a:xfrm>
            <a:off x="6279266" y="4709947"/>
            <a:ext cx="5691059" cy="1549825"/>
          </a:xfrm>
          <a:prstGeom prst="rect">
            <a:avLst/>
          </a:prstGeom>
          <a:noFill/>
          <a:ln w="7620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12" name="Rectangle 11">
            <a:extLst>
              <a:ext uri="{FF2B5EF4-FFF2-40B4-BE49-F238E27FC236}">
                <a16:creationId xmlns:a16="http://schemas.microsoft.com/office/drawing/2014/main" id="{DCB60AEA-BD23-CB72-4207-741A6783D5A0}"/>
              </a:ext>
            </a:extLst>
          </p:cNvPr>
          <p:cNvSpPr/>
          <p:nvPr/>
        </p:nvSpPr>
        <p:spPr>
          <a:xfrm>
            <a:off x="509754" y="1143906"/>
            <a:ext cx="5586246" cy="5125131"/>
          </a:xfrm>
          <a:prstGeom prst="rect">
            <a:avLst/>
          </a:prstGeom>
          <a:no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Espace réservé du contenu 8">
            <a:extLst>
              <a:ext uri="{FF2B5EF4-FFF2-40B4-BE49-F238E27FC236}">
                <a16:creationId xmlns:a16="http://schemas.microsoft.com/office/drawing/2014/main" id="{DC0F2AA2-5325-582F-3704-F009B69FD860}"/>
              </a:ext>
            </a:extLst>
          </p:cNvPr>
          <p:cNvSpPr txBox="1">
            <a:spLocks/>
          </p:cNvSpPr>
          <p:nvPr/>
        </p:nvSpPr>
        <p:spPr>
          <a:xfrm>
            <a:off x="421882" y="1479261"/>
            <a:ext cx="5433928" cy="229497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chemeClr val="bg2"/>
              </a:buClr>
              <a:buFont typeface="Wingdings" panose="05000000000000000000" pitchFamily="2" charset="2"/>
              <a:buChar char="§"/>
              <a:defRPr/>
            </a:pPr>
            <a:r>
              <a:rPr lang="fr-FR" sz="1200" b="1" dirty="0">
                <a:solidFill>
                  <a:schemeClr val="tx1"/>
                </a:solidFill>
              </a:rPr>
              <a:t>Pilotez l’activité digitale de votre agence et boostez les ventes à distance avec le tableau de bord digital : </a:t>
            </a:r>
            <a:r>
              <a:rPr lang="fr-FR" sz="1200" b="1" dirty="0">
                <a:solidFill>
                  <a:schemeClr val="tx1"/>
                </a:solidFill>
                <a:hlinkClick r:id="rId2"/>
              </a:rPr>
              <a:t>cliquez ici</a:t>
            </a:r>
            <a:endParaRPr lang="fr-FR" sz="1200" b="1" dirty="0">
              <a:solidFill>
                <a:schemeClr val="tx1"/>
              </a:solidFill>
            </a:endParaRPr>
          </a:p>
          <a:p>
            <a:pPr lvl="2" eaLnBrk="1" fontAlgn="auto" hangingPunct="1">
              <a:spcAft>
                <a:spcPts val="0"/>
              </a:spcAft>
              <a:buClr>
                <a:schemeClr val="bg2"/>
              </a:buClr>
              <a:defRPr/>
            </a:pPr>
            <a:r>
              <a:rPr lang="fr-FR" sz="1050" b="1" dirty="0">
                <a:solidFill>
                  <a:schemeClr val="tx1"/>
                </a:solidFill>
              </a:rPr>
              <a:t>Les indicateurs permettent de :</a:t>
            </a:r>
          </a:p>
          <a:p>
            <a:pPr lvl="3" eaLnBrk="1" fontAlgn="auto" hangingPunct="1">
              <a:spcAft>
                <a:spcPts val="0"/>
              </a:spcAft>
              <a:buClr>
                <a:schemeClr val="bg2"/>
              </a:buClr>
              <a:defRPr/>
            </a:pPr>
            <a:r>
              <a:rPr lang="fr-FR" sz="1000" dirty="0">
                <a:solidFill>
                  <a:schemeClr val="tx1"/>
                </a:solidFill>
              </a:rPr>
              <a:t>Suivre l’équipement de nos clients (</a:t>
            </a:r>
            <a:r>
              <a:rPr lang="fr-FR" sz="1000" dirty="0" err="1">
                <a:solidFill>
                  <a:schemeClr val="tx1"/>
                </a:solidFill>
              </a:rPr>
              <a:t>Secur’pass</a:t>
            </a:r>
            <a:r>
              <a:rPr lang="fr-FR" sz="1000" dirty="0">
                <a:solidFill>
                  <a:schemeClr val="tx1"/>
                </a:solidFill>
              </a:rPr>
              <a:t>, E-doc,…)</a:t>
            </a:r>
          </a:p>
          <a:p>
            <a:pPr lvl="3" eaLnBrk="1" fontAlgn="auto" hangingPunct="1">
              <a:spcAft>
                <a:spcPts val="0"/>
              </a:spcAft>
              <a:buClr>
                <a:schemeClr val="bg2"/>
              </a:buClr>
              <a:defRPr/>
            </a:pPr>
            <a:r>
              <a:rPr lang="fr-FR" sz="1000" dirty="0">
                <a:solidFill>
                  <a:schemeClr val="tx1"/>
                </a:solidFill>
              </a:rPr>
              <a:t>Mesurer l’activité digitale des agences (VAD, SAG, SED,…)</a:t>
            </a:r>
          </a:p>
          <a:p>
            <a:pPr lvl="3" eaLnBrk="1" fontAlgn="auto" hangingPunct="1">
              <a:spcAft>
                <a:spcPts val="0"/>
              </a:spcAft>
              <a:buClr>
                <a:schemeClr val="bg2"/>
              </a:buClr>
              <a:defRPr/>
            </a:pPr>
            <a:r>
              <a:rPr lang="fr-FR" sz="1000" dirty="0">
                <a:solidFill>
                  <a:schemeClr val="tx1"/>
                </a:solidFill>
              </a:rPr>
              <a:t>Identifier et cibler les actions commerciales (vente non finalisée,...)</a:t>
            </a:r>
          </a:p>
          <a:p>
            <a:pPr lvl="3" eaLnBrk="1" fontAlgn="auto" hangingPunct="1">
              <a:spcAft>
                <a:spcPts val="0"/>
              </a:spcAft>
              <a:buClr>
                <a:schemeClr val="bg2"/>
              </a:buClr>
              <a:defRPr/>
            </a:pPr>
            <a:r>
              <a:rPr lang="fr-FR" sz="1000" dirty="0">
                <a:solidFill>
                  <a:schemeClr val="tx1"/>
                </a:solidFill>
              </a:rPr>
              <a:t>Suivre les performances</a:t>
            </a: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DIGITAL</a:t>
            </a:r>
          </a:p>
        </p:txBody>
      </p:sp>
      <p:sp>
        <p:nvSpPr>
          <p:cNvPr id="272" name="ZoneTexte 271">
            <a:extLst>
              <a:ext uri="{FF2B5EF4-FFF2-40B4-BE49-F238E27FC236}">
                <a16:creationId xmlns:a16="http://schemas.microsoft.com/office/drawing/2014/main" id="{DCF23B46-A465-48C2-EC0F-08BF8F051B9D}"/>
              </a:ext>
            </a:extLst>
          </p:cNvPr>
          <p:cNvSpPr txBox="1"/>
          <p:nvPr/>
        </p:nvSpPr>
        <p:spPr>
          <a:xfrm>
            <a:off x="10629468" y="6576298"/>
            <a:ext cx="1407758" cy="246221"/>
          </a:xfrm>
          <a:prstGeom prst="rect">
            <a:avLst/>
          </a:prstGeom>
          <a:noFill/>
        </p:spPr>
        <p:txBody>
          <a:bodyPr wrap="none" rtlCol="0">
            <a:spAutoFit/>
          </a:bodyPr>
          <a:lstStyle/>
          <a:p>
            <a:r>
              <a:rPr lang="fr-FR" sz="1000" dirty="0"/>
              <a:t>*Signature en agence</a:t>
            </a:r>
          </a:p>
        </p:txBody>
      </p:sp>
      <p:sp>
        <p:nvSpPr>
          <p:cNvPr id="275" name="Espace réservé du contenu 8">
            <a:extLst>
              <a:ext uri="{FF2B5EF4-FFF2-40B4-BE49-F238E27FC236}">
                <a16:creationId xmlns:a16="http://schemas.microsoft.com/office/drawing/2014/main" id="{A63C16C3-D67F-3490-12A9-DBEF18D687E9}"/>
              </a:ext>
            </a:extLst>
          </p:cNvPr>
          <p:cNvSpPr txBox="1">
            <a:spLocks/>
          </p:cNvSpPr>
          <p:nvPr/>
        </p:nvSpPr>
        <p:spPr bwMode="auto">
          <a:xfrm>
            <a:off x="6279267" y="1165501"/>
            <a:ext cx="5691059" cy="3204589"/>
          </a:xfrm>
          <a:prstGeom prst="rect">
            <a:avLst/>
          </a:prstGeom>
          <a:noFill/>
          <a:ln w="7620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76" name="Espace réservé du contenu 8">
            <a:extLst>
              <a:ext uri="{FF2B5EF4-FFF2-40B4-BE49-F238E27FC236}">
                <a16:creationId xmlns:a16="http://schemas.microsoft.com/office/drawing/2014/main" id="{F81B1449-3843-D80E-B6A4-78537F8BAFFB}"/>
              </a:ext>
            </a:extLst>
          </p:cNvPr>
          <p:cNvSpPr txBox="1">
            <a:spLocks/>
          </p:cNvSpPr>
          <p:nvPr/>
        </p:nvSpPr>
        <p:spPr>
          <a:xfrm>
            <a:off x="6653210" y="1526672"/>
            <a:ext cx="4875697" cy="1802413"/>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eaLnBrk="1" hangingPunct="1">
              <a:spcBef>
                <a:spcPts val="600"/>
              </a:spcBef>
              <a:buClr>
                <a:schemeClr val="bg2"/>
              </a:buClr>
              <a:buFont typeface="Wingdings" panose="05000000000000000000" pitchFamily="2" charset="2"/>
              <a:buChar char="§"/>
            </a:pPr>
            <a:r>
              <a:rPr lang="fr-FR" altLang="fr-FR" sz="1200" b="1" dirty="0">
                <a:solidFill>
                  <a:srgbClr val="404040"/>
                </a:solidFill>
              </a:rPr>
              <a:t>2 volets pour promouvoir la signature électronique </a:t>
            </a:r>
            <a:r>
              <a:rPr lang="fr-FR" altLang="fr-FR" sz="1200" dirty="0">
                <a:solidFill>
                  <a:srgbClr val="404040"/>
                </a:solidFill>
              </a:rPr>
              <a:t>:</a:t>
            </a:r>
          </a:p>
          <a:p>
            <a:pPr lvl="2" algn="just" eaLnBrk="1" hangingPunct="1">
              <a:buClr>
                <a:schemeClr val="bg2"/>
              </a:buClr>
            </a:pPr>
            <a:r>
              <a:rPr lang="fr-FR" altLang="fr-FR" sz="1000" dirty="0">
                <a:solidFill>
                  <a:srgbClr val="404040"/>
                </a:solidFill>
              </a:rPr>
              <a:t>la SAG (mode opératoire: </a:t>
            </a:r>
            <a:r>
              <a:rPr lang="fr-FR" altLang="fr-FR" sz="1000" dirty="0">
                <a:solidFill>
                  <a:srgbClr val="404040"/>
                </a:solidFill>
                <a:hlinkClick r:id="rId4"/>
              </a:rPr>
              <a:t>cliquez ici</a:t>
            </a:r>
            <a:r>
              <a:rPr lang="fr-FR" altLang="fr-FR" sz="1000" dirty="0">
                <a:solidFill>
                  <a:srgbClr val="404040"/>
                </a:solidFill>
              </a:rPr>
              <a:t> ; produits éligibles : </a:t>
            </a:r>
            <a:r>
              <a:rPr lang="fr-FR" altLang="fr-FR" sz="1000" dirty="0">
                <a:solidFill>
                  <a:srgbClr val="404040"/>
                </a:solidFill>
                <a:hlinkClick r:id="rId5"/>
              </a:rPr>
              <a:t>cliquez ici</a:t>
            </a:r>
            <a:r>
              <a:rPr lang="fr-FR" altLang="fr-FR" sz="1000" dirty="0">
                <a:solidFill>
                  <a:srgbClr val="404040"/>
                </a:solidFill>
              </a:rPr>
              <a:t>) et,</a:t>
            </a:r>
          </a:p>
          <a:p>
            <a:pPr lvl="2" algn="just" eaLnBrk="1" hangingPunct="1">
              <a:buClr>
                <a:schemeClr val="bg2"/>
              </a:buClr>
            </a:pPr>
            <a:r>
              <a:rPr lang="fr-FR" altLang="fr-FR" sz="1000" dirty="0">
                <a:solidFill>
                  <a:srgbClr val="404040"/>
                </a:solidFill>
              </a:rPr>
              <a:t>la SED (produits éligibles : </a:t>
            </a:r>
            <a:r>
              <a:rPr lang="fr-FR" altLang="fr-FR" sz="1000" dirty="0">
                <a:solidFill>
                  <a:srgbClr val="404040"/>
                </a:solidFill>
                <a:hlinkClick r:id="rId6"/>
              </a:rPr>
              <a:t>cliquez ici</a:t>
            </a:r>
            <a:r>
              <a:rPr lang="fr-FR" altLang="fr-FR" sz="1000" dirty="0">
                <a:solidFill>
                  <a:srgbClr val="404040"/>
                </a:solidFill>
              </a:rPr>
              <a:t>)</a:t>
            </a:r>
          </a:p>
          <a:p>
            <a:pPr lvl="2" algn="just" eaLnBrk="1" hangingPunct="1">
              <a:buClr>
                <a:schemeClr val="bg2"/>
              </a:buClr>
            </a:pPr>
            <a:r>
              <a:rPr lang="fr-FR" altLang="fr-FR" sz="1000" dirty="0">
                <a:solidFill>
                  <a:srgbClr val="404040"/>
                </a:solidFill>
              </a:rPr>
              <a:t>pour plus de </a:t>
            </a:r>
            <a:r>
              <a:rPr lang="fr-FR" altLang="fr-FR" sz="1000" b="1" dirty="0">
                <a:solidFill>
                  <a:schemeClr val="tx1"/>
                </a:solidFill>
              </a:rPr>
              <a:t>simplicité, de confort</a:t>
            </a:r>
            <a:r>
              <a:rPr lang="fr-FR" altLang="fr-FR" sz="1000" dirty="0">
                <a:solidFill>
                  <a:srgbClr val="404040"/>
                </a:solidFill>
              </a:rPr>
              <a:t> et de </a:t>
            </a:r>
            <a:r>
              <a:rPr lang="fr-FR" altLang="fr-FR" sz="1000" b="1" dirty="0">
                <a:solidFill>
                  <a:schemeClr val="tx1"/>
                </a:solidFill>
              </a:rPr>
              <a:t>rapidité,  </a:t>
            </a:r>
            <a:r>
              <a:rPr lang="fr-FR" altLang="fr-FR" sz="1000" dirty="0">
                <a:solidFill>
                  <a:srgbClr val="404040"/>
                </a:solidFill>
              </a:rPr>
              <a:t>a</a:t>
            </a:r>
            <a:r>
              <a:rPr lang="fr-FR" sz="1000" dirty="0"/>
              <a:t>vec un double objectif : gagner du temps commercial et accélérer notre démarche « zéro papier ». Vidéo à destination du client pour signer à distance : </a:t>
            </a:r>
            <a:r>
              <a:rPr lang="fr-FR" sz="1000" dirty="0">
                <a:hlinkClick r:id="rId7"/>
              </a:rPr>
              <a:t>cliquez ici</a:t>
            </a:r>
            <a:endParaRPr lang="fr-FR" sz="1000" dirty="0"/>
          </a:p>
        </p:txBody>
      </p:sp>
      <p:sp>
        <p:nvSpPr>
          <p:cNvPr id="277" name="Espace réservé du contenu 8">
            <a:extLst>
              <a:ext uri="{FF2B5EF4-FFF2-40B4-BE49-F238E27FC236}">
                <a16:creationId xmlns:a16="http://schemas.microsoft.com/office/drawing/2014/main" id="{D6F5C532-C5A7-2E72-57C7-5025DCA9763A}"/>
              </a:ext>
            </a:extLst>
          </p:cNvPr>
          <p:cNvSpPr txBox="1">
            <a:spLocks noChangeArrowheads="1"/>
          </p:cNvSpPr>
          <p:nvPr/>
        </p:nvSpPr>
        <p:spPr bwMode="auto">
          <a:xfrm>
            <a:off x="6550483" y="991337"/>
            <a:ext cx="3636360" cy="322959"/>
          </a:xfrm>
          <a:prstGeom prst="rect">
            <a:avLst/>
          </a:prstGeom>
          <a:solidFill>
            <a:schemeClr val="bg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Pensez à la signature électronique</a:t>
            </a:r>
          </a:p>
        </p:txBody>
      </p:sp>
      <p:sp>
        <p:nvSpPr>
          <p:cNvPr id="280" name="Espace réservé du contenu 8">
            <a:extLst>
              <a:ext uri="{FF2B5EF4-FFF2-40B4-BE49-F238E27FC236}">
                <a16:creationId xmlns:a16="http://schemas.microsoft.com/office/drawing/2014/main" id="{09DFE47F-0152-0C57-8ACC-CE33E33EEC2C}"/>
              </a:ext>
            </a:extLst>
          </p:cNvPr>
          <p:cNvSpPr txBox="1">
            <a:spLocks noChangeArrowheads="1"/>
          </p:cNvSpPr>
          <p:nvPr/>
        </p:nvSpPr>
        <p:spPr bwMode="auto">
          <a:xfrm>
            <a:off x="621123" y="996319"/>
            <a:ext cx="3665127" cy="322959"/>
          </a:xfrm>
          <a:prstGeom prst="rect">
            <a:avLst/>
          </a:prstGeom>
          <a:solidFill>
            <a:schemeClr val="bg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Nouveau : Le tableau de bord digital</a:t>
            </a:r>
          </a:p>
        </p:txBody>
      </p:sp>
      <p:sp>
        <p:nvSpPr>
          <p:cNvPr id="282" name="Espace réservé du contenu 8">
            <a:extLst>
              <a:ext uri="{FF2B5EF4-FFF2-40B4-BE49-F238E27FC236}">
                <a16:creationId xmlns:a16="http://schemas.microsoft.com/office/drawing/2014/main" id="{7F9C5AA2-EBCE-1129-3324-77188639C0EF}"/>
              </a:ext>
            </a:extLst>
          </p:cNvPr>
          <p:cNvSpPr txBox="1">
            <a:spLocks/>
          </p:cNvSpPr>
          <p:nvPr/>
        </p:nvSpPr>
        <p:spPr>
          <a:xfrm>
            <a:off x="6653211" y="3116921"/>
            <a:ext cx="4799914"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chemeClr val="bg2"/>
              </a:buClr>
              <a:buFont typeface="Wingdings" panose="05000000000000000000" pitchFamily="2" charset="2"/>
              <a:buChar char="§"/>
              <a:defRPr/>
            </a:pPr>
            <a:endParaRPr lang="fr-FR" sz="1200" dirty="0"/>
          </a:p>
          <a:p>
            <a:pPr lvl="1" eaLnBrk="1" fontAlgn="auto" hangingPunct="1">
              <a:spcBef>
                <a:spcPts val="300"/>
              </a:spcBef>
              <a:spcAft>
                <a:spcPts val="0"/>
              </a:spcAft>
              <a:buClr>
                <a:schemeClr val="bg2"/>
              </a:buClr>
              <a:buFont typeface="Wingdings" panose="05000000000000000000" pitchFamily="2" charset="2"/>
              <a:buChar char="§"/>
              <a:defRPr/>
            </a:pPr>
            <a:r>
              <a:rPr lang="fr-FR" sz="1200" b="1" dirty="0"/>
              <a:t>Rappel : </a:t>
            </a:r>
          </a:p>
          <a:p>
            <a:pPr lvl="2" algn="just" eaLnBrk="1" fontAlgn="auto" hangingPunct="1">
              <a:spcBef>
                <a:spcPts val="300"/>
              </a:spcBef>
              <a:spcAft>
                <a:spcPts val="0"/>
              </a:spcAft>
              <a:buClr>
                <a:schemeClr val="bg2"/>
              </a:buClr>
              <a:defRPr/>
            </a:pPr>
            <a:r>
              <a:rPr lang="fr-FR" sz="1000" dirty="0"/>
              <a:t>La </a:t>
            </a:r>
            <a:r>
              <a:rPr lang="fr-FR" sz="1000" b="1" dirty="0"/>
              <a:t>Signature Multi Dossier (ou panier de signature) </a:t>
            </a:r>
            <a:r>
              <a:rPr lang="fr-FR" sz="1000" dirty="0"/>
              <a:t>permet de  simplifier la contractualisation pour le client : </a:t>
            </a:r>
            <a:r>
              <a:rPr lang="fr-FR" sz="1000" dirty="0">
                <a:hlinkClick r:id="rId8"/>
              </a:rPr>
              <a:t>cliquez ici</a:t>
            </a:r>
            <a:endParaRPr lang="fr-FR" sz="1000" dirty="0"/>
          </a:p>
          <a:p>
            <a:pPr lvl="1" eaLnBrk="1" fontAlgn="auto" hangingPunct="1">
              <a:spcBef>
                <a:spcPts val="300"/>
              </a:spcBef>
              <a:spcAft>
                <a:spcPts val="0"/>
              </a:spcAft>
              <a:buClr>
                <a:schemeClr val="bg2"/>
              </a:buClr>
              <a:buFont typeface="Wingdings" panose="05000000000000000000" pitchFamily="2" charset="2"/>
              <a:buChar char="§"/>
              <a:defRPr/>
            </a:pPr>
            <a:endParaRPr lang="fr-FR" sz="1200" dirty="0"/>
          </a:p>
        </p:txBody>
      </p:sp>
      <p:pic>
        <p:nvPicPr>
          <p:cNvPr id="286" name="Image 285">
            <a:extLst>
              <a:ext uri="{FF2B5EF4-FFF2-40B4-BE49-F238E27FC236}">
                <a16:creationId xmlns:a16="http://schemas.microsoft.com/office/drawing/2014/main" id="{3612F2AE-CD19-57F5-45E2-4B9E9156AD5C}"/>
              </a:ext>
            </a:extLst>
          </p:cNvPr>
          <p:cNvPicPr>
            <a:picLocks noChangeAspect="1"/>
          </p:cNvPicPr>
          <p:nvPr/>
        </p:nvPicPr>
        <p:blipFill>
          <a:blip r:embed="rId9">
            <a:clrChange>
              <a:clrFrom>
                <a:srgbClr val="FFFDDB"/>
              </a:clrFrom>
              <a:clrTo>
                <a:srgbClr val="FFFDDB">
                  <a:alpha val="0"/>
                </a:srgbClr>
              </a:clrTo>
            </a:clrChange>
            <a:alphaModFix amt="69000"/>
            <a:duotone>
              <a:schemeClr val="bg2">
                <a:shade val="45000"/>
                <a:satMod val="135000"/>
              </a:schemeClr>
              <a:prstClr val="white"/>
            </a:duotone>
            <a:extLst>
              <a:ext uri="{BEBA8EAE-BF5A-486C-A8C5-ECC9F3942E4B}">
                <a14:imgProps xmlns:a14="http://schemas.microsoft.com/office/drawing/2010/main">
                  <a14:imgLayer r:embed="rId10">
                    <a14:imgEffect>
                      <a14:sharpenSoften amount="100000"/>
                    </a14:imgEffect>
                    <a14:imgEffect>
                      <a14:colorTemperature colorTemp="11227"/>
                    </a14:imgEffect>
                  </a14:imgLayer>
                </a14:imgProps>
              </a:ext>
            </a:extLst>
          </a:blip>
          <a:stretch>
            <a:fillRect/>
          </a:stretch>
        </p:blipFill>
        <p:spPr>
          <a:xfrm>
            <a:off x="6441177" y="1915335"/>
            <a:ext cx="543171" cy="822060"/>
          </a:xfrm>
          <a:prstGeom prst="rect">
            <a:avLst/>
          </a:prstGeom>
        </p:spPr>
      </p:pic>
      <p:pic>
        <p:nvPicPr>
          <p:cNvPr id="288" name="Image 287">
            <a:extLst>
              <a:ext uri="{FF2B5EF4-FFF2-40B4-BE49-F238E27FC236}">
                <a16:creationId xmlns:a16="http://schemas.microsoft.com/office/drawing/2014/main" id="{EB943B4D-6732-0AE8-EEB3-D88248D85BD1}"/>
              </a:ext>
            </a:extLst>
          </p:cNvPr>
          <p:cNvPicPr>
            <a:picLocks noChangeAspect="1"/>
          </p:cNvPicPr>
          <p:nvPr/>
        </p:nvPicPr>
        <p:blipFill>
          <a:blip r:embed="rId9">
            <a:clrChange>
              <a:clrFrom>
                <a:srgbClr val="FFFDDB"/>
              </a:clrFrom>
              <a:clrTo>
                <a:srgbClr val="FFFDDB">
                  <a:alpha val="0"/>
                </a:srgbClr>
              </a:clrTo>
            </a:clrChange>
            <a:alphaModFix amt="69000"/>
            <a:duotone>
              <a:schemeClr val="bg2">
                <a:shade val="45000"/>
                <a:satMod val="135000"/>
              </a:schemeClr>
              <a:prstClr val="white"/>
            </a:duotone>
            <a:extLst>
              <a:ext uri="{BEBA8EAE-BF5A-486C-A8C5-ECC9F3942E4B}">
                <a14:imgProps xmlns:a14="http://schemas.microsoft.com/office/drawing/2010/main">
                  <a14:imgLayer r:embed="rId10">
                    <a14:imgEffect>
                      <a14:sharpenSoften amount="100000"/>
                    </a14:imgEffect>
                    <a14:imgEffect>
                      <a14:colorTemperature colorTemp="11227"/>
                    </a14:imgEffect>
                  </a14:imgLayer>
                </a14:imgProps>
              </a:ext>
            </a:extLst>
          </a:blip>
          <a:stretch>
            <a:fillRect/>
          </a:stretch>
        </p:blipFill>
        <p:spPr>
          <a:xfrm>
            <a:off x="6431108" y="3170084"/>
            <a:ext cx="548764" cy="821050"/>
          </a:xfrm>
          <a:prstGeom prst="rect">
            <a:avLst/>
          </a:prstGeom>
        </p:spPr>
      </p:pic>
      <p:grpSp>
        <p:nvGrpSpPr>
          <p:cNvPr id="292" name="Graphique 1830">
            <a:extLst>
              <a:ext uri="{FF2B5EF4-FFF2-40B4-BE49-F238E27FC236}">
                <a16:creationId xmlns:a16="http://schemas.microsoft.com/office/drawing/2014/main" id="{5C5A521B-81FD-8825-BD47-52F4E56487D0}"/>
              </a:ext>
            </a:extLst>
          </p:cNvPr>
          <p:cNvGrpSpPr/>
          <p:nvPr/>
        </p:nvGrpSpPr>
        <p:grpSpPr>
          <a:xfrm>
            <a:off x="570844" y="2895295"/>
            <a:ext cx="248961" cy="225774"/>
            <a:chOff x="10483925" y="2904391"/>
            <a:chExt cx="396900" cy="359934"/>
          </a:xfrm>
          <a:noFill/>
        </p:grpSpPr>
        <p:grpSp>
          <p:nvGrpSpPr>
            <p:cNvPr id="96" name="Graphique 1830">
              <a:extLst>
                <a:ext uri="{FF2B5EF4-FFF2-40B4-BE49-F238E27FC236}">
                  <a16:creationId xmlns:a16="http://schemas.microsoft.com/office/drawing/2014/main" id="{D2194DA7-83EE-8DD2-D33F-B7694ACA6D85}"/>
                </a:ext>
              </a:extLst>
            </p:cNvPr>
            <p:cNvGrpSpPr/>
            <p:nvPr/>
          </p:nvGrpSpPr>
          <p:grpSpPr>
            <a:xfrm>
              <a:off x="10483925" y="2904391"/>
              <a:ext cx="396900" cy="359934"/>
              <a:chOff x="10483925" y="2904391"/>
              <a:chExt cx="396900" cy="359934"/>
            </a:xfrm>
            <a:grpFill/>
          </p:grpSpPr>
          <p:sp>
            <p:nvSpPr>
              <p:cNvPr id="100" name="Forme libre : forme 99">
                <a:extLst>
                  <a:ext uri="{FF2B5EF4-FFF2-40B4-BE49-F238E27FC236}">
                    <a16:creationId xmlns:a16="http://schemas.microsoft.com/office/drawing/2014/main" id="{83A48E83-DD69-B31A-EE88-B4D50287942A}"/>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4B9697AB-7F4C-01A6-A724-A696023EB1B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B4DF1DD9-25D6-08C2-9EBC-8A25EAF4119E}"/>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58D2CD5A-77EB-D109-8E1B-D32A5E14DB8E}"/>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66CA07E5-257C-1889-089E-948A06A24AE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43D44CE9-5F21-CAF2-329D-481F5A04389F}"/>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06" name="Forme libre : forme 105">
                <a:extLst>
                  <a:ext uri="{FF2B5EF4-FFF2-40B4-BE49-F238E27FC236}">
                    <a16:creationId xmlns:a16="http://schemas.microsoft.com/office/drawing/2014/main" id="{0B2AC491-B4F2-A494-2B73-D9827C3141B5}"/>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7" name="Forme libre : forme 106">
                <a:extLst>
                  <a:ext uri="{FF2B5EF4-FFF2-40B4-BE49-F238E27FC236}">
                    <a16:creationId xmlns:a16="http://schemas.microsoft.com/office/drawing/2014/main" id="{2C46125E-22F4-0E30-73A0-845DC6E4C02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8" name="Forme libre : forme 107">
                <a:extLst>
                  <a:ext uri="{FF2B5EF4-FFF2-40B4-BE49-F238E27FC236}">
                    <a16:creationId xmlns:a16="http://schemas.microsoft.com/office/drawing/2014/main" id="{9E73152B-6C32-788B-68D3-75BBC2DF2A69}"/>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9" name="Forme libre : forme 108">
                <a:extLst>
                  <a:ext uri="{FF2B5EF4-FFF2-40B4-BE49-F238E27FC236}">
                    <a16:creationId xmlns:a16="http://schemas.microsoft.com/office/drawing/2014/main" id="{B277C2F3-5F13-7CE7-FAAB-54622F96B4F1}"/>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7D040C04-95D1-2000-5534-08F3FCD973C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EB931BFC-EE01-A239-9F07-889B8BAB23FB}"/>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99822001-F51B-8766-62F0-41EBA8BE7246}"/>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97" name="Forme libre : forme 96">
              <a:extLst>
                <a:ext uri="{FF2B5EF4-FFF2-40B4-BE49-F238E27FC236}">
                  <a16:creationId xmlns:a16="http://schemas.microsoft.com/office/drawing/2014/main" id="{25593489-2C4E-3EBE-0D59-8593756778BC}"/>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FB92BAF9-47EB-0861-7CE8-69F6DC86BD7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04CD10E-6239-A0A8-65A2-3F98A018DEFE}"/>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201" name="Graphique 1830">
            <a:extLst>
              <a:ext uri="{FF2B5EF4-FFF2-40B4-BE49-F238E27FC236}">
                <a16:creationId xmlns:a16="http://schemas.microsoft.com/office/drawing/2014/main" id="{4D57B4E6-B422-ACBD-11FD-DD6AEFF491A9}"/>
              </a:ext>
            </a:extLst>
          </p:cNvPr>
          <p:cNvGrpSpPr/>
          <p:nvPr/>
        </p:nvGrpSpPr>
        <p:grpSpPr>
          <a:xfrm>
            <a:off x="559932" y="4522870"/>
            <a:ext cx="248961" cy="225774"/>
            <a:chOff x="10483925" y="2904391"/>
            <a:chExt cx="396900" cy="359934"/>
          </a:xfrm>
          <a:noFill/>
        </p:grpSpPr>
        <p:grpSp>
          <p:nvGrpSpPr>
            <p:cNvPr id="202" name="Graphique 1830">
              <a:extLst>
                <a:ext uri="{FF2B5EF4-FFF2-40B4-BE49-F238E27FC236}">
                  <a16:creationId xmlns:a16="http://schemas.microsoft.com/office/drawing/2014/main" id="{DAEB0D4F-A50C-F06D-BA85-48D21CEC0BD9}"/>
                </a:ext>
              </a:extLst>
            </p:cNvPr>
            <p:cNvGrpSpPr/>
            <p:nvPr/>
          </p:nvGrpSpPr>
          <p:grpSpPr>
            <a:xfrm>
              <a:off x="10483925" y="2904391"/>
              <a:ext cx="396900" cy="359934"/>
              <a:chOff x="10483925" y="2904391"/>
              <a:chExt cx="396900" cy="359934"/>
            </a:xfrm>
            <a:grpFill/>
          </p:grpSpPr>
          <p:sp>
            <p:nvSpPr>
              <p:cNvPr id="206" name="Forme libre : forme 205">
                <a:extLst>
                  <a:ext uri="{FF2B5EF4-FFF2-40B4-BE49-F238E27FC236}">
                    <a16:creationId xmlns:a16="http://schemas.microsoft.com/office/drawing/2014/main" id="{9940FD17-37A1-56DB-ACB2-24EA2C35148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07" name="Forme libre : forme 206">
                <a:extLst>
                  <a:ext uri="{FF2B5EF4-FFF2-40B4-BE49-F238E27FC236}">
                    <a16:creationId xmlns:a16="http://schemas.microsoft.com/office/drawing/2014/main" id="{C6994301-8E00-4F62-DCBE-AA07493A93DF}"/>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08" name="Forme libre : forme 207">
                <a:extLst>
                  <a:ext uri="{FF2B5EF4-FFF2-40B4-BE49-F238E27FC236}">
                    <a16:creationId xmlns:a16="http://schemas.microsoft.com/office/drawing/2014/main" id="{47AB08C2-96A7-566D-59FA-96F1762051E6}"/>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09" name="Forme libre : forme 208">
                <a:extLst>
                  <a:ext uri="{FF2B5EF4-FFF2-40B4-BE49-F238E27FC236}">
                    <a16:creationId xmlns:a16="http://schemas.microsoft.com/office/drawing/2014/main" id="{041AC965-ABB2-C0F0-FB1C-F29F057DA9F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10" name="Forme libre : forme 209">
                <a:extLst>
                  <a:ext uri="{FF2B5EF4-FFF2-40B4-BE49-F238E27FC236}">
                    <a16:creationId xmlns:a16="http://schemas.microsoft.com/office/drawing/2014/main" id="{1FE76277-F5F8-CDE3-E1A6-8DE631896045}"/>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021A2AA9-C433-10BA-C201-4FE4360DE219}"/>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212" name="Forme libre : forme 211">
                <a:extLst>
                  <a:ext uri="{FF2B5EF4-FFF2-40B4-BE49-F238E27FC236}">
                    <a16:creationId xmlns:a16="http://schemas.microsoft.com/office/drawing/2014/main" id="{B7B77C11-A308-41EA-549C-A2F1D1CCD8B5}"/>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D374B7B7-F79E-F57A-5B6C-3F43DF73BF05}"/>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214" name="Forme libre : forme 213">
                <a:extLst>
                  <a:ext uri="{FF2B5EF4-FFF2-40B4-BE49-F238E27FC236}">
                    <a16:creationId xmlns:a16="http://schemas.microsoft.com/office/drawing/2014/main" id="{03B4EB50-D538-DFAC-8C10-31C02183D6D6}"/>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215" name="Forme libre : forme 214">
                <a:extLst>
                  <a:ext uri="{FF2B5EF4-FFF2-40B4-BE49-F238E27FC236}">
                    <a16:creationId xmlns:a16="http://schemas.microsoft.com/office/drawing/2014/main" id="{8FCC83DF-6298-79D7-3C99-0C95B55B8F95}"/>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216" name="Forme libre : forme 215">
                <a:extLst>
                  <a:ext uri="{FF2B5EF4-FFF2-40B4-BE49-F238E27FC236}">
                    <a16:creationId xmlns:a16="http://schemas.microsoft.com/office/drawing/2014/main" id="{E69813A8-17E3-3271-1286-57126A53CA8E}"/>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217" name="Forme libre : forme 216">
                <a:extLst>
                  <a:ext uri="{FF2B5EF4-FFF2-40B4-BE49-F238E27FC236}">
                    <a16:creationId xmlns:a16="http://schemas.microsoft.com/office/drawing/2014/main" id="{0ABA82EB-4EE8-9D4A-0A09-00AB73DD70F0}"/>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218" name="Forme libre : forme 217">
                <a:extLst>
                  <a:ext uri="{FF2B5EF4-FFF2-40B4-BE49-F238E27FC236}">
                    <a16:creationId xmlns:a16="http://schemas.microsoft.com/office/drawing/2014/main" id="{774A7F8C-B460-818C-05BB-92902BB620A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03" name="Forme libre : forme 202">
              <a:extLst>
                <a:ext uri="{FF2B5EF4-FFF2-40B4-BE49-F238E27FC236}">
                  <a16:creationId xmlns:a16="http://schemas.microsoft.com/office/drawing/2014/main" id="{8AB9F03B-13F7-2F31-BDCE-9B128111E42E}"/>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04" name="Forme libre : forme 203">
              <a:extLst>
                <a:ext uri="{FF2B5EF4-FFF2-40B4-BE49-F238E27FC236}">
                  <a16:creationId xmlns:a16="http://schemas.microsoft.com/office/drawing/2014/main" id="{42AA7D07-3F50-6221-AA56-1F9DD75F2FB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05" name="Forme libre : forme 204">
              <a:extLst>
                <a:ext uri="{FF2B5EF4-FFF2-40B4-BE49-F238E27FC236}">
                  <a16:creationId xmlns:a16="http://schemas.microsoft.com/office/drawing/2014/main" id="{C80CB131-FFA5-696A-8DFB-73A6290F2CAE}"/>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pic>
        <p:nvPicPr>
          <p:cNvPr id="4" name="Image 3">
            <a:extLst>
              <a:ext uri="{FF2B5EF4-FFF2-40B4-BE49-F238E27FC236}">
                <a16:creationId xmlns:a16="http://schemas.microsoft.com/office/drawing/2014/main" id="{574E68C2-C843-5993-F87F-ED9B331C757D}"/>
              </a:ext>
            </a:extLst>
          </p:cNvPr>
          <p:cNvPicPr>
            <a:picLocks noChangeAspect="1"/>
          </p:cNvPicPr>
          <p:nvPr/>
        </p:nvPicPr>
        <p:blipFill>
          <a:blip r:embed="rId11">
            <a:clrChange>
              <a:clrFrom>
                <a:srgbClr val="CCECFF"/>
              </a:clrFrom>
              <a:clrTo>
                <a:srgbClr val="CCECFF">
                  <a:alpha val="0"/>
                </a:srgbClr>
              </a:clrTo>
            </a:clrChange>
          </a:blip>
          <a:stretch>
            <a:fillRect/>
          </a:stretch>
        </p:blipFill>
        <p:spPr>
          <a:xfrm>
            <a:off x="565241" y="6216674"/>
            <a:ext cx="477423" cy="636564"/>
          </a:xfrm>
          <a:prstGeom prst="rect">
            <a:avLst/>
          </a:prstGeom>
        </p:spPr>
      </p:pic>
      <p:pic>
        <p:nvPicPr>
          <p:cNvPr id="3" name="Graphique 2" descr="Signe pouce en haut contour">
            <a:extLst>
              <a:ext uri="{FF2B5EF4-FFF2-40B4-BE49-F238E27FC236}">
                <a16:creationId xmlns:a16="http://schemas.microsoft.com/office/drawing/2014/main" id="{62C5CC6E-2E08-9C8E-F1AB-B054F7FAB46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54158" y="982088"/>
            <a:ext cx="316815" cy="337190"/>
          </a:xfrm>
          <a:prstGeom prst="rect">
            <a:avLst/>
          </a:prstGeom>
        </p:spPr>
      </p:pic>
      <p:sp>
        <p:nvSpPr>
          <p:cNvPr id="7" name="Espace réservé du contenu 8">
            <a:extLst>
              <a:ext uri="{FF2B5EF4-FFF2-40B4-BE49-F238E27FC236}">
                <a16:creationId xmlns:a16="http://schemas.microsoft.com/office/drawing/2014/main" id="{10250DDA-88DF-A597-8679-56C414BFED3E}"/>
              </a:ext>
            </a:extLst>
          </p:cNvPr>
          <p:cNvSpPr txBox="1">
            <a:spLocks/>
          </p:cNvSpPr>
          <p:nvPr/>
        </p:nvSpPr>
        <p:spPr>
          <a:xfrm>
            <a:off x="7696199" y="4900870"/>
            <a:ext cx="3854823"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chemeClr val="bg2"/>
              </a:buClr>
              <a:buFont typeface="Wingdings" panose="05000000000000000000" pitchFamily="2" charset="2"/>
              <a:buChar char="§"/>
              <a:defRPr/>
            </a:pPr>
            <a:endParaRPr lang="fr-FR" sz="1200" dirty="0"/>
          </a:p>
          <a:p>
            <a:pPr lvl="1" algn="just" eaLnBrk="1" fontAlgn="auto" hangingPunct="1">
              <a:spcBef>
                <a:spcPts val="300"/>
              </a:spcBef>
              <a:spcAft>
                <a:spcPts val="0"/>
              </a:spcAft>
              <a:buClr>
                <a:schemeClr val="bg2"/>
              </a:buClr>
              <a:buFont typeface="Wingdings" panose="05000000000000000000" pitchFamily="2" charset="2"/>
              <a:buChar char="§"/>
              <a:defRPr/>
            </a:pPr>
            <a:r>
              <a:rPr lang="fr-FR" sz="1200" b="1" dirty="0"/>
              <a:t>Pensez à la Visio </a:t>
            </a:r>
            <a:r>
              <a:rPr lang="fr-FR" sz="1200" dirty="0"/>
              <a:t>pour les entretiens avec nos clients, pour toujours plus de simplicité : </a:t>
            </a:r>
            <a:r>
              <a:rPr lang="fr-FR" sz="1200" dirty="0">
                <a:hlinkClick r:id="rId14"/>
              </a:rPr>
              <a:t>cliquez ici</a:t>
            </a:r>
            <a:r>
              <a:rPr lang="fr-FR" sz="1200" dirty="0"/>
              <a:t> </a:t>
            </a:r>
          </a:p>
          <a:p>
            <a:pPr lvl="1" eaLnBrk="1" fontAlgn="auto" hangingPunct="1">
              <a:spcBef>
                <a:spcPts val="300"/>
              </a:spcBef>
              <a:spcAft>
                <a:spcPts val="0"/>
              </a:spcAft>
              <a:buClr>
                <a:schemeClr val="bg2"/>
              </a:buClr>
              <a:buFont typeface="Wingdings" panose="05000000000000000000" pitchFamily="2" charset="2"/>
              <a:buChar char="§"/>
              <a:defRPr/>
            </a:pPr>
            <a:endParaRPr lang="fr-FR" sz="1200" dirty="0"/>
          </a:p>
        </p:txBody>
      </p:sp>
      <p:pic>
        <p:nvPicPr>
          <p:cNvPr id="8" name="Graphique 7" descr="Jauge contour">
            <a:extLst>
              <a:ext uri="{FF2B5EF4-FFF2-40B4-BE49-F238E27FC236}">
                <a16:creationId xmlns:a16="http://schemas.microsoft.com/office/drawing/2014/main" id="{D72413DA-BA0D-AF4F-CD92-16D6995E080A}"/>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09456" y="2350212"/>
            <a:ext cx="606804" cy="606804"/>
          </a:xfrm>
          <a:prstGeom prst="rect">
            <a:avLst/>
          </a:prstGeom>
        </p:spPr>
      </p:pic>
      <p:pic>
        <p:nvPicPr>
          <p:cNvPr id="11" name="Image 10">
            <a:hlinkClick r:id="rId2"/>
            <a:extLst>
              <a:ext uri="{FF2B5EF4-FFF2-40B4-BE49-F238E27FC236}">
                <a16:creationId xmlns:a16="http://schemas.microsoft.com/office/drawing/2014/main" id="{98634AA8-A8A3-15FA-03B3-B9662CACC9A8}"/>
              </a:ext>
            </a:extLst>
          </p:cNvPr>
          <p:cNvPicPr>
            <a:picLocks noChangeAspect="1"/>
          </p:cNvPicPr>
          <p:nvPr/>
        </p:nvPicPr>
        <p:blipFill>
          <a:blip r:embed="rId17"/>
          <a:stretch>
            <a:fillRect/>
          </a:stretch>
        </p:blipFill>
        <p:spPr>
          <a:xfrm>
            <a:off x="738876" y="3362294"/>
            <a:ext cx="5116934" cy="2614289"/>
          </a:xfrm>
          <a:prstGeom prst="rect">
            <a:avLst/>
          </a:prstGeom>
        </p:spPr>
      </p:pic>
      <p:sp>
        <p:nvSpPr>
          <p:cNvPr id="2" name="Titre 17">
            <a:extLst>
              <a:ext uri="{FF2B5EF4-FFF2-40B4-BE49-F238E27FC236}">
                <a16:creationId xmlns:a16="http://schemas.microsoft.com/office/drawing/2014/main" id="{81C45240-1839-D80E-04FA-705DAB115D56}"/>
              </a:ext>
            </a:extLst>
          </p:cNvPr>
          <p:cNvSpPr txBox="1">
            <a:spLocks/>
          </p:cNvSpPr>
          <p:nvPr/>
        </p:nvSpPr>
        <p:spPr bwMode="auto">
          <a:xfrm>
            <a:off x="512008" y="496114"/>
            <a:ext cx="11560238" cy="384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000">
                <a:solidFill>
                  <a:schemeClr val="tx1"/>
                </a:solidFill>
                <a:latin typeface="Montserrat Black" panose="00000A00000000000000" pitchFamily="2"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r>
              <a:rPr lang="fr-FR" kern="0" dirty="0">
                <a:solidFill>
                  <a:schemeClr val="tx1">
                    <a:lumMod val="75000"/>
                    <a:lumOff val="25000"/>
                  </a:schemeClr>
                </a:solidFill>
                <a:latin typeface="Montserrat Black"/>
              </a:rPr>
              <a:t>L’</a:t>
            </a:r>
            <a:r>
              <a:rPr lang="fr-FR" kern="0" dirty="0">
                <a:solidFill>
                  <a:srgbClr val="C00000"/>
                </a:solidFill>
                <a:latin typeface="Montserrat Black"/>
              </a:rPr>
              <a:t>Essentiel</a:t>
            </a:r>
            <a:r>
              <a:rPr lang="fr-FR" kern="0" dirty="0">
                <a:solidFill>
                  <a:schemeClr val="tx1">
                    <a:lumMod val="75000"/>
                    <a:lumOff val="25000"/>
                  </a:schemeClr>
                </a:solidFill>
                <a:latin typeface="Montserrat Black"/>
              </a:rPr>
              <a:t> du Digital : « Booster la </a:t>
            </a:r>
            <a:r>
              <a:rPr lang="fr-FR" kern="0" dirty="0">
                <a:solidFill>
                  <a:srgbClr val="C00000"/>
                </a:solidFill>
                <a:latin typeface="Montserrat Black"/>
              </a:rPr>
              <a:t>vente à distance </a:t>
            </a:r>
            <a:r>
              <a:rPr lang="fr-FR" kern="0" dirty="0">
                <a:solidFill>
                  <a:schemeClr val="tx1">
                    <a:lumMod val="75000"/>
                    <a:lumOff val="25000"/>
                  </a:schemeClr>
                </a:solidFill>
                <a:latin typeface="Montserrat Black"/>
              </a:rPr>
              <a:t>et la </a:t>
            </a:r>
            <a:r>
              <a:rPr lang="fr-FR" kern="0" dirty="0">
                <a:solidFill>
                  <a:srgbClr val="C00000"/>
                </a:solidFill>
                <a:latin typeface="Montserrat Black"/>
              </a:rPr>
              <a:t>signature électronique</a:t>
            </a:r>
            <a:r>
              <a:rPr lang="fr-FR" kern="0" dirty="0">
                <a:solidFill>
                  <a:schemeClr val="tx1">
                    <a:lumMod val="75000"/>
                    <a:lumOff val="25000"/>
                  </a:schemeClr>
                </a:solidFill>
                <a:latin typeface="Montserrat Black"/>
              </a:rPr>
              <a:t>»</a:t>
            </a:r>
            <a:endParaRPr lang="fr-FR" kern="0" dirty="0">
              <a:solidFill>
                <a:schemeClr val="tx1">
                  <a:lumMod val="75000"/>
                  <a:lumOff val="25000"/>
                </a:schemeClr>
              </a:solidFill>
            </a:endParaRPr>
          </a:p>
        </p:txBody>
      </p:sp>
      <p:pic>
        <p:nvPicPr>
          <p:cNvPr id="13" name="Graphique 12" descr="Signe pouce en haut contour">
            <a:extLst>
              <a:ext uri="{FF2B5EF4-FFF2-40B4-BE49-F238E27FC236}">
                <a16:creationId xmlns:a16="http://schemas.microsoft.com/office/drawing/2014/main" id="{FD6BA0CF-E6C7-4868-9B44-0DC48C4367C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613862" y="981956"/>
            <a:ext cx="316815" cy="337190"/>
          </a:xfrm>
          <a:prstGeom prst="rect">
            <a:avLst/>
          </a:prstGeom>
        </p:spPr>
      </p:pic>
      <p:sp>
        <p:nvSpPr>
          <p:cNvPr id="15" name="Espace réservé du contenu 8">
            <a:extLst>
              <a:ext uri="{FF2B5EF4-FFF2-40B4-BE49-F238E27FC236}">
                <a16:creationId xmlns:a16="http://schemas.microsoft.com/office/drawing/2014/main" id="{00D8B859-A1A1-3A52-4F87-EAD3A832F75E}"/>
              </a:ext>
            </a:extLst>
          </p:cNvPr>
          <p:cNvSpPr txBox="1">
            <a:spLocks noChangeArrowheads="1"/>
          </p:cNvSpPr>
          <p:nvPr/>
        </p:nvSpPr>
        <p:spPr bwMode="auto">
          <a:xfrm>
            <a:off x="6550483" y="4564640"/>
            <a:ext cx="2269667" cy="322959"/>
          </a:xfrm>
          <a:prstGeom prst="rect">
            <a:avLst/>
          </a:prstGeom>
          <a:solidFill>
            <a:schemeClr val="bg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Pensez à la Visio</a:t>
            </a:r>
          </a:p>
        </p:txBody>
      </p:sp>
      <p:pic>
        <p:nvPicPr>
          <p:cNvPr id="16" name="Graphique 15" descr="Signe pouce en haut contour">
            <a:extLst>
              <a:ext uri="{FF2B5EF4-FFF2-40B4-BE49-F238E27FC236}">
                <a16:creationId xmlns:a16="http://schemas.microsoft.com/office/drawing/2014/main" id="{DDB89B28-306E-A43E-AF04-8BBA4CB4709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613862" y="4555259"/>
            <a:ext cx="316815" cy="337190"/>
          </a:xfrm>
          <a:prstGeom prst="rect">
            <a:avLst/>
          </a:prstGeom>
        </p:spPr>
      </p:pic>
      <p:pic>
        <p:nvPicPr>
          <p:cNvPr id="1026" name="Picture 2" descr="15 logiciels de visioconférence gratuits pour vos réunions en ligne -  Chef-de-projet.fr">
            <a:extLst>
              <a:ext uri="{FF2B5EF4-FFF2-40B4-BE49-F238E27FC236}">
                <a16:creationId xmlns:a16="http://schemas.microsoft.com/office/drawing/2014/main" id="{7C8E4D22-546A-3013-89B5-548E058074E2}"/>
              </a:ext>
            </a:extLst>
          </p:cNvPr>
          <p:cNvPicPr>
            <a:picLocks noChangeAspect="1" noChangeArrowheads="1"/>
          </p:cNvPicPr>
          <p:nvPr/>
        </p:nvPicPr>
        <p:blipFill rotWithShape="1">
          <a:blip r:embed="rId18">
            <a:duotone>
              <a:schemeClr val="bg2">
                <a:shade val="45000"/>
                <a:satMod val="135000"/>
              </a:schemeClr>
              <a:prstClr val="white"/>
            </a:duotone>
            <a:extLst>
              <a:ext uri="{28A0092B-C50C-407E-A947-70E740481C1C}">
                <a14:useLocalDpi xmlns:a14="http://schemas.microsoft.com/office/drawing/2010/main" val="0"/>
              </a:ext>
            </a:extLst>
          </a:blip>
          <a:srcRect l="16797" t="22563" r="19375" b="11397"/>
          <a:stretch/>
        </p:blipFill>
        <p:spPr bwMode="auto">
          <a:xfrm>
            <a:off x="6431107" y="5119924"/>
            <a:ext cx="1843831" cy="95385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ADN Nations - Analyse de marché et conseil stratégique">
            <a:hlinkClick r:id="rId19" action="ppaction://hlinksldjump"/>
            <a:extLst>
              <a:ext uri="{FF2B5EF4-FFF2-40B4-BE49-F238E27FC236}">
                <a16:creationId xmlns:a16="http://schemas.microsoft.com/office/drawing/2014/main" id="{9B678D87-7BAC-D0FC-929A-8B5F07D532F6}"/>
              </a:ext>
            </a:extLst>
          </p:cNvPr>
          <p:cNvPicPr>
            <a:picLocks noChangeAspect="1" noChangeArrowheads="1"/>
          </p:cNvPicPr>
          <p:nvPr/>
        </p:nvPicPr>
        <p:blipFill>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622710" y="6144884"/>
            <a:ext cx="370123" cy="34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4410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2E42DC07-EE74-E897-4D3B-1904A68E764B}"/>
              </a:ext>
            </a:extLst>
          </p:cNvPr>
          <p:cNvSpPr>
            <a:spLocks noGrp="1"/>
          </p:cNvSpPr>
          <p:nvPr>
            <p:ph type="body" sz="quarter" idx="14"/>
          </p:nvPr>
        </p:nvSpPr>
        <p:spPr>
          <a:xfrm>
            <a:off x="623888" y="1738313"/>
            <a:ext cx="522579" cy="492443"/>
          </a:xfrm>
        </p:spPr>
        <p:txBody>
          <a:bodyPr/>
          <a:lstStyle/>
          <a:p>
            <a:pPr fontAlgn="auto">
              <a:spcBef>
                <a:spcPts val="0"/>
              </a:spcBef>
              <a:spcAft>
                <a:spcPts val="0"/>
              </a:spcAft>
              <a:buClr>
                <a:schemeClr val="accent6"/>
              </a:buClr>
              <a:defRPr/>
            </a:pPr>
            <a:r>
              <a:rPr dirty="0">
                <a:solidFill>
                  <a:srgbClr val="7030A0"/>
                </a:solidFill>
              </a:rPr>
              <a:t>03</a:t>
            </a:r>
          </a:p>
        </p:txBody>
      </p:sp>
      <p:sp>
        <p:nvSpPr>
          <p:cNvPr id="2" name="Espace réservé du texte 13">
            <a:extLst>
              <a:ext uri="{FF2B5EF4-FFF2-40B4-BE49-F238E27FC236}">
                <a16:creationId xmlns:a16="http://schemas.microsoft.com/office/drawing/2014/main" id="{F2ED7335-8B66-0774-AC64-6CBB4A823F73}"/>
              </a:ext>
            </a:extLst>
          </p:cNvPr>
          <p:cNvSpPr txBox="1">
            <a:spLocks/>
          </p:cNvSpPr>
          <p:nvPr/>
        </p:nvSpPr>
        <p:spPr>
          <a:xfrm>
            <a:off x="623888" y="4803776"/>
            <a:ext cx="4005262" cy="415924"/>
          </a:xfrm>
          <a:prstGeom prst="rect">
            <a:avLst/>
          </a:prstGeom>
        </p:spPr>
        <p:txBody>
          <a:bodyPr vert="horz" lIns="0" tIns="0" rIns="0" bIns="0" rtlCol="0" anchor="t" anchorCtr="0">
            <a:noAutofit/>
          </a:bodyPr>
          <a:lstStyle>
            <a:defPPr marR="0" lvl="0" algn="l" rtl="0">
              <a:lnSpc>
                <a:spcPct val="100000"/>
              </a:lnSpc>
              <a:spcBef>
                <a:spcPts val="0"/>
              </a:spcBef>
              <a:spcAft>
                <a:spcPts val="0"/>
              </a:spcAft>
            </a:defPPr>
            <a:lvl1pPr marL="0" indent="0" algn="l" rtl="0" eaLnBrk="1" fontAlgn="base" hangingPunct="1">
              <a:spcBef>
                <a:spcPct val="0"/>
              </a:spcBef>
              <a:spcAft>
                <a:spcPct val="0"/>
              </a:spcAft>
              <a:buClr>
                <a:srgbClr val="D7C378"/>
              </a:buClr>
              <a:buFont typeface="Cambria Math" panose="02040503050406030204" pitchFamily="18" charset="0"/>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lvl="1" indent="0" algn="l" rtl="0" eaLnBrk="1" fontAlgn="base" hangingPunct="1">
              <a:spcBef>
                <a:spcPct val="0"/>
              </a:spcBef>
              <a:spcAft>
                <a:spcPct val="0"/>
              </a:spcAft>
              <a:buClr>
                <a:schemeClr val="accent1"/>
              </a:buClr>
              <a:buFont typeface="Symbol" panose="05050102010706020507" pitchFamily="18" charset="2"/>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219170" lvl="2" indent="0" algn="l" rtl="0" eaLnBrk="1" fontAlgn="base" hangingPunct="1">
              <a:spcBef>
                <a:spcPct val="0"/>
              </a:spcBef>
              <a:spcAft>
                <a:spcPct val="0"/>
              </a:spcAft>
              <a:buClr>
                <a:srgbClr val="FF0000"/>
              </a:buClr>
              <a:buFont typeface="Courier New" panose="02070309020205020404" pitchFamily="49"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828754" lvl="3" indent="0" algn="l" rtl="0" eaLnBrk="1" fontAlgn="base" hangingPunct="1">
              <a:spcBef>
                <a:spcPct val="0"/>
              </a:spcBef>
              <a:spcAft>
                <a:spcPct val="0"/>
              </a:spcAft>
              <a:buClr>
                <a:srgbClr val="41B8EB"/>
              </a:buClr>
              <a:buFont typeface="Arial" panose="020B0604020202020204" pitchFamily="34" charset="0"/>
              <a:buNone/>
              <a:defRPr sz="1600" b="0">
                <a:solidFill>
                  <a:schemeClr val="bg1"/>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marL="2438339" lvl="4" indent="0" algn="l" rtl="0" eaLnBrk="1" fontAlgn="base" hangingPunct="1">
              <a:spcBef>
                <a:spcPct val="0"/>
              </a:spcBef>
              <a:spcAft>
                <a:spcPct val="0"/>
              </a:spcAft>
              <a:buNone/>
              <a:defRPr sz="1600" b="0">
                <a:solidFill>
                  <a:schemeClr val="bg1"/>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342900" indent="-342900" fontAlgn="auto">
              <a:buClr>
                <a:srgbClr val="7030A0"/>
              </a:buClr>
              <a:buFont typeface="Wingdings" panose="05000000000000000000" pitchFamily="2" charset="2"/>
              <a:buChar char="§"/>
              <a:defRPr/>
            </a:pPr>
            <a:r>
              <a:rPr lang="fr-FR" sz="2000" kern="0" dirty="0">
                <a:solidFill>
                  <a:srgbClr val="7030A0"/>
                </a:solidFill>
              </a:rPr>
              <a:t>Marché des Professionnels</a:t>
            </a:r>
          </a:p>
          <a:p>
            <a:pPr fontAlgn="auto">
              <a:buClr>
                <a:schemeClr val="accent6"/>
              </a:buClr>
              <a:defRPr/>
            </a:pPr>
            <a:endParaRPr lang="fr-FR" kern="0" dirty="0"/>
          </a:p>
        </p:txBody>
      </p:sp>
      <p:sp>
        <p:nvSpPr>
          <p:cNvPr id="5" name="Espace réservé du texte 13">
            <a:extLst>
              <a:ext uri="{FF2B5EF4-FFF2-40B4-BE49-F238E27FC236}">
                <a16:creationId xmlns:a16="http://schemas.microsoft.com/office/drawing/2014/main" id="{D94EF311-6866-C42A-2BD9-11A69F071F78}"/>
              </a:ext>
            </a:extLst>
          </p:cNvPr>
          <p:cNvSpPr>
            <a:spLocks noGrp="1"/>
          </p:cNvSpPr>
          <p:nvPr>
            <p:ph type="body" sz="quarter" idx="13"/>
          </p:nvPr>
        </p:nvSpPr>
        <p:spPr>
          <a:xfrm>
            <a:off x="623888" y="2565400"/>
            <a:ext cx="5380672" cy="1911349"/>
          </a:xfrm>
        </p:spPr>
        <p:txBody>
          <a:bodyPr/>
          <a:lstStyle/>
          <a:p>
            <a:pPr fontAlgn="auto">
              <a:buClr>
                <a:schemeClr val="accent6"/>
              </a:buClr>
              <a:defRPr/>
            </a:pPr>
            <a:r>
              <a:rPr lang="fr-FR" dirty="0"/>
              <a:t>L’essentiel de chaque univers</a:t>
            </a:r>
          </a:p>
          <a:p>
            <a:pPr fontAlgn="auto">
              <a:buClr>
                <a:schemeClr val="accent6"/>
              </a:buClr>
              <a:defRPr/>
            </a:pPr>
            <a:endParaRPr lang="fr-FR" dirty="0"/>
          </a:p>
        </p:txBody>
      </p:sp>
      <p:pic>
        <p:nvPicPr>
          <p:cNvPr id="7" name="Espace réservé pour une image  6" descr="Une image contenant sport, chaussures, Cuisse, genou&#10;&#10;Description générée automatiquement">
            <a:extLst>
              <a:ext uri="{FF2B5EF4-FFF2-40B4-BE49-F238E27FC236}">
                <a16:creationId xmlns:a16="http://schemas.microsoft.com/office/drawing/2014/main" id="{217ADD4A-7E8C-5EA5-75EF-5260DF1FBB34}"/>
              </a:ext>
            </a:extLst>
          </p:cNvPr>
          <p:cNvPicPr>
            <a:picLocks noGrp="1" noChangeAspect="1"/>
          </p:cNvPicPr>
          <p:nvPr>
            <p:ph type="pic" sz="quarter" idx="15"/>
          </p:nvPr>
        </p:nvPicPr>
        <p:blipFill rotWithShape="1">
          <a:blip r:embed="rId2" cstate="print">
            <a:extLst>
              <a:ext uri="{28A0092B-C50C-407E-A947-70E740481C1C}">
                <a14:useLocalDpi xmlns:a14="http://schemas.microsoft.com/office/drawing/2010/main"/>
              </a:ext>
            </a:extLst>
          </a:blip>
          <a:srcRect/>
          <a:stretch/>
        </p:blipFill>
        <p:spPr>
          <a:xfrm>
            <a:off x="6004560" y="-31158"/>
            <a:ext cx="6187440" cy="6889159"/>
          </a:xfrm>
        </p:spPr>
      </p:pic>
    </p:spTree>
    <p:extLst>
      <p:ext uri="{BB962C8B-B14F-4D97-AF65-F5344CB8AC3E}">
        <p14:creationId xmlns:p14="http://schemas.microsoft.com/office/powerpoint/2010/main" val="1692986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747574"/>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5389" y="988150"/>
            <a:ext cx="5342139" cy="2265788"/>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5" y="469508"/>
            <a:ext cx="11843759" cy="384043"/>
          </a:xfrm>
        </p:spPr>
        <p:txBody>
          <a:bodyPr/>
          <a:lstStyle/>
          <a:p>
            <a:r>
              <a:rPr lang="fr-FR" sz="1600" dirty="0">
                <a:latin typeface="Montserrat Black"/>
              </a:rPr>
              <a:t>L’</a:t>
            </a:r>
            <a:r>
              <a:rPr lang="fr-FR" sz="1600" dirty="0">
                <a:solidFill>
                  <a:srgbClr val="C00000"/>
                </a:solidFill>
                <a:latin typeface="Montserrat Black"/>
              </a:rPr>
              <a:t>Essentiel </a:t>
            </a:r>
            <a:r>
              <a:rPr lang="fr-FR" sz="1600" dirty="0">
                <a:latin typeface="Montserrat Black"/>
              </a:rPr>
              <a:t>du Crédit PRO : « </a:t>
            </a:r>
            <a:r>
              <a:rPr lang="fr-FR" sz="1600" dirty="0">
                <a:solidFill>
                  <a:srgbClr val="C00000"/>
                </a:solidFill>
                <a:latin typeface="Montserrat Black"/>
              </a:rPr>
              <a:t>Financer les projets </a:t>
            </a:r>
            <a:r>
              <a:rPr lang="fr-FR" sz="1600" dirty="0">
                <a:latin typeface="Montserrat Black"/>
              </a:rPr>
              <a:t>de nos Pros, y compris les projets </a:t>
            </a:r>
            <a:r>
              <a:rPr lang="fr-FR" sz="1600" dirty="0">
                <a:solidFill>
                  <a:srgbClr val="00B050"/>
                </a:solidFill>
                <a:latin typeface="Montserrat Black"/>
              </a:rPr>
              <a:t>« verts » </a:t>
            </a:r>
            <a:endParaRPr lang="fr-FR" sz="1600" dirty="0">
              <a:solidFill>
                <a:srgbClr val="00B05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 PRO</a:t>
            </a:r>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4207380"/>
            <a:ext cx="5866539" cy="1951856"/>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3488282"/>
            <a:ext cx="5338572" cy="2670955"/>
          </a:xfrm>
          <a:prstGeom prst="rect">
            <a:avLst/>
          </a:prstGeom>
          <a:noFill/>
          <a:ln w="76200">
            <a:solidFill>
              <a:srgbClr val="92D05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3344013"/>
            <a:ext cx="2205650" cy="338987"/>
          </a:xfrm>
          <a:prstGeom prst="rect">
            <a:avLst/>
          </a:prstGeom>
          <a:solidFill>
            <a:srgbClr val="92D050"/>
          </a:solidFill>
          <a:ln w="19050">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Qui contacter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4031299"/>
            <a:ext cx="2629578"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le crédit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4054727"/>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33545" y="3749564"/>
            <a:ext cx="4760688" cy="27529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Des cibles qualifiées </a:t>
            </a:r>
            <a:r>
              <a:rPr lang="fr-FR" sz="1200" b="1" dirty="0"/>
              <a:t>pour organiser </a:t>
            </a:r>
            <a:r>
              <a:rPr lang="fr-FR" sz="1200" b="1" dirty="0">
                <a:solidFill>
                  <a:srgbClr val="C00000"/>
                </a:solidFill>
              </a:rPr>
              <a:t>la prise de contact </a:t>
            </a:r>
            <a:r>
              <a:rPr lang="fr-FR" sz="1200" b="1" dirty="0"/>
              <a:t>: </a:t>
            </a:r>
          </a:p>
          <a:p>
            <a:pPr marL="468000" lvl="1" indent="0" eaLnBrk="1" fontAlgn="auto" hangingPunct="1">
              <a:spcBef>
                <a:spcPts val="300"/>
              </a:spcBef>
              <a:spcAft>
                <a:spcPts val="0"/>
              </a:spcAft>
              <a:buClr>
                <a:schemeClr val="tx2"/>
              </a:buClr>
              <a:buFont typeface="Arial" panose="020B0604020202020204" pitchFamily="34" charset="0"/>
              <a:buNone/>
              <a:defRPr/>
            </a:pP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3">
            <a:duotone>
              <a:prstClr val="black"/>
              <a:schemeClr val="accent2">
                <a:tint val="45000"/>
                <a:satMod val="400000"/>
              </a:schemeClr>
            </a:duotone>
          </a:blip>
          <a:stretch>
            <a:fillRect/>
          </a:stretch>
        </p:blipFill>
        <p:spPr>
          <a:xfrm rot="5701988" flipH="1" flipV="1">
            <a:off x="5524186" y="3741168"/>
            <a:ext cx="322403" cy="310019"/>
          </a:xfrm>
          <a:prstGeom prst="rect">
            <a:avLst/>
          </a:prstGeom>
          <a:noFill/>
        </p:spPr>
      </p:pic>
      <p:pic>
        <p:nvPicPr>
          <p:cNvPr id="288" name="Image 287">
            <a:hlinkClick r:id="rId4"/>
            <a:extLst>
              <a:ext uri="{FF2B5EF4-FFF2-40B4-BE49-F238E27FC236}">
                <a16:creationId xmlns:a16="http://schemas.microsoft.com/office/drawing/2014/main" id="{61FDC1EA-92E6-A0FC-7DFC-A14227F0CAC8}"/>
              </a:ext>
            </a:extLst>
          </p:cNvPr>
          <p:cNvPicPr>
            <a:picLocks noChangeAspect="1"/>
          </p:cNvPicPr>
          <p:nvPr/>
        </p:nvPicPr>
        <p:blipFill>
          <a:blip r:embed="rId5">
            <a:clrChange>
              <a:clrFrom>
                <a:srgbClr val="FDF9FA"/>
              </a:clrFrom>
              <a:clrTo>
                <a:srgbClr val="FDF9FA">
                  <a:alpha val="0"/>
                </a:srgbClr>
              </a:clrTo>
            </a:clrChange>
          </a:blip>
          <a:stretch>
            <a:fillRect/>
          </a:stretch>
        </p:blipFill>
        <p:spPr>
          <a:xfrm>
            <a:off x="10690523" y="5584060"/>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3">
            <a:duotone>
              <a:prstClr val="black"/>
              <a:schemeClr val="accent2">
                <a:tint val="45000"/>
                <a:satMod val="400000"/>
              </a:schemeClr>
            </a:duotone>
          </a:blip>
          <a:stretch>
            <a:fillRect/>
          </a:stretch>
        </p:blipFill>
        <p:spPr>
          <a:xfrm rot="4962598" flipH="1" flipV="1">
            <a:off x="11319366" y="5790701"/>
            <a:ext cx="322403" cy="310019"/>
          </a:xfrm>
          <a:prstGeom prst="rect">
            <a:avLst/>
          </a:prstGeom>
          <a:noFill/>
        </p:spPr>
      </p:pic>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6"/>
              </a:rPr>
              <a:t>le Book des offres</a:t>
            </a:r>
            <a:endParaRPr lang="fr-FR" sz="1000" dirty="0">
              <a:solidFill>
                <a:schemeClr val="tx1">
                  <a:lumMod val="75000"/>
                  <a:lumOff val="25000"/>
                </a:schemeClr>
              </a:solidFill>
            </a:endParaRPr>
          </a:p>
        </p:txBody>
      </p:sp>
      <p:grpSp>
        <p:nvGrpSpPr>
          <p:cNvPr id="14" name="Graphique 1846">
            <a:extLst>
              <a:ext uri="{FF2B5EF4-FFF2-40B4-BE49-F238E27FC236}">
                <a16:creationId xmlns:a16="http://schemas.microsoft.com/office/drawing/2014/main" id="{1B9AC8C4-0EDD-7EB0-566A-6B254275F649}"/>
              </a:ext>
            </a:extLst>
          </p:cNvPr>
          <p:cNvGrpSpPr/>
          <p:nvPr/>
        </p:nvGrpSpPr>
        <p:grpSpPr>
          <a:xfrm>
            <a:off x="736387" y="3377416"/>
            <a:ext cx="239268" cy="268810"/>
            <a:chOff x="754923" y="4488392"/>
            <a:chExt cx="305723" cy="343471"/>
          </a:xfrm>
          <a:noFill/>
        </p:grpSpPr>
        <p:sp>
          <p:nvSpPr>
            <p:cNvPr id="15" name="Forme libre : forme 14">
              <a:extLst>
                <a:ext uri="{FF2B5EF4-FFF2-40B4-BE49-F238E27FC236}">
                  <a16:creationId xmlns:a16="http://schemas.microsoft.com/office/drawing/2014/main" id="{27194E7F-11E3-F3B2-70E0-49257F489658}"/>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1C7FD839-960F-9776-FFAF-FD83CD7DBFD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029DD5BC-B172-032C-C070-C34EFCDB57CE}"/>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AE76931-738C-1DEE-33F5-CED4E6537ED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4" name="Forme libre : forme 223">
              <a:extLst>
                <a:ext uri="{FF2B5EF4-FFF2-40B4-BE49-F238E27FC236}">
                  <a16:creationId xmlns:a16="http://schemas.microsoft.com/office/drawing/2014/main" id="{49C7020D-B750-5313-DCDE-C42E5577FA3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5" name="Forme libre : forme 224">
              <a:extLst>
                <a:ext uri="{FF2B5EF4-FFF2-40B4-BE49-F238E27FC236}">
                  <a16:creationId xmlns:a16="http://schemas.microsoft.com/office/drawing/2014/main" id="{25E263E0-C7B9-35C2-785E-3A1EFEDA8F24}"/>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6" name="Forme libre : forme 225">
              <a:extLst>
                <a:ext uri="{FF2B5EF4-FFF2-40B4-BE49-F238E27FC236}">
                  <a16:creationId xmlns:a16="http://schemas.microsoft.com/office/drawing/2014/main" id="{87DAD55B-4508-3D59-AE94-54A9D794A79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7" name="Forme libre : forme 226">
              <a:extLst>
                <a:ext uri="{FF2B5EF4-FFF2-40B4-BE49-F238E27FC236}">
                  <a16:creationId xmlns:a16="http://schemas.microsoft.com/office/drawing/2014/main" id="{358D0497-4A9B-221B-8444-21510F80010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28" name="Forme libre : forme 227">
              <a:extLst>
                <a:ext uri="{FF2B5EF4-FFF2-40B4-BE49-F238E27FC236}">
                  <a16:creationId xmlns:a16="http://schemas.microsoft.com/office/drawing/2014/main" id="{9FA4B248-CA67-D2A7-685C-862AD4184DA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29" name="Espace réservé du contenu 8">
            <a:hlinkClick r:id="" action="ppaction://noaction"/>
            <a:extLst>
              <a:ext uri="{FF2B5EF4-FFF2-40B4-BE49-F238E27FC236}">
                <a16:creationId xmlns:a16="http://schemas.microsoft.com/office/drawing/2014/main" id="{C683D900-221E-F207-E63F-0748AA9DB169}"/>
              </a:ext>
            </a:extLst>
          </p:cNvPr>
          <p:cNvSpPr txBox="1">
            <a:spLocks/>
          </p:cNvSpPr>
          <p:nvPr/>
        </p:nvSpPr>
        <p:spPr>
          <a:xfrm>
            <a:off x="3929184" y="3544948"/>
            <a:ext cx="2033350" cy="33898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dirty="0">
                <a:sym typeface="Wingdings" panose="05000000000000000000" pitchFamily="2" charset="2"/>
              </a:rPr>
              <a:t> </a:t>
            </a:r>
            <a:r>
              <a:rPr lang="fr-FR" sz="1200" dirty="0">
                <a:hlinkClick r:id="rId7" action="ppaction://hlinksldjump"/>
              </a:rPr>
              <a:t>En savoir plus </a:t>
            </a:r>
            <a:endParaRPr lang="fr-FR" sz="1200" dirty="0"/>
          </a:p>
        </p:txBody>
      </p:sp>
      <p:sp>
        <p:nvSpPr>
          <p:cNvPr id="231" name="Espace réservé du contenu 8">
            <a:extLst>
              <a:ext uri="{FF2B5EF4-FFF2-40B4-BE49-F238E27FC236}">
                <a16:creationId xmlns:a16="http://schemas.microsoft.com/office/drawing/2014/main" id="{BBEF8F59-605B-44DA-0846-5F9397AA55E9}"/>
              </a:ext>
            </a:extLst>
          </p:cNvPr>
          <p:cNvSpPr txBox="1">
            <a:spLocks/>
          </p:cNvSpPr>
          <p:nvPr/>
        </p:nvSpPr>
        <p:spPr>
          <a:xfrm>
            <a:off x="5601322" y="4381303"/>
            <a:ext cx="6133137"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Les outils de conquête pour provoquer la relation : </a:t>
            </a:r>
          </a:p>
          <a:p>
            <a:pPr marL="1098445" marR="0" lvl="2"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Le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prêt décollage Pro à 0%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destiné aux professionnels de Santé porteurs d’un projet d’installation/reprise d’activité dans des communes de moins de 2000 habitants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hlinkClick r:id="rId8"/>
              </a:rPr>
              <a:t>ICI</a:t>
            </a: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926995" marR="0" lvl="2" indent="0" algn="l" defTabSz="914400" rtl="0" eaLnBrk="1" fontAlgn="auto" latinLnBrk="0" hangingPunct="1">
              <a:lnSpc>
                <a:spcPct val="100000"/>
              </a:lnSpc>
              <a:spcBef>
                <a:spcPts val="300"/>
              </a:spcBef>
              <a:spcAft>
                <a:spcPts val="0"/>
              </a:spcAft>
              <a:buClr>
                <a:srgbClr val="92D050"/>
              </a:buClr>
              <a:buSzTx/>
              <a:buNone/>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pic>
        <p:nvPicPr>
          <p:cNvPr id="3" name="Image 2">
            <a:extLst>
              <a:ext uri="{FF2B5EF4-FFF2-40B4-BE49-F238E27FC236}">
                <a16:creationId xmlns:a16="http://schemas.microsoft.com/office/drawing/2014/main" id="{4166F6E6-B15A-5BD0-E7B3-931C1B27CFF9}"/>
              </a:ext>
            </a:extLst>
          </p:cNvPr>
          <p:cNvPicPr>
            <a:picLocks noChangeAspect="1"/>
          </p:cNvPicPr>
          <p:nvPr/>
        </p:nvPicPr>
        <p:blipFill>
          <a:blip r:embed="rId9">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2" name="Espace réservé du contenu 8">
            <a:extLst>
              <a:ext uri="{FF2B5EF4-FFF2-40B4-BE49-F238E27FC236}">
                <a16:creationId xmlns:a16="http://schemas.microsoft.com/office/drawing/2014/main" id="{043156C9-71F9-8C75-EF98-13BEEA55DD11}"/>
              </a:ext>
            </a:extLst>
          </p:cNvPr>
          <p:cNvSpPr txBox="1">
            <a:spLocks/>
          </p:cNvSpPr>
          <p:nvPr/>
        </p:nvSpPr>
        <p:spPr>
          <a:xfrm>
            <a:off x="117485" y="1014275"/>
            <a:ext cx="5660064" cy="2161581"/>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8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Pour les professionnels de Santé : </a:t>
            </a:r>
          </a:p>
          <a:p>
            <a:pPr lvl="2" eaLnBrk="1" fontAlgn="auto" hangingPunct="1">
              <a:spcBef>
                <a:spcPts val="300"/>
              </a:spcBef>
              <a:spcAft>
                <a:spcPts val="0"/>
              </a:spcAft>
              <a:buClr>
                <a:srgbClr val="92D050"/>
              </a:buClr>
              <a:defRPr/>
            </a:pPr>
            <a:r>
              <a:rPr lang="fr-FR" sz="1000" dirty="0"/>
              <a:t>Le Prêt Décollage Pro pour leur projet d’installation / reprise sur zones à faible densité médicale </a:t>
            </a:r>
            <a:r>
              <a:rPr lang="fr-FR" sz="1000" i="1" dirty="0"/>
              <a:t>(en adossement d’un MLT classique)</a:t>
            </a:r>
          </a:p>
          <a:p>
            <a:pPr lvl="2" eaLnBrk="1" fontAlgn="auto" hangingPunct="1">
              <a:spcBef>
                <a:spcPts val="300"/>
              </a:spcBef>
              <a:spcAft>
                <a:spcPts val="0"/>
              </a:spcAft>
              <a:buClr>
                <a:srgbClr val="92D050"/>
              </a:buClr>
              <a:defRPr/>
            </a:pPr>
            <a:r>
              <a:rPr lang="fr-FR" sz="1000" dirty="0"/>
              <a:t>L’équipement en LLD / CBM</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Pour les agriculteurs &amp; viticulteurs : </a:t>
            </a:r>
          </a:p>
          <a:p>
            <a:pPr lvl="2" eaLnBrk="1" fontAlgn="auto" hangingPunct="1">
              <a:spcBef>
                <a:spcPts val="300"/>
              </a:spcBef>
              <a:spcAft>
                <a:spcPts val="0"/>
              </a:spcAft>
              <a:buClr>
                <a:srgbClr val="92D050"/>
              </a:buClr>
              <a:defRPr/>
            </a:pPr>
            <a:r>
              <a:rPr lang="fr-FR" sz="1000" dirty="0"/>
              <a:t>L’équipement de la filière en CBM</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Pour tous les clients Pro : </a:t>
            </a:r>
          </a:p>
          <a:p>
            <a:pPr lvl="2" eaLnBrk="1" fontAlgn="auto" hangingPunct="1">
              <a:spcBef>
                <a:spcPts val="300"/>
              </a:spcBef>
              <a:spcAft>
                <a:spcPts val="0"/>
              </a:spcAft>
              <a:buClr>
                <a:srgbClr val="92D050"/>
              </a:buClr>
              <a:defRPr/>
            </a:pPr>
            <a:r>
              <a:rPr lang="fr-FR" sz="1000" dirty="0"/>
              <a:t>L’équipement en CBM / LLD, y compris pour des véhicules « verts »</a:t>
            </a:r>
          </a:p>
          <a:p>
            <a:pPr lvl="2" eaLnBrk="1" fontAlgn="auto" hangingPunct="1">
              <a:spcBef>
                <a:spcPts val="300"/>
              </a:spcBef>
              <a:spcAft>
                <a:spcPts val="0"/>
              </a:spcAft>
              <a:buClr>
                <a:srgbClr val="92D050"/>
              </a:buClr>
              <a:defRPr/>
            </a:pPr>
            <a:r>
              <a:rPr lang="fr-FR" sz="1000" dirty="0"/>
              <a:t>Nouvelle Gamme de Crédits Express Pros </a:t>
            </a:r>
            <a:r>
              <a:rPr lang="fr-FR" sz="1000" dirty="0">
                <a:solidFill>
                  <a:srgbClr val="00B050"/>
                </a:solidFill>
              </a:rPr>
              <a:t>VERTS</a:t>
            </a:r>
            <a:endParaRPr lang="fr-FR" sz="1000" i="1" dirty="0">
              <a:solidFill>
                <a:srgbClr val="00B050"/>
              </a:solidFill>
            </a:endParaRPr>
          </a:p>
          <a:p>
            <a:pPr lvl="2" eaLnBrk="1" fontAlgn="auto" hangingPunct="1">
              <a:spcBef>
                <a:spcPts val="300"/>
              </a:spcBef>
              <a:spcAft>
                <a:spcPts val="0"/>
              </a:spcAft>
              <a:buClr>
                <a:srgbClr val="92D050"/>
              </a:buClr>
              <a:defRPr/>
            </a:pPr>
            <a:r>
              <a:rPr lang="fr-FR" sz="1000" dirty="0"/>
              <a:t>L’accompagnement vers la transition énergétique </a:t>
            </a:r>
            <a:r>
              <a:rPr lang="fr-FR" sz="1000" dirty="0">
                <a:sym typeface="Wingdings" panose="05000000000000000000" pitchFamily="2" charset="2"/>
              </a:rPr>
              <a:t> Partenariat EDE</a:t>
            </a:r>
            <a:endParaRPr lang="fr-FR" sz="1100" dirty="0"/>
          </a:p>
        </p:txBody>
      </p:sp>
      <p:sp>
        <p:nvSpPr>
          <p:cNvPr id="10" name="Espace réservé du contenu 8">
            <a:extLst>
              <a:ext uri="{FF2B5EF4-FFF2-40B4-BE49-F238E27FC236}">
                <a16:creationId xmlns:a16="http://schemas.microsoft.com/office/drawing/2014/main" id="{B9B58E42-E393-DB4B-F4DB-6199863C6E63}"/>
              </a:ext>
            </a:extLst>
          </p:cNvPr>
          <p:cNvSpPr txBox="1">
            <a:spLocks/>
          </p:cNvSpPr>
          <p:nvPr/>
        </p:nvSpPr>
        <p:spPr>
          <a:xfrm>
            <a:off x="-700" y="4032047"/>
            <a:ext cx="5797176" cy="2152858"/>
          </a:xfrm>
          <a:prstGeom prst="rect">
            <a:avLst/>
          </a:prstGeom>
          <a:noFill/>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Cibles GERC :</a:t>
            </a:r>
          </a:p>
          <a:p>
            <a:pPr marL="806450" lvl="2" indent="-90488" eaLnBrk="1" fontAlgn="auto" hangingPunct="1">
              <a:spcBef>
                <a:spcPts val="300"/>
              </a:spcBef>
              <a:spcAft>
                <a:spcPts val="0"/>
              </a:spcAft>
              <a:buClr>
                <a:srgbClr val="92D050"/>
              </a:buClr>
              <a:defRPr/>
            </a:pPr>
            <a:r>
              <a:rPr lang="fr-FR" sz="1000" dirty="0"/>
              <a:t>Action récurrente DATANEO avec ciblage mensuel </a:t>
            </a:r>
            <a:r>
              <a:rPr lang="fr-FR" sz="1000" dirty="0">
                <a:sym typeface="Wingdings" panose="05000000000000000000" pitchFamily="2" charset="2"/>
              </a:rPr>
              <a:t> </a:t>
            </a:r>
            <a:r>
              <a:rPr lang="fr-FR" sz="1000" dirty="0"/>
              <a:t>Financer l’équipement en véhicules sur clients équipés en LLD à la concurrence et bientôt à échéance</a:t>
            </a:r>
          </a:p>
          <a:p>
            <a:pPr marL="806450" lvl="2" indent="-90488" eaLnBrk="1" fontAlgn="auto" hangingPunct="1">
              <a:spcBef>
                <a:spcPts val="300"/>
              </a:spcBef>
              <a:spcAft>
                <a:spcPts val="0"/>
              </a:spcAft>
              <a:buClr>
                <a:srgbClr val="92D050"/>
              </a:buClr>
              <a:defRPr/>
            </a:pPr>
            <a:r>
              <a:rPr lang="fr-FR" sz="1000" dirty="0"/>
              <a:t>Action sur clients équipés en CBM à la concurrence et y ayant recours de façon récurrente</a:t>
            </a:r>
          </a:p>
          <a:p>
            <a:pPr marL="806450" lvl="2" indent="-90488" eaLnBrk="1" fontAlgn="auto" hangingPunct="1">
              <a:spcBef>
                <a:spcPts val="300"/>
              </a:spcBef>
              <a:spcAft>
                <a:spcPts val="0"/>
              </a:spcAft>
              <a:buClr>
                <a:srgbClr val="92D050"/>
              </a:buClr>
              <a:defRPr/>
            </a:pPr>
            <a:r>
              <a:rPr lang="fr-FR" sz="1000" dirty="0"/>
              <a:t>Enveloppe « crédit pré-accepté » Digital Pro par vagues successives pour les projets de nos clients Pros </a:t>
            </a:r>
            <a:r>
              <a:rPr lang="fr-FR" sz="1000" dirty="0">
                <a:sym typeface="Wingdings" panose="05000000000000000000" pitchFamily="2" charset="2"/>
              </a:rPr>
              <a:t> cibles avec info de mise à dispo de l’enveloppe + relance à j+15 de la mise à dispo</a:t>
            </a:r>
            <a:endParaRPr lang="fr-FR" sz="1000" dirty="0"/>
          </a:p>
          <a:p>
            <a:pPr marL="806450" lvl="2" indent="-90488" eaLnBrk="1" fontAlgn="auto" hangingPunct="1">
              <a:spcBef>
                <a:spcPts val="300"/>
              </a:spcBef>
              <a:spcAft>
                <a:spcPts val="0"/>
              </a:spcAft>
              <a:buClr>
                <a:srgbClr val="92D050"/>
              </a:buClr>
              <a:defRPr/>
            </a:pPr>
            <a:r>
              <a:rPr lang="fr-FR" sz="1000" dirty="0"/>
              <a:t>Cible « </a:t>
            </a:r>
            <a:r>
              <a:rPr lang="fr-FR" sz="1000" i="1" dirty="0"/>
              <a:t>clients à relancer </a:t>
            </a:r>
            <a:r>
              <a:rPr lang="fr-FR" sz="1000" dirty="0"/>
              <a:t>» suite à clic du client sur email / bannière </a:t>
            </a:r>
            <a:r>
              <a:rPr lang="fr-FR" sz="1000" dirty="0" err="1"/>
              <a:t>MyOpéFin</a:t>
            </a:r>
            <a:endParaRPr lang="fr-FR" sz="1000" i="1"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Fonds de commerce :</a:t>
            </a:r>
          </a:p>
          <a:p>
            <a:pPr marL="806450" lvl="2" indent="-90488" eaLnBrk="1" fontAlgn="auto" hangingPunct="1">
              <a:spcBef>
                <a:spcPts val="300"/>
              </a:spcBef>
              <a:spcAft>
                <a:spcPts val="0"/>
              </a:spcAft>
              <a:buClr>
                <a:srgbClr val="92D050"/>
              </a:buClr>
              <a:defRPr/>
            </a:pPr>
            <a:r>
              <a:rPr lang="fr-FR" sz="1000" dirty="0"/>
              <a:t>L’ensemble des professionnels ayant des crédits à échoir prochainement</a:t>
            </a:r>
          </a:p>
        </p:txBody>
      </p:sp>
      <p:sp>
        <p:nvSpPr>
          <p:cNvPr id="11" name="Espace réservé du contenu 8">
            <a:extLst>
              <a:ext uri="{FF2B5EF4-FFF2-40B4-BE49-F238E27FC236}">
                <a16:creationId xmlns:a16="http://schemas.microsoft.com/office/drawing/2014/main" id="{7D5175E8-6FA2-CC3F-1EFE-A7C7F4A747E1}"/>
              </a:ext>
            </a:extLst>
          </p:cNvPr>
          <p:cNvSpPr txBox="1">
            <a:spLocks/>
          </p:cNvSpPr>
          <p:nvPr/>
        </p:nvSpPr>
        <p:spPr>
          <a:xfrm>
            <a:off x="5667353" y="1120034"/>
            <a:ext cx="6061122"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Engagement crédit MLT / CBM / CBI / PGE 100% / LLD / Factor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1% sur PV Coll</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VB financements à forte valeur ajoutée (CB, affacturage, LLD)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1% sur PV </a:t>
            </a:r>
            <a:r>
              <a:rPr kumimoji="0" lang="fr-FR" sz="1000" b="1" i="0" u="none" strike="noStrike" kern="1200" cap="none" spc="0" normalizeH="0" baseline="0" noProof="0" dirty="0" err="1">
                <a:ln>
                  <a:noFill/>
                </a:ln>
                <a:solidFill>
                  <a:prstClr val="black">
                    <a:lumMod val="75000"/>
                    <a:lumOff val="25000"/>
                  </a:prstClr>
                </a:solidFill>
                <a:effectLst/>
                <a:uLnTx/>
                <a:uFillTx/>
                <a:latin typeface="Arial"/>
                <a:ea typeface="+mn-ea"/>
                <a:cs typeface="+mn-cs"/>
              </a:rPr>
              <a:t>Indiv</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683895" marR="0" lvl="1"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lang="fr-FR" sz="1000" dirty="0">
                <a:solidFill>
                  <a:prstClr val="black">
                    <a:lumMod val="75000"/>
                    <a:lumOff val="25000"/>
                  </a:prstClr>
                </a:solidFill>
                <a:latin typeface="Arial"/>
              </a:rPr>
              <a:t>PNB des crédits</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MLT / PGE / CBM / CBI / LLD / Factor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15%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lvl="2" indent="-215900" eaLnBrk="1" fontAlgn="auto" hangingPunct="1">
              <a:spcBef>
                <a:spcPts val="300"/>
              </a:spcBef>
              <a:spcAft>
                <a:spcPts val="0"/>
              </a:spcAft>
              <a:buClr>
                <a:srgbClr val="92D050"/>
              </a:buClr>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évolution CPA si client non-actif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évolution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si univers non-détenu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Astuce : </a:t>
            </a:r>
            <a:r>
              <a:rPr kumimoji="0" lang="fr-FR" sz="1050" i="0" u="none" strike="noStrike" kern="1200" cap="none" spc="0" normalizeH="0" baseline="0" noProof="0" dirty="0">
                <a:ln>
                  <a:noFill/>
                </a:ln>
                <a:solidFill>
                  <a:prstClr val="black">
                    <a:lumMod val="75000"/>
                    <a:lumOff val="25000"/>
                  </a:prstClr>
                </a:solidFill>
                <a:uLnTx/>
                <a:uFillTx/>
                <a:latin typeface="Arial"/>
                <a:ea typeface="+mn-ea"/>
                <a:cs typeface="+mn-cs"/>
              </a:rPr>
              <a:t>nos solutions de financement 2.0 </a:t>
            </a:r>
            <a:r>
              <a:rPr kumimoji="0" lang="fr-FR" sz="1050" i="0" u="none" strike="noStrike" kern="1200" cap="none" spc="0" normalizeH="0" baseline="0" noProof="0" dirty="0">
                <a:ln>
                  <a:noFill/>
                </a:ln>
                <a:solidFill>
                  <a:prstClr val="black">
                    <a:lumMod val="75000"/>
                    <a:lumOff val="25000"/>
                  </a:prstClr>
                </a:solidFill>
                <a:uLnTx/>
                <a:uFillTx/>
                <a:latin typeface="Arial"/>
                <a:ea typeface="+mn-ea"/>
                <a:cs typeface="+mn-cs"/>
                <a:sym typeface="Wingdings" panose="05000000000000000000" pitchFamily="2" charset="2"/>
              </a:rPr>
              <a:t> </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Crédit Digital Pro (MLT &amp; CBM) + </a:t>
            </a:r>
            <a:r>
              <a:rPr kumimoji="0" lang="fr-FR" sz="1000" b="0" i="1" u="none" strike="noStrike" kern="1200" cap="none" spc="0" normalizeH="0" baseline="0" noProof="0" dirty="0" err="1">
                <a:ln>
                  <a:noFill/>
                </a:ln>
                <a:solidFill>
                  <a:prstClr val="black">
                    <a:lumMod val="75000"/>
                    <a:lumOff val="25000"/>
                  </a:prstClr>
                </a:solidFill>
                <a:effectLst/>
                <a:uLnTx/>
                <a:uFillTx/>
                <a:latin typeface="Arial"/>
                <a:ea typeface="+mn-ea"/>
                <a:cs typeface="+mn-cs"/>
              </a:rPr>
              <a:t>MyOpéFin</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 en </a:t>
            </a:r>
            <a:r>
              <a:rPr kumimoji="0" lang="fr-FR" sz="1000" b="0" i="1" u="none" strike="noStrike" kern="1200" cap="none" spc="0" normalizeH="0" baseline="0" noProof="0" dirty="0" err="1">
                <a:ln>
                  <a:noFill/>
                </a:ln>
                <a:solidFill>
                  <a:prstClr val="black">
                    <a:lumMod val="75000"/>
                    <a:lumOff val="25000"/>
                  </a:prstClr>
                </a:solidFill>
                <a:effectLst/>
                <a:uLnTx/>
                <a:uFillTx/>
                <a:latin typeface="Arial"/>
                <a:ea typeface="+mn-ea"/>
                <a:cs typeface="+mn-cs"/>
              </a:rPr>
              <a:t>selfcare</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Tree>
    <p:extLst>
      <p:ext uri="{BB962C8B-B14F-4D97-AF65-F5344CB8AC3E}">
        <p14:creationId xmlns:p14="http://schemas.microsoft.com/office/powerpoint/2010/main" val="26846183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5389" y="988150"/>
            <a:ext cx="5342139" cy="2523898"/>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5" y="469508"/>
            <a:ext cx="11843759" cy="384043"/>
          </a:xfrm>
        </p:spPr>
        <p:txBody>
          <a:bodyPr/>
          <a:lstStyle/>
          <a:p>
            <a:r>
              <a:rPr lang="fr-FR" sz="1600" dirty="0">
                <a:latin typeface="Montserrat Black"/>
              </a:rPr>
              <a:t>L’</a:t>
            </a:r>
            <a:r>
              <a:rPr lang="fr-FR" sz="1600" dirty="0">
                <a:solidFill>
                  <a:srgbClr val="C00000"/>
                </a:solidFill>
                <a:latin typeface="Montserrat Black"/>
              </a:rPr>
              <a:t>Essentiel </a:t>
            </a:r>
            <a:r>
              <a:rPr lang="fr-FR" sz="1600" dirty="0">
                <a:latin typeface="Montserrat Black"/>
              </a:rPr>
              <a:t>de l’Epargne : « </a:t>
            </a:r>
            <a:r>
              <a:rPr lang="fr-FR" sz="1600" dirty="0">
                <a:solidFill>
                  <a:srgbClr val="C00000"/>
                </a:solidFill>
                <a:latin typeface="Montserrat Black"/>
              </a:rPr>
              <a:t>Valoriser les liquidités </a:t>
            </a:r>
            <a:r>
              <a:rPr lang="fr-FR" sz="1600" dirty="0">
                <a:latin typeface="Montserrat Black"/>
              </a:rPr>
              <a:t>de nos Pros »</a:t>
            </a:r>
            <a:r>
              <a:rPr lang="fr-FR" sz="1600" dirty="0">
                <a:solidFill>
                  <a:srgbClr val="00B050"/>
                </a:solidFill>
                <a:latin typeface="Montserrat Black"/>
              </a:rPr>
              <a:t> </a:t>
            </a:r>
            <a:endParaRPr lang="fr-FR" sz="1600" dirty="0">
              <a:solidFill>
                <a:srgbClr val="00B05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5204540"/>
            <a:ext cx="5866539" cy="954695"/>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516386"/>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3793545"/>
            <a:ext cx="5338572" cy="2365692"/>
          </a:xfrm>
          <a:prstGeom prst="rect">
            <a:avLst/>
          </a:prstGeom>
          <a:noFill/>
          <a:ln w="76200">
            <a:solidFill>
              <a:srgbClr val="00B0F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3639573"/>
            <a:ext cx="2205650" cy="338987"/>
          </a:xfrm>
          <a:prstGeom prst="rect">
            <a:avLst/>
          </a:prstGeom>
          <a:solidFill>
            <a:srgbClr val="00B0F0"/>
          </a:solidFill>
          <a:ln w="19050">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Qui contacter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5019581"/>
            <a:ext cx="262957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l’Epargne!</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5043009"/>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42302" y="4022466"/>
            <a:ext cx="4760688" cy="27529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Des cibles qualifiées </a:t>
            </a:r>
            <a:r>
              <a:rPr lang="fr-FR" sz="1200" b="1" dirty="0"/>
              <a:t>pour organiser </a:t>
            </a:r>
            <a:r>
              <a:rPr lang="fr-FR" sz="1200" b="1" dirty="0">
                <a:solidFill>
                  <a:srgbClr val="C00000"/>
                </a:solidFill>
              </a:rPr>
              <a:t>la prise de contact </a:t>
            </a:r>
            <a:r>
              <a:rPr lang="fr-FR" sz="1200" b="1" dirty="0"/>
              <a:t>: </a:t>
            </a:r>
          </a:p>
          <a:p>
            <a:pPr marL="468000" lvl="1" indent="0" eaLnBrk="1" fontAlgn="auto" hangingPunct="1">
              <a:spcBef>
                <a:spcPts val="300"/>
              </a:spcBef>
              <a:spcAft>
                <a:spcPts val="0"/>
              </a:spcAft>
              <a:buClr>
                <a:schemeClr val="tx2"/>
              </a:buClr>
              <a:buFont typeface="Arial" panose="020B0604020202020204" pitchFamily="34" charset="0"/>
              <a:buNone/>
              <a:defRPr/>
            </a:pP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3">
            <a:duotone>
              <a:prstClr val="black"/>
              <a:schemeClr val="accent2">
                <a:tint val="45000"/>
                <a:satMod val="400000"/>
              </a:schemeClr>
            </a:duotone>
          </a:blip>
          <a:stretch>
            <a:fillRect/>
          </a:stretch>
        </p:blipFill>
        <p:spPr>
          <a:xfrm rot="5701988" flipH="1" flipV="1">
            <a:off x="5515482" y="4254103"/>
            <a:ext cx="322403" cy="310019"/>
          </a:xfrm>
          <a:prstGeom prst="rect">
            <a:avLst/>
          </a:prstGeom>
          <a:noFill/>
        </p:spPr>
      </p:pic>
      <p:pic>
        <p:nvPicPr>
          <p:cNvPr id="288" name="Image 287">
            <a:hlinkClick r:id="rId4"/>
            <a:extLst>
              <a:ext uri="{FF2B5EF4-FFF2-40B4-BE49-F238E27FC236}">
                <a16:creationId xmlns:a16="http://schemas.microsoft.com/office/drawing/2014/main" id="{61FDC1EA-92E6-A0FC-7DFC-A14227F0CAC8}"/>
              </a:ext>
            </a:extLst>
          </p:cNvPr>
          <p:cNvPicPr>
            <a:picLocks noChangeAspect="1"/>
          </p:cNvPicPr>
          <p:nvPr/>
        </p:nvPicPr>
        <p:blipFill>
          <a:blip r:embed="rId5">
            <a:clrChange>
              <a:clrFrom>
                <a:srgbClr val="FDF9FA"/>
              </a:clrFrom>
              <a:clrTo>
                <a:srgbClr val="FDF9FA">
                  <a:alpha val="0"/>
                </a:srgbClr>
              </a:clrTo>
            </a:clrChange>
          </a:blip>
          <a:stretch>
            <a:fillRect/>
          </a:stretch>
        </p:blipFill>
        <p:spPr>
          <a:xfrm>
            <a:off x="10623341" y="5654877"/>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3">
            <a:duotone>
              <a:prstClr val="black"/>
              <a:schemeClr val="accent4">
                <a:tint val="45000"/>
                <a:satMod val="400000"/>
              </a:schemeClr>
            </a:duotone>
          </a:blip>
          <a:stretch>
            <a:fillRect/>
          </a:stretch>
        </p:blipFill>
        <p:spPr>
          <a:xfrm rot="4962598" flipH="1" flipV="1">
            <a:off x="11167038" y="5880884"/>
            <a:ext cx="322403" cy="310019"/>
          </a:xfrm>
          <a:prstGeom prst="rect">
            <a:avLst/>
          </a:prstGeom>
          <a:noFill/>
        </p:spPr>
      </p:pic>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6"/>
              </a:rPr>
              <a:t>le Book des offres</a:t>
            </a:r>
            <a:endParaRPr lang="fr-FR" sz="1000" dirty="0">
              <a:solidFill>
                <a:schemeClr val="tx1">
                  <a:lumMod val="75000"/>
                  <a:lumOff val="25000"/>
                </a:schemeClr>
              </a:solidFill>
            </a:endParaRPr>
          </a:p>
        </p:txBody>
      </p:sp>
      <p:grpSp>
        <p:nvGrpSpPr>
          <p:cNvPr id="14" name="Graphique 1846">
            <a:extLst>
              <a:ext uri="{FF2B5EF4-FFF2-40B4-BE49-F238E27FC236}">
                <a16:creationId xmlns:a16="http://schemas.microsoft.com/office/drawing/2014/main" id="{1B9AC8C4-0EDD-7EB0-566A-6B254275F649}"/>
              </a:ext>
            </a:extLst>
          </p:cNvPr>
          <p:cNvGrpSpPr/>
          <p:nvPr/>
        </p:nvGrpSpPr>
        <p:grpSpPr>
          <a:xfrm>
            <a:off x="736387" y="3672976"/>
            <a:ext cx="239268" cy="268810"/>
            <a:chOff x="754923" y="4488392"/>
            <a:chExt cx="305723" cy="343471"/>
          </a:xfrm>
          <a:noFill/>
        </p:grpSpPr>
        <p:sp>
          <p:nvSpPr>
            <p:cNvPr id="15" name="Forme libre : forme 14">
              <a:extLst>
                <a:ext uri="{FF2B5EF4-FFF2-40B4-BE49-F238E27FC236}">
                  <a16:creationId xmlns:a16="http://schemas.microsoft.com/office/drawing/2014/main" id="{27194E7F-11E3-F3B2-70E0-49257F489658}"/>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1C7FD839-960F-9776-FFAF-FD83CD7DBFD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029DD5BC-B172-032C-C070-C34EFCDB57CE}"/>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AE76931-738C-1DEE-33F5-CED4E6537ED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4" name="Forme libre : forme 223">
              <a:extLst>
                <a:ext uri="{FF2B5EF4-FFF2-40B4-BE49-F238E27FC236}">
                  <a16:creationId xmlns:a16="http://schemas.microsoft.com/office/drawing/2014/main" id="{49C7020D-B750-5313-DCDE-C42E5577FA3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5" name="Forme libre : forme 224">
              <a:extLst>
                <a:ext uri="{FF2B5EF4-FFF2-40B4-BE49-F238E27FC236}">
                  <a16:creationId xmlns:a16="http://schemas.microsoft.com/office/drawing/2014/main" id="{25E263E0-C7B9-35C2-785E-3A1EFEDA8F24}"/>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6" name="Forme libre : forme 225">
              <a:extLst>
                <a:ext uri="{FF2B5EF4-FFF2-40B4-BE49-F238E27FC236}">
                  <a16:creationId xmlns:a16="http://schemas.microsoft.com/office/drawing/2014/main" id="{87DAD55B-4508-3D59-AE94-54A9D794A79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7" name="Forme libre : forme 226">
              <a:extLst>
                <a:ext uri="{FF2B5EF4-FFF2-40B4-BE49-F238E27FC236}">
                  <a16:creationId xmlns:a16="http://schemas.microsoft.com/office/drawing/2014/main" id="{358D0497-4A9B-221B-8444-21510F80010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28" name="Forme libre : forme 227">
              <a:extLst>
                <a:ext uri="{FF2B5EF4-FFF2-40B4-BE49-F238E27FC236}">
                  <a16:creationId xmlns:a16="http://schemas.microsoft.com/office/drawing/2014/main" id="{9FA4B248-CA67-D2A7-685C-862AD4184DA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29" name="Espace réservé du contenu 8">
            <a:hlinkClick r:id="" action="ppaction://noaction"/>
            <a:extLst>
              <a:ext uri="{FF2B5EF4-FFF2-40B4-BE49-F238E27FC236}">
                <a16:creationId xmlns:a16="http://schemas.microsoft.com/office/drawing/2014/main" id="{C683D900-221E-F207-E63F-0748AA9DB169}"/>
              </a:ext>
            </a:extLst>
          </p:cNvPr>
          <p:cNvSpPr txBox="1">
            <a:spLocks/>
          </p:cNvSpPr>
          <p:nvPr/>
        </p:nvSpPr>
        <p:spPr>
          <a:xfrm>
            <a:off x="3920480" y="3790032"/>
            <a:ext cx="2033350" cy="33898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dirty="0">
                <a:sym typeface="Wingdings" panose="05000000000000000000" pitchFamily="2" charset="2"/>
              </a:rPr>
              <a:t> </a:t>
            </a:r>
            <a:r>
              <a:rPr lang="fr-FR" sz="1200" dirty="0">
                <a:hlinkClick r:id="" action="ppaction://noaction"/>
              </a:rPr>
              <a:t>En savoir plus </a:t>
            </a:r>
            <a:endParaRPr lang="fr-FR" sz="1200" dirty="0"/>
          </a:p>
        </p:txBody>
      </p:sp>
      <p:sp>
        <p:nvSpPr>
          <p:cNvPr id="231" name="Espace réservé du contenu 8">
            <a:extLst>
              <a:ext uri="{FF2B5EF4-FFF2-40B4-BE49-F238E27FC236}">
                <a16:creationId xmlns:a16="http://schemas.microsoft.com/office/drawing/2014/main" id="{BBEF8F59-605B-44DA-0846-5F9397AA55E9}"/>
              </a:ext>
            </a:extLst>
          </p:cNvPr>
          <p:cNvSpPr txBox="1">
            <a:spLocks/>
          </p:cNvSpPr>
          <p:nvPr/>
        </p:nvSpPr>
        <p:spPr>
          <a:xfrm>
            <a:off x="5551577" y="5211710"/>
            <a:ext cx="6133137" cy="855670"/>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753745" marR="0" lvl="1" indent="-2857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232" name="Espace réservé du contenu 8">
            <a:extLst>
              <a:ext uri="{FF2B5EF4-FFF2-40B4-BE49-F238E27FC236}">
                <a16:creationId xmlns:a16="http://schemas.microsoft.com/office/drawing/2014/main" id="{71566B2A-E714-D085-0E25-B51A9B7B0912}"/>
              </a:ext>
            </a:extLst>
          </p:cNvPr>
          <p:cNvSpPr txBox="1">
            <a:spLocks/>
          </p:cNvSpPr>
          <p:nvPr/>
        </p:nvSpPr>
        <p:spPr bwMode="auto">
          <a:xfrm>
            <a:off x="5991246" y="3843204"/>
            <a:ext cx="5866539" cy="1046127"/>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3" name="Espace réservé du contenu 8">
            <a:extLst>
              <a:ext uri="{FF2B5EF4-FFF2-40B4-BE49-F238E27FC236}">
                <a16:creationId xmlns:a16="http://schemas.microsoft.com/office/drawing/2014/main" id="{393BEB33-DF51-F651-A5D1-BF2B00387173}"/>
              </a:ext>
            </a:extLst>
          </p:cNvPr>
          <p:cNvSpPr txBox="1">
            <a:spLocks noChangeArrowheads="1"/>
          </p:cNvSpPr>
          <p:nvPr/>
        </p:nvSpPr>
        <p:spPr bwMode="auto">
          <a:xfrm>
            <a:off x="6205206" y="3650164"/>
            <a:ext cx="383792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Passerelles / Synergies Pro-Premium</a:t>
            </a:r>
          </a:p>
        </p:txBody>
      </p:sp>
      <p:pic>
        <p:nvPicPr>
          <p:cNvPr id="303" name="Image 302">
            <a:extLst>
              <a:ext uri="{FF2B5EF4-FFF2-40B4-BE49-F238E27FC236}">
                <a16:creationId xmlns:a16="http://schemas.microsoft.com/office/drawing/2014/main" id="{DF56CAF1-E323-DDF1-F10C-FE07E71E606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17712">
            <a:off x="6102636" y="3638598"/>
            <a:ext cx="341740" cy="342197"/>
          </a:xfrm>
          <a:prstGeom prst="ellipse">
            <a:avLst/>
          </a:prstGeom>
          <a:solidFill>
            <a:schemeClr val="bg1"/>
          </a:solidFill>
        </p:spPr>
      </p:pic>
      <p:pic>
        <p:nvPicPr>
          <p:cNvPr id="304" name="Image 303">
            <a:extLst>
              <a:ext uri="{FF2B5EF4-FFF2-40B4-BE49-F238E27FC236}">
                <a16:creationId xmlns:a16="http://schemas.microsoft.com/office/drawing/2014/main" id="{A9290F29-AAC3-FFB9-510A-E421CDFCE20A}"/>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885413" y="3668441"/>
            <a:ext cx="315765" cy="306870"/>
          </a:xfrm>
          <a:prstGeom prst="rect">
            <a:avLst/>
          </a:prstGeom>
        </p:spPr>
      </p:pic>
      <p:sp>
        <p:nvSpPr>
          <p:cNvPr id="305" name="Espace réservé du contenu 8">
            <a:extLst>
              <a:ext uri="{FF2B5EF4-FFF2-40B4-BE49-F238E27FC236}">
                <a16:creationId xmlns:a16="http://schemas.microsoft.com/office/drawing/2014/main" id="{039AF216-D8A2-4D8F-C1DA-E5858E8CE38D}"/>
              </a:ext>
            </a:extLst>
          </p:cNvPr>
          <p:cNvSpPr txBox="1">
            <a:spLocks/>
          </p:cNvSpPr>
          <p:nvPr/>
        </p:nvSpPr>
        <p:spPr>
          <a:xfrm>
            <a:off x="5658204" y="3978379"/>
            <a:ext cx="6133137" cy="931921"/>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Passerelle 1 : </a:t>
            </a:r>
            <a:r>
              <a:rPr lang="fr-FR" sz="1100" dirty="0"/>
              <a:t>cibles GERC « Fil Rouge PRO/GP » dans PDC respectifs des </a:t>
            </a:r>
            <a:r>
              <a:rPr lang="fr-FR" sz="1100" dirty="0" err="1"/>
              <a:t>CAPROs</a:t>
            </a:r>
            <a:r>
              <a:rPr lang="fr-FR" sz="1100" dirty="0"/>
              <a:t> / CAGP, pour actions de mise en relation avec respectivement un CAGP / un CAPRO</a:t>
            </a: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Passerelle 2 : </a:t>
            </a:r>
            <a:r>
              <a:rPr lang="fr-FR" sz="1200" dirty="0"/>
              <a:t>CAT PRO / CAT BDR / </a:t>
            </a:r>
            <a:r>
              <a:rPr lang="fr-FR" sz="1200" dirty="0">
                <a:solidFill>
                  <a:srgbClr val="00B050"/>
                </a:solidFill>
              </a:rPr>
              <a:t>CAT Vert</a:t>
            </a:r>
          </a:p>
        </p:txBody>
      </p:sp>
      <p:pic>
        <p:nvPicPr>
          <p:cNvPr id="3" name="Image 2">
            <a:extLst>
              <a:ext uri="{FF2B5EF4-FFF2-40B4-BE49-F238E27FC236}">
                <a16:creationId xmlns:a16="http://schemas.microsoft.com/office/drawing/2014/main" id="{4166F6E6-B15A-5BD0-E7B3-931C1B27CFF9}"/>
              </a:ext>
            </a:extLst>
          </p:cNvPr>
          <p:cNvPicPr>
            <a:picLocks noChangeAspect="1"/>
          </p:cNvPicPr>
          <p:nvPr/>
        </p:nvPicPr>
        <p:blipFill>
          <a:blip r:embed="rId10">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2" name="Espace réservé du contenu 8">
            <a:extLst>
              <a:ext uri="{FF2B5EF4-FFF2-40B4-BE49-F238E27FC236}">
                <a16:creationId xmlns:a16="http://schemas.microsoft.com/office/drawing/2014/main" id="{C5C0FE4B-2C44-BD03-3132-22FD69AC7E07}"/>
              </a:ext>
            </a:extLst>
          </p:cNvPr>
          <p:cNvSpPr txBox="1">
            <a:spLocks/>
          </p:cNvSpPr>
          <p:nvPr/>
        </p:nvSpPr>
        <p:spPr>
          <a:xfrm>
            <a:off x="387280" y="1149372"/>
            <a:ext cx="5355656" cy="229742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CEP</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CAT PRO</a:t>
            </a: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CAT BDR (Réservé uniquement aux Personnes Morales)</a:t>
            </a:r>
          </a:p>
          <a:p>
            <a:pPr marL="468000" lvl="1" indent="0" eaLnBrk="1" fontAlgn="auto" hangingPunct="1">
              <a:spcBef>
                <a:spcPts val="300"/>
              </a:spcBef>
              <a:spcAft>
                <a:spcPts val="0"/>
              </a:spcAft>
              <a:buClr>
                <a:srgbClr val="00B0F0"/>
              </a:buClr>
              <a:buNone/>
              <a:defRPr/>
            </a:pPr>
            <a:r>
              <a:rPr lang="fr-FR" sz="1200" b="1" dirty="0"/>
              <a:t> </a:t>
            </a: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solidFill>
                  <a:srgbClr val="00B050"/>
                </a:solidFill>
              </a:rPr>
              <a:t>CAT Vert</a:t>
            </a:r>
          </a:p>
          <a:p>
            <a:pPr lvl="1" eaLnBrk="1" fontAlgn="auto" hangingPunct="1">
              <a:spcBef>
                <a:spcPts val="300"/>
              </a:spcBef>
              <a:spcAft>
                <a:spcPts val="0"/>
              </a:spcAft>
              <a:buClr>
                <a:srgbClr val="00B0F0"/>
              </a:buClr>
              <a:buFont typeface="Wingdings" panose="05000000000000000000" pitchFamily="2" charset="2"/>
              <a:buChar char="§"/>
              <a:defRPr/>
            </a:pPr>
            <a:endParaRPr lang="fr-FR" sz="1200" b="1" dirty="0">
              <a:solidFill>
                <a:schemeClr val="tx1"/>
              </a:solidFill>
            </a:endParaRP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t>Parts sociales</a:t>
            </a:r>
          </a:p>
          <a:p>
            <a:pPr lvl="1" eaLnBrk="1" fontAlgn="auto" hangingPunct="1">
              <a:spcBef>
                <a:spcPts val="300"/>
              </a:spcBef>
              <a:spcAft>
                <a:spcPts val="0"/>
              </a:spcAft>
              <a:buClr>
                <a:srgbClr val="00B0F0"/>
              </a:buClr>
              <a:buFont typeface="Wingdings" panose="05000000000000000000" pitchFamily="2" charset="2"/>
              <a:buChar char="§"/>
              <a:defRPr/>
            </a:pPr>
            <a:endParaRPr lang="fr-FR" sz="1200" dirty="0">
              <a:solidFill>
                <a:srgbClr val="00B050"/>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B0F0"/>
              </a:buClr>
              <a:buFont typeface="Wingdings" panose="05000000000000000000" pitchFamily="2" charset="2"/>
              <a:buChar char="§"/>
              <a:defRPr/>
            </a:pPr>
            <a:endParaRPr lang="fr-FR" sz="1200" b="1" dirty="0">
              <a:effectLst>
                <a:outerShdw blurRad="38100" dist="38100" dir="2700000" algn="tl">
                  <a:srgbClr val="000000">
                    <a:alpha val="43137"/>
                  </a:srgbClr>
                </a:outerShdw>
              </a:effectLst>
            </a:endParaRPr>
          </a:p>
        </p:txBody>
      </p:sp>
      <p:pic>
        <p:nvPicPr>
          <p:cNvPr id="4" name="Picture 2" descr="Sticker arbre été vert pas cher Etiquette &amp;amp;amp; Autocollant">
            <a:extLst>
              <a:ext uri="{FF2B5EF4-FFF2-40B4-BE49-F238E27FC236}">
                <a16:creationId xmlns:a16="http://schemas.microsoft.com/office/drawing/2014/main" id="{69E0A717-1F5B-8610-1DB1-5E886D9B4512}"/>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8072" y="2242671"/>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contenu 8">
            <a:extLst>
              <a:ext uri="{FF2B5EF4-FFF2-40B4-BE49-F238E27FC236}">
                <a16:creationId xmlns:a16="http://schemas.microsoft.com/office/drawing/2014/main" id="{A7F2565C-BD30-38CD-4709-BD239473453B}"/>
              </a:ext>
            </a:extLst>
          </p:cNvPr>
          <p:cNvSpPr txBox="1">
            <a:spLocks/>
          </p:cNvSpPr>
          <p:nvPr/>
        </p:nvSpPr>
        <p:spPr>
          <a:xfrm>
            <a:off x="201180" y="4268118"/>
            <a:ext cx="5479839" cy="1989925"/>
          </a:xfrm>
          <a:prstGeom prst="rect">
            <a:avLst/>
          </a:prstGeom>
          <a:noFill/>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Cibles GERC :</a:t>
            </a:r>
          </a:p>
          <a:p>
            <a:pPr marL="1143000" marR="0" lvl="2" indent="-2160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Cible récurrente trimestrielle « CCE solde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moy</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trim sup10K€ »</a:t>
            </a:r>
          </a:p>
          <a:p>
            <a:pPr lvl="2" eaLnBrk="1" fontAlgn="auto" hangingPunct="1">
              <a:spcBef>
                <a:spcPts val="300"/>
              </a:spcBef>
              <a:spcAft>
                <a:spcPts val="0"/>
              </a:spcAft>
              <a:buClr>
                <a:srgbClr val="00B0F0"/>
              </a:buClr>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Cible Approche globale Collecte</a:t>
            </a:r>
          </a:p>
          <a:p>
            <a:pPr marL="1143000" marR="0" lvl="2" indent="-2160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lang="fr-FR" sz="1000" dirty="0">
                <a:solidFill>
                  <a:prstClr val="black">
                    <a:lumMod val="75000"/>
                    <a:lumOff val="25000"/>
                  </a:prstClr>
                </a:solidFill>
                <a:latin typeface="Arial"/>
              </a:rPr>
              <a:t>Cible « Fil Rouge PRO/GP » : capter la collecte et la relation privée de clients Pros</a:t>
            </a: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Fonds de commerce :</a:t>
            </a:r>
          </a:p>
          <a:p>
            <a:pPr marL="1143000" marR="0" lvl="2" indent="-216000" algn="l" defTabSz="914400" rtl="0" eaLnBrk="1" fontAlgn="auto" latinLnBrk="0" hangingPunct="1">
              <a:lnSpc>
                <a:spcPct val="100000"/>
              </a:lnSpc>
              <a:spcBef>
                <a:spcPts val="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Autres clients déjà détenteurs d’un CEP avec solde important</a:t>
            </a:r>
          </a:p>
          <a:p>
            <a:pPr marL="1143000" marR="0" lvl="2" indent="-216000" algn="l" defTabSz="914400" rtl="0" eaLnBrk="1" fontAlgn="auto" latinLnBrk="0" hangingPunct="1">
              <a:lnSpc>
                <a:spcPct val="100000"/>
              </a:lnSpc>
              <a:spcBef>
                <a:spcPts val="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 non-détenteurs de l’univers Epargne</a:t>
            </a:r>
          </a:p>
          <a:p>
            <a:pPr marL="1143000" marR="0" lvl="2" indent="-216000" algn="l" defTabSz="914400" rtl="0" eaLnBrk="1" fontAlgn="auto" latinLnBrk="0" hangingPunct="1">
              <a:lnSpc>
                <a:spcPct val="100000"/>
              </a:lnSpc>
              <a:spcBef>
                <a:spcPts val="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 en PTF avec une SF Pro importante</a:t>
            </a:r>
          </a:p>
          <a:p>
            <a:pPr marL="1143000" marR="0" lvl="2" indent="-216000" algn="l" defTabSz="914400" rtl="0" eaLnBrk="1" fontAlgn="auto" latinLnBrk="0" hangingPunct="1">
              <a:lnSpc>
                <a:spcPct val="100000"/>
              </a:lnSpc>
              <a:spcBef>
                <a:spcPts val="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 en PTF déjà détenteurs de CAT / de Comptes Titres</a:t>
            </a:r>
          </a:p>
        </p:txBody>
      </p:sp>
      <p:sp>
        <p:nvSpPr>
          <p:cNvPr id="16" name="Espace réservé du contenu 8">
            <a:extLst>
              <a:ext uri="{FF2B5EF4-FFF2-40B4-BE49-F238E27FC236}">
                <a16:creationId xmlns:a16="http://schemas.microsoft.com/office/drawing/2014/main" id="{3567F592-2223-3C40-A9D1-B7F6C9E87918}"/>
              </a:ext>
            </a:extLst>
          </p:cNvPr>
          <p:cNvSpPr txBox="1">
            <a:spLocks/>
          </p:cNvSpPr>
          <p:nvPr/>
        </p:nvSpPr>
        <p:spPr>
          <a:xfrm>
            <a:off x="5757403" y="1133842"/>
            <a:ext cx="6133137"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Excédent collecte Pro globale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yc</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partie privée du pro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3% sur PV Coll</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lang="fr-FR" sz="1000" dirty="0">
                <a:solidFill>
                  <a:prstClr val="black">
                    <a:lumMod val="75000"/>
                    <a:lumOff val="25000"/>
                  </a:prstClr>
                </a:solidFill>
                <a:latin typeface="Arial"/>
              </a:rPr>
              <a:t>VB produits d’épargne (PEL, </a:t>
            </a:r>
            <a:r>
              <a:rPr lang="fr-FR" sz="1000" dirty="0" err="1">
                <a:solidFill>
                  <a:prstClr val="black">
                    <a:lumMod val="75000"/>
                    <a:lumOff val="25000"/>
                  </a:prstClr>
                </a:solidFill>
                <a:latin typeface="Arial"/>
              </a:rPr>
              <a:t>Quadreto</a:t>
            </a:r>
            <a:r>
              <a:rPr lang="fr-FR" sz="1000" dirty="0">
                <a:solidFill>
                  <a:prstClr val="black">
                    <a:lumMod val="75000"/>
                    <a:lumOff val="25000"/>
                  </a:prstClr>
                </a:solidFill>
                <a:latin typeface="Arial"/>
              </a:rPr>
              <a:t>, </a:t>
            </a:r>
            <a:r>
              <a:rPr lang="fr-FR" sz="1000" dirty="0" err="1">
                <a:solidFill>
                  <a:prstClr val="black">
                    <a:lumMod val="75000"/>
                    <a:lumOff val="25000"/>
                  </a:prstClr>
                </a:solidFill>
                <a:latin typeface="Arial"/>
              </a:rPr>
              <a:t>PERi</a:t>
            </a:r>
            <a:r>
              <a:rPr lang="fr-FR" sz="1000" dirty="0">
                <a:solidFill>
                  <a:prstClr val="black">
                    <a:lumMod val="75000"/>
                    <a:lumOff val="25000"/>
                  </a:prstClr>
                </a:solidFill>
                <a:latin typeface="Arial"/>
              </a:rPr>
              <a:t> partie privée des pros, </a:t>
            </a:r>
            <a:r>
              <a:rPr lang="fr-FR" sz="1000" dirty="0" err="1">
                <a:solidFill>
                  <a:prstClr val="black">
                    <a:lumMod val="75000"/>
                    <a:lumOff val="25000"/>
                  </a:prstClr>
                </a:solidFill>
                <a:latin typeface="Arial"/>
              </a:rPr>
              <a:t>Ass</a:t>
            </a:r>
            <a:r>
              <a:rPr lang="fr-FR" sz="1000" dirty="0">
                <a:solidFill>
                  <a:prstClr val="black">
                    <a:lumMod val="75000"/>
                    <a:lumOff val="25000"/>
                  </a:prstClr>
                </a:solidFill>
                <a:latin typeface="Arial"/>
              </a:rPr>
              <a:t>.-Vie)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0,5% sur PV </a:t>
            </a:r>
            <a:r>
              <a:rPr kumimoji="0" lang="fr-FR" sz="1000" b="1" i="0" u="none" strike="noStrike" kern="1200" cap="none" spc="0" normalizeH="0" baseline="0" noProof="0" dirty="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3895" marR="0" lvl="1"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Excédent épargne (hors DAV) pondéré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10%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lvl="2" indent="-215900" eaLnBrk="1" fontAlgn="auto" hangingPunct="1">
              <a:spcBef>
                <a:spcPts val="300"/>
              </a:spcBef>
              <a:spcAft>
                <a:spcPts val="0"/>
              </a:spcAft>
              <a:buClr>
                <a:srgbClr val="00B0F0"/>
              </a:buClr>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évolution CPA si client non-actif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évolution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si univers non-détenu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Tree>
    <p:extLst>
      <p:ext uri="{BB962C8B-B14F-4D97-AF65-F5344CB8AC3E}">
        <p14:creationId xmlns:p14="http://schemas.microsoft.com/office/powerpoint/2010/main" val="7382748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5389" y="988150"/>
            <a:ext cx="5342139" cy="2396271"/>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D7C378"/>
              </a:buClr>
              <a:buSzTx/>
              <a:buFont typeface="Cambria Math" panose="02040503050406030204" pitchFamily="18" charset="0"/>
              <a:buNone/>
              <a:tabLst/>
              <a:defRPr/>
            </a:pPr>
            <a:r>
              <a:rPr kumimoji="0" lang="fr-FR" sz="1400" b="1"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sym typeface="Arial" panose="020B0604020202020204" pitchFamily="34" charset="0"/>
              </a:rPr>
              <a:t>Grand Public - Premium - </a:t>
            </a:r>
            <a:r>
              <a:rPr kumimoji="0" lang="fr-FR" sz="1400" b="1" i="0" u="none" strike="noStrike" kern="0" cap="none" spc="0" normalizeH="0" baseline="0" noProof="0" dirty="0">
                <a:ln>
                  <a:noFill/>
                </a:ln>
                <a:solidFill>
                  <a:srgbClr val="C00000"/>
                </a:solidFill>
                <a:effectLst/>
                <a:uLnTx/>
                <a:uFillTx/>
                <a:latin typeface="Roboto" panose="02000000000000000000" pitchFamily="2" charset="0"/>
                <a:ea typeface="Roboto" panose="02000000000000000000" pitchFamily="2" charset="0"/>
                <a:sym typeface="Arial" panose="020B0604020202020204" pitchFamily="34" charset="0"/>
              </a:rPr>
              <a:t>Professionnels </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Montserrat Black" panose="00000A00000000000000" pitchFamily="2" charset="0"/>
                <a:ea typeface="+mn-ea"/>
                <a:cs typeface="+mn-cs"/>
              </a:rPr>
              <a:t>IARD PRO / </a:t>
            </a: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PREVOYANCE PRO &amp; SANTE</a:t>
            </a:r>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5122937"/>
            <a:ext cx="5866539" cy="1093261"/>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052345"/>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3864400"/>
            <a:ext cx="5338572" cy="2370791"/>
          </a:xfrm>
          <a:prstGeom prst="rect">
            <a:avLst/>
          </a:prstGeom>
          <a:noFill/>
          <a:ln w="76200">
            <a:solidFill>
              <a:srgbClr val="FFC00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41B8EB">
                  <a:lumMod val="75000"/>
                </a:srgbClr>
              </a:buClr>
              <a:buSzTx/>
              <a:buFont typeface="Arial" panose="020B0604020202020204" pitchFamily="34" charset="0"/>
              <a:buNone/>
              <a:tabLst/>
              <a:defRPr/>
            </a:pPr>
            <a:endParaRPr kumimoji="0" lang="fr-FR" sz="105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600"/>
              </a:spcBef>
              <a:spcAft>
                <a:spcPct val="0"/>
              </a:spcAft>
              <a:buClr>
                <a:srgbClr val="D11921"/>
              </a:buClr>
              <a:buSzTx/>
              <a:buFontTx/>
              <a:buNone/>
              <a:tabLst/>
              <a:defRPr/>
            </a:pPr>
            <a:r>
              <a:rPr kumimoji="0" lang="fr-FR" altLang="fr-FR" sz="1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600"/>
              </a:spcBef>
              <a:spcAft>
                <a:spcPct val="0"/>
              </a:spcAft>
              <a:buClr>
                <a:srgbClr val="D11921"/>
              </a:buClr>
              <a:buSzTx/>
              <a:buFontTx/>
              <a:buNone/>
              <a:tabLst/>
              <a:defRPr/>
            </a:pPr>
            <a:r>
              <a:rPr kumimoji="0" lang="fr-FR" altLang="fr-FR" sz="1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3695000"/>
            <a:ext cx="2205650" cy="338987"/>
          </a:xfrm>
          <a:prstGeom prst="rect">
            <a:avLst/>
          </a:prstGeom>
          <a:solidFill>
            <a:srgbClr val="FFC000"/>
          </a:solidFill>
          <a:ln w="19050">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41B8EB">
                  <a:lumMod val="75000"/>
                </a:srgbClr>
              </a:buClr>
              <a:buSzTx/>
              <a:buFont typeface="Arial" panose="020B0604020202020204" pitchFamily="34" charset="0"/>
              <a:buNone/>
              <a:tabLst/>
              <a:defRPr/>
            </a:pPr>
            <a:r>
              <a:rPr kumimoji="0" lang="fr-FR" sz="1400" b="1" i="0" u="none" strike="noStrike" kern="1200" cap="none" spc="0" normalizeH="0" baseline="0" noProof="0" dirty="0">
                <a:ln>
                  <a:noFill/>
                </a:ln>
                <a:solidFill>
                  <a:srgbClr val="FFFFFF"/>
                </a:solidFill>
                <a:effectLst/>
                <a:uLnTx/>
                <a:uFillTx/>
                <a:latin typeface="Arial"/>
                <a:ea typeface="+mn-ea"/>
                <a:cs typeface="+mn-cs"/>
              </a:rPr>
              <a:t>     Qui contacter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4929897"/>
            <a:ext cx="2629578"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ts val="600"/>
              </a:spcBef>
              <a:spcAft>
                <a:spcPct val="0"/>
              </a:spcAft>
              <a:buClr>
                <a:srgbClr val="D11921"/>
              </a:buClr>
              <a:buSzTx/>
              <a:buFontTx/>
              <a:buNone/>
              <a:tabLst/>
              <a:defRPr/>
            </a:pPr>
            <a:r>
              <a:rPr kumimoji="0" lang="fr-FR" altLang="fr-FR" sz="1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     TOUT SUR… l’IARD Pro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4953325"/>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42302" y="4012795"/>
            <a:ext cx="4760688" cy="27529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D6D2E3"/>
              </a:buClr>
              <a:buSzTx/>
              <a:buFont typeface="Arial" panose="020B0604020202020204" pitchFamily="34" charset="0"/>
              <a:buNone/>
              <a:tabLst/>
              <a:defRPr/>
            </a:pPr>
            <a:r>
              <a:rPr kumimoji="0" lang="fr-FR" sz="1200" b="1" i="0" u="none" strike="noStrike" kern="1200" cap="none" spc="0" normalizeH="0" baseline="0" noProof="0" dirty="0">
                <a:ln>
                  <a:noFill/>
                </a:ln>
                <a:solidFill>
                  <a:srgbClr val="C00000"/>
                </a:solidFill>
                <a:effectLst/>
                <a:uLnTx/>
                <a:uFillTx/>
                <a:latin typeface="Arial"/>
                <a:ea typeface="+mn-ea"/>
                <a:cs typeface="+mn-cs"/>
              </a:rPr>
              <a:t>Des cibles qualifiées </a:t>
            </a:r>
            <a:r>
              <a:rPr kumimoji="0" lang="fr-FR" sz="1200" b="1" i="0" u="none" strike="noStrike" kern="1200" cap="none" spc="0" normalizeH="0" baseline="0" noProof="0" dirty="0">
                <a:ln>
                  <a:noFill/>
                </a:ln>
                <a:solidFill>
                  <a:srgbClr val="000000">
                    <a:lumMod val="75000"/>
                    <a:lumOff val="25000"/>
                  </a:srgbClr>
                </a:solidFill>
                <a:effectLst/>
                <a:uLnTx/>
                <a:uFillTx/>
                <a:latin typeface="Arial"/>
                <a:ea typeface="+mn-ea"/>
                <a:cs typeface="+mn-cs"/>
              </a:rPr>
              <a:t>pour organiser </a:t>
            </a:r>
            <a:r>
              <a:rPr kumimoji="0" lang="fr-FR" sz="1200" b="1" i="0" u="none" strike="noStrike" kern="1200" cap="none" spc="0" normalizeH="0" baseline="0" noProof="0" dirty="0">
                <a:ln>
                  <a:noFill/>
                </a:ln>
                <a:solidFill>
                  <a:srgbClr val="C00000"/>
                </a:solidFill>
                <a:effectLst/>
                <a:uLnTx/>
                <a:uFillTx/>
                <a:latin typeface="Arial"/>
                <a:ea typeface="+mn-ea"/>
                <a:cs typeface="+mn-cs"/>
              </a:rPr>
              <a:t>la prise de contact </a:t>
            </a:r>
            <a:r>
              <a:rPr kumimoji="0" lang="fr-FR" sz="1200" b="1" i="0" u="none" strike="noStrike" kern="1200" cap="none" spc="0" normalizeH="0" baseline="0" noProof="0" dirty="0">
                <a:ln>
                  <a:noFill/>
                </a:ln>
                <a:solidFill>
                  <a:srgbClr val="000000">
                    <a:lumMod val="75000"/>
                    <a:lumOff val="25000"/>
                  </a:srgbClr>
                </a:solidFill>
                <a:effectLst/>
                <a:uLnTx/>
                <a:uFillTx/>
                <a:latin typeface="Arial"/>
                <a:ea typeface="+mn-ea"/>
                <a:cs typeface="+mn-cs"/>
              </a:rPr>
              <a:t>: </a:t>
            </a:r>
          </a:p>
          <a:p>
            <a:pPr marL="468000" marR="0" lvl="1" indent="0" algn="l" defTabSz="914400" rtl="0" eaLnBrk="1" fontAlgn="auto" latinLnBrk="0" hangingPunct="1">
              <a:lnSpc>
                <a:spcPct val="100000"/>
              </a:lnSpc>
              <a:spcBef>
                <a:spcPts val="300"/>
              </a:spcBef>
              <a:spcAft>
                <a:spcPts val="0"/>
              </a:spcAft>
              <a:buClr>
                <a:srgbClr val="D6D2E3"/>
              </a:buClr>
              <a:buSzTx/>
              <a:buFont typeface="Arial" panose="020B0604020202020204" pitchFamily="34" charset="0"/>
              <a:buNone/>
              <a:tabLst/>
              <a:defRPr/>
            </a:pPr>
            <a:endParaRPr kumimoji="0" lang="fr-FR" sz="1200" b="0" i="0" u="none" strike="noStrike" kern="1200" cap="none" spc="0" normalizeH="0" baseline="0" noProof="0" dirty="0">
              <a:ln>
                <a:noFill/>
              </a:ln>
              <a:solidFill>
                <a:srgbClr val="000000">
                  <a:lumMod val="75000"/>
                  <a:lumOff val="25000"/>
                </a:srgbClr>
              </a:solidFill>
              <a:effectLst/>
              <a:uLnTx/>
              <a:uFillTx/>
              <a:latin typeface="Arial"/>
              <a:ea typeface="+mn-ea"/>
              <a:cs typeface="+mn-cs"/>
            </a:endParaRPr>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4">
            <a:duotone>
              <a:prstClr val="black"/>
              <a:schemeClr val="accent6">
                <a:tint val="45000"/>
                <a:satMod val="400000"/>
              </a:schemeClr>
            </a:duotone>
          </a:blip>
          <a:stretch>
            <a:fillRect/>
          </a:stretch>
        </p:blipFill>
        <p:spPr>
          <a:xfrm rot="5701988" flipH="1" flipV="1">
            <a:off x="5485464" y="3995833"/>
            <a:ext cx="322403" cy="310019"/>
          </a:xfrm>
          <a:prstGeom prst="rect">
            <a:avLst/>
          </a:prstGeom>
          <a:noFill/>
        </p:spPr>
      </p:pic>
      <p:pic>
        <p:nvPicPr>
          <p:cNvPr id="288" name="Image 287">
            <a:hlinkClick r:id="rId5"/>
            <a:extLst>
              <a:ext uri="{FF2B5EF4-FFF2-40B4-BE49-F238E27FC236}">
                <a16:creationId xmlns:a16="http://schemas.microsoft.com/office/drawing/2014/main" id="{61FDC1EA-92E6-A0FC-7DFC-A14227F0CAC8}"/>
              </a:ext>
            </a:extLst>
          </p:cNvPr>
          <p:cNvPicPr>
            <a:picLocks noChangeAspect="1"/>
          </p:cNvPicPr>
          <p:nvPr/>
        </p:nvPicPr>
        <p:blipFill>
          <a:blip r:embed="rId6">
            <a:clrChange>
              <a:clrFrom>
                <a:srgbClr val="FDF9FA"/>
              </a:clrFrom>
              <a:clrTo>
                <a:srgbClr val="FDF9FA">
                  <a:alpha val="0"/>
                </a:srgbClr>
              </a:clrTo>
            </a:clrChange>
          </a:blip>
          <a:stretch>
            <a:fillRect/>
          </a:stretch>
        </p:blipFill>
        <p:spPr>
          <a:xfrm>
            <a:off x="10623341" y="5822261"/>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4">
            <a:duotone>
              <a:prstClr val="black"/>
              <a:schemeClr val="accent6">
                <a:tint val="45000"/>
                <a:satMod val="400000"/>
              </a:schemeClr>
            </a:duotone>
          </a:blip>
          <a:stretch>
            <a:fillRect/>
          </a:stretch>
        </p:blipFill>
        <p:spPr>
          <a:xfrm rot="4962598" flipH="1" flipV="1">
            <a:off x="11167037" y="5971381"/>
            <a:ext cx="322403" cy="310019"/>
          </a:xfrm>
          <a:prstGeom prst="rect">
            <a:avLst/>
          </a:prstGeom>
          <a:noFill/>
        </p:spPr>
      </p:pic>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rPr>
              <a:t>* Selon conditions décrites dans </a:t>
            </a:r>
            <a:r>
              <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hlinkClick r:id="rId7"/>
              </a:rPr>
              <a:t>le Book des offres</a:t>
            </a:r>
            <a:endPar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endParaRPr>
          </a:p>
        </p:txBody>
      </p:sp>
      <p:grpSp>
        <p:nvGrpSpPr>
          <p:cNvPr id="14" name="Graphique 1846">
            <a:extLst>
              <a:ext uri="{FF2B5EF4-FFF2-40B4-BE49-F238E27FC236}">
                <a16:creationId xmlns:a16="http://schemas.microsoft.com/office/drawing/2014/main" id="{1B9AC8C4-0EDD-7EB0-566A-6B254275F649}"/>
              </a:ext>
            </a:extLst>
          </p:cNvPr>
          <p:cNvGrpSpPr/>
          <p:nvPr/>
        </p:nvGrpSpPr>
        <p:grpSpPr>
          <a:xfrm>
            <a:off x="736387" y="3728403"/>
            <a:ext cx="239268" cy="268810"/>
            <a:chOff x="754923" y="4488392"/>
            <a:chExt cx="305723" cy="343471"/>
          </a:xfrm>
          <a:noFill/>
        </p:grpSpPr>
        <p:sp>
          <p:nvSpPr>
            <p:cNvPr id="15" name="Forme libre : forme 14">
              <a:extLst>
                <a:ext uri="{FF2B5EF4-FFF2-40B4-BE49-F238E27FC236}">
                  <a16:creationId xmlns:a16="http://schemas.microsoft.com/office/drawing/2014/main" id="{27194E7F-11E3-F3B2-70E0-49257F489658}"/>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1C7FD839-960F-9776-FFAF-FD83CD7DBFD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029DD5BC-B172-032C-C070-C34EFCDB57CE}"/>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AE76931-738C-1DEE-33F5-CED4E6537ED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4" name="Forme libre : forme 223">
              <a:extLst>
                <a:ext uri="{FF2B5EF4-FFF2-40B4-BE49-F238E27FC236}">
                  <a16:creationId xmlns:a16="http://schemas.microsoft.com/office/drawing/2014/main" id="{49C7020D-B750-5313-DCDE-C42E5577FA3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5" name="Forme libre : forme 224">
              <a:extLst>
                <a:ext uri="{FF2B5EF4-FFF2-40B4-BE49-F238E27FC236}">
                  <a16:creationId xmlns:a16="http://schemas.microsoft.com/office/drawing/2014/main" id="{25E263E0-C7B9-35C2-785E-3A1EFEDA8F24}"/>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6" name="Forme libre : forme 225">
              <a:extLst>
                <a:ext uri="{FF2B5EF4-FFF2-40B4-BE49-F238E27FC236}">
                  <a16:creationId xmlns:a16="http://schemas.microsoft.com/office/drawing/2014/main" id="{87DAD55B-4508-3D59-AE94-54A9D794A79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7" name="Forme libre : forme 226">
              <a:extLst>
                <a:ext uri="{FF2B5EF4-FFF2-40B4-BE49-F238E27FC236}">
                  <a16:creationId xmlns:a16="http://schemas.microsoft.com/office/drawing/2014/main" id="{358D0497-4A9B-221B-8444-21510F80010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28" name="Forme libre : forme 227">
              <a:extLst>
                <a:ext uri="{FF2B5EF4-FFF2-40B4-BE49-F238E27FC236}">
                  <a16:creationId xmlns:a16="http://schemas.microsoft.com/office/drawing/2014/main" id="{9FA4B248-CA67-D2A7-685C-862AD4184DA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29" name="Espace réservé du contenu 8">
            <a:hlinkClick r:id="" action="ppaction://noaction"/>
            <a:extLst>
              <a:ext uri="{FF2B5EF4-FFF2-40B4-BE49-F238E27FC236}">
                <a16:creationId xmlns:a16="http://schemas.microsoft.com/office/drawing/2014/main" id="{C683D900-221E-F207-E63F-0748AA9DB169}"/>
              </a:ext>
            </a:extLst>
          </p:cNvPr>
          <p:cNvSpPr txBox="1">
            <a:spLocks/>
          </p:cNvSpPr>
          <p:nvPr/>
        </p:nvSpPr>
        <p:spPr>
          <a:xfrm>
            <a:off x="4024645" y="3864400"/>
            <a:ext cx="2033350" cy="33898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D6D2E3"/>
              </a:buClr>
              <a:buSzTx/>
              <a:buFont typeface="Arial" panose="020B0604020202020204" pitchFamily="34" charset="0"/>
              <a:buNone/>
              <a:tabLst/>
              <a:defRPr/>
            </a:pPr>
            <a:r>
              <a:rPr kumimoji="0" lang="fr-FR" sz="1200" b="0" i="0" u="none" strike="noStrike" kern="1200" cap="none" spc="0" normalizeH="0" baseline="0" noProof="0" dirty="0">
                <a:ln>
                  <a:noFill/>
                </a:ln>
                <a:solidFill>
                  <a:srgbClr val="000000">
                    <a:lumMod val="75000"/>
                    <a:lumOff val="25000"/>
                  </a:srgbClr>
                </a:solidFill>
                <a:effectLst/>
                <a:uLnTx/>
                <a:uFillTx/>
                <a:latin typeface="Arial"/>
                <a:ea typeface="+mn-ea"/>
                <a:cs typeface="+mn-cs"/>
                <a:sym typeface="Wingdings" panose="05000000000000000000" pitchFamily="2" charset="2"/>
              </a:rPr>
              <a:t> </a:t>
            </a:r>
            <a:r>
              <a:rPr kumimoji="0" lang="fr-FR" sz="1200" b="0" i="0" u="none" strike="noStrike" kern="1200" cap="none" spc="0" normalizeH="0" baseline="0" noProof="0" dirty="0">
                <a:ln>
                  <a:noFill/>
                </a:ln>
                <a:solidFill>
                  <a:srgbClr val="000000">
                    <a:lumMod val="75000"/>
                    <a:lumOff val="25000"/>
                  </a:srgbClr>
                </a:solidFill>
                <a:effectLst/>
                <a:uLnTx/>
                <a:uFillTx/>
                <a:latin typeface="Arial"/>
                <a:ea typeface="+mn-ea"/>
                <a:cs typeface="+mn-cs"/>
                <a:hlinkClick r:id="rId8" action="ppaction://hlinksldjump"/>
              </a:rPr>
              <a:t>En savoir plus </a:t>
            </a:r>
            <a:endParaRPr kumimoji="0" lang="fr-FR" sz="1200" b="0" i="0" u="none" strike="noStrike" kern="1200" cap="none" spc="0" normalizeH="0" baseline="0" noProof="0" dirty="0">
              <a:ln>
                <a:noFill/>
              </a:ln>
              <a:solidFill>
                <a:srgbClr val="000000">
                  <a:lumMod val="75000"/>
                  <a:lumOff val="25000"/>
                </a:srgbClr>
              </a:solidFill>
              <a:effectLst/>
              <a:uLnTx/>
              <a:uFillTx/>
              <a:latin typeface="Arial"/>
              <a:ea typeface="+mn-ea"/>
              <a:cs typeface="+mn-cs"/>
            </a:endParaRPr>
          </a:p>
        </p:txBody>
      </p:sp>
      <p:sp>
        <p:nvSpPr>
          <p:cNvPr id="231" name="Espace réservé du contenu 8">
            <a:extLst>
              <a:ext uri="{FF2B5EF4-FFF2-40B4-BE49-F238E27FC236}">
                <a16:creationId xmlns:a16="http://schemas.microsoft.com/office/drawing/2014/main" id="{BBEF8F59-605B-44DA-0846-5F9397AA55E9}"/>
              </a:ext>
            </a:extLst>
          </p:cNvPr>
          <p:cNvSpPr txBox="1">
            <a:spLocks/>
          </p:cNvSpPr>
          <p:nvPr/>
        </p:nvSpPr>
        <p:spPr>
          <a:xfrm>
            <a:off x="5551577" y="4977620"/>
            <a:ext cx="6133137" cy="1009417"/>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753745" marR="0" lvl="1" indent="-285750" algn="l" defTabSz="914400" rtl="0" eaLnBrk="1" fontAlgn="auto" latinLnBrk="0" hangingPunct="1">
              <a:lnSpc>
                <a:spcPct val="100000"/>
              </a:lnSpc>
              <a:spcBef>
                <a:spcPts val="300"/>
              </a:spcBef>
              <a:spcAft>
                <a:spcPts val="0"/>
              </a:spcAft>
              <a:buClr>
                <a:srgbClr val="FFC00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0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hlinkClick r:id="rId9"/>
              </a:rPr>
              <a:t>OORA</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 diagnostic, fiches produits et Mémo Pro</a:t>
            </a:r>
          </a:p>
          <a:p>
            <a:pPr marL="1098445" marR="0" lvl="2"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0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hlinkClick r:id="rId10"/>
              </a:rPr>
              <a:t>AssurNet</a:t>
            </a:r>
            <a:r>
              <a:rPr kumimoji="0" lang="fr-FR" sz="10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plateforme d’information et de documentation Groupe </a:t>
            </a:r>
            <a:r>
              <a:rPr kumimoji="0" lang="fr-FR" sz="900" b="0" i="1" u="none" strike="noStrike" kern="1200" cap="none" spc="0" normalizeH="0" baseline="0" noProof="0" dirty="0">
                <a:ln>
                  <a:noFill/>
                </a:ln>
                <a:solidFill>
                  <a:prstClr val="black">
                    <a:lumMod val="75000"/>
                    <a:lumOff val="25000"/>
                  </a:prstClr>
                </a:solidFill>
                <a:effectLst/>
                <a:uLnTx/>
                <a:uFillTx/>
                <a:latin typeface="Arial"/>
                <a:ea typeface="+mn-ea"/>
                <a:cs typeface="+mn-cs"/>
              </a:rPr>
              <a:t>(remplace </a:t>
            </a:r>
            <a:r>
              <a:rPr kumimoji="0" lang="fr-FR" sz="900" b="0" i="1" u="none" strike="noStrike" kern="1200" cap="none" spc="0" normalizeH="0" baseline="0" noProof="0" dirty="0" err="1">
                <a:ln>
                  <a:noFill/>
                </a:ln>
                <a:solidFill>
                  <a:prstClr val="black">
                    <a:lumMod val="75000"/>
                    <a:lumOff val="25000"/>
                  </a:prstClr>
                </a:solidFill>
                <a:effectLst/>
                <a:uLnTx/>
                <a:uFillTx/>
                <a:latin typeface="Arial"/>
                <a:ea typeface="+mn-ea"/>
                <a:cs typeface="+mn-cs"/>
              </a:rPr>
              <a:t>MyEAV</a:t>
            </a:r>
            <a:r>
              <a:rPr kumimoji="0" lang="fr-FR" sz="900" b="0" i="1"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098445" marR="0" lvl="2"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232" name="Espace réservé du contenu 8">
            <a:extLst>
              <a:ext uri="{FF2B5EF4-FFF2-40B4-BE49-F238E27FC236}">
                <a16:creationId xmlns:a16="http://schemas.microsoft.com/office/drawing/2014/main" id="{71566B2A-E714-D085-0E25-B51A9B7B0912}"/>
              </a:ext>
            </a:extLst>
          </p:cNvPr>
          <p:cNvSpPr txBox="1">
            <a:spLocks/>
          </p:cNvSpPr>
          <p:nvPr/>
        </p:nvSpPr>
        <p:spPr bwMode="auto">
          <a:xfrm>
            <a:off x="5991246" y="3470982"/>
            <a:ext cx="5866539" cy="1277477"/>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base" latinLnBrk="0" hangingPunct="1">
              <a:lnSpc>
                <a:spcPct val="100000"/>
              </a:lnSpc>
              <a:spcBef>
                <a:spcPts val="600"/>
              </a:spcBef>
              <a:spcAft>
                <a:spcPct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233" name="Espace réservé du contenu 8">
            <a:extLst>
              <a:ext uri="{FF2B5EF4-FFF2-40B4-BE49-F238E27FC236}">
                <a16:creationId xmlns:a16="http://schemas.microsoft.com/office/drawing/2014/main" id="{393BEB33-DF51-F651-A5D1-BF2B00387173}"/>
              </a:ext>
            </a:extLst>
          </p:cNvPr>
          <p:cNvSpPr txBox="1">
            <a:spLocks noChangeArrowheads="1"/>
          </p:cNvSpPr>
          <p:nvPr/>
        </p:nvSpPr>
        <p:spPr bwMode="auto">
          <a:xfrm>
            <a:off x="6205206" y="3310986"/>
            <a:ext cx="3837928"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ts val="600"/>
              </a:spcBef>
              <a:spcAft>
                <a:spcPct val="0"/>
              </a:spcAft>
              <a:buClr>
                <a:srgbClr val="D11921"/>
              </a:buClr>
              <a:buSzTx/>
              <a:buFontTx/>
              <a:buNone/>
              <a:tabLst/>
              <a:defRPr/>
            </a:pPr>
            <a:r>
              <a:rPr kumimoji="0" lang="fr-FR" altLang="fr-FR" sz="1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     Passerelles / Synergies Pro-Premium</a:t>
            </a:r>
          </a:p>
        </p:txBody>
      </p:sp>
      <p:pic>
        <p:nvPicPr>
          <p:cNvPr id="303" name="Image 302">
            <a:extLst>
              <a:ext uri="{FF2B5EF4-FFF2-40B4-BE49-F238E27FC236}">
                <a16:creationId xmlns:a16="http://schemas.microsoft.com/office/drawing/2014/main" id="{DF56CAF1-E323-DDF1-F10C-FE07E71E606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617712">
            <a:off x="6102636" y="3299420"/>
            <a:ext cx="341740" cy="342197"/>
          </a:xfrm>
          <a:prstGeom prst="ellipse">
            <a:avLst/>
          </a:prstGeom>
          <a:solidFill>
            <a:schemeClr val="bg1"/>
          </a:solidFill>
        </p:spPr>
      </p:pic>
      <p:pic>
        <p:nvPicPr>
          <p:cNvPr id="304" name="Image 303">
            <a:extLst>
              <a:ext uri="{FF2B5EF4-FFF2-40B4-BE49-F238E27FC236}">
                <a16:creationId xmlns:a16="http://schemas.microsoft.com/office/drawing/2014/main" id="{A9290F29-AAC3-FFB9-510A-E421CDFCE20A}"/>
              </a:ext>
            </a:extLst>
          </p:cNvPr>
          <p:cNvPicPr>
            <a:picLocks noChangeAspect="1"/>
          </p:cNvPicPr>
          <p:nvPr/>
        </p:nvPicPr>
        <p:blipFill>
          <a:blip r:embed="rId12" cstate="print">
            <a:extLst>
              <a:ext uri="{BEBA8EAE-BF5A-486C-A8C5-ECC9F3942E4B}">
                <a14:imgProps xmlns:a14="http://schemas.microsoft.com/office/drawing/2010/main">
                  <a14:imgLayer r:embed="rId1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885413" y="3329263"/>
            <a:ext cx="315765" cy="306870"/>
          </a:xfrm>
          <a:prstGeom prst="rect">
            <a:avLst/>
          </a:prstGeom>
        </p:spPr>
      </p:pic>
      <p:pic>
        <p:nvPicPr>
          <p:cNvPr id="3" name="Image 2">
            <a:extLst>
              <a:ext uri="{FF2B5EF4-FFF2-40B4-BE49-F238E27FC236}">
                <a16:creationId xmlns:a16="http://schemas.microsoft.com/office/drawing/2014/main" id="{4166F6E6-B15A-5BD0-E7B3-931C1B27CFF9}"/>
              </a:ext>
            </a:extLst>
          </p:cNvPr>
          <p:cNvPicPr>
            <a:picLocks noChangeAspect="1"/>
          </p:cNvPicPr>
          <p:nvPr/>
        </p:nvPicPr>
        <p:blipFill>
          <a:blip r:embed="rId14">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6" name="Espace réservé du contenu 8">
            <a:extLst>
              <a:ext uri="{FF2B5EF4-FFF2-40B4-BE49-F238E27FC236}">
                <a16:creationId xmlns:a16="http://schemas.microsoft.com/office/drawing/2014/main" id="{D4396CE6-C156-4423-0FBE-433AFB2C1532}"/>
              </a:ext>
            </a:extLst>
          </p:cNvPr>
          <p:cNvSpPr txBox="1">
            <a:spLocks/>
          </p:cNvSpPr>
          <p:nvPr/>
        </p:nvSpPr>
        <p:spPr>
          <a:xfrm>
            <a:off x="-29811" y="4329214"/>
            <a:ext cx="5804765" cy="230622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Cibles GERC :</a:t>
            </a:r>
          </a:p>
          <a:p>
            <a:pPr marL="896938" marR="0" lvl="2" indent="-180975"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Approche Globale Assurances </a:t>
            </a:r>
            <a:r>
              <a:rPr kumimoji="0" lang="fr-FR" sz="1200" b="1" i="1" u="none" strike="noStrike" kern="1200" cap="none" spc="0" normalizeH="0" baseline="0" noProof="0" dirty="0">
                <a:ln>
                  <a:noFill/>
                </a:ln>
                <a:solidFill>
                  <a:prstClr val="black">
                    <a:lumMod val="75000"/>
                    <a:lumOff val="25000"/>
                  </a:prstClr>
                </a:solidFill>
                <a:effectLst/>
                <a:uLnTx/>
                <a:uFillTx/>
                <a:latin typeface="Arial"/>
                <a:ea typeface="+mn-ea"/>
                <a:cs typeface="+mn-cs"/>
              </a:rPr>
              <a:t>(Auto Pro, MR Pro et Prévoyance Pro</a:t>
            </a:r>
            <a:r>
              <a:rPr kumimoji="0" lang="fr-FR" sz="1100" b="0" i="1"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 cibles en appui d’e-mailings et de bannières web mettant en avant les offres promos du moment</a:t>
            </a:r>
          </a:p>
          <a:p>
            <a:pPr marL="896938" marR="0" lvl="2" indent="-180975"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TF Auto Pro / Auto Part</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sur clients en Double-Relation et en possession de véhicule</a:t>
            </a:r>
            <a:endPar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Fonds de commerce</a:t>
            </a:r>
          </a:p>
          <a:p>
            <a:pPr marL="1143000" marR="0" lvl="2"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 sans Univers Assurances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avec filtres et tris sur clients non-équipés [</a:t>
            </a:r>
            <a:r>
              <a:rPr kumimoji="0" lang="fr-FR" sz="1000" b="1" i="1" u="none" strike="noStrike" kern="1200" cap="none" spc="0" normalizeH="0" baseline="0" noProof="0" dirty="0">
                <a:ln>
                  <a:noFill/>
                </a:ln>
                <a:solidFill>
                  <a:prstClr val="black">
                    <a:lumMod val="75000"/>
                    <a:lumOff val="25000"/>
                  </a:prstClr>
                </a:solidFill>
                <a:effectLst/>
                <a:uLnTx/>
                <a:uFillTx/>
                <a:latin typeface="Arial"/>
                <a:ea typeface="+mn-ea"/>
                <a:cs typeface="+mn-cs"/>
              </a:rPr>
              <a:t>72 %</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 de nos clients </a:t>
            </a:r>
            <a:r>
              <a:rPr kumimoji="0" lang="fr-FR" sz="1000" b="0" i="1" u="sng" strike="noStrike" kern="1200" cap="none" spc="0" normalizeH="0" baseline="0" noProof="0" dirty="0">
                <a:ln>
                  <a:noFill/>
                </a:ln>
                <a:solidFill>
                  <a:prstClr val="black">
                    <a:lumMod val="75000"/>
                    <a:lumOff val="25000"/>
                  </a:prstClr>
                </a:solidFill>
                <a:effectLst/>
                <a:uLnTx/>
                <a:uFillTx/>
                <a:latin typeface="Arial"/>
                <a:ea typeface="+mn-ea"/>
                <a:cs typeface="+mn-cs"/>
              </a:rPr>
              <a:t>Actifs</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000" b="1" i="1" u="none" strike="noStrike" kern="1200" cap="none" spc="0" normalizeH="0" baseline="0" noProof="0" dirty="0">
                <a:ln>
                  <a:noFill/>
                </a:ln>
                <a:solidFill>
                  <a:prstClr val="black">
                    <a:lumMod val="75000"/>
                    <a:lumOff val="25000"/>
                  </a:prstClr>
                </a:solidFill>
                <a:effectLst/>
                <a:uLnTx/>
                <a:uFillTx/>
                <a:latin typeface="Arial"/>
                <a:ea typeface="+mn-ea"/>
                <a:cs typeface="+mn-cs"/>
              </a:rPr>
              <a:t>ne détiennent pas cet univers</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endPar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10" name="Espace réservé du contenu 8">
            <a:extLst>
              <a:ext uri="{FF2B5EF4-FFF2-40B4-BE49-F238E27FC236}">
                <a16:creationId xmlns:a16="http://schemas.microsoft.com/office/drawing/2014/main" id="{3276CD37-4C76-017F-D41A-50C4ED8309DE}"/>
              </a:ext>
            </a:extLst>
          </p:cNvPr>
          <p:cNvSpPr txBox="1">
            <a:spLocks/>
          </p:cNvSpPr>
          <p:nvPr/>
        </p:nvSpPr>
        <p:spPr>
          <a:xfrm>
            <a:off x="5903436" y="1166995"/>
            <a:ext cx="6023614" cy="1775342"/>
          </a:xfrm>
          <a:prstGeom prst="rect">
            <a:avLst/>
          </a:prstGeom>
          <a:noFill/>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PV sur objectif : </a:t>
            </a:r>
          </a:p>
          <a:p>
            <a:pPr marL="1143000" marR="0" lvl="2"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VB IARD PRO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0,5% sur PV </a:t>
            </a:r>
            <a:r>
              <a:rPr kumimoji="0" lang="fr-FR" sz="1000" b="1" i="0" u="none" strike="noStrike" kern="1200" cap="none" spc="0" normalizeH="0" baseline="0" noProof="0" dirty="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endParaRPr kumimoji="0" lang="fr-FR" sz="8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143000" marR="0" lvl="2"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rPr>
              <a:t>VB Prévoyance Pro (</a:t>
            </a:r>
            <a:r>
              <a:rPr kumimoji="0" lang="fr-FR" sz="1000" b="1" i="0" u="none" strike="noStrike" kern="1200" cap="none" spc="0" normalizeH="0" baseline="0" noProof="0" dirty="0">
                <a:ln>
                  <a:noFill/>
                </a:ln>
                <a:solidFill>
                  <a:srgbClr val="000000">
                    <a:lumMod val="75000"/>
                    <a:lumOff val="25000"/>
                  </a:srgbClr>
                </a:solidFill>
                <a:effectLst/>
                <a:uLnTx/>
                <a:uFillTx/>
                <a:latin typeface="Arial"/>
                <a:ea typeface="+mn-ea"/>
                <a:cs typeface="+mn-cs"/>
              </a:rPr>
              <a:t>0,5% sur PV </a:t>
            </a:r>
            <a:r>
              <a:rPr kumimoji="0" lang="fr-FR" sz="1000" b="1" i="0" u="none" strike="noStrike" kern="1200" cap="none" spc="0" normalizeH="0" baseline="0" noProof="0" dirty="0" err="1">
                <a:ln>
                  <a:noFill/>
                </a:ln>
                <a:solidFill>
                  <a:srgbClr val="000000">
                    <a:lumMod val="75000"/>
                    <a:lumOff val="25000"/>
                  </a:srgbClr>
                </a:solidFill>
                <a:effectLst/>
                <a:uLnTx/>
                <a:uFillTx/>
                <a:latin typeface="Arial"/>
                <a:ea typeface="+mn-ea"/>
                <a:cs typeface="+mn-cs"/>
              </a:rPr>
              <a:t>Indiv</a:t>
            </a:r>
            <a:r>
              <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rPr>
              <a:t>.)</a:t>
            </a: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Baromètre :</a:t>
            </a:r>
          </a:p>
          <a:p>
            <a:pPr marL="1142895" marR="0" lvl="2" indent="-215900" algn="l" defTabSz="914400" rtl="0" eaLnBrk="1" fontAlgn="auto" latinLnBrk="0" hangingPunct="1">
              <a:lnSpc>
                <a:spcPct val="100000"/>
              </a:lnSpc>
              <a:spcBef>
                <a:spcPts val="300"/>
              </a:spcBef>
              <a:spcAft>
                <a:spcPts val="0"/>
              </a:spcAft>
              <a:buClr>
                <a:srgbClr val="FFC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VN produits IARD /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Prév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 Ep. Salariale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15%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FFC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évolution CPA si client non-actif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FFC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évolution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si univers non-détenu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23C1465B-E644-15A3-C108-6DC8A96485DE}"/>
              </a:ext>
            </a:extLst>
          </p:cNvPr>
          <p:cNvSpPr/>
          <p:nvPr/>
        </p:nvSpPr>
        <p:spPr>
          <a:xfrm>
            <a:off x="6057995" y="4134342"/>
            <a:ext cx="5717684" cy="459950"/>
          </a:xfrm>
          <a:prstGeom prst="rect">
            <a:avLst/>
          </a:prstGeom>
          <a:solidFill>
            <a:srgbClr val="FCBE04">
              <a:lumMod val="20000"/>
              <a:lumOff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a:ea typeface="+mn-ea"/>
              <a:cs typeface="+mn-cs"/>
            </a:endParaRPr>
          </a:p>
        </p:txBody>
      </p:sp>
      <p:sp>
        <p:nvSpPr>
          <p:cNvPr id="16" name="Espace réservé du contenu 8">
            <a:extLst>
              <a:ext uri="{FF2B5EF4-FFF2-40B4-BE49-F238E27FC236}">
                <a16:creationId xmlns:a16="http://schemas.microsoft.com/office/drawing/2014/main" id="{42D4B1F4-81E0-7A4C-1D7A-9F370304BEA6}"/>
              </a:ext>
            </a:extLst>
          </p:cNvPr>
          <p:cNvSpPr txBox="1">
            <a:spLocks/>
          </p:cNvSpPr>
          <p:nvPr/>
        </p:nvSpPr>
        <p:spPr>
          <a:xfrm>
            <a:off x="5920554" y="3934712"/>
            <a:ext cx="5592495" cy="680488"/>
          </a:xfrm>
          <a:prstGeom prst="rect">
            <a:avLst/>
          </a:prstGeom>
          <a:noFill/>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Astuce </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sym typeface="Wingdings" panose="05000000000000000000" pitchFamily="2" charset="2"/>
              </a:rPr>
              <a:t></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100 % digitalisation :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MR Pro / Auto Pro :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hlinkClick r:id="rId15"/>
              </a:rPr>
              <a:t>Il est possible de déclarer un sinistre en quelques clics sur l’appli et DEI !</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8" name="Espace réservé du contenu 8">
            <a:extLst>
              <a:ext uri="{FF2B5EF4-FFF2-40B4-BE49-F238E27FC236}">
                <a16:creationId xmlns:a16="http://schemas.microsoft.com/office/drawing/2014/main" id="{EF78C70E-424A-1487-32DF-6A263957DC1A}"/>
              </a:ext>
            </a:extLst>
          </p:cNvPr>
          <p:cNvSpPr txBox="1">
            <a:spLocks/>
          </p:cNvSpPr>
          <p:nvPr/>
        </p:nvSpPr>
        <p:spPr>
          <a:xfrm>
            <a:off x="5787032" y="3472793"/>
            <a:ext cx="6277643" cy="573177"/>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PERi</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2" name="Espace réservé du contenu 8">
            <a:extLst>
              <a:ext uri="{FF2B5EF4-FFF2-40B4-BE49-F238E27FC236}">
                <a16:creationId xmlns:a16="http://schemas.microsoft.com/office/drawing/2014/main" id="{87D3D52E-5C64-8018-6BA0-2AE2F55A5676}"/>
              </a:ext>
            </a:extLst>
          </p:cNvPr>
          <p:cNvSpPr txBox="1">
            <a:spLocks/>
          </p:cNvSpPr>
          <p:nvPr/>
        </p:nvSpPr>
        <p:spPr>
          <a:xfrm>
            <a:off x="70450" y="1139907"/>
            <a:ext cx="5743707" cy="233203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MR Pro : à partir du 03/01 </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sym typeface="Wingdings" panose="05000000000000000000" pitchFamily="2" charset="2"/>
              </a:rPr>
              <a:t></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fr-FR" sz="1200" b="1" i="0" u="none" strike="noStrike" kern="1200" cap="none" spc="0" normalizeH="0" baseline="0" noProof="0" dirty="0">
                <a:ln>
                  <a:noFill/>
                </a:ln>
                <a:solidFill>
                  <a:srgbClr val="C00000"/>
                </a:solidFill>
                <a:effectLst/>
                <a:uLnTx/>
                <a:uFillTx/>
                <a:latin typeface="Arial"/>
                <a:ea typeface="+mn-ea"/>
                <a:cs typeface="+mn-cs"/>
              </a:rPr>
              <a:t>2 mois de cotisation offerts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sur les nouvelles souscriptions MR Pro (</a:t>
            </a:r>
            <a:r>
              <a:rPr kumimoji="0" lang="fr-FR" sz="1200" b="0" i="1" u="none" strike="noStrike" kern="1200" cap="none" spc="0" normalizeH="0" baseline="0" noProof="0" dirty="0">
                <a:ln>
                  <a:noFill/>
                </a:ln>
                <a:solidFill>
                  <a:prstClr val="black">
                    <a:lumMod val="75000"/>
                    <a:lumOff val="25000"/>
                  </a:prstClr>
                </a:solidFill>
                <a:effectLst/>
                <a:uLnTx/>
                <a:uFillTx/>
                <a:latin typeface="Arial"/>
                <a:ea typeface="+mn-ea"/>
                <a:cs typeface="+mn-cs"/>
              </a:rPr>
              <a:t>dans la limite de 50 €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684000" marR="0" lvl="1"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4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endParaRPr>
          </a:p>
          <a:p>
            <a:pPr marL="684000" marR="0" lvl="1"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Auto Pro :  à partir du 03/01 </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sym typeface="Wingdings" panose="05000000000000000000" pitchFamily="2" charset="2"/>
              </a:rPr>
              <a:t> </a:t>
            </a:r>
            <a:r>
              <a:rPr kumimoji="0" lang="fr-FR" sz="1200" b="1" i="0" u="none" strike="noStrike" kern="1200" cap="none" spc="0" normalizeH="0" baseline="0" noProof="0" dirty="0">
                <a:ln>
                  <a:noFill/>
                </a:ln>
                <a:solidFill>
                  <a:srgbClr val="C00000"/>
                </a:solidFill>
                <a:effectLst/>
                <a:uLnTx/>
                <a:uFillTx/>
                <a:latin typeface="Arial"/>
                <a:ea typeface="+mn-ea"/>
                <a:cs typeface="+mn-cs"/>
              </a:rPr>
              <a:t>2 mois de cotisation offerts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sur les nouvelles souscriptions AUTO Pro (</a:t>
            </a:r>
            <a:r>
              <a:rPr kumimoji="0" lang="fr-FR" sz="1200" b="0" i="1" u="none" strike="noStrike" kern="1200" cap="none" spc="0" normalizeH="0" baseline="0" noProof="0" dirty="0">
                <a:ln>
                  <a:noFill/>
                </a:ln>
                <a:solidFill>
                  <a:prstClr val="black">
                    <a:lumMod val="75000"/>
                    <a:lumOff val="25000"/>
                  </a:prstClr>
                </a:solidFill>
                <a:effectLst/>
                <a:uLnTx/>
                <a:uFillTx/>
                <a:latin typeface="Arial"/>
                <a:ea typeface="+mn-ea"/>
                <a:cs typeface="+mn-cs"/>
              </a:rPr>
              <a:t>dans la limite de 200 €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684000" marR="0" lvl="1"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4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endParaRPr>
          </a:p>
          <a:p>
            <a:pPr marL="684000" marR="0" lvl="1"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4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4000" marR="0" lvl="1" indent="-216000" algn="just"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400" b="1" i="0" u="none" strike="noStrike" kern="1200" cap="none" spc="0" normalizeH="0" baseline="0" noProof="0" dirty="0">
              <a:ln>
                <a:noFill/>
              </a:ln>
              <a:solidFill>
                <a:srgbClr val="C00000"/>
              </a:solidFill>
              <a:effectLst/>
              <a:highlight>
                <a:srgbClr val="FFFF00"/>
              </a:highligh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Prévoyance Pro </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sym typeface="Wingdings" panose="05000000000000000000" pitchFamily="2" charset="2"/>
              </a:rPr>
              <a:t> </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du 15/01 au 15/03 </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sym typeface="Wingdings" panose="05000000000000000000" pitchFamily="2" charset="2"/>
              </a:rPr>
              <a:t> </a:t>
            </a:r>
            <a:r>
              <a:rPr kumimoji="0" lang="fr-FR" sz="1200" b="1" i="0" u="none" strike="noStrike" kern="1200" cap="none" spc="0" normalizeH="0" baseline="0" noProof="0" dirty="0">
                <a:ln>
                  <a:noFill/>
                </a:ln>
                <a:solidFill>
                  <a:srgbClr val="C00000"/>
                </a:solidFill>
                <a:effectLst/>
                <a:uLnTx/>
                <a:uFillTx/>
                <a:latin typeface="Arial"/>
                <a:ea typeface="+mn-ea"/>
                <a:cs typeface="+mn-cs"/>
              </a:rPr>
              <a:t>2 mois de cotisation offerts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sur les nouvelles souscriptions </a:t>
            </a:r>
            <a:r>
              <a:rPr kumimoji="0" lang="fr-FR" sz="12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Prév</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Pro </a:t>
            </a:r>
            <a:endParaRPr kumimoji="0" lang="fr-FR" sz="900" b="0" i="1"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5" name="Titre 17">
            <a:extLst>
              <a:ext uri="{FF2B5EF4-FFF2-40B4-BE49-F238E27FC236}">
                <a16:creationId xmlns:a16="http://schemas.microsoft.com/office/drawing/2014/main" id="{E8948CFD-6648-9E3E-7C49-B317D419D3E2}"/>
              </a:ext>
            </a:extLst>
          </p:cNvPr>
          <p:cNvSpPr>
            <a:spLocks noGrp="1"/>
          </p:cNvSpPr>
          <p:nvPr>
            <p:ph type="title"/>
          </p:nvPr>
        </p:nvSpPr>
        <p:spPr>
          <a:xfrm>
            <a:off x="484791" y="409078"/>
            <a:ext cx="11017660" cy="384043"/>
          </a:xfrm>
        </p:spPr>
        <p:txBody>
          <a:bodyPr/>
          <a:lstStyle/>
          <a:p>
            <a:r>
              <a:rPr lang="fr-FR" sz="1600" dirty="0">
                <a:latin typeface="Montserrat Black"/>
              </a:rPr>
              <a:t>L’</a:t>
            </a:r>
            <a:r>
              <a:rPr lang="fr-FR" sz="1600" dirty="0">
                <a:solidFill>
                  <a:srgbClr val="C00000"/>
                </a:solidFill>
                <a:latin typeface="Montserrat Black"/>
              </a:rPr>
              <a:t>Essentiel </a:t>
            </a:r>
            <a:r>
              <a:rPr lang="fr-FR" sz="1600" dirty="0">
                <a:latin typeface="Montserrat Black"/>
              </a:rPr>
              <a:t>de l’IARD Pro : « </a:t>
            </a:r>
            <a:r>
              <a:rPr lang="fr-FR" sz="1600" dirty="0">
                <a:solidFill>
                  <a:srgbClr val="C00000"/>
                </a:solidFill>
                <a:latin typeface="Montserrat Black"/>
              </a:rPr>
              <a:t>Assurer</a:t>
            </a:r>
            <a:r>
              <a:rPr lang="fr-FR" sz="1600" dirty="0">
                <a:latin typeface="Montserrat Black"/>
              </a:rPr>
              <a:t> les Pros et </a:t>
            </a:r>
            <a:r>
              <a:rPr lang="fr-FR" sz="1600" dirty="0">
                <a:solidFill>
                  <a:srgbClr val="C00000"/>
                </a:solidFill>
                <a:latin typeface="Montserrat Black"/>
              </a:rPr>
              <a:t>protéger la ou les personnes clé(s) </a:t>
            </a:r>
            <a:r>
              <a:rPr lang="fr-FR" sz="1600" dirty="0">
                <a:latin typeface="Montserrat Black"/>
              </a:rPr>
              <a:t>de l’entreprise » </a:t>
            </a:r>
            <a:r>
              <a:rPr lang="fr-FR" sz="1600" dirty="0">
                <a:solidFill>
                  <a:srgbClr val="00B050"/>
                </a:solidFill>
                <a:latin typeface="Montserrat Black"/>
              </a:rPr>
              <a:t> </a:t>
            </a:r>
            <a:endParaRPr lang="fr-FR" sz="1600" dirty="0">
              <a:solidFill>
                <a:srgbClr val="00B050"/>
              </a:solidFill>
            </a:endParaRPr>
          </a:p>
        </p:txBody>
      </p:sp>
    </p:spTree>
    <p:extLst>
      <p:ext uri="{BB962C8B-B14F-4D97-AF65-F5344CB8AC3E}">
        <p14:creationId xmlns:p14="http://schemas.microsoft.com/office/powerpoint/2010/main" val="21459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5389" y="988150"/>
            <a:ext cx="5342139" cy="2948886"/>
          </a:xfrm>
          <a:prstGeom prst="rect">
            <a:avLst/>
          </a:prstGeom>
          <a:noFill/>
          <a:ln w="762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5" y="345683"/>
            <a:ext cx="11843759" cy="463754"/>
          </a:xfrm>
        </p:spPr>
        <p:txBody>
          <a:bodyPr/>
          <a:lstStyle/>
          <a:p>
            <a:r>
              <a:rPr lang="fr-FR" sz="1600" dirty="0">
                <a:latin typeface="Montserrat Black"/>
              </a:rPr>
              <a:t>L’</a:t>
            </a:r>
            <a:r>
              <a:rPr lang="fr-FR" sz="1600" dirty="0">
                <a:solidFill>
                  <a:srgbClr val="C00000"/>
                </a:solidFill>
                <a:latin typeface="Montserrat Black"/>
              </a:rPr>
              <a:t>Essentiel</a:t>
            </a:r>
            <a:r>
              <a:rPr lang="fr-FR" sz="1600" dirty="0">
                <a:latin typeface="Montserrat Black"/>
              </a:rPr>
              <a:t> de la Bancarisation PRO : « </a:t>
            </a:r>
            <a:r>
              <a:rPr lang="fr-FR" sz="1600" dirty="0">
                <a:solidFill>
                  <a:srgbClr val="C00000"/>
                </a:solidFill>
                <a:latin typeface="Montserrat Black"/>
              </a:rPr>
              <a:t>Capter les flux </a:t>
            </a:r>
            <a:r>
              <a:rPr lang="fr-FR" sz="1600" dirty="0">
                <a:latin typeface="Montserrat Black"/>
              </a:rPr>
              <a:t>de nos clients Pros et les équiper en </a:t>
            </a:r>
            <a:r>
              <a:rPr lang="fr-FR" sz="1600" dirty="0">
                <a:solidFill>
                  <a:srgbClr val="C00000"/>
                </a:solidFill>
                <a:latin typeface="Montserrat Black"/>
              </a:rPr>
              <a:t>carte Business Haut de Gamme à Débit Différé </a:t>
            </a:r>
            <a:r>
              <a:rPr lang="fr-FR" sz="1600" dirty="0">
                <a:latin typeface="Montserrat Black"/>
              </a:rPr>
              <a:t>»</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BANCARISATION PRO</a:t>
            </a:r>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4649210"/>
            <a:ext cx="5866539" cy="1510025"/>
          </a:xfrm>
          <a:prstGeom prst="rect">
            <a:avLst/>
          </a:prstGeom>
          <a:noFill/>
          <a:ln w="762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052345"/>
          </a:xfrm>
          <a:prstGeom prst="rect">
            <a:avLst/>
          </a:prstGeom>
          <a:noFill/>
          <a:ln w="762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4242425"/>
            <a:ext cx="5338572" cy="1916811"/>
          </a:xfrm>
          <a:prstGeom prst="rect">
            <a:avLst/>
          </a:prstGeom>
          <a:noFill/>
          <a:ln w="76200">
            <a:solidFill>
              <a:srgbClr val="C0000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4045970"/>
            <a:ext cx="2205650" cy="338987"/>
          </a:xfrm>
          <a:prstGeom prst="rect">
            <a:avLst/>
          </a:prstGeom>
          <a:solidFill>
            <a:srgbClr val="C00000"/>
          </a:solidFill>
          <a:ln w="19050">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Qui contacter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4" y="4456170"/>
            <a:ext cx="3847329"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la Prévoyance &amp; Santé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4479598"/>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42302" y="4391917"/>
            <a:ext cx="4760688" cy="27529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Des cibles qualifiées </a:t>
            </a:r>
            <a:r>
              <a:rPr lang="fr-FR" sz="1200" b="1" dirty="0"/>
              <a:t>pour organiser </a:t>
            </a:r>
            <a:r>
              <a:rPr lang="fr-FR" sz="1200" b="1" dirty="0">
                <a:solidFill>
                  <a:srgbClr val="C00000"/>
                </a:solidFill>
              </a:rPr>
              <a:t>la prise de contact </a:t>
            </a:r>
            <a:r>
              <a:rPr lang="fr-FR" sz="1200" b="1" dirty="0"/>
              <a:t>: </a:t>
            </a:r>
          </a:p>
          <a:p>
            <a:pPr marL="468000" lvl="1" indent="0" eaLnBrk="1" fontAlgn="auto" hangingPunct="1">
              <a:spcBef>
                <a:spcPts val="300"/>
              </a:spcBef>
              <a:spcAft>
                <a:spcPts val="0"/>
              </a:spcAft>
              <a:buClr>
                <a:schemeClr val="tx2"/>
              </a:buClr>
              <a:buFont typeface="Arial" panose="020B0604020202020204" pitchFamily="34" charset="0"/>
              <a:buNone/>
              <a:defRPr/>
            </a:pP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4">
            <a:duotone>
              <a:prstClr val="black"/>
              <a:schemeClr val="accent3">
                <a:tint val="45000"/>
                <a:satMod val="400000"/>
              </a:schemeClr>
            </a:duotone>
          </a:blip>
          <a:stretch>
            <a:fillRect/>
          </a:stretch>
        </p:blipFill>
        <p:spPr>
          <a:xfrm rot="5701988" flipH="1" flipV="1">
            <a:off x="5473972" y="4404477"/>
            <a:ext cx="322403" cy="310019"/>
          </a:xfrm>
          <a:prstGeom prst="rect">
            <a:avLst/>
          </a:prstGeom>
          <a:noFill/>
        </p:spPr>
      </p:pic>
      <p:pic>
        <p:nvPicPr>
          <p:cNvPr id="288" name="Image 287">
            <a:hlinkClick r:id="rId5"/>
            <a:extLst>
              <a:ext uri="{FF2B5EF4-FFF2-40B4-BE49-F238E27FC236}">
                <a16:creationId xmlns:a16="http://schemas.microsoft.com/office/drawing/2014/main" id="{61FDC1EA-92E6-A0FC-7DFC-A14227F0CAC8}"/>
              </a:ext>
            </a:extLst>
          </p:cNvPr>
          <p:cNvPicPr>
            <a:picLocks noChangeAspect="1"/>
          </p:cNvPicPr>
          <p:nvPr/>
        </p:nvPicPr>
        <p:blipFill>
          <a:blip r:embed="rId6">
            <a:clrChange>
              <a:clrFrom>
                <a:srgbClr val="FDF9FA"/>
              </a:clrFrom>
              <a:clrTo>
                <a:srgbClr val="FDF9FA">
                  <a:alpha val="0"/>
                </a:srgbClr>
              </a:clrTo>
            </a:clrChange>
          </a:blip>
          <a:stretch>
            <a:fillRect/>
          </a:stretch>
        </p:blipFill>
        <p:spPr>
          <a:xfrm>
            <a:off x="10623341" y="5271415"/>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4">
            <a:duotone>
              <a:prstClr val="black"/>
              <a:schemeClr val="accent3">
                <a:tint val="45000"/>
                <a:satMod val="400000"/>
              </a:schemeClr>
            </a:duotone>
          </a:blip>
          <a:stretch>
            <a:fillRect/>
          </a:stretch>
        </p:blipFill>
        <p:spPr>
          <a:xfrm rot="4962598" flipH="1" flipV="1">
            <a:off x="11167037" y="5420535"/>
            <a:ext cx="322403" cy="310019"/>
          </a:xfrm>
          <a:prstGeom prst="rect">
            <a:avLst/>
          </a:prstGeom>
          <a:noFill/>
        </p:spPr>
      </p:pic>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7"/>
              </a:rPr>
              <a:t>le Book des offres</a:t>
            </a:r>
            <a:endParaRPr lang="fr-FR" sz="1000" dirty="0">
              <a:solidFill>
                <a:schemeClr val="tx1">
                  <a:lumMod val="75000"/>
                  <a:lumOff val="25000"/>
                </a:schemeClr>
              </a:solidFill>
            </a:endParaRPr>
          </a:p>
        </p:txBody>
      </p:sp>
      <p:grpSp>
        <p:nvGrpSpPr>
          <p:cNvPr id="14" name="Graphique 1846">
            <a:extLst>
              <a:ext uri="{FF2B5EF4-FFF2-40B4-BE49-F238E27FC236}">
                <a16:creationId xmlns:a16="http://schemas.microsoft.com/office/drawing/2014/main" id="{1B9AC8C4-0EDD-7EB0-566A-6B254275F649}"/>
              </a:ext>
            </a:extLst>
          </p:cNvPr>
          <p:cNvGrpSpPr/>
          <p:nvPr/>
        </p:nvGrpSpPr>
        <p:grpSpPr>
          <a:xfrm>
            <a:off x="736387" y="4079373"/>
            <a:ext cx="239268" cy="268810"/>
            <a:chOff x="754923" y="4488392"/>
            <a:chExt cx="305723" cy="343471"/>
          </a:xfrm>
          <a:noFill/>
        </p:grpSpPr>
        <p:sp>
          <p:nvSpPr>
            <p:cNvPr id="15" name="Forme libre : forme 14">
              <a:extLst>
                <a:ext uri="{FF2B5EF4-FFF2-40B4-BE49-F238E27FC236}">
                  <a16:creationId xmlns:a16="http://schemas.microsoft.com/office/drawing/2014/main" id="{27194E7F-11E3-F3B2-70E0-49257F489658}"/>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1C7FD839-960F-9776-FFAF-FD83CD7DBFD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029DD5BC-B172-032C-C070-C34EFCDB57CE}"/>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AE76931-738C-1DEE-33F5-CED4E6537ED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4" name="Forme libre : forme 223">
              <a:extLst>
                <a:ext uri="{FF2B5EF4-FFF2-40B4-BE49-F238E27FC236}">
                  <a16:creationId xmlns:a16="http://schemas.microsoft.com/office/drawing/2014/main" id="{49C7020D-B750-5313-DCDE-C42E5577FA3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5" name="Forme libre : forme 224">
              <a:extLst>
                <a:ext uri="{FF2B5EF4-FFF2-40B4-BE49-F238E27FC236}">
                  <a16:creationId xmlns:a16="http://schemas.microsoft.com/office/drawing/2014/main" id="{25E263E0-C7B9-35C2-785E-3A1EFEDA8F24}"/>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6" name="Forme libre : forme 225">
              <a:extLst>
                <a:ext uri="{FF2B5EF4-FFF2-40B4-BE49-F238E27FC236}">
                  <a16:creationId xmlns:a16="http://schemas.microsoft.com/office/drawing/2014/main" id="{87DAD55B-4508-3D59-AE94-54A9D794A79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7" name="Forme libre : forme 226">
              <a:extLst>
                <a:ext uri="{FF2B5EF4-FFF2-40B4-BE49-F238E27FC236}">
                  <a16:creationId xmlns:a16="http://schemas.microsoft.com/office/drawing/2014/main" id="{358D0497-4A9B-221B-8444-21510F80010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28" name="Forme libre : forme 227">
              <a:extLst>
                <a:ext uri="{FF2B5EF4-FFF2-40B4-BE49-F238E27FC236}">
                  <a16:creationId xmlns:a16="http://schemas.microsoft.com/office/drawing/2014/main" id="{9FA4B248-CA67-D2A7-685C-862AD4184DA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29" name="Espace réservé du contenu 8">
            <a:hlinkClick r:id="" action="ppaction://noaction"/>
            <a:extLst>
              <a:ext uri="{FF2B5EF4-FFF2-40B4-BE49-F238E27FC236}">
                <a16:creationId xmlns:a16="http://schemas.microsoft.com/office/drawing/2014/main" id="{C683D900-221E-F207-E63F-0748AA9DB169}"/>
              </a:ext>
            </a:extLst>
          </p:cNvPr>
          <p:cNvSpPr txBox="1">
            <a:spLocks/>
          </p:cNvSpPr>
          <p:nvPr/>
        </p:nvSpPr>
        <p:spPr>
          <a:xfrm>
            <a:off x="3989685" y="4237349"/>
            <a:ext cx="2033350" cy="33898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dirty="0">
                <a:sym typeface="Wingdings" panose="05000000000000000000" pitchFamily="2" charset="2"/>
              </a:rPr>
              <a:t> </a:t>
            </a:r>
            <a:r>
              <a:rPr lang="fr-FR" sz="1200" dirty="0">
                <a:hlinkClick r:id="rId8" action="ppaction://hlinksldjump"/>
              </a:rPr>
              <a:t>En savoir plus </a:t>
            </a:r>
            <a:endParaRPr lang="fr-FR" sz="1200" dirty="0"/>
          </a:p>
        </p:txBody>
      </p:sp>
      <p:sp>
        <p:nvSpPr>
          <p:cNvPr id="231" name="Espace réservé du contenu 8">
            <a:extLst>
              <a:ext uri="{FF2B5EF4-FFF2-40B4-BE49-F238E27FC236}">
                <a16:creationId xmlns:a16="http://schemas.microsoft.com/office/drawing/2014/main" id="{BBEF8F59-605B-44DA-0846-5F9397AA55E9}"/>
              </a:ext>
            </a:extLst>
          </p:cNvPr>
          <p:cNvSpPr txBox="1">
            <a:spLocks/>
          </p:cNvSpPr>
          <p:nvPr/>
        </p:nvSpPr>
        <p:spPr>
          <a:xfrm>
            <a:off x="5551577" y="4611354"/>
            <a:ext cx="6133137"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753745" marR="0" lvl="1" indent="-2857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La boîte à outils : </a:t>
            </a:r>
          </a:p>
          <a:p>
            <a:pPr marL="1098445" lvl="2" indent="-171450" eaLnBrk="1" fontAlgn="auto" hangingPunct="1">
              <a:spcBef>
                <a:spcPts val="300"/>
              </a:spcBef>
              <a:spcAft>
                <a:spcPts val="0"/>
              </a:spcAft>
              <a:buClr>
                <a:srgbClr val="C00000"/>
              </a:buClr>
              <a:defRPr/>
            </a:pP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OORA</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 diagnostic, fiches produits et Mémo Pro</a:t>
            </a:r>
          </a:p>
          <a:p>
            <a:pPr marL="1098445" marR="0" lvl="2"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232" name="Espace réservé du contenu 8">
            <a:extLst>
              <a:ext uri="{FF2B5EF4-FFF2-40B4-BE49-F238E27FC236}">
                <a16:creationId xmlns:a16="http://schemas.microsoft.com/office/drawing/2014/main" id="{71566B2A-E714-D085-0E25-B51A9B7B0912}"/>
              </a:ext>
            </a:extLst>
          </p:cNvPr>
          <p:cNvSpPr txBox="1">
            <a:spLocks/>
          </p:cNvSpPr>
          <p:nvPr/>
        </p:nvSpPr>
        <p:spPr bwMode="auto">
          <a:xfrm>
            <a:off x="5991246" y="3316738"/>
            <a:ext cx="5866539" cy="1046127"/>
          </a:xfrm>
          <a:prstGeom prst="rect">
            <a:avLst/>
          </a:prstGeom>
          <a:noFill/>
          <a:ln w="762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3" name="Espace réservé du contenu 8">
            <a:extLst>
              <a:ext uri="{FF2B5EF4-FFF2-40B4-BE49-F238E27FC236}">
                <a16:creationId xmlns:a16="http://schemas.microsoft.com/office/drawing/2014/main" id="{393BEB33-DF51-F651-A5D1-BF2B00387173}"/>
              </a:ext>
            </a:extLst>
          </p:cNvPr>
          <p:cNvSpPr txBox="1">
            <a:spLocks noChangeArrowheads="1"/>
          </p:cNvSpPr>
          <p:nvPr/>
        </p:nvSpPr>
        <p:spPr bwMode="auto">
          <a:xfrm>
            <a:off x="6205206" y="3123698"/>
            <a:ext cx="3837928"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Passerelles / Synergies Pro-Premium</a:t>
            </a:r>
          </a:p>
        </p:txBody>
      </p:sp>
      <p:pic>
        <p:nvPicPr>
          <p:cNvPr id="303" name="Image 302">
            <a:extLst>
              <a:ext uri="{FF2B5EF4-FFF2-40B4-BE49-F238E27FC236}">
                <a16:creationId xmlns:a16="http://schemas.microsoft.com/office/drawing/2014/main" id="{DF56CAF1-E323-DDF1-F10C-FE07E71E606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17712">
            <a:off x="6102636" y="3112132"/>
            <a:ext cx="341740" cy="342197"/>
          </a:xfrm>
          <a:prstGeom prst="ellipse">
            <a:avLst/>
          </a:prstGeom>
          <a:solidFill>
            <a:schemeClr val="bg1"/>
          </a:solidFill>
        </p:spPr>
      </p:pic>
      <p:pic>
        <p:nvPicPr>
          <p:cNvPr id="304" name="Image 303">
            <a:extLst>
              <a:ext uri="{FF2B5EF4-FFF2-40B4-BE49-F238E27FC236}">
                <a16:creationId xmlns:a16="http://schemas.microsoft.com/office/drawing/2014/main" id="{A9290F29-AAC3-FFB9-510A-E421CDFCE20A}"/>
              </a:ext>
            </a:extLst>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885413" y="3132450"/>
            <a:ext cx="315765" cy="306870"/>
          </a:xfrm>
          <a:prstGeom prst="rect">
            <a:avLst/>
          </a:prstGeom>
        </p:spPr>
      </p:pic>
      <p:pic>
        <p:nvPicPr>
          <p:cNvPr id="3" name="Image 2">
            <a:extLst>
              <a:ext uri="{FF2B5EF4-FFF2-40B4-BE49-F238E27FC236}">
                <a16:creationId xmlns:a16="http://schemas.microsoft.com/office/drawing/2014/main" id="{4166F6E6-B15A-5BD0-E7B3-931C1B27CFF9}"/>
              </a:ext>
            </a:extLst>
          </p:cNvPr>
          <p:cNvPicPr>
            <a:picLocks noChangeAspect="1"/>
          </p:cNvPicPr>
          <p:nvPr/>
        </p:nvPicPr>
        <p:blipFill>
          <a:blip r:embed="rId12">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4" name="Espace réservé du contenu 8">
            <a:extLst>
              <a:ext uri="{FF2B5EF4-FFF2-40B4-BE49-F238E27FC236}">
                <a16:creationId xmlns:a16="http://schemas.microsoft.com/office/drawing/2014/main" id="{968358EA-B7DF-A01A-B7AD-AB5A6A1008F5}"/>
              </a:ext>
            </a:extLst>
          </p:cNvPr>
          <p:cNvSpPr txBox="1">
            <a:spLocks/>
          </p:cNvSpPr>
          <p:nvPr/>
        </p:nvSpPr>
        <p:spPr>
          <a:xfrm>
            <a:off x="100519" y="1438599"/>
            <a:ext cx="5764102" cy="2217985"/>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Offres Formules individuelles ou Famille : </a:t>
            </a:r>
            <a:r>
              <a:rPr kumimoji="0" lang="fr-FR" sz="1200" b="1" i="0" u="none" strike="noStrike" kern="1200" cap="none" spc="0" normalizeH="0" baseline="0" noProof="0" dirty="0">
                <a:ln>
                  <a:noFill/>
                </a:ln>
                <a:solidFill>
                  <a:srgbClr val="C00000"/>
                </a:solidFill>
                <a:effectLst/>
                <a:uLnTx/>
                <a:uFillTx/>
                <a:latin typeface="Arial"/>
                <a:ea typeface="+mn-ea"/>
                <a:cs typeface="+mn-cs"/>
              </a:rPr>
              <a:t>50% de remise sur le forfait Part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si la relation détient un forfait PRO </a:t>
            </a:r>
            <a:r>
              <a:rPr kumimoji="0" lang="fr-FR" sz="1200" b="0" i="1" u="none" strike="noStrike" kern="1200" cap="none" spc="0" normalizeH="0" baseline="0" noProof="0" dirty="0">
                <a:ln>
                  <a:noFill/>
                </a:ln>
                <a:solidFill>
                  <a:prstClr val="black">
                    <a:lumMod val="75000"/>
                    <a:lumOff val="25000"/>
                  </a:prstClr>
                </a:solidFill>
                <a:effectLst/>
                <a:uLnTx/>
                <a:uFillTx/>
                <a:latin typeface="Arial"/>
                <a:ea typeface="+mn-ea"/>
                <a:cs typeface="+mn-cs"/>
              </a:rPr>
              <a:t>(hors forfait Free-Lance / Auto-entrepreneur et SCI)</a:t>
            </a: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1" u="none" strike="noStrike" kern="1200" cap="none" spc="0" normalizeH="0" baseline="0" noProof="0" dirty="0">
              <a:ln>
                <a:noFill/>
              </a:ln>
              <a:solidFill>
                <a:srgbClr val="C00000"/>
              </a:solidFill>
              <a:effectLst/>
              <a:highlight>
                <a:srgbClr val="FFFF00"/>
              </a:highligh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Offre de bienvenue : </a:t>
            </a:r>
            <a:r>
              <a:rPr kumimoji="0" lang="fr-FR" sz="1200" b="1" i="0" u="none" strike="noStrike" kern="1200" cap="none" spc="0" normalizeH="0" baseline="0" noProof="0" dirty="0">
                <a:ln>
                  <a:noFill/>
                </a:ln>
                <a:solidFill>
                  <a:srgbClr val="C00000"/>
                </a:solidFill>
                <a:effectLst/>
                <a:uLnTx/>
                <a:uFillTx/>
                <a:latin typeface="Arial"/>
                <a:ea typeface="+mn-ea"/>
                <a:cs typeface="+mn-cs"/>
              </a:rPr>
              <a:t>de 1 à 6 mois offerts</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sur le forfait PRO</a:t>
            </a:r>
          </a:p>
          <a:p>
            <a:pPr marL="1143000" marR="0" lvl="2"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Forfait Libre convergence / Forfait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Labelis</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 Forfait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Labelis</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Santé  </a:t>
            </a:r>
            <a:endParaRPr lang="fr-FR" sz="1000" dirty="0">
              <a:solidFill>
                <a:prstClr val="black">
                  <a:lumMod val="75000"/>
                  <a:lumOff val="25000"/>
                </a:prstClr>
              </a:solidFill>
              <a:latin typeface="Arial"/>
            </a:endParaRPr>
          </a:p>
          <a:p>
            <a:pPr marL="1143000" marR="0" lvl="2"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Offre Montée en Gamme carte Business Haut de Gamme dans un Forfait :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Forfait avec </a:t>
            </a:r>
            <a:r>
              <a:rPr kumimoji="0" lang="fr-FR" sz="1200" b="1" i="0" u="none" strike="noStrike" kern="1200" cap="none" spc="0" normalizeH="0" baseline="0" noProof="0" dirty="0">
                <a:ln>
                  <a:noFill/>
                </a:ln>
                <a:solidFill>
                  <a:srgbClr val="C00000"/>
                </a:solidFill>
                <a:effectLst/>
                <a:uLnTx/>
                <a:uFillTx/>
                <a:latin typeface="Arial"/>
                <a:ea typeface="+mn-ea"/>
                <a:cs typeface="+mn-cs"/>
              </a:rPr>
              <a:t>Visa Business DD « Haut de Gamme » (GOLD ou Platinum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au prix du</a:t>
            </a:r>
            <a:r>
              <a:rPr kumimoji="0" lang="fr-FR" sz="1200" b="1" i="0" u="none" strike="noStrike" kern="1200" cap="none" spc="0" normalizeH="0" baseline="0" noProof="0" dirty="0">
                <a:ln>
                  <a:noFill/>
                </a:ln>
                <a:solidFill>
                  <a:srgbClr val="C00000"/>
                </a:solidFill>
                <a:effectLst/>
                <a:uLnTx/>
                <a:uFillTx/>
                <a:latin typeface="Arial"/>
                <a:ea typeface="+mn-ea"/>
                <a:cs typeface="+mn-cs"/>
              </a:rPr>
              <a:t>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Forfait avec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Visa Business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de niveau inférieur pendant 12 mois</a:t>
            </a:r>
          </a:p>
        </p:txBody>
      </p:sp>
      <p:sp>
        <p:nvSpPr>
          <p:cNvPr id="8" name="Espace réservé du contenu 8">
            <a:extLst>
              <a:ext uri="{FF2B5EF4-FFF2-40B4-BE49-F238E27FC236}">
                <a16:creationId xmlns:a16="http://schemas.microsoft.com/office/drawing/2014/main" id="{4AFA2BE9-071B-2937-53D8-692E52992824}"/>
              </a:ext>
            </a:extLst>
          </p:cNvPr>
          <p:cNvSpPr txBox="1">
            <a:spLocks/>
          </p:cNvSpPr>
          <p:nvPr/>
        </p:nvSpPr>
        <p:spPr>
          <a:xfrm>
            <a:off x="106533" y="4632319"/>
            <a:ext cx="5574047" cy="208499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Cibles GERC </a:t>
            </a: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t>
            </a:r>
          </a:p>
          <a:p>
            <a:pPr marL="806450" marR="0" lvl="2" indent="-90488"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rPr>
              <a:t> JO2024 Montée en gamme Carte :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 pros équipés d’une carte Visa Business  ou Visa Gold Business</a:t>
            </a:r>
            <a:endPar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Fonds de commerce :</a:t>
            </a:r>
          </a:p>
          <a:p>
            <a:pPr marL="806450" marR="0" lvl="2" indent="-90488"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 Pros sans univers Banque au quotidien :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explorez votre portefeuille pour consolider la relation et Activer/Equiper vos clients sur l’univers de besoin Banque au quotidien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 près d’</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1 client Pro Actif sur 7 ne détient pas encore l’univers </a:t>
            </a:r>
            <a:r>
              <a:rPr kumimoji="0" lang="fr-FR" sz="1000" b="1" i="0" u="none" strike="noStrike" kern="1200" cap="none" spc="0" normalizeH="0" baseline="0" noProof="0" dirty="0" err="1">
                <a:ln>
                  <a:noFill/>
                </a:ln>
                <a:solidFill>
                  <a:prstClr val="black">
                    <a:lumMod val="75000"/>
                    <a:lumOff val="25000"/>
                  </a:prstClr>
                </a:solidFill>
                <a:effectLst/>
                <a:uLnTx/>
                <a:uFillTx/>
                <a:latin typeface="Arial"/>
                <a:ea typeface="+mn-ea"/>
                <a:cs typeface="+mn-cs"/>
                <a:sym typeface="Wingdings" panose="05000000000000000000" pitchFamily="2" charset="2"/>
              </a:rPr>
              <a:t>Banca</a:t>
            </a:r>
            <a:endPar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11" name="Espace réservé du contenu 8">
            <a:extLst>
              <a:ext uri="{FF2B5EF4-FFF2-40B4-BE49-F238E27FC236}">
                <a16:creationId xmlns:a16="http://schemas.microsoft.com/office/drawing/2014/main" id="{33DF45AE-2C0A-D29A-A5C6-99783830C308}"/>
              </a:ext>
            </a:extLst>
          </p:cNvPr>
          <p:cNvSpPr txBox="1">
            <a:spLocks/>
          </p:cNvSpPr>
          <p:nvPr/>
        </p:nvSpPr>
        <p:spPr>
          <a:xfrm>
            <a:off x="5680580" y="1078394"/>
            <a:ext cx="6306302" cy="1903590"/>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VB forfaits pros - hors auto-entrepreneurs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0,5% sur PV </a:t>
            </a:r>
            <a:r>
              <a:rPr kumimoji="0" lang="fr-FR" sz="1000" b="1" i="0" u="none" strike="noStrike" kern="1200" cap="none" spc="0" normalizeH="0" baseline="0" noProof="0" dirty="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Nouvelles EER Medium Large PLR si EER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2,5% sur PV </a:t>
            </a:r>
            <a:r>
              <a:rPr kumimoji="0" lang="fr-FR" sz="1000" b="1" i="0" u="none" strike="noStrike" kern="1200" cap="none" spc="0" normalizeH="0" baseline="0" noProof="0" dirty="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926995" marR="0" lvl="2" indent="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None/>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3895" marR="0" lvl="1"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Ventes nettes Bancarisation et Flux Pros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15%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lvl="2" indent="-215900" eaLnBrk="1" fontAlgn="auto" hangingPunct="1">
              <a:spcBef>
                <a:spcPts val="300"/>
              </a:spcBef>
              <a:spcAft>
                <a:spcPts val="0"/>
              </a:spcAft>
              <a:buClr>
                <a:srgbClr val="C00000"/>
              </a:buClr>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évolution CPA si client non-actif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évolution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si univers non-détenu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p:txBody>
      </p:sp>
      <p:sp>
        <p:nvSpPr>
          <p:cNvPr id="12" name="Espace réservé du contenu 8">
            <a:extLst>
              <a:ext uri="{FF2B5EF4-FFF2-40B4-BE49-F238E27FC236}">
                <a16:creationId xmlns:a16="http://schemas.microsoft.com/office/drawing/2014/main" id="{0CFFC998-1E8B-78FA-719F-88FF8E8378CB}"/>
              </a:ext>
            </a:extLst>
          </p:cNvPr>
          <p:cNvSpPr txBox="1">
            <a:spLocks/>
          </p:cNvSpPr>
          <p:nvPr/>
        </p:nvSpPr>
        <p:spPr>
          <a:xfrm>
            <a:off x="5570740" y="3461448"/>
            <a:ext cx="6277643" cy="780977"/>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lvl="1" eaLnBrk="1" fontAlgn="auto" hangingPunct="1">
              <a:spcBef>
                <a:spcPts val="300"/>
              </a:spcBef>
              <a:spcAft>
                <a:spcPts val="0"/>
              </a:spcAft>
              <a:buClr>
                <a:srgbClr val="C00000"/>
              </a:buClr>
              <a:buFont typeface="Wingdings" panose="05000000000000000000" pitchFamily="2" charset="2"/>
              <a:buChar char="§"/>
              <a:defRPr/>
            </a:pPr>
            <a:r>
              <a:rPr lang="fr-FR" sz="1200" b="1" dirty="0">
                <a:solidFill>
                  <a:prstClr val="black">
                    <a:lumMod val="75000"/>
                    <a:lumOff val="25000"/>
                  </a:prstClr>
                </a:solidFill>
              </a:rPr>
              <a:t>Offres Formules individuelles ou Famille </a:t>
            </a:r>
            <a:r>
              <a:rPr lang="fr-FR" sz="1200" b="1" dirty="0">
                <a:solidFill>
                  <a:prstClr val="black">
                    <a:lumMod val="75000"/>
                    <a:lumOff val="25000"/>
                  </a:prstClr>
                </a:solidFill>
                <a:effectLst>
                  <a:outerShdw blurRad="38100" dist="38100" dir="2700000" algn="tl">
                    <a:srgbClr val="000000">
                      <a:alpha val="43137"/>
                    </a:srgbClr>
                  </a:outerShdw>
                </a:effectLst>
              </a:rPr>
              <a:t>: </a:t>
            </a:r>
            <a:r>
              <a:rPr lang="fr-FR" sz="1200" b="1" dirty="0">
                <a:solidFill>
                  <a:srgbClr val="C00000"/>
                </a:solidFill>
              </a:rPr>
              <a:t>50% de remise sur le forfait Part </a:t>
            </a:r>
            <a:r>
              <a:rPr lang="fr-FR" sz="1200" dirty="0"/>
              <a:t>si la relation détient un forfait PRO</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Tree>
    <p:extLst>
      <p:ext uri="{BB962C8B-B14F-4D97-AF65-F5344CB8AC3E}">
        <p14:creationId xmlns:p14="http://schemas.microsoft.com/office/powerpoint/2010/main" val="34902780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8">
            <a:extLst>
              <a:ext uri="{FF2B5EF4-FFF2-40B4-BE49-F238E27FC236}">
                <a16:creationId xmlns:a16="http://schemas.microsoft.com/office/drawing/2014/main" id="{0BE3BD25-6A58-390C-FE06-CFADED0E7B43}"/>
              </a:ext>
            </a:extLst>
          </p:cNvPr>
          <p:cNvSpPr txBox="1">
            <a:spLocks/>
          </p:cNvSpPr>
          <p:nvPr/>
        </p:nvSpPr>
        <p:spPr>
          <a:xfrm>
            <a:off x="199430" y="4331993"/>
            <a:ext cx="5692092" cy="1875393"/>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Cibles GERC :</a:t>
            </a:r>
          </a:p>
          <a:p>
            <a:pPr marL="806450" marR="0" lvl="2" indent="-90488"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b="1" i="0" u="none" strike="noStrike" kern="1200" cap="none" spc="0" normalizeH="0" baseline="0" noProof="0" dirty="0">
                <a:ln>
                  <a:noFill/>
                </a:ln>
                <a:solidFill>
                  <a:prstClr val="black">
                    <a:lumMod val="75000"/>
                    <a:lumOff val="25000"/>
                  </a:prstClr>
                </a:solidFill>
                <a:uLnTx/>
                <a:uFillTx/>
                <a:latin typeface="Arial"/>
                <a:ea typeface="+mn-ea"/>
                <a:cs typeface="+mn-cs"/>
              </a:rPr>
              <a:t>Equiper, capter les flux et activer </a:t>
            </a:r>
            <a:r>
              <a:rPr kumimoji="0" lang="fr-FR" b="0" i="0" u="none" strike="noStrike" kern="1200" cap="none" spc="0" normalizeH="0" baseline="0" noProof="0" dirty="0">
                <a:ln>
                  <a:noFill/>
                </a:ln>
                <a:solidFill>
                  <a:prstClr val="black">
                    <a:lumMod val="75000"/>
                    <a:lumOff val="25000"/>
                  </a:prstClr>
                </a:solidFill>
                <a:uLnTx/>
                <a:uFillTx/>
                <a:latin typeface="Arial"/>
                <a:ea typeface="+mn-ea"/>
                <a:cs typeface="+mn-cs"/>
                <a:sym typeface="Wingdings" panose="05000000000000000000" pitchFamily="2" charset="2"/>
              </a:rPr>
              <a:t> </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sym typeface="Wingdings" panose="05000000000000000000" pitchFamily="2" charset="2"/>
              </a:rPr>
              <a:t>clients dans TOP50 des codes NAF appétents, détenteurs de contrats monétiques soit inactifs chez nous, soit actifs auprès de la concurrence</a:t>
            </a:r>
            <a:endParaRPr kumimoji="0" lang="fr-FR" sz="1000" b="0" i="0" u="none" strike="noStrike" kern="1200" cap="none" spc="0" normalizeH="0" baseline="0" noProof="0" dirty="0">
              <a:ln>
                <a:noFill/>
              </a:ln>
              <a:solidFill>
                <a:prstClr val="black">
                  <a:lumMod val="75000"/>
                  <a:lumOff val="25000"/>
                </a:prstClr>
              </a:solidFill>
              <a:highlight>
                <a:srgbClr val="FFFF00"/>
              </a:highlight>
              <a:uLnTx/>
              <a:uFillTx/>
              <a:latin typeface="Arial"/>
              <a:ea typeface="+mn-ea"/>
              <a:cs typeface="+mn-cs"/>
              <a:sym typeface="Wingdings" panose="05000000000000000000" pitchFamily="2" charset="2"/>
            </a:endParaRPr>
          </a:p>
          <a:p>
            <a:pPr marL="806450" marR="0" lvl="2" indent="-90488"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b="1" i="0" u="none" strike="noStrike" kern="1200" cap="none" spc="0" normalizeH="0" baseline="0" noProof="0" dirty="0" err="1">
                <a:ln>
                  <a:noFill/>
                </a:ln>
                <a:solidFill>
                  <a:prstClr val="black">
                    <a:lumMod val="75000"/>
                    <a:lumOff val="25000"/>
                  </a:prstClr>
                </a:solidFill>
                <a:uLnTx/>
                <a:uFillTx/>
                <a:latin typeface="Arial"/>
                <a:ea typeface="+mn-ea"/>
                <a:cs typeface="+mn-cs"/>
              </a:rPr>
              <a:t>Tap</a:t>
            </a:r>
            <a:r>
              <a:rPr kumimoji="0" lang="fr-FR" b="1" i="0" u="none" strike="noStrike" kern="1200" cap="none" spc="0" normalizeH="0" baseline="0" noProof="0" dirty="0">
                <a:ln>
                  <a:noFill/>
                </a:ln>
                <a:solidFill>
                  <a:prstClr val="black">
                    <a:lumMod val="75000"/>
                    <a:lumOff val="25000"/>
                  </a:prstClr>
                </a:solidFill>
                <a:uLnTx/>
                <a:uFillTx/>
                <a:latin typeface="Arial"/>
                <a:ea typeface="+mn-ea"/>
                <a:cs typeface="+mn-cs"/>
              </a:rPr>
              <a:t> To </a:t>
            </a:r>
            <a:r>
              <a:rPr kumimoji="0" lang="fr-FR" b="1" i="0" u="none" strike="noStrike" kern="1200" cap="none" spc="0" normalizeH="0" baseline="0" noProof="0" dirty="0" err="1">
                <a:ln>
                  <a:noFill/>
                </a:ln>
                <a:solidFill>
                  <a:prstClr val="black">
                    <a:lumMod val="75000"/>
                    <a:lumOff val="25000"/>
                  </a:prstClr>
                </a:solidFill>
                <a:uLnTx/>
                <a:uFillTx/>
                <a:latin typeface="Arial"/>
                <a:ea typeface="+mn-ea"/>
                <a:cs typeface="+mn-cs"/>
              </a:rPr>
              <a:t>Pay</a:t>
            </a:r>
            <a:r>
              <a:rPr kumimoji="0" lang="fr-FR" b="1" i="0" u="none" strike="noStrike" kern="1200" cap="none" spc="0" normalizeH="0" baseline="0" noProof="0" dirty="0">
                <a:ln>
                  <a:noFill/>
                </a:ln>
                <a:solidFill>
                  <a:prstClr val="black">
                    <a:lumMod val="75000"/>
                    <a:lumOff val="25000"/>
                  </a:prstClr>
                </a:solidFill>
                <a:uLnTx/>
                <a:uFillTx/>
                <a:latin typeface="Arial"/>
                <a:ea typeface="+mn-ea"/>
                <a:cs typeface="+mn-cs"/>
              </a:rPr>
              <a:t> sur iPhone </a:t>
            </a:r>
            <a:r>
              <a:rPr kumimoji="0" lang="fr-FR" b="0" i="0" u="none" strike="noStrike" kern="1200" cap="none" spc="0" normalizeH="0" baseline="0" noProof="0" dirty="0">
                <a:ln>
                  <a:noFill/>
                </a:ln>
                <a:solidFill>
                  <a:prstClr val="black">
                    <a:lumMod val="75000"/>
                    <a:lumOff val="25000"/>
                  </a:prstClr>
                </a:solidFill>
                <a:uLnTx/>
                <a:uFillTx/>
                <a:latin typeface="Arial"/>
                <a:ea typeface="+mn-ea"/>
                <a:cs typeface="+mn-cs"/>
                <a:sym typeface="Wingdings" panose="05000000000000000000" pitchFamily="2" charset="2"/>
              </a:rPr>
              <a:t> </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sym typeface="Wingdings" panose="05000000000000000000" pitchFamily="2" charset="2"/>
              </a:rPr>
              <a:t>relancer clients avec CA annuel &lt; 25K€, identifiés comme appétents, ciblés par emails</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Fonds de commerce</a:t>
            </a:r>
          </a:p>
          <a:p>
            <a:pPr marL="1143000" marR="0" lvl="2"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50" i="0" u="none" strike="noStrike" kern="1200" cap="none" spc="0" normalizeH="0" baseline="0" noProof="0" dirty="0">
                <a:ln>
                  <a:noFill/>
                </a:ln>
                <a:solidFill>
                  <a:prstClr val="black">
                    <a:lumMod val="75000"/>
                    <a:lumOff val="25000"/>
                  </a:prstClr>
                </a:solidFill>
                <a:uLnTx/>
                <a:uFillTx/>
                <a:latin typeface="Arial"/>
                <a:ea typeface="+mn-ea"/>
                <a:cs typeface="+mn-cs"/>
              </a:rPr>
              <a:t>Clients Pros sans univers FLUX</a:t>
            </a: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6011642" y="1001916"/>
            <a:ext cx="5866539" cy="3053721"/>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10" name="Espace réservé du contenu 8">
            <a:extLst>
              <a:ext uri="{FF2B5EF4-FFF2-40B4-BE49-F238E27FC236}">
                <a16:creationId xmlns:a16="http://schemas.microsoft.com/office/drawing/2014/main" id="{CA5C9BC4-D84D-C0DB-0B66-8E21AA5A9C84}"/>
              </a:ext>
            </a:extLst>
          </p:cNvPr>
          <p:cNvSpPr txBox="1">
            <a:spLocks/>
          </p:cNvSpPr>
          <p:nvPr/>
        </p:nvSpPr>
        <p:spPr>
          <a:xfrm>
            <a:off x="5848044" y="1112904"/>
            <a:ext cx="5904012"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VB contrats monétique de proximité (</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0,5% sur PV </a:t>
            </a:r>
            <a:r>
              <a:rPr kumimoji="0" lang="fr-FR" sz="1000" b="1" i="0" u="none" strike="noStrike" kern="1200" cap="none" spc="0" normalizeH="0" baseline="0" noProof="0" dirty="0" err="1">
                <a:ln>
                  <a:noFill/>
                </a:ln>
                <a:solidFill>
                  <a:prstClr val="black">
                    <a:lumMod val="75000"/>
                    <a:lumOff val="25000"/>
                  </a:prstClr>
                </a:solidFill>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VB e-commerce [JPEL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Expr</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payplug</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SP+, VADS, IZ e-commerce (</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0,5% sur PV </a:t>
            </a:r>
            <a:r>
              <a:rPr kumimoji="0" lang="fr-FR" sz="1000" b="1" i="0" u="none" strike="noStrike" kern="1200" cap="none" spc="0" normalizeH="0" baseline="0" noProof="0" dirty="0" err="1">
                <a:ln>
                  <a:noFill/>
                </a:ln>
                <a:solidFill>
                  <a:prstClr val="black">
                    <a:lumMod val="75000"/>
                    <a:lumOff val="25000"/>
                  </a:prstClr>
                </a:solidFill>
                <a:uLnTx/>
                <a:uFillTx/>
                <a:latin typeface="Arial"/>
                <a:ea typeface="+mn-ea"/>
                <a:cs typeface="+mn-cs"/>
              </a:rPr>
              <a:t>Indiv</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683895" marR="0" lvl="1"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Ventes nettes Bancarisation et Flux Pros (</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15% du Baro CAPRO</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a:t>
            </a:r>
          </a:p>
          <a:p>
            <a:pPr marL="1142895" lvl="2" indent="-215900" eaLnBrk="1" fontAlgn="auto" hangingPunct="1">
              <a:spcBef>
                <a:spcPts val="300"/>
              </a:spcBef>
              <a:spcAft>
                <a:spcPts val="0"/>
              </a:spcAft>
              <a:buClr>
                <a:srgbClr val="7030A0"/>
              </a:buClr>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Impact potentiel sur évolution CPA si client non-actif (</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Impact potentiel sur évolution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si univers non-détenu (</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Astuce : </a:t>
            </a:r>
            <a:r>
              <a:rPr kumimoji="0" lang="fr-FR" sz="1000" b="1" i="1" u="none" strike="noStrike" kern="1200" cap="none" spc="0" normalizeH="0" baseline="0" noProof="0" dirty="0">
                <a:ln>
                  <a:noFill/>
                </a:ln>
                <a:solidFill>
                  <a:prstClr val="black">
                    <a:lumMod val="75000"/>
                    <a:lumOff val="25000"/>
                  </a:prstClr>
                </a:solidFill>
                <a:uLnTx/>
                <a:uFillTx/>
                <a:latin typeface="Arial"/>
                <a:ea typeface="+mn-ea"/>
                <a:cs typeface="+mn-cs"/>
              </a:rPr>
              <a:t>Tous prescripteurs </a:t>
            </a:r>
            <a:r>
              <a:rPr kumimoji="0" lang="fr-FR" sz="1000" b="1" i="1" u="none" strike="noStrike" kern="1200" cap="none" spc="0" normalizeH="0" baseline="0" noProof="0" dirty="0">
                <a:ln>
                  <a:noFill/>
                </a:ln>
                <a:solidFill>
                  <a:prstClr val="black">
                    <a:lumMod val="75000"/>
                    <a:lumOff val="25000"/>
                  </a:prstClr>
                </a:solidFill>
                <a:uLnTx/>
                <a:uFillTx/>
                <a:latin typeface="Arial"/>
                <a:ea typeface="+mn-ea"/>
                <a:cs typeface="+mn-cs"/>
                <a:sym typeface="Wingdings" panose="05000000000000000000" pitchFamily="2" charset="2"/>
              </a:rPr>
              <a:t> </a:t>
            </a:r>
            <a:r>
              <a:rPr kumimoji="0" lang="fr-FR" sz="1000" b="0" i="1" u="none" strike="noStrike" kern="1200" cap="none" spc="0" normalizeH="0" baseline="0" noProof="0" dirty="0">
                <a:ln>
                  <a:noFill/>
                </a:ln>
                <a:solidFill>
                  <a:prstClr val="black">
                    <a:lumMod val="75000"/>
                    <a:lumOff val="25000"/>
                  </a:prstClr>
                </a:solidFill>
                <a:uLnTx/>
                <a:uFillTx/>
                <a:latin typeface="Arial"/>
                <a:ea typeface="+mn-ea"/>
                <a:cs typeface="+mn-cs"/>
              </a:rPr>
              <a:t>Nos experts sont à vos cotés, il vous suffit d’en parler simplement à vos clients et de passer le relai sur </a:t>
            </a:r>
            <a:r>
              <a:rPr kumimoji="0" lang="fr-FR" sz="1000" b="0" i="1" u="none" strike="noStrike" kern="1200" cap="none" spc="0" normalizeH="0" baseline="0" noProof="0" dirty="0" err="1">
                <a:ln>
                  <a:noFill/>
                </a:ln>
                <a:solidFill>
                  <a:prstClr val="black">
                    <a:lumMod val="75000"/>
                    <a:lumOff val="25000"/>
                  </a:prstClr>
                </a:solidFill>
                <a:uLnTx/>
                <a:uFillTx/>
                <a:latin typeface="Arial"/>
                <a:ea typeface="+mn-ea"/>
                <a:cs typeface="+mn-cs"/>
              </a:rPr>
              <a:t>Monexpert</a:t>
            </a:r>
            <a:r>
              <a:rPr kumimoji="0" lang="fr-FR" sz="1000" b="0" i="1" u="none" strike="noStrike" kern="1200" cap="none" spc="0" normalizeH="0" baseline="0" noProof="0" dirty="0">
                <a:ln>
                  <a:noFill/>
                </a:ln>
                <a:solidFill>
                  <a:prstClr val="black">
                    <a:lumMod val="75000"/>
                    <a:lumOff val="25000"/>
                  </a:prstClr>
                </a:solidFill>
                <a:uLnTx/>
                <a:uFillTx/>
                <a:latin typeface="Arial"/>
                <a:ea typeface="+mn-ea"/>
                <a:cs typeface="+mn-cs"/>
              </a:rPr>
              <a:t> (TPE Santé et Ce Boost </a:t>
            </a:r>
            <a:r>
              <a:rPr kumimoji="0" lang="fr-FR" sz="1000" b="0" i="1" u="none" strike="noStrike" kern="1200" cap="none" spc="0" normalizeH="0" baseline="0" noProof="0" dirty="0" err="1">
                <a:ln>
                  <a:noFill/>
                </a:ln>
                <a:solidFill>
                  <a:prstClr val="black">
                    <a:lumMod val="75000"/>
                    <a:lumOff val="25000"/>
                  </a:prstClr>
                </a:solidFill>
                <a:uLnTx/>
                <a:uFillTx/>
                <a:latin typeface="Arial"/>
                <a:ea typeface="+mn-ea"/>
                <a:cs typeface="+mn-cs"/>
              </a:rPr>
              <a:t>Fid</a:t>
            </a:r>
            <a:r>
              <a:rPr kumimoji="0" lang="fr-FR" sz="1000" b="0" i="1" u="none" strike="noStrike" kern="1200" cap="none" spc="0" normalizeH="0" baseline="0" noProof="0" dirty="0">
                <a:ln>
                  <a:noFill/>
                </a:ln>
                <a:solidFill>
                  <a:prstClr val="black">
                    <a:lumMod val="75000"/>
                    <a:lumOff val="25000"/>
                  </a:prstClr>
                </a:solidFill>
                <a:uLnTx/>
                <a:uFillTx/>
                <a:latin typeface="Arial"/>
                <a:ea typeface="+mn-ea"/>
                <a:cs typeface="+mn-cs"/>
              </a:rPr>
              <a:t> )</a:t>
            </a:r>
          </a:p>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uLnTx/>
              <a:uFillTx/>
              <a:latin typeface="Arial"/>
              <a:ea typeface="+mn-ea"/>
              <a:cs typeface="Arial"/>
            </a:endParaRPr>
          </a:p>
        </p:txBody>
      </p:sp>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5389" y="988150"/>
            <a:ext cx="5342139" cy="2598125"/>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5" y="469508"/>
            <a:ext cx="11843759" cy="384043"/>
          </a:xfrm>
        </p:spPr>
        <p:txBody>
          <a:bodyPr/>
          <a:lstStyle/>
          <a:p>
            <a:r>
              <a:rPr lang="fr-FR" sz="1800" dirty="0">
                <a:latin typeface="Montserrat Black"/>
              </a:rPr>
              <a:t>L’</a:t>
            </a:r>
            <a:r>
              <a:rPr lang="fr-FR" sz="1800" dirty="0">
                <a:solidFill>
                  <a:srgbClr val="C00000"/>
                </a:solidFill>
                <a:latin typeface="Montserrat Black"/>
              </a:rPr>
              <a:t>Essentiel </a:t>
            </a:r>
            <a:r>
              <a:rPr lang="fr-FR" sz="1800" dirty="0">
                <a:latin typeface="Montserrat Black"/>
              </a:rPr>
              <a:t>de la Monétique et du e-commerce </a:t>
            </a:r>
            <a:endParaRPr lang="fr-FR" sz="1800" dirty="0">
              <a:solidFill>
                <a:srgbClr val="00B05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MONETIQUE &amp; </a:t>
            </a:r>
            <a:r>
              <a:rPr lang="fr-FR" dirty="0" err="1">
                <a:solidFill>
                  <a:schemeClr val="bg1"/>
                </a:solidFill>
                <a:latin typeface="Montserrat Black" panose="00000A00000000000000" pitchFamily="2" charset="0"/>
              </a:rPr>
              <a:t>e-COMMERCE</a:t>
            </a:r>
            <a:endParaRPr lang="fr-FR" dirty="0">
              <a:solidFill>
                <a:schemeClr val="bg1"/>
              </a:solidFill>
              <a:latin typeface="Montserrat Black" panose="00000A00000000000000" pitchFamily="2" charset="0"/>
            </a:endParaRPr>
          </a:p>
        </p:txBody>
      </p:sp>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4427544"/>
            <a:ext cx="5866539" cy="1726244"/>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3930139"/>
            <a:ext cx="5338572" cy="2229097"/>
          </a:xfrm>
          <a:prstGeom prst="rect">
            <a:avLst/>
          </a:prstGeom>
          <a:noFill/>
          <a:ln w="76200">
            <a:solidFill>
              <a:srgbClr val="7030A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3803596"/>
            <a:ext cx="2205650" cy="338987"/>
          </a:xfrm>
          <a:prstGeom prst="rect">
            <a:avLst/>
          </a:prstGeom>
          <a:solidFill>
            <a:srgbClr val="7030A0"/>
          </a:solidFill>
          <a:ln w="19050">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Qui contacter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5" y="4252978"/>
            <a:ext cx="2629578"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l’IARD Pro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4276406"/>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42624" y="4116678"/>
            <a:ext cx="4760688" cy="27529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Des cibles qualifiées </a:t>
            </a:r>
            <a:r>
              <a:rPr lang="fr-FR" sz="1200" b="1" dirty="0"/>
              <a:t>pour organiser </a:t>
            </a:r>
            <a:r>
              <a:rPr lang="fr-FR" sz="1200" b="1" dirty="0">
                <a:solidFill>
                  <a:srgbClr val="C00000"/>
                </a:solidFill>
              </a:rPr>
              <a:t>la prise de contact </a:t>
            </a:r>
            <a:r>
              <a:rPr lang="fr-FR" sz="1200" b="1" dirty="0"/>
              <a:t>: </a:t>
            </a:r>
          </a:p>
          <a:p>
            <a:pPr marL="468000" lvl="1" indent="0" eaLnBrk="1" fontAlgn="auto" hangingPunct="1">
              <a:spcBef>
                <a:spcPts val="300"/>
              </a:spcBef>
              <a:spcAft>
                <a:spcPts val="0"/>
              </a:spcAft>
              <a:buClr>
                <a:schemeClr val="tx2"/>
              </a:buClr>
              <a:buFont typeface="Arial" panose="020B0604020202020204" pitchFamily="34" charset="0"/>
              <a:buNone/>
              <a:defRPr/>
            </a:pP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3">
            <a:duotone>
              <a:prstClr val="black"/>
              <a:schemeClr val="accent5">
                <a:tint val="45000"/>
                <a:satMod val="400000"/>
              </a:schemeClr>
            </a:duotone>
          </a:blip>
          <a:stretch>
            <a:fillRect/>
          </a:stretch>
        </p:blipFill>
        <p:spPr>
          <a:xfrm rot="5701988" flipH="1" flipV="1">
            <a:off x="5108142" y="5773165"/>
            <a:ext cx="322403" cy="310019"/>
          </a:xfrm>
          <a:prstGeom prst="rect">
            <a:avLst/>
          </a:prstGeom>
          <a:noFill/>
        </p:spPr>
      </p:pic>
      <p:pic>
        <p:nvPicPr>
          <p:cNvPr id="288" name="Image 287">
            <a:hlinkClick r:id="rId4"/>
            <a:extLst>
              <a:ext uri="{FF2B5EF4-FFF2-40B4-BE49-F238E27FC236}">
                <a16:creationId xmlns:a16="http://schemas.microsoft.com/office/drawing/2014/main" id="{61FDC1EA-92E6-A0FC-7DFC-A14227F0CAC8}"/>
              </a:ext>
            </a:extLst>
          </p:cNvPr>
          <p:cNvPicPr>
            <a:picLocks noChangeAspect="1"/>
          </p:cNvPicPr>
          <p:nvPr/>
        </p:nvPicPr>
        <p:blipFill>
          <a:blip r:embed="rId5">
            <a:clrChange>
              <a:clrFrom>
                <a:srgbClr val="FDF9FA"/>
              </a:clrFrom>
              <a:clrTo>
                <a:srgbClr val="FDF9FA">
                  <a:alpha val="0"/>
                </a:srgbClr>
              </a:clrTo>
            </a:clrChange>
          </a:blip>
          <a:stretch>
            <a:fillRect/>
          </a:stretch>
        </p:blipFill>
        <p:spPr>
          <a:xfrm>
            <a:off x="10597403" y="5514693"/>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3">
            <a:duotone>
              <a:prstClr val="black"/>
              <a:schemeClr val="accent5">
                <a:tint val="45000"/>
                <a:satMod val="400000"/>
              </a:schemeClr>
            </a:duotone>
          </a:blip>
          <a:stretch>
            <a:fillRect/>
          </a:stretch>
        </p:blipFill>
        <p:spPr>
          <a:xfrm rot="4962598" flipH="1" flipV="1">
            <a:off x="11361197" y="5589068"/>
            <a:ext cx="322403" cy="310019"/>
          </a:xfrm>
          <a:prstGeom prst="rect">
            <a:avLst/>
          </a:prstGeom>
          <a:noFill/>
        </p:spPr>
      </p:pic>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6"/>
              </a:rPr>
              <a:t>le Book des offres</a:t>
            </a:r>
            <a:endParaRPr lang="fr-FR" sz="1000" dirty="0">
              <a:solidFill>
                <a:schemeClr val="tx1">
                  <a:lumMod val="75000"/>
                  <a:lumOff val="25000"/>
                </a:schemeClr>
              </a:solidFill>
            </a:endParaRPr>
          </a:p>
        </p:txBody>
      </p:sp>
      <p:grpSp>
        <p:nvGrpSpPr>
          <p:cNvPr id="14" name="Graphique 1846">
            <a:extLst>
              <a:ext uri="{FF2B5EF4-FFF2-40B4-BE49-F238E27FC236}">
                <a16:creationId xmlns:a16="http://schemas.microsoft.com/office/drawing/2014/main" id="{1B9AC8C4-0EDD-7EB0-566A-6B254275F649}"/>
              </a:ext>
            </a:extLst>
          </p:cNvPr>
          <p:cNvGrpSpPr/>
          <p:nvPr/>
        </p:nvGrpSpPr>
        <p:grpSpPr>
          <a:xfrm>
            <a:off x="736387" y="3836999"/>
            <a:ext cx="239268" cy="268810"/>
            <a:chOff x="754923" y="4488392"/>
            <a:chExt cx="305723" cy="343471"/>
          </a:xfrm>
          <a:noFill/>
        </p:grpSpPr>
        <p:sp>
          <p:nvSpPr>
            <p:cNvPr id="15" name="Forme libre : forme 14">
              <a:extLst>
                <a:ext uri="{FF2B5EF4-FFF2-40B4-BE49-F238E27FC236}">
                  <a16:creationId xmlns:a16="http://schemas.microsoft.com/office/drawing/2014/main" id="{27194E7F-11E3-F3B2-70E0-49257F489658}"/>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1C7FD839-960F-9776-FFAF-FD83CD7DBFD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029DD5BC-B172-032C-C070-C34EFCDB57CE}"/>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AE76931-738C-1DEE-33F5-CED4E6537ED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4" name="Forme libre : forme 223">
              <a:extLst>
                <a:ext uri="{FF2B5EF4-FFF2-40B4-BE49-F238E27FC236}">
                  <a16:creationId xmlns:a16="http://schemas.microsoft.com/office/drawing/2014/main" id="{49C7020D-B750-5313-DCDE-C42E5577FA3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5" name="Forme libre : forme 224">
              <a:extLst>
                <a:ext uri="{FF2B5EF4-FFF2-40B4-BE49-F238E27FC236}">
                  <a16:creationId xmlns:a16="http://schemas.microsoft.com/office/drawing/2014/main" id="{25E263E0-C7B9-35C2-785E-3A1EFEDA8F24}"/>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6" name="Forme libre : forme 225">
              <a:extLst>
                <a:ext uri="{FF2B5EF4-FFF2-40B4-BE49-F238E27FC236}">
                  <a16:creationId xmlns:a16="http://schemas.microsoft.com/office/drawing/2014/main" id="{87DAD55B-4508-3D59-AE94-54A9D794A79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7" name="Forme libre : forme 226">
              <a:extLst>
                <a:ext uri="{FF2B5EF4-FFF2-40B4-BE49-F238E27FC236}">
                  <a16:creationId xmlns:a16="http://schemas.microsoft.com/office/drawing/2014/main" id="{358D0497-4A9B-221B-8444-21510F80010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28" name="Forme libre : forme 227">
              <a:extLst>
                <a:ext uri="{FF2B5EF4-FFF2-40B4-BE49-F238E27FC236}">
                  <a16:creationId xmlns:a16="http://schemas.microsoft.com/office/drawing/2014/main" id="{9FA4B248-CA67-D2A7-685C-862AD4184DA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29" name="Espace réservé du contenu 8">
            <a:hlinkClick r:id="" action="ppaction://noaction"/>
            <a:extLst>
              <a:ext uri="{FF2B5EF4-FFF2-40B4-BE49-F238E27FC236}">
                <a16:creationId xmlns:a16="http://schemas.microsoft.com/office/drawing/2014/main" id="{C683D900-221E-F207-E63F-0748AA9DB169}"/>
              </a:ext>
            </a:extLst>
          </p:cNvPr>
          <p:cNvSpPr txBox="1">
            <a:spLocks/>
          </p:cNvSpPr>
          <p:nvPr/>
        </p:nvSpPr>
        <p:spPr>
          <a:xfrm>
            <a:off x="3518227" y="5566687"/>
            <a:ext cx="2033350" cy="33898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dirty="0">
                <a:sym typeface="Wingdings" panose="05000000000000000000" pitchFamily="2" charset="2"/>
              </a:rPr>
              <a:t> </a:t>
            </a:r>
            <a:r>
              <a:rPr lang="fr-FR" sz="1200" dirty="0">
                <a:hlinkClick r:id="rId7" action="ppaction://hlinksldjump"/>
              </a:rPr>
              <a:t>En savoir plus </a:t>
            </a:r>
            <a:endParaRPr lang="fr-FR" sz="1200" dirty="0"/>
          </a:p>
        </p:txBody>
      </p:sp>
      <p:sp>
        <p:nvSpPr>
          <p:cNvPr id="231" name="Espace réservé du contenu 8">
            <a:extLst>
              <a:ext uri="{FF2B5EF4-FFF2-40B4-BE49-F238E27FC236}">
                <a16:creationId xmlns:a16="http://schemas.microsoft.com/office/drawing/2014/main" id="{BBEF8F59-605B-44DA-0846-5F9397AA55E9}"/>
              </a:ext>
            </a:extLst>
          </p:cNvPr>
          <p:cNvSpPr txBox="1">
            <a:spLocks/>
          </p:cNvSpPr>
          <p:nvPr/>
        </p:nvSpPr>
        <p:spPr>
          <a:xfrm>
            <a:off x="5551577" y="4325032"/>
            <a:ext cx="6133137"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uLnTx/>
              <a:uFillTx/>
              <a:latin typeface="Arial"/>
              <a:ea typeface="+mn-ea"/>
              <a:cs typeface="Arial"/>
            </a:endParaRPr>
          </a:p>
          <a:p>
            <a:pPr marL="753745" marR="0" lvl="1" indent="-2857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Easy</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TPE pour proposer le bon TPE</a:t>
            </a:r>
          </a:p>
          <a:p>
            <a:pPr marL="926995" marR="0" lvl="2" indent="0" algn="l" defTabSz="914400" rtl="0" eaLnBrk="1" fontAlgn="auto" latinLnBrk="0" hangingPunct="1">
              <a:lnSpc>
                <a:spcPct val="100000"/>
              </a:lnSpc>
              <a:spcBef>
                <a:spcPts val="300"/>
              </a:spcBef>
              <a:spcAft>
                <a:spcPts val="0"/>
              </a:spcAft>
              <a:buClr>
                <a:srgbClr val="7030A0"/>
              </a:buClr>
              <a:buSzTx/>
              <a:buNone/>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a:t>
            </a: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Simul</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Easy</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pour proposer le bon taux de commission monétique : clic </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hlinkClick r:id="rId8">
                  <a:extLst>
                    <a:ext uri="{A12FA001-AC4F-418D-AE19-62706E023703}">
                      <ahyp:hlinkClr xmlns:ahyp="http://schemas.microsoft.com/office/drawing/2018/hyperlinkcolor" val="tx"/>
                    </a:ext>
                  </a:extLst>
                </a:hlinkClick>
              </a:rPr>
              <a:t>ic</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i</a:t>
            </a: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La Rubrique des Commerciaux pour trouver toutes les informations :</a:t>
            </a: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lang="fr-FR" sz="1000" dirty="0">
              <a:solidFill>
                <a:prstClr val="black">
                  <a:lumMod val="75000"/>
                  <a:lumOff val="25000"/>
                </a:prstClr>
              </a:solidFill>
              <a:latin typeface="Arial"/>
            </a:endParaRP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Diag Solutions Paiement PM &amp; EI </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sym typeface="Wingdings" panose="05000000000000000000" pitchFamily="2" charset="2"/>
              </a:rPr>
              <a:t>accessible depuis Portail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sym typeface="Wingdings" panose="05000000000000000000" pitchFamily="2" charset="2"/>
              </a:rPr>
              <a:t>MySys</a:t>
            </a:r>
            <a:endPar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endParaRPr>
          </a:p>
        </p:txBody>
      </p:sp>
      <p:pic>
        <p:nvPicPr>
          <p:cNvPr id="3" name="Image 2">
            <a:extLst>
              <a:ext uri="{FF2B5EF4-FFF2-40B4-BE49-F238E27FC236}">
                <a16:creationId xmlns:a16="http://schemas.microsoft.com/office/drawing/2014/main" id="{4166F6E6-B15A-5BD0-E7B3-931C1B27CFF9}"/>
              </a:ext>
            </a:extLst>
          </p:cNvPr>
          <p:cNvPicPr>
            <a:picLocks noChangeAspect="1"/>
          </p:cNvPicPr>
          <p:nvPr/>
        </p:nvPicPr>
        <p:blipFill>
          <a:blip r:embed="rId9">
            <a:clrChange>
              <a:clrFrom>
                <a:srgbClr val="CCECFF"/>
              </a:clrFrom>
              <a:clrTo>
                <a:srgbClr val="CCECFF">
                  <a:alpha val="0"/>
                </a:srgbClr>
              </a:clrTo>
            </a:clrChange>
          </a:blip>
          <a:stretch>
            <a:fillRect/>
          </a:stretch>
        </p:blipFill>
        <p:spPr>
          <a:xfrm>
            <a:off x="565241" y="6216674"/>
            <a:ext cx="477423" cy="636564"/>
          </a:xfrm>
          <a:prstGeom prst="rect">
            <a:avLst/>
          </a:prstGeom>
        </p:spPr>
      </p:pic>
      <p:pic>
        <p:nvPicPr>
          <p:cNvPr id="2" name="Image 1">
            <a:hlinkClick r:id="rId10"/>
            <a:extLst>
              <a:ext uri="{FF2B5EF4-FFF2-40B4-BE49-F238E27FC236}">
                <a16:creationId xmlns:a16="http://schemas.microsoft.com/office/drawing/2014/main" id="{B1531864-D703-2C20-9AF5-6F883A565938}"/>
              </a:ext>
            </a:extLst>
          </p:cNvPr>
          <p:cNvPicPr>
            <a:picLocks noChangeAspect="1"/>
          </p:cNvPicPr>
          <p:nvPr/>
        </p:nvPicPr>
        <p:blipFill>
          <a:blip r:embed="rId11"/>
          <a:stretch>
            <a:fillRect/>
          </a:stretch>
        </p:blipFill>
        <p:spPr>
          <a:xfrm>
            <a:off x="8849906" y="4691224"/>
            <a:ext cx="900037" cy="357549"/>
          </a:xfrm>
          <a:prstGeom prst="rect">
            <a:avLst/>
          </a:prstGeom>
        </p:spPr>
      </p:pic>
      <p:pic>
        <p:nvPicPr>
          <p:cNvPr id="4" name="Image 3">
            <a:extLst>
              <a:ext uri="{FF2B5EF4-FFF2-40B4-BE49-F238E27FC236}">
                <a16:creationId xmlns:a16="http://schemas.microsoft.com/office/drawing/2014/main" id="{D4432062-96F2-7937-6820-686B26966688}"/>
              </a:ext>
            </a:extLst>
          </p:cNvPr>
          <p:cNvPicPr>
            <a:picLocks noChangeAspect="1"/>
          </p:cNvPicPr>
          <p:nvPr/>
        </p:nvPicPr>
        <p:blipFill>
          <a:blip r:embed="rId3">
            <a:duotone>
              <a:prstClr val="black"/>
              <a:schemeClr val="accent5">
                <a:tint val="45000"/>
                <a:satMod val="400000"/>
              </a:schemeClr>
            </a:duotone>
          </a:blip>
          <a:stretch>
            <a:fillRect/>
          </a:stretch>
        </p:blipFill>
        <p:spPr>
          <a:xfrm rot="4962598" flipH="1" flipV="1">
            <a:off x="9846354" y="4793746"/>
            <a:ext cx="322403" cy="310019"/>
          </a:xfrm>
          <a:prstGeom prst="rect">
            <a:avLst/>
          </a:prstGeom>
          <a:noFill/>
        </p:spPr>
      </p:pic>
      <p:sp>
        <p:nvSpPr>
          <p:cNvPr id="6" name="Espace réservé du contenu 8">
            <a:extLst>
              <a:ext uri="{FF2B5EF4-FFF2-40B4-BE49-F238E27FC236}">
                <a16:creationId xmlns:a16="http://schemas.microsoft.com/office/drawing/2014/main" id="{83C0C098-B6F8-5F4B-96F1-EE9EF7EC2136}"/>
              </a:ext>
            </a:extLst>
          </p:cNvPr>
          <p:cNvSpPr txBox="1">
            <a:spLocks/>
          </p:cNvSpPr>
          <p:nvPr/>
        </p:nvSpPr>
        <p:spPr>
          <a:xfrm>
            <a:off x="14210" y="1289592"/>
            <a:ext cx="5880879" cy="242272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TPE Premium : </a:t>
            </a:r>
            <a:r>
              <a:rPr kumimoji="0" lang="fr-FR" sz="1000" b="0" i="0" u="none" strike="noStrike" kern="1200" cap="none" spc="0" normalizeH="0" baseline="0" noProof="0" dirty="0">
                <a:ln>
                  <a:noFill/>
                </a:ln>
                <a:solidFill>
                  <a:srgbClr val="C00000"/>
                </a:solidFill>
                <a:uLnTx/>
                <a:uFillTx/>
                <a:latin typeface="Arial"/>
                <a:ea typeface="+mn-ea"/>
                <a:cs typeface="+mn-cs"/>
              </a:rPr>
              <a:t>2 mois de loyer offerts si engagement sur 48 mois </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TPE IP fixe Professionnels de Santé : </a:t>
            </a:r>
            <a:r>
              <a:rPr kumimoji="0" lang="fr-FR" sz="1000" b="0" i="0" u="none" strike="noStrike" kern="1200" cap="none" spc="0" normalizeH="0" baseline="0" noProof="0" dirty="0">
                <a:ln>
                  <a:noFill/>
                </a:ln>
                <a:solidFill>
                  <a:srgbClr val="C00000"/>
                </a:solidFill>
                <a:uLnTx/>
                <a:uFillTx/>
                <a:latin typeface="Arial"/>
                <a:ea typeface="+mn-ea"/>
                <a:cs typeface="+mn-cs"/>
              </a:rPr>
              <a:t>Loyer à 9,90€</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en-US" sz="1100" b="1" i="0" u="none" strike="noStrike" kern="1200" cap="none" spc="0" normalizeH="0" baseline="0" noProof="0" dirty="0">
                <a:ln>
                  <a:noFill/>
                </a:ln>
                <a:solidFill>
                  <a:prstClr val="black">
                    <a:lumMod val="75000"/>
                    <a:lumOff val="25000"/>
                  </a:prstClr>
                </a:solidFill>
                <a:uLnTx/>
                <a:uFillTx/>
                <a:latin typeface="Arial"/>
                <a:ea typeface="+mn-ea"/>
                <a:cs typeface="+mn-cs"/>
              </a:rPr>
              <a:t>TPE Premium</a:t>
            </a: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en-US" sz="1100" b="1" i="0" u="none" strike="noStrike" kern="1200" cap="none" spc="0" normalizeH="0" baseline="0" noProof="0" dirty="0">
                <a:ln>
                  <a:noFill/>
                </a:ln>
                <a:solidFill>
                  <a:prstClr val="black">
                    <a:lumMod val="75000"/>
                    <a:lumOff val="25000"/>
                  </a:prstClr>
                </a:solidFill>
                <a:uLnTx/>
                <a:uFillTx/>
                <a:latin typeface="Arial"/>
                <a:ea typeface="+mn-ea"/>
                <a:cs typeface="+mn-cs"/>
              </a:rPr>
              <a:t>IP/GPRS</a:t>
            </a: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en-US" sz="1100" b="1" i="0" u="none" strike="noStrike" kern="1200" cap="none" spc="0" normalizeH="0" baseline="0" noProof="0" dirty="0" err="1">
                <a:ln>
                  <a:noFill/>
                </a:ln>
                <a:solidFill>
                  <a:prstClr val="black">
                    <a:lumMod val="75000"/>
                    <a:lumOff val="25000"/>
                  </a:prstClr>
                </a:solidFill>
                <a:uLnTx/>
                <a:uFillTx/>
                <a:latin typeface="Arial"/>
                <a:ea typeface="+mn-ea"/>
                <a:cs typeface="+mn-cs"/>
              </a:rPr>
              <a:t>Professionnels</a:t>
            </a:r>
            <a:r>
              <a:rPr kumimoji="0" lang="en-US" sz="1100" b="1" i="0" u="none" strike="noStrike" kern="1200" cap="none" spc="0" normalizeH="0" baseline="0" noProof="0" dirty="0">
                <a:ln>
                  <a:noFill/>
                </a:ln>
                <a:solidFill>
                  <a:prstClr val="black">
                    <a:lumMod val="75000"/>
                    <a:lumOff val="25000"/>
                  </a:prstClr>
                </a:solidFill>
                <a:uLnTx/>
                <a:uFillTx/>
                <a:latin typeface="Arial"/>
                <a:ea typeface="+mn-ea"/>
                <a:cs typeface="+mn-cs"/>
              </a:rPr>
              <a:t> de </a:t>
            </a:r>
            <a:r>
              <a:rPr kumimoji="0" lang="en-US" sz="1100" b="1" i="0" u="none" strike="noStrike" kern="1200" cap="none" spc="0" normalizeH="0" baseline="0" noProof="0" dirty="0" err="1">
                <a:ln>
                  <a:noFill/>
                </a:ln>
                <a:solidFill>
                  <a:prstClr val="black">
                    <a:lumMod val="75000"/>
                    <a:lumOff val="25000"/>
                  </a:prstClr>
                </a:solidFill>
                <a:uLnTx/>
                <a:uFillTx/>
                <a:latin typeface="Arial"/>
                <a:ea typeface="+mn-ea"/>
                <a:cs typeface="+mn-cs"/>
              </a:rPr>
              <a:t>santé</a:t>
            </a:r>
            <a:r>
              <a:rPr kumimoji="0" lang="en-US" sz="1100" b="1"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en-US" sz="1100" b="0" i="0" u="none" strike="noStrike" kern="1200" cap="none" spc="0" normalizeH="0" baseline="0" noProof="0" dirty="0">
                <a:ln>
                  <a:noFill/>
                </a:ln>
                <a:solidFill>
                  <a:srgbClr val="C00000"/>
                </a:solidFill>
                <a:uLnTx/>
                <a:uFillTx/>
                <a:latin typeface="Arial"/>
                <a:ea typeface="+mn-ea"/>
                <a:cs typeface="+mn-cs"/>
              </a:rPr>
              <a:t>: </a:t>
            </a:r>
            <a:r>
              <a:rPr kumimoji="0" lang="en-US" sz="1000" b="0" i="0" u="none" strike="noStrike" kern="1200" cap="none" spc="0" normalizeH="0" baseline="0" noProof="0" dirty="0">
                <a:ln>
                  <a:noFill/>
                </a:ln>
                <a:solidFill>
                  <a:srgbClr val="C00000"/>
                </a:solidFill>
                <a:uLnTx/>
                <a:uFillTx/>
                <a:latin typeface="Arial"/>
                <a:ea typeface="+mn-ea"/>
                <a:cs typeface="+mn-cs"/>
              </a:rPr>
              <a:t>Tarif de location </a:t>
            </a:r>
            <a:r>
              <a:rPr kumimoji="0" lang="en-US" sz="1000" b="0" i="0" u="none" strike="noStrike" kern="1200" cap="none" spc="0" normalizeH="0" baseline="0" noProof="0" dirty="0" err="1">
                <a:ln>
                  <a:noFill/>
                </a:ln>
                <a:solidFill>
                  <a:srgbClr val="C00000"/>
                </a:solidFill>
                <a:uLnTx/>
                <a:uFillTx/>
                <a:latin typeface="Arial"/>
                <a:ea typeface="+mn-ea"/>
                <a:cs typeface="+mn-cs"/>
              </a:rPr>
              <a:t>privilégié</a:t>
            </a:r>
            <a:r>
              <a:rPr kumimoji="0" lang="en-US" sz="1000" b="0" i="0" u="none" strike="noStrike" kern="1200" cap="none" spc="0" normalizeH="0" baseline="0" noProof="0" dirty="0">
                <a:ln>
                  <a:noFill/>
                </a:ln>
                <a:solidFill>
                  <a:srgbClr val="C00000"/>
                </a:solidFill>
                <a:uLnTx/>
                <a:uFillTx/>
                <a:latin typeface="Arial"/>
                <a:ea typeface="+mn-ea"/>
                <a:cs typeface="+mn-cs"/>
              </a:rPr>
              <a:t> + 2 </a:t>
            </a:r>
            <a:r>
              <a:rPr kumimoji="0" lang="en-US" sz="1000" b="0" i="0" u="none" strike="noStrike" kern="1200" cap="none" spc="0" normalizeH="0" baseline="0" noProof="0" dirty="0" err="1">
                <a:ln>
                  <a:noFill/>
                </a:ln>
                <a:solidFill>
                  <a:srgbClr val="C00000"/>
                </a:solidFill>
                <a:uLnTx/>
                <a:uFillTx/>
                <a:latin typeface="Arial"/>
                <a:ea typeface="+mn-ea"/>
                <a:cs typeface="+mn-cs"/>
              </a:rPr>
              <a:t>mois</a:t>
            </a:r>
            <a:r>
              <a:rPr kumimoji="0" lang="en-US" sz="1000" b="0" i="0" u="none" strike="noStrike" kern="1200" cap="none" spc="0" normalizeH="0" baseline="0" noProof="0" dirty="0">
                <a:ln>
                  <a:noFill/>
                </a:ln>
                <a:solidFill>
                  <a:srgbClr val="C00000"/>
                </a:solidFill>
                <a:uLnTx/>
                <a:uFillTx/>
                <a:latin typeface="Arial"/>
                <a:ea typeface="+mn-ea"/>
                <a:cs typeface="+mn-cs"/>
              </a:rPr>
              <a:t> de </a:t>
            </a:r>
            <a:r>
              <a:rPr kumimoji="0" lang="en-US" sz="1000" b="0" i="0" u="none" strike="noStrike" kern="1200" cap="none" spc="0" normalizeH="0" baseline="0" noProof="0" dirty="0" err="1">
                <a:ln>
                  <a:noFill/>
                </a:ln>
                <a:solidFill>
                  <a:srgbClr val="C00000"/>
                </a:solidFill>
                <a:uLnTx/>
                <a:uFillTx/>
                <a:latin typeface="Arial"/>
                <a:ea typeface="+mn-ea"/>
                <a:cs typeface="+mn-cs"/>
              </a:rPr>
              <a:t>loyer</a:t>
            </a:r>
            <a:r>
              <a:rPr kumimoji="0" lang="en-US" sz="1000" b="0" i="0" u="none" strike="noStrike" kern="1200" cap="none" spc="0" normalizeH="0" baseline="0" noProof="0" dirty="0">
                <a:ln>
                  <a:noFill/>
                </a:ln>
                <a:solidFill>
                  <a:srgbClr val="C00000"/>
                </a:solidFill>
                <a:uLnTx/>
                <a:uFillTx/>
                <a:latin typeface="Arial"/>
                <a:ea typeface="+mn-ea"/>
                <a:cs typeface="+mn-cs"/>
              </a:rPr>
              <a:t> </a:t>
            </a:r>
            <a:r>
              <a:rPr kumimoji="0" lang="en-US" sz="1000" b="0" i="0" u="none" strike="noStrike" kern="1200" cap="none" spc="0" normalizeH="0" baseline="0" noProof="0" dirty="0" err="1">
                <a:ln>
                  <a:noFill/>
                </a:ln>
                <a:solidFill>
                  <a:srgbClr val="C00000"/>
                </a:solidFill>
                <a:uLnTx/>
                <a:uFillTx/>
                <a:latin typeface="Arial"/>
                <a:ea typeface="+mn-ea"/>
                <a:cs typeface="+mn-cs"/>
              </a:rPr>
              <a:t>offerts</a:t>
            </a:r>
            <a:r>
              <a:rPr kumimoji="0" lang="en-US" sz="1000" b="0" i="0" u="none" strike="noStrike" kern="1200" cap="none" spc="0" normalizeH="0" baseline="0" noProof="0" dirty="0">
                <a:ln>
                  <a:noFill/>
                </a:ln>
                <a:solidFill>
                  <a:srgbClr val="C00000"/>
                </a:solidFill>
                <a:uLnTx/>
                <a:uFillTx/>
                <a:latin typeface="Arial"/>
                <a:ea typeface="+mn-ea"/>
                <a:cs typeface="+mn-cs"/>
              </a:rPr>
              <a:t> </a:t>
            </a:r>
            <a:r>
              <a:rPr kumimoji="0" lang="en-US" sz="1000" b="0" i="0" u="none" strike="noStrike" kern="1200" cap="none" spc="0" normalizeH="0" baseline="0" noProof="0" dirty="0" err="1">
                <a:ln>
                  <a:noFill/>
                </a:ln>
                <a:solidFill>
                  <a:srgbClr val="C00000"/>
                </a:solidFill>
                <a:uLnTx/>
                <a:uFillTx/>
                <a:latin typeface="Arial"/>
                <a:ea typeface="+mn-ea"/>
                <a:cs typeface="+mn-cs"/>
              </a:rPr>
              <a:t>si</a:t>
            </a:r>
            <a:r>
              <a:rPr kumimoji="0" lang="en-US" sz="1000" b="0" i="0" u="none" strike="noStrike" kern="1200" cap="none" spc="0" normalizeH="0" baseline="0" noProof="0" dirty="0">
                <a:ln>
                  <a:noFill/>
                </a:ln>
                <a:solidFill>
                  <a:srgbClr val="C00000"/>
                </a:solidFill>
                <a:uLnTx/>
                <a:uFillTx/>
                <a:latin typeface="Arial"/>
                <a:ea typeface="+mn-ea"/>
                <a:cs typeface="+mn-cs"/>
              </a:rPr>
              <a:t> engagement sur 48 </a:t>
            </a:r>
            <a:r>
              <a:rPr kumimoji="0" lang="en-US" sz="1000" b="0" i="0" u="none" strike="noStrike" kern="1200" cap="none" spc="0" normalizeH="0" baseline="0" noProof="0" dirty="0" err="1">
                <a:ln>
                  <a:noFill/>
                </a:ln>
                <a:solidFill>
                  <a:srgbClr val="C00000"/>
                </a:solidFill>
                <a:uLnTx/>
                <a:uFillTx/>
                <a:latin typeface="Arial"/>
                <a:ea typeface="+mn-ea"/>
                <a:cs typeface="+mn-cs"/>
              </a:rPr>
              <a:t>mois</a:t>
            </a:r>
            <a:r>
              <a:rPr kumimoji="0" lang="en-US" sz="1000" b="0" i="0" u="none" strike="noStrike" kern="1200" cap="none" spc="0" normalizeH="0" baseline="0" noProof="0" dirty="0">
                <a:ln>
                  <a:noFill/>
                </a:ln>
                <a:solidFill>
                  <a:srgbClr val="C00000"/>
                </a:solidFill>
                <a:uLnTx/>
                <a:uFillTx/>
                <a:latin typeface="Arial"/>
                <a:ea typeface="+mn-ea"/>
                <a:cs typeface="+mn-cs"/>
              </a:rPr>
              <a:t>.</a:t>
            </a:r>
            <a:endParaRPr kumimoji="0" lang="fr-FR" sz="1000" b="0" i="0" u="none" strike="noStrike" kern="1200" cap="none" spc="0" normalizeH="0" baseline="0" noProof="0" dirty="0">
              <a:ln>
                <a:noFill/>
              </a:ln>
              <a:solidFill>
                <a:srgbClr val="C00000"/>
              </a:solidFill>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IZ </a:t>
            </a:r>
            <a:r>
              <a:rPr kumimoji="0" lang="fr-FR" sz="1100" b="1" i="0" u="none" strike="noStrike" kern="1200" cap="none" spc="0" normalizeH="0" baseline="0" noProof="0" dirty="0" err="1">
                <a:ln>
                  <a:noFill/>
                </a:ln>
                <a:solidFill>
                  <a:prstClr val="black">
                    <a:lumMod val="75000"/>
                    <a:lumOff val="25000"/>
                  </a:prstClr>
                </a:solidFill>
                <a:uLnTx/>
                <a:uFillTx/>
                <a:latin typeface="Arial"/>
                <a:ea typeface="+mn-ea"/>
                <a:cs typeface="+mn-cs"/>
              </a:rPr>
              <a:t>e-COMMERCE</a:t>
            </a: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 by REGICOM </a:t>
            </a:r>
            <a:r>
              <a:rPr kumimoji="0" lang="fr-FR" sz="1100" b="0"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fr-FR" sz="1000" b="0" i="0" u="none" strike="noStrike" kern="1200" cap="none" spc="0" normalizeH="0" baseline="0" noProof="0" dirty="0">
                <a:ln>
                  <a:noFill/>
                </a:ln>
                <a:solidFill>
                  <a:srgbClr val="C00000"/>
                </a:solidFill>
                <a:uLnTx/>
                <a:uFillTx/>
                <a:latin typeface="Arial"/>
                <a:ea typeface="+mn-ea"/>
                <a:cs typeface="+mn-cs"/>
              </a:rPr>
              <a:t>50% de remise la 1</a:t>
            </a:r>
            <a:r>
              <a:rPr kumimoji="0" lang="fr-FR" sz="1000" b="0" i="0" u="none" strike="noStrike" kern="1200" cap="none" spc="0" normalizeH="0" baseline="30000" noProof="0" dirty="0">
                <a:ln>
                  <a:noFill/>
                </a:ln>
                <a:solidFill>
                  <a:srgbClr val="C00000"/>
                </a:solidFill>
                <a:uLnTx/>
                <a:uFillTx/>
                <a:latin typeface="Arial"/>
                <a:ea typeface="+mn-ea"/>
                <a:cs typeface="+mn-cs"/>
              </a:rPr>
              <a:t>ère</a:t>
            </a:r>
            <a:r>
              <a:rPr kumimoji="0" lang="fr-FR" sz="1000" b="0" i="0" u="none" strike="noStrike" kern="1200" cap="none" spc="0" normalizeH="0" baseline="0" noProof="0" dirty="0">
                <a:ln>
                  <a:noFill/>
                </a:ln>
                <a:solidFill>
                  <a:srgbClr val="C00000"/>
                </a:solidFill>
                <a:uLnTx/>
                <a:uFillTx/>
                <a:latin typeface="Arial"/>
                <a:ea typeface="+mn-ea"/>
                <a:cs typeface="+mn-cs"/>
              </a:rPr>
              <a:t> année </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sur l’abonnement et les fonctionnalités essentielles si engagement 48 mois / </a:t>
            </a:r>
            <a:r>
              <a:rPr kumimoji="0" lang="fr-FR" sz="1000" b="0" i="0" u="none" strike="noStrike" kern="1200" cap="none" spc="0" normalizeH="0" baseline="0" noProof="0" dirty="0">
                <a:ln>
                  <a:noFill/>
                </a:ln>
                <a:solidFill>
                  <a:srgbClr val="C00000"/>
                </a:solidFill>
                <a:uLnTx/>
                <a:uFillTx/>
                <a:latin typeface="Arial"/>
                <a:ea typeface="+mn-ea"/>
                <a:cs typeface="+mn-cs"/>
              </a:rPr>
              <a:t>installation et 1</a:t>
            </a:r>
            <a:r>
              <a:rPr kumimoji="0" lang="fr-FR" sz="1000" b="0" i="0" u="none" strike="noStrike" kern="1200" cap="none" spc="0" normalizeH="0" baseline="30000" noProof="0" dirty="0">
                <a:ln>
                  <a:noFill/>
                </a:ln>
                <a:solidFill>
                  <a:srgbClr val="C00000"/>
                </a:solidFill>
                <a:uLnTx/>
                <a:uFillTx/>
                <a:latin typeface="Arial"/>
                <a:ea typeface="+mn-ea"/>
                <a:cs typeface="+mn-cs"/>
              </a:rPr>
              <a:t>ère</a:t>
            </a:r>
            <a:r>
              <a:rPr kumimoji="0" lang="fr-FR" sz="1000" b="0" i="0" u="none" strike="noStrike" kern="1200" cap="none" spc="0" normalizeH="0" baseline="0" noProof="0" dirty="0">
                <a:ln>
                  <a:noFill/>
                </a:ln>
                <a:solidFill>
                  <a:srgbClr val="C00000"/>
                </a:solidFill>
                <a:uLnTx/>
                <a:uFillTx/>
                <a:latin typeface="Arial"/>
                <a:ea typeface="+mn-ea"/>
                <a:cs typeface="+mn-cs"/>
              </a:rPr>
              <a:t> année offerts </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sur le module « click &amp;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collect</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 si engagement 48 mois </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dirty="0" err="1">
                <a:ln>
                  <a:noFill/>
                </a:ln>
                <a:solidFill>
                  <a:prstClr val="black">
                    <a:lumMod val="75000"/>
                    <a:lumOff val="25000"/>
                  </a:prstClr>
                </a:solidFill>
                <a:uLnTx/>
                <a:uFillTx/>
                <a:latin typeface="Arial"/>
                <a:ea typeface="+mn-ea"/>
                <a:cs typeface="+mn-cs"/>
              </a:rPr>
              <a:t>PayPlug</a:t>
            </a: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 : </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3 mois d'abonnement offerts pour toute souscription d'une offre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PayPlug</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Starter / Pro </a:t>
            </a:r>
            <a:r>
              <a:rPr kumimoji="0" lang="fr-FR" sz="1000" b="1" i="0" u="none" strike="noStrike" kern="1200" cap="none" spc="0" normalizeH="0" baseline="0" noProof="0" dirty="0">
                <a:ln>
                  <a:noFill/>
                </a:ln>
                <a:solidFill>
                  <a:srgbClr val="C00000"/>
                </a:solidFill>
                <a:uLnTx/>
                <a:uFillTx/>
                <a:latin typeface="Arial"/>
                <a:ea typeface="+mn-ea"/>
                <a:cs typeface="+mn-cs"/>
              </a:rPr>
              <a:t>OU</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6 mois d'abonnement offerts pour toute souscription d'une offre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PayPlug</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Pro (ou Platinum) ET de la fonctionnalité PAYLATER (paiement fractionné garanti)</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JPEL Express</a:t>
            </a:r>
            <a:endPar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468000" marR="0" lvl="1" indent="0" algn="l" defTabSz="914400" rtl="0" eaLnBrk="1" fontAlgn="auto" latinLnBrk="0" hangingPunct="1">
              <a:lnSpc>
                <a:spcPct val="100000"/>
              </a:lnSpc>
              <a:spcBef>
                <a:spcPts val="300"/>
              </a:spcBef>
              <a:spcAft>
                <a:spcPts val="0"/>
              </a:spcAft>
              <a:buClr>
                <a:srgbClr val="C00000"/>
              </a:buClr>
              <a:buSzTx/>
              <a:buFont typeface="Arial" panose="020B0604020202020204" pitchFamily="34" charset="0"/>
              <a:buNone/>
              <a:tabLst/>
              <a:defRPr/>
            </a:pPr>
            <a:endParaRPr kumimoji="0" lang="fr-FR" sz="800" b="1" i="0" u="none" strike="noStrike" kern="1200" cap="none" spc="0" normalizeH="0" baseline="0" noProof="0" dirty="0">
              <a:ln>
                <a:noFill/>
              </a:ln>
              <a:solidFill>
                <a:prstClr val="black">
                  <a:lumMod val="75000"/>
                  <a:lumOff val="25000"/>
                </a:prstClr>
              </a:solidFill>
              <a:uLnTx/>
              <a:uFillTx/>
              <a:latin typeface="Arial"/>
              <a:ea typeface="+mn-ea"/>
              <a:cs typeface="+mn-cs"/>
            </a:endParaRPr>
          </a:p>
        </p:txBody>
      </p:sp>
    </p:spTree>
    <p:extLst>
      <p:ext uri="{BB962C8B-B14F-4D97-AF65-F5344CB8AC3E}">
        <p14:creationId xmlns:p14="http://schemas.microsoft.com/office/powerpoint/2010/main" val="678425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8">
            <a:extLst>
              <a:ext uri="{FF2B5EF4-FFF2-40B4-BE49-F238E27FC236}">
                <a16:creationId xmlns:a16="http://schemas.microsoft.com/office/drawing/2014/main" id="{F8CD74EC-0374-90D9-FC60-83815BA6F338}"/>
              </a:ext>
            </a:extLst>
          </p:cNvPr>
          <p:cNvSpPr txBox="1">
            <a:spLocks/>
          </p:cNvSpPr>
          <p:nvPr/>
        </p:nvSpPr>
        <p:spPr>
          <a:xfrm>
            <a:off x="32001" y="3969889"/>
            <a:ext cx="5692092" cy="182612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Cibles GERC :</a:t>
            </a:r>
          </a:p>
          <a:p>
            <a:pPr marL="806450" marR="0" lvl="2" indent="-180975" algn="just"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Partage de la Valeur / Cible réglementaire : </a:t>
            </a:r>
            <a:r>
              <a:rPr kumimoji="0" lang="fr-FR" sz="1000" i="0" u="none" strike="noStrike" kern="1200" cap="none" spc="0" normalizeH="0" baseline="0" noProof="0" dirty="0">
                <a:ln>
                  <a:noFill/>
                </a:ln>
                <a:solidFill>
                  <a:prstClr val="black">
                    <a:lumMod val="75000"/>
                    <a:lumOff val="25000"/>
                  </a:prstClr>
                </a:solidFill>
                <a:uLnTx/>
                <a:uFillTx/>
                <a:latin typeface="Arial"/>
                <a:ea typeface="+mn-ea"/>
                <a:cs typeface="+mn-cs"/>
              </a:rPr>
              <a:t>clients Pros Actifs ayant de 11 à 49 salariés non-</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détenteurs de contrats d’épargne salariale</a:t>
            </a:r>
            <a:endParaRPr kumimoji="0" lang="fr-FR" sz="9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806450" marR="0" lvl="2" indent="-180975" algn="just"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Optimisation de la rémunération : </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proposer nos solutions d’épargne salariale à nos clients Pros Actifs ayant de 2 à 10 salariés</a:t>
            </a:r>
            <a:endParaRPr kumimoji="0" lang="fr-FR" sz="9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806450" marR="0" lvl="2" indent="-180975" algn="just"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Fonds de commerce</a:t>
            </a:r>
          </a:p>
          <a:p>
            <a:pPr marL="1143000" marR="0" lvl="2" indent="-2160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Vos clients sans univers Ingénierie Sociale </a:t>
            </a:r>
            <a:r>
              <a:rPr kumimoji="0" lang="fr-FR" sz="1000" b="0" i="1" u="none" strike="noStrike" kern="1200" cap="none" spc="0" normalizeH="0" baseline="0" noProof="0" dirty="0">
                <a:ln>
                  <a:noFill/>
                </a:ln>
                <a:solidFill>
                  <a:prstClr val="black">
                    <a:lumMod val="75000"/>
                    <a:lumOff val="25000"/>
                  </a:prstClr>
                </a:solidFill>
                <a:uLnTx/>
                <a:uFillTx/>
                <a:latin typeface="Arial"/>
                <a:ea typeface="+mn-ea"/>
                <a:cs typeface="+mn-cs"/>
              </a:rPr>
              <a:t>[seuls 7 % de nos clients sont équipés d’un contrat d’Epargne Salariale]</a:t>
            </a:r>
          </a:p>
          <a:p>
            <a:pPr marL="216000" marR="0" lvl="0" indent="-216000" algn="l" defTabSz="914400" rtl="0" eaLnBrk="1" fontAlgn="auto" latinLnBrk="0" hangingPunct="1">
              <a:lnSpc>
                <a:spcPct val="100000"/>
              </a:lnSpc>
              <a:spcBef>
                <a:spcPts val="300"/>
              </a:spcBef>
              <a:spcAft>
                <a:spcPts val="0"/>
              </a:spcAft>
              <a:buClr>
                <a:srgbClr val="F49D63">
                  <a:lumMod val="75000"/>
                </a:srgbClr>
              </a:buClr>
              <a:buSzTx/>
              <a:buFont typeface="Arial" panose="020B0604020202020204" pitchFamily="34" charset="0"/>
              <a:buChar char="■"/>
              <a:tabLst/>
              <a:defRPr/>
            </a:pPr>
            <a:endParaRPr kumimoji="0" lang="fr-FR" sz="1400" b="1" i="0" u="none" strike="noStrike" kern="1200" cap="none" spc="0" normalizeH="0" baseline="0" noProof="0" dirty="0">
              <a:ln>
                <a:noFill/>
              </a:ln>
              <a:solidFill>
                <a:prstClr val="black">
                  <a:lumMod val="75000"/>
                  <a:lumOff val="25000"/>
                </a:prstClr>
              </a:solidFill>
              <a:uLnTx/>
              <a:uFillTx/>
              <a:latin typeface="Arial"/>
              <a:ea typeface="+mn-ea"/>
              <a:cs typeface="+mn-cs"/>
            </a:endParaRPr>
          </a:p>
        </p:txBody>
      </p:sp>
      <p:sp>
        <p:nvSpPr>
          <p:cNvPr id="241" name="Espace réservé du contenu 8">
            <a:extLst>
              <a:ext uri="{FF2B5EF4-FFF2-40B4-BE49-F238E27FC236}">
                <a16:creationId xmlns:a16="http://schemas.microsoft.com/office/drawing/2014/main" id="{1CB173CC-C5F3-B9FB-E46A-13CFE29B28E0}"/>
              </a:ext>
            </a:extLst>
          </p:cNvPr>
          <p:cNvSpPr txBox="1">
            <a:spLocks/>
          </p:cNvSpPr>
          <p:nvPr/>
        </p:nvSpPr>
        <p:spPr bwMode="auto">
          <a:xfrm>
            <a:off x="5981846" y="1001990"/>
            <a:ext cx="5866539" cy="2399353"/>
          </a:xfrm>
          <a:prstGeom prst="rect">
            <a:avLst/>
          </a:prstGeom>
          <a:noFill/>
          <a:ln w="76200">
            <a:solidFill>
              <a:srgbClr val="EE6B1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10" name="Espace réservé du contenu 8">
            <a:extLst>
              <a:ext uri="{FF2B5EF4-FFF2-40B4-BE49-F238E27FC236}">
                <a16:creationId xmlns:a16="http://schemas.microsoft.com/office/drawing/2014/main" id="{8B85C327-F0AB-3EC7-F356-2010DF39B0DB}"/>
              </a:ext>
            </a:extLst>
          </p:cNvPr>
          <p:cNvSpPr txBox="1">
            <a:spLocks/>
          </p:cNvSpPr>
          <p:nvPr/>
        </p:nvSpPr>
        <p:spPr>
          <a:xfrm>
            <a:off x="5749274" y="950154"/>
            <a:ext cx="6106068"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VB Epargne Salariale alimentée (</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0,5% sur PV </a:t>
            </a:r>
            <a:r>
              <a:rPr kumimoji="0" lang="fr-FR" sz="1000" b="1" i="0" u="none" strike="noStrike" kern="1200" cap="none" spc="0" normalizeH="0" baseline="0" noProof="0" dirty="0" err="1">
                <a:ln>
                  <a:noFill/>
                </a:ln>
                <a:solidFill>
                  <a:prstClr val="black">
                    <a:lumMod val="75000"/>
                    <a:lumOff val="25000"/>
                  </a:prstClr>
                </a:solidFill>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a:t>
            </a:r>
          </a:p>
          <a:p>
            <a:pPr marL="926995" marR="0" lvl="2" indent="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None/>
              <a:tabLst/>
              <a:defRPr/>
            </a:pPr>
            <a:endPar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683895" marR="0" lvl="1"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EE6B13"/>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Ventes nettes IARD /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Prév</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 Ep. Salariale Pros (</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15% du Baro CAPRO</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a:t>
            </a:r>
          </a:p>
          <a:p>
            <a:pPr marL="1142895" lvl="2" indent="-215900" eaLnBrk="1" fontAlgn="auto" hangingPunct="1">
              <a:spcBef>
                <a:spcPts val="300"/>
              </a:spcBef>
              <a:spcAft>
                <a:spcPts val="0"/>
              </a:spcAft>
              <a:buClr>
                <a:srgbClr val="EE6B13"/>
              </a:buClr>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Impact potentiel sur évolution CPA si client non-actif (</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EE6B13"/>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Impact potentiel sur évolution </a:t>
            </a: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si univers non-détenu (</a:t>
            </a: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7,5% du Baro CAPRO</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a:t>
            </a: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endPar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Astuce : </a:t>
            </a:r>
            <a:r>
              <a:rPr kumimoji="0" lang="fr-FR" sz="1050" b="1" i="0" u="none" strike="noStrike" kern="1200" cap="none" spc="0" normalizeH="0" baseline="0" noProof="0" dirty="0">
                <a:ln>
                  <a:noFill/>
                </a:ln>
                <a:solidFill>
                  <a:prstClr val="black">
                    <a:lumMod val="75000"/>
                    <a:lumOff val="25000"/>
                  </a:prstClr>
                </a:solidFill>
                <a:uLnTx/>
                <a:uFillTx/>
                <a:latin typeface="Arial"/>
                <a:ea typeface="+mn-ea"/>
                <a:cs typeface="+mn-cs"/>
              </a:rPr>
              <a:t>100 % digitalisation !</a:t>
            </a:r>
          </a:p>
          <a:p>
            <a:pPr marL="684000" marR="0" lvl="1" indent="-2160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1" u="none" strike="noStrike" kern="1200" cap="none" spc="0" normalizeH="0" baseline="0" noProof="0" dirty="0">
                <a:ln>
                  <a:noFill/>
                </a:ln>
                <a:solidFill>
                  <a:prstClr val="black">
                    <a:lumMod val="75000"/>
                    <a:lumOff val="25000"/>
                  </a:prstClr>
                </a:solidFill>
                <a:uLnTx/>
                <a:uFillTx/>
                <a:latin typeface="Arial"/>
                <a:ea typeface="+mn-ea"/>
                <a:cs typeface="+mn-cs"/>
              </a:rPr>
              <a:t>Abondement possible en </a:t>
            </a:r>
            <a:r>
              <a:rPr kumimoji="0" lang="fr-FR" sz="1000" b="0" i="1" u="none" strike="noStrike" kern="1200" cap="none" spc="0" normalizeH="0" baseline="0" noProof="0" dirty="0" err="1">
                <a:ln>
                  <a:noFill/>
                </a:ln>
                <a:solidFill>
                  <a:prstClr val="black">
                    <a:lumMod val="75000"/>
                    <a:lumOff val="25000"/>
                  </a:prstClr>
                </a:solidFill>
                <a:uLnTx/>
                <a:uFillTx/>
                <a:latin typeface="Arial"/>
                <a:ea typeface="+mn-ea"/>
                <a:cs typeface="+mn-cs"/>
              </a:rPr>
              <a:t>selfcare</a:t>
            </a:r>
            <a:r>
              <a:rPr kumimoji="0" lang="fr-FR" sz="1000" b="0" i="1" u="none" strike="noStrike" kern="1200" cap="none" spc="0" normalizeH="0" baseline="0" noProof="0" dirty="0">
                <a:ln>
                  <a:noFill/>
                </a:ln>
                <a:solidFill>
                  <a:prstClr val="black">
                    <a:lumMod val="75000"/>
                    <a:lumOff val="25000"/>
                  </a:prstClr>
                </a:solidFill>
                <a:uLnTx/>
                <a:uFillTx/>
                <a:latin typeface="Arial"/>
                <a:ea typeface="+mn-ea"/>
                <a:cs typeface="+mn-cs"/>
              </a:rPr>
              <a:t> depuis l’espace personnel de l’employeur !</a:t>
            </a:r>
          </a:p>
          <a:p>
            <a:pPr marL="639445" marR="0" lvl="1"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uLnTx/>
              <a:uFillTx/>
              <a:latin typeface="Arial"/>
              <a:ea typeface="+mn-ea"/>
              <a:cs typeface="Arial"/>
            </a:endParaRPr>
          </a:p>
        </p:txBody>
      </p:sp>
      <p:sp>
        <p:nvSpPr>
          <p:cNvPr id="239" name="Espace réservé du contenu 8">
            <a:extLst>
              <a:ext uri="{FF2B5EF4-FFF2-40B4-BE49-F238E27FC236}">
                <a16:creationId xmlns:a16="http://schemas.microsoft.com/office/drawing/2014/main" id="{F31D57CD-1E5E-0079-D198-A8651BC1406C}"/>
              </a:ext>
            </a:extLst>
          </p:cNvPr>
          <p:cNvSpPr txBox="1">
            <a:spLocks/>
          </p:cNvSpPr>
          <p:nvPr/>
        </p:nvSpPr>
        <p:spPr bwMode="auto">
          <a:xfrm>
            <a:off x="495389" y="988150"/>
            <a:ext cx="5342139" cy="2099056"/>
          </a:xfrm>
          <a:prstGeom prst="rect">
            <a:avLst/>
          </a:prstGeom>
          <a:noFill/>
          <a:ln w="76200">
            <a:solidFill>
              <a:srgbClr val="EE6B1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6" y="345683"/>
            <a:ext cx="11296220" cy="463754"/>
          </a:xfrm>
        </p:spPr>
        <p:txBody>
          <a:bodyPr/>
          <a:lstStyle/>
          <a:p>
            <a:r>
              <a:rPr lang="fr-FR" sz="1600" dirty="0">
                <a:latin typeface="Montserrat Black"/>
              </a:rPr>
              <a:t>L’</a:t>
            </a:r>
            <a:r>
              <a:rPr lang="fr-FR" sz="1600" dirty="0">
                <a:solidFill>
                  <a:srgbClr val="C00000"/>
                </a:solidFill>
                <a:latin typeface="Montserrat Black"/>
              </a:rPr>
              <a:t>Essentiel</a:t>
            </a:r>
            <a:r>
              <a:rPr lang="fr-FR" sz="1600" dirty="0">
                <a:latin typeface="Montserrat Black"/>
              </a:rPr>
              <a:t> de l’INGENIERIE SOCIALE : « Aider nos clients à </a:t>
            </a:r>
            <a:r>
              <a:rPr lang="fr-FR" sz="1600" dirty="0">
                <a:solidFill>
                  <a:srgbClr val="C00000"/>
                </a:solidFill>
                <a:latin typeface="Montserrat Black"/>
              </a:rPr>
              <a:t>satisfaire les obligations réglementaires </a:t>
            </a:r>
            <a:r>
              <a:rPr lang="fr-FR" sz="1600" dirty="0">
                <a:latin typeface="Montserrat Black"/>
              </a:rPr>
              <a:t>tout en </a:t>
            </a:r>
            <a:r>
              <a:rPr lang="fr-FR" sz="1600" dirty="0">
                <a:solidFill>
                  <a:srgbClr val="C00000"/>
                </a:solidFill>
                <a:latin typeface="Montserrat Black"/>
              </a:rPr>
              <a:t>fidélisant leurs salariés</a:t>
            </a:r>
            <a:r>
              <a:rPr lang="fr-FR" sz="1600" dirty="0">
                <a:latin typeface="Montserrat Black"/>
              </a:rPr>
              <a:t> / et en </a:t>
            </a:r>
            <a:r>
              <a:rPr lang="fr-FR" sz="1600" dirty="0">
                <a:solidFill>
                  <a:srgbClr val="C00000"/>
                </a:solidFill>
                <a:latin typeface="Montserrat Black"/>
              </a:rPr>
              <a:t>séduisant de nouvelles recrues </a:t>
            </a:r>
            <a:r>
              <a:rPr lang="fr-FR" sz="1600" dirty="0">
                <a:latin typeface="Montserrat Black"/>
              </a:rPr>
              <a:t>»</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40" name="Espace réservé du contenu 8">
            <a:extLst>
              <a:ext uri="{FF2B5EF4-FFF2-40B4-BE49-F238E27FC236}">
                <a16:creationId xmlns:a16="http://schemas.microsoft.com/office/drawing/2014/main" id="{E96CB669-A925-35F8-1F54-153785DB56B9}"/>
              </a:ext>
            </a:extLst>
          </p:cNvPr>
          <p:cNvSpPr txBox="1">
            <a:spLocks/>
          </p:cNvSpPr>
          <p:nvPr/>
        </p:nvSpPr>
        <p:spPr bwMode="auto">
          <a:xfrm>
            <a:off x="5981844" y="4649210"/>
            <a:ext cx="5866539" cy="1510025"/>
          </a:xfrm>
          <a:prstGeom prst="rect">
            <a:avLst/>
          </a:prstGeom>
          <a:noFill/>
          <a:ln w="76200">
            <a:solidFill>
              <a:srgbClr val="EE6B1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42" name="Espace réservé du contenu 8">
            <a:extLst>
              <a:ext uri="{FF2B5EF4-FFF2-40B4-BE49-F238E27FC236}">
                <a16:creationId xmlns:a16="http://schemas.microsoft.com/office/drawing/2014/main" id="{D05E6432-4BD4-EAC2-3E9D-563F650F6F0B}"/>
              </a:ext>
            </a:extLst>
          </p:cNvPr>
          <p:cNvSpPr txBox="1">
            <a:spLocks/>
          </p:cNvSpPr>
          <p:nvPr/>
        </p:nvSpPr>
        <p:spPr>
          <a:xfrm>
            <a:off x="495389" y="3524015"/>
            <a:ext cx="5338572" cy="2635222"/>
          </a:xfrm>
          <a:prstGeom prst="rect">
            <a:avLst/>
          </a:prstGeom>
          <a:noFill/>
          <a:ln w="76200">
            <a:solidFill>
              <a:srgbClr val="EE6B13"/>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43" name="Espace réservé du contenu 8">
            <a:extLst>
              <a:ext uri="{FF2B5EF4-FFF2-40B4-BE49-F238E27FC236}">
                <a16:creationId xmlns:a16="http://schemas.microsoft.com/office/drawing/2014/main" id="{BA2CCAD7-A900-249D-9686-A5DDDCC1A3F6}"/>
              </a:ext>
            </a:extLst>
          </p:cNvPr>
          <p:cNvSpPr txBox="1">
            <a:spLocks noChangeArrowheads="1"/>
          </p:cNvSpPr>
          <p:nvPr/>
        </p:nvSpPr>
        <p:spPr bwMode="auto">
          <a:xfrm>
            <a:off x="6195805" y="885597"/>
            <a:ext cx="2629578" cy="319066"/>
          </a:xfrm>
          <a:prstGeom prst="rect">
            <a:avLst/>
          </a:prstGeom>
          <a:solidFill>
            <a:srgbClr val="EE6B1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244" name="Espace réservé du contenu 8">
            <a:extLst>
              <a:ext uri="{FF2B5EF4-FFF2-40B4-BE49-F238E27FC236}">
                <a16:creationId xmlns:a16="http://schemas.microsoft.com/office/drawing/2014/main" id="{79DDF822-8679-17DA-96D4-1250B2093188}"/>
              </a:ext>
            </a:extLst>
          </p:cNvPr>
          <p:cNvSpPr txBox="1">
            <a:spLocks noChangeArrowheads="1"/>
          </p:cNvSpPr>
          <p:nvPr/>
        </p:nvSpPr>
        <p:spPr bwMode="auto">
          <a:xfrm>
            <a:off x="673070" y="865877"/>
            <a:ext cx="2452902" cy="319066"/>
          </a:xfrm>
          <a:prstGeom prst="rect">
            <a:avLst/>
          </a:prstGeom>
          <a:solidFill>
            <a:srgbClr val="EE6B1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45" name="Espace réservé du contenu 8">
            <a:extLst>
              <a:ext uri="{FF2B5EF4-FFF2-40B4-BE49-F238E27FC236}">
                <a16:creationId xmlns:a16="http://schemas.microsoft.com/office/drawing/2014/main" id="{99A447D7-187A-ADBF-962B-E4DE2B8F88E0}"/>
              </a:ext>
            </a:extLst>
          </p:cNvPr>
          <p:cNvSpPr txBox="1">
            <a:spLocks/>
          </p:cNvSpPr>
          <p:nvPr/>
        </p:nvSpPr>
        <p:spPr>
          <a:xfrm>
            <a:off x="698790" y="3340891"/>
            <a:ext cx="2205650" cy="338987"/>
          </a:xfrm>
          <a:prstGeom prst="rect">
            <a:avLst/>
          </a:prstGeom>
          <a:solidFill>
            <a:srgbClr val="EE6B13"/>
          </a:solidFill>
          <a:ln w="19050">
            <a:no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Qui contacter ?</a:t>
            </a:r>
          </a:p>
        </p:txBody>
      </p:sp>
      <p:sp>
        <p:nvSpPr>
          <p:cNvPr id="246" name="Espace réservé du contenu 8">
            <a:extLst>
              <a:ext uri="{FF2B5EF4-FFF2-40B4-BE49-F238E27FC236}">
                <a16:creationId xmlns:a16="http://schemas.microsoft.com/office/drawing/2014/main" id="{825FF095-9A25-9062-09EC-2F5D509E5AFA}"/>
              </a:ext>
            </a:extLst>
          </p:cNvPr>
          <p:cNvSpPr txBox="1">
            <a:spLocks noChangeArrowheads="1"/>
          </p:cNvSpPr>
          <p:nvPr/>
        </p:nvSpPr>
        <p:spPr bwMode="auto">
          <a:xfrm>
            <a:off x="6195804" y="4456170"/>
            <a:ext cx="3847329" cy="319066"/>
          </a:xfrm>
          <a:prstGeom prst="rect">
            <a:avLst/>
          </a:prstGeom>
          <a:solidFill>
            <a:srgbClr val="EE6B1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l’ingénierie sociale !</a:t>
            </a:r>
          </a:p>
        </p:txBody>
      </p:sp>
      <p:grpSp>
        <p:nvGrpSpPr>
          <p:cNvPr id="248" name="Graphique 1830">
            <a:extLst>
              <a:ext uri="{FF2B5EF4-FFF2-40B4-BE49-F238E27FC236}">
                <a16:creationId xmlns:a16="http://schemas.microsoft.com/office/drawing/2014/main" id="{BAF72F47-E660-AA23-87EE-85740D8282B8}"/>
              </a:ext>
            </a:extLst>
          </p:cNvPr>
          <p:cNvGrpSpPr/>
          <p:nvPr/>
        </p:nvGrpSpPr>
        <p:grpSpPr>
          <a:xfrm>
            <a:off x="693959" y="903570"/>
            <a:ext cx="248961" cy="225774"/>
            <a:chOff x="10483925" y="2904391"/>
            <a:chExt cx="396900" cy="359934"/>
          </a:xfrm>
          <a:noFill/>
        </p:grpSpPr>
        <p:grpSp>
          <p:nvGrpSpPr>
            <p:cNvPr id="249" name="Graphique 1830">
              <a:extLst>
                <a:ext uri="{FF2B5EF4-FFF2-40B4-BE49-F238E27FC236}">
                  <a16:creationId xmlns:a16="http://schemas.microsoft.com/office/drawing/2014/main" id="{AEEF948F-CF75-A1AE-D6C1-B0B44B4F209D}"/>
                </a:ext>
              </a:extLst>
            </p:cNvPr>
            <p:cNvGrpSpPr/>
            <p:nvPr/>
          </p:nvGrpSpPr>
          <p:grpSpPr>
            <a:xfrm>
              <a:off x="10483925" y="2904391"/>
              <a:ext cx="396900" cy="359934"/>
              <a:chOff x="10483925" y="2904391"/>
              <a:chExt cx="396900" cy="359934"/>
            </a:xfrm>
            <a:grpFill/>
          </p:grpSpPr>
          <p:sp>
            <p:nvSpPr>
              <p:cNvPr id="253" name="Forme libre : forme 252">
                <a:extLst>
                  <a:ext uri="{FF2B5EF4-FFF2-40B4-BE49-F238E27FC236}">
                    <a16:creationId xmlns:a16="http://schemas.microsoft.com/office/drawing/2014/main" id="{BCFE6DCF-65D3-78EF-9EC7-428156EF1B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6CC8AF52-4AAA-3BE8-EA1E-650FA1EF7DC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CE5FDABB-B5BF-D585-EC93-97B74E22808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DB2BE22F-C869-67E0-DA73-89AE6DF05E0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49A18A38-ED4A-177E-8CB3-2F7A0866AE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A5B319CF-8292-4D06-70D9-35460AEF973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434E422-979E-CB35-21CE-2A41E12765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74E563CD-C510-C06C-1051-DA44FAE1139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AFB3DA85-1B60-3128-25AA-808465B1CA5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14D640C3-9BC1-DDF9-964A-A08775328AE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7C75F39F-DAB8-3005-AEC1-74751ADECA5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C557F60F-70DD-CA23-8E88-D2F1344A22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F2BC1E-EF55-6ADC-4108-086A306F0A8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50" name="Forme libre : forme 249">
              <a:extLst>
                <a:ext uri="{FF2B5EF4-FFF2-40B4-BE49-F238E27FC236}">
                  <a16:creationId xmlns:a16="http://schemas.microsoft.com/office/drawing/2014/main" id="{CD12741C-82CB-B22F-217D-B2EF8E62F184}"/>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2410AEF8-B1D9-DF9C-733E-EF9A4FF194D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27F40095-0CB1-E6E4-3D78-5C189A82F4A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06" name="Graphique 1772">
            <a:extLst>
              <a:ext uri="{FF2B5EF4-FFF2-40B4-BE49-F238E27FC236}">
                <a16:creationId xmlns:a16="http://schemas.microsoft.com/office/drawing/2014/main" id="{19B4B589-1FB2-59B7-F74C-AF08F2F3CBA0}"/>
              </a:ext>
            </a:extLst>
          </p:cNvPr>
          <p:cNvGrpSpPr/>
          <p:nvPr/>
        </p:nvGrpSpPr>
        <p:grpSpPr>
          <a:xfrm>
            <a:off x="6253482" y="926802"/>
            <a:ext cx="211812" cy="233903"/>
            <a:chOff x="2317430" y="1288782"/>
            <a:chExt cx="363699" cy="401630"/>
          </a:xfrm>
          <a:noFill/>
        </p:grpSpPr>
        <p:sp>
          <p:nvSpPr>
            <p:cNvPr id="107" name="Forme libre : forme 106">
              <a:extLst>
                <a:ext uri="{FF2B5EF4-FFF2-40B4-BE49-F238E27FC236}">
                  <a16:creationId xmlns:a16="http://schemas.microsoft.com/office/drawing/2014/main" id="{C25608C2-2AFC-B44C-2614-42E9A9AC0800}"/>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08" name="Graphique 1772">
              <a:extLst>
                <a:ext uri="{FF2B5EF4-FFF2-40B4-BE49-F238E27FC236}">
                  <a16:creationId xmlns:a16="http://schemas.microsoft.com/office/drawing/2014/main" id="{0CCE6BF0-77EA-9BBD-4827-A2062CA18F73}"/>
                </a:ext>
              </a:extLst>
            </p:cNvPr>
            <p:cNvGrpSpPr/>
            <p:nvPr/>
          </p:nvGrpSpPr>
          <p:grpSpPr>
            <a:xfrm>
              <a:off x="2452209" y="1371600"/>
              <a:ext cx="42576" cy="102012"/>
              <a:chOff x="2452209" y="1371600"/>
              <a:chExt cx="42576" cy="102012"/>
            </a:xfrm>
            <a:grpFill/>
          </p:grpSpPr>
          <p:sp>
            <p:nvSpPr>
              <p:cNvPr id="212" name="Forme libre : forme 211">
                <a:extLst>
                  <a:ext uri="{FF2B5EF4-FFF2-40B4-BE49-F238E27FC236}">
                    <a16:creationId xmlns:a16="http://schemas.microsoft.com/office/drawing/2014/main" id="{9EF98270-5DED-E283-7877-7D6682BDE80C}"/>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C2AA10A1-918C-C33B-8EB1-73334AC7195B}"/>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108">
              <a:extLst>
                <a:ext uri="{FF2B5EF4-FFF2-40B4-BE49-F238E27FC236}">
                  <a16:creationId xmlns:a16="http://schemas.microsoft.com/office/drawing/2014/main" id="{CD2225E5-0DD4-16BC-3E6A-6F5520BD564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B486CD75-C6C8-C6FD-99A3-18D50B6C7ED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086C4AD1-5703-4BB9-9ECF-4793FEAE09EA}"/>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805EA282-7F24-5DF3-0273-25B14FF81472}"/>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BE2B1030-A3CF-6F90-BCF2-5E131705A9F1}"/>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14" name="Graphique 1772">
              <a:extLst>
                <a:ext uri="{FF2B5EF4-FFF2-40B4-BE49-F238E27FC236}">
                  <a16:creationId xmlns:a16="http://schemas.microsoft.com/office/drawing/2014/main" id="{F7FAADDE-141A-4836-DDEF-F3835056D58E}"/>
                </a:ext>
              </a:extLst>
            </p:cNvPr>
            <p:cNvGrpSpPr/>
            <p:nvPr/>
          </p:nvGrpSpPr>
          <p:grpSpPr>
            <a:xfrm>
              <a:off x="2489833" y="1432178"/>
              <a:ext cx="79724" cy="98488"/>
              <a:chOff x="2489833" y="1432178"/>
              <a:chExt cx="79724" cy="98488"/>
            </a:xfrm>
            <a:grpFill/>
          </p:grpSpPr>
          <p:sp>
            <p:nvSpPr>
              <p:cNvPr id="133" name="Forme libre : forme 132">
                <a:extLst>
                  <a:ext uri="{FF2B5EF4-FFF2-40B4-BE49-F238E27FC236}">
                    <a16:creationId xmlns:a16="http://schemas.microsoft.com/office/drawing/2014/main" id="{6B324104-2FCA-AE32-D80D-C0137B42BAD3}"/>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62FADE1A-2270-6B44-4A06-F11D85EBEA4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9EC7595F-3163-B851-DB0D-91DEE3CE63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15" name="Forme libre : forme 114">
              <a:extLst>
                <a:ext uri="{FF2B5EF4-FFF2-40B4-BE49-F238E27FC236}">
                  <a16:creationId xmlns:a16="http://schemas.microsoft.com/office/drawing/2014/main" id="{1B2FB4CE-A8A0-AA9E-FE36-9466301B0C6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F6D8BEC6-4EF8-0F2F-3CFC-8DC3AE066BE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84E6CF5B-D521-BAC5-87DE-4100809D9EAC}"/>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21585CD1-ADE1-83B8-DE1B-B5909AB3CD3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2B6008CF-DF2A-6FCE-C926-AC48ED97534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D789D620-E713-DEC1-0E93-E7143364AFA5}"/>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0F26DDE1-8FA8-1912-E7DA-4BF4D11619E9}"/>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43373F84-AE0D-A5B0-70F3-8182E9C4521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697A2BC8-4C74-1812-D118-7960DD4222D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DE5FA746-5426-478A-5E0A-6CF6996F81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214" name="Graphique 1813">
            <a:extLst>
              <a:ext uri="{FF2B5EF4-FFF2-40B4-BE49-F238E27FC236}">
                <a16:creationId xmlns:a16="http://schemas.microsoft.com/office/drawing/2014/main" id="{F94A51E9-9187-4D0D-D9A5-2576CB3FB500}"/>
              </a:ext>
            </a:extLst>
          </p:cNvPr>
          <p:cNvGrpSpPr/>
          <p:nvPr/>
        </p:nvGrpSpPr>
        <p:grpSpPr>
          <a:xfrm>
            <a:off x="6232864" y="4479598"/>
            <a:ext cx="243960" cy="227725"/>
            <a:chOff x="2279329" y="2853237"/>
            <a:chExt cx="426529" cy="398144"/>
          </a:xfrm>
          <a:noFill/>
        </p:grpSpPr>
        <p:grpSp>
          <p:nvGrpSpPr>
            <p:cNvPr id="215" name="Graphique 1813">
              <a:extLst>
                <a:ext uri="{FF2B5EF4-FFF2-40B4-BE49-F238E27FC236}">
                  <a16:creationId xmlns:a16="http://schemas.microsoft.com/office/drawing/2014/main" id="{63DD58CE-5402-2EE3-180B-70C9E8FA49D6}"/>
                </a:ext>
              </a:extLst>
            </p:cNvPr>
            <p:cNvGrpSpPr/>
            <p:nvPr/>
          </p:nvGrpSpPr>
          <p:grpSpPr>
            <a:xfrm>
              <a:off x="2279329" y="2853237"/>
              <a:ext cx="426529" cy="398144"/>
              <a:chOff x="2279329" y="2853237"/>
              <a:chExt cx="426529" cy="398144"/>
            </a:xfrm>
            <a:grpFill/>
          </p:grpSpPr>
          <p:grpSp>
            <p:nvGrpSpPr>
              <p:cNvPr id="217" name="Graphique 1813">
                <a:extLst>
                  <a:ext uri="{FF2B5EF4-FFF2-40B4-BE49-F238E27FC236}">
                    <a16:creationId xmlns:a16="http://schemas.microsoft.com/office/drawing/2014/main" id="{97A494B6-7BCE-2E72-FE63-E680A49AE6BB}"/>
                  </a:ext>
                </a:extLst>
              </p:cNvPr>
              <p:cNvGrpSpPr/>
              <p:nvPr/>
            </p:nvGrpSpPr>
            <p:grpSpPr>
              <a:xfrm>
                <a:off x="2279329" y="2853237"/>
                <a:ext cx="426529" cy="383857"/>
                <a:chOff x="2279329" y="2853237"/>
                <a:chExt cx="426529" cy="383857"/>
              </a:xfrm>
              <a:grpFill/>
            </p:grpSpPr>
            <p:grpSp>
              <p:nvGrpSpPr>
                <p:cNvPr id="219" name="Graphique 1813">
                  <a:extLst>
                    <a:ext uri="{FF2B5EF4-FFF2-40B4-BE49-F238E27FC236}">
                      <a16:creationId xmlns:a16="http://schemas.microsoft.com/office/drawing/2014/main" id="{FB271E96-2068-7C97-9E90-D3BFA2A35526}"/>
                    </a:ext>
                  </a:extLst>
                </p:cNvPr>
                <p:cNvGrpSpPr/>
                <p:nvPr/>
              </p:nvGrpSpPr>
              <p:grpSpPr>
                <a:xfrm>
                  <a:off x="2404487" y="2986968"/>
                  <a:ext cx="163258" cy="250126"/>
                  <a:chOff x="2404487" y="2986968"/>
                  <a:chExt cx="163258" cy="250126"/>
                </a:xfrm>
                <a:grpFill/>
              </p:grpSpPr>
              <p:sp>
                <p:nvSpPr>
                  <p:cNvPr id="268" name="Forme libre : forme 267">
                    <a:extLst>
                      <a:ext uri="{FF2B5EF4-FFF2-40B4-BE49-F238E27FC236}">
                        <a16:creationId xmlns:a16="http://schemas.microsoft.com/office/drawing/2014/main" id="{7CE4D7E1-59DA-E7D9-458F-108F941DDF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AB4B2614-EA20-3099-B894-9CC55974BEA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220" name="Forme libre : forme 219">
                  <a:extLst>
                    <a:ext uri="{FF2B5EF4-FFF2-40B4-BE49-F238E27FC236}">
                      <a16:creationId xmlns:a16="http://schemas.microsoft.com/office/drawing/2014/main" id="{71020BE0-F233-356A-6E03-F58F9B9C63A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256" name="Forme libre : forme 255">
                  <a:extLst>
                    <a:ext uri="{FF2B5EF4-FFF2-40B4-BE49-F238E27FC236}">
                      <a16:creationId xmlns:a16="http://schemas.microsoft.com/office/drawing/2014/main" id="{2978ABAE-00B7-A5E4-29B1-C33479862F5A}"/>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257" name="Forme libre : forme 256">
                  <a:extLst>
                    <a:ext uri="{FF2B5EF4-FFF2-40B4-BE49-F238E27FC236}">
                      <a16:creationId xmlns:a16="http://schemas.microsoft.com/office/drawing/2014/main" id="{FB176910-257A-8567-6F2E-3D59264FCEA9}"/>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258" name="Graphique 1813">
                  <a:extLst>
                    <a:ext uri="{FF2B5EF4-FFF2-40B4-BE49-F238E27FC236}">
                      <a16:creationId xmlns:a16="http://schemas.microsoft.com/office/drawing/2014/main" id="{2E732081-2CB6-7873-C6D8-49E4C2D4EAD8}"/>
                    </a:ext>
                  </a:extLst>
                </p:cNvPr>
                <p:cNvGrpSpPr/>
                <p:nvPr/>
              </p:nvGrpSpPr>
              <p:grpSpPr>
                <a:xfrm>
                  <a:off x="2605465" y="2913530"/>
                  <a:ext cx="100393" cy="307943"/>
                  <a:chOff x="2605465" y="2913530"/>
                  <a:chExt cx="100393" cy="307943"/>
                </a:xfrm>
                <a:grpFill/>
              </p:grpSpPr>
              <p:sp>
                <p:nvSpPr>
                  <p:cNvPr id="265" name="Forme libre : forme 264">
                    <a:extLst>
                      <a:ext uri="{FF2B5EF4-FFF2-40B4-BE49-F238E27FC236}">
                        <a16:creationId xmlns:a16="http://schemas.microsoft.com/office/drawing/2014/main" id="{9BC7B01A-F592-AFF5-3197-527748090EE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01FEC4E4-6B79-51C1-86BE-337ABD2049D4}"/>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A08123A4-A1AA-985B-E4F1-83AB77260F2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259" name="Graphique 1813">
                  <a:extLst>
                    <a:ext uri="{FF2B5EF4-FFF2-40B4-BE49-F238E27FC236}">
                      <a16:creationId xmlns:a16="http://schemas.microsoft.com/office/drawing/2014/main" id="{BD45B8F7-5204-E95B-9B02-C2011A2F5CFA}"/>
                    </a:ext>
                  </a:extLst>
                </p:cNvPr>
                <p:cNvGrpSpPr/>
                <p:nvPr/>
              </p:nvGrpSpPr>
              <p:grpSpPr>
                <a:xfrm>
                  <a:off x="2279329" y="2915435"/>
                  <a:ext cx="100393" cy="307943"/>
                  <a:chOff x="2279329" y="2915435"/>
                  <a:chExt cx="100393" cy="307943"/>
                </a:xfrm>
                <a:grpFill/>
              </p:grpSpPr>
              <p:sp>
                <p:nvSpPr>
                  <p:cNvPr id="262" name="Forme libre : forme 261">
                    <a:extLst>
                      <a:ext uri="{FF2B5EF4-FFF2-40B4-BE49-F238E27FC236}">
                        <a16:creationId xmlns:a16="http://schemas.microsoft.com/office/drawing/2014/main" id="{511BD841-72A7-CEF8-776C-9C90DEAB1813}"/>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361F3E20-1D48-5FD0-773B-D87E65F6B97F}"/>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B1B087D9-83E4-3057-DF19-A987771473C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260" name="Forme libre : forme 259">
                  <a:extLst>
                    <a:ext uri="{FF2B5EF4-FFF2-40B4-BE49-F238E27FC236}">
                      <a16:creationId xmlns:a16="http://schemas.microsoft.com/office/drawing/2014/main" id="{44754924-344D-184C-BD35-973850A46B9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261" name="Forme libre : forme 260">
                  <a:extLst>
                    <a:ext uri="{FF2B5EF4-FFF2-40B4-BE49-F238E27FC236}">
                      <a16:creationId xmlns:a16="http://schemas.microsoft.com/office/drawing/2014/main" id="{5F408453-8240-42DD-76DE-9EBAE202333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218" name="Forme libre : forme 217">
                <a:extLst>
                  <a:ext uri="{FF2B5EF4-FFF2-40B4-BE49-F238E27FC236}">
                    <a16:creationId xmlns:a16="http://schemas.microsoft.com/office/drawing/2014/main" id="{2EFDCC97-F62B-A253-41EE-51A23479497B}"/>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140BE29-E8C4-B700-95C8-BE9A370F57E3}"/>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sp>
        <p:nvSpPr>
          <p:cNvPr id="284" name="Espace réservé du contenu 8">
            <a:hlinkClick r:id="" action="ppaction://noaction"/>
            <a:extLst>
              <a:ext uri="{FF2B5EF4-FFF2-40B4-BE49-F238E27FC236}">
                <a16:creationId xmlns:a16="http://schemas.microsoft.com/office/drawing/2014/main" id="{F801C5BA-22A6-FAAA-7257-47C02652889E}"/>
              </a:ext>
            </a:extLst>
          </p:cNvPr>
          <p:cNvSpPr txBox="1">
            <a:spLocks/>
          </p:cNvSpPr>
          <p:nvPr/>
        </p:nvSpPr>
        <p:spPr>
          <a:xfrm>
            <a:off x="142302" y="3686838"/>
            <a:ext cx="4760688" cy="27529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Des cibles qualifiées </a:t>
            </a:r>
            <a:r>
              <a:rPr lang="fr-FR" sz="1200" b="1" dirty="0"/>
              <a:t>pour organiser </a:t>
            </a:r>
            <a:r>
              <a:rPr lang="fr-FR" sz="1200" b="1" dirty="0">
                <a:solidFill>
                  <a:srgbClr val="C00000"/>
                </a:solidFill>
              </a:rPr>
              <a:t>la prise de contact </a:t>
            </a:r>
            <a:r>
              <a:rPr lang="fr-FR" sz="1200" b="1" dirty="0"/>
              <a:t>: </a:t>
            </a:r>
          </a:p>
          <a:p>
            <a:pPr marL="468000" lvl="1" indent="0" eaLnBrk="1" fontAlgn="auto" hangingPunct="1">
              <a:spcBef>
                <a:spcPts val="300"/>
              </a:spcBef>
              <a:spcAft>
                <a:spcPts val="0"/>
              </a:spcAft>
              <a:buClr>
                <a:schemeClr val="tx2"/>
              </a:buClr>
              <a:buFont typeface="Arial" panose="020B0604020202020204" pitchFamily="34" charset="0"/>
              <a:buNone/>
              <a:defRPr/>
            </a:pPr>
            <a:endParaRPr lang="fr-FR" sz="1200" dirty="0"/>
          </a:p>
        </p:txBody>
      </p:sp>
      <p:pic>
        <p:nvPicPr>
          <p:cNvPr id="285" name="Image 284">
            <a:extLst>
              <a:ext uri="{FF2B5EF4-FFF2-40B4-BE49-F238E27FC236}">
                <a16:creationId xmlns:a16="http://schemas.microsoft.com/office/drawing/2014/main" id="{08A39042-0988-19DA-E471-CC2D71C9435E}"/>
              </a:ext>
            </a:extLst>
          </p:cNvPr>
          <p:cNvPicPr>
            <a:picLocks noChangeAspect="1"/>
          </p:cNvPicPr>
          <p:nvPr/>
        </p:nvPicPr>
        <p:blipFill>
          <a:blip r:embed="rId4">
            <a:duotone>
              <a:prstClr val="black"/>
              <a:srgbClr val="D9C3A5">
                <a:tint val="50000"/>
                <a:satMod val="180000"/>
              </a:srgbClr>
            </a:duotone>
          </a:blip>
          <a:stretch>
            <a:fillRect/>
          </a:stretch>
        </p:blipFill>
        <p:spPr>
          <a:xfrm rot="5701988" flipH="1" flipV="1">
            <a:off x="5298551" y="5818467"/>
            <a:ext cx="322403" cy="310019"/>
          </a:xfrm>
          <a:prstGeom prst="rect">
            <a:avLst/>
          </a:prstGeom>
          <a:noFill/>
        </p:spPr>
      </p:pic>
      <p:pic>
        <p:nvPicPr>
          <p:cNvPr id="288" name="Image 287">
            <a:hlinkClick r:id="rId5"/>
            <a:extLst>
              <a:ext uri="{FF2B5EF4-FFF2-40B4-BE49-F238E27FC236}">
                <a16:creationId xmlns:a16="http://schemas.microsoft.com/office/drawing/2014/main" id="{61FDC1EA-92E6-A0FC-7DFC-A14227F0CAC8}"/>
              </a:ext>
            </a:extLst>
          </p:cNvPr>
          <p:cNvPicPr>
            <a:picLocks noChangeAspect="1"/>
          </p:cNvPicPr>
          <p:nvPr/>
        </p:nvPicPr>
        <p:blipFill>
          <a:blip r:embed="rId6">
            <a:clrChange>
              <a:clrFrom>
                <a:srgbClr val="FDF9FA"/>
              </a:clrFrom>
              <a:clrTo>
                <a:srgbClr val="FDF9FA">
                  <a:alpha val="0"/>
                </a:srgbClr>
              </a:clrTo>
            </a:clrChange>
          </a:blip>
          <a:stretch>
            <a:fillRect/>
          </a:stretch>
        </p:blipFill>
        <p:spPr>
          <a:xfrm>
            <a:off x="10714222" y="5617458"/>
            <a:ext cx="1061373" cy="239302"/>
          </a:xfrm>
          <a:prstGeom prst="rect">
            <a:avLst/>
          </a:prstGeom>
        </p:spPr>
      </p:pic>
      <p:pic>
        <p:nvPicPr>
          <p:cNvPr id="292" name="Image 291">
            <a:extLst>
              <a:ext uri="{FF2B5EF4-FFF2-40B4-BE49-F238E27FC236}">
                <a16:creationId xmlns:a16="http://schemas.microsoft.com/office/drawing/2014/main" id="{7610A362-1754-E03E-7DDF-36735E498113}"/>
              </a:ext>
            </a:extLst>
          </p:cNvPr>
          <p:cNvPicPr>
            <a:picLocks noChangeAspect="1"/>
          </p:cNvPicPr>
          <p:nvPr/>
        </p:nvPicPr>
        <p:blipFill>
          <a:blip r:embed="rId4">
            <a:duotone>
              <a:prstClr val="black"/>
              <a:srgbClr val="D9C3A5">
                <a:tint val="50000"/>
                <a:satMod val="180000"/>
              </a:srgbClr>
            </a:duotone>
          </a:blip>
          <a:stretch>
            <a:fillRect/>
          </a:stretch>
        </p:blipFill>
        <p:spPr>
          <a:xfrm rot="4962598" flipH="1" flipV="1">
            <a:off x="11257918" y="5766578"/>
            <a:ext cx="322403" cy="310019"/>
          </a:xfrm>
          <a:prstGeom prst="rect">
            <a:avLst/>
          </a:prstGeom>
          <a:noFill/>
        </p:spPr>
      </p:pic>
      <p:sp>
        <p:nvSpPr>
          <p:cNvPr id="26" name="Rectangle 25">
            <a:extLst>
              <a:ext uri="{FF2B5EF4-FFF2-40B4-BE49-F238E27FC236}">
                <a16:creationId xmlns:a16="http://schemas.microsoft.com/office/drawing/2014/main" id="{08DC164A-9E86-9B7F-6828-79D665C81B12}"/>
              </a:ext>
            </a:extLst>
          </p:cNvPr>
          <p:cNvSpPr/>
          <p:nvPr/>
        </p:nvSpPr>
        <p:spPr>
          <a:xfrm>
            <a:off x="8575789" y="6598805"/>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7"/>
              </a:rPr>
              <a:t>le Book des offres</a:t>
            </a:r>
            <a:endParaRPr lang="fr-FR" sz="1000" dirty="0">
              <a:solidFill>
                <a:schemeClr val="tx1">
                  <a:lumMod val="75000"/>
                  <a:lumOff val="25000"/>
                </a:schemeClr>
              </a:solidFill>
            </a:endParaRPr>
          </a:p>
        </p:txBody>
      </p:sp>
      <p:grpSp>
        <p:nvGrpSpPr>
          <p:cNvPr id="14" name="Graphique 1846">
            <a:extLst>
              <a:ext uri="{FF2B5EF4-FFF2-40B4-BE49-F238E27FC236}">
                <a16:creationId xmlns:a16="http://schemas.microsoft.com/office/drawing/2014/main" id="{1B9AC8C4-0EDD-7EB0-566A-6B254275F649}"/>
              </a:ext>
            </a:extLst>
          </p:cNvPr>
          <p:cNvGrpSpPr/>
          <p:nvPr/>
        </p:nvGrpSpPr>
        <p:grpSpPr>
          <a:xfrm>
            <a:off x="736387" y="3374294"/>
            <a:ext cx="239268" cy="268810"/>
            <a:chOff x="754923" y="4488392"/>
            <a:chExt cx="305723" cy="343471"/>
          </a:xfrm>
          <a:noFill/>
        </p:grpSpPr>
        <p:sp>
          <p:nvSpPr>
            <p:cNvPr id="15" name="Forme libre : forme 14">
              <a:extLst>
                <a:ext uri="{FF2B5EF4-FFF2-40B4-BE49-F238E27FC236}">
                  <a16:creationId xmlns:a16="http://schemas.microsoft.com/office/drawing/2014/main" id="{27194E7F-11E3-F3B2-70E0-49257F489658}"/>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1C7FD839-960F-9776-FFAF-FD83CD7DBFD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029DD5BC-B172-032C-C070-C34EFCDB57CE}"/>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AE76931-738C-1DEE-33F5-CED4E6537ED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4" name="Forme libre : forme 223">
              <a:extLst>
                <a:ext uri="{FF2B5EF4-FFF2-40B4-BE49-F238E27FC236}">
                  <a16:creationId xmlns:a16="http://schemas.microsoft.com/office/drawing/2014/main" id="{49C7020D-B750-5313-DCDE-C42E5577FA3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5" name="Forme libre : forme 224">
              <a:extLst>
                <a:ext uri="{FF2B5EF4-FFF2-40B4-BE49-F238E27FC236}">
                  <a16:creationId xmlns:a16="http://schemas.microsoft.com/office/drawing/2014/main" id="{25E263E0-C7B9-35C2-785E-3A1EFEDA8F24}"/>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6" name="Forme libre : forme 225">
              <a:extLst>
                <a:ext uri="{FF2B5EF4-FFF2-40B4-BE49-F238E27FC236}">
                  <a16:creationId xmlns:a16="http://schemas.microsoft.com/office/drawing/2014/main" id="{87DAD55B-4508-3D59-AE94-54A9D794A79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7" name="Forme libre : forme 226">
              <a:extLst>
                <a:ext uri="{FF2B5EF4-FFF2-40B4-BE49-F238E27FC236}">
                  <a16:creationId xmlns:a16="http://schemas.microsoft.com/office/drawing/2014/main" id="{358D0497-4A9B-221B-8444-21510F80010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28" name="Forme libre : forme 227">
              <a:extLst>
                <a:ext uri="{FF2B5EF4-FFF2-40B4-BE49-F238E27FC236}">
                  <a16:creationId xmlns:a16="http://schemas.microsoft.com/office/drawing/2014/main" id="{9FA4B248-CA67-D2A7-685C-862AD4184DA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29" name="Espace réservé du contenu 8">
            <a:hlinkClick r:id="" action="ppaction://noaction"/>
            <a:extLst>
              <a:ext uri="{FF2B5EF4-FFF2-40B4-BE49-F238E27FC236}">
                <a16:creationId xmlns:a16="http://schemas.microsoft.com/office/drawing/2014/main" id="{C683D900-221E-F207-E63F-0748AA9DB169}"/>
              </a:ext>
            </a:extLst>
          </p:cNvPr>
          <p:cNvSpPr txBox="1">
            <a:spLocks/>
          </p:cNvSpPr>
          <p:nvPr/>
        </p:nvSpPr>
        <p:spPr>
          <a:xfrm>
            <a:off x="3581457" y="5693536"/>
            <a:ext cx="2033350" cy="33898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dirty="0">
                <a:sym typeface="Wingdings" panose="05000000000000000000" pitchFamily="2" charset="2"/>
              </a:rPr>
              <a:t> </a:t>
            </a:r>
            <a:r>
              <a:rPr lang="fr-FR" sz="1200" dirty="0">
                <a:hlinkClick r:id="" action="ppaction://noaction"/>
              </a:rPr>
              <a:t>En savoir plus </a:t>
            </a:r>
            <a:endParaRPr lang="fr-FR" sz="1200" dirty="0"/>
          </a:p>
        </p:txBody>
      </p:sp>
      <p:sp>
        <p:nvSpPr>
          <p:cNvPr id="232" name="Espace réservé du contenu 8">
            <a:extLst>
              <a:ext uri="{FF2B5EF4-FFF2-40B4-BE49-F238E27FC236}">
                <a16:creationId xmlns:a16="http://schemas.microsoft.com/office/drawing/2014/main" id="{71566B2A-E714-D085-0E25-B51A9B7B0912}"/>
              </a:ext>
            </a:extLst>
          </p:cNvPr>
          <p:cNvSpPr txBox="1">
            <a:spLocks/>
          </p:cNvSpPr>
          <p:nvPr/>
        </p:nvSpPr>
        <p:spPr bwMode="auto">
          <a:xfrm>
            <a:off x="5991246" y="3669283"/>
            <a:ext cx="5866539" cy="628662"/>
          </a:xfrm>
          <a:prstGeom prst="rect">
            <a:avLst/>
          </a:prstGeom>
          <a:noFill/>
          <a:ln w="76200">
            <a:solidFill>
              <a:srgbClr val="EE6B1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3" name="Espace réservé du contenu 8">
            <a:extLst>
              <a:ext uri="{FF2B5EF4-FFF2-40B4-BE49-F238E27FC236}">
                <a16:creationId xmlns:a16="http://schemas.microsoft.com/office/drawing/2014/main" id="{393BEB33-DF51-F651-A5D1-BF2B00387173}"/>
              </a:ext>
            </a:extLst>
          </p:cNvPr>
          <p:cNvSpPr txBox="1">
            <a:spLocks noChangeArrowheads="1"/>
          </p:cNvSpPr>
          <p:nvPr/>
        </p:nvSpPr>
        <p:spPr bwMode="auto">
          <a:xfrm>
            <a:off x="6205206" y="3509293"/>
            <a:ext cx="3837928" cy="319066"/>
          </a:xfrm>
          <a:prstGeom prst="rect">
            <a:avLst/>
          </a:prstGeom>
          <a:solidFill>
            <a:srgbClr val="EE6B13"/>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Passerelles / Synergies Pro-Premium</a:t>
            </a:r>
          </a:p>
        </p:txBody>
      </p:sp>
      <p:pic>
        <p:nvPicPr>
          <p:cNvPr id="303" name="Image 302">
            <a:extLst>
              <a:ext uri="{FF2B5EF4-FFF2-40B4-BE49-F238E27FC236}">
                <a16:creationId xmlns:a16="http://schemas.microsoft.com/office/drawing/2014/main" id="{DF56CAF1-E323-DDF1-F10C-FE07E71E606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17712">
            <a:off x="6102636" y="3497727"/>
            <a:ext cx="341740" cy="342197"/>
          </a:xfrm>
          <a:prstGeom prst="ellipse">
            <a:avLst/>
          </a:prstGeom>
          <a:solidFill>
            <a:schemeClr val="bg1"/>
          </a:solidFill>
        </p:spPr>
      </p:pic>
      <p:pic>
        <p:nvPicPr>
          <p:cNvPr id="304" name="Image 303">
            <a:extLst>
              <a:ext uri="{FF2B5EF4-FFF2-40B4-BE49-F238E27FC236}">
                <a16:creationId xmlns:a16="http://schemas.microsoft.com/office/drawing/2014/main" id="{A9290F29-AAC3-FFB9-510A-E421CDFCE20A}"/>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885413" y="3518045"/>
            <a:ext cx="315765" cy="306870"/>
          </a:xfrm>
          <a:prstGeom prst="rect">
            <a:avLst/>
          </a:prstGeom>
        </p:spPr>
      </p:pic>
      <p:sp>
        <p:nvSpPr>
          <p:cNvPr id="305" name="Espace réservé du contenu 8">
            <a:extLst>
              <a:ext uri="{FF2B5EF4-FFF2-40B4-BE49-F238E27FC236}">
                <a16:creationId xmlns:a16="http://schemas.microsoft.com/office/drawing/2014/main" id="{039AF216-D8A2-4D8F-C1DA-E5858E8CE38D}"/>
              </a:ext>
            </a:extLst>
          </p:cNvPr>
          <p:cNvSpPr txBox="1">
            <a:spLocks/>
          </p:cNvSpPr>
          <p:nvPr/>
        </p:nvSpPr>
        <p:spPr>
          <a:xfrm>
            <a:off x="5655868" y="3729722"/>
            <a:ext cx="5337229" cy="931921"/>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rgbClr val="CC6600"/>
              </a:buClr>
              <a:buNone/>
              <a:defRPr/>
            </a:pPr>
            <a:endParaRPr lang="fr-FR" sz="1200" dirty="0"/>
          </a:p>
          <a:p>
            <a:pPr lvl="1" eaLnBrk="1" fontAlgn="auto" hangingPunct="1">
              <a:spcBef>
                <a:spcPts val="300"/>
              </a:spcBef>
              <a:spcAft>
                <a:spcPts val="0"/>
              </a:spcAft>
              <a:buClr>
                <a:srgbClr val="CC6600"/>
              </a:buClr>
              <a:buFont typeface="Wingdings" panose="05000000000000000000" pitchFamily="2" charset="2"/>
              <a:buChar char="§"/>
              <a:defRPr/>
            </a:pPr>
            <a:r>
              <a:rPr lang="fr-FR" sz="1200" b="1" dirty="0"/>
              <a:t>Box-Office / ES-PL</a:t>
            </a:r>
            <a:endParaRPr lang="fr-FR" sz="1200" dirty="0"/>
          </a:p>
        </p:txBody>
      </p:sp>
      <p:pic>
        <p:nvPicPr>
          <p:cNvPr id="3" name="Image 2">
            <a:extLst>
              <a:ext uri="{FF2B5EF4-FFF2-40B4-BE49-F238E27FC236}">
                <a16:creationId xmlns:a16="http://schemas.microsoft.com/office/drawing/2014/main" id="{4166F6E6-B15A-5BD0-E7B3-931C1B27CFF9}"/>
              </a:ext>
            </a:extLst>
          </p:cNvPr>
          <p:cNvPicPr>
            <a:picLocks noChangeAspect="1"/>
          </p:cNvPicPr>
          <p:nvPr/>
        </p:nvPicPr>
        <p:blipFill>
          <a:blip r:embed="rId11">
            <a:clrChange>
              <a:clrFrom>
                <a:srgbClr val="CCECFF"/>
              </a:clrFrom>
              <a:clrTo>
                <a:srgbClr val="CCECFF">
                  <a:alpha val="0"/>
                </a:srgbClr>
              </a:clrTo>
            </a:clrChange>
          </a:blip>
          <a:stretch>
            <a:fillRect/>
          </a:stretch>
        </p:blipFill>
        <p:spPr>
          <a:xfrm>
            <a:off x="565241" y="6216674"/>
            <a:ext cx="477423" cy="636564"/>
          </a:xfrm>
          <a:prstGeom prst="rect">
            <a:avLst/>
          </a:prstGeom>
        </p:spPr>
      </p:pic>
      <p:sp>
        <p:nvSpPr>
          <p:cNvPr id="2" name="Espace réservé du contenu 8">
            <a:extLst>
              <a:ext uri="{FF2B5EF4-FFF2-40B4-BE49-F238E27FC236}">
                <a16:creationId xmlns:a16="http://schemas.microsoft.com/office/drawing/2014/main" id="{5777671E-E1EE-1EAA-343B-9AA8497798B2}"/>
              </a:ext>
            </a:extLst>
          </p:cNvPr>
          <p:cNvSpPr txBox="1">
            <a:spLocks/>
          </p:cNvSpPr>
          <p:nvPr/>
        </p:nvSpPr>
        <p:spPr>
          <a:xfrm>
            <a:off x="336436" y="1263681"/>
            <a:ext cx="5355656" cy="1467041"/>
          </a:xfrm>
          <a:prstGeom prst="rect">
            <a:avLst/>
          </a:prstGeom>
          <a:ln w="28575">
            <a:no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CC6600"/>
              </a:buClr>
              <a:buFont typeface="Wingdings" panose="05000000000000000000" pitchFamily="2" charset="2"/>
              <a:buChar char="§"/>
              <a:defRPr/>
            </a:pPr>
            <a:endParaRPr lang="fr-FR" sz="1200" dirty="0"/>
          </a:p>
          <a:p>
            <a:pPr lvl="1" eaLnBrk="1" fontAlgn="auto" hangingPunct="1">
              <a:spcBef>
                <a:spcPts val="300"/>
              </a:spcBef>
              <a:spcAft>
                <a:spcPts val="0"/>
              </a:spcAft>
              <a:buClr>
                <a:srgbClr val="CC6600"/>
              </a:buClr>
              <a:buFont typeface="Wingdings" panose="05000000000000000000" pitchFamily="2" charset="2"/>
              <a:buChar char="§"/>
              <a:defRPr/>
            </a:pPr>
            <a:r>
              <a:rPr lang="fr-FR" sz="1200" b="1" dirty="0"/>
              <a:t>Box-Office</a:t>
            </a:r>
            <a:endParaRPr lang="fr-FR" sz="1200" dirty="0"/>
          </a:p>
          <a:p>
            <a:pPr lvl="1" eaLnBrk="1" fontAlgn="auto" hangingPunct="1">
              <a:spcBef>
                <a:spcPts val="300"/>
              </a:spcBef>
              <a:spcAft>
                <a:spcPts val="0"/>
              </a:spcAft>
              <a:buClr>
                <a:srgbClr val="CC6600"/>
              </a:buClr>
              <a:buFont typeface="Wingdings" panose="05000000000000000000" pitchFamily="2" charset="2"/>
              <a:buChar char="§"/>
              <a:defRPr/>
            </a:pPr>
            <a:endParaRPr lang="fr-FR" sz="1200" b="1" dirty="0"/>
          </a:p>
          <a:p>
            <a:pPr lvl="1" eaLnBrk="1" fontAlgn="auto" hangingPunct="1">
              <a:spcBef>
                <a:spcPts val="300"/>
              </a:spcBef>
              <a:spcAft>
                <a:spcPts val="0"/>
              </a:spcAft>
              <a:buClr>
                <a:srgbClr val="CC6600"/>
              </a:buClr>
              <a:buFont typeface="Wingdings" panose="05000000000000000000" pitchFamily="2" charset="2"/>
              <a:buChar char="§"/>
              <a:defRPr/>
            </a:pPr>
            <a:r>
              <a:rPr lang="fr-FR" sz="1200" b="1" dirty="0"/>
              <a:t>ES-PL</a:t>
            </a:r>
            <a:endParaRPr lang="fr-FR" sz="1200" dirty="0"/>
          </a:p>
          <a:p>
            <a:pPr lvl="1" eaLnBrk="1" fontAlgn="auto" hangingPunct="1">
              <a:spcBef>
                <a:spcPts val="300"/>
              </a:spcBef>
              <a:spcAft>
                <a:spcPts val="0"/>
              </a:spcAft>
              <a:buClr>
                <a:srgbClr val="CC6600"/>
              </a:buClr>
              <a:buFont typeface="Wingdings" panose="05000000000000000000" pitchFamily="2" charset="2"/>
              <a:buChar char="§"/>
              <a:defRPr/>
            </a:pPr>
            <a:endParaRPr lang="fr-FR" sz="1200" b="1" dirty="0"/>
          </a:p>
          <a:p>
            <a:pPr lvl="1" eaLnBrk="1" fontAlgn="auto" hangingPunct="1">
              <a:spcBef>
                <a:spcPts val="300"/>
              </a:spcBef>
              <a:spcAft>
                <a:spcPts val="0"/>
              </a:spcAft>
              <a:buClr>
                <a:srgbClr val="CC6600"/>
              </a:buClr>
              <a:buFont typeface="Wingdings" panose="05000000000000000000" pitchFamily="2" charset="2"/>
              <a:buChar char="§"/>
              <a:defRPr/>
            </a:pPr>
            <a:r>
              <a:rPr lang="fr-FR" sz="1200" b="1" dirty="0"/>
              <a:t>Intéressement</a:t>
            </a:r>
            <a:endParaRPr lang="fr-FR" sz="1200" dirty="0"/>
          </a:p>
          <a:p>
            <a:pPr lvl="1" eaLnBrk="1" fontAlgn="auto" hangingPunct="1">
              <a:spcBef>
                <a:spcPts val="300"/>
              </a:spcBef>
              <a:spcAft>
                <a:spcPts val="0"/>
              </a:spcAft>
              <a:buClr>
                <a:srgbClr val="CC6600"/>
              </a:buClr>
              <a:buFont typeface="Wingdings" panose="05000000000000000000" pitchFamily="2" charset="2"/>
              <a:buChar char="§"/>
              <a:defRPr/>
            </a:pPr>
            <a:endParaRPr lang="fr-FR" sz="1200" dirty="0"/>
          </a:p>
        </p:txBody>
      </p:sp>
      <p:sp>
        <p:nvSpPr>
          <p:cNvPr id="5" name="Rectangle 4">
            <a:extLst>
              <a:ext uri="{FF2B5EF4-FFF2-40B4-BE49-F238E27FC236}">
                <a16:creationId xmlns:a16="http://schemas.microsoft.com/office/drawing/2014/main" id="{9DF141AD-DC64-519A-DAA8-E0F8D4680427}"/>
              </a:ext>
            </a:extLst>
          </p:cNvPr>
          <p:cNvSpPr/>
          <p:nvPr/>
        </p:nvSpPr>
        <p:spPr>
          <a:xfrm>
            <a:off x="0" y="0"/>
            <a:ext cx="394399" cy="6858000"/>
          </a:xfrm>
          <a:prstGeom prst="rect">
            <a:avLst/>
          </a:prstGeom>
          <a:solidFill>
            <a:srgbClr val="EE6B13"/>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prstClr val="white"/>
                </a:solidFill>
                <a:effectLst/>
                <a:uLnTx/>
                <a:uFillTx/>
                <a:latin typeface="Montserrat Black" panose="00000A00000000000000" pitchFamily="2" charset="0"/>
                <a:ea typeface="+mn-ea"/>
                <a:cs typeface="+mn-cs"/>
              </a:rPr>
              <a:t>INGENIERIE SOCIALE</a:t>
            </a:r>
          </a:p>
        </p:txBody>
      </p:sp>
      <p:sp>
        <p:nvSpPr>
          <p:cNvPr id="13" name="Espace réservé du contenu 8">
            <a:extLst>
              <a:ext uri="{FF2B5EF4-FFF2-40B4-BE49-F238E27FC236}">
                <a16:creationId xmlns:a16="http://schemas.microsoft.com/office/drawing/2014/main" id="{0F08D983-562D-5276-1FBD-3229B5B11B77}"/>
              </a:ext>
            </a:extLst>
          </p:cNvPr>
          <p:cNvSpPr txBox="1">
            <a:spLocks/>
          </p:cNvSpPr>
          <p:nvPr/>
        </p:nvSpPr>
        <p:spPr>
          <a:xfrm>
            <a:off x="5663486" y="4972938"/>
            <a:ext cx="6277643" cy="1715477"/>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53745" marR="0" lvl="1" indent="-2857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0" u="none" strike="noStrike" kern="1200" cap="none" spc="0" normalizeH="0" baseline="0" noProof="0" dirty="0" err="1">
                <a:ln>
                  <a:noFill/>
                </a:ln>
                <a:solidFill>
                  <a:prstClr val="black">
                    <a:lumMod val="75000"/>
                    <a:lumOff val="25000"/>
                  </a:prstClr>
                </a:solidFill>
                <a:uLnTx/>
                <a:uFillTx/>
                <a:latin typeface="Arial"/>
                <a:ea typeface="+mn-ea"/>
                <a:cs typeface="+mn-cs"/>
              </a:rPr>
              <a:t>E@siris</a:t>
            </a:r>
            <a:endPar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uLnTx/>
              <a:uFillTx/>
              <a:latin typeface="Arial"/>
              <a:ea typeface="+mn-ea"/>
              <a:cs typeface="Arial"/>
            </a:endParaRPr>
          </a:p>
        </p:txBody>
      </p:sp>
    </p:spTree>
    <p:extLst>
      <p:ext uri="{BB962C8B-B14F-4D97-AF65-F5344CB8AC3E}">
        <p14:creationId xmlns:p14="http://schemas.microsoft.com/office/powerpoint/2010/main" val="1877776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8">
            <a:extLst>
              <a:ext uri="{FF2B5EF4-FFF2-40B4-BE49-F238E27FC236}">
                <a16:creationId xmlns:a16="http://schemas.microsoft.com/office/drawing/2014/main" id="{5B9C8538-6647-7AA4-EE6D-49A86FDE1FB4}"/>
              </a:ext>
            </a:extLst>
          </p:cNvPr>
          <p:cNvSpPr txBox="1">
            <a:spLocks/>
          </p:cNvSpPr>
          <p:nvPr/>
        </p:nvSpPr>
        <p:spPr bwMode="auto">
          <a:xfrm>
            <a:off x="6314407" y="887761"/>
            <a:ext cx="5725208" cy="1669918"/>
          </a:xfrm>
          <a:prstGeom prst="rect">
            <a:avLst/>
          </a:prstGeom>
          <a:noFill/>
          <a:ln w="76200">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uLnTx/>
              <a:uFillTx/>
              <a:latin typeface="Arial" panose="020B0604020202020204" pitchFamily="34" charset="0"/>
              <a:ea typeface="+mn-ea"/>
              <a:cs typeface="+mn-cs"/>
            </a:endParaRPr>
          </a:p>
        </p:txBody>
      </p:sp>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479375" y="431408"/>
            <a:ext cx="11843759" cy="463754"/>
          </a:xfrm>
        </p:spPr>
        <p:txBody>
          <a:bodyPr/>
          <a:lstStyle/>
          <a:p>
            <a:r>
              <a:rPr lang="fr-FR" sz="1800" dirty="0">
                <a:latin typeface="Montserrat Black"/>
              </a:rPr>
              <a:t>L’</a:t>
            </a:r>
            <a:r>
              <a:rPr lang="fr-FR" sz="1800" dirty="0">
                <a:solidFill>
                  <a:srgbClr val="C00000"/>
                </a:solidFill>
                <a:latin typeface="Montserrat Black"/>
              </a:rPr>
              <a:t>Essentiel</a:t>
            </a:r>
            <a:r>
              <a:rPr lang="fr-FR" sz="1800" dirty="0">
                <a:latin typeface="Montserrat Black"/>
              </a:rPr>
              <a:t> sur les Professionnels de Santé : « les séduire avec </a:t>
            </a:r>
            <a:r>
              <a:rPr lang="fr-FR" sz="1800" dirty="0">
                <a:solidFill>
                  <a:srgbClr val="C00000"/>
                </a:solidFill>
                <a:latin typeface="Montserrat Black"/>
              </a:rPr>
              <a:t>nos offres dédiées </a:t>
            </a:r>
            <a:r>
              <a:rPr lang="fr-FR" sz="1800" dirty="0">
                <a:latin typeface="Montserrat Black"/>
              </a:rPr>
              <a:t>»</a:t>
            </a: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2"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PROFESSIONNELS DE SANTE</a:t>
            </a:r>
          </a:p>
        </p:txBody>
      </p:sp>
      <p:pic>
        <p:nvPicPr>
          <p:cNvPr id="2" name="Picture 2" descr="Professionnels de santé">
            <a:extLst>
              <a:ext uri="{FF2B5EF4-FFF2-40B4-BE49-F238E27FC236}">
                <a16:creationId xmlns:a16="http://schemas.microsoft.com/office/drawing/2014/main" id="{5A1124D6-CE08-80E5-8CDB-2F7327392460}"/>
              </a:ext>
            </a:extLst>
          </p:cNvPr>
          <p:cNvPicPr>
            <a:picLocks noChangeAspect="1" noChangeArrowheads="1"/>
          </p:cNvPicPr>
          <p:nvPr/>
        </p:nvPicPr>
        <p:blipFill>
          <a:blip r:embed="rId3"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097829" y="298722"/>
            <a:ext cx="717743" cy="717743"/>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BC198AC0-824F-A833-329E-D9292FA80F26}"/>
              </a:ext>
            </a:extLst>
          </p:cNvPr>
          <p:cNvSpPr txBox="1"/>
          <p:nvPr/>
        </p:nvSpPr>
        <p:spPr>
          <a:xfrm>
            <a:off x="6444343" y="2933538"/>
            <a:ext cx="5469392" cy="253916"/>
          </a:xfrm>
          <a:prstGeom prst="rect">
            <a:avLst/>
          </a:prstGeom>
          <a:solidFill>
            <a:srgbClr val="ECECEC"/>
          </a:solidFill>
        </p:spPr>
        <p:txBody>
          <a:bodyPr wrap="square" rtlCol="0">
            <a:spAutoFit/>
          </a:bodyPr>
          <a:lstStyle/>
          <a:p>
            <a:pPr marL="182250" indent="-171450">
              <a:spcBef>
                <a:spcPts val="300"/>
              </a:spcBef>
              <a:buClr>
                <a:srgbClr val="C00000"/>
              </a:buClr>
              <a:buFont typeface="Arial" panose="020B0604020202020204" pitchFamily="34" charset="0"/>
              <a:buChar char="•"/>
              <a:defRPr/>
            </a:pPr>
            <a:r>
              <a:rPr kumimoji="0" lang="fr-FR" sz="105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RC PRO Médicale by </a:t>
            </a:r>
            <a:r>
              <a:rPr kumimoji="0" lang="fr-FR" sz="105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Arial"/>
                <a:ea typeface="+mn-ea"/>
                <a:cs typeface="+mn-cs"/>
              </a:rPr>
              <a:t>WTW</a:t>
            </a:r>
            <a:endParaRPr kumimoji="0" lang="fr-FR" sz="900" b="1" i="0" u="none" strike="noStrike" kern="1200" cap="none" spc="0" normalizeH="0" baseline="0" noProof="0" dirty="0">
              <a:ln>
                <a:noFill/>
              </a:ln>
              <a:solidFill>
                <a:srgbClr val="7030A0"/>
              </a:solidFill>
              <a:effectLst/>
              <a:uLnTx/>
              <a:uFillTx/>
              <a:latin typeface="Arial"/>
              <a:ea typeface="+mn-ea"/>
              <a:cs typeface="+mn-cs"/>
            </a:endParaRPr>
          </a:p>
        </p:txBody>
      </p:sp>
      <p:sp>
        <p:nvSpPr>
          <p:cNvPr id="5" name="Espace réservé du contenu 8">
            <a:extLst>
              <a:ext uri="{FF2B5EF4-FFF2-40B4-BE49-F238E27FC236}">
                <a16:creationId xmlns:a16="http://schemas.microsoft.com/office/drawing/2014/main" id="{B47DF7A7-EE70-DFE7-816F-A4988E904702}"/>
              </a:ext>
            </a:extLst>
          </p:cNvPr>
          <p:cNvSpPr txBox="1">
            <a:spLocks/>
          </p:cNvSpPr>
          <p:nvPr/>
        </p:nvSpPr>
        <p:spPr bwMode="auto">
          <a:xfrm>
            <a:off x="6309517" y="2745789"/>
            <a:ext cx="5725208" cy="467658"/>
          </a:xfrm>
          <a:prstGeom prst="rect">
            <a:avLst/>
          </a:prstGeom>
          <a:noFill/>
          <a:ln w="762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outerShdw blurRad="38100" dist="38100" dir="2700000" algn="tl">
                  <a:srgbClr val="000000">
                    <a:alpha val="43137"/>
                  </a:srgbClr>
                </a:outerShdw>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outerShdw blurRad="38100" dist="38100" dir="2700000" algn="tl">
                  <a:srgbClr val="000000">
                    <a:alpha val="43137"/>
                  </a:srgbClr>
                </a:outerShdw>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outerShdw blurRad="38100" dist="38100" dir="2700000" algn="tl">
                  <a:srgbClr val="000000">
                    <a:alpha val="43137"/>
                  </a:srgbClr>
                </a:outerShdw>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outerShdw blurRad="38100" dist="38100" dir="2700000" algn="tl">
                  <a:srgbClr val="000000">
                    <a:alpha val="43137"/>
                  </a:srgbClr>
                </a:outerShdw>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outerShdw blurRad="38100" dist="38100" dir="2700000" algn="tl">
                  <a:srgbClr val="000000">
                    <a:alpha val="43137"/>
                  </a:srgbClr>
                </a:outerShdw>
              </a:effectLst>
              <a:uLnTx/>
              <a:uFillTx/>
              <a:latin typeface="Arial" panose="020B0604020202020204" pitchFamily="34" charset="0"/>
              <a:ea typeface="+mn-ea"/>
              <a:cs typeface="+mn-cs"/>
            </a:endParaRPr>
          </a:p>
        </p:txBody>
      </p:sp>
      <p:sp>
        <p:nvSpPr>
          <p:cNvPr id="6" name="Espace réservé du contenu 8">
            <a:extLst>
              <a:ext uri="{FF2B5EF4-FFF2-40B4-BE49-F238E27FC236}">
                <a16:creationId xmlns:a16="http://schemas.microsoft.com/office/drawing/2014/main" id="{A4E04D93-3A8B-088F-DB32-AE6F75B749BB}"/>
              </a:ext>
            </a:extLst>
          </p:cNvPr>
          <p:cNvSpPr txBox="1">
            <a:spLocks/>
          </p:cNvSpPr>
          <p:nvPr/>
        </p:nvSpPr>
        <p:spPr bwMode="auto">
          <a:xfrm>
            <a:off x="480134" y="2229021"/>
            <a:ext cx="5626282" cy="508799"/>
          </a:xfrm>
          <a:prstGeom prst="rect">
            <a:avLst/>
          </a:prstGeom>
          <a:noFill/>
          <a:ln w="762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8" name="Espace réservé du contenu 8">
            <a:extLst>
              <a:ext uri="{FF2B5EF4-FFF2-40B4-BE49-F238E27FC236}">
                <a16:creationId xmlns:a16="http://schemas.microsoft.com/office/drawing/2014/main" id="{E348318F-16D8-F1F5-D42D-5B5D0DA5DF53}"/>
              </a:ext>
            </a:extLst>
          </p:cNvPr>
          <p:cNvSpPr txBox="1">
            <a:spLocks/>
          </p:cNvSpPr>
          <p:nvPr/>
        </p:nvSpPr>
        <p:spPr bwMode="auto">
          <a:xfrm>
            <a:off x="476141" y="3052174"/>
            <a:ext cx="5614672" cy="3020380"/>
          </a:xfrm>
          <a:prstGeom prst="rect">
            <a:avLst/>
          </a:prstGeom>
          <a:noFill/>
          <a:ln w="762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10" name="Espace réservé du contenu 8">
            <a:extLst>
              <a:ext uri="{FF2B5EF4-FFF2-40B4-BE49-F238E27FC236}">
                <a16:creationId xmlns:a16="http://schemas.microsoft.com/office/drawing/2014/main" id="{DF9F1F45-FAF8-8CFA-5C04-0B0FE78D986A}"/>
              </a:ext>
            </a:extLst>
          </p:cNvPr>
          <p:cNvSpPr txBox="1">
            <a:spLocks/>
          </p:cNvSpPr>
          <p:nvPr/>
        </p:nvSpPr>
        <p:spPr>
          <a:xfrm>
            <a:off x="71306" y="3083438"/>
            <a:ext cx="5725207"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44546A"/>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1" name="Espace réservé du contenu 8">
            <a:extLst>
              <a:ext uri="{FF2B5EF4-FFF2-40B4-BE49-F238E27FC236}">
                <a16:creationId xmlns:a16="http://schemas.microsoft.com/office/drawing/2014/main" id="{89225224-F430-EA39-96C0-D24D49E46524}"/>
              </a:ext>
            </a:extLst>
          </p:cNvPr>
          <p:cNvSpPr txBox="1">
            <a:spLocks noChangeArrowheads="1"/>
          </p:cNvSpPr>
          <p:nvPr/>
        </p:nvSpPr>
        <p:spPr bwMode="auto">
          <a:xfrm>
            <a:off x="527657" y="2883549"/>
            <a:ext cx="2950520" cy="319066"/>
          </a:xfrm>
          <a:prstGeom prst="rect">
            <a:avLst/>
          </a:prstGeom>
          <a:solidFill>
            <a:srgbClr val="C00000"/>
          </a:solidFill>
          <a:ln>
            <a:solidFill>
              <a:srgbClr val="C00000"/>
            </a:solid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BANCARISATION</a:t>
            </a:r>
          </a:p>
        </p:txBody>
      </p:sp>
      <p:sp>
        <p:nvSpPr>
          <p:cNvPr id="12" name="Espace réservé du contenu 8">
            <a:extLst>
              <a:ext uri="{FF2B5EF4-FFF2-40B4-BE49-F238E27FC236}">
                <a16:creationId xmlns:a16="http://schemas.microsoft.com/office/drawing/2014/main" id="{E57148E6-438D-3A8A-86FF-F73B3190A246}"/>
              </a:ext>
            </a:extLst>
          </p:cNvPr>
          <p:cNvSpPr txBox="1">
            <a:spLocks/>
          </p:cNvSpPr>
          <p:nvPr/>
        </p:nvSpPr>
        <p:spPr bwMode="auto">
          <a:xfrm>
            <a:off x="6324689" y="3515490"/>
            <a:ext cx="5725208" cy="2557064"/>
          </a:xfrm>
          <a:prstGeom prst="rect">
            <a:avLst/>
          </a:prstGeom>
          <a:noFill/>
          <a:ln w="7620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13" name="Espace réservé du contenu 8">
            <a:extLst>
              <a:ext uri="{FF2B5EF4-FFF2-40B4-BE49-F238E27FC236}">
                <a16:creationId xmlns:a16="http://schemas.microsoft.com/office/drawing/2014/main" id="{7AF39259-65DE-8FAB-CAE1-2636D7D5B786}"/>
              </a:ext>
            </a:extLst>
          </p:cNvPr>
          <p:cNvSpPr txBox="1">
            <a:spLocks/>
          </p:cNvSpPr>
          <p:nvPr/>
        </p:nvSpPr>
        <p:spPr>
          <a:xfrm>
            <a:off x="5908959" y="4606955"/>
            <a:ext cx="6211323"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44546A"/>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6" name="Espace réservé du contenu 8">
            <a:extLst>
              <a:ext uri="{FF2B5EF4-FFF2-40B4-BE49-F238E27FC236}">
                <a16:creationId xmlns:a16="http://schemas.microsoft.com/office/drawing/2014/main" id="{2606F51B-C9F6-486F-7B78-F9C767451517}"/>
              </a:ext>
            </a:extLst>
          </p:cNvPr>
          <p:cNvSpPr txBox="1">
            <a:spLocks/>
          </p:cNvSpPr>
          <p:nvPr/>
        </p:nvSpPr>
        <p:spPr>
          <a:xfrm>
            <a:off x="400467" y="970643"/>
            <a:ext cx="5827174" cy="1042573"/>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Bef>
                <a:spcPts val="300"/>
              </a:spcBef>
              <a:spcAft>
                <a:spcPts val="0"/>
              </a:spcAft>
              <a:buClr>
                <a:srgbClr val="002060"/>
              </a:buClr>
              <a:buNone/>
              <a:defRPr/>
            </a:pPr>
            <a:r>
              <a:rPr kumimoji="0" lang="fr-FR" sz="1200" i="0" u="none" strike="noStrike" kern="1200" cap="none" spc="0" normalizeH="0" baseline="0" noProof="0" dirty="0">
                <a:ln>
                  <a:noFill/>
                </a:ln>
                <a:solidFill>
                  <a:srgbClr val="44546A"/>
                </a:solidFill>
                <a:uLnTx/>
                <a:uFillTx/>
                <a:latin typeface="Arial" panose="020B0604020202020204" pitchFamily="34" charset="0"/>
                <a:cs typeface="Arial" panose="020B0604020202020204" pitchFamily="34" charset="0"/>
              </a:rPr>
              <a:t>Le projet stratégique « </a:t>
            </a:r>
            <a:r>
              <a:rPr kumimoji="0" lang="fr-FR" sz="1200" i="0" u="none" strike="noStrike" kern="1200" cap="none" spc="0" normalizeH="0" baseline="0" noProof="0" dirty="0">
                <a:ln>
                  <a:noFill/>
                </a:ln>
                <a:solidFill>
                  <a:srgbClr val="C00000"/>
                </a:solidFill>
                <a:uLnTx/>
                <a:uFillTx/>
                <a:latin typeface="Arial" panose="020B0604020202020204" pitchFamily="34" charset="0"/>
                <a:cs typeface="Arial" panose="020B0604020202020204" pitchFamily="34" charset="0"/>
              </a:rPr>
              <a:t>Conquête des Professionnels de Santé </a:t>
            </a:r>
            <a:r>
              <a:rPr kumimoji="0" lang="fr-FR" sz="1200" i="0" u="none" strike="noStrike" kern="1200" cap="none" spc="0" normalizeH="0" baseline="0" noProof="0" dirty="0">
                <a:ln>
                  <a:noFill/>
                </a:ln>
                <a:solidFill>
                  <a:srgbClr val="44546A"/>
                </a:solidFill>
                <a:uLnTx/>
                <a:uFillTx/>
                <a:latin typeface="Arial" panose="020B0604020202020204" pitchFamily="34" charset="0"/>
                <a:cs typeface="Arial" panose="020B0604020202020204" pitchFamily="34" charset="0"/>
              </a:rPr>
              <a:t>» ambitionne de séduire 2 400 nouveaux professionnels de santé à horizon 2025. </a:t>
            </a:r>
          </a:p>
          <a:p>
            <a:pPr marL="0" indent="0" eaLnBrk="1" fontAlgn="auto" hangingPunct="1">
              <a:spcBef>
                <a:spcPts val="300"/>
              </a:spcBef>
              <a:spcAft>
                <a:spcPts val="0"/>
              </a:spcAft>
              <a:buClr>
                <a:srgbClr val="002060"/>
              </a:buClr>
              <a:buNone/>
              <a:defRPr/>
            </a:pPr>
            <a:r>
              <a:rPr kumimoji="0" lang="fr-FR" sz="1200" i="0" u="none" strike="noStrike" kern="1200" cap="none" spc="0" normalizeH="0" baseline="0" noProof="0" dirty="0">
                <a:ln>
                  <a:noFill/>
                </a:ln>
                <a:uLnTx/>
                <a:uFillTx/>
                <a:latin typeface="Arial" panose="020B0604020202020204" pitchFamily="34" charset="0"/>
                <a:cs typeface="Arial" panose="020B0604020202020204" pitchFamily="34" charset="0"/>
              </a:rPr>
              <a:t>Pour accompagner cette volonté, des offres dédiées sont déployées :</a:t>
            </a:r>
          </a:p>
          <a:p>
            <a:pPr marL="0" indent="0" eaLnBrk="1" fontAlgn="auto" hangingPunct="1">
              <a:spcBef>
                <a:spcPts val="300"/>
              </a:spcBef>
              <a:spcAft>
                <a:spcPts val="0"/>
              </a:spcAft>
              <a:buClr>
                <a:srgbClr val="002060"/>
              </a:buClr>
              <a:buNone/>
              <a:defRPr/>
            </a:pPr>
            <a:r>
              <a:rPr lang="fr-FR" sz="1200" dirty="0">
                <a:latin typeface="Arial" panose="020B0604020202020204" pitchFamily="34" charset="0"/>
                <a:cs typeface="Arial" panose="020B0604020202020204" pitchFamily="34" charset="0"/>
              </a:rPr>
              <a:t>Retrouvez l’</a:t>
            </a:r>
            <a:r>
              <a:rPr lang="fr-FR" sz="1200" dirty="0">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OAV</a:t>
            </a:r>
            <a:r>
              <a:rPr lang="fr-FR" sz="1200" dirty="0">
                <a:latin typeface="Arial" panose="020B0604020202020204" pitchFamily="34" charset="0"/>
                <a:cs typeface="Arial" panose="020B0604020202020204" pitchFamily="34" charset="0"/>
              </a:rPr>
              <a:t> détaillant ces offres dans la RDC / onglet Pro / Pros de Santé </a:t>
            </a:r>
            <a:endParaRPr kumimoji="0" lang="fr-FR" sz="1200" i="0" u="none" strike="noStrike" kern="1200" cap="none" spc="0" normalizeH="0" baseline="0" noProof="0" dirty="0">
              <a:ln>
                <a:noFill/>
              </a:ln>
              <a:uLnTx/>
              <a:uFillTx/>
              <a:latin typeface="Arial" panose="020B0604020202020204" pitchFamily="34" charset="0"/>
              <a:cs typeface="Arial" panose="020B0604020202020204" pitchFamily="34" charset="0"/>
            </a:endParaRPr>
          </a:p>
        </p:txBody>
      </p:sp>
      <p:grpSp>
        <p:nvGrpSpPr>
          <p:cNvPr id="17" name="Graphique 1830">
            <a:extLst>
              <a:ext uri="{FF2B5EF4-FFF2-40B4-BE49-F238E27FC236}">
                <a16:creationId xmlns:a16="http://schemas.microsoft.com/office/drawing/2014/main" id="{B09CCD58-AEF3-601F-A9CD-E371EB7C5685}"/>
              </a:ext>
            </a:extLst>
          </p:cNvPr>
          <p:cNvGrpSpPr/>
          <p:nvPr/>
        </p:nvGrpSpPr>
        <p:grpSpPr>
          <a:xfrm>
            <a:off x="531268" y="2928209"/>
            <a:ext cx="248961" cy="225774"/>
            <a:chOff x="10483925" y="2904391"/>
            <a:chExt cx="396900" cy="359934"/>
          </a:xfrm>
          <a:noFill/>
        </p:grpSpPr>
        <p:grpSp>
          <p:nvGrpSpPr>
            <p:cNvPr id="18" name="Graphique 1830">
              <a:extLst>
                <a:ext uri="{FF2B5EF4-FFF2-40B4-BE49-F238E27FC236}">
                  <a16:creationId xmlns:a16="http://schemas.microsoft.com/office/drawing/2014/main" id="{C7E49E76-8A99-EA55-2AFB-B86C73B58DE6}"/>
                </a:ext>
              </a:extLst>
            </p:cNvPr>
            <p:cNvGrpSpPr/>
            <p:nvPr/>
          </p:nvGrpSpPr>
          <p:grpSpPr>
            <a:xfrm>
              <a:off x="10483925" y="2904391"/>
              <a:ext cx="396900" cy="359934"/>
              <a:chOff x="10483925" y="2904391"/>
              <a:chExt cx="396900" cy="359934"/>
            </a:xfrm>
            <a:grpFill/>
          </p:grpSpPr>
          <p:sp>
            <p:nvSpPr>
              <p:cNvPr id="29" name="Forme libre : forme 28">
                <a:extLst>
                  <a:ext uri="{FF2B5EF4-FFF2-40B4-BE49-F238E27FC236}">
                    <a16:creationId xmlns:a16="http://schemas.microsoft.com/office/drawing/2014/main" id="{6C44134E-58CD-1FAC-C6D2-FFDC2E39D0FF}"/>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4" name="Forme libre : forme 233">
                <a:extLst>
                  <a:ext uri="{FF2B5EF4-FFF2-40B4-BE49-F238E27FC236}">
                    <a16:creationId xmlns:a16="http://schemas.microsoft.com/office/drawing/2014/main" id="{7E2C4769-DF6E-703C-9E23-5D5679A104A8}"/>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5" name="Forme libre : forme 234">
                <a:extLst>
                  <a:ext uri="{FF2B5EF4-FFF2-40B4-BE49-F238E27FC236}">
                    <a16:creationId xmlns:a16="http://schemas.microsoft.com/office/drawing/2014/main" id="{ABD30CF2-3B4E-1A4F-8BA2-95DB4613A21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6" name="Forme libre : forme 235">
                <a:extLst>
                  <a:ext uri="{FF2B5EF4-FFF2-40B4-BE49-F238E27FC236}">
                    <a16:creationId xmlns:a16="http://schemas.microsoft.com/office/drawing/2014/main" id="{3C68C836-4340-38F8-AC7C-39D3D70F47B4}"/>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7" name="Forme libre : forme 236">
                <a:extLst>
                  <a:ext uri="{FF2B5EF4-FFF2-40B4-BE49-F238E27FC236}">
                    <a16:creationId xmlns:a16="http://schemas.microsoft.com/office/drawing/2014/main" id="{3E72E046-5924-E756-AC40-0D6F70C924EC}"/>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8" name="Forme libre : forme 237">
                <a:extLst>
                  <a:ext uri="{FF2B5EF4-FFF2-40B4-BE49-F238E27FC236}">
                    <a16:creationId xmlns:a16="http://schemas.microsoft.com/office/drawing/2014/main" id="{FB6397B1-7DAB-BAB5-3438-184DB0D31413}"/>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7" name="Forme libre : forme 246">
                <a:extLst>
                  <a:ext uri="{FF2B5EF4-FFF2-40B4-BE49-F238E27FC236}">
                    <a16:creationId xmlns:a16="http://schemas.microsoft.com/office/drawing/2014/main" id="{922874CE-EE9B-3F9A-0936-8BDF5A7C5EEE}"/>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0" name="Forme libre : forme 269">
                <a:extLst>
                  <a:ext uri="{FF2B5EF4-FFF2-40B4-BE49-F238E27FC236}">
                    <a16:creationId xmlns:a16="http://schemas.microsoft.com/office/drawing/2014/main" id="{4D376EF7-3D05-5773-7DDF-93CB3568E08A}"/>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1" name="Forme libre : forme 270">
                <a:extLst>
                  <a:ext uri="{FF2B5EF4-FFF2-40B4-BE49-F238E27FC236}">
                    <a16:creationId xmlns:a16="http://schemas.microsoft.com/office/drawing/2014/main" id="{D623A0E3-A7FC-A655-5718-8B26F0245D1F}"/>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2" name="Forme libre : forme 271">
                <a:extLst>
                  <a:ext uri="{FF2B5EF4-FFF2-40B4-BE49-F238E27FC236}">
                    <a16:creationId xmlns:a16="http://schemas.microsoft.com/office/drawing/2014/main" id="{4BB5F74C-04F5-151E-06C9-522EFC38197C}"/>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3" name="Forme libre : forme 272">
                <a:extLst>
                  <a:ext uri="{FF2B5EF4-FFF2-40B4-BE49-F238E27FC236}">
                    <a16:creationId xmlns:a16="http://schemas.microsoft.com/office/drawing/2014/main" id="{00E3FADF-1342-AD69-A12E-DCFA1B8C6266}"/>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4" name="Forme libre : forme 273">
                <a:extLst>
                  <a:ext uri="{FF2B5EF4-FFF2-40B4-BE49-F238E27FC236}">
                    <a16:creationId xmlns:a16="http://schemas.microsoft.com/office/drawing/2014/main" id="{0D01ACC4-830E-D027-6C47-BF181C68FF1A}"/>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5" name="Forme libre : forme 274">
                <a:extLst>
                  <a:ext uri="{FF2B5EF4-FFF2-40B4-BE49-F238E27FC236}">
                    <a16:creationId xmlns:a16="http://schemas.microsoft.com/office/drawing/2014/main" id="{2EE4EBE2-A7B7-6641-CADA-C514D397F607}"/>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9" name="Forme libre : forme 18">
              <a:extLst>
                <a:ext uri="{FF2B5EF4-FFF2-40B4-BE49-F238E27FC236}">
                  <a16:creationId xmlns:a16="http://schemas.microsoft.com/office/drawing/2014/main" id="{6CB6FBF9-F215-A8F0-6F87-C08701C2DC01}"/>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orme libre : forme 26">
              <a:extLst>
                <a:ext uri="{FF2B5EF4-FFF2-40B4-BE49-F238E27FC236}">
                  <a16:creationId xmlns:a16="http://schemas.microsoft.com/office/drawing/2014/main" id="{4BF1C6EC-C255-C287-D451-E5607FED157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orme libre : forme 27">
              <a:extLst>
                <a:ext uri="{FF2B5EF4-FFF2-40B4-BE49-F238E27FC236}">
                  <a16:creationId xmlns:a16="http://schemas.microsoft.com/office/drawing/2014/main" id="{374BBFEC-90DF-3FF2-62C5-F56A8DF955A3}"/>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76" name="ZoneTexte 275">
            <a:extLst>
              <a:ext uri="{FF2B5EF4-FFF2-40B4-BE49-F238E27FC236}">
                <a16:creationId xmlns:a16="http://schemas.microsoft.com/office/drawing/2014/main" id="{F1D64958-E509-A4CE-28F9-F95C2A7153A1}"/>
              </a:ext>
            </a:extLst>
          </p:cNvPr>
          <p:cNvSpPr txBox="1"/>
          <p:nvPr/>
        </p:nvSpPr>
        <p:spPr>
          <a:xfrm>
            <a:off x="6430508" y="1017951"/>
            <a:ext cx="5535739" cy="1538883"/>
          </a:xfrm>
          <a:prstGeom prst="rect">
            <a:avLst/>
          </a:prstGeom>
          <a:solidFill>
            <a:srgbClr val="ECECEC"/>
          </a:solidFill>
        </p:spPr>
        <p:txBody>
          <a:bodyPr wrap="square" rtlCol="0">
            <a:spAutoFit/>
          </a:bodyPr>
          <a:lstStyle/>
          <a:p>
            <a:pPr marL="171450" indent="-171450" algn="just">
              <a:buClr>
                <a:srgbClr val="C00000"/>
              </a:buClr>
              <a:buFont typeface="Wingdings" panose="05000000000000000000" pitchFamily="2" charset="2"/>
              <a:buChar char="§"/>
            </a:pP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Le</a:t>
            </a:r>
            <a:r>
              <a:rPr lang="fr-FR" sz="1050" b="1" i="0" u="none" strike="noStrike" baseline="0" dirty="0">
                <a:latin typeface="Arial" panose="020B0604020202020204" pitchFamily="34" charset="0"/>
                <a:cs typeface="Arial" panose="020B0604020202020204" pitchFamily="34" charset="0"/>
              </a:rPr>
              <a:t> </a:t>
            </a:r>
            <a:r>
              <a:rPr lang="fr-FR" sz="1050" b="1" i="0" u="none" strike="noStrike" baseline="0" dirty="0">
                <a:solidFill>
                  <a:srgbClr val="C00000"/>
                </a:solidFill>
                <a:latin typeface="Arial" panose="020B0604020202020204" pitchFamily="34" charset="0"/>
                <a:cs typeface="Arial" panose="020B0604020202020204" pitchFamily="34" charset="0"/>
              </a:rPr>
              <a:t>Prêt Décollage Pro </a:t>
            </a: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est un prêt à taux 0%</a:t>
            </a:r>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 </a:t>
            </a: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non-réglementé, destiné aux professionnels de santé porteurs d’un projet d’installation / reprise d’activité dans des zones géographiques dites de « déserts médicaux » </a:t>
            </a:r>
            <a:r>
              <a:rPr lang="fr-FR" sz="900" b="0" i="1" u="none" strike="noStrike" baseline="0" dirty="0">
                <a:solidFill>
                  <a:schemeClr val="tx1">
                    <a:lumMod val="75000"/>
                    <a:lumOff val="25000"/>
                  </a:schemeClr>
                </a:solidFill>
                <a:latin typeface="Arial" panose="020B0604020202020204" pitchFamily="34" charset="0"/>
                <a:cs typeface="Arial" panose="020B0604020202020204" pitchFamily="34" charset="0"/>
              </a:rPr>
              <a:t>(voir le détail des professions éligibles sur l’OAV)</a:t>
            </a:r>
            <a:endParaRPr lang="fr-FR" sz="1000" b="0" i="1" u="none" strike="noStrike" baseline="0" dirty="0">
              <a:solidFill>
                <a:schemeClr val="tx1">
                  <a:lumMod val="75000"/>
                  <a:lumOff val="25000"/>
                </a:schemeClr>
              </a:solidFill>
              <a:latin typeface="Arial" panose="020B0604020202020204" pitchFamily="34" charset="0"/>
              <a:cs typeface="Arial" panose="020B0604020202020204" pitchFamily="34" charset="0"/>
            </a:endParaRPr>
          </a:p>
          <a:p>
            <a:pPr marL="171450" indent="-171450" algn="just">
              <a:buClr>
                <a:srgbClr val="C00000"/>
              </a:buClr>
              <a:buFont typeface="Wingdings" panose="05000000000000000000" pitchFamily="2" charset="2"/>
              <a:buChar char="§"/>
            </a:pPr>
            <a:endParaRPr lang="fr-FR" sz="400" b="0" i="1" u="none" strike="noStrike" baseline="0" dirty="0">
              <a:solidFill>
                <a:schemeClr val="tx1">
                  <a:lumMod val="75000"/>
                  <a:lumOff val="25000"/>
                </a:schemeClr>
              </a:solidFill>
              <a:latin typeface="Arial" panose="020B0604020202020204" pitchFamily="34" charset="0"/>
              <a:cs typeface="Arial" panose="020B0604020202020204" pitchFamily="34" charset="0"/>
            </a:endParaRPr>
          </a:p>
          <a:p>
            <a:pPr marL="171450" indent="-171450" algn="just">
              <a:buClr>
                <a:srgbClr val="C00000"/>
              </a:buClr>
              <a:buFont typeface="Wingdings" panose="05000000000000000000" pitchFamily="2" charset="2"/>
              <a:buChar char="§"/>
            </a:pP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                       Le</a:t>
            </a:r>
            <a:r>
              <a:rPr lang="fr-FR" sz="1050" b="1" i="0" u="none" strike="noStrike" baseline="0" dirty="0">
                <a:latin typeface="Arial" panose="020B0604020202020204" pitchFamily="34" charset="0"/>
                <a:cs typeface="Arial" panose="020B0604020202020204" pitchFamily="34" charset="0"/>
              </a:rPr>
              <a:t> </a:t>
            </a:r>
            <a:r>
              <a:rPr lang="fr-FR" sz="1050" b="1" i="0" u="none" strike="noStrike" baseline="0" dirty="0">
                <a:solidFill>
                  <a:srgbClr val="C00000"/>
                </a:solidFill>
                <a:latin typeface="Arial" panose="020B0604020202020204" pitchFamily="34" charset="0"/>
                <a:cs typeface="Arial" panose="020B0604020202020204" pitchFamily="34" charset="0"/>
              </a:rPr>
              <a:t>Prêt </a:t>
            </a:r>
            <a:r>
              <a:rPr lang="fr-FR" sz="1050" b="1" i="0" u="none" strike="noStrike" baseline="0" dirty="0" err="1">
                <a:solidFill>
                  <a:srgbClr val="C00000"/>
                </a:solidFill>
                <a:latin typeface="Arial" panose="020B0604020202020204" pitchFamily="34" charset="0"/>
                <a:cs typeface="Arial" panose="020B0604020202020204" pitchFamily="34" charset="0"/>
              </a:rPr>
              <a:t>Pass</a:t>
            </a:r>
            <a:r>
              <a:rPr lang="fr-FR" sz="1050" b="1" i="0" u="none" strike="noStrike" baseline="0" dirty="0">
                <a:solidFill>
                  <a:srgbClr val="C00000"/>
                </a:solidFill>
                <a:latin typeface="Arial" panose="020B0604020202020204" pitchFamily="34" charset="0"/>
                <a:cs typeface="Arial" panose="020B0604020202020204" pitchFamily="34" charset="0"/>
              </a:rPr>
              <a:t> Future Installation </a:t>
            </a: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est un prêt à palier </a:t>
            </a:r>
            <a:r>
              <a:rPr lang="fr-FR" sz="1000" i="0" u="none" strike="noStrike" baseline="0" dirty="0">
                <a:solidFill>
                  <a:schemeClr val="tx1">
                    <a:lumMod val="75000"/>
                    <a:lumOff val="25000"/>
                  </a:schemeClr>
                </a:solidFill>
                <a:latin typeface="Arial" panose="020B0604020202020204" pitchFamily="34" charset="0"/>
                <a:cs typeface="Arial" panose="020B0604020202020204" pitchFamily="34" charset="0"/>
              </a:rPr>
              <a:t>destiné aux étudiants en santé en vue de leur future installation</a:t>
            </a:r>
          </a:p>
          <a:p>
            <a:pPr marL="171450" indent="-171450" algn="just">
              <a:buClr>
                <a:srgbClr val="C00000"/>
              </a:buClr>
              <a:buFont typeface="Wingdings" panose="05000000000000000000" pitchFamily="2" charset="2"/>
              <a:buChar char="§"/>
            </a:pPr>
            <a:endParaRPr lang="fr-FR" sz="400" b="1" dirty="0">
              <a:solidFill>
                <a:schemeClr val="tx1">
                  <a:lumMod val="75000"/>
                  <a:lumOff val="25000"/>
                </a:schemeClr>
              </a:solidFill>
              <a:latin typeface="Arial" panose="020B0604020202020204" pitchFamily="34" charset="0"/>
              <a:cs typeface="Arial" panose="020B0604020202020204" pitchFamily="34" charset="0"/>
            </a:endParaRPr>
          </a:p>
          <a:p>
            <a:pPr marL="171450" indent="-171450" algn="just">
              <a:buClr>
                <a:srgbClr val="C00000"/>
              </a:buClr>
              <a:buFont typeface="Wingdings" panose="05000000000000000000" pitchFamily="2" charset="2"/>
              <a:buChar char="§"/>
            </a:pPr>
            <a:r>
              <a:rPr lang="fr-FR" sz="1050" b="1" dirty="0">
                <a:solidFill>
                  <a:schemeClr val="tx1">
                    <a:lumMod val="75000"/>
                    <a:lumOff val="25000"/>
                  </a:schemeClr>
                </a:solidFill>
                <a:latin typeface="Arial" panose="020B0604020202020204" pitchFamily="34" charset="0"/>
                <a:cs typeface="Arial" panose="020B0604020202020204" pitchFamily="34" charset="0"/>
              </a:rPr>
              <a:t>Nos offres en équipement </a:t>
            </a:r>
            <a:r>
              <a:rPr lang="fr-FR" sz="1050" b="1" dirty="0">
                <a:solidFill>
                  <a:srgbClr val="C00000"/>
                </a:solidFill>
                <a:latin typeface="Arial" panose="020B0604020202020204" pitchFamily="34" charset="0"/>
                <a:cs typeface="Arial" panose="020B0604020202020204" pitchFamily="34" charset="0"/>
              </a:rPr>
              <a:t>CBM / LLD</a:t>
            </a:r>
          </a:p>
          <a:p>
            <a:pPr marL="171450" indent="-171450" algn="just">
              <a:buClr>
                <a:srgbClr val="C00000"/>
              </a:buClr>
              <a:buFont typeface="Wingdings" panose="05000000000000000000" pitchFamily="2" charset="2"/>
              <a:buChar char="§"/>
            </a:pPr>
            <a:endParaRPr lang="fr-FR" sz="400" b="1" dirty="0">
              <a:solidFill>
                <a:srgbClr val="C00000"/>
              </a:solidFill>
              <a:latin typeface="Arial" panose="020B0604020202020204" pitchFamily="34" charset="0"/>
              <a:cs typeface="Arial" panose="020B0604020202020204" pitchFamily="34" charset="0"/>
            </a:endParaRPr>
          </a:p>
          <a:p>
            <a:pPr marL="171450" indent="-171450" algn="just">
              <a:buClr>
                <a:srgbClr val="C00000"/>
              </a:buClr>
              <a:buFont typeface="Wingdings" panose="05000000000000000000" pitchFamily="2" charset="2"/>
              <a:buChar char="§"/>
            </a:pPr>
            <a:r>
              <a:rPr lang="fr-FR" sz="1050" b="1" dirty="0">
                <a:solidFill>
                  <a:schemeClr val="tx1">
                    <a:lumMod val="75000"/>
                    <a:lumOff val="25000"/>
                  </a:schemeClr>
                </a:solidFill>
                <a:latin typeface="Arial" panose="020B0604020202020204" pitchFamily="34" charset="0"/>
                <a:cs typeface="Arial" panose="020B0604020202020204" pitchFamily="34" charset="0"/>
              </a:rPr>
              <a:t>                        Offre </a:t>
            </a:r>
            <a:r>
              <a:rPr lang="fr-FR" sz="1050" b="1" dirty="0">
                <a:solidFill>
                  <a:srgbClr val="C00000"/>
                </a:solidFill>
                <a:latin typeface="Arial" panose="020B0604020202020204" pitchFamily="34" charset="0"/>
                <a:cs typeface="Arial" panose="020B0604020202020204" pitchFamily="34" charset="0"/>
              </a:rPr>
              <a:t>Avance &amp; gestion du Tiers Payant </a:t>
            </a:r>
            <a:r>
              <a:rPr lang="fr-FR" sz="1050" b="1" dirty="0">
                <a:solidFill>
                  <a:schemeClr val="tx1">
                    <a:lumMod val="75000"/>
                    <a:lumOff val="25000"/>
                  </a:schemeClr>
                </a:solidFill>
                <a:latin typeface="Arial" panose="020B0604020202020204" pitchFamily="34" charset="0"/>
                <a:cs typeface="Arial" panose="020B0604020202020204" pitchFamily="34" charset="0"/>
              </a:rPr>
              <a:t>: </a:t>
            </a:r>
            <a:r>
              <a:rPr lang="fr-FR" sz="1000" dirty="0">
                <a:solidFill>
                  <a:schemeClr val="tx1">
                    <a:lumMod val="75000"/>
                    <a:lumOff val="25000"/>
                  </a:schemeClr>
                </a:solidFill>
                <a:latin typeface="Arial" panose="020B0604020202020204" pitchFamily="34" charset="0"/>
                <a:cs typeface="Arial" panose="020B0604020202020204" pitchFamily="34" charset="0"/>
              </a:rPr>
              <a:t>pour les professionnels de santé qui souhaitent réduire le délai d’encaissement de leur chiffre d’affaires Tiers Payant</a:t>
            </a:r>
            <a:endParaRPr lang="fr-FR" sz="105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77" name="ZoneTexte 276">
            <a:extLst>
              <a:ext uri="{FF2B5EF4-FFF2-40B4-BE49-F238E27FC236}">
                <a16:creationId xmlns:a16="http://schemas.microsoft.com/office/drawing/2014/main" id="{9526E23D-C518-E4E4-F294-D75095FF23DC}"/>
              </a:ext>
            </a:extLst>
          </p:cNvPr>
          <p:cNvSpPr txBox="1"/>
          <p:nvPr/>
        </p:nvSpPr>
        <p:spPr>
          <a:xfrm>
            <a:off x="6486487" y="3567663"/>
            <a:ext cx="5427248" cy="2015936"/>
          </a:xfrm>
          <a:prstGeom prst="rect">
            <a:avLst/>
          </a:prstGeom>
          <a:solidFill>
            <a:srgbClr val="ECECEC"/>
          </a:solidFill>
        </p:spPr>
        <p:txBody>
          <a:bodyPr wrap="square" rtlCol="0">
            <a:spAutoFit/>
          </a:bodyPr>
          <a:lstStyle/>
          <a:p>
            <a:pPr algn="just"/>
            <a:r>
              <a:rPr kumimoji="0" lang="fr-FR" sz="1100" b="1" i="0" u="none" strike="noStrike" kern="1200" cap="all" spc="0" normalizeH="0" baseline="0" noProof="0" dirty="0">
                <a:ln>
                  <a:noFill/>
                </a:ln>
                <a:solidFill>
                  <a:prstClr val="black">
                    <a:lumMod val="75000"/>
                    <a:lumOff val="25000"/>
                  </a:prstClr>
                </a:solidFill>
                <a:uLnTx/>
                <a:uFillTx/>
                <a:latin typeface="Arial" panose="020B0604020202020204" pitchFamily="34" charset="0"/>
                <a:ea typeface="+mn-ea"/>
                <a:cs typeface="Arial" panose="020B0604020202020204" pitchFamily="34" charset="0"/>
              </a:rPr>
              <a:t>FORFAIT </a:t>
            </a:r>
            <a:r>
              <a:rPr kumimoji="0" lang="fr-FR" sz="1100" b="1" i="0" u="none" strike="noStrike" kern="1200" cap="all" spc="0" normalizeH="0" baseline="0" noProof="0" dirty="0" err="1">
                <a:ln>
                  <a:noFill/>
                </a:ln>
                <a:solidFill>
                  <a:srgbClr val="C00000"/>
                </a:solidFill>
                <a:uLnTx/>
                <a:uFillTx/>
                <a:latin typeface="Arial" panose="020B0604020202020204" pitchFamily="34" charset="0"/>
                <a:cs typeface="Arial" panose="020B0604020202020204" pitchFamily="34" charset="0"/>
              </a:rPr>
              <a:t>MONéTIQUE</a:t>
            </a:r>
            <a:endParaRPr lang="fr-FR" sz="1050" b="1" i="0" u="none" strike="noStrike" baseline="0" dirty="0">
              <a:solidFill>
                <a:srgbClr val="000000"/>
              </a:solidFill>
              <a:latin typeface="Arial" panose="020B0604020202020204" pitchFamily="34" charset="0"/>
              <a:cs typeface="Arial" panose="020B0604020202020204" pitchFamily="34" charset="0"/>
            </a:endParaRPr>
          </a:p>
          <a:p>
            <a:pPr algn="just"/>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Refonte totale du forfait Monétique qui devient </a:t>
            </a:r>
            <a:r>
              <a:rPr lang="fr-FR" sz="1100" b="1" i="0" u="none" strike="noStrike" baseline="0" dirty="0">
                <a:solidFill>
                  <a:srgbClr val="CD0000"/>
                </a:solidFill>
                <a:latin typeface="Arial" panose="020B0604020202020204" pitchFamily="34" charset="0"/>
                <a:cs typeface="Arial" panose="020B0604020202020204" pitchFamily="34" charset="0"/>
              </a:rPr>
              <a:t>O</a:t>
            </a:r>
            <a:r>
              <a:rPr lang="fr-FR" sz="1100" b="1" i="0" u="none" strike="noStrike" baseline="0" dirty="0">
                <a:solidFill>
                  <a:schemeClr val="tx1">
                    <a:lumMod val="75000"/>
                    <a:lumOff val="25000"/>
                  </a:schemeClr>
                </a:solidFill>
                <a:latin typeface="Arial" panose="020B0604020202020204" pitchFamily="34" charset="0"/>
                <a:cs typeface="Arial" panose="020B0604020202020204" pitchFamily="34" charset="0"/>
              </a:rPr>
              <a:t>ptimal</a:t>
            </a:r>
            <a:r>
              <a:rPr lang="fr-FR" sz="1100" b="1" i="0" u="none" strike="noStrike" baseline="0" dirty="0">
                <a:solidFill>
                  <a:srgbClr val="002626"/>
                </a:solidFill>
                <a:latin typeface="Arial" panose="020B0604020202020204" pitchFamily="34" charset="0"/>
                <a:cs typeface="Arial" panose="020B0604020202020204" pitchFamily="34" charset="0"/>
              </a:rPr>
              <a:t> </a:t>
            </a:r>
            <a:r>
              <a:rPr lang="fr-FR" sz="1100" b="1" i="0" u="none" strike="noStrike" baseline="0" dirty="0" err="1">
                <a:solidFill>
                  <a:srgbClr val="CD0000"/>
                </a:solidFill>
                <a:latin typeface="Arial" panose="020B0604020202020204" pitchFamily="34" charset="0"/>
                <a:cs typeface="Arial" panose="020B0604020202020204" pitchFamily="34" charset="0"/>
              </a:rPr>
              <a:t>M</a:t>
            </a:r>
            <a:r>
              <a:rPr lang="fr-FR" sz="1100" b="1" i="0" u="none" strike="noStrike" baseline="0" dirty="0" err="1">
                <a:solidFill>
                  <a:schemeClr val="tx1">
                    <a:lumMod val="75000"/>
                    <a:lumOff val="25000"/>
                  </a:schemeClr>
                </a:solidFill>
                <a:latin typeface="Arial" panose="020B0604020202020204" pitchFamily="34" charset="0"/>
                <a:cs typeface="Arial" panose="020B0604020202020204" pitchFamily="34" charset="0"/>
              </a:rPr>
              <a:t>onét</a:t>
            </a:r>
            <a:r>
              <a:rPr lang="fr-FR" b="1" i="0" u="none" strike="noStrike" baseline="0" dirty="0" err="1">
                <a:solidFill>
                  <a:srgbClr val="00B050"/>
                </a:solidFill>
                <a:latin typeface="Gigi" panose="04040504061007020D02" pitchFamily="82" charset="0"/>
                <a:cs typeface="Arial" panose="020B0604020202020204" pitchFamily="34" charset="0"/>
              </a:rPr>
              <a:t>h</a:t>
            </a:r>
            <a:r>
              <a:rPr lang="fr-FR" sz="1100" b="1" i="0" u="none" strike="noStrike" baseline="0" dirty="0" err="1">
                <a:solidFill>
                  <a:schemeClr val="tx1">
                    <a:lumMod val="75000"/>
                    <a:lumOff val="25000"/>
                  </a:schemeClr>
                </a:solidFill>
                <a:latin typeface="Arial" panose="020B0604020202020204" pitchFamily="34" charset="0"/>
                <a:cs typeface="Arial" panose="020B0604020202020204" pitchFamily="34" charset="0"/>
              </a:rPr>
              <a:t>ique</a:t>
            </a:r>
            <a:r>
              <a:rPr lang="fr-FR" sz="1100" b="1" i="0" u="none" strike="noStrike" baseline="0" dirty="0">
                <a:solidFill>
                  <a:srgbClr val="002626"/>
                </a:solidFill>
                <a:latin typeface="Arial" panose="020B0604020202020204" pitchFamily="34" charset="0"/>
                <a:cs typeface="Arial" panose="020B0604020202020204" pitchFamily="34" charset="0"/>
              </a:rPr>
              <a:t> </a:t>
            </a:r>
            <a:r>
              <a:rPr lang="fr-FR" sz="1100" b="1" i="0" u="none" strike="noStrike" baseline="0" dirty="0">
                <a:solidFill>
                  <a:srgbClr val="CD0000"/>
                </a:solidFill>
                <a:latin typeface="Arial" panose="020B0604020202020204" pitchFamily="34" charset="0"/>
                <a:cs typeface="Arial" panose="020B0604020202020204" pitchFamily="34" charset="0"/>
              </a:rPr>
              <a:t>S</a:t>
            </a:r>
            <a:r>
              <a:rPr lang="fr-FR" sz="1100" b="1" i="0" u="none" strike="noStrike" baseline="0" dirty="0">
                <a:solidFill>
                  <a:schemeClr val="tx1">
                    <a:lumMod val="75000"/>
                    <a:lumOff val="25000"/>
                  </a:schemeClr>
                </a:solidFill>
                <a:latin typeface="Arial" panose="020B0604020202020204" pitchFamily="34" charset="0"/>
                <a:cs typeface="Arial" panose="020B0604020202020204" pitchFamily="34" charset="0"/>
              </a:rPr>
              <a:t>anté</a:t>
            </a:r>
            <a:r>
              <a:rPr lang="fr-FR" sz="1100" b="1" i="0" u="none" strike="noStrike" baseline="0" dirty="0">
                <a:solidFill>
                  <a:srgbClr val="002626"/>
                </a:solidFill>
                <a:latin typeface="Arial" panose="020B0604020202020204" pitchFamily="34" charset="0"/>
                <a:cs typeface="Arial" panose="020B0604020202020204" pitchFamily="34" charset="0"/>
              </a:rPr>
              <a:t> </a:t>
            </a:r>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et qui présente les avantages suivants :</a:t>
            </a:r>
          </a:p>
          <a:p>
            <a:pPr marL="171450" indent="-171450" algn="just">
              <a:buClr>
                <a:srgbClr val="C00000"/>
              </a:buClr>
              <a:buFont typeface="Wingdings" panose="05000000000000000000" pitchFamily="2" charset="2"/>
              <a:buChar char="§"/>
            </a:pP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Un élargissement du socle des professionnels de santé éligibles à un forfait monétique (</a:t>
            </a:r>
            <a:r>
              <a:rPr lang="fr-FR" sz="900" b="0" i="1" u="none" strike="noStrike" baseline="0" dirty="0">
                <a:solidFill>
                  <a:schemeClr val="tx1">
                    <a:lumMod val="75000"/>
                    <a:lumOff val="25000"/>
                  </a:schemeClr>
                </a:solidFill>
                <a:latin typeface="Arial" panose="020B0604020202020204" pitchFamily="34" charset="0"/>
                <a:cs typeface="Arial" panose="020B0604020202020204" pitchFamily="34" charset="0"/>
              </a:rPr>
              <a:t>voir tableau de synthèse sur l’OAV</a:t>
            </a: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a:t>
            </a:r>
          </a:p>
          <a:p>
            <a:pPr marL="171450" indent="-171450" algn="just">
              <a:buClr>
                <a:srgbClr val="C00000"/>
              </a:buClr>
              <a:buFont typeface="Wingdings" panose="05000000000000000000" pitchFamily="2" charset="2"/>
              <a:buChar char="§"/>
            </a:pP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Chaque professionnel de santé éligible est désormais </a:t>
            </a:r>
            <a:r>
              <a:rPr lang="fr-FR" sz="1000" b="1" i="0" u="none" strike="noStrike" baseline="0" dirty="0">
                <a:solidFill>
                  <a:schemeClr val="tx1">
                    <a:lumMod val="75000"/>
                    <a:lumOff val="25000"/>
                  </a:schemeClr>
                </a:solidFill>
                <a:latin typeface="Arial" panose="020B0604020202020204" pitchFamily="34" charset="0"/>
                <a:cs typeface="Arial" panose="020B0604020202020204" pitchFamily="34" charset="0"/>
              </a:rPr>
              <a:t>libre de choisir </a:t>
            </a: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le forfait en fonction de ses besoins (</a:t>
            </a:r>
            <a:r>
              <a:rPr lang="fr-FR" sz="1000" b="0" i="1" u="none" strike="noStrike" baseline="0" dirty="0">
                <a:solidFill>
                  <a:schemeClr val="tx1">
                    <a:lumMod val="75000"/>
                    <a:lumOff val="25000"/>
                  </a:schemeClr>
                </a:solidFill>
                <a:latin typeface="Arial" panose="020B0604020202020204" pitchFamily="34" charset="0"/>
                <a:cs typeface="Arial" panose="020B0604020202020204" pitchFamily="34" charset="0"/>
              </a:rPr>
              <a:t>et non plus en fonction de sa profession</a:t>
            </a: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a:t>
            </a:r>
          </a:p>
          <a:p>
            <a:pPr marL="171450" indent="-171450" algn="just">
              <a:buClr>
                <a:srgbClr val="C00000"/>
              </a:buClr>
              <a:buFont typeface="Wingdings" panose="05000000000000000000" pitchFamily="2" charset="2"/>
              <a:buChar char="§"/>
            </a:pP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Une commission monétique compétitive dans les limites de chaque niveau de forfait (≤ 0,30 %) et toujours très attractive au-delà (0,35 % quel que soit le forfait choisi)</a:t>
            </a:r>
          </a:p>
          <a:p>
            <a:pPr marL="171450" indent="-171450" algn="just">
              <a:buClr>
                <a:srgbClr val="C00000"/>
              </a:buClr>
              <a:buFont typeface="Wingdings" panose="05000000000000000000" pitchFamily="2" charset="2"/>
              <a:buChar char="§"/>
            </a:pP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Une nouvelle grille </a:t>
            </a:r>
            <a:r>
              <a:rPr lang="fr-FR" sz="1050" b="1" i="0" u="none" strike="noStrike" baseline="0" dirty="0">
                <a:solidFill>
                  <a:srgbClr val="CD0000"/>
                </a:solidFill>
                <a:latin typeface="Arial" panose="020B0604020202020204" pitchFamily="34" charset="0"/>
                <a:cs typeface="Arial" panose="020B0604020202020204" pitchFamily="34" charset="0"/>
              </a:rPr>
              <a:t>O</a:t>
            </a: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ptimal</a:t>
            </a:r>
            <a:r>
              <a:rPr lang="fr-FR" sz="1050" b="1" i="0" u="none" strike="noStrike" baseline="0" dirty="0">
                <a:solidFill>
                  <a:srgbClr val="002626"/>
                </a:solidFill>
                <a:latin typeface="Arial" panose="020B0604020202020204" pitchFamily="34" charset="0"/>
                <a:cs typeface="Arial" panose="020B0604020202020204" pitchFamily="34" charset="0"/>
              </a:rPr>
              <a:t> </a:t>
            </a:r>
            <a:r>
              <a:rPr lang="fr-FR" sz="1050" b="1" i="0" u="none" strike="noStrike" baseline="0" dirty="0" err="1">
                <a:solidFill>
                  <a:srgbClr val="CD0000"/>
                </a:solidFill>
                <a:latin typeface="Arial" panose="020B0604020202020204" pitchFamily="34" charset="0"/>
                <a:cs typeface="Arial" panose="020B0604020202020204" pitchFamily="34" charset="0"/>
              </a:rPr>
              <a:t>M</a:t>
            </a:r>
            <a:r>
              <a:rPr lang="fr-FR" sz="1050" b="1" i="0" u="none" strike="noStrike" baseline="0" dirty="0" err="1">
                <a:solidFill>
                  <a:schemeClr val="tx1">
                    <a:lumMod val="75000"/>
                    <a:lumOff val="25000"/>
                  </a:schemeClr>
                </a:solidFill>
                <a:latin typeface="Arial" panose="020B0604020202020204" pitchFamily="34" charset="0"/>
                <a:cs typeface="Arial" panose="020B0604020202020204" pitchFamily="34" charset="0"/>
              </a:rPr>
              <a:t>onét</a:t>
            </a:r>
            <a:r>
              <a:rPr kumimoji="0" lang="fr-FR" sz="1600" b="1" i="0" u="none" strike="noStrike" kern="1200" cap="none" spc="0" normalizeH="0" baseline="0" noProof="0" dirty="0">
                <a:ln>
                  <a:noFill/>
                </a:ln>
                <a:solidFill>
                  <a:srgbClr val="00B050"/>
                </a:solidFill>
                <a:uLnTx/>
                <a:uFillTx/>
                <a:latin typeface="Gigi" panose="04040504061007020D02" pitchFamily="82" charset="0"/>
                <a:ea typeface="+mn-ea"/>
                <a:cs typeface="Arial" panose="020B0604020202020204" pitchFamily="34" charset="0"/>
              </a:rPr>
              <a:t>h</a:t>
            </a:r>
            <a:r>
              <a:rPr lang="fr-FR" sz="1050" b="1" i="0" u="none" strike="noStrike" baseline="0" dirty="0" err="1">
                <a:solidFill>
                  <a:schemeClr val="tx1">
                    <a:lumMod val="75000"/>
                    <a:lumOff val="25000"/>
                  </a:schemeClr>
                </a:solidFill>
                <a:latin typeface="Arial" panose="020B0604020202020204" pitchFamily="34" charset="0"/>
                <a:cs typeface="Arial" panose="020B0604020202020204" pitchFamily="34" charset="0"/>
              </a:rPr>
              <a:t>ique</a:t>
            </a:r>
            <a:r>
              <a:rPr lang="fr-FR" sz="1050" b="1" i="0" u="none" strike="noStrike" baseline="0" dirty="0">
                <a:solidFill>
                  <a:srgbClr val="002626"/>
                </a:solidFill>
                <a:latin typeface="Arial" panose="020B0604020202020204" pitchFamily="34" charset="0"/>
                <a:cs typeface="Arial" panose="020B0604020202020204" pitchFamily="34" charset="0"/>
              </a:rPr>
              <a:t> </a:t>
            </a:r>
            <a:r>
              <a:rPr lang="fr-FR" sz="1050" b="1" i="0" u="none" strike="noStrike" baseline="0" dirty="0">
                <a:solidFill>
                  <a:srgbClr val="CD0000"/>
                </a:solidFill>
                <a:latin typeface="Arial" panose="020B0604020202020204" pitchFamily="34" charset="0"/>
                <a:cs typeface="Arial" panose="020B0604020202020204" pitchFamily="34" charset="0"/>
              </a:rPr>
              <a:t>S</a:t>
            </a: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anté</a:t>
            </a:r>
            <a:r>
              <a:rPr lang="fr-FR" sz="1050" b="1" i="0" u="none" strike="noStrike" baseline="0" dirty="0">
                <a:solidFill>
                  <a:srgbClr val="002626"/>
                </a:solidFill>
                <a:latin typeface="Arial" panose="020B0604020202020204" pitchFamily="34" charset="0"/>
                <a:cs typeface="Arial" panose="020B0604020202020204" pitchFamily="34" charset="0"/>
              </a:rPr>
              <a:t> </a:t>
            </a: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détaillée au verso, destinée à vous aider à orienter votre client dans le choix du forfait qui correspond à son besoin</a:t>
            </a:r>
            <a:r>
              <a:rPr lang="fr-FR" sz="1000" b="0" i="0" u="none" strike="noStrike" baseline="0" dirty="0">
                <a:solidFill>
                  <a:srgbClr val="000000"/>
                </a:solidFill>
                <a:latin typeface="Arial" panose="020B0604020202020204" pitchFamily="34" charset="0"/>
                <a:cs typeface="Arial" panose="020B0604020202020204" pitchFamily="34" charset="0"/>
              </a:rPr>
              <a:t>.</a:t>
            </a:r>
            <a:endParaRPr lang="fr-FR" sz="600" i="1" dirty="0">
              <a:latin typeface="Arial" panose="020B0604020202020204" pitchFamily="34" charset="0"/>
              <a:cs typeface="Arial" panose="020B0604020202020204" pitchFamily="34" charset="0"/>
            </a:endParaRPr>
          </a:p>
        </p:txBody>
      </p:sp>
      <p:sp>
        <p:nvSpPr>
          <p:cNvPr id="278" name="ZoneTexte 277">
            <a:extLst>
              <a:ext uri="{FF2B5EF4-FFF2-40B4-BE49-F238E27FC236}">
                <a16:creationId xmlns:a16="http://schemas.microsoft.com/office/drawing/2014/main" id="{E7983124-A5F4-FC3D-8875-BD7A52EB4246}"/>
              </a:ext>
            </a:extLst>
          </p:cNvPr>
          <p:cNvSpPr txBox="1"/>
          <p:nvPr/>
        </p:nvSpPr>
        <p:spPr>
          <a:xfrm>
            <a:off x="641262" y="3261177"/>
            <a:ext cx="5314950" cy="1723549"/>
          </a:xfrm>
          <a:prstGeom prst="rect">
            <a:avLst/>
          </a:prstGeom>
          <a:solidFill>
            <a:srgbClr val="ECECEC"/>
          </a:solidFill>
        </p:spPr>
        <p:txBody>
          <a:bodyPr wrap="square" bIns="0" rtlCol="0">
            <a:spAutoFit/>
          </a:bodyPr>
          <a:lstStyle/>
          <a:p>
            <a:pPr algn="just"/>
            <a:r>
              <a:rPr lang="fr-FR" sz="1100" b="1" i="0" u="none" strike="noStrike" cap="all" dirty="0">
                <a:solidFill>
                  <a:schemeClr val="tx1">
                    <a:lumMod val="75000"/>
                    <a:lumOff val="25000"/>
                  </a:schemeClr>
                </a:solidFill>
                <a:latin typeface="Arial" panose="020B0604020202020204" pitchFamily="34" charset="0"/>
                <a:cs typeface="Arial" panose="020B0604020202020204" pitchFamily="34" charset="0"/>
              </a:rPr>
              <a:t>FORFAIT </a:t>
            </a:r>
            <a:r>
              <a:rPr lang="fr-FR" sz="1100" b="1" i="0" u="none" strike="noStrike" cap="all" dirty="0">
                <a:solidFill>
                  <a:srgbClr val="C00000"/>
                </a:solidFill>
                <a:latin typeface="Arial" panose="020B0604020202020204" pitchFamily="34" charset="0"/>
                <a:cs typeface="Arial" panose="020B0604020202020204" pitchFamily="34" charset="0"/>
              </a:rPr>
              <a:t>LABELIS </a:t>
            </a:r>
            <a:r>
              <a:rPr lang="fr-FR" sz="1100" b="1" i="0" u="none" strike="noStrike" cap="all" dirty="0" err="1">
                <a:solidFill>
                  <a:srgbClr val="C00000"/>
                </a:solidFill>
                <a:latin typeface="Arial" panose="020B0604020202020204" pitchFamily="34" charset="0"/>
                <a:cs typeface="Arial" panose="020B0604020202020204" pitchFamily="34" charset="0"/>
              </a:rPr>
              <a:t>SANTé</a:t>
            </a:r>
            <a:r>
              <a:rPr lang="fr-FR" sz="1100" b="1" i="0" u="none" strike="noStrike" cap="all" dirty="0">
                <a:solidFill>
                  <a:srgbClr val="C00000"/>
                </a:solidFill>
                <a:latin typeface="Arial" panose="020B0604020202020204" pitchFamily="34" charset="0"/>
                <a:cs typeface="Arial" panose="020B0604020202020204" pitchFamily="34" charset="0"/>
              </a:rPr>
              <a:t> </a:t>
            </a:r>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 </a:t>
            </a: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Offre de conqu</a:t>
            </a:r>
            <a:r>
              <a:rPr lang="fr-FR" sz="1050" b="1" dirty="0">
                <a:solidFill>
                  <a:schemeClr val="tx1">
                    <a:lumMod val="75000"/>
                    <a:lumOff val="25000"/>
                  </a:schemeClr>
                </a:solidFill>
                <a:latin typeface="Arial" panose="020B0604020202020204" pitchFamily="34" charset="0"/>
                <a:cs typeface="Arial" panose="020B0604020202020204" pitchFamily="34" charset="0"/>
              </a:rPr>
              <a:t>ête </a:t>
            </a:r>
            <a:r>
              <a:rPr lang="fr-FR" sz="1000" i="1" dirty="0">
                <a:solidFill>
                  <a:schemeClr val="tx1">
                    <a:lumMod val="75000"/>
                    <a:lumOff val="25000"/>
                  </a:schemeClr>
                </a:solidFill>
                <a:latin typeface="Arial" panose="020B0604020202020204" pitchFamily="34" charset="0"/>
                <a:cs typeface="Arial" panose="020B0604020202020204" pitchFamily="34" charset="0"/>
              </a:rPr>
              <a:t>(pas de transformation)</a:t>
            </a:r>
            <a:endParaRPr lang="fr-FR" sz="1000" b="0" i="1" u="none" strike="noStrike" baseline="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600" dirty="0">
              <a:solidFill>
                <a:schemeClr val="tx1">
                  <a:lumMod val="75000"/>
                  <a:lumOff val="25000"/>
                </a:schemeClr>
              </a:solidFill>
              <a:latin typeface="Arial" panose="020B0604020202020204" pitchFamily="34" charset="0"/>
              <a:cs typeface="Arial" panose="020B0604020202020204" pitchFamily="34" charset="0"/>
            </a:endParaRPr>
          </a:p>
          <a:p>
            <a:pPr algn="just"/>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Pour rappel, ce forfait </a:t>
            </a:r>
            <a:r>
              <a:rPr lang="fr-FR" sz="1050" b="0" i="0" u="none" strike="noStrike" baseline="0" dirty="0" err="1">
                <a:solidFill>
                  <a:schemeClr val="tx1">
                    <a:lumMod val="75000"/>
                    <a:lumOff val="25000"/>
                  </a:schemeClr>
                </a:solidFill>
                <a:latin typeface="Arial" panose="020B0604020202020204" pitchFamily="34" charset="0"/>
                <a:cs typeface="Arial" panose="020B0604020202020204" pitchFamily="34" charset="0"/>
              </a:rPr>
              <a:t>Labelis</a:t>
            </a:r>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 Santé présente 2 atouts majeurs pour ses détenteurs :</a:t>
            </a:r>
          </a:p>
          <a:p>
            <a:pPr algn="just"/>
            <a:endParaRPr lang="fr-FR" sz="105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r>
              <a:rPr lang="fr-FR" sz="1050" i="1" dirty="0">
                <a:solidFill>
                  <a:schemeClr val="tx1">
                    <a:lumMod val="75000"/>
                    <a:lumOff val="25000"/>
                  </a:schemeClr>
                </a:solidFill>
                <a:latin typeface="Arial" panose="020B0604020202020204" pitchFamily="34" charset="0"/>
                <a:cs typeface="Arial" panose="020B0604020202020204" pitchFamily="34" charset="0"/>
              </a:rPr>
              <a:t>Retrouvez le détail des professions éligibles à 1 ou 2 de ces avantages sur l’OAV*</a:t>
            </a:r>
          </a:p>
          <a:p>
            <a:pPr algn="just"/>
            <a:r>
              <a:rPr lang="fr-FR" sz="800" i="1" dirty="0">
                <a:solidFill>
                  <a:schemeClr val="tx1">
                    <a:lumMod val="75000"/>
                    <a:lumOff val="25000"/>
                  </a:schemeClr>
                </a:solidFill>
                <a:latin typeface="Arial" panose="020B0604020202020204" pitchFamily="34" charset="0"/>
                <a:cs typeface="Arial" panose="020B0604020202020204" pitchFamily="34" charset="0"/>
              </a:rPr>
              <a:t>* Cf Rubrique des Commerciaux / Professionnels / Bancarisation / Addendum Prof. Lib. de santé 02-2023</a:t>
            </a:r>
            <a:endParaRPr lang="fr-FR" sz="700" i="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79" name="Rectangle 278">
            <a:extLst>
              <a:ext uri="{FF2B5EF4-FFF2-40B4-BE49-F238E27FC236}">
                <a16:creationId xmlns:a16="http://schemas.microsoft.com/office/drawing/2014/main" id="{EA57532E-A034-94C5-994D-370E1553BBB1}"/>
              </a:ext>
            </a:extLst>
          </p:cNvPr>
          <p:cNvSpPr/>
          <p:nvPr/>
        </p:nvSpPr>
        <p:spPr>
          <a:xfrm>
            <a:off x="695325" y="3785663"/>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000" dirty="0">
                <a:latin typeface="Arial" panose="020B0604020202020204" pitchFamily="34" charset="0"/>
                <a:cs typeface="Arial" panose="020B0604020202020204" pitchFamily="34" charset="0"/>
              </a:rPr>
              <a:t>Une tarification mensuelle très favorable* par rapport au </a:t>
            </a:r>
            <a:r>
              <a:rPr lang="fr-FR" sz="1000" dirty="0" err="1">
                <a:latin typeface="Arial" panose="020B0604020202020204" pitchFamily="34" charset="0"/>
                <a:cs typeface="Arial" panose="020B0604020202020204" pitchFamily="34" charset="0"/>
              </a:rPr>
              <a:t>Labelis</a:t>
            </a:r>
            <a:r>
              <a:rPr lang="fr-FR" sz="1000" dirty="0">
                <a:latin typeface="Arial" panose="020B0604020202020204" pitchFamily="34" charset="0"/>
                <a:cs typeface="Arial" panose="020B0604020202020204" pitchFamily="34" charset="0"/>
              </a:rPr>
              <a:t> ou au LCE</a:t>
            </a:r>
          </a:p>
        </p:txBody>
      </p:sp>
      <p:sp>
        <p:nvSpPr>
          <p:cNvPr id="280" name="Rectangle 279">
            <a:extLst>
              <a:ext uri="{FF2B5EF4-FFF2-40B4-BE49-F238E27FC236}">
                <a16:creationId xmlns:a16="http://schemas.microsoft.com/office/drawing/2014/main" id="{185D7FE0-777B-3FD8-11E4-B1EBD9C490D1}"/>
              </a:ext>
            </a:extLst>
          </p:cNvPr>
          <p:cNvSpPr/>
          <p:nvPr/>
        </p:nvSpPr>
        <p:spPr>
          <a:xfrm>
            <a:off x="3426133" y="3785663"/>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latin typeface="Arial" panose="020B0604020202020204" pitchFamily="34" charset="0"/>
                <a:cs typeface="Arial" panose="020B0604020202020204" pitchFamily="34" charset="0"/>
              </a:rPr>
              <a:t>Extension de cet avantage tarifaire à </a:t>
            </a:r>
            <a:r>
              <a:rPr lang="fr-FR" sz="1000" b="1" dirty="0">
                <a:latin typeface="Arial" panose="020B0604020202020204" pitchFamily="34" charset="0"/>
                <a:cs typeface="Arial" panose="020B0604020202020204" pitchFamily="34" charset="0"/>
              </a:rPr>
              <a:t>14 codes NAF professionnels de Santé</a:t>
            </a:r>
          </a:p>
        </p:txBody>
      </p:sp>
      <p:sp>
        <p:nvSpPr>
          <p:cNvPr id="281" name="Triangle isocèle 280">
            <a:extLst>
              <a:ext uri="{FF2B5EF4-FFF2-40B4-BE49-F238E27FC236}">
                <a16:creationId xmlns:a16="http://schemas.microsoft.com/office/drawing/2014/main" id="{5D6F49A7-993D-C397-1DB9-87822BAC2389}"/>
              </a:ext>
            </a:extLst>
          </p:cNvPr>
          <p:cNvSpPr/>
          <p:nvPr/>
        </p:nvSpPr>
        <p:spPr>
          <a:xfrm rot="5400000">
            <a:off x="3205885" y="3875688"/>
            <a:ext cx="196902" cy="191533"/>
          </a:xfrm>
          <a:prstGeom prst="triangle">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3" name="Rectangle 282">
            <a:extLst>
              <a:ext uri="{FF2B5EF4-FFF2-40B4-BE49-F238E27FC236}">
                <a16:creationId xmlns:a16="http://schemas.microsoft.com/office/drawing/2014/main" id="{002AD527-4D09-2368-85DB-45821970D202}"/>
              </a:ext>
            </a:extLst>
          </p:cNvPr>
          <p:cNvSpPr/>
          <p:nvPr/>
        </p:nvSpPr>
        <p:spPr>
          <a:xfrm>
            <a:off x="699389" y="4254137"/>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000" dirty="0">
                <a:latin typeface="Arial" panose="020B0604020202020204" pitchFamily="34" charset="0"/>
                <a:cs typeface="Arial" panose="020B0604020202020204" pitchFamily="34" charset="0"/>
              </a:rPr>
              <a:t>Une exonération totale de la commission de mouvement</a:t>
            </a:r>
          </a:p>
        </p:txBody>
      </p:sp>
      <p:sp>
        <p:nvSpPr>
          <p:cNvPr id="287" name="Rectangle 286">
            <a:extLst>
              <a:ext uri="{FF2B5EF4-FFF2-40B4-BE49-F238E27FC236}">
                <a16:creationId xmlns:a16="http://schemas.microsoft.com/office/drawing/2014/main" id="{A7ABF0F6-CF8B-2458-F215-E5F97C224528}"/>
              </a:ext>
            </a:extLst>
          </p:cNvPr>
          <p:cNvSpPr/>
          <p:nvPr/>
        </p:nvSpPr>
        <p:spPr>
          <a:xfrm>
            <a:off x="3430197" y="4254137"/>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latin typeface="Arial" panose="020B0604020202020204" pitchFamily="34" charset="0"/>
                <a:cs typeface="Arial" panose="020B0604020202020204" pitchFamily="34" charset="0"/>
              </a:rPr>
              <a:t>Maintien de cette exonération pour</a:t>
            </a:r>
            <a:r>
              <a:rPr lang="fr-FR" sz="1000" b="1" dirty="0">
                <a:latin typeface="Arial" panose="020B0604020202020204" pitchFamily="34" charset="0"/>
                <a:cs typeface="Arial" panose="020B0604020202020204" pitchFamily="34" charset="0"/>
              </a:rPr>
              <a:t> 8 codes NAF professionnels de Santé</a:t>
            </a:r>
          </a:p>
        </p:txBody>
      </p:sp>
      <p:sp>
        <p:nvSpPr>
          <p:cNvPr id="289" name="Triangle isocèle 288">
            <a:extLst>
              <a:ext uri="{FF2B5EF4-FFF2-40B4-BE49-F238E27FC236}">
                <a16:creationId xmlns:a16="http://schemas.microsoft.com/office/drawing/2014/main" id="{3B9818EC-3AAC-2AF9-EABF-1D91453EC00F}"/>
              </a:ext>
            </a:extLst>
          </p:cNvPr>
          <p:cNvSpPr/>
          <p:nvPr/>
        </p:nvSpPr>
        <p:spPr>
          <a:xfrm rot="5400000">
            <a:off x="3209949" y="4344162"/>
            <a:ext cx="196902" cy="191533"/>
          </a:xfrm>
          <a:prstGeom prst="triangle">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0" name="ZoneTexte 289">
            <a:extLst>
              <a:ext uri="{FF2B5EF4-FFF2-40B4-BE49-F238E27FC236}">
                <a16:creationId xmlns:a16="http://schemas.microsoft.com/office/drawing/2014/main" id="{4793F1A7-8AE6-22FB-377D-D1200DCC92EB}"/>
              </a:ext>
            </a:extLst>
          </p:cNvPr>
          <p:cNvSpPr txBox="1"/>
          <p:nvPr/>
        </p:nvSpPr>
        <p:spPr>
          <a:xfrm>
            <a:off x="633255" y="5601899"/>
            <a:ext cx="5314950" cy="430887"/>
          </a:xfrm>
          <a:prstGeom prst="rect">
            <a:avLst/>
          </a:prstGeom>
          <a:solidFill>
            <a:srgbClr val="ECECEC"/>
          </a:solidFill>
        </p:spPr>
        <p:txBody>
          <a:bodyPr wrap="square" rtlCol="0">
            <a:spAutoFit/>
          </a:bodyPr>
          <a:lstStyle/>
          <a:p>
            <a:pPr algn="just"/>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Offres Formules individuelles ou Famille : </a:t>
            </a:r>
            <a:r>
              <a:rPr kumimoji="0" lang="fr-FR" sz="1100" b="1" i="0" u="none" strike="noStrike" kern="1200" cap="none" spc="0" normalizeH="0" baseline="0" noProof="0" dirty="0">
                <a:ln>
                  <a:noFill/>
                </a:ln>
                <a:solidFill>
                  <a:srgbClr val="C00000"/>
                </a:solidFill>
                <a:uLnTx/>
                <a:uFillTx/>
                <a:latin typeface="Arial"/>
                <a:ea typeface="+mn-ea"/>
                <a:cs typeface="+mn-cs"/>
              </a:rPr>
              <a:t>50% de remise sur le forfait Part </a:t>
            </a:r>
            <a:r>
              <a:rPr kumimoji="0" lang="fr-FR" sz="1050" b="0" i="1" u="none" strike="noStrike" kern="1200" cap="none" spc="0" normalizeH="0" baseline="0" noProof="0" dirty="0">
                <a:ln>
                  <a:noFill/>
                </a:ln>
                <a:solidFill>
                  <a:schemeClr val="tx1">
                    <a:lumMod val="75000"/>
                    <a:lumOff val="25000"/>
                  </a:schemeClr>
                </a:solidFill>
                <a:uLnTx/>
                <a:uFillTx/>
                <a:latin typeface="Arial"/>
              </a:rPr>
              <a:t>si la relation détient un forfait PRO</a:t>
            </a:r>
            <a:endParaRPr lang="fr-FR" sz="900" b="0" i="1" u="none" strike="noStrike" baseline="0" dirty="0">
              <a:solidFill>
                <a:schemeClr val="tx1">
                  <a:lumMod val="75000"/>
                  <a:lumOff val="25000"/>
                </a:schemeClr>
              </a:solidFill>
              <a:cs typeface="Arial" panose="020B0604020202020204" pitchFamily="34" charset="0"/>
            </a:endParaRPr>
          </a:p>
        </p:txBody>
      </p:sp>
      <p:sp>
        <p:nvSpPr>
          <p:cNvPr id="291" name="ZoneTexte 290">
            <a:extLst>
              <a:ext uri="{FF2B5EF4-FFF2-40B4-BE49-F238E27FC236}">
                <a16:creationId xmlns:a16="http://schemas.microsoft.com/office/drawing/2014/main" id="{DF5F6D68-6582-F3E4-B69C-C3CE855A96DE}"/>
              </a:ext>
            </a:extLst>
          </p:cNvPr>
          <p:cNvSpPr txBox="1"/>
          <p:nvPr/>
        </p:nvSpPr>
        <p:spPr>
          <a:xfrm>
            <a:off x="6502503" y="5637378"/>
            <a:ext cx="5411232" cy="407804"/>
          </a:xfrm>
          <a:prstGeom prst="rect">
            <a:avLst/>
          </a:prstGeom>
          <a:solidFill>
            <a:srgbClr val="ECECEC"/>
          </a:solidFill>
        </p:spPr>
        <p:txBody>
          <a:bodyPr wrap="square" rtlCol="0">
            <a:spAutoFit/>
          </a:bodyPr>
          <a:lstStyle/>
          <a:p>
            <a:pPr marL="10800">
              <a:spcBef>
                <a:spcPts val="300"/>
              </a:spcBef>
              <a:buClr>
                <a:srgbClr val="7030A0"/>
              </a:buClr>
              <a:defRPr/>
            </a:pPr>
            <a:r>
              <a:rPr kumimoji="0" lang="en-US" sz="1050" b="1" i="0" u="none" strike="noStrike" kern="1200" cap="none" spc="0" normalizeH="0" baseline="0" noProof="0" dirty="0">
                <a:ln>
                  <a:noFill/>
                </a:ln>
                <a:solidFill>
                  <a:prstClr val="black">
                    <a:lumMod val="75000"/>
                    <a:lumOff val="25000"/>
                  </a:prstClr>
                </a:solidFill>
                <a:uLnTx/>
                <a:uFillTx/>
                <a:latin typeface="Arial"/>
                <a:ea typeface="+mn-ea"/>
                <a:cs typeface="+mn-cs"/>
              </a:rPr>
              <a:t>TPE Premium</a:t>
            </a:r>
            <a:r>
              <a:rPr kumimoji="0" lang="fr-FR" sz="1050" b="1"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en-US" sz="1050" b="1" i="0" u="none" strike="noStrike" kern="1200" cap="none" spc="0" normalizeH="0" baseline="0" noProof="0" dirty="0">
                <a:ln>
                  <a:noFill/>
                </a:ln>
                <a:solidFill>
                  <a:prstClr val="black">
                    <a:lumMod val="75000"/>
                    <a:lumOff val="25000"/>
                  </a:prstClr>
                </a:solidFill>
                <a:uLnTx/>
                <a:uFillTx/>
                <a:latin typeface="Arial"/>
                <a:ea typeface="+mn-ea"/>
                <a:cs typeface="+mn-cs"/>
              </a:rPr>
              <a:t>IP/GPRS</a:t>
            </a:r>
            <a:r>
              <a:rPr kumimoji="0" lang="fr-FR" sz="1050" b="1"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en-US" sz="1050" b="1" i="0" u="none" strike="noStrike" kern="1200" cap="none" spc="0" normalizeH="0" baseline="0" noProof="0" dirty="0" err="1">
                <a:ln>
                  <a:noFill/>
                </a:ln>
                <a:solidFill>
                  <a:prstClr val="black">
                    <a:lumMod val="75000"/>
                    <a:lumOff val="25000"/>
                  </a:prstClr>
                </a:solidFill>
                <a:uLnTx/>
                <a:uFillTx/>
                <a:latin typeface="Arial"/>
                <a:ea typeface="+mn-ea"/>
                <a:cs typeface="+mn-cs"/>
              </a:rPr>
              <a:t>Professionnels</a:t>
            </a:r>
            <a:r>
              <a:rPr kumimoji="0" lang="en-US" sz="1050" b="1" i="0" u="none" strike="noStrike" kern="1200" cap="none" spc="0" normalizeH="0" baseline="0" noProof="0" dirty="0">
                <a:ln>
                  <a:noFill/>
                </a:ln>
                <a:solidFill>
                  <a:prstClr val="black">
                    <a:lumMod val="75000"/>
                    <a:lumOff val="25000"/>
                  </a:prstClr>
                </a:solidFill>
                <a:uLnTx/>
                <a:uFillTx/>
                <a:latin typeface="Arial"/>
                <a:ea typeface="+mn-ea"/>
                <a:cs typeface="+mn-cs"/>
              </a:rPr>
              <a:t> de </a:t>
            </a:r>
            <a:r>
              <a:rPr kumimoji="0" lang="en-US" sz="1050" b="1" i="0" u="none" strike="noStrike" kern="1200" cap="none" spc="0" normalizeH="0" baseline="0" noProof="0" dirty="0" err="1">
                <a:ln>
                  <a:noFill/>
                </a:ln>
                <a:solidFill>
                  <a:prstClr val="black">
                    <a:lumMod val="75000"/>
                    <a:lumOff val="25000"/>
                  </a:prstClr>
                </a:solidFill>
                <a:uLnTx/>
                <a:uFillTx/>
                <a:latin typeface="Arial"/>
                <a:ea typeface="+mn-ea"/>
                <a:cs typeface="+mn-cs"/>
              </a:rPr>
              <a:t>santé</a:t>
            </a:r>
            <a:r>
              <a:rPr kumimoji="0" lang="en-US" sz="1050" b="1"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en-US" sz="1050" b="0" i="0" u="none" strike="noStrike" kern="1200" cap="none" spc="0" normalizeH="0" baseline="0" noProof="0" dirty="0">
                <a:ln>
                  <a:noFill/>
                </a:ln>
                <a:solidFill>
                  <a:srgbClr val="C00000"/>
                </a:solidFill>
                <a:uLnTx/>
                <a:uFillTx/>
                <a:latin typeface="Arial"/>
                <a:ea typeface="+mn-ea"/>
                <a:cs typeface="+mn-cs"/>
              </a:rPr>
              <a:t>: </a:t>
            </a:r>
            <a:r>
              <a:rPr kumimoji="0" lang="en-US" sz="1000" b="1" i="0" u="none" strike="noStrike" kern="1200" cap="none" spc="0" normalizeH="0" baseline="0" noProof="0" dirty="0">
                <a:ln>
                  <a:noFill/>
                </a:ln>
                <a:solidFill>
                  <a:srgbClr val="C00000"/>
                </a:solidFill>
                <a:uLnTx/>
                <a:uFillTx/>
                <a:latin typeface="Arial"/>
                <a:ea typeface="+mn-ea"/>
                <a:cs typeface="+mn-cs"/>
              </a:rPr>
              <a:t>Tarif de location </a:t>
            </a:r>
            <a:r>
              <a:rPr kumimoji="0" lang="en-US" sz="1000" b="1" i="0" u="none" strike="noStrike" kern="1200" cap="none" spc="0" normalizeH="0" baseline="0" noProof="0" dirty="0" err="1">
                <a:ln>
                  <a:noFill/>
                </a:ln>
                <a:solidFill>
                  <a:srgbClr val="C00000"/>
                </a:solidFill>
                <a:uLnTx/>
                <a:uFillTx/>
                <a:latin typeface="Arial"/>
                <a:ea typeface="+mn-ea"/>
                <a:cs typeface="+mn-cs"/>
              </a:rPr>
              <a:t>privilégié</a:t>
            </a:r>
            <a:r>
              <a:rPr kumimoji="0" lang="en-US" sz="1000" b="1" i="0" u="none" strike="noStrike" kern="1200" cap="none" spc="0" normalizeH="0" baseline="0" noProof="0" dirty="0">
                <a:ln>
                  <a:noFill/>
                </a:ln>
                <a:solidFill>
                  <a:srgbClr val="C00000"/>
                </a:solidFill>
                <a:uLnTx/>
                <a:uFillTx/>
                <a:latin typeface="Arial"/>
                <a:ea typeface="+mn-ea"/>
                <a:cs typeface="+mn-cs"/>
              </a:rPr>
              <a:t> + 2 </a:t>
            </a:r>
            <a:r>
              <a:rPr kumimoji="0" lang="en-US" sz="1000" b="1" i="0" u="none" strike="noStrike" kern="1200" cap="none" spc="0" normalizeH="0" baseline="0" noProof="0" dirty="0" err="1">
                <a:ln>
                  <a:noFill/>
                </a:ln>
                <a:solidFill>
                  <a:srgbClr val="C00000"/>
                </a:solidFill>
                <a:uLnTx/>
                <a:uFillTx/>
                <a:latin typeface="Arial"/>
                <a:ea typeface="+mn-ea"/>
                <a:cs typeface="+mn-cs"/>
              </a:rPr>
              <a:t>mois</a:t>
            </a:r>
            <a:r>
              <a:rPr kumimoji="0" lang="en-US" sz="1000" b="1" i="0" u="none" strike="noStrike" kern="1200" cap="none" spc="0" normalizeH="0" baseline="0" noProof="0" dirty="0">
                <a:ln>
                  <a:noFill/>
                </a:ln>
                <a:solidFill>
                  <a:srgbClr val="C00000"/>
                </a:solidFill>
                <a:uLnTx/>
                <a:uFillTx/>
                <a:latin typeface="Arial"/>
                <a:ea typeface="+mn-ea"/>
                <a:cs typeface="+mn-cs"/>
              </a:rPr>
              <a:t> de </a:t>
            </a:r>
            <a:r>
              <a:rPr kumimoji="0" lang="en-US" sz="1000" b="1" i="0" u="none" strike="noStrike" kern="1200" cap="none" spc="0" normalizeH="0" baseline="0" noProof="0" dirty="0" err="1">
                <a:ln>
                  <a:noFill/>
                </a:ln>
                <a:solidFill>
                  <a:srgbClr val="C00000"/>
                </a:solidFill>
                <a:uLnTx/>
                <a:uFillTx/>
                <a:latin typeface="Arial"/>
                <a:ea typeface="+mn-ea"/>
                <a:cs typeface="+mn-cs"/>
              </a:rPr>
              <a:t>loyer</a:t>
            </a:r>
            <a:r>
              <a:rPr kumimoji="0" lang="en-US" sz="1000" b="1" i="0" u="none" strike="noStrike" kern="1200" cap="none" spc="0" normalizeH="0" baseline="0" noProof="0" dirty="0">
                <a:ln>
                  <a:noFill/>
                </a:ln>
                <a:solidFill>
                  <a:srgbClr val="C00000"/>
                </a:solidFill>
                <a:uLnTx/>
                <a:uFillTx/>
                <a:latin typeface="Arial"/>
                <a:ea typeface="+mn-ea"/>
                <a:cs typeface="+mn-cs"/>
              </a:rPr>
              <a:t> </a:t>
            </a:r>
            <a:r>
              <a:rPr kumimoji="0" lang="en-US" sz="1000" b="1" i="0" u="none" strike="noStrike" kern="1200" cap="none" spc="0" normalizeH="0" baseline="0" noProof="0" dirty="0" err="1">
                <a:ln>
                  <a:noFill/>
                </a:ln>
                <a:solidFill>
                  <a:srgbClr val="C00000"/>
                </a:solidFill>
                <a:uLnTx/>
                <a:uFillTx/>
                <a:latin typeface="Arial"/>
                <a:ea typeface="+mn-ea"/>
                <a:cs typeface="+mn-cs"/>
              </a:rPr>
              <a:t>offerts</a:t>
            </a:r>
            <a:r>
              <a:rPr kumimoji="0" lang="en-US" sz="1000" b="1" i="0" u="none" strike="noStrike" kern="1200" cap="none" spc="0" normalizeH="0" baseline="0" noProof="0" dirty="0">
                <a:ln>
                  <a:noFill/>
                </a:ln>
                <a:solidFill>
                  <a:srgbClr val="C00000"/>
                </a:solidFill>
                <a:uLnTx/>
                <a:uFillTx/>
                <a:latin typeface="Arial"/>
                <a:ea typeface="+mn-ea"/>
                <a:cs typeface="+mn-cs"/>
              </a:rPr>
              <a:t> </a:t>
            </a:r>
            <a:r>
              <a:rPr kumimoji="0" lang="en-US" sz="1000" b="1" i="0" u="none" strike="noStrike" kern="1200" cap="none" spc="0" normalizeH="0" baseline="0" noProof="0" dirty="0" err="1">
                <a:ln>
                  <a:noFill/>
                </a:ln>
                <a:solidFill>
                  <a:srgbClr val="C00000"/>
                </a:solidFill>
                <a:uLnTx/>
                <a:uFillTx/>
                <a:latin typeface="Arial"/>
                <a:ea typeface="+mn-ea"/>
                <a:cs typeface="+mn-cs"/>
              </a:rPr>
              <a:t>si</a:t>
            </a:r>
            <a:r>
              <a:rPr kumimoji="0" lang="en-US" sz="1000" b="1" i="0" u="none" strike="noStrike" kern="1200" cap="none" spc="0" normalizeH="0" baseline="0" noProof="0" dirty="0">
                <a:ln>
                  <a:noFill/>
                </a:ln>
                <a:solidFill>
                  <a:srgbClr val="C00000"/>
                </a:solidFill>
                <a:uLnTx/>
                <a:uFillTx/>
                <a:latin typeface="Arial"/>
                <a:ea typeface="+mn-ea"/>
                <a:cs typeface="+mn-cs"/>
              </a:rPr>
              <a:t> engagement sur 48 </a:t>
            </a:r>
            <a:r>
              <a:rPr kumimoji="0" lang="en-US" sz="1000" b="1" i="0" u="none" strike="noStrike" kern="1200" cap="none" spc="0" normalizeH="0" baseline="0" noProof="0" dirty="0" err="1">
                <a:ln>
                  <a:noFill/>
                </a:ln>
                <a:solidFill>
                  <a:srgbClr val="C00000"/>
                </a:solidFill>
                <a:uLnTx/>
                <a:uFillTx/>
                <a:latin typeface="Arial"/>
                <a:ea typeface="+mn-ea"/>
                <a:cs typeface="+mn-cs"/>
              </a:rPr>
              <a:t>mois</a:t>
            </a:r>
            <a:endParaRPr kumimoji="0" lang="fr-FR" sz="900" b="1" i="0" u="none" strike="noStrike" kern="1200" cap="none" spc="0" normalizeH="0" baseline="0" noProof="0" dirty="0">
              <a:ln>
                <a:noFill/>
              </a:ln>
              <a:solidFill>
                <a:srgbClr val="C00000"/>
              </a:solidFill>
              <a:uLnTx/>
              <a:uFillTx/>
              <a:latin typeface="Arial"/>
              <a:ea typeface="+mn-ea"/>
              <a:cs typeface="+mn-cs"/>
            </a:endParaRPr>
          </a:p>
        </p:txBody>
      </p:sp>
      <p:sp>
        <p:nvSpPr>
          <p:cNvPr id="293" name="Espace réservé du contenu 8">
            <a:extLst>
              <a:ext uri="{FF2B5EF4-FFF2-40B4-BE49-F238E27FC236}">
                <a16:creationId xmlns:a16="http://schemas.microsoft.com/office/drawing/2014/main" id="{382A38E5-BC03-9933-5F0A-FBE5E1359FA8}"/>
              </a:ext>
            </a:extLst>
          </p:cNvPr>
          <p:cNvSpPr txBox="1">
            <a:spLocks noChangeArrowheads="1"/>
          </p:cNvSpPr>
          <p:nvPr/>
        </p:nvSpPr>
        <p:spPr bwMode="auto">
          <a:xfrm>
            <a:off x="531268" y="2059834"/>
            <a:ext cx="224568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EPARGNE</a:t>
            </a:r>
          </a:p>
        </p:txBody>
      </p:sp>
      <p:grpSp>
        <p:nvGrpSpPr>
          <p:cNvPr id="294" name="Graphique 1830">
            <a:extLst>
              <a:ext uri="{FF2B5EF4-FFF2-40B4-BE49-F238E27FC236}">
                <a16:creationId xmlns:a16="http://schemas.microsoft.com/office/drawing/2014/main" id="{260C93B0-D185-AA18-265D-9D301BED512E}"/>
              </a:ext>
            </a:extLst>
          </p:cNvPr>
          <p:cNvGrpSpPr/>
          <p:nvPr/>
        </p:nvGrpSpPr>
        <p:grpSpPr>
          <a:xfrm>
            <a:off x="552157" y="2097527"/>
            <a:ext cx="248961" cy="225774"/>
            <a:chOff x="10483925" y="2904391"/>
            <a:chExt cx="396900" cy="359934"/>
          </a:xfrm>
          <a:noFill/>
        </p:grpSpPr>
        <p:grpSp>
          <p:nvGrpSpPr>
            <p:cNvPr id="295" name="Graphique 1830">
              <a:extLst>
                <a:ext uri="{FF2B5EF4-FFF2-40B4-BE49-F238E27FC236}">
                  <a16:creationId xmlns:a16="http://schemas.microsoft.com/office/drawing/2014/main" id="{B93F1AA5-CF74-EB06-323C-428401BC80D0}"/>
                </a:ext>
              </a:extLst>
            </p:cNvPr>
            <p:cNvGrpSpPr/>
            <p:nvPr/>
          </p:nvGrpSpPr>
          <p:grpSpPr>
            <a:xfrm>
              <a:off x="10483925" y="2904391"/>
              <a:ext cx="396900" cy="359934"/>
              <a:chOff x="10483925" y="2904391"/>
              <a:chExt cx="396900" cy="359934"/>
            </a:xfrm>
            <a:grpFill/>
          </p:grpSpPr>
          <p:sp>
            <p:nvSpPr>
              <p:cNvPr id="299" name="Forme libre : forme 298">
                <a:extLst>
                  <a:ext uri="{FF2B5EF4-FFF2-40B4-BE49-F238E27FC236}">
                    <a16:creationId xmlns:a16="http://schemas.microsoft.com/office/drawing/2014/main" id="{934FC22D-7BF9-95BA-0270-D2640001AC36}"/>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0" name="Forme libre : forme 299">
                <a:extLst>
                  <a:ext uri="{FF2B5EF4-FFF2-40B4-BE49-F238E27FC236}">
                    <a16:creationId xmlns:a16="http://schemas.microsoft.com/office/drawing/2014/main" id="{BFEC84D8-B5CC-E715-A3B8-B9625AC4EF7D}"/>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1" name="Forme libre : forme 300">
                <a:extLst>
                  <a:ext uri="{FF2B5EF4-FFF2-40B4-BE49-F238E27FC236}">
                    <a16:creationId xmlns:a16="http://schemas.microsoft.com/office/drawing/2014/main" id="{6142B3D0-39DA-76C4-50C2-0CEDE0A4CE95}"/>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2" name="Forme libre : forme 301">
                <a:extLst>
                  <a:ext uri="{FF2B5EF4-FFF2-40B4-BE49-F238E27FC236}">
                    <a16:creationId xmlns:a16="http://schemas.microsoft.com/office/drawing/2014/main" id="{9F081D3F-42A2-5EB3-826A-F2A3D725BB16}"/>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6" name="Forme libre : forme 305">
                <a:extLst>
                  <a:ext uri="{FF2B5EF4-FFF2-40B4-BE49-F238E27FC236}">
                    <a16:creationId xmlns:a16="http://schemas.microsoft.com/office/drawing/2014/main" id="{37774046-4221-E95C-DD44-4F5FFDEA83D2}"/>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7" name="Forme libre : forme 306">
                <a:extLst>
                  <a:ext uri="{FF2B5EF4-FFF2-40B4-BE49-F238E27FC236}">
                    <a16:creationId xmlns:a16="http://schemas.microsoft.com/office/drawing/2014/main" id="{B2F45C1E-996C-FC22-7E8E-3B2376E6310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8" name="Forme libre : forme 307">
                <a:extLst>
                  <a:ext uri="{FF2B5EF4-FFF2-40B4-BE49-F238E27FC236}">
                    <a16:creationId xmlns:a16="http://schemas.microsoft.com/office/drawing/2014/main" id="{C65C3FCE-E8C8-1BC7-2264-89F418F576E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9" name="Forme libre : forme 308">
                <a:extLst>
                  <a:ext uri="{FF2B5EF4-FFF2-40B4-BE49-F238E27FC236}">
                    <a16:creationId xmlns:a16="http://schemas.microsoft.com/office/drawing/2014/main" id="{D3E09AA3-A0C2-AE7D-AE1E-66F79F8DA0B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0" name="Forme libre : forme 309">
                <a:extLst>
                  <a:ext uri="{FF2B5EF4-FFF2-40B4-BE49-F238E27FC236}">
                    <a16:creationId xmlns:a16="http://schemas.microsoft.com/office/drawing/2014/main" id="{0D6D7BCD-E7D5-AD4B-61B6-2D3DE9CE3015}"/>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1" name="Forme libre : forme 310">
                <a:extLst>
                  <a:ext uri="{FF2B5EF4-FFF2-40B4-BE49-F238E27FC236}">
                    <a16:creationId xmlns:a16="http://schemas.microsoft.com/office/drawing/2014/main" id="{6CE518BC-DE10-B610-6D05-2C66DE4D4C0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2" name="Forme libre : forme 311">
                <a:extLst>
                  <a:ext uri="{FF2B5EF4-FFF2-40B4-BE49-F238E27FC236}">
                    <a16:creationId xmlns:a16="http://schemas.microsoft.com/office/drawing/2014/main" id="{1EB4E017-2BCF-F8C7-C5E7-3756F08BE7B4}"/>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3" name="Forme libre : forme 312">
                <a:extLst>
                  <a:ext uri="{FF2B5EF4-FFF2-40B4-BE49-F238E27FC236}">
                    <a16:creationId xmlns:a16="http://schemas.microsoft.com/office/drawing/2014/main" id="{72B07C22-C06E-1549-91A4-6573DDA7CD3D}"/>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4" name="Forme libre : forme 313">
                <a:extLst>
                  <a:ext uri="{FF2B5EF4-FFF2-40B4-BE49-F238E27FC236}">
                    <a16:creationId xmlns:a16="http://schemas.microsoft.com/office/drawing/2014/main" id="{A3DA9175-3B98-EC35-E3DC-9C23A80C14AF}"/>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96" name="Forme libre : forme 295">
              <a:extLst>
                <a:ext uri="{FF2B5EF4-FFF2-40B4-BE49-F238E27FC236}">
                  <a16:creationId xmlns:a16="http://schemas.microsoft.com/office/drawing/2014/main" id="{A0C39C96-B754-8B0E-A3E3-9D6B68112C47}"/>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97" name="Forme libre : forme 296">
              <a:extLst>
                <a:ext uri="{FF2B5EF4-FFF2-40B4-BE49-F238E27FC236}">
                  <a16:creationId xmlns:a16="http://schemas.microsoft.com/office/drawing/2014/main" id="{0B3E2428-8D56-62C4-16D5-DFE235B046EF}"/>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98" name="Forme libre : forme 297">
              <a:extLst>
                <a:ext uri="{FF2B5EF4-FFF2-40B4-BE49-F238E27FC236}">
                  <a16:creationId xmlns:a16="http://schemas.microsoft.com/office/drawing/2014/main" id="{6C8670EF-1368-BCE8-C102-3FF03C3923E4}"/>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315" name="ZoneTexte 314">
            <a:extLst>
              <a:ext uri="{FF2B5EF4-FFF2-40B4-BE49-F238E27FC236}">
                <a16:creationId xmlns:a16="http://schemas.microsoft.com/office/drawing/2014/main" id="{B04B2EE9-BD8A-6580-9BA3-9A146120C961}"/>
              </a:ext>
            </a:extLst>
          </p:cNvPr>
          <p:cNvSpPr txBox="1"/>
          <p:nvPr/>
        </p:nvSpPr>
        <p:spPr>
          <a:xfrm>
            <a:off x="564013" y="2416720"/>
            <a:ext cx="5483227" cy="261610"/>
          </a:xfrm>
          <a:prstGeom prst="rect">
            <a:avLst/>
          </a:prstGeom>
          <a:solidFill>
            <a:srgbClr val="ECECEC"/>
          </a:solidFill>
        </p:spPr>
        <p:txBody>
          <a:bodyPr wrap="square" rtlCol="0">
            <a:spAutoFit/>
          </a:bodyPr>
          <a:lstStyle/>
          <a:p>
            <a:pPr marL="171450" indent="-171450" algn="just">
              <a:buClr>
                <a:srgbClr val="C00000"/>
              </a:buClr>
              <a:buFont typeface="Wingdings" panose="05000000000000000000" pitchFamily="2" charset="2"/>
              <a:buChar char="§"/>
            </a:pPr>
            <a:r>
              <a:rPr lang="fr-FR" sz="1100" b="1" i="0" u="none" strike="noStrike" baseline="0" dirty="0">
                <a:solidFill>
                  <a:schemeClr val="tx1">
                    <a:lumMod val="75000"/>
                    <a:lumOff val="25000"/>
                  </a:schemeClr>
                </a:solidFill>
                <a:latin typeface="Arial" panose="020B0604020202020204" pitchFamily="34" charset="0"/>
                <a:cs typeface="Arial" panose="020B0604020202020204" pitchFamily="34" charset="0"/>
              </a:rPr>
              <a:t>L’ensemble de nos offres : CEP, CAT, Parts Sociales, Green bond, …</a:t>
            </a:r>
            <a:endParaRPr lang="fr-FR" sz="1100" b="1" dirty="0">
              <a:solidFill>
                <a:srgbClr val="C00000"/>
              </a:solidFill>
              <a:latin typeface="Arial" panose="020B0604020202020204" pitchFamily="34" charset="0"/>
              <a:cs typeface="Arial" panose="020B0604020202020204" pitchFamily="34" charset="0"/>
            </a:endParaRPr>
          </a:p>
        </p:txBody>
      </p:sp>
      <p:sp>
        <p:nvSpPr>
          <p:cNvPr id="316" name="ZoneTexte 315">
            <a:extLst>
              <a:ext uri="{FF2B5EF4-FFF2-40B4-BE49-F238E27FC236}">
                <a16:creationId xmlns:a16="http://schemas.microsoft.com/office/drawing/2014/main" id="{89F3E7BE-A4AF-DC91-9953-665CEF3BFC00}"/>
              </a:ext>
            </a:extLst>
          </p:cNvPr>
          <p:cNvSpPr txBox="1"/>
          <p:nvPr/>
        </p:nvSpPr>
        <p:spPr>
          <a:xfrm>
            <a:off x="662151" y="5049007"/>
            <a:ext cx="5314950" cy="430887"/>
          </a:xfrm>
          <a:prstGeom prst="rect">
            <a:avLst/>
          </a:prstGeom>
          <a:solidFill>
            <a:srgbClr val="ECECEC"/>
          </a:solidFill>
        </p:spPr>
        <p:txBody>
          <a:bodyPr wrap="square" rtlCol="0">
            <a:spAutoFit/>
          </a:bodyPr>
          <a:lstStyle/>
          <a:p>
            <a:pPr algn="just"/>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Offres </a:t>
            </a:r>
            <a:r>
              <a:rPr kumimoji="0" lang="fr-FR" sz="1100" b="1" i="0" u="none" strike="noStrike" kern="1200" cap="none" spc="0" normalizeH="0" baseline="0" noProof="0" dirty="0">
                <a:ln>
                  <a:noFill/>
                </a:ln>
                <a:solidFill>
                  <a:srgbClr val="C00000"/>
                </a:solidFill>
                <a:uLnTx/>
                <a:uFillTx/>
                <a:latin typeface="Arial"/>
                <a:ea typeface="+mn-ea"/>
                <a:cs typeface="+mn-cs"/>
              </a:rPr>
              <a:t>Gestion du Tiers Payant </a:t>
            </a:r>
            <a:r>
              <a:rPr kumimoji="0" lang="fr-FR" sz="1100" b="1" i="0" u="none" strike="noStrike" kern="1200" cap="none" spc="0" normalizeH="0" baseline="0" noProof="0" dirty="0">
                <a:ln>
                  <a:noFill/>
                </a:ln>
                <a:solidFill>
                  <a:prstClr val="black">
                    <a:lumMod val="75000"/>
                    <a:lumOff val="25000"/>
                  </a:prstClr>
                </a:solidFill>
                <a:uLnTx/>
                <a:uFillTx/>
                <a:latin typeface="Arial"/>
                <a:ea typeface="+mn-ea"/>
                <a:cs typeface="+mn-cs"/>
              </a:rPr>
              <a:t>: </a:t>
            </a:r>
            <a:r>
              <a:rPr kumimoji="0" lang="fr-FR" sz="1050" i="0" u="none" strike="noStrike" kern="1200" cap="none" spc="0" normalizeH="0" baseline="0" noProof="0" dirty="0">
                <a:ln>
                  <a:noFill/>
                </a:ln>
                <a:solidFill>
                  <a:schemeClr val="tx1">
                    <a:lumMod val="75000"/>
                    <a:lumOff val="25000"/>
                  </a:schemeClr>
                </a:solidFill>
                <a:uLnTx/>
                <a:uFillTx/>
                <a:latin typeface="Arial"/>
              </a:rPr>
              <a:t>pour permettre à nos clients Pros de santé  proposant le tiers Payant de consacrer davantage de temps à leurs clients/patients</a:t>
            </a:r>
            <a:endParaRPr lang="fr-FR" sz="900" b="0" i="1" u="none" strike="noStrike" baseline="0" dirty="0">
              <a:solidFill>
                <a:schemeClr val="tx1">
                  <a:lumMod val="75000"/>
                  <a:lumOff val="25000"/>
                </a:schemeClr>
              </a:solidFill>
              <a:cs typeface="Arial" panose="020B0604020202020204" pitchFamily="34" charset="0"/>
            </a:endParaRPr>
          </a:p>
        </p:txBody>
      </p:sp>
      <p:sp>
        <p:nvSpPr>
          <p:cNvPr id="145" name="Espace réservé du contenu 8">
            <a:extLst>
              <a:ext uri="{FF2B5EF4-FFF2-40B4-BE49-F238E27FC236}">
                <a16:creationId xmlns:a16="http://schemas.microsoft.com/office/drawing/2014/main" id="{DE6E0880-C6DB-00B3-F955-6645B1AF2C34}"/>
              </a:ext>
            </a:extLst>
          </p:cNvPr>
          <p:cNvSpPr txBox="1">
            <a:spLocks noChangeArrowheads="1"/>
          </p:cNvSpPr>
          <p:nvPr/>
        </p:nvSpPr>
        <p:spPr bwMode="auto">
          <a:xfrm>
            <a:off x="6403750" y="3269972"/>
            <a:ext cx="2595791"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MONETIQUE</a:t>
            </a:r>
          </a:p>
        </p:txBody>
      </p:sp>
      <p:grpSp>
        <p:nvGrpSpPr>
          <p:cNvPr id="146" name="Graphique 1830">
            <a:extLst>
              <a:ext uri="{FF2B5EF4-FFF2-40B4-BE49-F238E27FC236}">
                <a16:creationId xmlns:a16="http://schemas.microsoft.com/office/drawing/2014/main" id="{CF96B04E-9B40-E739-C632-9323CEC4EFAF}"/>
              </a:ext>
            </a:extLst>
          </p:cNvPr>
          <p:cNvGrpSpPr/>
          <p:nvPr/>
        </p:nvGrpSpPr>
        <p:grpSpPr>
          <a:xfrm>
            <a:off x="6414197" y="3310868"/>
            <a:ext cx="248961" cy="225774"/>
            <a:chOff x="10483925" y="2904391"/>
            <a:chExt cx="396900" cy="359934"/>
          </a:xfrm>
          <a:noFill/>
        </p:grpSpPr>
        <p:grpSp>
          <p:nvGrpSpPr>
            <p:cNvPr id="147" name="Graphique 1830">
              <a:extLst>
                <a:ext uri="{FF2B5EF4-FFF2-40B4-BE49-F238E27FC236}">
                  <a16:creationId xmlns:a16="http://schemas.microsoft.com/office/drawing/2014/main" id="{4DCFA876-383E-52C9-0764-7637D00D797D}"/>
                </a:ext>
              </a:extLst>
            </p:cNvPr>
            <p:cNvGrpSpPr/>
            <p:nvPr/>
          </p:nvGrpSpPr>
          <p:grpSpPr>
            <a:xfrm>
              <a:off x="10483925" y="2904391"/>
              <a:ext cx="396900" cy="359934"/>
              <a:chOff x="10483925" y="2904391"/>
              <a:chExt cx="396900" cy="359934"/>
            </a:xfrm>
            <a:grpFill/>
          </p:grpSpPr>
          <p:sp>
            <p:nvSpPr>
              <p:cNvPr id="151" name="Forme libre : forme 150">
                <a:extLst>
                  <a:ext uri="{FF2B5EF4-FFF2-40B4-BE49-F238E27FC236}">
                    <a16:creationId xmlns:a16="http://schemas.microsoft.com/office/drawing/2014/main" id="{C3A7C655-37FD-3846-A2B8-6CC8861D934F}"/>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2" name="Forme libre : forme 151">
                <a:extLst>
                  <a:ext uri="{FF2B5EF4-FFF2-40B4-BE49-F238E27FC236}">
                    <a16:creationId xmlns:a16="http://schemas.microsoft.com/office/drawing/2014/main" id="{D23DA208-C91D-1DFC-4707-1F5033C26F4A}"/>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3" name="Forme libre : forme 152">
                <a:extLst>
                  <a:ext uri="{FF2B5EF4-FFF2-40B4-BE49-F238E27FC236}">
                    <a16:creationId xmlns:a16="http://schemas.microsoft.com/office/drawing/2014/main" id="{A856527B-17C8-0372-478D-E4163931C7CE}"/>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4" name="Forme libre : forme 153">
                <a:extLst>
                  <a:ext uri="{FF2B5EF4-FFF2-40B4-BE49-F238E27FC236}">
                    <a16:creationId xmlns:a16="http://schemas.microsoft.com/office/drawing/2014/main" id="{47233E85-C905-6776-72BD-798138308E5B}"/>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5" name="Forme libre : forme 154">
                <a:extLst>
                  <a:ext uri="{FF2B5EF4-FFF2-40B4-BE49-F238E27FC236}">
                    <a16:creationId xmlns:a16="http://schemas.microsoft.com/office/drawing/2014/main" id="{2DC0DBAB-D7DC-C04D-18B2-7AAD8BF764F8}"/>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6" name="Forme libre : forme 155">
                <a:extLst>
                  <a:ext uri="{FF2B5EF4-FFF2-40B4-BE49-F238E27FC236}">
                    <a16:creationId xmlns:a16="http://schemas.microsoft.com/office/drawing/2014/main" id="{E7A88D9F-51CD-B40D-693D-AB0B5EBB6B2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7" name="Forme libre : forme 156">
                <a:extLst>
                  <a:ext uri="{FF2B5EF4-FFF2-40B4-BE49-F238E27FC236}">
                    <a16:creationId xmlns:a16="http://schemas.microsoft.com/office/drawing/2014/main" id="{BE045F95-8708-9CD2-95B6-27D1F85F1C11}"/>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8" name="Forme libre : forme 157">
                <a:extLst>
                  <a:ext uri="{FF2B5EF4-FFF2-40B4-BE49-F238E27FC236}">
                    <a16:creationId xmlns:a16="http://schemas.microsoft.com/office/drawing/2014/main" id="{2BE241F8-371D-3F6B-5014-26312ECE9F9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9" name="Forme libre : forme 158">
                <a:extLst>
                  <a:ext uri="{FF2B5EF4-FFF2-40B4-BE49-F238E27FC236}">
                    <a16:creationId xmlns:a16="http://schemas.microsoft.com/office/drawing/2014/main" id="{ADAA41CC-B3CC-D7CC-F4F7-788BC998B38B}"/>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2" name="Forme libre : forme 191">
                <a:extLst>
                  <a:ext uri="{FF2B5EF4-FFF2-40B4-BE49-F238E27FC236}">
                    <a16:creationId xmlns:a16="http://schemas.microsoft.com/office/drawing/2014/main" id="{4377593E-EB34-9295-7888-0EEE293403E1}"/>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3" name="Forme libre : forme 192">
                <a:extLst>
                  <a:ext uri="{FF2B5EF4-FFF2-40B4-BE49-F238E27FC236}">
                    <a16:creationId xmlns:a16="http://schemas.microsoft.com/office/drawing/2014/main" id="{D99BE6A5-B9F4-AD76-7C90-71E8362DFE84}"/>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4" name="Forme libre : forme 193">
                <a:extLst>
                  <a:ext uri="{FF2B5EF4-FFF2-40B4-BE49-F238E27FC236}">
                    <a16:creationId xmlns:a16="http://schemas.microsoft.com/office/drawing/2014/main" id="{5F962A58-21F4-9659-2A2F-D323DA41E4C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5" name="Forme libre : forme 194">
                <a:extLst>
                  <a:ext uri="{FF2B5EF4-FFF2-40B4-BE49-F238E27FC236}">
                    <a16:creationId xmlns:a16="http://schemas.microsoft.com/office/drawing/2014/main" id="{BC4E0D78-96AB-52D2-F807-8DCF4E44D289}"/>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48" name="Forme libre : forme 147">
              <a:extLst>
                <a:ext uri="{FF2B5EF4-FFF2-40B4-BE49-F238E27FC236}">
                  <a16:creationId xmlns:a16="http://schemas.microsoft.com/office/drawing/2014/main" id="{FAC58DC5-E6EB-72D9-060E-E5225FC0E970}"/>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9" name="Forme libre : forme 148">
              <a:extLst>
                <a:ext uri="{FF2B5EF4-FFF2-40B4-BE49-F238E27FC236}">
                  <a16:creationId xmlns:a16="http://schemas.microsoft.com/office/drawing/2014/main" id="{9B347F77-FF99-73D0-BD89-81A226E84935}"/>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0" name="Forme libre : forme 149">
              <a:extLst>
                <a:ext uri="{FF2B5EF4-FFF2-40B4-BE49-F238E27FC236}">
                  <a16:creationId xmlns:a16="http://schemas.microsoft.com/office/drawing/2014/main" id="{C6C5B8D1-558F-776C-8BCD-B0F1D64A663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96" name="Espace réservé du contenu 8">
            <a:extLst>
              <a:ext uri="{FF2B5EF4-FFF2-40B4-BE49-F238E27FC236}">
                <a16:creationId xmlns:a16="http://schemas.microsoft.com/office/drawing/2014/main" id="{7F7CF804-CE3E-B9C6-712E-D3D891A0B237}"/>
              </a:ext>
            </a:extLst>
          </p:cNvPr>
          <p:cNvSpPr txBox="1">
            <a:spLocks noChangeArrowheads="1"/>
          </p:cNvSpPr>
          <p:nvPr/>
        </p:nvSpPr>
        <p:spPr bwMode="auto">
          <a:xfrm>
            <a:off x="6392804" y="2616851"/>
            <a:ext cx="2601160"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IARD / PREV</a:t>
            </a:r>
          </a:p>
        </p:txBody>
      </p:sp>
      <p:grpSp>
        <p:nvGrpSpPr>
          <p:cNvPr id="197" name="Graphique 1830">
            <a:extLst>
              <a:ext uri="{FF2B5EF4-FFF2-40B4-BE49-F238E27FC236}">
                <a16:creationId xmlns:a16="http://schemas.microsoft.com/office/drawing/2014/main" id="{DCF8D92D-4228-80B4-89C9-D9AA34B0018A}"/>
              </a:ext>
            </a:extLst>
          </p:cNvPr>
          <p:cNvGrpSpPr/>
          <p:nvPr/>
        </p:nvGrpSpPr>
        <p:grpSpPr>
          <a:xfrm>
            <a:off x="6370915" y="2673096"/>
            <a:ext cx="248961" cy="225774"/>
            <a:chOff x="10483925" y="2904391"/>
            <a:chExt cx="396900" cy="359934"/>
          </a:xfrm>
          <a:noFill/>
        </p:grpSpPr>
        <p:grpSp>
          <p:nvGrpSpPr>
            <p:cNvPr id="198" name="Graphique 1830">
              <a:extLst>
                <a:ext uri="{FF2B5EF4-FFF2-40B4-BE49-F238E27FC236}">
                  <a16:creationId xmlns:a16="http://schemas.microsoft.com/office/drawing/2014/main" id="{F75DCF1A-0989-597A-5967-37BCBDE6D1E2}"/>
                </a:ext>
              </a:extLst>
            </p:cNvPr>
            <p:cNvGrpSpPr/>
            <p:nvPr/>
          </p:nvGrpSpPr>
          <p:grpSpPr>
            <a:xfrm>
              <a:off x="10483925" y="2904391"/>
              <a:ext cx="396900" cy="359934"/>
              <a:chOff x="10483925" y="2904391"/>
              <a:chExt cx="396900" cy="359934"/>
            </a:xfrm>
            <a:grpFill/>
          </p:grpSpPr>
          <p:sp>
            <p:nvSpPr>
              <p:cNvPr id="202" name="Forme libre : forme 201">
                <a:extLst>
                  <a:ext uri="{FF2B5EF4-FFF2-40B4-BE49-F238E27FC236}">
                    <a16:creationId xmlns:a16="http://schemas.microsoft.com/office/drawing/2014/main" id="{9F93D603-837B-8B93-482F-949908E205E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3" name="Forme libre : forme 202">
                <a:extLst>
                  <a:ext uri="{FF2B5EF4-FFF2-40B4-BE49-F238E27FC236}">
                    <a16:creationId xmlns:a16="http://schemas.microsoft.com/office/drawing/2014/main" id="{8885646F-39E7-45B5-57F9-BC1A9B5C3E6D}"/>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4" name="Forme libre : forme 203">
                <a:extLst>
                  <a:ext uri="{FF2B5EF4-FFF2-40B4-BE49-F238E27FC236}">
                    <a16:creationId xmlns:a16="http://schemas.microsoft.com/office/drawing/2014/main" id="{82378ABA-2952-F489-9BA8-8F1E4DF93598}"/>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5" name="Forme libre : forme 204">
                <a:extLst>
                  <a:ext uri="{FF2B5EF4-FFF2-40B4-BE49-F238E27FC236}">
                    <a16:creationId xmlns:a16="http://schemas.microsoft.com/office/drawing/2014/main" id="{9C13BB1D-8145-F312-3C40-92B2A475DB31}"/>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6" name="Forme libre : forme 205">
                <a:extLst>
                  <a:ext uri="{FF2B5EF4-FFF2-40B4-BE49-F238E27FC236}">
                    <a16:creationId xmlns:a16="http://schemas.microsoft.com/office/drawing/2014/main" id="{5108E03E-BC49-C209-EBD1-092A3591DE8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7" name="Forme libre : forme 206">
                <a:extLst>
                  <a:ext uri="{FF2B5EF4-FFF2-40B4-BE49-F238E27FC236}">
                    <a16:creationId xmlns:a16="http://schemas.microsoft.com/office/drawing/2014/main" id="{066E4128-A2A0-E0F5-B681-DF04C403948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8" name="Forme libre : forme 207">
                <a:extLst>
                  <a:ext uri="{FF2B5EF4-FFF2-40B4-BE49-F238E27FC236}">
                    <a16:creationId xmlns:a16="http://schemas.microsoft.com/office/drawing/2014/main" id="{56BB7874-948E-5B51-16E4-22B1E30E843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9" name="Forme libre : forme 208">
                <a:extLst>
                  <a:ext uri="{FF2B5EF4-FFF2-40B4-BE49-F238E27FC236}">
                    <a16:creationId xmlns:a16="http://schemas.microsoft.com/office/drawing/2014/main" id="{048BF5C7-A202-D66D-C683-4E6880F32FC9}"/>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0" name="Forme libre : forme 209">
                <a:extLst>
                  <a:ext uri="{FF2B5EF4-FFF2-40B4-BE49-F238E27FC236}">
                    <a16:creationId xmlns:a16="http://schemas.microsoft.com/office/drawing/2014/main" id="{6DA89930-9980-941A-6874-745247D2FEEB}"/>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1" name="Forme libre : forme 220">
                <a:extLst>
                  <a:ext uri="{FF2B5EF4-FFF2-40B4-BE49-F238E27FC236}">
                    <a16:creationId xmlns:a16="http://schemas.microsoft.com/office/drawing/2014/main" id="{4C12E093-DDFC-A4D8-0289-63736FADFC39}"/>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2" name="Forme libre : forme 221">
                <a:extLst>
                  <a:ext uri="{FF2B5EF4-FFF2-40B4-BE49-F238E27FC236}">
                    <a16:creationId xmlns:a16="http://schemas.microsoft.com/office/drawing/2014/main" id="{96171DCD-5C48-5C52-BA47-7D6C35B8215B}"/>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3" name="Forme libre : forme 222">
                <a:extLst>
                  <a:ext uri="{FF2B5EF4-FFF2-40B4-BE49-F238E27FC236}">
                    <a16:creationId xmlns:a16="http://schemas.microsoft.com/office/drawing/2014/main" id="{25C864F2-EE14-8DDF-8CDC-E00E634EFDCB}"/>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0" name="Forme libre : forme 319">
                <a:extLst>
                  <a:ext uri="{FF2B5EF4-FFF2-40B4-BE49-F238E27FC236}">
                    <a16:creationId xmlns:a16="http://schemas.microsoft.com/office/drawing/2014/main" id="{9BE22597-7BDE-A92B-1AF2-D5FB217E0960}"/>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99" name="Forme libre : forme 198">
              <a:extLst>
                <a:ext uri="{FF2B5EF4-FFF2-40B4-BE49-F238E27FC236}">
                  <a16:creationId xmlns:a16="http://schemas.microsoft.com/office/drawing/2014/main" id="{D4F5F76F-4E75-A39A-BCE5-787E78A6D233}"/>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 name="Forme libre : forme 199">
              <a:extLst>
                <a:ext uri="{FF2B5EF4-FFF2-40B4-BE49-F238E27FC236}">
                  <a16:creationId xmlns:a16="http://schemas.microsoft.com/office/drawing/2014/main" id="{A39750B0-A105-7361-AB1E-BB5070CAA67F}"/>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1" name="Forme libre : forme 200">
              <a:extLst>
                <a:ext uri="{FF2B5EF4-FFF2-40B4-BE49-F238E27FC236}">
                  <a16:creationId xmlns:a16="http://schemas.microsoft.com/office/drawing/2014/main" id="{D4558822-E260-6A9E-43F1-61F82EC01035}"/>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026" name="Picture 2" descr="Photo prochaînement - Boulangerie - Aux Petites Mains">
            <a:extLst>
              <a:ext uri="{FF2B5EF4-FFF2-40B4-BE49-F238E27FC236}">
                <a16:creationId xmlns:a16="http://schemas.microsoft.com/office/drawing/2014/main" id="{F4990AE4-E31A-3D14-23FA-68613481E2C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559" b="89706" l="1887" r="97574">
                        <a14:foregroundMark x1="1887" y1="36765" x2="97574" y2="56618"/>
                        <a14:foregroundMark x1="94070" y1="16176" x2="6199" y2="50735"/>
                        <a14:foregroundMark x1="6199" y1="50735" x2="33962" y2="72794"/>
                        <a14:foregroundMark x1="33962" y1="72794" x2="90836" y2="41912"/>
                        <a14:foregroundMark x1="90836" y1="41912" x2="92992" y2="19118"/>
                        <a14:foregroundMark x1="37466" y1="46324" x2="6199" y2="83088"/>
                        <a14:foregroundMark x1="6199" y1="83088" x2="5930" y2="83088"/>
                      </a14:backgroundRemoval>
                    </a14:imgEffect>
                  </a14:imgLayer>
                </a14:imgProps>
              </a:ext>
              <a:ext uri="{28A0092B-C50C-407E-A947-70E740481C1C}">
                <a14:useLocalDpi xmlns:a14="http://schemas.microsoft.com/office/drawing/2010/main" val="0"/>
              </a:ext>
            </a:extLst>
          </a:blip>
          <a:srcRect/>
          <a:stretch>
            <a:fillRect/>
          </a:stretch>
        </p:blipFill>
        <p:spPr bwMode="auto">
          <a:xfrm>
            <a:off x="509009" y="4933035"/>
            <a:ext cx="728753" cy="26714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Photo prochaînement - Boulangerie - Aux Petites Mains">
            <a:extLst>
              <a:ext uri="{FF2B5EF4-FFF2-40B4-BE49-F238E27FC236}">
                <a16:creationId xmlns:a16="http://schemas.microsoft.com/office/drawing/2014/main" id="{45D97FA9-09D7-4C65-E4C3-2036D1D2BABA}"/>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559" b="89706" l="1887" r="97574">
                        <a14:foregroundMark x1="1887" y1="36765" x2="97574" y2="56618"/>
                        <a14:foregroundMark x1="94070" y1="16176" x2="6199" y2="50735"/>
                        <a14:foregroundMark x1="6199" y1="50735" x2="33962" y2="72794"/>
                        <a14:foregroundMark x1="33962" y1="72794" x2="90836" y2="41912"/>
                        <a14:foregroundMark x1="90836" y1="41912" x2="92992" y2="19118"/>
                        <a14:foregroundMark x1="37466" y1="46324" x2="6199" y2="83088"/>
                        <a14:foregroundMark x1="6199" y1="83088" x2="5930" y2="83088"/>
                      </a14:backgroundRemoval>
                    </a14:imgEffect>
                  </a14:imgLayer>
                </a14:imgProps>
              </a:ext>
              <a:ext uri="{28A0092B-C50C-407E-A947-70E740481C1C}">
                <a14:useLocalDpi xmlns:a14="http://schemas.microsoft.com/office/drawing/2010/main" val="0"/>
              </a:ext>
            </a:extLst>
          </a:blip>
          <a:srcRect/>
          <a:stretch>
            <a:fillRect/>
          </a:stretch>
        </p:blipFill>
        <p:spPr bwMode="auto">
          <a:xfrm rot="464809">
            <a:off x="6744032" y="1526022"/>
            <a:ext cx="728753" cy="26714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Photo prochaînement - Boulangerie - Aux Petites Mains">
            <a:extLst>
              <a:ext uri="{FF2B5EF4-FFF2-40B4-BE49-F238E27FC236}">
                <a16:creationId xmlns:a16="http://schemas.microsoft.com/office/drawing/2014/main" id="{B4625556-8F1D-6F44-89BF-58407CD94B9A}"/>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559" b="89706" l="1887" r="97574">
                        <a14:foregroundMark x1="1887" y1="36765" x2="97574" y2="56618"/>
                        <a14:foregroundMark x1="94070" y1="16176" x2="6199" y2="50735"/>
                        <a14:foregroundMark x1="6199" y1="50735" x2="33962" y2="72794"/>
                        <a14:foregroundMark x1="33962" y1="72794" x2="90836" y2="41912"/>
                        <a14:foregroundMark x1="90836" y1="41912" x2="92992" y2="19118"/>
                        <a14:foregroundMark x1="37466" y1="46324" x2="6199" y2="83088"/>
                        <a14:foregroundMark x1="6199" y1="83088" x2="5930" y2="83088"/>
                      </a14:backgroundRemoval>
                    </a14:imgEffect>
                  </a14:imgLayer>
                </a14:imgProps>
              </a:ext>
              <a:ext uri="{28A0092B-C50C-407E-A947-70E740481C1C}">
                <a14:useLocalDpi xmlns:a14="http://schemas.microsoft.com/office/drawing/2010/main" val="0"/>
              </a:ext>
            </a:extLst>
          </a:blip>
          <a:srcRect/>
          <a:stretch>
            <a:fillRect/>
          </a:stretch>
        </p:blipFill>
        <p:spPr bwMode="auto">
          <a:xfrm rot="464809">
            <a:off x="6747528" y="2111277"/>
            <a:ext cx="728753" cy="267144"/>
          </a:xfrm>
          <a:prstGeom prst="rect">
            <a:avLst/>
          </a:prstGeom>
          <a:noFill/>
          <a:extLst>
            <a:ext uri="{909E8E84-426E-40DD-AFC4-6F175D3DCCD1}">
              <a14:hiddenFill xmlns:a14="http://schemas.microsoft.com/office/drawing/2010/main">
                <a:solidFill>
                  <a:srgbClr val="FFFFFF"/>
                </a:solidFill>
              </a14:hiddenFill>
            </a:ext>
          </a:extLst>
        </p:spPr>
      </p:pic>
      <p:sp>
        <p:nvSpPr>
          <p:cNvPr id="319" name="Espace réservé du contenu 8">
            <a:extLst>
              <a:ext uri="{FF2B5EF4-FFF2-40B4-BE49-F238E27FC236}">
                <a16:creationId xmlns:a16="http://schemas.microsoft.com/office/drawing/2014/main" id="{F2EB5DEB-9FF3-96ED-0738-DD733D6A6079}"/>
              </a:ext>
            </a:extLst>
          </p:cNvPr>
          <p:cNvSpPr txBox="1">
            <a:spLocks noChangeArrowheads="1"/>
          </p:cNvSpPr>
          <p:nvPr/>
        </p:nvSpPr>
        <p:spPr bwMode="auto">
          <a:xfrm>
            <a:off x="6398382" y="726023"/>
            <a:ext cx="2601160"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CREDIT</a:t>
            </a:r>
          </a:p>
        </p:txBody>
      </p:sp>
      <p:grpSp>
        <p:nvGrpSpPr>
          <p:cNvPr id="124" name="Graphique 1830">
            <a:extLst>
              <a:ext uri="{FF2B5EF4-FFF2-40B4-BE49-F238E27FC236}">
                <a16:creationId xmlns:a16="http://schemas.microsoft.com/office/drawing/2014/main" id="{587CC18C-888A-7380-3CAB-46A75FB5C7F8}"/>
              </a:ext>
            </a:extLst>
          </p:cNvPr>
          <p:cNvGrpSpPr/>
          <p:nvPr/>
        </p:nvGrpSpPr>
        <p:grpSpPr>
          <a:xfrm>
            <a:off x="6376493" y="782268"/>
            <a:ext cx="248961" cy="225774"/>
            <a:chOff x="10483925" y="2904391"/>
            <a:chExt cx="396900" cy="359934"/>
          </a:xfrm>
          <a:noFill/>
        </p:grpSpPr>
        <p:grpSp>
          <p:nvGrpSpPr>
            <p:cNvPr id="125" name="Graphique 1830">
              <a:extLst>
                <a:ext uri="{FF2B5EF4-FFF2-40B4-BE49-F238E27FC236}">
                  <a16:creationId xmlns:a16="http://schemas.microsoft.com/office/drawing/2014/main" id="{5E6762EB-3EAF-C966-E2F3-2E1DF65E5FB1}"/>
                </a:ext>
              </a:extLst>
            </p:cNvPr>
            <p:cNvGrpSpPr/>
            <p:nvPr/>
          </p:nvGrpSpPr>
          <p:grpSpPr>
            <a:xfrm>
              <a:off x="10483925" y="2904391"/>
              <a:ext cx="396900" cy="359934"/>
              <a:chOff x="10483925" y="2904391"/>
              <a:chExt cx="396900" cy="359934"/>
            </a:xfrm>
            <a:grpFill/>
          </p:grpSpPr>
          <p:sp>
            <p:nvSpPr>
              <p:cNvPr id="130" name="Forme libre : forme 129">
                <a:extLst>
                  <a:ext uri="{FF2B5EF4-FFF2-40B4-BE49-F238E27FC236}">
                    <a16:creationId xmlns:a16="http://schemas.microsoft.com/office/drawing/2014/main" id="{34E73BFB-E7AF-ADA6-8B4F-748BA22ADB82}"/>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Forme libre : forme 130">
                <a:extLst>
                  <a:ext uri="{FF2B5EF4-FFF2-40B4-BE49-F238E27FC236}">
                    <a16:creationId xmlns:a16="http://schemas.microsoft.com/office/drawing/2014/main" id="{20BA1CE2-3CCD-5526-F009-C324CFA3124A}"/>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2" name="Forme libre : forme 131">
                <a:extLst>
                  <a:ext uri="{FF2B5EF4-FFF2-40B4-BE49-F238E27FC236}">
                    <a16:creationId xmlns:a16="http://schemas.microsoft.com/office/drawing/2014/main" id="{639D4325-F240-A402-5B9F-A6370A6278F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4" name="Forme libre : forme 133">
                <a:extLst>
                  <a:ext uri="{FF2B5EF4-FFF2-40B4-BE49-F238E27FC236}">
                    <a16:creationId xmlns:a16="http://schemas.microsoft.com/office/drawing/2014/main" id="{E1F472F6-6683-7932-27FC-76EA0B141BBE}"/>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6" name="Forme libre : forme 135">
                <a:extLst>
                  <a:ext uri="{FF2B5EF4-FFF2-40B4-BE49-F238E27FC236}">
                    <a16:creationId xmlns:a16="http://schemas.microsoft.com/office/drawing/2014/main" id="{8DA24F1B-6A64-9F8E-A57D-01675BD44101}"/>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7" name="Forme libre : forme 136">
                <a:extLst>
                  <a:ext uri="{FF2B5EF4-FFF2-40B4-BE49-F238E27FC236}">
                    <a16:creationId xmlns:a16="http://schemas.microsoft.com/office/drawing/2014/main" id="{B3C498B9-D2F9-3F6B-60B6-D1C19761E5CF}"/>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8" name="Forme libre : forme 137">
                <a:extLst>
                  <a:ext uri="{FF2B5EF4-FFF2-40B4-BE49-F238E27FC236}">
                    <a16:creationId xmlns:a16="http://schemas.microsoft.com/office/drawing/2014/main" id="{66221A4D-21F5-12DD-3F7A-EEC28B5A206D}"/>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9" name="Forme libre : forme 138">
                <a:extLst>
                  <a:ext uri="{FF2B5EF4-FFF2-40B4-BE49-F238E27FC236}">
                    <a16:creationId xmlns:a16="http://schemas.microsoft.com/office/drawing/2014/main" id="{BD41B642-417F-931E-2C77-C6DF1953B2E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0" name="Forme libre : forme 139">
                <a:extLst>
                  <a:ext uri="{FF2B5EF4-FFF2-40B4-BE49-F238E27FC236}">
                    <a16:creationId xmlns:a16="http://schemas.microsoft.com/office/drawing/2014/main" id="{F206167E-FFDC-054E-3376-E86B9E0A53A6}"/>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1" name="Forme libre : forme 140">
                <a:extLst>
                  <a:ext uri="{FF2B5EF4-FFF2-40B4-BE49-F238E27FC236}">
                    <a16:creationId xmlns:a16="http://schemas.microsoft.com/office/drawing/2014/main" id="{27190923-0A20-EFFE-1C66-5952BEA58915}"/>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2" name="Forme libre : forme 141">
                <a:extLst>
                  <a:ext uri="{FF2B5EF4-FFF2-40B4-BE49-F238E27FC236}">
                    <a16:creationId xmlns:a16="http://schemas.microsoft.com/office/drawing/2014/main" id="{3FFC55EB-2021-1D01-C51D-3E5122180EF2}"/>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3" name="Forme libre : forme 142">
                <a:extLst>
                  <a:ext uri="{FF2B5EF4-FFF2-40B4-BE49-F238E27FC236}">
                    <a16:creationId xmlns:a16="http://schemas.microsoft.com/office/drawing/2014/main" id="{38A9E091-64B6-2AD0-FB88-C86CD5B0086F}"/>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8EFAE3C3-96F0-8559-94CA-F8F46F84107F}"/>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26" name="Forme libre : forme 125">
              <a:extLst>
                <a:ext uri="{FF2B5EF4-FFF2-40B4-BE49-F238E27FC236}">
                  <a16:creationId xmlns:a16="http://schemas.microsoft.com/office/drawing/2014/main" id="{AB4F2D80-573B-9557-03AA-DD35C78129F2}"/>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Forme libre : forme 126">
              <a:extLst>
                <a:ext uri="{FF2B5EF4-FFF2-40B4-BE49-F238E27FC236}">
                  <a16:creationId xmlns:a16="http://schemas.microsoft.com/office/drawing/2014/main" id="{71DC753E-8337-2893-D5CE-1BA94E27308B}"/>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8" name="Forme libre : forme 127">
              <a:extLst>
                <a:ext uri="{FF2B5EF4-FFF2-40B4-BE49-F238E27FC236}">
                  <a16:creationId xmlns:a16="http://schemas.microsoft.com/office/drawing/2014/main" id="{EA791BD4-06C3-E652-A777-00D0DF737072}"/>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2581554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68DB78-A3A0-499C-6A60-27A5A43F1B81}"/>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2BB9BB8-1C4D-F57C-C9DB-FFE934ECC333}"/>
              </a:ext>
            </a:extLst>
          </p:cNvPr>
          <p:cNvSpPr>
            <a:spLocks noGrp="1"/>
          </p:cNvSpPr>
          <p:nvPr>
            <p:ph type="title"/>
          </p:nvPr>
        </p:nvSpPr>
        <p:spPr/>
        <p:txBody>
          <a:bodyPr/>
          <a:lstStyle/>
          <a:p>
            <a:pPr fontAlgn="auto">
              <a:buClr>
                <a:schemeClr val="accent6"/>
              </a:buClr>
              <a:defRPr/>
            </a:pPr>
            <a:r>
              <a:rPr lang="fr-FR" dirty="0">
                <a:solidFill>
                  <a:schemeClr val="tx1">
                    <a:lumMod val="75000"/>
                    <a:lumOff val="25000"/>
                  </a:schemeClr>
                </a:solidFill>
              </a:rPr>
              <a:t>Plus vite, plus haut, plus fort… </a:t>
            </a:r>
            <a:r>
              <a:rPr lang="fr-FR" dirty="0">
                <a:solidFill>
                  <a:srgbClr val="C00000"/>
                </a:solidFill>
              </a:rPr>
              <a:t>Ensemble !</a:t>
            </a:r>
            <a:r>
              <a:rPr lang="fr-FR" dirty="0">
                <a:solidFill>
                  <a:schemeClr val="tx1">
                    <a:lumMod val="75000"/>
                    <a:lumOff val="25000"/>
                  </a:schemeClr>
                </a:solidFill>
              </a:rPr>
              <a:t> </a:t>
            </a:r>
          </a:p>
        </p:txBody>
      </p:sp>
      <p:sp>
        <p:nvSpPr>
          <p:cNvPr id="13" name="Espace réservé du contenu 12">
            <a:extLst>
              <a:ext uri="{FF2B5EF4-FFF2-40B4-BE49-F238E27FC236}">
                <a16:creationId xmlns:a16="http://schemas.microsoft.com/office/drawing/2014/main" id="{4EE1018A-79AC-5028-E958-EDD82111666A}"/>
              </a:ext>
            </a:extLst>
          </p:cNvPr>
          <p:cNvSpPr>
            <a:spLocks noGrp="1"/>
          </p:cNvSpPr>
          <p:nvPr>
            <p:ph sz="quarter" idx="13"/>
          </p:nvPr>
        </p:nvSpPr>
        <p:spPr>
          <a:xfrm>
            <a:off x="6329855" y="3429000"/>
            <a:ext cx="5286174" cy="673050"/>
          </a:xfrm>
        </p:spPr>
        <p:txBody>
          <a:bodyPr>
            <a:noAutofit/>
          </a:bodyPr>
          <a:lstStyle/>
          <a:p>
            <a:r>
              <a:rPr lang="fr-FR" i="1" dirty="0"/>
              <a:t>« Je ne perds jamais. Soit je gagne, soit j’apprends.»</a:t>
            </a:r>
          </a:p>
        </p:txBody>
      </p:sp>
      <p:sp>
        <p:nvSpPr>
          <p:cNvPr id="14" name="Espace réservé du texte 6">
            <a:extLst>
              <a:ext uri="{FF2B5EF4-FFF2-40B4-BE49-F238E27FC236}">
                <a16:creationId xmlns:a16="http://schemas.microsoft.com/office/drawing/2014/main" id="{68398196-A050-96EE-E388-721027C1219C}"/>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Professionnels </a:t>
            </a:r>
          </a:p>
        </p:txBody>
      </p:sp>
      <p:pic>
        <p:nvPicPr>
          <p:cNvPr id="9" name="Image 8" descr="Une image contenant habits, chaussures, femme, personne&#10;&#10;Description générée automatiquement">
            <a:extLst>
              <a:ext uri="{FF2B5EF4-FFF2-40B4-BE49-F238E27FC236}">
                <a16:creationId xmlns:a16="http://schemas.microsoft.com/office/drawing/2014/main" id="{9478E0A7-33C9-25AC-A852-7DB13258FBD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9376" y="2121032"/>
            <a:ext cx="5390951" cy="3593968"/>
          </a:xfrm>
          <a:prstGeom prst="rect">
            <a:avLst/>
          </a:prstGeom>
        </p:spPr>
      </p:pic>
      <p:sp>
        <p:nvSpPr>
          <p:cNvPr id="3" name="Espace réservé du contenu 12">
            <a:extLst>
              <a:ext uri="{FF2B5EF4-FFF2-40B4-BE49-F238E27FC236}">
                <a16:creationId xmlns:a16="http://schemas.microsoft.com/office/drawing/2014/main" id="{193515BF-6F54-3782-E482-932B70F1864C}"/>
              </a:ext>
            </a:extLst>
          </p:cNvPr>
          <p:cNvSpPr txBox="1">
            <a:spLocks/>
          </p:cNvSpPr>
          <p:nvPr/>
        </p:nvSpPr>
        <p:spPr>
          <a:xfrm>
            <a:off x="9431879" y="5689468"/>
            <a:ext cx="2184150" cy="384043"/>
          </a:xfrm>
          <a:prstGeom prst="rect">
            <a:avLst/>
          </a:prstGeom>
          <a:noFill/>
        </p:spPr>
        <p:txBody>
          <a:bodyPr vert="horz" lIns="0" tIns="0" rIns="0" bIns="0" rtlCol="0">
            <a:noAutofit/>
          </a:bodyPr>
          <a:lstStyle>
            <a:defPPr marR="0" lvl="0" algn="l" rtl="0">
              <a:lnSpc>
                <a:spcPct val="100000"/>
              </a:lnSpc>
              <a:spcBef>
                <a:spcPts val="0"/>
              </a:spcBef>
              <a:spcAft>
                <a:spcPts val="0"/>
              </a:spcAft>
            </a:defPPr>
            <a:lvl1pPr marL="354013" indent="-354013" algn="l" rtl="0" eaLnBrk="1" fontAlgn="base" hangingPunct="1">
              <a:lnSpc>
                <a:spcPct val="150000"/>
              </a:lnSpc>
              <a:spcBef>
                <a:spcPct val="0"/>
              </a:spcBef>
              <a:spcAft>
                <a:spcPct val="0"/>
              </a:spcAft>
              <a:buClr>
                <a:srgbClr val="D7C378"/>
              </a:buClr>
              <a:buSzPct val="180000"/>
              <a:buFontTx/>
              <a:buBlip>
                <a:blip r:embed="rId3">
                  <a:extLst>
                    <a:ext uri="{96DAC541-7B7A-43D3-8B79-37D633B846F1}">
                      <asvg:svgBlip xmlns:asvg="http://schemas.microsoft.com/office/drawing/2016/SVG/main" r:embed="rId4"/>
                    </a:ext>
                  </a:extLst>
                </a:blip>
              </a:buBlip>
              <a:defRPr sz="15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lnSpc>
                <a:spcPct val="150000"/>
              </a:lnSpc>
              <a:spcBef>
                <a:spcPct val="0"/>
              </a:spcBef>
              <a:spcAft>
                <a:spcPct val="0"/>
              </a:spcAft>
              <a:buClr>
                <a:schemeClr val="accent1"/>
              </a:buClr>
              <a:buSzPct val="170000"/>
              <a:buFontTx/>
              <a:buBlip>
                <a:blip r:embed="rId5">
                  <a:extLst>
                    <a:ext uri="{96DAC541-7B7A-43D3-8B79-37D633B846F1}">
                      <asvg:svgBlip xmlns:asvg="http://schemas.microsoft.com/office/drawing/2016/SVG/main" r:embed="rId6"/>
                    </a:ext>
                  </a:extLst>
                </a:blip>
              </a:buBlip>
              <a:defRPr sz="14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lnSpc>
                <a:spcPct val="150000"/>
              </a:lnSpc>
              <a:spcBef>
                <a:spcPct val="0"/>
              </a:spcBef>
              <a:spcAft>
                <a:spcPct val="0"/>
              </a:spcAft>
              <a:buClr>
                <a:srgbClr val="7030A0"/>
              </a:buClr>
              <a:buSzPct val="160000"/>
              <a:buFontTx/>
              <a:buBlip>
                <a:blip r:embed="rId7">
                  <a:extLst>
                    <a:ext uri="{96DAC541-7B7A-43D3-8B79-37D633B846F1}">
                      <asvg:svgBlip xmlns:asvg="http://schemas.microsoft.com/office/drawing/2016/SVG/main" r:embed="rId8"/>
                    </a:ext>
                  </a:extLst>
                </a:blip>
              </a:buBlip>
              <a:defRPr sz="12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lnSpc>
                <a:spcPct val="150000"/>
              </a:lnSpc>
              <a:spcBef>
                <a:spcPct val="0"/>
              </a:spcBef>
              <a:spcAft>
                <a:spcPct val="0"/>
              </a:spcAft>
              <a:buClr>
                <a:srgbClr val="41B8EB"/>
              </a:buClr>
              <a:buSzPct val="150000"/>
              <a:buFontTx/>
              <a:buBlip>
                <a:blip r:embed="rId9">
                  <a:extLst>
                    <a:ext uri="{96DAC541-7B7A-43D3-8B79-37D633B846F1}">
                      <asvg:svgBlip xmlns:asvg="http://schemas.microsoft.com/office/drawing/2016/SVG/main" r:embed="rId10"/>
                    </a:ext>
                  </a:extLst>
                </a:blip>
              </a:buBlip>
              <a:defRPr sz="1100">
                <a:solidFill>
                  <a:schemeClr val="tx1"/>
                </a:solidFill>
                <a:latin typeface="+mn-lt"/>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kern="0" dirty="0"/>
              <a:t>Nelson MANDELA</a:t>
            </a:r>
          </a:p>
        </p:txBody>
      </p:sp>
    </p:spTree>
    <p:extLst>
      <p:ext uri="{BB962C8B-B14F-4D97-AF65-F5344CB8AC3E}">
        <p14:creationId xmlns:p14="http://schemas.microsoft.com/office/powerpoint/2010/main" val="27944422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2">
            <a:extLst>
              <a:ext uri="{FF2B5EF4-FFF2-40B4-BE49-F238E27FC236}">
                <a16:creationId xmlns:a16="http://schemas.microsoft.com/office/drawing/2014/main" id="{3FCFC85C-4877-61B9-D92D-C04DC820AD1E}"/>
              </a:ext>
            </a:extLst>
          </p:cNvPr>
          <p:cNvSpPr txBox="1">
            <a:spLocks noChangeArrowheads="1"/>
          </p:cNvSpPr>
          <p:nvPr/>
        </p:nvSpPr>
        <p:spPr>
          <a:xfrm>
            <a:off x="6954838" y="447675"/>
            <a:ext cx="4703762" cy="2981325"/>
          </a:xfrm>
          <a:prstGeom prst="rect">
            <a:avLst/>
          </a:prstGeom>
        </p:spPr>
        <p:txBody>
          <a:bodyPr/>
          <a:lstStyle>
            <a:defPPr marR="0" lvl="0" algn="l" rtl="0">
              <a:lnSpc>
                <a:spcPct val="100000"/>
              </a:lnSpc>
              <a:spcBef>
                <a:spcPts val="0"/>
              </a:spcBef>
              <a:spcAft>
                <a:spcPts val="0"/>
              </a:spcAft>
            </a:defPPr>
            <a:lvl1pPr algn="l" rtl="0" eaLnBrk="1" fontAlgn="base" hangingPunct="1">
              <a:lnSpc>
                <a:spcPct val="90000"/>
              </a:lnSpc>
              <a:spcBef>
                <a:spcPct val="0"/>
              </a:spcBef>
              <a:spcAft>
                <a:spcPct val="0"/>
              </a:spcAft>
              <a:defRPr sz="2800">
                <a:solidFill>
                  <a:schemeClr val="accent1"/>
                </a:solidFill>
                <a:latin typeface="Montserrat ExtraBold" panose="00000900000000000000" pitchFamily="50" charset="0"/>
                <a:ea typeface="Montserrat ExtraBold" panose="00000900000000000000" pitchFamily="50" charset="0"/>
                <a:cs typeface="Roboto" panose="02000000000000000000" pitchFamily="2" charset="0"/>
                <a:sym typeface="Arial" panose="020B0604020202020204" pitchFamily="34" charset="0"/>
              </a:defRPr>
            </a:lvl1pPr>
            <a:lvl2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2pPr>
            <a:lvl3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3pPr>
            <a:lvl4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4pPr>
            <a:lvl5pPr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5pPr>
            <a:lvl6pPr marL="4572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6pPr>
            <a:lvl7pPr marL="9144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7pPr>
            <a:lvl8pPr marL="13716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8pPr>
            <a:lvl9pPr marL="1828800" algn="l" rtl="0" eaLnBrk="1" fontAlgn="base" hangingPunct="1">
              <a:lnSpc>
                <a:spcPct val="90000"/>
              </a:lnSpc>
              <a:spcBef>
                <a:spcPct val="0"/>
              </a:spcBef>
              <a:spcAft>
                <a:spcPct val="0"/>
              </a:spcAft>
              <a:defRPr sz="2800">
                <a:solidFill>
                  <a:schemeClr val="accent1"/>
                </a:solidFill>
                <a:latin typeface="Montserrat ExtraBold" panose="00000900000000000000" pitchFamily="2" charset="0"/>
                <a:ea typeface="Montserrat ExtraBold" panose="00000900000000000000" pitchFamily="2" charset="0"/>
                <a:cs typeface="Roboto" panose="02000000000000000000" pitchFamily="2" charset="0"/>
                <a:sym typeface="Arial" panose="020B0604020202020204" pitchFamily="34" charset="0"/>
              </a:defRPr>
            </a:lvl9pPr>
          </a:lstStyle>
          <a:p>
            <a:r>
              <a:rPr lang="fr-FR" altLang="fr-FR" sz="3600" kern="0" dirty="0">
                <a:solidFill>
                  <a:schemeClr val="bg1"/>
                </a:solidFill>
                <a:latin typeface="Montserrat ExtraBold" panose="00000900000000000000" pitchFamily="2" charset="0"/>
                <a:ea typeface="Montserrat ExtraBold" panose="00000900000000000000" pitchFamily="2" charset="0"/>
                <a:cs typeface="Montserrat ExtraBold" panose="00000900000000000000" pitchFamily="2" charset="0"/>
              </a:rPr>
              <a:t>Plus vite, </a:t>
            </a:r>
          </a:p>
          <a:p>
            <a:r>
              <a:rPr lang="fr-FR" altLang="fr-FR" sz="3600" kern="0" dirty="0">
                <a:solidFill>
                  <a:schemeClr val="bg1"/>
                </a:solidFill>
                <a:latin typeface="Montserrat ExtraBold" panose="00000900000000000000" pitchFamily="2" charset="0"/>
                <a:ea typeface="Montserrat ExtraBold" panose="00000900000000000000" pitchFamily="2" charset="0"/>
                <a:cs typeface="Montserrat ExtraBold" panose="00000900000000000000" pitchFamily="2" charset="0"/>
              </a:rPr>
              <a:t>    Plus haut, </a:t>
            </a:r>
          </a:p>
          <a:p>
            <a:r>
              <a:rPr lang="fr-FR" altLang="fr-FR" sz="3600" kern="0" dirty="0">
                <a:solidFill>
                  <a:schemeClr val="bg1"/>
                </a:solidFill>
                <a:latin typeface="Montserrat ExtraBold" panose="00000900000000000000" pitchFamily="2" charset="0"/>
                <a:ea typeface="Montserrat ExtraBold" panose="00000900000000000000" pitchFamily="2" charset="0"/>
                <a:cs typeface="Montserrat ExtraBold" panose="00000900000000000000" pitchFamily="2" charset="0"/>
              </a:rPr>
              <a:t>        Plus fort…</a:t>
            </a:r>
          </a:p>
          <a:p>
            <a:r>
              <a:rPr lang="fr-FR" altLang="fr-FR" sz="3600" kern="0" dirty="0">
                <a:solidFill>
                  <a:schemeClr val="bg1"/>
                </a:solidFill>
                <a:latin typeface="Montserrat ExtraBold" panose="00000900000000000000" pitchFamily="2" charset="0"/>
                <a:ea typeface="Montserrat ExtraBold" panose="00000900000000000000" pitchFamily="2" charset="0"/>
                <a:cs typeface="Montserrat ExtraBold" panose="00000900000000000000" pitchFamily="2" charset="0"/>
              </a:rPr>
              <a:t>            Ensemble ! </a:t>
            </a:r>
          </a:p>
        </p:txBody>
      </p:sp>
    </p:spTree>
    <p:extLst>
      <p:ext uri="{BB962C8B-B14F-4D97-AF65-F5344CB8AC3E}">
        <p14:creationId xmlns:p14="http://schemas.microsoft.com/office/powerpoint/2010/main" val="12902083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681146"/>
          <a:ext cx="11544665" cy="368903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PRIO Q1 Epargne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26-65 ans, « presque équipés" (éligibles en PTF : segments Premium, à potentiel, Essentiels à potentiel, Essentiels),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BPne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détenant 2 univers sauf </a:t>
                      </a:r>
                      <a:r>
                        <a:rPr lang="fr-FR" sz="1000" b="1" i="0" u="none" strike="noStrike" kern="1200" dirty="0">
                          <a:solidFill>
                            <a:srgbClr val="C00000"/>
                          </a:solidFill>
                          <a:effectLst/>
                          <a:latin typeface="Arial" panose="020B0604020202020204" pitchFamily="34" charset="0"/>
                          <a:ea typeface="+mn-ea"/>
                          <a:cs typeface="+mn-cs"/>
                        </a:rPr>
                        <a:t>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et non vus en 2023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C’est une cible tendre et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clients sont équipés de 2 Univers.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La détention d’un 3</a:t>
                      </a:r>
                      <a:r>
                        <a:rPr lang="fr-FR" sz="1000" b="1" i="0" u="none" strike="noStrike" kern="1200" baseline="30000" dirty="0">
                          <a:solidFill>
                            <a:schemeClr val="tx1">
                              <a:lumMod val="75000"/>
                              <a:lumOff val="25000"/>
                            </a:schemeClr>
                          </a:solidFill>
                          <a:effectLst/>
                          <a:latin typeface="Arial" panose="020B0604020202020204" pitchFamily="34" charset="0"/>
                          <a:ea typeface="+mn-ea"/>
                          <a:cs typeface="+mn-cs"/>
                        </a:rPr>
                        <a:t>ème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univers va permettre de les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L’impact Part Variable est élevé.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endParaRPr lang="fr-FR" sz="1000" b="0" i="0" u="none" strike="noStrike" kern="1200" dirty="0">
                        <a:solidFill>
                          <a:schemeClr val="tx1"/>
                        </a:solidFill>
                        <a:effectLst/>
                        <a:latin typeface="Arial" panose="020B0604020202020204" pitchFamily="34" charset="0"/>
                        <a:ea typeface="+mn-ea"/>
                        <a:cs typeface="+mn-cs"/>
                      </a:endParaRPr>
                    </a:p>
                    <a:p>
                      <a:pPr algn="ctr"/>
                      <a:r>
                        <a:rPr lang="fr-FR" sz="1000" b="0" i="0" u="none" strike="noStrike" kern="1200" dirty="0">
                          <a:solidFill>
                            <a:schemeClr val="tx1"/>
                          </a:solidFill>
                          <a:effectLst/>
                          <a:latin typeface="Arial" panose="020B0604020202020204" pitchFamily="34" charset="0"/>
                          <a:ea typeface="+mn-ea"/>
                          <a:cs typeface="+mn-cs"/>
                        </a:rPr>
                        <a:t>GERC</a:t>
                      </a:r>
                    </a:p>
                    <a:p>
                      <a:pPr algn="ctr"/>
                      <a:endParaRPr lang="fr-FR" sz="800" b="0" i="0" u="none" strike="noStrike" kern="1200" dirty="0">
                        <a:solidFill>
                          <a:schemeClr val="tx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Q1 EPARGNE PRESQUE EQUIPE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PRIO Q1 Placement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26-65 ans, « presque équipés" (éligibles en PTF : segments Premium, à potentiel, Essentiels à potentiel, Essentiels),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BPne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détenant 2 univers sauf </a:t>
                      </a:r>
                      <a:r>
                        <a:rPr lang="fr-FR" sz="1000" b="1" i="0" u="none" strike="noStrike" kern="1200" dirty="0">
                          <a:solidFill>
                            <a:srgbClr val="C00000"/>
                          </a:solidFill>
                          <a:effectLst/>
                          <a:latin typeface="Arial" panose="020B0604020202020204" pitchFamily="34" charset="0"/>
                          <a:ea typeface="+mn-ea"/>
                          <a:cs typeface="+mn-cs"/>
                        </a:rPr>
                        <a:t>P</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et non vus en 2023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C’est une cible tendre et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clients sont équipés de 2 Univers.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La détention d’un 3</a:t>
                      </a:r>
                      <a:r>
                        <a:rPr lang="fr-FR" sz="1000" b="1" i="0" u="none" strike="noStrike" kern="1200" baseline="30000" dirty="0">
                          <a:solidFill>
                            <a:schemeClr val="tx1">
                              <a:lumMod val="75000"/>
                              <a:lumOff val="25000"/>
                            </a:schemeClr>
                          </a:solidFill>
                          <a:effectLst/>
                          <a:latin typeface="Arial" panose="020B0604020202020204" pitchFamily="34" charset="0"/>
                          <a:ea typeface="+mn-ea"/>
                          <a:cs typeface="+mn-cs"/>
                        </a:rPr>
                        <a:t>ème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univers va permettre de les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L’impact Part Variable est élevé.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PRIO Q1 PLACEMENT PRESQUE EQUIPE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Q1 CONQUETE EPARGNE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de 18 à 69 ans,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Ess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 potentiel, A potentiel,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Ess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Grand Public</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non détenteurs ASV, PERi ou PEA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OU</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Score souscription assurance vie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OU</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Soit Liquidités (SF tous livrets) &gt;15k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OU</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Soit crédit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immo</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à échéance 6 mois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OU</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Soit détenteurs d'un PEL sup 10 ans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Equiper et rajeunir notre Fonds de commerce.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épargne et en retraite. Personnaliser le conseil en capitalisant sur l’approche globale épargne pour adapter notre réponse client en fonction de ses projets à court, moyen et long terme et en s’appuyant sur nos offres d’épargne complémentaires.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CONQUETE EPARGNE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t>
            </a:r>
            <a:r>
              <a:rPr lang="fr-FR" dirty="0">
                <a:solidFill>
                  <a:srgbClr val="C00000"/>
                </a:solidFill>
                <a:latin typeface="Montserrat Black"/>
              </a:rPr>
              <a:t>Epargne</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pic>
        <p:nvPicPr>
          <p:cNvPr id="18" name="Picture 2" descr="Panneau de route prioritaire en France — Wikipédia">
            <a:extLst>
              <a:ext uri="{FF2B5EF4-FFF2-40B4-BE49-F238E27FC236}">
                <a16:creationId xmlns:a16="http://schemas.microsoft.com/office/drawing/2014/main" id="{46F5E449-9803-6DFD-08D6-87FF006A88F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97059" y="2377056"/>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Le &quot;Fait Maison&quot;... - La Causerie des Chartrons">
            <a:extLst>
              <a:ext uri="{FF2B5EF4-FFF2-40B4-BE49-F238E27FC236}">
                <a16:creationId xmlns:a16="http://schemas.microsoft.com/office/drawing/2014/main" id="{FD56DE46-A2B0-5324-BE83-29B100D6F67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18047" y="2858350"/>
            <a:ext cx="436291" cy="289743"/>
          </a:xfrm>
          <a:prstGeom prst="rect">
            <a:avLst/>
          </a:prstGeom>
          <a:noFill/>
          <a:extLst>
            <a:ext uri="{909E8E84-426E-40DD-AFC4-6F175D3DCCD1}">
              <a14:hiddenFill xmlns:a14="http://schemas.microsoft.com/office/drawing/2010/main">
                <a:solidFill>
                  <a:srgbClr val="FFFFFF"/>
                </a:solidFill>
              </a14:hiddenFill>
            </a:ext>
          </a:extLst>
        </p:spPr>
      </p:pic>
      <p:sp>
        <p:nvSpPr>
          <p:cNvPr id="225" name="Rectangle 224">
            <a:extLst>
              <a:ext uri="{FF2B5EF4-FFF2-40B4-BE49-F238E27FC236}">
                <a16:creationId xmlns:a16="http://schemas.microsoft.com/office/drawing/2014/main" id="{097C637D-E867-BC74-1381-964179FAF9DD}"/>
              </a:ext>
            </a:extLst>
          </p:cNvPr>
          <p:cNvSpPr/>
          <p:nvPr/>
        </p:nvSpPr>
        <p:spPr>
          <a:xfrm>
            <a:off x="495300" y="1648998"/>
            <a:ext cx="11572874" cy="372118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 name="Picture 6" descr="ATELIER CAPILLAIRE">
            <a:extLst>
              <a:ext uri="{FF2B5EF4-FFF2-40B4-BE49-F238E27FC236}">
                <a16:creationId xmlns:a16="http://schemas.microsoft.com/office/drawing/2014/main" id="{50E52426-F7D0-0189-57F3-035B0855134C}"/>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8697" y="2107067"/>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Panneau de route prioritaire en France — Wikipédia">
            <a:extLst>
              <a:ext uri="{FF2B5EF4-FFF2-40B4-BE49-F238E27FC236}">
                <a16:creationId xmlns:a16="http://schemas.microsoft.com/office/drawing/2014/main" id="{195290E8-69D7-C7B9-296C-81C5883300F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83998" y="3358045"/>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Le &quot;Fait Maison&quot;... - La Causerie des Chartrons">
            <a:extLst>
              <a:ext uri="{FF2B5EF4-FFF2-40B4-BE49-F238E27FC236}">
                <a16:creationId xmlns:a16="http://schemas.microsoft.com/office/drawing/2014/main" id="{9500A064-6473-7B01-0479-E2C43E47B0C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04986" y="3839339"/>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ATELIER CAPILLAIRE">
            <a:extLst>
              <a:ext uri="{FF2B5EF4-FFF2-40B4-BE49-F238E27FC236}">
                <a16:creationId xmlns:a16="http://schemas.microsoft.com/office/drawing/2014/main" id="{8955A9BF-C202-C598-D352-92196027C765}"/>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5636" y="3088056"/>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44857935-E027-B117-856A-D0BE1BA4A9AA}"/>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45378" y="4384077"/>
            <a:ext cx="363205" cy="290565"/>
          </a:xfrm>
          <a:prstGeom prst="rect">
            <a:avLst/>
          </a:prstGeom>
        </p:spPr>
      </p:pic>
      <p:pic>
        <p:nvPicPr>
          <p:cNvPr id="13" name="Image 12">
            <a:extLst>
              <a:ext uri="{FF2B5EF4-FFF2-40B4-BE49-F238E27FC236}">
                <a16:creationId xmlns:a16="http://schemas.microsoft.com/office/drawing/2014/main" id="{1B764E86-3563-62CD-0F1C-141EB83EC06A}"/>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468492" y="4652106"/>
            <a:ext cx="244339" cy="277357"/>
          </a:xfrm>
          <a:prstGeom prst="rect">
            <a:avLst/>
          </a:prstGeom>
        </p:spPr>
      </p:pic>
      <p:pic>
        <p:nvPicPr>
          <p:cNvPr id="16" name="Image 15">
            <a:extLst>
              <a:ext uri="{FF2B5EF4-FFF2-40B4-BE49-F238E27FC236}">
                <a16:creationId xmlns:a16="http://schemas.microsoft.com/office/drawing/2014/main" id="{47256B07-9C3F-4178-2970-E122502B1141}"/>
              </a:ext>
            </a:extLst>
          </p:cNvPr>
          <p:cNvPicPr>
            <a:picLocks noChangeAspect="1"/>
          </p:cNvPicPr>
          <p:nvPr/>
        </p:nvPicPr>
        <p:blipFill>
          <a:blip r:embed="rId11">
            <a:clrChange>
              <a:clrFrom>
                <a:srgbClr val="FFFFFF"/>
              </a:clrFrom>
              <a:clrTo>
                <a:srgbClr val="FFFFFF">
                  <a:alpha val="0"/>
                </a:srgbClr>
              </a:clrTo>
            </a:clrChange>
            <a:grayscl/>
          </a:blip>
          <a:stretch>
            <a:fillRect/>
          </a:stretch>
        </p:blipFill>
        <p:spPr>
          <a:xfrm>
            <a:off x="11495357" y="4900818"/>
            <a:ext cx="316979" cy="264150"/>
          </a:xfrm>
          <a:prstGeom prst="rect">
            <a:avLst/>
          </a:prstGeom>
        </p:spPr>
      </p:pic>
    </p:spTree>
    <p:extLst>
      <p:ext uri="{BB962C8B-B14F-4D97-AF65-F5344CB8AC3E}">
        <p14:creationId xmlns:p14="http://schemas.microsoft.com/office/powerpoint/2010/main" val="21221878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346463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377233">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Q1 BILAN EPARGNE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détenteurs d’un PEL ou Quadreto ou CAT ou ASV</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Ess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 potentiel, A potentiel,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Ess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Grand Public</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SF tous livrets &gt; à 10 K€</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Score complémentaire : non vus en 2023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OU</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clients avec conjoints ./ enfants non équipés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OU</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clients avec mouvements créditeurs importants (&gt; 5 K€ hors crédit conso, IZI et rachats ASV)</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Affirmer notre approche globale de l’épargne en proposant un rendez-vous Bilan Epargne personnalisé à nos clients, pour leur montrer l’intérêt de mixer leur épargne face au contexte de marché.</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Diversification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BILAN EPARGNE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r h="377233">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Q1 NOUVEAUX PARCOURS SELFCARE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18 -60 ans non-détenteurs d’un livret Jeune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non détenteurs livret A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non détenteurs d’un LDDS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non détenteurs d’un PEL,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et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détenteurs d’un compte de dépôts,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Avec TOP CC vert ou orange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1. Avec segmentation «très digitaux» et «digitaux»</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2. Navigation des pages : Livret Jeune, LDDS, PEL, évolution des taux, bien choisir ses livrets, Livret 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Mettre en avant nos nouveaux parcours self care afin de favoriser le développer l’épargne sur les livrets d’épargne dont le livret A, le LDDS, le livret jeune (uniquement pour les majeurs) et le PEL.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61609913"/>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t>
            </a:r>
            <a:r>
              <a:rPr lang="fr-FR" dirty="0">
                <a:solidFill>
                  <a:srgbClr val="C00000"/>
                </a:solidFill>
                <a:latin typeface="Montserrat Black"/>
              </a:rPr>
              <a:t>Epargne</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8"/>
            <a:ext cx="11572874" cy="349678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Image 11">
            <a:extLst>
              <a:ext uri="{FF2B5EF4-FFF2-40B4-BE49-F238E27FC236}">
                <a16:creationId xmlns:a16="http://schemas.microsoft.com/office/drawing/2014/main" id="{44857935-E027-B117-856A-D0BE1BA4A9AA}"/>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33155" y="2252085"/>
            <a:ext cx="363205" cy="290565"/>
          </a:xfrm>
          <a:prstGeom prst="rect">
            <a:avLst/>
          </a:prstGeom>
        </p:spPr>
      </p:pic>
      <p:pic>
        <p:nvPicPr>
          <p:cNvPr id="13" name="Image 12">
            <a:extLst>
              <a:ext uri="{FF2B5EF4-FFF2-40B4-BE49-F238E27FC236}">
                <a16:creationId xmlns:a16="http://schemas.microsoft.com/office/drawing/2014/main" id="{1B764E86-3563-62CD-0F1C-141EB83EC06A}"/>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56269" y="2520114"/>
            <a:ext cx="244339" cy="277357"/>
          </a:xfrm>
          <a:prstGeom prst="rect">
            <a:avLst/>
          </a:prstGeom>
        </p:spPr>
      </p:pic>
      <p:pic>
        <p:nvPicPr>
          <p:cNvPr id="16" name="Image 15">
            <a:extLst>
              <a:ext uri="{FF2B5EF4-FFF2-40B4-BE49-F238E27FC236}">
                <a16:creationId xmlns:a16="http://schemas.microsoft.com/office/drawing/2014/main" id="{47256B07-9C3F-4178-2970-E122502B1141}"/>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83134" y="2768826"/>
            <a:ext cx="316979" cy="264150"/>
          </a:xfrm>
          <a:prstGeom prst="rect">
            <a:avLst/>
          </a:prstGeom>
        </p:spPr>
      </p:pic>
      <p:pic>
        <p:nvPicPr>
          <p:cNvPr id="2" name="Image 1">
            <a:extLst>
              <a:ext uri="{FF2B5EF4-FFF2-40B4-BE49-F238E27FC236}">
                <a16:creationId xmlns:a16="http://schemas.microsoft.com/office/drawing/2014/main" id="{D55002FF-03ED-9C74-866D-030946A68BCF}"/>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3135" y="3752014"/>
            <a:ext cx="244339" cy="277357"/>
          </a:xfrm>
          <a:prstGeom prst="rect">
            <a:avLst/>
          </a:prstGeom>
        </p:spPr>
      </p:pic>
      <p:pic>
        <p:nvPicPr>
          <p:cNvPr id="6" name="Image 5">
            <a:extLst>
              <a:ext uri="{FF2B5EF4-FFF2-40B4-BE49-F238E27FC236}">
                <a16:creationId xmlns:a16="http://schemas.microsoft.com/office/drawing/2014/main" id="{A0E73B76-DB83-A1DD-86BA-0004EBCC8EC7}"/>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510000" y="4000726"/>
            <a:ext cx="316979" cy="264150"/>
          </a:xfrm>
          <a:prstGeom prst="rect">
            <a:avLst/>
          </a:prstGeom>
        </p:spPr>
      </p:pic>
      <p:pic>
        <p:nvPicPr>
          <p:cNvPr id="4" name="Picture 6" descr="ATELIER CAPILLAIRE">
            <a:extLst>
              <a:ext uri="{FF2B5EF4-FFF2-40B4-BE49-F238E27FC236}">
                <a16:creationId xmlns:a16="http://schemas.microsoft.com/office/drawing/2014/main" id="{6440EC96-8267-3D6E-2420-EFCEEAFF86EE}"/>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199" y="3167539"/>
            <a:ext cx="785811" cy="52292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Objet 4">
            <a:extLst>
              <a:ext uri="{FF2B5EF4-FFF2-40B4-BE49-F238E27FC236}">
                <a16:creationId xmlns:a16="http://schemas.microsoft.com/office/drawing/2014/main" id="{C540465C-0F66-9D38-19B8-0FE6D5544E6D}"/>
              </a:ext>
            </a:extLst>
          </p:cNvPr>
          <p:cNvGraphicFramePr>
            <a:graphicFrameLocks noChangeAspect="1"/>
          </p:cNvGraphicFramePr>
          <p:nvPr/>
        </p:nvGraphicFramePr>
        <p:xfrm>
          <a:off x="1079026" y="4557630"/>
          <a:ext cx="1490662" cy="200025"/>
        </p:xfrm>
        <a:graphic>
          <a:graphicData uri="http://schemas.openxmlformats.org/presentationml/2006/ole">
            <mc:AlternateContent xmlns:mc="http://schemas.openxmlformats.org/markup-compatibility/2006">
              <mc:Choice xmlns:v="urn:schemas-microsoft-com:vml" Requires="v">
                <p:oleObj name="Worksheet" r:id="rId10" imgW="1800344" imgH="200179" progId="Excel.Sheet.12">
                  <p:embed/>
                </p:oleObj>
              </mc:Choice>
              <mc:Fallback>
                <p:oleObj name="Worksheet" r:id="rId10" imgW="1800344" imgH="200179" progId="Excel.Sheet.12">
                  <p:embed/>
                  <p:pic>
                    <p:nvPicPr>
                      <p:cNvPr id="5" name="Objet 4">
                        <a:extLst>
                          <a:ext uri="{FF2B5EF4-FFF2-40B4-BE49-F238E27FC236}">
                            <a16:creationId xmlns:a16="http://schemas.microsoft.com/office/drawing/2014/main" id="{C540465C-0F66-9D38-19B8-0FE6D5544E6D}"/>
                          </a:ext>
                        </a:extLst>
                      </p:cNvPr>
                      <p:cNvPicPr/>
                      <p:nvPr/>
                    </p:nvPicPr>
                    <p:blipFill>
                      <a:blip r:embed="rId11"/>
                      <a:stretch>
                        <a:fillRect/>
                      </a:stretch>
                    </p:blipFill>
                    <p:spPr>
                      <a:xfrm>
                        <a:off x="1079026" y="4557630"/>
                        <a:ext cx="1490662" cy="200025"/>
                      </a:xfrm>
                      <a:prstGeom prst="rect">
                        <a:avLst/>
                      </a:prstGeom>
                    </p:spPr>
                  </p:pic>
                </p:oleObj>
              </mc:Fallback>
            </mc:AlternateContent>
          </a:graphicData>
        </a:graphic>
      </p:graphicFrame>
      <p:pic>
        <p:nvPicPr>
          <p:cNvPr id="7" name="Picture 4" descr="Page 2 | Recurrent Images - Free Download on Freepik">
            <a:extLst>
              <a:ext uri="{FF2B5EF4-FFF2-40B4-BE49-F238E27FC236}">
                <a16:creationId xmlns:a16="http://schemas.microsoft.com/office/drawing/2014/main" id="{2078719E-F772-59FA-46B5-EAC4C6B76227}"/>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8933078" y="4052268"/>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3168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4"/>
          <a:ext cx="11544665" cy="4801121"/>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633168">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2084273">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Q1 DECLENCHEURS EPARGNE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 &gt;28 ans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&gt; Cible 1 :  ayant un solde moyen constamment supérieur à 3000€ pendant 3 mois d'affilée, sans aucun découvert</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&gt; Cible 2 : avec une hausse de 30% des flux créditeurs moyens sur 1 mois et resté au-dessus de ce seuil les 3 mois suivants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&gt; Cible 3 :  dont le montant du livret A est 15000€ au mois 3 mois consécutifs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&gt; Cible 4 : appétents Cryptomonnaies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simulateur crédit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immo</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Navigation page PEL, Investir en Bourse, Epargne responsable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Élargissement des déclencheurs utilisés dans le cadre du programme relationnel jeunes avec adaptation des cibles aux clients ayant + de 28 ans.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Capitaliser sur les déclencheurs épargne pour Conquérir, Equiper et Développer la collecte d’épargne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EPARGNE</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DECLENCHEURS</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1016750">
                <a:tc rowSpan="2">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Q1 EMPRUNT DETENU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16 000 clients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de moins de 80 ans ayant souscrit sur ASV aux émissions d’emprunts en 2022 ou 2023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d’argent frais et diversification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EMPRUNT DETENTEUR SUR ASV</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854013">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1 100 clients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de moins de 80 ans ayant souscrit sur CTO aux émissions d’emprunts en 2022 ou 2023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d’argent frais et diversification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EMPRUNT DETENTEUR SUR CTO</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56282262"/>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t>
            </a:r>
            <a:r>
              <a:rPr lang="fr-FR" dirty="0">
                <a:solidFill>
                  <a:srgbClr val="C00000"/>
                </a:solidFill>
                <a:latin typeface="Montserrat Black"/>
              </a:rPr>
              <a:t>Epargne</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8"/>
            <a:ext cx="11572874" cy="4833267"/>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1421181B-6653-FAEB-660B-FF2EEA799550}"/>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60022" y="2558718"/>
            <a:ext cx="244339" cy="277357"/>
          </a:xfrm>
          <a:prstGeom prst="rect">
            <a:avLst/>
          </a:prstGeom>
        </p:spPr>
      </p:pic>
      <p:pic>
        <p:nvPicPr>
          <p:cNvPr id="5" name="Image 4">
            <a:extLst>
              <a:ext uri="{FF2B5EF4-FFF2-40B4-BE49-F238E27FC236}">
                <a16:creationId xmlns:a16="http://schemas.microsoft.com/office/drawing/2014/main" id="{1AAE78FE-727E-829D-4C01-6ACF62FF14AF}"/>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6887" y="2807430"/>
            <a:ext cx="316979" cy="264150"/>
          </a:xfrm>
          <a:prstGeom prst="rect">
            <a:avLst/>
          </a:prstGeom>
        </p:spPr>
      </p:pic>
      <p:pic>
        <p:nvPicPr>
          <p:cNvPr id="18" name="Image 17">
            <a:extLst>
              <a:ext uri="{FF2B5EF4-FFF2-40B4-BE49-F238E27FC236}">
                <a16:creationId xmlns:a16="http://schemas.microsoft.com/office/drawing/2014/main" id="{04E37199-6C92-1DF6-0715-2C82E48EA30A}"/>
              </a:ext>
            </a:extLst>
          </p:cNvPr>
          <p:cNvPicPr>
            <a:picLocks noChangeAspect="1"/>
          </p:cNvPicPr>
          <p:nvPr/>
        </p:nvPicPr>
        <p:blipFill>
          <a:blip r:embed="rId8"/>
          <a:stretch>
            <a:fillRect/>
          </a:stretch>
        </p:blipFill>
        <p:spPr>
          <a:xfrm>
            <a:off x="714983" y="5537942"/>
            <a:ext cx="1839537" cy="193139"/>
          </a:xfrm>
          <a:prstGeom prst="rect">
            <a:avLst/>
          </a:prstGeom>
        </p:spPr>
      </p:pic>
      <p:pic>
        <p:nvPicPr>
          <p:cNvPr id="3" name="Picture 2" descr="Le &quot;Fait Maison&quot;... - La Causerie des Chartrons">
            <a:extLst>
              <a:ext uri="{FF2B5EF4-FFF2-40B4-BE49-F238E27FC236}">
                <a16:creationId xmlns:a16="http://schemas.microsoft.com/office/drawing/2014/main" id="{7479EB1A-9171-8F2E-0AED-667B0CEA3DAE}"/>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2336374" y="4198748"/>
            <a:ext cx="436291" cy="289743"/>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7F7254C2-BF59-F48F-D361-FC96D7EF8E8A}"/>
              </a:ext>
            </a:extLst>
          </p:cNvPr>
          <p:cNvSpPr txBox="1"/>
          <p:nvPr/>
        </p:nvSpPr>
        <p:spPr>
          <a:xfrm rot="20251501">
            <a:off x="9896475" y="5039793"/>
            <a:ext cx="696024" cy="261610"/>
          </a:xfrm>
          <a:prstGeom prst="rect">
            <a:avLst/>
          </a:prstGeom>
          <a:solidFill>
            <a:srgbClr val="FFFF00"/>
          </a:solidFill>
        </p:spPr>
        <p:txBody>
          <a:bodyPr wrap="none" rtlCol="0">
            <a:spAutoFit/>
          </a:bodyPr>
          <a:lstStyle/>
          <a:p>
            <a:r>
              <a:rPr lang="fr-FR" sz="1100" dirty="0"/>
              <a:t>En ligne</a:t>
            </a:r>
          </a:p>
        </p:txBody>
      </p:sp>
    </p:spTree>
    <p:extLst>
      <p:ext uri="{BB962C8B-B14F-4D97-AF65-F5344CB8AC3E}">
        <p14:creationId xmlns:p14="http://schemas.microsoft.com/office/powerpoint/2010/main" val="8447327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4551391"/>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101475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Q1 EMPRUNT CONQUETE ASV</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16 000 clients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non-détenteurs d’assurance-vie, non vus en 2023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ET</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18 – 69 ans, SF &gt; 50 K€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18 - 45 ans, avec score d’appétence à l’ouverture d’une ASV</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d’argent frais et diversification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EMPRUNT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CONQUETE ASSVIE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493200">
                <a:tc rowSpan="2">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Q1 EMPRUNT ACTIVATION ASV</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21 000 clients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de 25 – 79 ans, détenteurs d’assurance-vie,  sans opération depuis 4 ans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d’argent frais et diversification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EMPRUNT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ACTIVATION ASSVIE 1</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493200">
                <a:tc vMerge="1">
                  <a:txBody>
                    <a:bodyPr/>
                    <a:lstStyle/>
                    <a:p>
                      <a:endParaRPr lang="fr-FR"/>
                    </a:p>
                  </a:txBody>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1 000 clients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de 18 – 45 ans, avec score d’appétence à un versement complémentaire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d’argent frais et diversification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EMPRUNT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ACTIVATION ASSVIE 2</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31231228"/>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Q1 conquête QUADRETO</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non équipés en PEL/Quadreto, 30-80 ans, SF &gt; 30 K€ en livrets et DAV,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Bilan Epargne avec pour but la conquête d’argent frais en diversifiant via un Quadreto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EPARGNE QUADRETO</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377233">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Q1 Parts Sociales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non sociétaires, SF comprise entre 50 et 75 K€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Equiper en Parts Sociales</a:t>
                      </a:r>
                      <a:r>
                        <a:rPr lang="fr-FR" sz="1867" b="0" i="0" u="none" strike="noStrike" cap="none" baseline="0" dirty="0">
                          <a:solidFill>
                            <a:schemeClr val="tx1"/>
                          </a:solidFill>
                          <a:latin typeface="+mn-lt"/>
                          <a:ea typeface="+mn-ea"/>
                          <a:cs typeface="+mn-cs"/>
                          <a:sym typeface="Arial"/>
                        </a:rPr>
                        <a: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EPARGNE PARTS SOCIALES</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t>
            </a:r>
            <a:r>
              <a:rPr lang="fr-FR" dirty="0">
                <a:solidFill>
                  <a:srgbClr val="C00000"/>
                </a:solidFill>
                <a:latin typeface="Montserrat Black"/>
              </a:rPr>
              <a:t>Epargne</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4583538"/>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5FD3DC90-E189-61D3-6675-F4F37A761B29}"/>
              </a:ext>
            </a:extLst>
          </p:cNvPr>
          <p:cNvPicPr>
            <a:picLocks noChangeAspect="1"/>
          </p:cNvPicPr>
          <p:nvPr/>
        </p:nvPicPr>
        <p:blipFill>
          <a:blip r:embed="rId6"/>
          <a:stretch>
            <a:fillRect/>
          </a:stretch>
        </p:blipFill>
        <p:spPr>
          <a:xfrm>
            <a:off x="972160" y="3754744"/>
            <a:ext cx="1839537" cy="193139"/>
          </a:xfrm>
          <a:prstGeom prst="rect">
            <a:avLst/>
          </a:prstGeom>
        </p:spPr>
      </p:pic>
      <p:pic>
        <p:nvPicPr>
          <p:cNvPr id="5" name="Image 4">
            <a:extLst>
              <a:ext uri="{FF2B5EF4-FFF2-40B4-BE49-F238E27FC236}">
                <a16:creationId xmlns:a16="http://schemas.microsoft.com/office/drawing/2014/main" id="{14827564-744D-8078-6B17-79D399D0EA30}"/>
              </a:ext>
            </a:extLst>
          </p:cNvPr>
          <p:cNvPicPr>
            <a:picLocks noChangeAspect="1"/>
          </p:cNvPicPr>
          <p:nvPr/>
        </p:nvPicPr>
        <p:blipFill>
          <a:blip r:embed="rId6"/>
          <a:stretch>
            <a:fillRect/>
          </a:stretch>
        </p:blipFill>
        <p:spPr>
          <a:xfrm>
            <a:off x="972160" y="2742562"/>
            <a:ext cx="1839537" cy="193139"/>
          </a:xfrm>
          <a:prstGeom prst="rect">
            <a:avLst/>
          </a:prstGeom>
        </p:spPr>
      </p:pic>
      <p:pic>
        <p:nvPicPr>
          <p:cNvPr id="2" name="Picture 2" descr="Le &quot;Fait Maison&quot;... - La Causerie des Chartrons">
            <a:extLst>
              <a:ext uri="{FF2B5EF4-FFF2-40B4-BE49-F238E27FC236}">
                <a16:creationId xmlns:a16="http://schemas.microsoft.com/office/drawing/2014/main" id="{CFBAD857-B132-5643-5BAC-958DDE366582}"/>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348542" y="2061330"/>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e &quot;Fait Maison&quot;... - La Causerie des Chartrons">
            <a:extLst>
              <a:ext uri="{FF2B5EF4-FFF2-40B4-BE49-F238E27FC236}">
                <a16:creationId xmlns:a16="http://schemas.microsoft.com/office/drawing/2014/main" id="{38BCC113-E18F-279B-063F-4E2743505591}"/>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347698" y="3077060"/>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Le &quot;Fait Maison&quot;... - La Causerie des Chartrons">
            <a:extLst>
              <a:ext uri="{FF2B5EF4-FFF2-40B4-BE49-F238E27FC236}">
                <a16:creationId xmlns:a16="http://schemas.microsoft.com/office/drawing/2014/main" id="{24499DCE-4E47-CE94-E5F2-4B74EEEC0D06}"/>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343505" y="4066090"/>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Le &quot;Fait Maison&quot;... - La Causerie des Chartrons">
            <a:extLst>
              <a:ext uri="{FF2B5EF4-FFF2-40B4-BE49-F238E27FC236}">
                <a16:creationId xmlns:a16="http://schemas.microsoft.com/office/drawing/2014/main" id="{C79C57FF-6576-2EF4-5308-771CC36C2E6C}"/>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334269" y="5050791"/>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ADN Nations - Analyse de marché et conseil stratégique">
            <a:hlinkClick r:id="rId8" action="ppaction://hlinksldjump"/>
            <a:extLst>
              <a:ext uri="{FF2B5EF4-FFF2-40B4-BE49-F238E27FC236}">
                <a16:creationId xmlns:a16="http://schemas.microsoft.com/office/drawing/2014/main" id="{3B4E4228-220F-BB4A-FBAF-A57020336CB1}"/>
              </a:ext>
            </a:extLst>
          </p:cNvPr>
          <p:cNvPicPr>
            <a:picLocks noChangeAspect="1" noChangeArrowheads="1"/>
          </p:cNvPicPr>
          <p:nvPr/>
        </p:nvPicPr>
        <p:blipFill>
          <a:blip r:embed="rId9"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D0C9A5AD-A1C3-002F-B803-C407258C0962}"/>
              </a:ext>
            </a:extLst>
          </p:cNvPr>
          <p:cNvSpPr txBox="1"/>
          <p:nvPr/>
        </p:nvSpPr>
        <p:spPr>
          <a:xfrm rot="20251501">
            <a:off x="8376759" y="2075397"/>
            <a:ext cx="696024" cy="261610"/>
          </a:xfrm>
          <a:prstGeom prst="rect">
            <a:avLst/>
          </a:prstGeom>
          <a:solidFill>
            <a:srgbClr val="FFFF00"/>
          </a:solidFill>
        </p:spPr>
        <p:txBody>
          <a:bodyPr wrap="none" rtlCol="0">
            <a:spAutoFit/>
          </a:bodyPr>
          <a:lstStyle/>
          <a:p>
            <a:r>
              <a:rPr lang="fr-FR" sz="1100" dirty="0"/>
              <a:t>En ligne</a:t>
            </a:r>
          </a:p>
        </p:txBody>
      </p:sp>
      <p:sp>
        <p:nvSpPr>
          <p:cNvPr id="10" name="ZoneTexte 9">
            <a:extLst>
              <a:ext uri="{FF2B5EF4-FFF2-40B4-BE49-F238E27FC236}">
                <a16:creationId xmlns:a16="http://schemas.microsoft.com/office/drawing/2014/main" id="{FEA361E8-528D-D544-E61D-9630815F0B10}"/>
              </a:ext>
            </a:extLst>
          </p:cNvPr>
          <p:cNvSpPr txBox="1"/>
          <p:nvPr/>
        </p:nvSpPr>
        <p:spPr>
          <a:xfrm rot="20251501">
            <a:off x="8376756" y="3485144"/>
            <a:ext cx="696024" cy="261610"/>
          </a:xfrm>
          <a:prstGeom prst="rect">
            <a:avLst/>
          </a:prstGeom>
          <a:solidFill>
            <a:srgbClr val="FFFF00"/>
          </a:solidFill>
        </p:spPr>
        <p:txBody>
          <a:bodyPr wrap="none" rtlCol="0">
            <a:spAutoFit/>
          </a:bodyPr>
          <a:lstStyle/>
          <a:p>
            <a:r>
              <a:rPr lang="fr-FR" sz="1100" dirty="0"/>
              <a:t>En ligne</a:t>
            </a:r>
          </a:p>
        </p:txBody>
      </p:sp>
      <p:sp>
        <p:nvSpPr>
          <p:cNvPr id="11" name="ZoneTexte 10">
            <a:extLst>
              <a:ext uri="{FF2B5EF4-FFF2-40B4-BE49-F238E27FC236}">
                <a16:creationId xmlns:a16="http://schemas.microsoft.com/office/drawing/2014/main" id="{51C077B1-A27A-D435-F8D0-47FE91301A3A}"/>
              </a:ext>
            </a:extLst>
          </p:cNvPr>
          <p:cNvSpPr txBox="1"/>
          <p:nvPr/>
        </p:nvSpPr>
        <p:spPr>
          <a:xfrm rot="20251501">
            <a:off x="8376758" y="2982090"/>
            <a:ext cx="696024" cy="261610"/>
          </a:xfrm>
          <a:prstGeom prst="rect">
            <a:avLst/>
          </a:prstGeom>
          <a:solidFill>
            <a:srgbClr val="FFFF00"/>
          </a:solidFill>
        </p:spPr>
        <p:txBody>
          <a:bodyPr wrap="none" rtlCol="0">
            <a:spAutoFit/>
          </a:bodyPr>
          <a:lstStyle/>
          <a:p>
            <a:r>
              <a:rPr lang="fr-FR" sz="1100" dirty="0"/>
              <a:t>En ligne</a:t>
            </a:r>
          </a:p>
        </p:txBody>
      </p:sp>
    </p:spTree>
    <p:extLst>
      <p:ext uri="{BB962C8B-B14F-4D97-AF65-F5344CB8AC3E}">
        <p14:creationId xmlns:p14="http://schemas.microsoft.com/office/powerpoint/2010/main" val="15315175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21464"/>
          <a:ext cx="11544665" cy="4460757"/>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606183">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281826543"/>
                  </a:ext>
                </a:extLst>
              </a:tr>
              <a:tr h="111159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PRIO Q1 </a:t>
                      </a:r>
                      <a:r>
                        <a:rPr lang="fr-FR" sz="1200" b="1" i="0" u="none" strike="noStrike" kern="1200" dirty="0" err="1">
                          <a:solidFill>
                            <a:srgbClr val="7030A0"/>
                          </a:solidFill>
                          <a:effectLst/>
                          <a:latin typeface="Arial" panose="020B0604020202020204" pitchFamily="34" charset="0"/>
                          <a:ea typeface="+mn-ea"/>
                          <a:cs typeface="+mn-cs"/>
                        </a:rPr>
                        <a:t>Banca</a:t>
                      </a:r>
                      <a:r>
                        <a:rPr lang="fr-FR" sz="1200" b="1" i="0" u="none" strike="noStrike" kern="1200" dirty="0">
                          <a:solidFill>
                            <a:srgbClr val="7030A0"/>
                          </a:solidFill>
                          <a:effectLst/>
                          <a:latin typeface="Arial" panose="020B0604020202020204" pitchFamily="34" charset="0"/>
                          <a:ea typeface="+mn-ea"/>
                          <a:cs typeface="+mn-cs"/>
                        </a:rPr>
                        <a: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26-65 ans, « presque équipés" (éligibles en PTF : segments Premium, à potentiel, Essentiels à potentiel, Essentiels),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BPne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détenant 2 univers sauf </a:t>
                      </a:r>
                      <a:r>
                        <a:rPr lang="fr-FR" sz="1000" b="1" i="0" u="none" strike="noStrike" kern="1200" dirty="0">
                          <a:solidFill>
                            <a:srgbClr val="C00000"/>
                          </a:solidFill>
                          <a:effectLst/>
                          <a:latin typeface="Arial" panose="020B0604020202020204" pitchFamily="34" charset="0"/>
                          <a:ea typeface="+mn-ea"/>
                          <a:cs typeface="+mn-cs"/>
                        </a:rPr>
                        <a:t>B</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et non vus en 2023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C’est une cible tendre et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clients sont équipés de 2 Univers.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La détention d’un 3</a:t>
                      </a:r>
                      <a:r>
                        <a:rPr lang="fr-FR" sz="1000" b="1" i="0" u="none" strike="noStrike" kern="1200" baseline="30000" dirty="0">
                          <a:solidFill>
                            <a:schemeClr val="tx1">
                              <a:lumMod val="75000"/>
                              <a:lumOff val="25000"/>
                            </a:schemeClr>
                          </a:solidFill>
                          <a:effectLst/>
                          <a:latin typeface="Arial" panose="020B0604020202020204" pitchFamily="34" charset="0"/>
                          <a:ea typeface="+mn-ea"/>
                          <a:cs typeface="+mn-cs"/>
                        </a:rPr>
                        <a:t>ème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univers va permettre de les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L’impact Part Variable est élevé.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endParaRPr lang="fr-FR" sz="1000" b="0" i="0" u="none" strike="noStrike" kern="1200" dirty="0">
                        <a:solidFill>
                          <a:schemeClr val="tx1"/>
                        </a:solidFill>
                        <a:effectLst/>
                        <a:latin typeface="Arial" panose="020B0604020202020204" pitchFamily="34" charset="0"/>
                        <a:ea typeface="+mn-ea"/>
                        <a:cs typeface="+mn-cs"/>
                      </a:endParaRPr>
                    </a:p>
                    <a:p>
                      <a:pPr algn="ctr"/>
                      <a:r>
                        <a:rPr lang="fr-FR" sz="1000" b="0" i="0" u="none" strike="noStrike" kern="1200" dirty="0">
                          <a:solidFill>
                            <a:schemeClr val="tx1"/>
                          </a:solidFill>
                          <a:effectLst/>
                          <a:latin typeface="Arial" panose="020B0604020202020204" pitchFamily="34" charset="0"/>
                          <a:ea typeface="+mn-ea"/>
                          <a:cs typeface="+mn-cs"/>
                        </a:rPr>
                        <a:t>GERC</a:t>
                      </a:r>
                    </a:p>
                    <a:p>
                      <a:pPr algn="ctr"/>
                      <a:endParaRPr lang="fr-FR" sz="800" b="0" i="0" u="none" strike="noStrike" kern="1200" dirty="0">
                        <a:solidFill>
                          <a:schemeClr val="tx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Q1 BANCA</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 PRESQUE EQUIPE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45208205"/>
                  </a:ext>
                </a:extLst>
              </a:tr>
              <a:tr h="1515478">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Q1 Opération JO Campagne d’usage Carte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Fidélisation : Clients porteurs carte Visa Premium. Eligible à un « Instant gagnant » à J+1 paiement avec leur carte CE via l’accès à un jeu sur le basketball en se connectant à l’application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My</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Visa.</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Montée en gamme : Clients porteurs carte Visa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Classic</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avec flux créditeurs &gt; 1500 € ou topés « je suis sportif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Promouvoir l’usage de nos cartes Visa Premium et équiper nos clients en cartes Premium (Premier, Platinum,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Infinite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Opération d’envergure sur la durée (4 mois et demi), les porteurs Visa Premium pourront jouer à plusieurs reprises sur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My</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Visa App (application Visa) pour tenter de gagner des billets et assister à des épreuves des Jeux Olympiques et Paralympiques de Paris 2024.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 (cible 2)</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BANCA MEG VERS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CARTES HDG</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122749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Q1 Conquérir des clients bancarisés par la famille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Premiums BP avec : </a:t>
                      </a:r>
                    </a:p>
                    <a:p>
                      <a:pPr marL="243450" marR="0" lvl="0" indent="-171450" algn="l" defTabSz="914400" rtl="0" eaLnBrk="1" fontAlgn="ctr" latinLnBrk="0" hangingPunct="1">
                        <a:lnSpc>
                          <a:spcPct val="100000"/>
                        </a:lnSpc>
                        <a:spcBef>
                          <a:spcPts val="0"/>
                        </a:spcBef>
                        <a:spcAft>
                          <a:spcPts val="0"/>
                        </a:spcAft>
                        <a:buClrTx/>
                        <a:buSzTx/>
                        <a:buFontTx/>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Enfant mineur (15-17 ans) non JBP et sans forfait</a:t>
                      </a:r>
                    </a:p>
                    <a:p>
                      <a:pPr marL="243450" marR="0" lvl="0" indent="-171450" algn="l" defTabSz="914400" rtl="0" eaLnBrk="1" fontAlgn="ctr" latinLnBrk="0" hangingPunct="1">
                        <a:lnSpc>
                          <a:spcPct val="100000"/>
                        </a:lnSpc>
                        <a:spcBef>
                          <a:spcPts val="0"/>
                        </a:spcBef>
                        <a:spcAft>
                          <a:spcPts val="0"/>
                        </a:spcAft>
                        <a:buClrTx/>
                        <a:buSzTx/>
                        <a:buFontTx/>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Enfant majeur (18-24 ans) non JBP et sans forfait</a:t>
                      </a:r>
                    </a:p>
                    <a:p>
                      <a:pPr marL="243450" marR="0" lvl="0" indent="-171450" algn="l" defTabSz="914400" rtl="0" eaLnBrk="1" fontAlgn="ctr" latinLnBrk="0" hangingPunct="1">
                        <a:lnSpc>
                          <a:spcPct val="100000"/>
                        </a:lnSpc>
                        <a:spcBef>
                          <a:spcPts val="0"/>
                        </a:spcBef>
                        <a:spcAft>
                          <a:spcPts val="0"/>
                        </a:spcAft>
                        <a:buClrTx/>
                        <a:buSzTx/>
                        <a:buFontTx/>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Conjoint non BP/JBP et sans forfait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Conquérir le conjoint et les enfants en s’appuyant sur la relation de confiance établie pour mettre en avant la Formule Famille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BANCA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CONQUETE FAMILLE PREMIUM</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 </a:t>
            </a:r>
            <a:r>
              <a:rPr lang="fr-FR" dirty="0">
                <a:solidFill>
                  <a:srgbClr val="C00000"/>
                </a:solidFill>
                <a:latin typeface="Montserrat Black"/>
              </a:rPr>
              <a:t>Bancarisation</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BANCA</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pic>
        <p:nvPicPr>
          <p:cNvPr id="18" name="Picture 2" descr="Panneau de route prioritaire en France — Wikipédia">
            <a:extLst>
              <a:ext uri="{FF2B5EF4-FFF2-40B4-BE49-F238E27FC236}">
                <a16:creationId xmlns:a16="http://schemas.microsoft.com/office/drawing/2014/main" id="{46F5E449-9803-6DFD-08D6-87FF006A88F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97059" y="2129406"/>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Le &quot;Fait Maison&quot;... - La Causerie des Chartrons">
            <a:extLst>
              <a:ext uri="{FF2B5EF4-FFF2-40B4-BE49-F238E27FC236}">
                <a16:creationId xmlns:a16="http://schemas.microsoft.com/office/drawing/2014/main" id="{FD56DE46-A2B0-5324-BE83-29B100D6F67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18047" y="2610700"/>
            <a:ext cx="436291" cy="289743"/>
          </a:xfrm>
          <a:prstGeom prst="rect">
            <a:avLst/>
          </a:prstGeom>
          <a:noFill/>
          <a:extLst>
            <a:ext uri="{909E8E84-426E-40DD-AFC4-6F175D3DCCD1}">
              <a14:hiddenFill xmlns:a14="http://schemas.microsoft.com/office/drawing/2010/main">
                <a:solidFill>
                  <a:srgbClr val="FFFFFF"/>
                </a:solidFill>
              </a14:hiddenFill>
            </a:ext>
          </a:extLst>
        </p:spPr>
      </p:pic>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4508538"/>
          </a:xfrm>
          <a:prstGeom prst="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 name="Picture 6" descr="ATELIER CAPILLAIRE">
            <a:extLst>
              <a:ext uri="{FF2B5EF4-FFF2-40B4-BE49-F238E27FC236}">
                <a16:creationId xmlns:a16="http://schemas.microsoft.com/office/drawing/2014/main" id="{50E52426-F7D0-0189-57F3-035B0855134C}"/>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8697" y="1859417"/>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9AD0E11F-A82C-139B-E8DE-870089CA926E}"/>
              </a:ext>
            </a:extLst>
          </p:cNvPr>
          <p:cNvPicPr>
            <a:picLocks noChangeAspect="1"/>
          </p:cNvPicPr>
          <p:nvPr/>
        </p:nvPicPr>
        <p:blipFill>
          <a:blip r:embed="rId9"/>
          <a:stretch>
            <a:fillRect/>
          </a:stretch>
        </p:blipFill>
        <p:spPr>
          <a:xfrm>
            <a:off x="11468993" y="3417833"/>
            <a:ext cx="317682" cy="282384"/>
          </a:xfrm>
          <a:prstGeom prst="rect">
            <a:avLst/>
          </a:prstGeom>
        </p:spPr>
      </p:pic>
      <p:pic>
        <p:nvPicPr>
          <p:cNvPr id="7" name="Image 6">
            <a:extLst>
              <a:ext uri="{FF2B5EF4-FFF2-40B4-BE49-F238E27FC236}">
                <a16:creationId xmlns:a16="http://schemas.microsoft.com/office/drawing/2014/main" id="{ECEBCE93-BCDB-B07C-415E-86E9F489CE0E}"/>
              </a:ext>
            </a:extLst>
          </p:cNvPr>
          <p:cNvPicPr>
            <a:picLocks noChangeAspect="1"/>
          </p:cNvPicPr>
          <p:nvPr/>
        </p:nvPicPr>
        <p:blipFill>
          <a:blip r:embed="rId10"/>
          <a:stretch>
            <a:fillRect/>
          </a:stretch>
        </p:blipFill>
        <p:spPr>
          <a:xfrm>
            <a:off x="11468993" y="3768550"/>
            <a:ext cx="304677" cy="282384"/>
          </a:xfrm>
          <a:prstGeom prst="rect">
            <a:avLst/>
          </a:prstGeom>
        </p:spPr>
      </p:pic>
      <p:pic>
        <p:nvPicPr>
          <p:cNvPr id="9" name="Image 8">
            <a:extLst>
              <a:ext uri="{FF2B5EF4-FFF2-40B4-BE49-F238E27FC236}">
                <a16:creationId xmlns:a16="http://schemas.microsoft.com/office/drawing/2014/main" id="{36DAF485-5BA8-2B99-CB44-DD51E8A50380}"/>
              </a:ext>
            </a:extLst>
          </p:cNvPr>
          <p:cNvPicPr>
            <a:picLocks noChangeAspect="1"/>
          </p:cNvPicPr>
          <p:nvPr/>
        </p:nvPicPr>
        <p:blipFill>
          <a:blip r:embed="rId11"/>
          <a:stretch>
            <a:fillRect/>
          </a:stretch>
        </p:blipFill>
        <p:spPr>
          <a:xfrm>
            <a:off x="11468993" y="4086471"/>
            <a:ext cx="328391" cy="256305"/>
          </a:xfrm>
          <a:prstGeom prst="rect">
            <a:avLst/>
          </a:prstGeom>
        </p:spPr>
      </p:pic>
      <p:pic>
        <p:nvPicPr>
          <p:cNvPr id="10" name="Image 9">
            <a:extLst>
              <a:ext uri="{FF2B5EF4-FFF2-40B4-BE49-F238E27FC236}">
                <a16:creationId xmlns:a16="http://schemas.microsoft.com/office/drawing/2014/main" id="{EB54049C-B43C-26BC-9FD8-FFA18C2F63F7}"/>
              </a:ext>
            </a:extLst>
          </p:cNvPr>
          <p:cNvPicPr>
            <a:picLocks noChangeAspect="1"/>
          </p:cNvPicPr>
          <p:nvPr/>
        </p:nvPicPr>
        <p:blipFill>
          <a:blip r:embed="rId9"/>
          <a:stretch>
            <a:fillRect/>
          </a:stretch>
        </p:blipFill>
        <p:spPr>
          <a:xfrm>
            <a:off x="11482004" y="4772396"/>
            <a:ext cx="317682" cy="282384"/>
          </a:xfrm>
          <a:prstGeom prst="rect">
            <a:avLst/>
          </a:prstGeom>
        </p:spPr>
      </p:pic>
      <p:pic>
        <p:nvPicPr>
          <p:cNvPr id="11" name="Image 10">
            <a:extLst>
              <a:ext uri="{FF2B5EF4-FFF2-40B4-BE49-F238E27FC236}">
                <a16:creationId xmlns:a16="http://schemas.microsoft.com/office/drawing/2014/main" id="{2A402A61-B508-B6E1-7C8C-BED0A45C232C}"/>
              </a:ext>
            </a:extLst>
          </p:cNvPr>
          <p:cNvPicPr>
            <a:picLocks noChangeAspect="1"/>
          </p:cNvPicPr>
          <p:nvPr/>
        </p:nvPicPr>
        <p:blipFill>
          <a:blip r:embed="rId11"/>
          <a:stretch>
            <a:fillRect/>
          </a:stretch>
        </p:blipFill>
        <p:spPr>
          <a:xfrm>
            <a:off x="11468993" y="5122158"/>
            <a:ext cx="328391" cy="256305"/>
          </a:xfrm>
          <a:prstGeom prst="rect">
            <a:avLst/>
          </a:prstGeom>
        </p:spPr>
      </p:pic>
      <p:pic>
        <p:nvPicPr>
          <p:cNvPr id="16" name="Picture 6" descr="ATELIER CAPILLAIRE">
            <a:extLst>
              <a:ext uri="{FF2B5EF4-FFF2-40B4-BE49-F238E27FC236}">
                <a16:creationId xmlns:a16="http://schemas.microsoft.com/office/drawing/2014/main" id="{627256D7-0526-EF2B-F7B1-1CF75774BF6F}"/>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199" y="3167539"/>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 16">
            <a:extLst>
              <a:ext uri="{FF2B5EF4-FFF2-40B4-BE49-F238E27FC236}">
                <a16:creationId xmlns:a16="http://schemas.microsoft.com/office/drawing/2014/main" id="{91219196-D86F-FBF9-3E97-18224B8E4189}"/>
              </a:ext>
            </a:extLst>
          </p:cNvPr>
          <p:cNvPicPr>
            <a:picLocks noChangeAspect="1"/>
          </p:cNvPicPr>
          <p:nvPr/>
        </p:nvPicPr>
        <p:blipFill>
          <a:blip r:embed="rId12" cstate="print">
            <a:extLst>
              <a:ext uri="{BEBA8EAE-BF5A-486C-A8C5-ECC9F3942E4B}">
                <a14:imgProps xmlns:a14="http://schemas.microsoft.com/office/drawing/2010/main">
                  <a14:imgLayer r:embed="rId1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2438953" y="5431847"/>
            <a:ext cx="394478" cy="383366"/>
          </a:xfrm>
          <a:prstGeom prst="rect">
            <a:avLst/>
          </a:prstGeom>
        </p:spPr>
      </p:pic>
      <p:pic>
        <p:nvPicPr>
          <p:cNvPr id="19" name="Picture 4" descr="Page 2 | Recurrent Images - Free Download on Freepik">
            <a:extLst>
              <a:ext uri="{FF2B5EF4-FFF2-40B4-BE49-F238E27FC236}">
                <a16:creationId xmlns:a16="http://schemas.microsoft.com/office/drawing/2014/main" id="{F13F83C7-7E38-81D5-A8E7-CE8A37E03952}"/>
              </a:ext>
            </a:extLst>
          </p:cNvPr>
          <p:cNvPicPr>
            <a:picLocks noChangeAspect="1" noChangeArrowheads="1"/>
          </p:cNvPicPr>
          <p:nvPr/>
        </p:nvPicPr>
        <p:blipFill>
          <a:blip r:embed="rId1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49357" y="5261782"/>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15530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01349"/>
          <a:ext cx="11544665" cy="4538008"/>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27947">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281826543"/>
                  </a:ext>
                </a:extLst>
              </a:tr>
              <a:tr h="972916">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Q1 Flux MBR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ni BP ni JBP, ayant souscrit une Formule individuelle au cours du mois précédent l’extraction (par exemple pour l’extraction disponible le 1</a:t>
                      </a:r>
                      <a:r>
                        <a:rPr lang="fr-FR" sz="1000" b="0" i="0" u="none" strike="noStrike" kern="1200" baseline="30000" dirty="0">
                          <a:solidFill>
                            <a:schemeClr val="tx1">
                              <a:lumMod val="75000"/>
                              <a:lumOff val="25000"/>
                            </a:schemeClr>
                          </a:solidFill>
                          <a:effectLst/>
                          <a:latin typeface="Arial" panose="020B0604020202020204" pitchFamily="34" charset="0"/>
                          <a:ea typeface="+mn-ea"/>
                          <a:cs typeface="+mn-cs"/>
                        </a:rPr>
                        <a:t>er</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juin les données concerneront les souscripteurs d’avril).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Capter les flux des clients ayant souscrit récemment une Formule, en activant la mobilité</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Bancaire, en vue de faciliter la gestion du budget en regroupant les flux et bénéficier du meilleur conseil au quotidien.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BANCA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FORMULE SANS MOBILITE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881465">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Q1 Affichage Potentiel Crédit Renouvelable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éligibles à potentiel Crédit Renouvelable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cf</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info brief S 49- 2023) </a:t>
                      </a:r>
                      <a:r>
                        <a:rPr lang="fr-FR" sz="1000" b="0" i="0" u="none" strike="noStrike" kern="1200" dirty="0">
                          <a:solidFill>
                            <a:schemeClr val="tx1">
                              <a:lumMod val="75000"/>
                              <a:lumOff val="25000"/>
                            </a:schemeClr>
                          </a:solidFill>
                          <a:effectLst/>
                          <a:latin typeface="Arial" panose="020B0604020202020204" pitchFamily="34" charset="0"/>
                          <a:ea typeface="+mn-ea"/>
                          <a:cs typeface="+mn-cs"/>
                          <a:sym typeface="Wingdings" panose="05000000000000000000" pitchFamily="2" charset="2"/>
                        </a:rPr>
                        <a:t> information disponible sur la synthèse client.</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Accroitre les opportunités de financement crédit renouvelable avec ouverture d’une Izicarte en présentant le potentiel crédit renouvelable affecté au client.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BANCA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POTENTIEL CR</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1153294">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Q1 Nouveau discours autour du CR</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âgés de 22 à 60 ans non équipés d’Izicarte mais déjà détenteur d’une Visa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Classic</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ou Premier. Avec flux créditeurs sup. à 960 €.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Démystifier le Crédit Renouvelable au travers de cas d’usage concrets reposant sur la santé, le remplacement de téléphone et les événements festifs à organiser.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BANCA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IZICARTE CAS D USAGE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972916">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Q1 CDD support épargne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détenant des CDD Support Epargne avec plus de 13 opérations par an.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clients se servent d’un compte destiné à la gestion de l’épargne comme un compte de dépôt avec une gestion quotidienne : leur proposer une Formule.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BANCA</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srgbClr val="C00000"/>
                          </a:solidFill>
                          <a:effectLst/>
                          <a:uLnTx/>
                          <a:uFillTx/>
                          <a:latin typeface="Arial" panose="020B0604020202020204" pitchFamily="34" charset="0"/>
                          <a:ea typeface="+mn-ea"/>
                          <a:cs typeface="+mn-cs"/>
                          <a:sym typeface="Arial"/>
                        </a:rPr>
                        <a:t>04 SUPPORT &amp; OP REGUL</a:t>
                      </a:r>
                      <a:endParaRPr kumimoji="0" lang="it-IT"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 </a:t>
            </a:r>
            <a:r>
              <a:rPr lang="fr-FR" dirty="0">
                <a:solidFill>
                  <a:srgbClr val="C00000"/>
                </a:solidFill>
                <a:latin typeface="Montserrat Black"/>
              </a:rPr>
              <a:t>Bancarisation</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BANCA</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4508538"/>
          </a:xfrm>
          <a:prstGeom prst="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Image 2">
            <a:extLst>
              <a:ext uri="{FF2B5EF4-FFF2-40B4-BE49-F238E27FC236}">
                <a16:creationId xmlns:a16="http://schemas.microsoft.com/office/drawing/2014/main" id="{7CDB9C02-5282-1076-1FE4-B067F2ADE4A2}"/>
              </a:ext>
            </a:extLst>
          </p:cNvPr>
          <p:cNvPicPr>
            <a:picLocks noChangeAspect="1"/>
          </p:cNvPicPr>
          <p:nvPr/>
        </p:nvPicPr>
        <p:blipFill>
          <a:blip r:embed="rId6"/>
          <a:stretch>
            <a:fillRect/>
          </a:stretch>
        </p:blipFill>
        <p:spPr>
          <a:xfrm>
            <a:off x="11482004" y="2128548"/>
            <a:ext cx="317682" cy="282384"/>
          </a:xfrm>
          <a:prstGeom prst="rect">
            <a:avLst/>
          </a:prstGeom>
        </p:spPr>
      </p:pic>
      <p:pic>
        <p:nvPicPr>
          <p:cNvPr id="4" name="Image 3">
            <a:extLst>
              <a:ext uri="{FF2B5EF4-FFF2-40B4-BE49-F238E27FC236}">
                <a16:creationId xmlns:a16="http://schemas.microsoft.com/office/drawing/2014/main" id="{225E5BA4-8758-FAE5-B96C-6D930F2854A5}"/>
              </a:ext>
            </a:extLst>
          </p:cNvPr>
          <p:cNvPicPr>
            <a:picLocks noChangeAspect="1"/>
          </p:cNvPicPr>
          <p:nvPr/>
        </p:nvPicPr>
        <p:blipFill>
          <a:blip r:embed="rId7"/>
          <a:stretch>
            <a:fillRect/>
          </a:stretch>
        </p:blipFill>
        <p:spPr>
          <a:xfrm>
            <a:off x="11468993" y="2454246"/>
            <a:ext cx="328391" cy="256305"/>
          </a:xfrm>
          <a:prstGeom prst="rect">
            <a:avLst/>
          </a:prstGeom>
        </p:spPr>
      </p:pic>
      <p:pic>
        <p:nvPicPr>
          <p:cNvPr id="7" name="Image 6">
            <a:extLst>
              <a:ext uri="{FF2B5EF4-FFF2-40B4-BE49-F238E27FC236}">
                <a16:creationId xmlns:a16="http://schemas.microsoft.com/office/drawing/2014/main" id="{D0038156-8C3C-A4A4-A0CB-0BC7F179D900}"/>
              </a:ext>
            </a:extLst>
          </p:cNvPr>
          <p:cNvPicPr>
            <a:picLocks noChangeAspect="1"/>
          </p:cNvPicPr>
          <p:nvPr/>
        </p:nvPicPr>
        <p:blipFill>
          <a:blip r:embed="rId7"/>
          <a:stretch>
            <a:fillRect/>
          </a:stretch>
        </p:blipFill>
        <p:spPr>
          <a:xfrm>
            <a:off x="11468992" y="3272011"/>
            <a:ext cx="328391" cy="256305"/>
          </a:xfrm>
          <a:prstGeom prst="rect">
            <a:avLst/>
          </a:prstGeom>
        </p:spPr>
      </p:pic>
      <p:pic>
        <p:nvPicPr>
          <p:cNvPr id="8" name="Picture 6" descr="ATELIER CAPILLAIRE">
            <a:extLst>
              <a:ext uri="{FF2B5EF4-FFF2-40B4-BE49-F238E27FC236}">
                <a16:creationId xmlns:a16="http://schemas.microsoft.com/office/drawing/2014/main" id="{83179791-88B3-7028-4FE7-C76801759337}"/>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199" y="2794555"/>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A784AE47-895B-18C7-9333-FF96F447FCE5}"/>
              </a:ext>
            </a:extLst>
          </p:cNvPr>
          <p:cNvPicPr>
            <a:picLocks noChangeAspect="1"/>
          </p:cNvPicPr>
          <p:nvPr/>
        </p:nvPicPr>
        <p:blipFill>
          <a:blip r:embed="rId6"/>
          <a:stretch>
            <a:fillRect/>
          </a:stretch>
        </p:blipFill>
        <p:spPr>
          <a:xfrm>
            <a:off x="11504294" y="4011356"/>
            <a:ext cx="317682" cy="282384"/>
          </a:xfrm>
          <a:prstGeom prst="rect">
            <a:avLst/>
          </a:prstGeom>
        </p:spPr>
      </p:pic>
      <p:pic>
        <p:nvPicPr>
          <p:cNvPr id="11" name="Image 10">
            <a:extLst>
              <a:ext uri="{FF2B5EF4-FFF2-40B4-BE49-F238E27FC236}">
                <a16:creationId xmlns:a16="http://schemas.microsoft.com/office/drawing/2014/main" id="{BC7CFF62-40AD-2848-CDC9-678D133EC979}"/>
              </a:ext>
            </a:extLst>
          </p:cNvPr>
          <p:cNvPicPr>
            <a:picLocks noChangeAspect="1"/>
          </p:cNvPicPr>
          <p:nvPr/>
        </p:nvPicPr>
        <p:blipFill>
          <a:blip r:embed="rId7"/>
          <a:stretch>
            <a:fillRect/>
          </a:stretch>
        </p:blipFill>
        <p:spPr>
          <a:xfrm>
            <a:off x="11504294" y="4387637"/>
            <a:ext cx="328391" cy="256305"/>
          </a:xfrm>
          <a:prstGeom prst="rect">
            <a:avLst/>
          </a:prstGeom>
        </p:spPr>
      </p:pic>
      <p:pic>
        <p:nvPicPr>
          <p:cNvPr id="16" name="Picture 6" descr="ATELIER CAPILLAIRE">
            <a:extLst>
              <a:ext uri="{FF2B5EF4-FFF2-40B4-BE49-F238E27FC236}">
                <a16:creationId xmlns:a16="http://schemas.microsoft.com/office/drawing/2014/main" id="{9695FA10-C4A5-4A74-F725-7FB103D2309A}"/>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199" y="4842700"/>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Le &quot;Fait Maison&quot;... - La Causerie des Chartrons">
            <a:extLst>
              <a:ext uri="{FF2B5EF4-FFF2-40B4-BE49-F238E27FC236}">
                <a16:creationId xmlns:a16="http://schemas.microsoft.com/office/drawing/2014/main" id="{77873F98-CABA-D7B0-2302-6D821A14654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04487" y="5542193"/>
            <a:ext cx="436291" cy="25824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Page 2 | Recurrent Images - Free Download on Freepik">
            <a:extLst>
              <a:ext uri="{FF2B5EF4-FFF2-40B4-BE49-F238E27FC236}">
                <a16:creationId xmlns:a16="http://schemas.microsoft.com/office/drawing/2014/main" id="{FEF2B5B9-D604-5F8F-1C5D-A5EA959F7B17}"/>
              </a:ext>
            </a:extLst>
          </p:cNvPr>
          <p:cNvPicPr>
            <a:picLocks noChangeAspect="1" noChangeArrowheads="1"/>
          </p:cNvPicPr>
          <p:nvPr/>
        </p:nvPicPr>
        <p:blipFill>
          <a:blip r:embed="rId1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49318" y="2446387"/>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Page 2 | Recurrent Images - Free Download on Freepik">
            <a:extLst>
              <a:ext uri="{FF2B5EF4-FFF2-40B4-BE49-F238E27FC236}">
                <a16:creationId xmlns:a16="http://schemas.microsoft.com/office/drawing/2014/main" id="{D3937185-4C28-5669-0919-FCD321A49CFB}"/>
              </a:ext>
            </a:extLst>
          </p:cNvPr>
          <p:cNvPicPr>
            <a:picLocks noChangeAspect="1" noChangeArrowheads="1"/>
          </p:cNvPicPr>
          <p:nvPr/>
        </p:nvPicPr>
        <p:blipFill>
          <a:blip r:embed="rId1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49318" y="3363409"/>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descr="ADN Nations - Analyse de marché et conseil stratégique">
            <a:hlinkClick r:id="rId11" action="ppaction://hlinksldjump"/>
            <a:extLst>
              <a:ext uri="{FF2B5EF4-FFF2-40B4-BE49-F238E27FC236}">
                <a16:creationId xmlns:a16="http://schemas.microsoft.com/office/drawing/2014/main" id="{006BDAA5-6196-6BE9-E0BC-1A46F3EE114A}"/>
              </a:ext>
            </a:extLst>
          </p:cNvPr>
          <p:cNvPicPr>
            <a:picLocks noChangeAspect="1" noChangeArrowheads="1"/>
          </p:cNvPicPr>
          <p:nvPr/>
        </p:nvPicPr>
        <p:blipFill>
          <a:blip r:embed="rId12"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61074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extLst>
              <p:ext uri="{D42A27DB-BD31-4B8C-83A1-F6EECF244321}">
                <p14:modId xmlns:p14="http://schemas.microsoft.com/office/powerpoint/2010/main" val="100266019"/>
              </p:ext>
            </p:extLst>
          </p:nvPr>
        </p:nvGraphicFramePr>
        <p:xfrm>
          <a:off x="523510" y="1433496"/>
          <a:ext cx="11544665" cy="399383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PRIO Q1 Crédit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26-65 ans, « presque équipés" (éligibles en PTF : segments Premium, à potentiel, Essentiels à potentiel, Essentiels),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BPne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détenant 2 univers sauf </a:t>
                      </a:r>
                      <a:r>
                        <a:rPr lang="fr-FR" sz="1000" b="1" i="0" u="none" strike="noStrike" kern="1200" dirty="0">
                          <a:solidFill>
                            <a:srgbClr val="C00000"/>
                          </a:solidFill>
                          <a:effectLst/>
                          <a:latin typeface="Arial" panose="020B0604020202020204" pitchFamily="34" charset="0"/>
                          <a:ea typeface="+mn-ea"/>
                          <a:cs typeface="+mn-cs"/>
                        </a:rPr>
                        <a:t>C</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et non vus en 2023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C’est une cible tendre et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clients sont équipés de 2 Univers.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La détention d’un 3</a:t>
                      </a:r>
                      <a:r>
                        <a:rPr lang="fr-FR" sz="1000" b="1" i="0" u="none" strike="noStrike" kern="1200" baseline="30000" dirty="0">
                          <a:solidFill>
                            <a:schemeClr val="tx1">
                              <a:lumMod val="75000"/>
                              <a:lumOff val="25000"/>
                            </a:schemeClr>
                          </a:solidFill>
                          <a:effectLst/>
                          <a:latin typeface="Arial" panose="020B0604020202020204" pitchFamily="34" charset="0"/>
                          <a:ea typeface="+mn-ea"/>
                          <a:cs typeface="+mn-cs"/>
                        </a:rPr>
                        <a:t>ème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univers va permettre de les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L’impact Part Variable est élevé.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endParaRPr lang="fr-FR" sz="1000" b="0" i="0" u="none" strike="noStrike" kern="1200" dirty="0">
                        <a:solidFill>
                          <a:schemeClr val="tx1"/>
                        </a:solidFill>
                        <a:effectLst/>
                        <a:latin typeface="Arial" panose="020B0604020202020204" pitchFamily="34" charset="0"/>
                        <a:ea typeface="+mn-ea"/>
                        <a:cs typeface="+mn-cs"/>
                      </a:endParaRPr>
                    </a:p>
                    <a:p>
                      <a:pPr algn="ctr"/>
                      <a:r>
                        <a:rPr lang="fr-FR" sz="1000" b="0" i="0" u="none" strike="noStrike" kern="1200" dirty="0">
                          <a:solidFill>
                            <a:schemeClr val="tx1"/>
                          </a:solidFill>
                          <a:effectLst/>
                          <a:latin typeface="Arial" panose="020B0604020202020204" pitchFamily="34" charset="0"/>
                          <a:ea typeface="+mn-ea"/>
                          <a:cs typeface="+mn-cs"/>
                        </a:rPr>
                        <a:t>GERC</a:t>
                      </a:r>
                    </a:p>
                    <a:p>
                      <a:pPr algn="ctr"/>
                      <a:endParaRPr lang="fr-FR" sz="800" b="0" i="0" u="none" strike="noStrike" kern="1200" dirty="0">
                        <a:solidFill>
                          <a:schemeClr val="tx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Q1 CREDIT</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 PRESQUE EQUIPE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TF – Mobilité – Axe AUTO</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(action commune avec IARD)</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25-65 ans, non détenteurs assurance auto, Non détenteurs crédit conso auto ou fin de crédit moins d’1 an</a:t>
                      </a: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Exclusion de la cible Assurance 2 Roues (CM238)</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 typeface="Wingdings" panose="05000000000000000000" pitchFamily="2" charset="2"/>
                        <a:buNone/>
                        <a:tabLst/>
                        <a:defRPr/>
                      </a:pP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J’ai besoin d’acquérir un véhicule AUTO</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Action globale partant du besoin de financement auto du client jusqu’à l’assurance de ce véhicule.</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La campagne s’inscrit dans un objectif de conquête en se basant sur une proposition commerciale d’1 mois offert pour toute nouvelle souscription d’une Assurance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CONSO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MOBILITÉ AUTO</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TRAVAUX RÉNOVATION ÉNERGÉTIQUE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entre 25 et 65 ans, avec flux sur compte de dépôt &gt; 1000€ mensuel, et, soit : </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Propriétaires dans l’ancien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(à venir)</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avec crédit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de plus de 5 ans ;</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DPE F et G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(à venir)</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cible évènement client « chauffage au fuel »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(à venir)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nos clients dans leur transition énergétique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Q1 CREDIT TRAVAUX RÉNOVATION ÉNERGÉTIQUE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du </a:t>
            </a:r>
            <a:r>
              <a:rPr lang="fr-FR" dirty="0">
                <a:solidFill>
                  <a:srgbClr val="C00000"/>
                </a:solidFill>
                <a:latin typeface="Montserrat Black"/>
              </a:rPr>
              <a:t>Crédit</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pic>
        <p:nvPicPr>
          <p:cNvPr id="18" name="Picture 2" descr="Panneau de route prioritaire en France — Wikipédia">
            <a:extLst>
              <a:ext uri="{FF2B5EF4-FFF2-40B4-BE49-F238E27FC236}">
                <a16:creationId xmlns:a16="http://schemas.microsoft.com/office/drawing/2014/main" id="{46F5E449-9803-6DFD-08D6-87FF006A88F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97059" y="2129406"/>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Le &quot;Fait Maison&quot;... - La Causerie des Chartrons">
            <a:extLst>
              <a:ext uri="{FF2B5EF4-FFF2-40B4-BE49-F238E27FC236}">
                <a16:creationId xmlns:a16="http://schemas.microsoft.com/office/drawing/2014/main" id="{FD56DE46-A2B0-5324-BE83-29B100D6F67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18047" y="2610700"/>
            <a:ext cx="436291" cy="289743"/>
          </a:xfrm>
          <a:prstGeom prst="rect">
            <a:avLst/>
          </a:prstGeom>
          <a:noFill/>
          <a:extLst>
            <a:ext uri="{909E8E84-426E-40DD-AFC4-6F175D3DCCD1}">
              <a14:hiddenFill xmlns:a14="http://schemas.microsoft.com/office/drawing/2010/main">
                <a:solidFill>
                  <a:srgbClr val="FFFFFF"/>
                </a:solidFill>
              </a14:hiddenFill>
            </a:ext>
          </a:extLst>
        </p:spPr>
      </p:pic>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4023155"/>
          </a:xfrm>
          <a:prstGeom prst="rect">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 name="Picture 6" descr="ATELIER CAPILLAIRE">
            <a:extLst>
              <a:ext uri="{FF2B5EF4-FFF2-40B4-BE49-F238E27FC236}">
                <a16:creationId xmlns:a16="http://schemas.microsoft.com/office/drawing/2014/main" id="{50E52426-F7D0-0189-57F3-035B0855134C}"/>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8697" y="1859417"/>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3549FC6A-371A-9644-9FE8-8A5F6F8ED82F}"/>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510142" y="3466905"/>
            <a:ext cx="280517" cy="318424"/>
          </a:xfrm>
          <a:prstGeom prst="rect">
            <a:avLst/>
          </a:prstGeom>
        </p:spPr>
      </p:pic>
      <p:pic>
        <p:nvPicPr>
          <p:cNvPr id="5" name="Image 4">
            <a:extLst>
              <a:ext uri="{FF2B5EF4-FFF2-40B4-BE49-F238E27FC236}">
                <a16:creationId xmlns:a16="http://schemas.microsoft.com/office/drawing/2014/main" id="{2F7D88E3-D3A0-F1D9-2743-AE3AEFF3AE70}"/>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486534" y="3887788"/>
            <a:ext cx="363912" cy="303261"/>
          </a:xfrm>
          <a:prstGeom prst="rect">
            <a:avLst/>
          </a:prstGeom>
        </p:spPr>
      </p:pic>
      <p:pic>
        <p:nvPicPr>
          <p:cNvPr id="6" name="Image 5">
            <a:extLst>
              <a:ext uri="{FF2B5EF4-FFF2-40B4-BE49-F238E27FC236}">
                <a16:creationId xmlns:a16="http://schemas.microsoft.com/office/drawing/2014/main" id="{EFD5C748-886C-4878-1FC5-3B34868D0DA2}"/>
              </a:ext>
            </a:extLst>
          </p:cNvPr>
          <p:cNvPicPr>
            <a:picLocks noChangeAspect="1"/>
          </p:cNvPicPr>
          <p:nvPr/>
        </p:nvPicPr>
        <p:blipFill rotWithShape="1">
          <a:blip r:embed="rId11">
            <a:clrChange>
              <a:clrFrom>
                <a:srgbClr val="FFFFFF"/>
              </a:clrFrom>
              <a:clrTo>
                <a:srgbClr val="FFFFFF">
                  <a:alpha val="0"/>
                </a:srgbClr>
              </a:clrTo>
            </a:clrChange>
            <a:extLst>
              <a:ext uri="{BEBA8EAE-BF5A-486C-A8C5-ECC9F3942E4B}">
                <a14:imgProps xmlns:a14="http://schemas.microsoft.com/office/drawing/2010/main">
                  <a14:imgLayer r:embed="rId12">
                    <a14:imgEffect>
                      <a14:saturation sat="0"/>
                    </a14:imgEffect>
                  </a14:imgLayer>
                </a14:imgProps>
              </a:ext>
            </a:extLst>
          </a:blip>
          <a:srcRect l="21448" t="15757" r="65482"/>
          <a:stretch/>
        </p:blipFill>
        <p:spPr>
          <a:xfrm>
            <a:off x="11493579" y="3080159"/>
            <a:ext cx="305468" cy="310436"/>
          </a:xfrm>
          <a:prstGeom prst="rect">
            <a:avLst/>
          </a:prstGeom>
        </p:spPr>
      </p:pic>
      <p:pic>
        <p:nvPicPr>
          <p:cNvPr id="2" name="Picture 6" descr="ATELIER CAPILLAIRE">
            <a:extLst>
              <a:ext uri="{FF2B5EF4-FFF2-40B4-BE49-F238E27FC236}">
                <a16:creationId xmlns:a16="http://schemas.microsoft.com/office/drawing/2014/main" id="{C182D425-9893-71F5-E790-50848FC342BE}"/>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8697" y="2906079"/>
            <a:ext cx="785811" cy="522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2523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463080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CREDITS PROJETS A ECHEANCE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000" b="0" i="0" u="none" strike="noStrike" kern="1200" dirty="0">
                          <a:solidFill>
                            <a:schemeClr val="tx1">
                              <a:lumMod val="75000"/>
                              <a:lumOff val="25000"/>
                            </a:schemeClr>
                          </a:solidFill>
                          <a:effectLst/>
                          <a:latin typeface="Arial" panose="020B0604020202020204" pitchFamily="34" charset="0"/>
                          <a:ea typeface="+mn-ea"/>
                          <a:cs typeface="+mn-cs"/>
                        </a:rPr>
                        <a:t> Clients ayant souscrit un prêt projet mais sans</a:t>
                      </a:r>
                    </a:p>
                    <a:p>
                      <a:r>
                        <a:rPr lang="fr-FR" sz="1000" b="0" i="0" u="none" strike="noStrike" kern="1200" dirty="0">
                          <a:solidFill>
                            <a:schemeClr val="tx1">
                              <a:lumMod val="75000"/>
                              <a:lumOff val="25000"/>
                            </a:schemeClr>
                          </a:solidFill>
                          <a:effectLst/>
                          <a:latin typeface="Arial" panose="020B0604020202020204" pitchFamily="34" charset="0"/>
                          <a:ea typeface="+mn-ea"/>
                          <a:cs typeface="+mn-cs"/>
                        </a:rPr>
                        <a:t>  l’avoir débloqué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Contacter les clients avec un prêt projet pour les informer de son échéance à venir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ORCA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CREDITS PROJETS A ECHEANCE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ENCOURS INTERNES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avec PP dont le CRD représente 40% du montant emprunté (donc 60% du prêt est déjà remboursé)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1755" marR="0" lvl="0" indent="0" algn="l" rtl="0" eaLnBrk="1" fontAlgn="ctr" latinLnBrk="0" hangingPunct="1">
                        <a:lnSpc>
                          <a:spcPct val="100000"/>
                        </a:lnSpc>
                        <a:spcBef>
                          <a:spcPts val="0"/>
                        </a:spcBef>
                        <a:spcAft>
                          <a:spcPts val="0"/>
                        </a:spcAft>
                        <a:buClrTx/>
                        <a:buSzTx/>
                        <a:buFontTx/>
                        <a:buNone/>
                      </a:pPr>
                      <a:r>
                        <a:rPr lang="fr-FR" sz="1000" b="0" i="0" u="none" strike="noStrike" kern="1200" dirty="0">
                          <a:solidFill>
                            <a:schemeClr val="tx1">
                              <a:lumMod val="75000"/>
                              <a:lumOff val="25000"/>
                            </a:schemeClr>
                          </a:solidFill>
                          <a:effectLst/>
                          <a:latin typeface="+mn-lt"/>
                          <a:ea typeface="+mn-ea"/>
                          <a:cs typeface="+mn-cs"/>
                        </a:rPr>
                        <a:t>Cette campagne permettra d’affirmer notre place de partenaire financier de nos clients en les accompagnant dans leurs projets </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CREDIT RENOUV ENCOURS INTERNES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ENCOURS EXTERNES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avec potentiel conso et avec des prélèvements de crédit conso externe.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1755" marR="0" lvl="0" indent="0" algn="l" rtl="0" eaLnBrk="1" fontAlgn="ctr" latinLnBrk="0" hangingPunct="1">
                        <a:lnSpc>
                          <a:spcPct val="100000"/>
                        </a:lnSpc>
                        <a:spcBef>
                          <a:spcPts val="0"/>
                        </a:spcBef>
                        <a:spcAft>
                          <a:spcPts val="0"/>
                        </a:spcAft>
                        <a:buClrTx/>
                        <a:buSzTx/>
                        <a:buFontTx/>
                        <a:buNone/>
                      </a:pPr>
                      <a:r>
                        <a:rPr lang="fr-FR" sz="1000" b="0" i="0" u="none" strike="noStrike" kern="1200" dirty="0">
                          <a:solidFill>
                            <a:schemeClr val="tx1">
                              <a:lumMod val="75000"/>
                              <a:lumOff val="25000"/>
                            </a:schemeClr>
                          </a:solidFill>
                          <a:effectLst/>
                          <a:latin typeface="+mn-lt"/>
                          <a:ea typeface="+mn-ea"/>
                          <a:cs typeface="+mn-cs"/>
                        </a:rPr>
                        <a:t>Cette campagne permettra de développer notre conquête externe en proposant nos différentes solutions de financement </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CREDIT RENOUV ENCOURS EXTERNES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CONQUÊTE FLUX EXTERNES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REGROUPEMENT DE CREDITS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avec au moins un prélèvement par mois, sur des organismes de financement, lors des 5 derniers mois.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Les prélèvements doivent être supérieurs à 50€, et ne doivent pas contenir des libellés hors scope (tels que « Assurance » ou « Plan » notamment).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1755" marR="0" lvl="0" indent="0" algn="l" rtl="0" eaLnBrk="1" fontAlgn="ctr" latinLnBrk="0" hangingPunct="1">
                        <a:lnSpc>
                          <a:spcPct val="100000"/>
                        </a:lnSpc>
                        <a:spcBef>
                          <a:spcPts val="0"/>
                        </a:spcBef>
                        <a:spcAft>
                          <a:spcPts val="0"/>
                        </a:spcAft>
                        <a:buClrTx/>
                        <a:buSzTx/>
                        <a:buFontTx/>
                        <a:buNone/>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Répondre au besoin de nos clients dans un contexte d’inflation et avec un coût de la vie qui augmente. </a:t>
                      </a:r>
                    </a:p>
                    <a:p>
                      <a:pPr marL="71755" marR="0" lvl="0" indent="0" algn="l" rtl="0" eaLnBrk="1" fontAlgn="ctr" latinLnBrk="0" hangingPunct="1">
                        <a:lnSpc>
                          <a:spcPct val="100000"/>
                        </a:lnSpc>
                        <a:spcBef>
                          <a:spcPts val="0"/>
                        </a:spcBef>
                        <a:spcAft>
                          <a:spcPts val="0"/>
                        </a:spcAft>
                        <a:buClrTx/>
                        <a:buSzTx/>
                        <a:buFontTx/>
                        <a:buNone/>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Consolidation des charges et « redonner du pouvoir d’achat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CREDIT CONQ FLUX EXT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5171444"/>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du </a:t>
            </a:r>
            <a:r>
              <a:rPr lang="fr-FR" dirty="0">
                <a:solidFill>
                  <a:srgbClr val="C00000"/>
                </a:solidFill>
                <a:latin typeface="Montserrat Black"/>
              </a:rPr>
              <a:t>Crédit</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4672427"/>
          </a:xfrm>
          <a:prstGeom prst="rect">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 name="Picture 4" descr="Page 2 | Recurrent Images - Free Download on Freepik">
            <a:extLst>
              <a:ext uri="{FF2B5EF4-FFF2-40B4-BE49-F238E27FC236}">
                <a16:creationId xmlns:a16="http://schemas.microsoft.com/office/drawing/2014/main" id="{94FA7553-D931-3F56-2F5E-17BAB1AE2798}"/>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8958544" y="4358606"/>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Page 2 | Recurrent Images - Free Download on Freepik">
            <a:extLst>
              <a:ext uri="{FF2B5EF4-FFF2-40B4-BE49-F238E27FC236}">
                <a16:creationId xmlns:a16="http://schemas.microsoft.com/office/drawing/2014/main" id="{226EC809-6250-926E-2888-80719647F1EA}"/>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8958544" y="3537364"/>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586F322B-B9B1-CECB-14FF-AC2DC10A4EA5}"/>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535807" y="5188495"/>
            <a:ext cx="321786" cy="268156"/>
          </a:xfrm>
          <a:prstGeom prst="rect">
            <a:avLst/>
          </a:prstGeom>
        </p:spPr>
      </p:pic>
      <p:pic>
        <p:nvPicPr>
          <p:cNvPr id="9" name="Picture 6" descr="ATELIER CAPILLAIRE">
            <a:extLst>
              <a:ext uri="{FF2B5EF4-FFF2-40B4-BE49-F238E27FC236}">
                <a16:creationId xmlns:a16="http://schemas.microsoft.com/office/drawing/2014/main" id="{2F741C91-EDF7-80E9-DE4F-ABC85FCF53C4}"/>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8697" y="4677693"/>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Page 2 | Recurrent Images - Free Download on Freepik">
            <a:extLst>
              <a:ext uri="{FF2B5EF4-FFF2-40B4-BE49-F238E27FC236}">
                <a16:creationId xmlns:a16="http://schemas.microsoft.com/office/drawing/2014/main" id="{802E6A13-DE8C-FC0F-6073-E73B8D9C41FC}"/>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8958544" y="5549285"/>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ADN Nations - Analyse de marché et conseil stratégique">
            <a:hlinkClick r:id="rId9" action="ppaction://hlinksldjump"/>
            <a:extLst>
              <a:ext uri="{FF2B5EF4-FFF2-40B4-BE49-F238E27FC236}">
                <a16:creationId xmlns:a16="http://schemas.microsoft.com/office/drawing/2014/main" id="{6130535D-A6B2-35E5-D066-736E02A19832}"/>
              </a:ext>
            </a:extLst>
          </p:cNvPr>
          <p:cNvPicPr>
            <a:picLocks noChangeAspect="1" noChangeArrowheads="1"/>
          </p:cNvPicPr>
          <p:nvPr/>
        </p:nvPicPr>
        <p:blipFill>
          <a:blip r:embed="rId10"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9334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909746"/>
          <a:ext cx="11544665" cy="387191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PRIO Q1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IARD &amp; Prévoyance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26-65 ans, « presque équipés" (éligibles en PTF : segments Premium, à potentiel, Essentiels à potentiel, Essentiels),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BPne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détenant 2 univers sauf </a:t>
                      </a:r>
                      <a:r>
                        <a:rPr lang="fr-FR" sz="1000" b="1" i="0" u="none" strike="noStrike" kern="1200" dirty="0">
                          <a:solidFill>
                            <a:srgbClr val="C00000"/>
                          </a:solidFill>
                          <a:effectLst/>
                          <a:latin typeface="Arial" panose="020B0604020202020204" pitchFamily="34" charset="0"/>
                          <a:ea typeface="+mn-ea"/>
                          <a:cs typeface="+mn-cs"/>
                        </a:rPr>
                        <a:t>A</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et non vus en 2023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C’est une cible tendre et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clients sont équipés de 2 Univers.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La détention d’un 3</a:t>
                      </a:r>
                      <a:r>
                        <a:rPr lang="fr-FR" sz="1000" b="1" i="0" u="none" strike="noStrike" kern="1200" baseline="30000" dirty="0">
                          <a:solidFill>
                            <a:schemeClr val="tx1">
                              <a:lumMod val="75000"/>
                              <a:lumOff val="25000"/>
                            </a:schemeClr>
                          </a:solidFill>
                          <a:effectLst/>
                          <a:latin typeface="Arial" panose="020B0604020202020204" pitchFamily="34" charset="0"/>
                          <a:ea typeface="+mn-ea"/>
                          <a:cs typeface="+mn-cs"/>
                        </a:rPr>
                        <a:t>ème</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univers va permettre de les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L’impact Part Variable est élevé.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endParaRPr lang="fr-FR" sz="1000" b="0" i="0" u="none" strike="noStrike" kern="1200" dirty="0">
                        <a:solidFill>
                          <a:schemeClr val="tx1"/>
                        </a:solidFill>
                        <a:effectLst/>
                        <a:latin typeface="Arial" panose="020B0604020202020204" pitchFamily="34" charset="0"/>
                        <a:ea typeface="+mn-ea"/>
                        <a:cs typeface="+mn-cs"/>
                      </a:endParaRPr>
                    </a:p>
                    <a:p>
                      <a:pPr algn="ctr"/>
                      <a:r>
                        <a:rPr lang="fr-FR" sz="1000" b="0" i="0" u="none" strike="noStrike" kern="1200" dirty="0">
                          <a:solidFill>
                            <a:schemeClr val="tx1"/>
                          </a:solidFill>
                          <a:effectLst/>
                          <a:latin typeface="Arial" panose="020B0604020202020204" pitchFamily="34" charset="0"/>
                          <a:ea typeface="+mn-ea"/>
                          <a:cs typeface="+mn-cs"/>
                        </a:rPr>
                        <a:t>GERC</a:t>
                      </a:r>
                    </a:p>
                    <a:p>
                      <a:pPr algn="ctr"/>
                      <a:endParaRPr lang="fr-FR" sz="800" b="0" i="0" u="none" strike="noStrike" kern="1200" dirty="0">
                        <a:solidFill>
                          <a:schemeClr val="tx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Q1 IARD PREV</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 PRESQUE EQUIPE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Q1 IARD PROMO GAV</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29-59 ans, détenteurs crédit ou SF ou IARD</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séniors 60-64 ans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3 : Sportifs 29-64 ans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Relais :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Simul</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non concrétisées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les conseillers dans l’atteinte des objectifs IARD &amp; Prévoyance en dynamisant</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les ventes GAV dès le début de l'année.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Promo : 30€ Offerts du 15/01 au 12/02</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(Cible 2 + relais) puis </a:t>
                      </a:r>
                      <a:r>
                        <a:rPr kumimoji="0" lang="fr-FR"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CRC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IARD PROMO GAV</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Q1 IARD PREV SF2</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35-50 en couple, scorés Prévoyance.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sans enfants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avec enfants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cap="none" baseline="0" dirty="0">
                        <a:solidFill>
                          <a:schemeClr val="tx1"/>
                        </a:solidFill>
                        <a:latin typeface="+mn-lt"/>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cap="none" baseline="0" dirty="0">
                          <a:solidFill>
                            <a:schemeClr val="tx1"/>
                          </a:solidFill>
                          <a:latin typeface="+mn-lt"/>
                          <a:ea typeface="+mn-ea"/>
                          <a:cs typeface="+mn-cs"/>
                          <a:sym typeface="Arial"/>
                        </a:rPr>
                        <a:t>Accompagner nos clients dans la protection financière de leur famille via SF2.</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cap="none" baseline="0" dirty="0">
                          <a:solidFill>
                            <a:srgbClr val="C00000"/>
                          </a:solidFill>
                          <a:latin typeface="+mn-lt"/>
                          <a:ea typeface="+mn-ea"/>
                          <a:cs typeface="+mn-cs"/>
                          <a:sym typeface="Arial"/>
                        </a:rPr>
                        <a:t>Promo : 2 mois de cotisation offerts pour toute souscription entre le 02 et le 30/04.</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cap="none" baseline="0" dirty="0">
                        <a:solidFill>
                          <a:srgbClr val="C00000"/>
                        </a:solidFill>
                        <a:effectLst/>
                        <a:latin typeface="+mn-lt"/>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rgbClr val="C00000"/>
                        </a:solidFill>
                        <a:effectLst/>
                        <a:latin typeface="+mn-lt"/>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(Cible 2 - cliqueurs email et bannières)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IARD PREV SF2</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 </a:t>
            </a:r>
            <a:r>
              <a:rPr lang="fr-FR" dirty="0">
                <a:solidFill>
                  <a:srgbClr val="C00000"/>
                </a:solidFill>
                <a:latin typeface="Montserrat Black"/>
              </a:rPr>
              <a:t>IARD &amp; Prévoyance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PRÉVOYANCE </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pic>
        <p:nvPicPr>
          <p:cNvPr id="18" name="Picture 2" descr="Panneau de route prioritaire en France — Wikipédia">
            <a:extLst>
              <a:ext uri="{FF2B5EF4-FFF2-40B4-BE49-F238E27FC236}">
                <a16:creationId xmlns:a16="http://schemas.microsoft.com/office/drawing/2014/main" id="{46F5E449-9803-6DFD-08D6-87FF006A88F3}"/>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2497059" y="2605656"/>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Le &quot;Fait Maison&quot;... - La Causerie des Chartrons">
            <a:extLst>
              <a:ext uri="{FF2B5EF4-FFF2-40B4-BE49-F238E27FC236}">
                <a16:creationId xmlns:a16="http://schemas.microsoft.com/office/drawing/2014/main" id="{FD56DE46-A2B0-5324-BE83-29B100D6F676}"/>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418047" y="3086950"/>
            <a:ext cx="436291" cy="289743"/>
          </a:xfrm>
          <a:prstGeom prst="rect">
            <a:avLst/>
          </a:prstGeom>
          <a:noFill/>
          <a:extLst>
            <a:ext uri="{909E8E84-426E-40DD-AFC4-6F175D3DCCD1}">
              <a14:hiddenFill xmlns:a14="http://schemas.microsoft.com/office/drawing/2010/main">
                <a:solidFill>
                  <a:srgbClr val="FFFFFF"/>
                </a:solidFill>
              </a14:hiddenFill>
            </a:ext>
          </a:extLst>
        </p:spPr>
      </p:pic>
      <p:sp>
        <p:nvSpPr>
          <p:cNvPr id="225" name="Rectangle 224">
            <a:extLst>
              <a:ext uri="{FF2B5EF4-FFF2-40B4-BE49-F238E27FC236}">
                <a16:creationId xmlns:a16="http://schemas.microsoft.com/office/drawing/2014/main" id="{097C637D-E867-BC74-1381-964179FAF9DD}"/>
              </a:ext>
            </a:extLst>
          </p:cNvPr>
          <p:cNvSpPr/>
          <p:nvPr/>
        </p:nvSpPr>
        <p:spPr>
          <a:xfrm>
            <a:off x="495300" y="1877599"/>
            <a:ext cx="11572874" cy="3904060"/>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 name="Picture 6" descr="ATELIER CAPILLAIRE">
            <a:extLst>
              <a:ext uri="{FF2B5EF4-FFF2-40B4-BE49-F238E27FC236}">
                <a16:creationId xmlns:a16="http://schemas.microsoft.com/office/drawing/2014/main" id="{50E52426-F7D0-0189-57F3-035B0855134C}"/>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8697" y="2335667"/>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descr="ATELIER CAPILLAIRE">
            <a:extLst>
              <a:ext uri="{FF2B5EF4-FFF2-40B4-BE49-F238E27FC236}">
                <a16:creationId xmlns:a16="http://schemas.microsoft.com/office/drawing/2014/main" id="{39A6E622-766B-8349-D290-2887AE20518B}"/>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10446" y="3295832"/>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Bouton Rond Rouge Métallique Promo Clip Art Libres De Droits , Svg ,  Vecteurs Et Illustration. Image 59285294.">
            <a:extLst>
              <a:ext uri="{FF2B5EF4-FFF2-40B4-BE49-F238E27FC236}">
                <a16:creationId xmlns:a16="http://schemas.microsoft.com/office/drawing/2014/main" id="{1BDABCC6-FA6A-FFDB-660E-967623366518}"/>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23900" y="4210340"/>
            <a:ext cx="394399" cy="394399"/>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E8D69ECF-4E40-B421-B9EA-7B2ADE14BB35}"/>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402370" y="3481446"/>
            <a:ext cx="393105" cy="314485"/>
          </a:xfrm>
          <a:prstGeom prst="rect">
            <a:avLst/>
          </a:prstGeom>
        </p:spPr>
      </p:pic>
      <p:pic>
        <p:nvPicPr>
          <p:cNvPr id="11" name="Image 10">
            <a:extLst>
              <a:ext uri="{FF2B5EF4-FFF2-40B4-BE49-F238E27FC236}">
                <a16:creationId xmlns:a16="http://schemas.microsoft.com/office/drawing/2014/main" id="{1C1447D4-C68D-E0B3-C091-57A8BE522578}"/>
              </a:ext>
            </a:extLst>
          </p:cNvPr>
          <p:cNvPicPr>
            <a:picLocks noChangeAspect="1"/>
          </p:cNvPicPr>
          <p:nvPr/>
        </p:nvPicPr>
        <p:blipFill>
          <a:blip r:embed="rId11">
            <a:clrChange>
              <a:clrFrom>
                <a:srgbClr val="FFFFFF"/>
              </a:clrFrom>
              <a:clrTo>
                <a:srgbClr val="FFFFFF">
                  <a:alpha val="0"/>
                </a:srgbClr>
              </a:clrTo>
            </a:clrChange>
            <a:grayscl/>
          </a:blip>
          <a:stretch>
            <a:fillRect/>
          </a:stretch>
        </p:blipFill>
        <p:spPr>
          <a:xfrm>
            <a:off x="11453863" y="3889425"/>
            <a:ext cx="290120" cy="329325"/>
          </a:xfrm>
          <a:prstGeom prst="rect">
            <a:avLst/>
          </a:prstGeom>
        </p:spPr>
      </p:pic>
      <p:pic>
        <p:nvPicPr>
          <p:cNvPr id="12" name="Image 11">
            <a:extLst>
              <a:ext uri="{FF2B5EF4-FFF2-40B4-BE49-F238E27FC236}">
                <a16:creationId xmlns:a16="http://schemas.microsoft.com/office/drawing/2014/main" id="{F4960DB5-8AED-7AE4-F9FF-3D19C996EEB1}"/>
              </a:ext>
            </a:extLst>
          </p:cNvPr>
          <p:cNvPicPr>
            <a:picLocks noChangeAspect="1"/>
          </p:cNvPicPr>
          <p:nvPr/>
        </p:nvPicPr>
        <p:blipFill>
          <a:blip r:embed="rId12">
            <a:clrChange>
              <a:clrFrom>
                <a:srgbClr val="FFFFFF"/>
              </a:clrFrom>
              <a:clrTo>
                <a:srgbClr val="FFFFFF">
                  <a:alpha val="0"/>
                </a:srgbClr>
              </a:clrTo>
            </a:clrChange>
            <a:grayscl/>
          </a:blip>
          <a:stretch>
            <a:fillRect/>
          </a:stretch>
        </p:blipFill>
        <p:spPr>
          <a:xfrm>
            <a:off x="11453863" y="4251832"/>
            <a:ext cx="387454" cy="322879"/>
          </a:xfrm>
          <a:prstGeom prst="rect">
            <a:avLst/>
          </a:prstGeom>
        </p:spPr>
      </p:pic>
      <p:pic>
        <p:nvPicPr>
          <p:cNvPr id="13" name="Image 12">
            <a:extLst>
              <a:ext uri="{FF2B5EF4-FFF2-40B4-BE49-F238E27FC236}">
                <a16:creationId xmlns:a16="http://schemas.microsoft.com/office/drawing/2014/main" id="{ACD42E14-4F38-8B79-EA69-E9B6AAAABE70}"/>
              </a:ext>
            </a:extLst>
          </p:cNvPr>
          <p:cNvPicPr>
            <a:picLocks noChangeAspect="1"/>
          </p:cNvPicPr>
          <p:nvPr/>
        </p:nvPicPr>
        <p:blipFill>
          <a:blip r:embed="rId13">
            <a:clrChange>
              <a:clrFrom>
                <a:srgbClr val="FFFFFF"/>
              </a:clrFrom>
              <a:clrTo>
                <a:srgbClr val="FFFFFF">
                  <a:alpha val="0"/>
                </a:srgbClr>
              </a:clrTo>
            </a:clrChange>
            <a:extLst>
              <a:ext uri="{BEBA8EAE-BF5A-486C-A8C5-ECC9F3942E4B}">
                <a14:imgProps xmlns:a14="http://schemas.microsoft.com/office/drawing/2010/main">
                  <a14:imgLayer r:embed="rId14">
                    <a14:imgEffect>
                      <a14:saturation sat="0"/>
                    </a14:imgEffect>
                  </a14:imgLayer>
                </a14:imgProps>
              </a:ext>
            </a:extLst>
          </a:blip>
          <a:stretch>
            <a:fillRect/>
          </a:stretch>
        </p:blipFill>
        <p:spPr>
          <a:xfrm>
            <a:off x="8882344" y="4235861"/>
            <a:ext cx="387453" cy="381918"/>
          </a:xfrm>
          <a:prstGeom prst="rect">
            <a:avLst/>
          </a:prstGeom>
        </p:spPr>
      </p:pic>
      <p:pic>
        <p:nvPicPr>
          <p:cNvPr id="16" name="Picture 4" descr="Bouton Rond Rouge Métallique Promo Clip Art Libres De Droits , Svg ,  Vecteurs Et Illustration. Image 59285294.">
            <a:extLst>
              <a:ext uri="{FF2B5EF4-FFF2-40B4-BE49-F238E27FC236}">
                <a16:creationId xmlns:a16="http://schemas.microsoft.com/office/drawing/2014/main" id="{2A71AFBB-2963-1ADB-FAF7-0E6D8E002794}"/>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22074" y="5326961"/>
            <a:ext cx="394399" cy="394399"/>
          </a:xfrm>
          <a:prstGeom prst="rect">
            <a:avLst/>
          </a:prstGeom>
          <a:noFill/>
          <a:extLst>
            <a:ext uri="{909E8E84-426E-40DD-AFC4-6F175D3DCCD1}">
              <a14:hiddenFill xmlns:a14="http://schemas.microsoft.com/office/drawing/2010/main">
                <a:solidFill>
                  <a:srgbClr val="FFFFFF"/>
                </a:solidFill>
              </a14:hiddenFill>
            </a:ext>
          </a:extLst>
        </p:spPr>
      </p:pic>
      <p:pic>
        <p:nvPicPr>
          <p:cNvPr id="28" name="Image 27">
            <a:extLst>
              <a:ext uri="{FF2B5EF4-FFF2-40B4-BE49-F238E27FC236}">
                <a16:creationId xmlns:a16="http://schemas.microsoft.com/office/drawing/2014/main" id="{EE8B93BE-90AB-F516-BCE1-4331355090C5}"/>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464231" y="4730904"/>
            <a:ext cx="393105" cy="314485"/>
          </a:xfrm>
          <a:prstGeom prst="rect">
            <a:avLst/>
          </a:prstGeom>
        </p:spPr>
      </p:pic>
      <p:pic>
        <p:nvPicPr>
          <p:cNvPr id="29" name="Image 28">
            <a:extLst>
              <a:ext uri="{FF2B5EF4-FFF2-40B4-BE49-F238E27FC236}">
                <a16:creationId xmlns:a16="http://schemas.microsoft.com/office/drawing/2014/main" id="{D7BC5DE2-2E83-FFDE-99A7-63C6930718D3}"/>
              </a:ext>
            </a:extLst>
          </p:cNvPr>
          <p:cNvPicPr>
            <a:picLocks noChangeAspect="1"/>
          </p:cNvPicPr>
          <p:nvPr/>
        </p:nvPicPr>
        <p:blipFill>
          <a:blip r:embed="rId11">
            <a:clrChange>
              <a:clrFrom>
                <a:srgbClr val="FFFFFF"/>
              </a:clrFrom>
              <a:clrTo>
                <a:srgbClr val="FFFFFF">
                  <a:alpha val="0"/>
                </a:srgbClr>
              </a:clrTo>
            </a:clrChange>
            <a:grayscl/>
          </a:blip>
          <a:stretch>
            <a:fillRect/>
          </a:stretch>
        </p:blipFill>
        <p:spPr>
          <a:xfrm>
            <a:off x="11501088" y="5105946"/>
            <a:ext cx="290120" cy="329325"/>
          </a:xfrm>
          <a:prstGeom prst="rect">
            <a:avLst/>
          </a:prstGeom>
        </p:spPr>
      </p:pic>
      <p:pic>
        <p:nvPicPr>
          <p:cNvPr id="30" name="Image 29">
            <a:extLst>
              <a:ext uri="{FF2B5EF4-FFF2-40B4-BE49-F238E27FC236}">
                <a16:creationId xmlns:a16="http://schemas.microsoft.com/office/drawing/2014/main" id="{26FB701F-9F7F-25E1-1287-4EC7DC8DC721}"/>
              </a:ext>
            </a:extLst>
          </p:cNvPr>
          <p:cNvPicPr>
            <a:picLocks noChangeAspect="1"/>
          </p:cNvPicPr>
          <p:nvPr/>
        </p:nvPicPr>
        <p:blipFill>
          <a:blip r:embed="rId12">
            <a:clrChange>
              <a:clrFrom>
                <a:srgbClr val="FFFFFF"/>
              </a:clrFrom>
              <a:clrTo>
                <a:srgbClr val="FFFFFF">
                  <a:alpha val="0"/>
                </a:srgbClr>
              </a:clrTo>
            </a:clrChange>
            <a:grayscl/>
          </a:blip>
          <a:stretch>
            <a:fillRect/>
          </a:stretch>
        </p:blipFill>
        <p:spPr>
          <a:xfrm>
            <a:off x="11474763" y="5463075"/>
            <a:ext cx="387454" cy="322879"/>
          </a:xfrm>
          <a:prstGeom prst="rect">
            <a:avLst/>
          </a:prstGeom>
        </p:spPr>
      </p:pic>
      <p:graphicFrame>
        <p:nvGraphicFramePr>
          <p:cNvPr id="31" name="Objet 30">
            <a:extLst>
              <a:ext uri="{FF2B5EF4-FFF2-40B4-BE49-F238E27FC236}">
                <a16:creationId xmlns:a16="http://schemas.microsoft.com/office/drawing/2014/main" id="{686CD82D-B2AC-82D2-778D-EE037756F25C}"/>
              </a:ext>
            </a:extLst>
          </p:cNvPr>
          <p:cNvGraphicFramePr>
            <a:graphicFrameLocks noChangeAspect="1"/>
          </p:cNvGraphicFramePr>
          <p:nvPr/>
        </p:nvGraphicFramePr>
        <p:xfrm>
          <a:off x="629587" y="5463075"/>
          <a:ext cx="1490662" cy="200025"/>
        </p:xfrm>
        <a:graphic>
          <a:graphicData uri="http://schemas.openxmlformats.org/presentationml/2006/ole">
            <mc:AlternateContent xmlns:mc="http://schemas.openxmlformats.org/markup-compatibility/2006">
              <mc:Choice xmlns:v="urn:schemas-microsoft-com:vml" Requires="v">
                <p:oleObj name="Worksheet" r:id="rId15" imgW="1800099" imgH="200103" progId="Excel.Sheet.12">
                  <p:embed/>
                </p:oleObj>
              </mc:Choice>
              <mc:Fallback>
                <p:oleObj name="Worksheet" r:id="rId15" imgW="1800099" imgH="200103" progId="Excel.Sheet.12">
                  <p:embed/>
                  <p:pic>
                    <p:nvPicPr>
                      <p:cNvPr id="31" name="Objet 30">
                        <a:extLst>
                          <a:ext uri="{FF2B5EF4-FFF2-40B4-BE49-F238E27FC236}">
                            <a16:creationId xmlns:a16="http://schemas.microsoft.com/office/drawing/2014/main" id="{686CD82D-B2AC-82D2-778D-EE037756F25C}"/>
                          </a:ext>
                        </a:extLst>
                      </p:cNvPr>
                      <p:cNvPicPr/>
                      <p:nvPr/>
                    </p:nvPicPr>
                    <p:blipFill>
                      <a:blip r:embed="rId16"/>
                      <a:stretch>
                        <a:fillRect/>
                      </a:stretch>
                    </p:blipFill>
                    <p:spPr>
                      <a:xfrm>
                        <a:off x="629587" y="5463075"/>
                        <a:ext cx="1490662" cy="200025"/>
                      </a:xfrm>
                      <a:prstGeom prst="rect">
                        <a:avLst/>
                      </a:prstGeom>
                    </p:spPr>
                  </p:pic>
                </p:oleObj>
              </mc:Fallback>
            </mc:AlternateContent>
          </a:graphicData>
        </a:graphic>
      </p:graphicFrame>
      <p:pic>
        <p:nvPicPr>
          <p:cNvPr id="224" name="Picture 6" descr="ATELIER CAPILLAIRE">
            <a:extLst>
              <a:ext uri="{FF2B5EF4-FFF2-40B4-BE49-F238E27FC236}">
                <a16:creationId xmlns:a16="http://schemas.microsoft.com/office/drawing/2014/main" id="{840AFADB-146A-20EA-8DDA-51D0AAD9647B}"/>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8697" y="4636033"/>
            <a:ext cx="785811" cy="522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6828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448151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Q1 TF – Mobilité – Axe AUTO</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(action commune avec Crédit)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2 : J’ai besoin d’assurer mon véhicule AUTO.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Non détenteur IARD AUTO.</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Détenteurs d’un véhicule AUTO entre 1 et 4 ans (fichier des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immat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détenteur d’un crédit auto, détenteur d’un autre produit IARD</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mn-lt"/>
                          <a:ea typeface="+mn-ea"/>
                          <a:cs typeface="+mn-cs"/>
                        </a:rPr>
                        <a:t>Action globale partant du besoin de financement auto du client jusqu’à l’assurance de ce véhicule.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mn-lt"/>
                          <a:ea typeface="+mn-ea"/>
                          <a:cs typeface="+mn-cs"/>
                        </a:rPr>
                        <a:t>Promo : 1 mois offert IARD AUTO du 04/03 au 01/04</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(Cible 2 - cliqueurs email)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IARD AUTO MOBILITÉ</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Q1 TF – Mobilité – Axe 2 Roues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Non détenteurs assurance 2 roues et détenteurs d’un véhicule 2 roues depuis plus d’1 an (fichier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Immat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Relais : Toutes les simulations tarifaires Assurance 2 Roues non concrétisées entre le 04/03 et le 01/04.</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Conquérir de nouveaux assurés nouvelles souscriptions Assurance 2 Roues et les fidéliser grâce à l’offre version Premium de l’appli</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Liberty Rider.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mn-lt"/>
                          <a:ea typeface="+mn-ea"/>
                          <a:cs typeface="+mn-cs"/>
                        </a:rPr>
                        <a:t>Promo : 1 mois offert IARD 2ROUES du 04/03 au 01/04</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rgbClr val="C00000"/>
                        </a:solidFill>
                        <a:effectLst/>
                        <a:latin typeface="+mn-lt"/>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CRC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(Cible et relais)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IARD 2ROUES MOBILITÉ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Relance sur simulations tarifaires IARD</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réalisé une simulation tarifaire AUTO ou MRH ou GAV en agence.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Relance à J+10</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Faciliter les relances simulations tarifaires Auto / MRH / GAV réalisées en agence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IARD RELANCE DEVIS AGENCE J+10</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 </a:t>
            </a:r>
            <a:r>
              <a:rPr lang="fr-FR" dirty="0">
                <a:solidFill>
                  <a:srgbClr val="C00000"/>
                </a:solidFill>
                <a:latin typeface="Montserrat Black"/>
              </a:rPr>
              <a:t>IARD &amp; Prévoyance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PRÉVOYANCE </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4508538"/>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Image 7">
            <a:extLst>
              <a:ext uri="{FF2B5EF4-FFF2-40B4-BE49-F238E27FC236}">
                <a16:creationId xmlns:a16="http://schemas.microsoft.com/office/drawing/2014/main" id="{C8733D5B-D967-6F93-3C7F-A3A98206C932}"/>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64231" y="2106691"/>
            <a:ext cx="393105" cy="314485"/>
          </a:xfrm>
          <a:prstGeom prst="rect">
            <a:avLst/>
          </a:prstGeom>
        </p:spPr>
      </p:pic>
      <p:pic>
        <p:nvPicPr>
          <p:cNvPr id="9" name="Image 8">
            <a:extLst>
              <a:ext uri="{FF2B5EF4-FFF2-40B4-BE49-F238E27FC236}">
                <a16:creationId xmlns:a16="http://schemas.microsoft.com/office/drawing/2014/main" id="{C995415C-1238-D7A7-50C0-060C5331275F}"/>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501088" y="2481733"/>
            <a:ext cx="290120" cy="329325"/>
          </a:xfrm>
          <a:prstGeom prst="rect">
            <a:avLst/>
          </a:prstGeom>
        </p:spPr>
      </p:pic>
      <p:pic>
        <p:nvPicPr>
          <p:cNvPr id="10" name="Image 9">
            <a:extLst>
              <a:ext uri="{FF2B5EF4-FFF2-40B4-BE49-F238E27FC236}">
                <a16:creationId xmlns:a16="http://schemas.microsoft.com/office/drawing/2014/main" id="{6491897F-8862-F62B-EDEE-B63D4D3F507C}"/>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74763" y="2838862"/>
            <a:ext cx="387454" cy="322879"/>
          </a:xfrm>
          <a:prstGeom prst="rect">
            <a:avLst/>
          </a:prstGeom>
        </p:spPr>
      </p:pic>
      <p:pic>
        <p:nvPicPr>
          <p:cNvPr id="11" name="Picture 4" descr="Bouton Rond Rouge Métallique Promo Clip Art Libres De Droits , Svg ,  Vecteurs Et Illustration. Image 59285294.">
            <a:extLst>
              <a:ext uri="{FF2B5EF4-FFF2-40B4-BE49-F238E27FC236}">
                <a16:creationId xmlns:a16="http://schemas.microsoft.com/office/drawing/2014/main" id="{B338F721-B4D1-4213-1FEB-42DE0AC452B4}"/>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45231" y="2892294"/>
            <a:ext cx="394399" cy="39439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 name="Objet 11">
            <a:extLst>
              <a:ext uri="{FF2B5EF4-FFF2-40B4-BE49-F238E27FC236}">
                <a16:creationId xmlns:a16="http://schemas.microsoft.com/office/drawing/2014/main" id="{681D0497-05B3-C798-5610-42C22787F94D}"/>
              </a:ext>
            </a:extLst>
          </p:cNvPr>
          <p:cNvGraphicFramePr>
            <a:graphicFrameLocks noChangeAspect="1"/>
          </p:cNvGraphicFramePr>
          <p:nvPr/>
        </p:nvGraphicFramePr>
        <p:xfrm>
          <a:off x="596886" y="3025407"/>
          <a:ext cx="1490662" cy="200025"/>
        </p:xfrm>
        <a:graphic>
          <a:graphicData uri="http://schemas.openxmlformats.org/presentationml/2006/ole">
            <mc:AlternateContent xmlns:mc="http://schemas.openxmlformats.org/markup-compatibility/2006">
              <mc:Choice xmlns:v="urn:schemas-microsoft-com:vml" Requires="v">
                <p:oleObj name="Worksheet" r:id="rId10" imgW="1800099" imgH="200103" progId="Excel.Sheet.12">
                  <p:embed/>
                </p:oleObj>
              </mc:Choice>
              <mc:Fallback>
                <p:oleObj name="Worksheet" r:id="rId10" imgW="1800099" imgH="200103" progId="Excel.Sheet.12">
                  <p:embed/>
                  <p:pic>
                    <p:nvPicPr>
                      <p:cNvPr id="12" name="Objet 11">
                        <a:extLst>
                          <a:ext uri="{FF2B5EF4-FFF2-40B4-BE49-F238E27FC236}">
                            <a16:creationId xmlns:a16="http://schemas.microsoft.com/office/drawing/2014/main" id="{681D0497-05B3-C798-5610-42C22787F94D}"/>
                          </a:ext>
                        </a:extLst>
                      </p:cNvPr>
                      <p:cNvPicPr/>
                      <p:nvPr/>
                    </p:nvPicPr>
                    <p:blipFill>
                      <a:blip r:embed="rId11"/>
                      <a:stretch>
                        <a:fillRect/>
                      </a:stretch>
                    </p:blipFill>
                    <p:spPr>
                      <a:xfrm>
                        <a:off x="596886" y="3025407"/>
                        <a:ext cx="1490662" cy="200025"/>
                      </a:xfrm>
                      <a:prstGeom prst="rect">
                        <a:avLst/>
                      </a:prstGeom>
                    </p:spPr>
                  </p:pic>
                </p:oleObj>
              </mc:Fallback>
            </mc:AlternateContent>
          </a:graphicData>
        </a:graphic>
      </p:graphicFrame>
      <p:pic>
        <p:nvPicPr>
          <p:cNvPr id="13" name="Picture 6" descr="ATELIER CAPILLAIRE">
            <a:extLst>
              <a:ext uri="{FF2B5EF4-FFF2-40B4-BE49-F238E27FC236}">
                <a16:creationId xmlns:a16="http://schemas.microsoft.com/office/drawing/2014/main" id="{8B979E68-8DCB-8534-B952-F8BD9B205723}"/>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89123" y="1884269"/>
            <a:ext cx="785811" cy="52292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Objet 15">
            <a:extLst>
              <a:ext uri="{FF2B5EF4-FFF2-40B4-BE49-F238E27FC236}">
                <a16:creationId xmlns:a16="http://schemas.microsoft.com/office/drawing/2014/main" id="{5DF68C2B-98A4-EC2E-56DE-0DB4E012AB46}"/>
              </a:ext>
            </a:extLst>
          </p:cNvPr>
          <p:cNvGraphicFramePr>
            <a:graphicFrameLocks noChangeAspect="1"/>
          </p:cNvGraphicFramePr>
          <p:nvPr/>
        </p:nvGraphicFramePr>
        <p:xfrm>
          <a:off x="596886" y="4432092"/>
          <a:ext cx="1490662" cy="200025"/>
        </p:xfrm>
        <a:graphic>
          <a:graphicData uri="http://schemas.openxmlformats.org/presentationml/2006/ole">
            <mc:AlternateContent xmlns:mc="http://schemas.openxmlformats.org/markup-compatibility/2006">
              <mc:Choice xmlns:v="urn:schemas-microsoft-com:vml" Requires="v">
                <p:oleObj name="Worksheet" r:id="rId13" imgW="1800099" imgH="200103" progId="Excel.Sheet.12">
                  <p:embed/>
                </p:oleObj>
              </mc:Choice>
              <mc:Fallback>
                <p:oleObj name="Worksheet" r:id="rId13" imgW="1800099" imgH="200103" progId="Excel.Sheet.12">
                  <p:embed/>
                  <p:pic>
                    <p:nvPicPr>
                      <p:cNvPr id="16" name="Objet 15">
                        <a:extLst>
                          <a:ext uri="{FF2B5EF4-FFF2-40B4-BE49-F238E27FC236}">
                            <a16:creationId xmlns:a16="http://schemas.microsoft.com/office/drawing/2014/main" id="{5DF68C2B-98A4-EC2E-56DE-0DB4E012AB46}"/>
                          </a:ext>
                        </a:extLst>
                      </p:cNvPr>
                      <p:cNvPicPr/>
                      <p:nvPr/>
                    </p:nvPicPr>
                    <p:blipFill>
                      <a:blip r:embed="rId11"/>
                      <a:stretch>
                        <a:fillRect/>
                      </a:stretch>
                    </p:blipFill>
                    <p:spPr>
                      <a:xfrm>
                        <a:off x="596886" y="4432092"/>
                        <a:ext cx="1490662" cy="200025"/>
                      </a:xfrm>
                      <a:prstGeom prst="rect">
                        <a:avLst/>
                      </a:prstGeom>
                    </p:spPr>
                  </p:pic>
                </p:oleObj>
              </mc:Fallback>
            </mc:AlternateContent>
          </a:graphicData>
        </a:graphic>
      </p:graphicFrame>
      <p:pic>
        <p:nvPicPr>
          <p:cNvPr id="17" name="Picture 4" descr="Bouton Rond Rouge Métallique Promo Clip Art Libres De Droits , Svg ,  Vecteurs Et Illustration. Image 59285294.">
            <a:extLst>
              <a:ext uri="{FF2B5EF4-FFF2-40B4-BE49-F238E27FC236}">
                <a16:creationId xmlns:a16="http://schemas.microsoft.com/office/drawing/2014/main" id="{D980F80B-CF25-B02C-4270-4F0A4132724C}"/>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45230" y="4283475"/>
            <a:ext cx="394399" cy="39439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ATELIER CAPILLAIRE">
            <a:extLst>
              <a:ext uri="{FF2B5EF4-FFF2-40B4-BE49-F238E27FC236}">
                <a16:creationId xmlns:a16="http://schemas.microsoft.com/office/drawing/2014/main" id="{B84F5E9C-9BE2-D95C-4363-82080E41229E}"/>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89122" y="3219362"/>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 18">
            <a:extLst>
              <a:ext uri="{FF2B5EF4-FFF2-40B4-BE49-F238E27FC236}">
                <a16:creationId xmlns:a16="http://schemas.microsoft.com/office/drawing/2014/main" id="{CC4AADEC-0323-86C6-29DA-C5CD79F38CD9}"/>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48718" y="3405131"/>
            <a:ext cx="393105" cy="314485"/>
          </a:xfrm>
          <a:prstGeom prst="rect">
            <a:avLst/>
          </a:prstGeom>
        </p:spPr>
      </p:pic>
      <p:pic>
        <p:nvPicPr>
          <p:cNvPr id="20" name="Image 19">
            <a:extLst>
              <a:ext uri="{FF2B5EF4-FFF2-40B4-BE49-F238E27FC236}">
                <a16:creationId xmlns:a16="http://schemas.microsoft.com/office/drawing/2014/main" id="{D446FE60-1A0E-2097-453D-96CE532DE573}"/>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5575" y="3780173"/>
            <a:ext cx="290120" cy="329325"/>
          </a:xfrm>
          <a:prstGeom prst="rect">
            <a:avLst/>
          </a:prstGeom>
        </p:spPr>
      </p:pic>
      <p:pic>
        <p:nvPicPr>
          <p:cNvPr id="26" name="Image 25">
            <a:extLst>
              <a:ext uri="{FF2B5EF4-FFF2-40B4-BE49-F238E27FC236}">
                <a16:creationId xmlns:a16="http://schemas.microsoft.com/office/drawing/2014/main" id="{E6D7892C-49CA-1F27-B52D-6FDC11214DD0}"/>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59250" y="4137302"/>
            <a:ext cx="387454" cy="322879"/>
          </a:xfrm>
          <a:prstGeom prst="rect">
            <a:avLst/>
          </a:prstGeom>
        </p:spPr>
      </p:pic>
      <p:pic>
        <p:nvPicPr>
          <p:cNvPr id="27" name="Image 26">
            <a:extLst>
              <a:ext uri="{FF2B5EF4-FFF2-40B4-BE49-F238E27FC236}">
                <a16:creationId xmlns:a16="http://schemas.microsoft.com/office/drawing/2014/main" id="{F523B885-6B38-8034-9732-AED8BF6698FC}"/>
              </a:ext>
            </a:extLst>
          </p:cNvPr>
          <p:cNvPicPr>
            <a:picLocks noChangeAspect="1"/>
          </p:cNvPicPr>
          <p:nvPr/>
        </p:nvPicPr>
        <p:blipFill>
          <a:blip r:embed="rId14">
            <a:clrChange>
              <a:clrFrom>
                <a:srgbClr val="FFFFFF"/>
              </a:clrFrom>
              <a:clrTo>
                <a:srgbClr val="FFFFFF">
                  <a:alpha val="0"/>
                </a:srgbClr>
              </a:clrTo>
            </a:clrChange>
            <a:extLst>
              <a:ext uri="{BEBA8EAE-BF5A-486C-A8C5-ECC9F3942E4B}">
                <a14:imgProps xmlns:a14="http://schemas.microsoft.com/office/drawing/2010/main">
                  <a14:imgLayer r:embed="rId15">
                    <a14:imgEffect>
                      <a14:saturation sat="0"/>
                    </a14:imgEffect>
                  </a14:imgLayer>
                </a14:imgProps>
              </a:ext>
            </a:extLst>
          </a:blip>
          <a:stretch>
            <a:fillRect/>
          </a:stretch>
        </p:blipFill>
        <p:spPr>
          <a:xfrm>
            <a:off x="8949019" y="4298741"/>
            <a:ext cx="303939" cy="299597"/>
          </a:xfrm>
          <a:prstGeom prst="rect">
            <a:avLst/>
          </a:prstGeom>
        </p:spPr>
      </p:pic>
      <p:pic>
        <p:nvPicPr>
          <p:cNvPr id="28" name="Picture 6" descr="ATELIER CAPILLAIRE">
            <a:extLst>
              <a:ext uri="{FF2B5EF4-FFF2-40B4-BE49-F238E27FC236}">
                <a16:creationId xmlns:a16="http://schemas.microsoft.com/office/drawing/2014/main" id="{DFD3102E-ED34-156C-6FC5-2017B428A017}"/>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87496" y="4620006"/>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Page 2 | Recurrent Images - Free Download on Freepik">
            <a:extLst>
              <a:ext uri="{FF2B5EF4-FFF2-40B4-BE49-F238E27FC236}">
                <a16:creationId xmlns:a16="http://schemas.microsoft.com/office/drawing/2014/main" id="{5FA3B6D7-FF6E-5418-BDF8-B6CE1A556DAC}"/>
              </a:ext>
            </a:extLst>
          </p:cNvPr>
          <p:cNvPicPr>
            <a:picLocks noChangeAspect="1" noChangeArrowheads="1"/>
          </p:cNvPicPr>
          <p:nvPr/>
        </p:nvPicPr>
        <p:blipFill>
          <a:blip r:embed="rId16" cstate="print">
            <a:extLst>
              <a:ext uri="{28A0092B-C50C-407E-A947-70E740481C1C}">
                <a14:useLocalDpi xmlns:a14="http://schemas.microsoft.com/office/drawing/2010/main"/>
              </a:ext>
            </a:extLst>
          </a:blip>
          <a:srcRect/>
          <a:stretch>
            <a:fillRect/>
          </a:stretch>
        </p:blipFill>
        <p:spPr bwMode="auto">
          <a:xfrm>
            <a:off x="8958544" y="5318539"/>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 29">
            <a:extLst>
              <a:ext uri="{FF2B5EF4-FFF2-40B4-BE49-F238E27FC236}">
                <a16:creationId xmlns:a16="http://schemas.microsoft.com/office/drawing/2014/main" id="{C7203145-4CD4-0FA9-F2BC-7A59FD9268E0}"/>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38186" y="4815093"/>
            <a:ext cx="393105" cy="314485"/>
          </a:xfrm>
          <a:prstGeom prst="rect">
            <a:avLst/>
          </a:prstGeom>
        </p:spPr>
      </p:pic>
      <p:pic>
        <p:nvPicPr>
          <p:cNvPr id="31" name="Image 30">
            <a:extLst>
              <a:ext uri="{FF2B5EF4-FFF2-40B4-BE49-F238E27FC236}">
                <a16:creationId xmlns:a16="http://schemas.microsoft.com/office/drawing/2014/main" id="{8C65BC8B-C100-48B1-09DA-35A527CA068C}"/>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75043" y="5190135"/>
            <a:ext cx="290120" cy="329325"/>
          </a:xfrm>
          <a:prstGeom prst="rect">
            <a:avLst/>
          </a:prstGeom>
        </p:spPr>
      </p:pic>
      <p:pic>
        <p:nvPicPr>
          <p:cNvPr id="224" name="Image 223">
            <a:extLst>
              <a:ext uri="{FF2B5EF4-FFF2-40B4-BE49-F238E27FC236}">
                <a16:creationId xmlns:a16="http://schemas.microsoft.com/office/drawing/2014/main" id="{D92B03F5-9396-A90F-10FD-1C617E69CF4D}"/>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48718" y="5547264"/>
            <a:ext cx="387454" cy="322879"/>
          </a:xfrm>
          <a:prstGeom prst="rect">
            <a:avLst/>
          </a:prstGeom>
        </p:spPr>
      </p:pic>
    </p:spTree>
    <p:extLst>
      <p:ext uri="{BB962C8B-B14F-4D97-AF65-F5344CB8AC3E}">
        <p14:creationId xmlns:p14="http://schemas.microsoft.com/office/powerpoint/2010/main" val="11470086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223946"/>
          <a:ext cx="11544665" cy="4885919"/>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REBOND SUR SINISTRES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eu un sinistre indemnisé et clos dans les 3 derniers mois (AUTO ou MRH)</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Transformer le règlement de sinistre en opportunité commerciale pour consolider la relation et équiper.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pt-BR" sz="1000" b="0" i="0" u="none" strike="noStrike" kern="1200" dirty="0">
                          <a:solidFill>
                            <a:schemeClr val="tx1">
                              <a:lumMod val="75000"/>
                              <a:lumOff val="25000"/>
                            </a:schemeClr>
                          </a:solidFill>
                          <a:effectLst/>
                          <a:latin typeface="Arial" panose="020B0604020202020204" pitchFamily="34" charset="0"/>
                          <a:ea typeface="+mn-ea"/>
                          <a:cs typeface="+mn-cs"/>
                        </a:rPr>
                        <a:t>CRC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IARD Rebond sur Sinistres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VENTE COMBINÉE MRH/PJ/GAV</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18 à 64 ans, équipés en MRH et ayant répondu «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plus tard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parcours combiné intérêt GAV ou PJ</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les souscripteurs de MRH et reproposer à ces clients la GAV ou la PJ.</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La GAV est éligible à la multi-ventes 5%.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pt-BR" sz="1000" b="0" i="0" u="none" strike="noStrike" kern="1200" dirty="0">
                          <a:solidFill>
                            <a:schemeClr val="tx1">
                              <a:lumMod val="75000"/>
                              <a:lumOff val="25000"/>
                            </a:schemeClr>
                          </a:solidFill>
                          <a:effectLst/>
                          <a:latin typeface="Arial" panose="020B0604020202020204" pitchFamily="34" charset="0"/>
                          <a:ea typeface="+mn-ea"/>
                          <a:cs typeface="+mn-cs"/>
                        </a:rPr>
                        <a:t>CRC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IARD Ventes combinées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MRH / PJ / GAV</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PRA – Programme Relationnel Assurance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 Assurément Utile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Tout client souscrivant un produit Assurance ou Prévoyance.</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b="1" i="0" u="none" strike="noStrike" kern="1200" dirty="0">
                          <a:solidFill>
                            <a:schemeClr val="tx1">
                              <a:lumMod val="75000"/>
                              <a:lumOff val="25000"/>
                            </a:schemeClr>
                          </a:solidFill>
                          <a:effectLst/>
                          <a:latin typeface="Arial" panose="020B0604020202020204" pitchFamily="34" charset="0"/>
                          <a:ea typeface="+mn-ea"/>
                          <a:cs typeface="+mn-cs"/>
                        </a:rPr>
                        <a:t>J+3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Fidéliser nos clients en les remerciant pour leurs souscriptions et en leur donnant les premières astuces pour gagner en autonomie dans leurs démarches.</a:t>
                      </a:r>
                    </a:p>
                    <a:p>
                      <a:r>
                        <a:rPr lang="fr-FR" sz="1000" b="1" i="0" u="none" strike="noStrike" kern="1200" dirty="0">
                          <a:solidFill>
                            <a:schemeClr val="tx1">
                              <a:lumMod val="75000"/>
                              <a:lumOff val="25000"/>
                            </a:schemeClr>
                          </a:solidFill>
                          <a:effectLst/>
                          <a:latin typeface="Arial" panose="020B0604020202020204" pitchFamily="34" charset="0"/>
                          <a:ea typeface="+mn-ea"/>
                          <a:cs typeface="+mn-cs"/>
                        </a:rPr>
                        <a:t>M+1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Rappeler la tarification avantageuse des contrats Assistance Vie et SF2 en mettant en avant les 10% de réduction sur le montant des cotisations du 2e contrat du couple souscrit dans l’année suivant la souscription du 1 er contrat.</a:t>
                      </a:r>
                    </a:p>
                    <a:p>
                      <a:r>
                        <a:rPr lang="fr-FR" sz="1000" b="1" i="0" u="none" strike="noStrike" kern="1200" dirty="0">
                          <a:solidFill>
                            <a:schemeClr val="tx1">
                              <a:lumMod val="75000"/>
                              <a:lumOff val="25000"/>
                            </a:schemeClr>
                          </a:solidFill>
                          <a:effectLst/>
                          <a:latin typeface="Arial" panose="020B0604020202020204" pitchFamily="34" charset="0"/>
                          <a:ea typeface="+mn-ea"/>
                          <a:cs typeface="+mn-cs"/>
                        </a:rPr>
                        <a:t>M+3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Permettre au client de profiter pleinement de son contrat Auto, MRH ou GAV en lui rappelant les</a:t>
                      </a:r>
                    </a:p>
                    <a:p>
                      <a:r>
                        <a:rPr lang="fr-FR" sz="1000" b="0" i="0" u="none" strike="noStrike" kern="1200" dirty="0">
                          <a:solidFill>
                            <a:schemeClr val="tx1">
                              <a:lumMod val="75000"/>
                              <a:lumOff val="25000"/>
                            </a:schemeClr>
                          </a:solidFill>
                          <a:effectLst/>
                          <a:latin typeface="Arial" panose="020B0604020202020204" pitchFamily="34" charset="0"/>
                          <a:ea typeface="+mn-ea"/>
                          <a:cs typeface="+mn-cs"/>
                        </a:rPr>
                        <a:t>services auxquels il a accès et comment en bénéficier.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PRA ASSUR ACTION1 J+3</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PRA ASSUR ACTION2 M+1</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PRA ASSUR ACTION3 M+3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 </a:t>
            </a:r>
            <a:r>
              <a:rPr lang="fr-FR" dirty="0">
                <a:solidFill>
                  <a:srgbClr val="C00000"/>
                </a:solidFill>
                <a:latin typeface="Montserrat Black"/>
              </a:rPr>
              <a:t>IARD &amp; Prévoyance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PRÉVOYANCE </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191799"/>
            <a:ext cx="11572874" cy="4939700"/>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Picture 6" descr="ATELIER CAPILLAIRE">
            <a:extLst>
              <a:ext uri="{FF2B5EF4-FFF2-40B4-BE49-F238E27FC236}">
                <a16:creationId xmlns:a16="http://schemas.microsoft.com/office/drawing/2014/main" id="{8B979E68-8DCB-8534-B952-F8BD9B205723}"/>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6774" y="1698898"/>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ATELIER CAPILLAIRE">
            <a:extLst>
              <a:ext uri="{FF2B5EF4-FFF2-40B4-BE49-F238E27FC236}">
                <a16:creationId xmlns:a16="http://schemas.microsoft.com/office/drawing/2014/main" id="{B84F5E9C-9BE2-D95C-4363-82080E41229E}"/>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3585" y="2683311"/>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 26">
            <a:extLst>
              <a:ext uri="{FF2B5EF4-FFF2-40B4-BE49-F238E27FC236}">
                <a16:creationId xmlns:a16="http://schemas.microsoft.com/office/drawing/2014/main" id="{F523B885-6B38-8034-9732-AED8BF6698FC}"/>
              </a:ext>
            </a:extLst>
          </p:cNvPr>
          <p:cNvPicPr>
            <a:picLocks noChangeAspect="1"/>
          </p:cNvPicPr>
          <p:nvPr/>
        </p:nvPicPr>
        <p:blipFill>
          <a:blip r:embed="rId7">
            <a:clrChange>
              <a:clrFrom>
                <a:srgbClr val="FFFFFF"/>
              </a:clrFrom>
              <a:clrTo>
                <a:srgbClr val="FFFFFF">
                  <a:alpha val="0"/>
                </a:srgbClr>
              </a:clrTo>
            </a:clrChange>
            <a:extLst>
              <a:ext uri="{BEBA8EAE-BF5A-486C-A8C5-ECC9F3942E4B}">
                <a14:imgProps xmlns:a14="http://schemas.microsoft.com/office/drawing/2010/main">
                  <a14:imgLayer r:embed="rId8">
                    <a14:imgEffect>
                      <a14:saturation sat="0"/>
                    </a14:imgEffect>
                  </a14:imgLayer>
                </a14:imgProps>
              </a:ext>
            </a:extLst>
          </a:blip>
          <a:stretch>
            <a:fillRect/>
          </a:stretch>
        </p:blipFill>
        <p:spPr>
          <a:xfrm>
            <a:off x="9092322" y="3355574"/>
            <a:ext cx="303939" cy="299597"/>
          </a:xfrm>
          <a:prstGeom prst="rect">
            <a:avLst/>
          </a:prstGeom>
        </p:spPr>
      </p:pic>
      <p:pic>
        <p:nvPicPr>
          <p:cNvPr id="30" name="Image 29">
            <a:extLst>
              <a:ext uri="{FF2B5EF4-FFF2-40B4-BE49-F238E27FC236}">
                <a16:creationId xmlns:a16="http://schemas.microsoft.com/office/drawing/2014/main" id="{F706B001-1231-88A2-D929-CED69BF7ACEE}"/>
              </a:ext>
            </a:extLst>
          </p:cNvPr>
          <p:cNvPicPr>
            <a:picLocks noChangeAspect="1"/>
          </p:cNvPicPr>
          <p:nvPr/>
        </p:nvPicPr>
        <p:blipFill>
          <a:blip r:embed="rId7">
            <a:clrChange>
              <a:clrFrom>
                <a:srgbClr val="FFFFFF"/>
              </a:clrFrom>
              <a:clrTo>
                <a:srgbClr val="FFFFFF">
                  <a:alpha val="0"/>
                </a:srgbClr>
              </a:clrTo>
            </a:clrChange>
            <a:extLst>
              <a:ext uri="{BEBA8EAE-BF5A-486C-A8C5-ECC9F3942E4B}">
                <a14:imgProps xmlns:a14="http://schemas.microsoft.com/office/drawing/2010/main">
                  <a14:imgLayer r:embed="rId8">
                    <a14:imgEffect>
                      <a14:saturation sat="0"/>
                    </a14:imgEffect>
                  </a14:imgLayer>
                </a14:imgProps>
              </a:ext>
            </a:extLst>
          </a:blip>
          <a:stretch>
            <a:fillRect/>
          </a:stretch>
        </p:blipFill>
        <p:spPr>
          <a:xfrm>
            <a:off x="9059036" y="2324296"/>
            <a:ext cx="303939" cy="299597"/>
          </a:xfrm>
          <a:prstGeom prst="rect">
            <a:avLst/>
          </a:prstGeom>
        </p:spPr>
      </p:pic>
      <p:pic>
        <p:nvPicPr>
          <p:cNvPr id="31" name="Image 30">
            <a:extLst>
              <a:ext uri="{FF2B5EF4-FFF2-40B4-BE49-F238E27FC236}">
                <a16:creationId xmlns:a16="http://schemas.microsoft.com/office/drawing/2014/main" id="{A7099A85-7632-3B8E-4304-801A9E7440AD}"/>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85386" y="4352431"/>
            <a:ext cx="363205" cy="290565"/>
          </a:xfrm>
          <a:prstGeom prst="rect">
            <a:avLst/>
          </a:prstGeom>
        </p:spPr>
      </p:pic>
      <p:pic>
        <p:nvPicPr>
          <p:cNvPr id="224" name="Image 223">
            <a:extLst>
              <a:ext uri="{FF2B5EF4-FFF2-40B4-BE49-F238E27FC236}">
                <a16:creationId xmlns:a16="http://schemas.microsoft.com/office/drawing/2014/main" id="{863FDCF4-74F5-A12D-D248-A863899E51DB}"/>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94460" y="4989926"/>
            <a:ext cx="363205" cy="290565"/>
          </a:xfrm>
          <a:prstGeom prst="rect">
            <a:avLst/>
          </a:prstGeom>
        </p:spPr>
      </p:pic>
      <p:pic>
        <p:nvPicPr>
          <p:cNvPr id="226" name="Image 225">
            <a:extLst>
              <a:ext uri="{FF2B5EF4-FFF2-40B4-BE49-F238E27FC236}">
                <a16:creationId xmlns:a16="http://schemas.microsoft.com/office/drawing/2014/main" id="{DD6B3A3F-D199-FFFF-211C-5DC52F5B4863}"/>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94460" y="5692782"/>
            <a:ext cx="363205" cy="290565"/>
          </a:xfrm>
          <a:prstGeom prst="rect">
            <a:avLst/>
          </a:prstGeom>
        </p:spPr>
      </p:pic>
      <p:pic>
        <p:nvPicPr>
          <p:cNvPr id="227" name="Picture 4" descr="Page 2 | Recurrent Images - Free Download on Freepik">
            <a:extLst>
              <a:ext uri="{FF2B5EF4-FFF2-40B4-BE49-F238E27FC236}">
                <a16:creationId xmlns:a16="http://schemas.microsoft.com/office/drawing/2014/main" id="{B62BEB4A-8391-405B-AA0D-E2A79D13F54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757932" y="2357413"/>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228" name="Picture 4" descr="Page 2 | Recurrent Images - Free Download on Freepik">
            <a:extLst>
              <a:ext uri="{FF2B5EF4-FFF2-40B4-BE49-F238E27FC236}">
                <a16:creationId xmlns:a16="http://schemas.microsoft.com/office/drawing/2014/main" id="{624CB63E-2FD5-936E-7D4C-FAC519584457}"/>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942355" y="4686714"/>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229" name="Picture 4" descr="Page 2 | Recurrent Images - Free Download on Freepik">
            <a:extLst>
              <a:ext uri="{FF2B5EF4-FFF2-40B4-BE49-F238E27FC236}">
                <a16:creationId xmlns:a16="http://schemas.microsoft.com/office/drawing/2014/main" id="{BF7AA904-93DD-1AB7-86CF-6FA9D40993A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760007" y="3398531"/>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8111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259253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Equipement IARD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clients avec ADE Groupe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defTabSz="914400" eaLnBrk="1" fontAlgn="auto" latinLnBrk="0" hangingPunct="1">
                        <a:spcBef>
                          <a:spcPts val="100"/>
                        </a:spcBef>
                        <a:spcAft>
                          <a:spcPts val="100"/>
                        </a:spcAft>
                        <a:buClr>
                          <a:srgbClr val="C00000"/>
                        </a:buClr>
                        <a:buSzTx/>
                        <a:buFontTx/>
                        <a:buNone/>
                        <a:tabLst>
                          <a:tab pos="179388" algn="l"/>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1 : </a:t>
                      </a:r>
                      <a:r>
                        <a:rPr lang="fr-FR" sz="1000" dirty="0">
                          <a:solidFill>
                            <a:srgbClr val="000000"/>
                          </a:solidFill>
                          <a:latin typeface="+mn-lt"/>
                          <a:cs typeface="Arial"/>
                        </a:rPr>
                        <a:t>Clients bancaires BP et JBP, Détenteurs d’un Crédit </a:t>
                      </a:r>
                      <a:r>
                        <a:rPr lang="fr-FR" sz="1000" dirty="0" err="1">
                          <a:solidFill>
                            <a:srgbClr val="000000"/>
                          </a:solidFill>
                          <a:latin typeface="+mn-lt"/>
                          <a:cs typeface="Arial"/>
                        </a:rPr>
                        <a:t>immo</a:t>
                      </a:r>
                      <a:r>
                        <a:rPr lang="fr-FR" sz="1000" dirty="0">
                          <a:solidFill>
                            <a:srgbClr val="000000"/>
                          </a:solidFill>
                          <a:latin typeface="+mn-lt"/>
                          <a:cs typeface="Arial"/>
                        </a:rPr>
                        <a:t> dont le capital restant dû ≥ 100 000 € avec une ADE contrat Groupe aujourd’hui.</a:t>
                      </a:r>
                    </a:p>
                    <a:p>
                      <a:pPr marL="0" lvl="0" indent="0" defTabSz="914400" eaLnBrk="1" fontAlgn="auto" latinLnBrk="0" hangingPunct="1">
                        <a:spcBef>
                          <a:spcPts val="100"/>
                        </a:spcBef>
                        <a:spcAft>
                          <a:spcPts val="100"/>
                        </a:spcAft>
                        <a:buClr>
                          <a:srgbClr val="C00000"/>
                        </a:buClr>
                        <a:buSzTx/>
                        <a:buFontTx/>
                        <a:buNone/>
                        <a:tabLst>
                          <a:tab pos="179388" algn="l"/>
                        </a:tabLst>
                        <a:defRPr/>
                      </a:pPr>
                      <a:r>
                        <a:rPr lang="fr-FR" sz="1000" b="1" dirty="0">
                          <a:solidFill>
                            <a:srgbClr val="000000"/>
                          </a:solidFill>
                          <a:latin typeface="+mn-lt"/>
                          <a:cs typeface="Arial"/>
                        </a:rPr>
                        <a:t>Non détenteur d’un contrat AUTO et Détenteur d’un contrat MRH.</a:t>
                      </a:r>
                    </a:p>
                    <a:p>
                      <a:pPr marL="0" lvl="0" indent="0" defTabSz="914400" eaLnBrk="1" fontAlgn="auto" latinLnBrk="0" hangingPunct="1">
                        <a:spcBef>
                          <a:spcPts val="100"/>
                        </a:spcBef>
                        <a:spcAft>
                          <a:spcPts val="100"/>
                        </a:spcAft>
                        <a:buClr>
                          <a:srgbClr val="C00000"/>
                        </a:buClr>
                        <a:buSzTx/>
                        <a:buFontTx/>
                        <a:buNone/>
                        <a:tabLst>
                          <a:tab pos="179388" algn="l"/>
                        </a:tabLst>
                        <a:defRPr/>
                      </a:pPr>
                      <a:endParaRPr lang="fr-FR" sz="1000" dirty="0">
                        <a:solidFill>
                          <a:srgbClr val="000000"/>
                        </a:solidFill>
                        <a:latin typeface="+mn-lt"/>
                        <a:cs typeface="Arial"/>
                      </a:endParaRPr>
                    </a:p>
                    <a:p>
                      <a:pPr marL="0" marR="0" lvl="0" indent="0" algn="l" defTabSz="914400" rtl="0" eaLnBrk="1" fontAlgn="auto" latinLnBrk="0" hangingPunct="1">
                        <a:lnSpc>
                          <a:spcPct val="100000"/>
                        </a:lnSpc>
                        <a:spcBef>
                          <a:spcPts val="100"/>
                        </a:spcBef>
                        <a:spcAft>
                          <a:spcPts val="100"/>
                        </a:spcAft>
                        <a:buClr>
                          <a:srgbClr val="C00000"/>
                        </a:buClr>
                        <a:buSzTx/>
                        <a:buFontTx/>
                        <a:buNone/>
                        <a:tabLst>
                          <a:tab pos="179388" algn="l"/>
                        </a:tabLst>
                        <a:defRPr/>
                      </a:pPr>
                      <a:r>
                        <a:rPr lang="fr-FR" sz="1000" b="1" dirty="0">
                          <a:solidFill>
                            <a:srgbClr val="000000"/>
                          </a:solidFill>
                          <a:latin typeface="+mn-lt"/>
                          <a:cs typeface="Arial"/>
                        </a:rPr>
                        <a:t>Cible 2 : </a:t>
                      </a:r>
                      <a:r>
                        <a:rPr lang="fr-FR" sz="1000" dirty="0">
                          <a:solidFill>
                            <a:srgbClr val="000000"/>
                          </a:solidFill>
                          <a:latin typeface="+mn-lt"/>
                          <a:cs typeface="Arial"/>
                        </a:rPr>
                        <a:t>Clients bancaires BP et JBP, Détenteurs d’un Crédit </a:t>
                      </a:r>
                      <a:r>
                        <a:rPr lang="fr-FR" sz="1000" dirty="0" err="1">
                          <a:solidFill>
                            <a:srgbClr val="000000"/>
                          </a:solidFill>
                          <a:latin typeface="+mn-lt"/>
                          <a:cs typeface="Arial"/>
                        </a:rPr>
                        <a:t>immo</a:t>
                      </a:r>
                      <a:r>
                        <a:rPr lang="fr-FR" sz="1000" dirty="0">
                          <a:solidFill>
                            <a:srgbClr val="000000"/>
                          </a:solidFill>
                          <a:latin typeface="+mn-lt"/>
                          <a:cs typeface="Arial"/>
                        </a:rPr>
                        <a:t> dont le capital restant dû ≥ 100 000 € avec une ADE contrat Groupe aujourd’hui.</a:t>
                      </a:r>
                    </a:p>
                    <a:p>
                      <a:pPr marL="0" lvl="0" indent="0" defTabSz="914400" eaLnBrk="1" fontAlgn="auto" latinLnBrk="0" hangingPunct="1">
                        <a:spcBef>
                          <a:spcPts val="100"/>
                        </a:spcBef>
                        <a:spcAft>
                          <a:spcPts val="100"/>
                        </a:spcAft>
                        <a:buClr>
                          <a:srgbClr val="C00000"/>
                        </a:buClr>
                        <a:buSzTx/>
                        <a:buFontTx/>
                        <a:buNone/>
                        <a:tabLst>
                          <a:tab pos="179388" algn="l"/>
                        </a:tabLst>
                        <a:defRPr/>
                      </a:pPr>
                      <a:r>
                        <a:rPr lang="fr-FR" sz="1000" b="1" dirty="0">
                          <a:solidFill>
                            <a:srgbClr val="000000"/>
                          </a:solidFill>
                          <a:latin typeface="+mn-lt"/>
                          <a:cs typeface="Arial"/>
                        </a:rPr>
                        <a:t>Non détenteur d’un contrat AUTO  et non Détenteur d’un contrat MRH.</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Sécuriser notre portefeuille ADE par de la conquête MRH &amp; AUTO et </a:t>
                      </a:r>
                      <a:r>
                        <a:rPr kumimoji="0" lang="fr-FR" sz="1000" b="0" i="0" u="none" strike="noStrike" kern="0" cap="none" spc="0" normalizeH="0" baseline="0" noProof="0" dirty="0">
                          <a:ln>
                            <a:noFill/>
                          </a:ln>
                          <a:solidFill>
                            <a:srgbClr val="000000"/>
                          </a:solidFill>
                          <a:effectLst/>
                          <a:uLnTx/>
                          <a:uFillTx/>
                          <a:latin typeface="+mn-lt"/>
                          <a:ea typeface="+mn-ea"/>
                          <a:cs typeface="+mn-cs"/>
                          <a:sym typeface="Arial"/>
                        </a:rPr>
                        <a:t>fidéliser les clients à travers le multi-équipement en assurance.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1" u="none" strike="noStrike" kern="1200" dirty="0">
                          <a:solidFill>
                            <a:schemeClr val="tx1">
                              <a:lumMod val="75000"/>
                              <a:lumOff val="25000"/>
                            </a:schemeClr>
                          </a:solidFill>
                          <a:effectLst/>
                          <a:latin typeface="Arial" panose="020B0604020202020204" pitchFamily="34" charset="0"/>
                          <a:ea typeface="+mn-ea"/>
                          <a:cs typeface="+mn-cs"/>
                        </a:rPr>
                        <a:t>Les assureurs traditionnels mettent en place des actions marketing auprès de leurs clients pour faire de la conquête ADE et récupérer des parts de marché.</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1" u="none" strike="noStrike" kern="1200" dirty="0">
                          <a:solidFill>
                            <a:schemeClr val="tx1">
                              <a:lumMod val="75000"/>
                              <a:lumOff val="25000"/>
                            </a:schemeClr>
                          </a:solidFill>
                          <a:effectLst/>
                          <a:latin typeface="Arial" panose="020B0604020202020204" pitchFamily="34" charset="0"/>
                          <a:ea typeface="+mn-ea"/>
                          <a:cs typeface="+mn-cs"/>
                        </a:rPr>
                        <a:t>Ils contactent nos clients en Caisse d’Epargne équipés d’un contrat MRH chez eux pour leur proposer leur ADE.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(cliqueurs Push &amp;  ouvreurs Emails) </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IARD AUTO-MRH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POUR CLIENTS ADE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 </a:t>
            </a:r>
            <a:r>
              <a:rPr lang="fr-FR" dirty="0">
                <a:solidFill>
                  <a:srgbClr val="C00000"/>
                </a:solidFill>
                <a:latin typeface="Montserrat Black"/>
              </a:rPr>
              <a:t>IARD &amp; Prévoyance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PRÉVOYANCE </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2624679"/>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Picture 6" descr="ATELIER CAPILLAIRE">
            <a:extLst>
              <a:ext uri="{FF2B5EF4-FFF2-40B4-BE49-F238E27FC236}">
                <a16:creationId xmlns:a16="http://schemas.microsoft.com/office/drawing/2014/main" id="{8B979E68-8DCB-8534-B952-F8BD9B205723}"/>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89123" y="1884269"/>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Page 2 | Recurrent Images - Free Download on Freepik">
            <a:extLst>
              <a:ext uri="{FF2B5EF4-FFF2-40B4-BE49-F238E27FC236}">
                <a16:creationId xmlns:a16="http://schemas.microsoft.com/office/drawing/2014/main" id="{789B2ECB-C2AB-701C-1E46-C279E5CFE5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89980" y="3429000"/>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ECE3A216-4F28-10BE-D6FA-29268CA56FE9}"/>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29781" y="2599315"/>
            <a:ext cx="393105" cy="314485"/>
          </a:xfrm>
          <a:prstGeom prst="rect">
            <a:avLst/>
          </a:prstGeom>
        </p:spPr>
      </p:pic>
      <p:pic>
        <p:nvPicPr>
          <p:cNvPr id="5" name="Image 4">
            <a:extLst>
              <a:ext uri="{FF2B5EF4-FFF2-40B4-BE49-F238E27FC236}">
                <a16:creationId xmlns:a16="http://schemas.microsoft.com/office/drawing/2014/main" id="{2C55723D-960B-4F9A-3576-C634C21FDDD7}"/>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66638" y="2974357"/>
            <a:ext cx="290120" cy="329325"/>
          </a:xfrm>
          <a:prstGeom prst="rect">
            <a:avLst/>
          </a:prstGeom>
        </p:spPr>
      </p:pic>
      <p:pic>
        <p:nvPicPr>
          <p:cNvPr id="6" name="Picture 6" descr="ADN Nations - Analyse de marché et conseil stratégique">
            <a:hlinkClick r:id="rId10" action="ppaction://hlinksldjump"/>
            <a:extLst>
              <a:ext uri="{FF2B5EF4-FFF2-40B4-BE49-F238E27FC236}">
                <a16:creationId xmlns:a16="http://schemas.microsoft.com/office/drawing/2014/main" id="{F312B5B7-CA1F-23CB-8944-5392B4010752}"/>
              </a:ext>
            </a:extLst>
          </p:cNvPr>
          <p:cNvPicPr>
            <a:picLocks noChangeAspect="1" noChangeArrowheads="1"/>
          </p:cNvPicPr>
          <p:nvPr/>
        </p:nvPicPr>
        <p:blipFill>
          <a:blip r:embed="rId11"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85484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281096"/>
          <a:ext cx="11544665" cy="494664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PRIO Q1 Jeunes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Ene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OU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JDne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JBPne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avec 1 univers, segments éligibles en portefeuille (Premium OU Essentiel à Potentiel OU Potentiel OU Essentiel), non vus en 2023</a:t>
                      </a:r>
                      <a:endParaRPr lang="fr-FR" sz="1000" b="0" i="0" u="none" strike="noStrike" kern="1200" dirty="0">
                        <a:solidFill>
                          <a:schemeClr val="tx1">
                            <a:lumMod val="75000"/>
                            <a:lumOff val="25000"/>
                          </a:schemeClr>
                        </a:solidFill>
                        <a:effectLst/>
                        <a:highlight>
                          <a:srgbClr val="FFFF00"/>
                        </a:highligh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C’est une cible tendre et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Ces jeunes clients sont presque équipés.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La détention d’un univers complémentaire va permettre de les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L’impact Part Variable est élevé.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lang="fr-FR" sz="1000" b="0" i="0" u="none" strike="noStrike" kern="1200" dirty="0">
                        <a:solidFill>
                          <a:schemeClr val="tx1"/>
                        </a:solidFill>
                        <a:effectLst/>
                        <a:latin typeface="Arial" panose="020B0604020202020204" pitchFamily="34" charset="0"/>
                        <a:ea typeface="+mn-ea"/>
                        <a:cs typeface="+mn-cs"/>
                      </a:endParaRPr>
                    </a:p>
                    <a:p>
                      <a:pPr algn="ct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PRIO Q1 JEUNES PRESQUE EQUIPE</a:t>
                      </a:r>
                      <a:endParaRPr lang="pt-B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MENTORING PARENTS OUVERTURE CDD ENFANT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Vise le(s) parent(s) dont l’enfant mineur vient d’ouvrir une Formule individuelle avec une carte bancaire.</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Il s’agit de rappeler aux parents comment : piloter le compte et la carte de leur enfant à distance et connaître ce que leur enfant peut faire en toute autonomie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JEUNES</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MENTORING PARENTS CDD ENFANT</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BOOSTER JEUNES MRH SANTE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Booster Jeunes MRH et Santé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Proposer 6 mois offerts aux clients de 18 à 28 ans souscrivant à une Assurance MRH et/ou un contrat Garantie Santé côté Je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JEUNES BOOSTER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MRH SANTE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rPr>
                        <a:t>     PDO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CONQUETE ENFANT ABONNEMENT PRESSE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ayant souscrit à un abonnement magazine enfant via notre partenaire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Dekuple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Développer la conquête en réalisant une EER avec les enfants de nos clients.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CONQUETE ENFANT ABONNEMENT PRESSE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77336377"/>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CONQUETE ENFANT DOSSIER IMMO</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ayant réalisé un crédit immobilier en N-1 avec enfant mineur non client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Développer la conquête en réalisant une EER avec les enfants de nos clients.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CONQUETE ENFANT DOSSIER IMMO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7798520"/>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des </a:t>
            </a:r>
            <a:r>
              <a:rPr lang="fr-FR" dirty="0">
                <a:solidFill>
                  <a:srgbClr val="C00000"/>
                </a:solidFill>
                <a:latin typeface="Montserrat Black"/>
              </a:rPr>
              <a:t>Jeunes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JEUNES</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248948"/>
            <a:ext cx="11572874" cy="500110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 name="Picture 2" descr="Panneau de route prioritaire en France — Wikipédia">
            <a:extLst>
              <a:ext uri="{FF2B5EF4-FFF2-40B4-BE49-F238E27FC236}">
                <a16:creationId xmlns:a16="http://schemas.microsoft.com/office/drawing/2014/main" id="{E50A1D24-A19C-AEA8-C514-C90057EF2AF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97059" y="1977006"/>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e &quot;Fait Maison&quot;... - La Causerie des Chartrons">
            <a:extLst>
              <a:ext uri="{FF2B5EF4-FFF2-40B4-BE49-F238E27FC236}">
                <a16:creationId xmlns:a16="http://schemas.microsoft.com/office/drawing/2014/main" id="{74B45B98-B926-88CC-436A-EDA7D9F3863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18047" y="2458300"/>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253A4359-3180-E207-65AA-F917C8BD5384}"/>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47240" y="2987626"/>
            <a:ext cx="366668" cy="293335"/>
          </a:xfrm>
          <a:prstGeom prst="rect">
            <a:avLst/>
          </a:prstGeom>
        </p:spPr>
      </p:pic>
      <p:pic>
        <p:nvPicPr>
          <p:cNvPr id="7" name="Image 6">
            <a:extLst>
              <a:ext uri="{FF2B5EF4-FFF2-40B4-BE49-F238E27FC236}">
                <a16:creationId xmlns:a16="http://schemas.microsoft.com/office/drawing/2014/main" id="{B6BAFBA1-DA4E-8C74-7A4A-B604A8074151}"/>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47240" y="3363557"/>
            <a:ext cx="320001" cy="266668"/>
          </a:xfrm>
          <a:prstGeom prst="rect">
            <a:avLst/>
          </a:prstGeom>
        </p:spPr>
      </p:pic>
      <p:pic>
        <p:nvPicPr>
          <p:cNvPr id="8" name="Image 7">
            <a:extLst>
              <a:ext uri="{FF2B5EF4-FFF2-40B4-BE49-F238E27FC236}">
                <a16:creationId xmlns:a16="http://schemas.microsoft.com/office/drawing/2014/main" id="{57E90B13-6674-1844-647F-32DAB11FC438}"/>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47240" y="3893065"/>
            <a:ext cx="366668" cy="293335"/>
          </a:xfrm>
          <a:prstGeom prst="rect">
            <a:avLst/>
          </a:prstGeom>
        </p:spPr>
      </p:pic>
      <p:pic>
        <p:nvPicPr>
          <p:cNvPr id="9" name="Image 8">
            <a:extLst>
              <a:ext uri="{FF2B5EF4-FFF2-40B4-BE49-F238E27FC236}">
                <a16:creationId xmlns:a16="http://schemas.microsoft.com/office/drawing/2014/main" id="{F06C0A46-0934-530B-6013-E57F8694E0C3}"/>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70573" y="4162867"/>
            <a:ext cx="320001" cy="266668"/>
          </a:xfrm>
          <a:prstGeom prst="rect">
            <a:avLst/>
          </a:prstGeom>
        </p:spPr>
      </p:pic>
      <p:pic>
        <p:nvPicPr>
          <p:cNvPr id="4" name="Picture 6" descr="ATELIER CAPILLAIRE">
            <a:extLst>
              <a:ext uri="{FF2B5EF4-FFF2-40B4-BE49-F238E27FC236}">
                <a16:creationId xmlns:a16="http://schemas.microsoft.com/office/drawing/2014/main" id="{965B3850-DA00-E1A6-87F3-739E210EA88E}"/>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8697" y="1715545"/>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ATELIER CAPILLAIRE">
            <a:extLst>
              <a:ext uri="{FF2B5EF4-FFF2-40B4-BE49-F238E27FC236}">
                <a16:creationId xmlns:a16="http://schemas.microsoft.com/office/drawing/2014/main" id="{01369D2A-59C9-78FA-31E5-D412B39E2D56}"/>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8697" y="3639946"/>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ATELIER CAPILLAIRE">
            <a:extLst>
              <a:ext uri="{FF2B5EF4-FFF2-40B4-BE49-F238E27FC236}">
                <a16:creationId xmlns:a16="http://schemas.microsoft.com/office/drawing/2014/main" id="{0F6F361B-A498-882D-FC3F-DBB6F1382264}"/>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97199" y="2726165"/>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Page 2 | Recurrent Images - Free Download on Freepik">
            <a:extLst>
              <a:ext uri="{FF2B5EF4-FFF2-40B4-BE49-F238E27FC236}">
                <a16:creationId xmlns:a16="http://schemas.microsoft.com/office/drawing/2014/main" id="{55055D17-15D2-8ECA-0482-BA1EB25F1CD5}"/>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916774" y="3458775"/>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Page 2 | Recurrent Images - Free Download on Freepik">
            <a:extLst>
              <a:ext uri="{FF2B5EF4-FFF2-40B4-BE49-F238E27FC236}">
                <a16:creationId xmlns:a16="http://schemas.microsoft.com/office/drawing/2014/main" id="{776EC085-471D-EF6C-AC31-38E8B3A43E81}"/>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916774" y="5107601"/>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Page 2 | Recurrent Images - Free Download on Freepik">
            <a:extLst>
              <a:ext uri="{FF2B5EF4-FFF2-40B4-BE49-F238E27FC236}">
                <a16:creationId xmlns:a16="http://schemas.microsoft.com/office/drawing/2014/main" id="{1D124069-CAC4-1B49-3A71-1699AE15991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916774" y="5903579"/>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ADN Nations - Analyse de marché et conseil stratégique">
            <a:hlinkClick r:id="rId12" action="ppaction://hlinksldjump"/>
            <a:extLst>
              <a:ext uri="{FF2B5EF4-FFF2-40B4-BE49-F238E27FC236}">
                <a16:creationId xmlns:a16="http://schemas.microsoft.com/office/drawing/2014/main" id="{69FF7F4E-9593-CCA2-C189-0BC618B75168}"/>
              </a:ext>
            </a:extLst>
          </p:cNvPr>
          <p:cNvPicPr>
            <a:picLocks noChangeAspect="1" noChangeArrowheads="1"/>
          </p:cNvPicPr>
          <p:nvPr/>
        </p:nvPicPr>
        <p:blipFill>
          <a:blip r:embed="rId13"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74355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51720" y="1167611"/>
          <a:ext cx="11544665" cy="5045448"/>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640251">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281826543"/>
                  </a:ext>
                </a:extLst>
              </a:tr>
              <a:tr h="1068971">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CONQUETE JEUNES ANNIV 18 ANS AVEC CSQS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Jeune venant d’avoir 18 ans et détenant une CSQS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une MEG si la carte n’est plus adaptée au client.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CONQUETE JEUNES ANNIV 18 ANS AVEC CSQS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1068971">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CONQUETE JEUNES ANNIVERSAIRE 18 ANS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venant d’avoir 18 ans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un 1</a:t>
                      </a:r>
                      <a:r>
                        <a:rPr lang="fr-FR" sz="1000" b="0" i="0" u="none" strike="noStrike" kern="1200" baseline="30000" dirty="0">
                          <a:solidFill>
                            <a:schemeClr val="tx1">
                              <a:lumMod val="75000"/>
                              <a:lumOff val="25000"/>
                            </a:schemeClr>
                          </a:solidFill>
                          <a:effectLst/>
                          <a:latin typeface="Arial" panose="020B0604020202020204" pitchFamily="34" charset="0"/>
                          <a:ea typeface="+mn-ea"/>
                          <a:cs typeface="+mn-cs"/>
                        </a:rPr>
                        <a:t>er</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RDV pour adapter son équipement bancaire et initier la relation de partenariat et commerciale entre ce jeune client et son conseiller.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CONQUETE JEUNES ANNIVERSAIRE 18 ANS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r h="68816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EQUIPEMENT BANCA JEUNE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entre 18 et 28 ans inclus n’ayant pas de carte bancaire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le client d’une carte bancaire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EQUIPEMENT BANCA JEUNE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68816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JEUNE RISQUE ATTRITION</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entre 12 et 28 ans, venant de passer « e » en « ne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Reprendre contact avec le client afin d’éviter son attrition et renouer les liens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JEUNE RISQUE ATTRITION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77336377"/>
                  </a:ext>
                </a:extLst>
              </a:tr>
              <a:tr h="890935">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JEUNES AVEC UN LIVRET A &gt; 5000 EUROS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évoquée et proposée par les DR.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Jeunes de 18 à 28 ans de détenteurs d’un livret A &gt; 5000€ non vus sur les 3 derniers mois.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le jeune dans la préparation de ses projets de vie au travers d’un bilan épargne.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JEUNES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LIV. A &gt; 5000€</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30598543"/>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des </a:t>
            </a:r>
            <a:r>
              <a:rPr lang="fr-FR" dirty="0">
                <a:solidFill>
                  <a:srgbClr val="C00000"/>
                </a:solidFill>
                <a:latin typeface="Montserrat Black"/>
              </a:rPr>
              <a:t>Jeunes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JEUNES</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523510" y="1135464"/>
            <a:ext cx="11572874" cy="504544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Picture 2" descr="Le &quot;Fait Maison&quot;... - La Causerie des Chartrons">
            <a:extLst>
              <a:ext uri="{FF2B5EF4-FFF2-40B4-BE49-F238E27FC236}">
                <a16:creationId xmlns:a16="http://schemas.microsoft.com/office/drawing/2014/main" id="{77302E81-1987-1D80-9424-BB5AEC12644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18047" y="5794519"/>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Page 2 | Recurrent Images - Free Download on Freepik">
            <a:extLst>
              <a:ext uri="{FF2B5EF4-FFF2-40B4-BE49-F238E27FC236}">
                <a16:creationId xmlns:a16="http://schemas.microsoft.com/office/drawing/2014/main" id="{B8454798-EDA3-AE95-BF8B-DFBEFB0EA1D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98077" y="3627668"/>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Page 2 | Recurrent Images - Free Download on Freepik">
            <a:extLst>
              <a:ext uri="{FF2B5EF4-FFF2-40B4-BE49-F238E27FC236}">
                <a16:creationId xmlns:a16="http://schemas.microsoft.com/office/drawing/2014/main" id="{DBDC2F28-FF03-A4EA-6F4B-5DA5A7E6C51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98077" y="2557780"/>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age 2 | Recurrent Images - Free Download on Freepik">
            <a:extLst>
              <a:ext uri="{FF2B5EF4-FFF2-40B4-BE49-F238E27FC236}">
                <a16:creationId xmlns:a16="http://schemas.microsoft.com/office/drawing/2014/main" id="{239AA780-6026-1E14-25A4-2B901CB8B43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98077" y="5049545"/>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age 2 | Recurrent Images - Free Download on Freepik">
            <a:extLst>
              <a:ext uri="{FF2B5EF4-FFF2-40B4-BE49-F238E27FC236}">
                <a16:creationId xmlns:a16="http://schemas.microsoft.com/office/drawing/2014/main" id="{1002279E-75AE-CBA2-3ECD-F96E71F07FE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91490" y="5850900"/>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DN Nations - Analyse de marché et conseil stratégique">
            <a:hlinkClick r:id="rId8" action="ppaction://hlinksldjump"/>
            <a:extLst>
              <a:ext uri="{FF2B5EF4-FFF2-40B4-BE49-F238E27FC236}">
                <a16:creationId xmlns:a16="http://schemas.microsoft.com/office/drawing/2014/main" id="{5C515008-1F2E-0A67-3688-1907E1B9FFA6}"/>
              </a:ext>
            </a:extLst>
          </p:cNvPr>
          <p:cNvPicPr>
            <a:picLocks noChangeAspect="1" noChangeArrowheads="1"/>
          </p:cNvPicPr>
          <p:nvPr/>
        </p:nvPicPr>
        <p:blipFill>
          <a:blip r:embed="rId9"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Page 2 | Recurrent Images - Free Download on Freepik">
            <a:extLst>
              <a:ext uri="{FF2B5EF4-FFF2-40B4-BE49-F238E27FC236}">
                <a16:creationId xmlns:a16="http://schemas.microsoft.com/office/drawing/2014/main" id="{9C05E49F-8B02-BDF1-ADE7-367D5A92BBE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91490" y="4353919"/>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1736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466439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A500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A500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A500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A5002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A500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A50021"/>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A50021"/>
                          </a:solidFill>
                          <a:effectLst/>
                          <a:latin typeface="Arial" panose="020B0604020202020204" pitchFamily="34" charset="0"/>
                          <a:ea typeface="+mn-ea"/>
                          <a:cs typeface="+mn-cs"/>
                        </a:rPr>
                        <a:t>PAPERNEST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1 – « Jeunes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entre 18 et 35 ans, bancarisés principaux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2 – « budget tendu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entre 18 et 65 ans, bancarisés principaux et flux créditeur &gt; 1000€ par mois, sur 3 mois consécutifs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3 Récurrent – « Projet de déménagement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clients majeurs ayant signé leur offre de prêt immobilier dans les 45 derniers jours ou ayant débloqué leurs fonds de prêt immobilier dans les 21 derniers jours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L'objectif est d'accompagner les clients Particuliers sur l’optimisation de leurs abonnements du quotidien (mobile, internet, gaz, électricité)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PAPERNEST</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A50021"/>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A50021"/>
                          </a:solidFill>
                          <a:effectLst/>
                          <a:latin typeface="Arial" panose="020B0604020202020204" pitchFamily="34" charset="0"/>
                          <a:ea typeface="+mn-ea"/>
                          <a:cs typeface="+mn-cs"/>
                          <a:sym typeface="Arial"/>
                        </a:rPr>
                        <a:t>CAMPAGNE FORMULE FAMILLE : CONQUÊTE JEUNES &amp; ACCOMPAGNEMENT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A50021"/>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majeur avec au moins 1 enfant âgé de 12 à 17 ans non-détenteurs d’une carte de paiement.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Accompagnement de votre enfant pour le début de l’autonomie bancaire à travers l’équipement en cartes de paiement.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CONQ BANCA </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ENFANT MINEUR</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80357967"/>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A50021"/>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A50021"/>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A50021"/>
                          </a:solidFill>
                          <a:effectLst/>
                          <a:latin typeface="Arial" panose="020B0604020202020204" pitchFamily="34" charset="0"/>
                          <a:ea typeface="+mn-ea"/>
                          <a:cs typeface="+mn-cs"/>
                          <a:sym typeface="Arial"/>
                        </a:rPr>
                        <a:t>LEVÉES D’ANONYMAT POSITIVES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A50021"/>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A50021"/>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noté la CEGEE 9/10 au questionnaire de satisfaction et ayant levé l’anonymat. </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Capitaliser sur la satisfaction des clients pour développer la conquête par la reco active et notre offre de parrainage.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CONQ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CLIENT SATISFAIT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7103899"/>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 </a:t>
            </a:r>
            <a:r>
              <a:rPr lang="fr-FR" dirty="0">
                <a:solidFill>
                  <a:srgbClr val="C00000"/>
                </a:solidFill>
                <a:latin typeface="Montserrat Black"/>
              </a:rPr>
              <a:t>Conquête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8"/>
            <a:ext cx="11572874" cy="4730151"/>
          </a:xfrm>
          <a:prstGeom prst="rect">
            <a:avLst/>
          </a:prstGeom>
          <a:noFill/>
          <a:ln w="76200">
            <a:solidFill>
              <a:srgbClr val="99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Rectangle 1">
            <a:extLst>
              <a:ext uri="{FF2B5EF4-FFF2-40B4-BE49-F238E27FC236}">
                <a16:creationId xmlns:a16="http://schemas.microsoft.com/office/drawing/2014/main" id="{33102416-F7DF-B8AA-911F-9D93E23EDC67}"/>
              </a:ext>
            </a:extLst>
          </p:cNvPr>
          <p:cNvSpPr/>
          <p:nvPr/>
        </p:nvSpPr>
        <p:spPr>
          <a:xfrm>
            <a:off x="0" y="0"/>
            <a:ext cx="394399" cy="6858000"/>
          </a:xfrm>
          <a:prstGeom prst="rect">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CONQUETE</a:t>
            </a:r>
          </a:p>
        </p:txBody>
      </p:sp>
      <p:pic>
        <p:nvPicPr>
          <p:cNvPr id="3" name="Image 2">
            <a:extLst>
              <a:ext uri="{FF2B5EF4-FFF2-40B4-BE49-F238E27FC236}">
                <a16:creationId xmlns:a16="http://schemas.microsoft.com/office/drawing/2014/main" id="{CAD1C367-D45D-F926-8B21-5F782EA73519}"/>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97859" y="2640046"/>
            <a:ext cx="246668" cy="280001"/>
          </a:xfrm>
          <a:prstGeom prst="rect">
            <a:avLst/>
          </a:prstGeom>
        </p:spPr>
      </p:pic>
      <p:pic>
        <p:nvPicPr>
          <p:cNvPr id="4" name="Image 3">
            <a:extLst>
              <a:ext uri="{FF2B5EF4-FFF2-40B4-BE49-F238E27FC236}">
                <a16:creationId xmlns:a16="http://schemas.microsoft.com/office/drawing/2014/main" id="{899675A6-1CDA-F438-1DA2-D1374A2E7696}"/>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37859" y="2353265"/>
            <a:ext cx="366668" cy="293335"/>
          </a:xfrm>
          <a:prstGeom prst="rect">
            <a:avLst/>
          </a:prstGeom>
        </p:spPr>
      </p:pic>
      <p:pic>
        <p:nvPicPr>
          <p:cNvPr id="5" name="Picture 2" descr="Le &quot;Fait Maison&quot;... - La Causerie des Chartrons">
            <a:extLst>
              <a:ext uri="{FF2B5EF4-FFF2-40B4-BE49-F238E27FC236}">
                <a16:creationId xmlns:a16="http://schemas.microsoft.com/office/drawing/2014/main" id="{554DB973-EC74-F41E-4915-D812B981CB4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20431" y="3726707"/>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Le &quot;Fait Maison&quot;... - La Causerie des Chartrons">
            <a:extLst>
              <a:ext uri="{FF2B5EF4-FFF2-40B4-BE49-F238E27FC236}">
                <a16:creationId xmlns:a16="http://schemas.microsoft.com/office/drawing/2014/main" id="{1472C860-B100-1449-DDE2-C1BCDB7B8F8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20431" y="4875883"/>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Page 2 | Recurrent Images - Free Download on Freepik">
            <a:extLst>
              <a:ext uri="{FF2B5EF4-FFF2-40B4-BE49-F238E27FC236}">
                <a16:creationId xmlns:a16="http://schemas.microsoft.com/office/drawing/2014/main" id="{E872E306-14FD-E9A4-DDAA-3280A7FA119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968122" y="4445618"/>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Page 2 | Recurrent Images - Free Download on Freepik">
            <a:extLst>
              <a:ext uri="{FF2B5EF4-FFF2-40B4-BE49-F238E27FC236}">
                <a16:creationId xmlns:a16="http://schemas.microsoft.com/office/drawing/2014/main" id="{D473345B-A036-8923-D02E-7551EE5F00D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987172" y="5466858"/>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ATELIER CAPILLAIRE">
            <a:extLst>
              <a:ext uri="{FF2B5EF4-FFF2-40B4-BE49-F238E27FC236}">
                <a16:creationId xmlns:a16="http://schemas.microsoft.com/office/drawing/2014/main" id="{B7457528-FA6D-533B-3F2A-3CCAAD7DAD89}"/>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8697" y="1934022"/>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Page 2 | Recurrent Images - Free Download on Freepik">
            <a:extLst>
              <a:ext uri="{FF2B5EF4-FFF2-40B4-BE49-F238E27FC236}">
                <a16:creationId xmlns:a16="http://schemas.microsoft.com/office/drawing/2014/main" id="{4D2B54EB-8C23-8ACD-95AD-2A4F201EA36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949072" y="3053331"/>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ADN Nations - Analyse de marché et conseil stratégique">
            <a:hlinkClick r:id="rId11" action="ppaction://hlinksldjump"/>
            <a:extLst>
              <a:ext uri="{FF2B5EF4-FFF2-40B4-BE49-F238E27FC236}">
                <a16:creationId xmlns:a16="http://schemas.microsoft.com/office/drawing/2014/main" id="{A1292452-0489-A690-0557-AD9DD6314429}"/>
              </a:ext>
            </a:extLst>
          </p:cNvPr>
          <p:cNvPicPr>
            <a:picLocks noChangeAspect="1" noChangeArrowheads="1"/>
          </p:cNvPicPr>
          <p:nvPr/>
        </p:nvPicPr>
        <p:blipFill>
          <a:blip r:embed="rId12"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4D756873-487F-9ECB-F65D-E917947338D3}"/>
              </a:ext>
            </a:extLst>
          </p:cNvPr>
          <p:cNvPicPr>
            <a:picLocks noChangeAspect="1"/>
          </p:cNvPicPr>
          <p:nvPr/>
        </p:nvPicPr>
        <p:blipFill>
          <a:blip r:embed="rId13">
            <a:clrChange>
              <a:clrFrom>
                <a:srgbClr val="FFFFFF"/>
              </a:clrFrom>
              <a:clrTo>
                <a:srgbClr val="FFFFFF">
                  <a:alpha val="0"/>
                </a:srgbClr>
              </a:clrTo>
            </a:clrChange>
            <a:grayscl/>
          </a:blip>
          <a:stretch>
            <a:fillRect/>
          </a:stretch>
        </p:blipFill>
        <p:spPr>
          <a:xfrm>
            <a:off x="11474763" y="2926827"/>
            <a:ext cx="387454" cy="322879"/>
          </a:xfrm>
          <a:prstGeom prst="rect">
            <a:avLst/>
          </a:prstGeom>
        </p:spPr>
      </p:pic>
    </p:spTree>
    <p:extLst>
      <p:ext uri="{BB962C8B-B14F-4D97-AF65-F5344CB8AC3E}">
        <p14:creationId xmlns:p14="http://schemas.microsoft.com/office/powerpoint/2010/main" val="18420356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376943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50"/>
                          </a:solidFill>
                          <a:effectLst/>
                          <a:latin typeface="Arial" panose="020B0604020202020204" pitchFamily="34" charset="0"/>
                          <a:ea typeface="+mn-ea"/>
                          <a:cs typeface="+mn-cs"/>
                        </a:rPr>
                        <a:t>Q1 POUVOIR D’ACHAT ENERGIE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Cible 1: clients BP de 25 à 65 ans, BP, utilisation de l’événement client «dépense fioul et gaz) ou Clients DPE E, F et G</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Cible 2 : clients BP de 25 à 35 ans, ET Flux créditeur &gt; 1000€ par mois, sur 3 mois consécutifs OU • Notes BALE II de 1 à 6 inclus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Cible 3 : Budget tendu. Clients ayant entre 25 et 65 ans, personnes physiques, bancarisés principaux avec Flux créditeur &gt; 1000€ par mois, sur 3 mois consécutifs ET • Compte débiteur au moins 1 fois dans les 3 mois précédents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Communiquer sur notre accompagnement pour permettre à nos clients de réaliser des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économies sur les dépenses du quotidien (principalement gaz et électricité)</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Apporter des solutions concrètes et gratuites à nos clients en orientant vers des partenaires de confiance.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appétents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Cozynergiy</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Papernest</a:t>
                      </a: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5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50"/>
                          </a:solidFill>
                          <a:effectLst/>
                          <a:latin typeface="Arial" panose="020B0604020202020204" pitchFamily="34" charset="0"/>
                          <a:ea typeface="+mn-ea"/>
                          <a:cs typeface="+mn-cs"/>
                        </a:rPr>
                        <a:t>Q1 ASSURANCE-VIE RESPONSABLE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5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En conquête​ :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18-45 ans, non détenteurs ASV​, ET SF &gt; 20K€​ OU ayant navigué sur les pages green.</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En activation​ :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18-69 ans inclus​, détenteurs ASV​, sans versement libre depuis 1 an​, ET SF &gt; 20K€​ OU ayant un Profil QFD sensibilisé ou impliqué.</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et activation e s’appuyant sur le QFD et le caractère responsable de l’assurance-vie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ASSURANCE-VIE RESPONSABLE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62895"/>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du </a:t>
            </a:r>
            <a:r>
              <a:rPr lang="fr-FR" dirty="0">
                <a:solidFill>
                  <a:srgbClr val="00B050"/>
                </a:solidFill>
                <a:latin typeface="Montserrat Black"/>
              </a:rPr>
              <a:t>Green</a:t>
            </a:r>
            <a:endParaRPr lang="fr-FR" dirty="0">
              <a:solidFill>
                <a:srgbClr val="00B05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9"/>
            <a:ext cx="11572874" cy="3769432"/>
          </a:xfrm>
          <a:prstGeom prst="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Rectangle 1">
            <a:extLst>
              <a:ext uri="{FF2B5EF4-FFF2-40B4-BE49-F238E27FC236}">
                <a16:creationId xmlns:a16="http://schemas.microsoft.com/office/drawing/2014/main" id="{33102416-F7DF-B8AA-911F-9D93E23EDC67}"/>
              </a:ext>
            </a:extLst>
          </p:cNvPr>
          <p:cNvSpPr/>
          <p:nvPr/>
        </p:nvSpPr>
        <p:spPr>
          <a:xfrm>
            <a:off x="0" y="0"/>
            <a:ext cx="394399"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GREEN</a:t>
            </a:r>
          </a:p>
        </p:txBody>
      </p:sp>
      <p:pic>
        <p:nvPicPr>
          <p:cNvPr id="3" name="Image 2">
            <a:extLst>
              <a:ext uri="{FF2B5EF4-FFF2-40B4-BE49-F238E27FC236}">
                <a16:creationId xmlns:a16="http://schemas.microsoft.com/office/drawing/2014/main" id="{EF525EE2-79D9-C59F-33DB-C224DB4D0625}"/>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36908" y="2451557"/>
            <a:ext cx="363205" cy="290565"/>
          </a:xfrm>
          <a:prstGeom prst="rect">
            <a:avLst/>
          </a:prstGeom>
        </p:spPr>
      </p:pic>
      <p:pic>
        <p:nvPicPr>
          <p:cNvPr id="4" name="Image 3">
            <a:extLst>
              <a:ext uri="{FF2B5EF4-FFF2-40B4-BE49-F238E27FC236}">
                <a16:creationId xmlns:a16="http://schemas.microsoft.com/office/drawing/2014/main" id="{76459529-C355-DFB6-761C-2BDC60978586}"/>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60022" y="2719586"/>
            <a:ext cx="244339" cy="277357"/>
          </a:xfrm>
          <a:prstGeom prst="rect">
            <a:avLst/>
          </a:prstGeom>
        </p:spPr>
      </p:pic>
      <p:pic>
        <p:nvPicPr>
          <p:cNvPr id="5" name="Image 4">
            <a:extLst>
              <a:ext uri="{FF2B5EF4-FFF2-40B4-BE49-F238E27FC236}">
                <a16:creationId xmlns:a16="http://schemas.microsoft.com/office/drawing/2014/main" id="{6AF7A5A7-8A94-B989-8CC2-FFDF36DA0150}"/>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86887" y="2968298"/>
            <a:ext cx="316979" cy="264150"/>
          </a:xfrm>
          <a:prstGeom prst="rect">
            <a:avLst/>
          </a:prstGeom>
        </p:spPr>
      </p:pic>
      <p:pic>
        <p:nvPicPr>
          <p:cNvPr id="6" name="Image 5">
            <a:extLst>
              <a:ext uri="{FF2B5EF4-FFF2-40B4-BE49-F238E27FC236}">
                <a16:creationId xmlns:a16="http://schemas.microsoft.com/office/drawing/2014/main" id="{C7B690EB-93A7-9FAF-2D80-2587A6FA6D5B}"/>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45373" y="4034820"/>
            <a:ext cx="363205" cy="290565"/>
          </a:xfrm>
          <a:prstGeom prst="rect">
            <a:avLst/>
          </a:prstGeom>
        </p:spPr>
      </p:pic>
      <p:pic>
        <p:nvPicPr>
          <p:cNvPr id="8" name="Image 7">
            <a:extLst>
              <a:ext uri="{FF2B5EF4-FFF2-40B4-BE49-F238E27FC236}">
                <a16:creationId xmlns:a16="http://schemas.microsoft.com/office/drawing/2014/main" id="{419E0DAF-982C-4F4E-44EB-8B7DAEECBA9F}"/>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61484" y="4331426"/>
            <a:ext cx="316979" cy="264150"/>
          </a:xfrm>
          <a:prstGeom prst="rect">
            <a:avLst/>
          </a:prstGeom>
        </p:spPr>
      </p:pic>
      <p:pic>
        <p:nvPicPr>
          <p:cNvPr id="7" name="Picture 6" descr="ATELIER CAPILLAIRE">
            <a:extLst>
              <a:ext uri="{FF2B5EF4-FFF2-40B4-BE49-F238E27FC236}">
                <a16:creationId xmlns:a16="http://schemas.microsoft.com/office/drawing/2014/main" id="{74ED8A2A-C5FA-97E2-257E-F4FE40A137E6}"/>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8697" y="1934022"/>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ADN Nations - Analyse de marché et conseil stratégique">
            <a:hlinkClick r:id="rId10" action="ppaction://hlinksldjump"/>
            <a:extLst>
              <a:ext uri="{FF2B5EF4-FFF2-40B4-BE49-F238E27FC236}">
                <a16:creationId xmlns:a16="http://schemas.microsoft.com/office/drawing/2014/main" id="{49852F14-E588-1B26-55E6-28BD69B8915F}"/>
              </a:ext>
            </a:extLst>
          </p:cNvPr>
          <p:cNvPicPr>
            <a:picLocks noChangeAspect="1" noChangeArrowheads="1"/>
          </p:cNvPicPr>
          <p:nvPr/>
        </p:nvPicPr>
        <p:blipFill>
          <a:blip r:embed="rId11"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78816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50333" y="1384161"/>
          <a:ext cx="10947870" cy="4836232"/>
        </p:xfrm>
        <a:graphic>
          <a:graphicData uri="http://schemas.openxmlformats.org/drawingml/2006/table">
            <a:tbl>
              <a:tblPr firstRow="1" bandRow="1">
                <a:tableStyleId>{2D5ABB26-0587-4C30-8999-92F81FD0307C}</a:tableStyleId>
              </a:tblPr>
              <a:tblGrid>
                <a:gridCol w="2301341">
                  <a:extLst>
                    <a:ext uri="{9D8B030D-6E8A-4147-A177-3AD203B41FA5}">
                      <a16:colId xmlns:a16="http://schemas.microsoft.com/office/drawing/2014/main" val="3904243132"/>
                    </a:ext>
                  </a:extLst>
                </a:gridCol>
                <a:gridCol w="2439993">
                  <a:extLst>
                    <a:ext uri="{9D8B030D-6E8A-4147-A177-3AD203B41FA5}">
                      <a16:colId xmlns:a16="http://schemas.microsoft.com/office/drawing/2014/main" val="3474167940"/>
                    </a:ext>
                  </a:extLst>
                </a:gridCol>
                <a:gridCol w="3011118">
                  <a:extLst>
                    <a:ext uri="{9D8B030D-6E8A-4147-A177-3AD203B41FA5}">
                      <a16:colId xmlns:a16="http://schemas.microsoft.com/office/drawing/2014/main" val="3039548512"/>
                    </a:ext>
                  </a:extLst>
                </a:gridCol>
                <a:gridCol w="704815">
                  <a:extLst>
                    <a:ext uri="{9D8B030D-6E8A-4147-A177-3AD203B41FA5}">
                      <a16:colId xmlns:a16="http://schemas.microsoft.com/office/drawing/2014/main" val="3531946289"/>
                    </a:ext>
                  </a:extLst>
                </a:gridCol>
                <a:gridCol w="1680497">
                  <a:extLst>
                    <a:ext uri="{9D8B030D-6E8A-4147-A177-3AD203B41FA5}">
                      <a16:colId xmlns:a16="http://schemas.microsoft.com/office/drawing/2014/main" val="1611482222"/>
                    </a:ext>
                  </a:extLst>
                </a:gridCol>
                <a:gridCol w="810106">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Conquête Epargne -Conquérir et Equiper</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18-69 ans</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Non détenteurs ASV ou PERI ou PEA</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score souscription assurance vie</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soit liquidités (SF tous livrets) &gt;15 K€</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soit crédit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immo</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à échéance 6 mois</a:t>
                      </a:r>
                    </a:p>
                    <a:p>
                      <a:pPr marR="0" algn="l" rtl="0" eaLnBrk="1" hangingPunct="1">
                        <a:lnSpc>
                          <a:spcPct val="100000"/>
                        </a:lnSpc>
                        <a:spcBef>
                          <a:spcPts val="0"/>
                        </a:spcBef>
                        <a:spcAft>
                          <a:spcPts val="0"/>
                        </a:spcAft>
                        <a:buNone/>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soit détenteurs d'un PEL &gt; 10 ans</a:t>
                      </a:r>
                    </a:p>
                    <a:p>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rPr>
                        <a:t>Critères spécifique Premium HDG, GP et </a:t>
                      </a:r>
                      <a:r>
                        <a:rPr lang="fr-FR" sz="1000" b="1" i="0" u="sng" strike="noStrike" kern="1200" cap="none" dirty="0" err="1">
                          <a:solidFill>
                            <a:schemeClr val="tx1">
                              <a:lumMod val="75000"/>
                              <a:lumOff val="25000"/>
                            </a:schemeClr>
                          </a:solidFill>
                          <a:effectLst/>
                          <a:latin typeface="Arial" panose="020B0604020202020204" pitchFamily="34" charset="0"/>
                          <a:ea typeface="+mn-ea"/>
                          <a:cs typeface="+mn-cs"/>
                          <a:sym typeface="Arial"/>
                        </a:rPr>
                        <a:t>BqP</a:t>
                      </a:r>
                      <a:endPar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Critère SF = Livret A≥22 000 € et/ou LDDS ≥12 k€ et/ ou LEP ≥10k€ et/ou  Livret B ≥5 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Accompagner nos clients dans l’équipement en épargne et en retraite. Personnaliser le conseil en capitalisant sur l’approche globale épargne pour adapter notre réponse client en fonction de ses projets à court, moyen et long terme et en s’appuyant sur nos offres d’épargne complémentaires</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CONQUETE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EPARGNE </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45208205"/>
                  </a:ext>
                </a:extLst>
              </a:tr>
              <a:tr h="377233">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Bilan Epargne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détenteurs d’un PEL ou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Quadreto</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ou CAT ou ASV</a:t>
                      </a:r>
                    </a:p>
                    <a:p>
                      <a:pPr marL="171450" indent="-171450">
                        <a:buFontTx/>
                        <a:buChar cha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score versement complémentaire</a:t>
                      </a:r>
                    </a:p>
                    <a:p>
                      <a:pPr marL="171450" indent="-171450">
                        <a:buFontTx/>
                        <a:buChar cha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non vus en 2023</a:t>
                      </a:r>
                    </a:p>
                    <a:p>
                      <a:pPr marL="171450" indent="-171450">
                        <a:buFontTx/>
                        <a:buChar cha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avec conjoints/enfants non équipés</a:t>
                      </a:r>
                    </a:p>
                    <a:p>
                      <a:pPr marL="171450" indent="-171450">
                        <a:buFontTx/>
                        <a:buChar cha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avec mouvements créditeurs importants (&gt;5k€ hors crédit conso, IZI et rachat ASV)</a:t>
                      </a:r>
                    </a:p>
                    <a:p>
                      <a:pPr marL="171450" indent="-171450">
                        <a:buFontTx/>
                        <a:buChar char="-"/>
                      </a:pP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rPr>
                        <a:t>Critères spécifique Premium HDG, GP et </a:t>
                      </a:r>
                      <a:r>
                        <a:rPr lang="fr-FR" sz="1000" b="1" i="0" u="sng" strike="noStrike" kern="1200" cap="none" dirty="0" err="1">
                          <a:solidFill>
                            <a:schemeClr val="tx1">
                              <a:lumMod val="75000"/>
                              <a:lumOff val="25000"/>
                            </a:schemeClr>
                          </a:solidFill>
                          <a:effectLst/>
                          <a:latin typeface="Arial" panose="020B0604020202020204" pitchFamily="34" charset="0"/>
                          <a:ea typeface="+mn-ea"/>
                          <a:cs typeface="+mn-cs"/>
                          <a:sym typeface="Arial"/>
                        </a:rPr>
                        <a:t>BqP</a:t>
                      </a:r>
                      <a:endPar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Critère SF = Livret A≥22 000 € et/ou LDDS ≥12 k€ et/ ou LEP ≥10k€ et/ou  Livret B ≥5 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Affirmer notre approche globale de l’épargne en proposant un rendez-vous Bilan Epargne personnalisé à nos clients, pour leur montrer l’intérêt de mixer leur épargne face au contexte de marché.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BILAN EPARGNE </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29668672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a:t>
            </a:r>
            <a:r>
              <a:rPr lang="fr-FR" dirty="0">
                <a:solidFill>
                  <a:srgbClr val="C00000"/>
                </a:solidFill>
                <a:latin typeface="Montserrat Black"/>
              </a:rPr>
              <a:t>Premium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a:solidFill>
                  <a:schemeClr val="tx1">
                    <a:lumMod val="75000"/>
                    <a:lumOff val="25000"/>
                  </a:schemeClr>
                </a:solidFill>
                <a:latin typeface="Arial" panose="020B0604020202020204" pitchFamily="34" charset="0"/>
                <a:sym typeface="Arial"/>
              </a:rPr>
              <a:t>Po</a:t>
            </a:r>
            <a:r>
              <a:rPr lang="fr-FR" sz="1000" b="1" dirty="0">
                <a:solidFill>
                  <a:schemeClr val="tx1">
                    <a:lumMod val="75000"/>
                    <a:lumOff val="25000"/>
                  </a:schemeClr>
                </a:solidFill>
              </a:rPr>
              <a:t>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530554" y="1384161"/>
            <a:ext cx="10967650" cy="4860554"/>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3EA387D4-52F9-D14C-AC34-77ED72C611B3}"/>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tx2"/>
                </a:solidFill>
                <a:latin typeface="Montserrat Black" panose="00000A00000000000000" pitchFamily="2" charset="0"/>
              </a:rPr>
              <a:t>PREMIUM</a:t>
            </a:r>
          </a:p>
        </p:txBody>
      </p:sp>
      <p:pic>
        <p:nvPicPr>
          <p:cNvPr id="4" name="Image 3">
            <a:extLst>
              <a:ext uri="{FF2B5EF4-FFF2-40B4-BE49-F238E27FC236}">
                <a16:creationId xmlns:a16="http://schemas.microsoft.com/office/drawing/2014/main" id="{5A31D7EA-AA8B-4D7C-E5F8-66FB2033300E}"/>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3381071" y="493844"/>
            <a:ext cx="449915" cy="437241"/>
          </a:xfrm>
          <a:prstGeom prst="rect">
            <a:avLst/>
          </a:prstGeom>
        </p:spPr>
      </p:pic>
      <p:sp>
        <p:nvSpPr>
          <p:cNvPr id="2" name="ZoneTexte 1">
            <a:extLst>
              <a:ext uri="{FF2B5EF4-FFF2-40B4-BE49-F238E27FC236}">
                <a16:creationId xmlns:a16="http://schemas.microsoft.com/office/drawing/2014/main" id="{A6F7F550-817C-DA4A-9246-87307FC961DD}"/>
              </a:ext>
            </a:extLst>
          </p:cNvPr>
          <p:cNvSpPr txBox="1"/>
          <p:nvPr/>
        </p:nvSpPr>
        <p:spPr>
          <a:xfrm>
            <a:off x="8349553" y="2871195"/>
            <a:ext cx="628698" cy="276999"/>
          </a:xfrm>
          <a:prstGeom prst="rect">
            <a:avLst/>
          </a:prstGeom>
          <a:noFill/>
        </p:spPr>
        <p:txBody>
          <a:bodyPr wrap="none" rtlCol="0">
            <a:spAutoFit/>
          </a:bodyPr>
          <a:lstStyle/>
          <a:p>
            <a:r>
              <a:rPr lang="fr-FR" sz="1200" dirty="0"/>
              <a:t>GERC</a:t>
            </a:r>
          </a:p>
        </p:txBody>
      </p:sp>
      <p:pic>
        <p:nvPicPr>
          <p:cNvPr id="5" name="Image 4">
            <a:extLst>
              <a:ext uri="{FF2B5EF4-FFF2-40B4-BE49-F238E27FC236}">
                <a16:creationId xmlns:a16="http://schemas.microsoft.com/office/drawing/2014/main" id="{46B736EA-A5F3-E29E-5777-3C858B8381AE}"/>
              </a:ext>
            </a:extLst>
          </p:cNvPr>
          <p:cNvPicPr>
            <a:picLocks noChangeAspect="1"/>
          </p:cNvPicPr>
          <p:nvPr/>
        </p:nvPicPr>
        <p:blipFill>
          <a:blip r:embed="rId8"/>
          <a:stretch>
            <a:fillRect/>
          </a:stretch>
        </p:blipFill>
        <p:spPr>
          <a:xfrm>
            <a:off x="10807844" y="2153178"/>
            <a:ext cx="566977" cy="1213209"/>
          </a:xfrm>
          <a:prstGeom prst="rect">
            <a:avLst/>
          </a:prstGeom>
        </p:spPr>
      </p:pic>
      <p:sp>
        <p:nvSpPr>
          <p:cNvPr id="6" name="ZoneTexte 5">
            <a:extLst>
              <a:ext uri="{FF2B5EF4-FFF2-40B4-BE49-F238E27FC236}">
                <a16:creationId xmlns:a16="http://schemas.microsoft.com/office/drawing/2014/main" id="{5B0DC7AB-5DFF-C9C6-90C7-C525B8CB1E69}"/>
              </a:ext>
            </a:extLst>
          </p:cNvPr>
          <p:cNvSpPr txBox="1"/>
          <p:nvPr/>
        </p:nvSpPr>
        <p:spPr>
          <a:xfrm>
            <a:off x="8349553" y="4995424"/>
            <a:ext cx="628698" cy="276999"/>
          </a:xfrm>
          <a:prstGeom prst="rect">
            <a:avLst/>
          </a:prstGeom>
          <a:noFill/>
        </p:spPr>
        <p:txBody>
          <a:bodyPr wrap="none" rtlCol="0">
            <a:spAutoFit/>
          </a:bodyPr>
          <a:lstStyle/>
          <a:p>
            <a:r>
              <a:rPr lang="fr-FR" sz="1200" dirty="0"/>
              <a:t>GERC</a:t>
            </a:r>
          </a:p>
        </p:txBody>
      </p:sp>
      <p:pic>
        <p:nvPicPr>
          <p:cNvPr id="7" name="Image 6">
            <a:extLst>
              <a:ext uri="{FF2B5EF4-FFF2-40B4-BE49-F238E27FC236}">
                <a16:creationId xmlns:a16="http://schemas.microsoft.com/office/drawing/2014/main" id="{CD97C85E-4192-CDD7-0C0D-D17210D18B7C}"/>
              </a:ext>
            </a:extLst>
          </p:cNvPr>
          <p:cNvPicPr>
            <a:picLocks noChangeAspect="1"/>
          </p:cNvPicPr>
          <p:nvPr/>
        </p:nvPicPr>
        <p:blipFill>
          <a:blip r:embed="rId8"/>
          <a:stretch>
            <a:fillRect/>
          </a:stretch>
        </p:blipFill>
        <p:spPr>
          <a:xfrm>
            <a:off x="10807843" y="4467111"/>
            <a:ext cx="566977" cy="1213209"/>
          </a:xfrm>
          <a:prstGeom prst="rect">
            <a:avLst/>
          </a:prstGeom>
        </p:spPr>
      </p:pic>
    </p:spTree>
    <p:extLst>
      <p:ext uri="{BB962C8B-B14F-4D97-AF65-F5344CB8AC3E}">
        <p14:creationId xmlns:p14="http://schemas.microsoft.com/office/powerpoint/2010/main" val="3886685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52448" y="972465"/>
          <a:ext cx="10909774" cy="5233188"/>
        </p:xfrm>
        <a:graphic>
          <a:graphicData uri="http://schemas.openxmlformats.org/drawingml/2006/table">
            <a:tbl>
              <a:tblPr firstRow="1" bandRow="1">
                <a:tableStyleId>{2D5ABB26-0587-4C30-8999-92F81FD0307C}</a:tableStyleId>
              </a:tblPr>
              <a:tblGrid>
                <a:gridCol w="2275087">
                  <a:extLst>
                    <a:ext uri="{9D8B030D-6E8A-4147-A177-3AD203B41FA5}">
                      <a16:colId xmlns:a16="http://schemas.microsoft.com/office/drawing/2014/main" val="3904243132"/>
                    </a:ext>
                  </a:extLst>
                </a:gridCol>
                <a:gridCol w="2428151">
                  <a:extLst>
                    <a:ext uri="{9D8B030D-6E8A-4147-A177-3AD203B41FA5}">
                      <a16:colId xmlns:a16="http://schemas.microsoft.com/office/drawing/2014/main" val="3474167940"/>
                    </a:ext>
                  </a:extLst>
                </a:gridCol>
                <a:gridCol w="3011118">
                  <a:extLst>
                    <a:ext uri="{9D8B030D-6E8A-4147-A177-3AD203B41FA5}">
                      <a16:colId xmlns:a16="http://schemas.microsoft.com/office/drawing/2014/main" val="3039548512"/>
                    </a:ext>
                  </a:extLst>
                </a:gridCol>
                <a:gridCol w="704815">
                  <a:extLst>
                    <a:ext uri="{9D8B030D-6E8A-4147-A177-3AD203B41FA5}">
                      <a16:colId xmlns:a16="http://schemas.microsoft.com/office/drawing/2014/main" val="3531946289"/>
                    </a:ext>
                  </a:extLst>
                </a:gridCol>
                <a:gridCol w="1680497">
                  <a:extLst>
                    <a:ext uri="{9D8B030D-6E8A-4147-A177-3AD203B41FA5}">
                      <a16:colId xmlns:a16="http://schemas.microsoft.com/office/drawing/2014/main" val="1611482222"/>
                    </a:ext>
                  </a:extLst>
                </a:gridCol>
                <a:gridCol w="810106">
                  <a:extLst>
                    <a:ext uri="{9D8B030D-6E8A-4147-A177-3AD203B41FA5}">
                      <a16:colId xmlns:a16="http://schemas.microsoft.com/office/drawing/2014/main" val="1807294722"/>
                    </a:ext>
                  </a:extLst>
                </a:gridCol>
              </a:tblGrid>
              <a:tr h="591645">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81996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Préparer sa transmission</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Clients Premium HDG, GP,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BqP</a:t>
                      </a: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- 60 à 80 ans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Détenteurs ASV</a:t>
                      </a:r>
                    </a:p>
                    <a:p>
                      <a:pPr marR="0" algn="l" rtl="0" eaLnBrk="1" hangingPunct="1">
                        <a:lnSpc>
                          <a:spcPct val="100000"/>
                        </a:lnSpc>
                        <a:spcBef>
                          <a:spcPts val="0"/>
                        </a:spcBef>
                        <a:spcAft>
                          <a:spcPts val="0"/>
                        </a:spcAft>
                        <a:buNone/>
                      </a:pPr>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Equiper en prévoyance et en ASV, le conjoint et les enfants, avec l’appui de l’Option Transmission</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PREPARER SA TRANSMISSION</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45208205"/>
                  </a:ext>
                </a:extLst>
              </a:tr>
              <a:tr h="2073174">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Activation PEA</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rPr>
                        <a:t>Critères communs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particuliers 18-69 ans inclus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et score Versement PEA</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et détenteurs PEA et/ou PEA PME avec versements ≤150 𝑘€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mono parts sociales ou sans titres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sans titres</a:t>
                      </a:r>
                    </a:p>
                    <a:p>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rPr>
                        <a:t>Critères spécifique Premium HDG, GP et </a:t>
                      </a:r>
                      <a:r>
                        <a:rPr lang="fr-FR" sz="1000" b="0" i="0" u="sng" strike="noStrike" kern="1200" cap="none" dirty="0" err="1">
                          <a:solidFill>
                            <a:schemeClr val="tx1">
                              <a:lumMod val="75000"/>
                              <a:lumOff val="25000"/>
                            </a:schemeClr>
                          </a:solidFill>
                          <a:effectLst/>
                          <a:latin typeface="Arial" panose="020B0604020202020204" pitchFamily="34" charset="0"/>
                          <a:ea typeface="+mn-ea"/>
                          <a:cs typeface="+mn-cs"/>
                          <a:sym typeface="Arial"/>
                        </a:rPr>
                        <a:t>BqP</a:t>
                      </a:r>
                      <a:endPar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Critère SF = Livret A≥22 950 € et/ou LDDS ≥12 k€ et/ou LEP ≥7,7k€ et/ou  Livret B ≥5 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Conseiller à nos clients d’activer leur PEA et proposer le FCP PARMA PEA commercialisable jusqu’au 07 février 2024</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BILAN EPARGNE : ACTIVATION PEA </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296686721"/>
                  </a:ext>
                </a:extLst>
              </a:tr>
              <a:tr h="1674245">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Conquête PEA</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rPr>
                        <a:t>Critères communs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particuliers 18-69 ans inclus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et score appétence PEA</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et non détenteurs PEA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détenteurs d’avoirs externes </a:t>
                      </a:r>
                      <a:r>
                        <a:rPr lang="fr-FR" sz="1000" b="1" i="0" u="none" strike="noStrike" kern="1200" cap="none" dirty="0">
                          <a:solidFill>
                            <a:schemeClr val="tx1">
                              <a:lumMod val="75000"/>
                              <a:lumOff val="25000"/>
                            </a:schemeClr>
                          </a:solidFill>
                          <a:effectLst/>
                          <a:latin typeface="Arial" panose="020B0604020202020204" pitchFamily="34" charset="0"/>
                          <a:ea typeface="+mn-ea"/>
                          <a:cs typeface="+mn-cs"/>
                          <a:sym typeface="Arial"/>
                        </a:rPr>
                        <a:t>ou</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détenteurs d’ASV avec mini 30% d’UC</a:t>
                      </a:r>
                    </a:p>
                    <a:p>
                      <a:r>
                        <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rPr>
                        <a:t>Critères spécifique Premium HDG, GP et </a:t>
                      </a:r>
                      <a:r>
                        <a:rPr lang="fr-FR" sz="1000" b="0" i="0" u="sng" strike="noStrike" kern="1200" cap="none" dirty="0" err="1">
                          <a:solidFill>
                            <a:schemeClr val="tx1">
                              <a:lumMod val="75000"/>
                              <a:lumOff val="25000"/>
                            </a:schemeClr>
                          </a:solidFill>
                          <a:effectLst/>
                          <a:latin typeface="Arial" panose="020B0604020202020204" pitchFamily="34" charset="0"/>
                          <a:ea typeface="+mn-ea"/>
                          <a:cs typeface="+mn-cs"/>
                          <a:sym typeface="Arial"/>
                        </a:rPr>
                        <a:t>BqP</a:t>
                      </a:r>
                      <a:endParaRPr lang="fr-FR" sz="1000" b="0" i="0" u="sng" strike="noStrike" kern="1200" cap="none" dirty="0">
                        <a:solidFill>
                          <a:schemeClr val="tx1">
                            <a:lumMod val="75000"/>
                            <a:lumOff val="25000"/>
                          </a:schemeClr>
                        </a:solidFill>
                        <a:effectLst/>
                        <a:latin typeface="Arial" panose="020B0604020202020204" pitchFamily="34" charset="0"/>
                        <a:ea typeface="+mn-ea"/>
                        <a:cs typeface="+mn-cs"/>
                        <a:sym typeface="Arial"/>
                      </a:endParaRP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Critère SF = Livret A≥22 950 € et/ou LDDS ≥12 k€ et/ou LEP ≥7,7k€ et/ou  Livret B ≥5 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Conseiller à nos clients d’ouvrir un PEA et proposer le FCP PARMA PEA commercialisable jusqu’au 07 février 2024 ainsi que des parts sociales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BILAN EPARGNE : CONQUETE PEA </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732103789"/>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a:t>
            </a:r>
            <a:r>
              <a:rPr lang="fr-FR" dirty="0">
                <a:solidFill>
                  <a:srgbClr val="C00000"/>
                </a:solidFill>
                <a:latin typeface="Montserrat Black"/>
              </a:rPr>
              <a:t>Premium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a:solidFill>
                  <a:schemeClr val="tx1">
                    <a:lumMod val="75000"/>
                    <a:lumOff val="25000"/>
                  </a:schemeClr>
                </a:solidFill>
                <a:latin typeface="Arial" panose="020B0604020202020204" pitchFamily="34" charset="0"/>
                <a:sym typeface="Arial"/>
              </a:rPr>
              <a:t>Po</a:t>
            </a:r>
            <a:r>
              <a:rPr lang="fr-FR" sz="1000" b="1" dirty="0">
                <a:solidFill>
                  <a:schemeClr val="tx1">
                    <a:lumMod val="75000"/>
                    <a:lumOff val="25000"/>
                  </a:schemeClr>
                </a:solidFill>
              </a:rPr>
              <a:t>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523510" y="951774"/>
            <a:ext cx="10967650" cy="5253879"/>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3EA387D4-52F9-D14C-AC34-77ED72C611B3}"/>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tx2"/>
                </a:solidFill>
                <a:latin typeface="Montserrat Black" panose="00000A00000000000000" pitchFamily="2" charset="0"/>
              </a:rPr>
              <a:t>PREMIUM</a:t>
            </a:r>
          </a:p>
        </p:txBody>
      </p:sp>
      <p:pic>
        <p:nvPicPr>
          <p:cNvPr id="4" name="Image 3">
            <a:extLst>
              <a:ext uri="{FF2B5EF4-FFF2-40B4-BE49-F238E27FC236}">
                <a16:creationId xmlns:a16="http://schemas.microsoft.com/office/drawing/2014/main" id="{5A31D7EA-AA8B-4D7C-E5F8-66FB2033300E}"/>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3381071" y="493844"/>
            <a:ext cx="449915" cy="437241"/>
          </a:xfrm>
          <a:prstGeom prst="rect">
            <a:avLst/>
          </a:prstGeom>
        </p:spPr>
      </p:pic>
      <p:sp>
        <p:nvSpPr>
          <p:cNvPr id="6" name="ZoneTexte 5">
            <a:extLst>
              <a:ext uri="{FF2B5EF4-FFF2-40B4-BE49-F238E27FC236}">
                <a16:creationId xmlns:a16="http://schemas.microsoft.com/office/drawing/2014/main" id="{5B0DC7AB-5DFF-C9C6-90C7-C525B8CB1E69}"/>
              </a:ext>
            </a:extLst>
          </p:cNvPr>
          <p:cNvSpPr txBox="1"/>
          <p:nvPr/>
        </p:nvSpPr>
        <p:spPr>
          <a:xfrm>
            <a:off x="8317469" y="3290500"/>
            <a:ext cx="628698" cy="276999"/>
          </a:xfrm>
          <a:prstGeom prst="rect">
            <a:avLst/>
          </a:prstGeom>
          <a:noFill/>
        </p:spPr>
        <p:txBody>
          <a:bodyPr wrap="none" rtlCol="0">
            <a:spAutoFit/>
          </a:bodyPr>
          <a:lstStyle/>
          <a:p>
            <a:r>
              <a:rPr lang="fr-FR" sz="1200" dirty="0"/>
              <a:t>GERC</a:t>
            </a:r>
          </a:p>
        </p:txBody>
      </p:sp>
      <p:sp>
        <p:nvSpPr>
          <p:cNvPr id="8" name="ZoneTexte 7">
            <a:extLst>
              <a:ext uri="{FF2B5EF4-FFF2-40B4-BE49-F238E27FC236}">
                <a16:creationId xmlns:a16="http://schemas.microsoft.com/office/drawing/2014/main" id="{A9DE2AA4-66E9-B55F-755F-7ACD0C9FF0F6}"/>
              </a:ext>
            </a:extLst>
          </p:cNvPr>
          <p:cNvSpPr txBox="1"/>
          <p:nvPr/>
        </p:nvSpPr>
        <p:spPr>
          <a:xfrm>
            <a:off x="8349553" y="1816981"/>
            <a:ext cx="628698" cy="276999"/>
          </a:xfrm>
          <a:prstGeom prst="rect">
            <a:avLst/>
          </a:prstGeom>
          <a:noFill/>
        </p:spPr>
        <p:txBody>
          <a:bodyPr wrap="none" rtlCol="0">
            <a:spAutoFit/>
          </a:bodyPr>
          <a:lstStyle/>
          <a:p>
            <a:r>
              <a:rPr lang="fr-FR" sz="1200" dirty="0"/>
              <a:t>GERC</a:t>
            </a:r>
          </a:p>
        </p:txBody>
      </p:sp>
      <p:pic>
        <p:nvPicPr>
          <p:cNvPr id="9" name="Image 8">
            <a:extLst>
              <a:ext uri="{FF2B5EF4-FFF2-40B4-BE49-F238E27FC236}">
                <a16:creationId xmlns:a16="http://schemas.microsoft.com/office/drawing/2014/main" id="{693E1E72-BC82-6E95-C0D8-3DB6399534AA}"/>
              </a:ext>
            </a:extLst>
          </p:cNvPr>
          <p:cNvPicPr>
            <a:picLocks noChangeAspect="1"/>
          </p:cNvPicPr>
          <p:nvPr/>
        </p:nvPicPr>
        <p:blipFill>
          <a:blip r:embed="rId8"/>
          <a:stretch>
            <a:fillRect/>
          </a:stretch>
        </p:blipFill>
        <p:spPr>
          <a:xfrm>
            <a:off x="10898829" y="1577173"/>
            <a:ext cx="353594" cy="756616"/>
          </a:xfrm>
          <a:prstGeom prst="rect">
            <a:avLst/>
          </a:prstGeom>
        </p:spPr>
      </p:pic>
      <p:pic>
        <p:nvPicPr>
          <p:cNvPr id="10" name="Image 9">
            <a:extLst>
              <a:ext uri="{FF2B5EF4-FFF2-40B4-BE49-F238E27FC236}">
                <a16:creationId xmlns:a16="http://schemas.microsoft.com/office/drawing/2014/main" id="{E7B878E2-A53F-F675-FD31-DF72658C10E8}"/>
              </a:ext>
            </a:extLst>
          </p:cNvPr>
          <p:cNvPicPr>
            <a:picLocks noChangeAspect="1"/>
          </p:cNvPicPr>
          <p:nvPr/>
        </p:nvPicPr>
        <p:blipFill>
          <a:blip r:embed="rId8"/>
          <a:stretch>
            <a:fillRect/>
          </a:stretch>
        </p:blipFill>
        <p:spPr>
          <a:xfrm>
            <a:off x="10855636" y="2779645"/>
            <a:ext cx="439979" cy="941461"/>
          </a:xfrm>
          <a:prstGeom prst="rect">
            <a:avLst/>
          </a:prstGeom>
        </p:spPr>
      </p:pic>
      <p:sp>
        <p:nvSpPr>
          <p:cNvPr id="12" name="ZoneTexte 11">
            <a:extLst>
              <a:ext uri="{FF2B5EF4-FFF2-40B4-BE49-F238E27FC236}">
                <a16:creationId xmlns:a16="http://schemas.microsoft.com/office/drawing/2014/main" id="{3E597FE9-5F43-9993-8FE4-9B13DF02DEF7}"/>
              </a:ext>
            </a:extLst>
          </p:cNvPr>
          <p:cNvSpPr txBox="1"/>
          <p:nvPr/>
        </p:nvSpPr>
        <p:spPr>
          <a:xfrm>
            <a:off x="8285385" y="5239876"/>
            <a:ext cx="628698" cy="276999"/>
          </a:xfrm>
          <a:prstGeom prst="rect">
            <a:avLst/>
          </a:prstGeom>
          <a:noFill/>
        </p:spPr>
        <p:txBody>
          <a:bodyPr wrap="none" rtlCol="0">
            <a:spAutoFit/>
          </a:bodyPr>
          <a:lstStyle/>
          <a:p>
            <a:r>
              <a:rPr lang="fr-FR" sz="1200" dirty="0"/>
              <a:t>GERC</a:t>
            </a:r>
          </a:p>
        </p:txBody>
      </p:sp>
      <p:pic>
        <p:nvPicPr>
          <p:cNvPr id="16" name="Image 15">
            <a:extLst>
              <a:ext uri="{FF2B5EF4-FFF2-40B4-BE49-F238E27FC236}">
                <a16:creationId xmlns:a16="http://schemas.microsoft.com/office/drawing/2014/main" id="{54AA28E3-58FA-1B1D-9CD9-DBD1DD2EF28F}"/>
              </a:ext>
            </a:extLst>
          </p:cNvPr>
          <p:cNvPicPr>
            <a:picLocks noChangeAspect="1"/>
          </p:cNvPicPr>
          <p:nvPr/>
        </p:nvPicPr>
        <p:blipFill>
          <a:blip r:embed="rId8"/>
          <a:stretch>
            <a:fillRect/>
          </a:stretch>
        </p:blipFill>
        <p:spPr>
          <a:xfrm>
            <a:off x="10898829" y="4850714"/>
            <a:ext cx="439979" cy="941461"/>
          </a:xfrm>
          <a:prstGeom prst="rect">
            <a:avLst/>
          </a:prstGeom>
        </p:spPr>
      </p:pic>
    </p:spTree>
    <p:extLst>
      <p:ext uri="{BB962C8B-B14F-4D97-AF65-F5344CB8AC3E}">
        <p14:creationId xmlns:p14="http://schemas.microsoft.com/office/powerpoint/2010/main" val="27545809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52448" y="972465"/>
          <a:ext cx="10909774" cy="5243160"/>
        </p:xfrm>
        <a:graphic>
          <a:graphicData uri="http://schemas.openxmlformats.org/drawingml/2006/table">
            <a:tbl>
              <a:tblPr firstRow="1" bandRow="1">
                <a:tableStyleId>{2D5ABB26-0587-4C30-8999-92F81FD0307C}</a:tableStyleId>
              </a:tblPr>
              <a:tblGrid>
                <a:gridCol w="2270963">
                  <a:extLst>
                    <a:ext uri="{9D8B030D-6E8A-4147-A177-3AD203B41FA5}">
                      <a16:colId xmlns:a16="http://schemas.microsoft.com/office/drawing/2014/main" val="3904243132"/>
                    </a:ext>
                  </a:extLst>
                </a:gridCol>
                <a:gridCol w="2432275">
                  <a:extLst>
                    <a:ext uri="{9D8B030D-6E8A-4147-A177-3AD203B41FA5}">
                      <a16:colId xmlns:a16="http://schemas.microsoft.com/office/drawing/2014/main" val="3474167940"/>
                    </a:ext>
                  </a:extLst>
                </a:gridCol>
                <a:gridCol w="3011118">
                  <a:extLst>
                    <a:ext uri="{9D8B030D-6E8A-4147-A177-3AD203B41FA5}">
                      <a16:colId xmlns:a16="http://schemas.microsoft.com/office/drawing/2014/main" val="3039548512"/>
                    </a:ext>
                  </a:extLst>
                </a:gridCol>
                <a:gridCol w="704815">
                  <a:extLst>
                    <a:ext uri="{9D8B030D-6E8A-4147-A177-3AD203B41FA5}">
                      <a16:colId xmlns:a16="http://schemas.microsoft.com/office/drawing/2014/main" val="3531946289"/>
                    </a:ext>
                  </a:extLst>
                </a:gridCol>
                <a:gridCol w="1680497">
                  <a:extLst>
                    <a:ext uri="{9D8B030D-6E8A-4147-A177-3AD203B41FA5}">
                      <a16:colId xmlns:a16="http://schemas.microsoft.com/office/drawing/2014/main" val="1611482222"/>
                    </a:ext>
                  </a:extLst>
                </a:gridCol>
                <a:gridCol w="810106">
                  <a:extLst>
                    <a:ext uri="{9D8B030D-6E8A-4147-A177-3AD203B41FA5}">
                      <a16:colId xmlns:a16="http://schemas.microsoft.com/office/drawing/2014/main" val="1807294722"/>
                    </a:ext>
                  </a:extLst>
                </a:gridCol>
              </a:tblGrid>
              <a:tr h="591645">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81996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Conquérir des clients bancarisés par la famille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majeurs capables Premium BP</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Avec :</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sous-cible 1 : enfant mineur  (15-17 ans) non JBP et sans forfait</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sous-cible 2 : enfant majeur  (18-24 ans) non JBP et sans forfait</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sous-cible 3: conjoint non BP/JBP et sans forfait</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Conquérir le conjoint et les enfants en s’appuyant sur la relation de confiance établie</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CONQUETE FAMILLE</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45208205"/>
                  </a:ext>
                </a:extLst>
              </a:tr>
              <a:tr h="1154715">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Fil rouge GP/Pro : capter la relation pro des clients premium avec nos synergies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cap="none" dirty="0">
                        <a:solidFill>
                          <a:srgbClr val="002060"/>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Fichier de Ciblage Premium repérés Large Pro</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filtre consentement «RGPD Données de Paiement»</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sans double-relation (DRA)</a:t>
                      </a:r>
                    </a:p>
                    <a:p>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Cette action est un fil rouge sur toute l’année 2024 : l’objectif est de proposer aux clients premium repérés « Large Pro » de rencontrer un CAPRO concernant son activité pro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FIL ROUGE GP-PRO</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r h="1674245">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cap="none" dirty="0">
                          <a:solidFill>
                            <a:srgbClr val="002060"/>
                          </a:solidFill>
                          <a:effectLst/>
                          <a:latin typeface="Arial" panose="020B0604020202020204" pitchFamily="34" charset="0"/>
                          <a:ea typeface="+mn-ea"/>
                          <a:cs typeface="+mn-cs"/>
                          <a:sym typeface="Arial"/>
                        </a:rPr>
                        <a:t>Proposer nos solutions immobilières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Clients Premium entre 40 et 55 ans</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flux annuels&gt; 50K€</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avec liquidités &gt; 30K€</a:t>
                      </a:r>
                    </a:p>
                    <a:p>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non-détenteurs de lot immobilier</a:t>
                      </a:r>
                    </a:p>
                    <a:p>
                      <a:r>
                        <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rPr>
                        <a:t>Cible 1</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détenteurs / ayant détenu un produit de défiscalisation de 2019 à 2023</a:t>
                      </a:r>
                    </a:p>
                    <a:p>
                      <a:r>
                        <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rPr>
                        <a:t>Cible 2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détenteurs contrat épargne retraite</a:t>
                      </a:r>
                    </a:p>
                    <a:p>
                      <a:r>
                        <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rPr>
                        <a:t>Cible 3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clients en DR Premium/PRO</a:t>
                      </a:r>
                    </a:p>
                    <a:p>
                      <a:r>
                        <a:rPr lang="fr-FR" sz="1000" b="1" i="0" u="sng" strike="noStrike" kern="1200" cap="none" dirty="0">
                          <a:solidFill>
                            <a:schemeClr val="tx1">
                              <a:lumMod val="75000"/>
                              <a:lumOff val="25000"/>
                            </a:schemeClr>
                          </a:solidFill>
                          <a:effectLst/>
                          <a:latin typeface="Arial" panose="020B0604020202020204" pitchFamily="34" charset="0"/>
                          <a:ea typeface="+mn-ea"/>
                          <a:cs typeface="+mn-cs"/>
                          <a:sym typeface="Arial"/>
                        </a:rPr>
                        <a:t>Cible 4 </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détenteurs d’un crédit </a:t>
                      </a:r>
                      <a:r>
                        <a:rPr lang="fr-FR" sz="1000" b="0" i="0" u="none" strike="noStrike" kern="1200" cap="none" dirty="0" err="1">
                          <a:solidFill>
                            <a:schemeClr val="tx1">
                              <a:lumMod val="75000"/>
                              <a:lumOff val="25000"/>
                            </a:schemeClr>
                          </a:solidFill>
                          <a:effectLst/>
                          <a:latin typeface="Arial" panose="020B0604020202020204" pitchFamily="34" charset="0"/>
                          <a:ea typeface="+mn-ea"/>
                          <a:cs typeface="+mn-cs"/>
                          <a:sym typeface="Arial"/>
                        </a:rPr>
                        <a:t>immo</a:t>
                      </a: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 à échéance &lt; 24 mois</a:t>
                      </a:r>
                    </a:p>
                    <a:p>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p>
                      <a:endPar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cap="none" dirty="0">
                          <a:solidFill>
                            <a:schemeClr val="tx1">
                              <a:lumMod val="75000"/>
                              <a:lumOff val="25000"/>
                            </a:schemeClr>
                          </a:solidFill>
                          <a:effectLst/>
                          <a:latin typeface="Arial" panose="020B0604020202020204" pitchFamily="34" charset="0"/>
                          <a:ea typeface="+mn-ea"/>
                          <a:cs typeface="+mn-cs"/>
                          <a:sym typeface="Arial"/>
                        </a:rPr>
                        <a:t>Contacter nos clients à potentiel pour leur proposer nos solutions en immobilier patrimonial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IMMOBILIER PATRIMONIAL</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732103789"/>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a:t>
            </a:r>
            <a:r>
              <a:rPr lang="fr-FR" dirty="0">
                <a:solidFill>
                  <a:srgbClr val="C00000"/>
                </a:solidFill>
                <a:latin typeface="Montserrat Black"/>
              </a:rPr>
              <a:t>Premium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a:solidFill>
                  <a:schemeClr val="tx1">
                    <a:lumMod val="75000"/>
                    <a:lumOff val="25000"/>
                  </a:schemeClr>
                </a:solidFill>
                <a:latin typeface="Arial" panose="020B0604020202020204" pitchFamily="34" charset="0"/>
                <a:sym typeface="Arial"/>
              </a:rPr>
              <a:t>Po</a:t>
            </a:r>
            <a:r>
              <a:rPr lang="fr-FR" sz="1000" b="1" dirty="0">
                <a:solidFill>
                  <a:schemeClr val="tx1">
                    <a:lumMod val="75000"/>
                    <a:lumOff val="25000"/>
                  </a:schemeClr>
                </a:solidFill>
              </a:rPr>
              <a:t>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523510" y="1004973"/>
            <a:ext cx="10967650" cy="5184371"/>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3EA387D4-52F9-D14C-AC34-77ED72C611B3}"/>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tx2"/>
                </a:solidFill>
                <a:latin typeface="Montserrat Black" panose="00000A00000000000000" pitchFamily="2" charset="0"/>
              </a:rPr>
              <a:t>PREMIUM</a:t>
            </a:r>
          </a:p>
        </p:txBody>
      </p:sp>
      <p:pic>
        <p:nvPicPr>
          <p:cNvPr id="4" name="Image 3">
            <a:extLst>
              <a:ext uri="{FF2B5EF4-FFF2-40B4-BE49-F238E27FC236}">
                <a16:creationId xmlns:a16="http://schemas.microsoft.com/office/drawing/2014/main" id="{5A31D7EA-AA8B-4D7C-E5F8-66FB2033300E}"/>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3381071" y="493844"/>
            <a:ext cx="449915" cy="437241"/>
          </a:xfrm>
          <a:prstGeom prst="rect">
            <a:avLst/>
          </a:prstGeom>
        </p:spPr>
      </p:pic>
      <p:sp>
        <p:nvSpPr>
          <p:cNvPr id="6" name="ZoneTexte 5">
            <a:extLst>
              <a:ext uri="{FF2B5EF4-FFF2-40B4-BE49-F238E27FC236}">
                <a16:creationId xmlns:a16="http://schemas.microsoft.com/office/drawing/2014/main" id="{5B0DC7AB-5DFF-C9C6-90C7-C525B8CB1E69}"/>
              </a:ext>
            </a:extLst>
          </p:cNvPr>
          <p:cNvSpPr txBox="1"/>
          <p:nvPr/>
        </p:nvSpPr>
        <p:spPr>
          <a:xfrm>
            <a:off x="8285385" y="3594295"/>
            <a:ext cx="628698" cy="276999"/>
          </a:xfrm>
          <a:prstGeom prst="rect">
            <a:avLst/>
          </a:prstGeom>
          <a:noFill/>
        </p:spPr>
        <p:txBody>
          <a:bodyPr wrap="none" rtlCol="0">
            <a:spAutoFit/>
          </a:bodyPr>
          <a:lstStyle/>
          <a:p>
            <a:r>
              <a:rPr lang="fr-FR" sz="1200" dirty="0"/>
              <a:t>GERC</a:t>
            </a:r>
          </a:p>
        </p:txBody>
      </p:sp>
      <p:sp>
        <p:nvSpPr>
          <p:cNvPr id="8" name="ZoneTexte 7">
            <a:extLst>
              <a:ext uri="{FF2B5EF4-FFF2-40B4-BE49-F238E27FC236}">
                <a16:creationId xmlns:a16="http://schemas.microsoft.com/office/drawing/2014/main" id="{A9DE2AA4-66E9-B55F-755F-7ACD0C9FF0F6}"/>
              </a:ext>
            </a:extLst>
          </p:cNvPr>
          <p:cNvSpPr txBox="1"/>
          <p:nvPr/>
        </p:nvSpPr>
        <p:spPr>
          <a:xfrm>
            <a:off x="8285385" y="2144881"/>
            <a:ext cx="628698" cy="276999"/>
          </a:xfrm>
          <a:prstGeom prst="rect">
            <a:avLst/>
          </a:prstGeom>
          <a:noFill/>
        </p:spPr>
        <p:txBody>
          <a:bodyPr wrap="none" rtlCol="0">
            <a:spAutoFit/>
          </a:bodyPr>
          <a:lstStyle/>
          <a:p>
            <a:r>
              <a:rPr lang="fr-FR" sz="1200" dirty="0"/>
              <a:t>GERC</a:t>
            </a:r>
          </a:p>
        </p:txBody>
      </p:sp>
      <p:pic>
        <p:nvPicPr>
          <p:cNvPr id="9" name="Image 8">
            <a:extLst>
              <a:ext uri="{FF2B5EF4-FFF2-40B4-BE49-F238E27FC236}">
                <a16:creationId xmlns:a16="http://schemas.microsoft.com/office/drawing/2014/main" id="{693E1E72-BC82-6E95-C0D8-3DB6399534AA}"/>
              </a:ext>
            </a:extLst>
          </p:cNvPr>
          <p:cNvPicPr>
            <a:picLocks noChangeAspect="1"/>
          </p:cNvPicPr>
          <p:nvPr/>
        </p:nvPicPr>
        <p:blipFill>
          <a:blip r:embed="rId8"/>
          <a:stretch>
            <a:fillRect/>
          </a:stretch>
        </p:blipFill>
        <p:spPr>
          <a:xfrm>
            <a:off x="10898829" y="1847539"/>
            <a:ext cx="353594" cy="756616"/>
          </a:xfrm>
          <a:prstGeom prst="rect">
            <a:avLst/>
          </a:prstGeom>
        </p:spPr>
      </p:pic>
      <p:sp>
        <p:nvSpPr>
          <p:cNvPr id="12" name="ZoneTexte 11">
            <a:extLst>
              <a:ext uri="{FF2B5EF4-FFF2-40B4-BE49-F238E27FC236}">
                <a16:creationId xmlns:a16="http://schemas.microsoft.com/office/drawing/2014/main" id="{3E597FE9-5F43-9993-8FE4-9B13DF02DEF7}"/>
              </a:ext>
            </a:extLst>
          </p:cNvPr>
          <p:cNvSpPr txBox="1"/>
          <p:nvPr/>
        </p:nvSpPr>
        <p:spPr>
          <a:xfrm>
            <a:off x="8285385" y="5239876"/>
            <a:ext cx="628698" cy="276999"/>
          </a:xfrm>
          <a:prstGeom prst="rect">
            <a:avLst/>
          </a:prstGeom>
          <a:noFill/>
        </p:spPr>
        <p:txBody>
          <a:bodyPr wrap="none" rtlCol="0">
            <a:spAutoFit/>
          </a:bodyPr>
          <a:lstStyle/>
          <a:p>
            <a:r>
              <a:rPr lang="fr-FR" sz="1200" dirty="0"/>
              <a:t>GERC</a:t>
            </a:r>
          </a:p>
        </p:txBody>
      </p:sp>
      <p:pic>
        <p:nvPicPr>
          <p:cNvPr id="2" name="Picture 6" descr="ADN Nations - Analyse de marché et conseil stratégique">
            <a:hlinkClick r:id="rId9" action="ppaction://hlinksldjump"/>
            <a:extLst>
              <a:ext uri="{FF2B5EF4-FFF2-40B4-BE49-F238E27FC236}">
                <a16:creationId xmlns:a16="http://schemas.microsoft.com/office/drawing/2014/main" id="{5B754E9C-167E-395A-6159-A5E8A116BE54}"/>
              </a:ext>
            </a:extLst>
          </p:cNvPr>
          <p:cNvPicPr>
            <a:picLocks noChangeAspect="1" noChangeArrowheads="1"/>
          </p:cNvPicPr>
          <p:nvPr/>
        </p:nvPicPr>
        <p:blipFill>
          <a:blip r:embed="rId10"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40130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 name="Tableau 2">
            <a:extLst>
              <a:ext uri="{FF2B5EF4-FFF2-40B4-BE49-F238E27FC236}">
                <a16:creationId xmlns:a16="http://schemas.microsoft.com/office/drawing/2014/main" id="{05FC8718-0A2F-33B2-1096-3BE6736FAC0A}"/>
              </a:ext>
            </a:extLst>
          </p:cNvPr>
          <p:cNvGraphicFramePr>
            <a:graphicFrameLocks noGrp="1"/>
          </p:cNvGraphicFramePr>
          <p:nvPr/>
        </p:nvGraphicFramePr>
        <p:xfrm>
          <a:off x="523510" y="1433496"/>
          <a:ext cx="11544665" cy="460343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2060"/>
                          </a:solidFill>
                          <a:effectLst/>
                          <a:latin typeface="Arial" panose="020B0604020202020204" pitchFamily="34" charset="0"/>
                          <a:ea typeface="+mn-ea"/>
                          <a:cs typeface="+mn-cs"/>
                        </a:rPr>
                        <a:t>Q1 IARD PREV SF2</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35-50 en couple, scorés Prévoyance.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sans enfants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avec enfants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cap="none" baseline="0" dirty="0">
                        <a:solidFill>
                          <a:schemeClr val="tx1"/>
                        </a:solidFill>
                        <a:latin typeface="+mn-lt"/>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cap="none" baseline="0" dirty="0">
                          <a:solidFill>
                            <a:schemeClr val="tx1"/>
                          </a:solidFill>
                          <a:latin typeface="+mn-lt"/>
                          <a:ea typeface="+mn-ea"/>
                          <a:cs typeface="+mn-cs"/>
                          <a:sym typeface="Arial"/>
                        </a:rPr>
                        <a:t>Accompagner nos clients dans la protection financière de leur famille via SF2.</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cap="none" baseline="0" dirty="0">
                          <a:solidFill>
                            <a:srgbClr val="C00000"/>
                          </a:solidFill>
                          <a:latin typeface="+mn-lt"/>
                          <a:ea typeface="+mn-ea"/>
                          <a:cs typeface="+mn-cs"/>
                          <a:sym typeface="Arial"/>
                        </a:rPr>
                        <a:t>Promo : 2 mois de cotisation offerts pour toute souscription entre le 02 et le 30/04.</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cap="none" baseline="0" dirty="0">
                        <a:solidFill>
                          <a:srgbClr val="C00000"/>
                        </a:solidFill>
                        <a:latin typeface="+mn-lt"/>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cap="none" baseline="0" dirty="0">
                        <a:solidFill>
                          <a:srgbClr val="C00000"/>
                        </a:solidFill>
                        <a:effectLst/>
                        <a:latin typeface="+mn-lt"/>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(Cible 2 - cliqueurs email et bannières)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IARD PREV SF2</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2060"/>
                          </a:solidFill>
                          <a:effectLst/>
                          <a:latin typeface="Arial" panose="020B0604020202020204" pitchFamily="34" charset="0"/>
                          <a:ea typeface="+mn-ea"/>
                          <a:cs typeface="+mn-cs"/>
                        </a:rPr>
                        <a:t>Q1 TF – Mobilité – Axe AUTO</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(action commune avec Crédit)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2 : J’ai besoin d’assurer mon véhicule AUTO.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Non détenteur IARD AUTO.</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Détenteurs d’un véhicule AUTO entre 1 et 4 ans (fichier des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immat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détenteur d’un crédit auto, détenteur d’un autre produit IARD</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mn-lt"/>
                          <a:ea typeface="+mn-ea"/>
                          <a:cs typeface="+mn-cs"/>
                        </a:rPr>
                        <a:t>Action globale partant du besoin de financement auto du client jusqu’à l’assurance de ce véhicule.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mn-lt"/>
                          <a:ea typeface="+mn-ea"/>
                          <a:cs typeface="+mn-cs"/>
                        </a:rPr>
                        <a:t>Promo : 1 mois offert IARD AUTO du 04/03 au 01/04</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GERC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(Cible 2 - cliqueurs email)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IARD AUTO MOBILITÉ</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2060"/>
                          </a:solidFill>
                          <a:effectLst/>
                          <a:latin typeface="Arial" panose="020B0604020202020204" pitchFamily="34" charset="0"/>
                          <a:ea typeface="+mn-ea"/>
                          <a:cs typeface="+mn-cs"/>
                        </a:rPr>
                        <a:t>Q1 TF – Mobilité – Axe 2 Roues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Non détenteurs assurance 2 roues et détenteurs d’un véhicule 2 roues depuis plus d’1 an (fichier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Immat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Relais : Toutes les simulations tarifaires Assurance 2 Roues non concrétisées entre le 04/03 et le 01/04.</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Conquérir de nouveaux assurés nouvelles souscriptions Assurance 2 Roues et les fidéliser grâce à l’offre version Premium de l’appli</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Liberty Rider.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mn-lt"/>
                          <a:ea typeface="+mn-ea"/>
                          <a:cs typeface="+mn-cs"/>
                        </a:rPr>
                        <a:t>Promo : 1 mois offert IARD 2ROUES du 04/03 au 01/04</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rgbClr val="C00000"/>
                        </a:solidFill>
                        <a:effectLst/>
                        <a:latin typeface="+mn-lt"/>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CRC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a:rPr>
                        <a:t>(Cible et relais)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sym typeface="Arial"/>
                        </a:rPr>
                        <a:t>Q1 IARD 2ROUES MOBILITÉ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F99"/>
                    </a:solidFill>
                  </a:tcPr>
                </a:tc>
                <a:extLst>
                  <a:ext uri="{0D108BD9-81ED-4DB2-BD59-A6C34878D82A}">
                    <a16:rowId xmlns:a16="http://schemas.microsoft.com/office/drawing/2014/main" val="2678047111"/>
                  </a:ext>
                </a:extLst>
              </a:tr>
            </a:tbl>
          </a:graphicData>
        </a:graphic>
      </p:graphicFrame>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rgbClr val="C00000"/>
                </a:solidFill>
              </a:rPr>
              <a:t>Grand Public - Premium </a:t>
            </a:r>
            <a:r>
              <a:rPr lang="fr-FR" sz="1400" b="1" kern="0" dirty="0">
                <a:solidFill>
                  <a:schemeClr val="tx1">
                    <a:lumMod val="75000"/>
                    <a:lumOff val="25000"/>
                  </a:schemeClr>
                </a:solidFill>
              </a:rPr>
              <a:t>- 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a:t>
            </a:r>
            <a:r>
              <a:rPr lang="fr-FR" dirty="0">
                <a:solidFill>
                  <a:srgbClr val="C00000"/>
                </a:solidFill>
                <a:latin typeface="Montserrat Black"/>
              </a:rPr>
              <a:t>Premium </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25" name="Rectangle 224">
            <a:extLst>
              <a:ext uri="{FF2B5EF4-FFF2-40B4-BE49-F238E27FC236}">
                <a16:creationId xmlns:a16="http://schemas.microsoft.com/office/drawing/2014/main" id="{097C637D-E867-BC74-1381-964179FAF9DD}"/>
              </a:ext>
            </a:extLst>
          </p:cNvPr>
          <p:cNvSpPr/>
          <p:nvPr/>
        </p:nvSpPr>
        <p:spPr>
          <a:xfrm>
            <a:off x="495300" y="1401348"/>
            <a:ext cx="11572874" cy="4635579"/>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3EA387D4-52F9-D14C-AC34-77ED72C611B3}"/>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tx2"/>
                </a:solidFill>
                <a:latin typeface="Montserrat Black" panose="00000A00000000000000" pitchFamily="2" charset="0"/>
              </a:rPr>
              <a:t>PREMIUM</a:t>
            </a:r>
          </a:p>
        </p:txBody>
      </p:sp>
      <p:pic>
        <p:nvPicPr>
          <p:cNvPr id="4" name="Image 3">
            <a:extLst>
              <a:ext uri="{FF2B5EF4-FFF2-40B4-BE49-F238E27FC236}">
                <a16:creationId xmlns:a16="http://schemas.microsoft.com/office/drawing/2014/main" id="{5A31D7EA-AA8B-4D7C-E5F8-66FB2033300E}"/>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a:ext>
            </a:extLst>
          </a:blip>
          <a:stretch>
            <a:fillRect/>
          </a:stretch>
        </p:blipFill>
        <p:spPr>
          <a:xfrm>
            <a:off x="3381071" y="493844"/>
            <a:ext cx="449915" cy="437241"/>
          </a:xfrm>
          <a:prstGeom prst="rect">
            <a:avLst/>
          </a:prstGeom>
        </p:spPr>
      </p:pic>
      <p:pic>
        <p:nvPicPr>
          <p:cNvPr id="2" name="Picture 4" descr="Bouton Rond Rouge Métallique Promo Clip Art Libres De Droits , Svg ,  Vecteurs Et Illustration. Image 59285294.">
            <a:extLst>
              <a:ext uri="{FF2B5EF4-FFF2-40B4-BE49-F238E27FC236}">
                <a16:creationId xmlns:a16="http://schemas.microsoft.com/office/drawing/2014/main" id="{78D4F175-8816-5ECD-B7C1-122448F4137C}"/>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12549" y="2710242"/>
            <a:ext cx="394399" cy="39439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B218372E-7618-4D21-77E7-5424C7D9B85B}"/>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92806" y="2005875"/>
            <a:ext cx="393105" cy="314485"/>
          </a:xfrm>
          <a:prstGeom prst="rect">
            <a:avLst/>
          </a:prstGeom>
        </p:spPr>
      </p:pic>
      <p:pic>
        <p:nvPicPr>
          <p:cNvPr id="6" name="Image 5">
            <a:extLst>
              <a:ext uri="{FF2B5EF4-FFF2-40B4-BE49-F238E27FC236}">
                <a16:creationId xmlns:a16="http://schemas.microsoft.com/office/drawing/2014/main" id="{A59E18FC-E5D2-8B72-A455-AAB36EB74B56}"/>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529663" y="2380917"/>
            <a:ext cx="290120" cy="329325"/>
          </a:xfrm>
          <a:prstGeom prst="rect">
            <a:avLst/>
          </a:prstGeom>
        </p:spPr>
      </p:pic>
      <p:pic>
        <p:nvPicPr>
          <p:cNvPr id="7" name="Image 6">
            <a:extLst>
              <a:ext uri="{FF2B5EF4-FFF2-40B4-BE49-F238E27FC236}">
                <a16:creationId xmlns:a16="http://schemas.microsoft.com/office/drawing/2014/main" id="{EA57E54C-394B-47B1-DF72-4388D550D1E3}"/>
              </a:ext>
            </a:extLst>
          </p:cNvPr>
          <p:cNvPicPr>
            <a:picLocks noChangeAspect="1"/>
          </p:cNvPicPr>
          <p:nvPr/>
        </p:nvPicPr>
        <p:blipFill>
          <a:blip r:embed="rId11">
            <a:clrChange>
              <a:clrFrom>
                <a:srgbClr val="FFFFFF"/>
              </a:clrFrom>
              <a:clrTo>
                <a:srgbClr val="FFFFFF">
                  <a:alpha val="0"/>
                </a:srgbClr>
              </a:clrTo>
            </a:clrChange>
            <a:grayscl/>
          </a:blip>
          <a:stretch>
            <a:fillRect/>
          </a:stretch>
        </p:blipFill>
        <p:spPr>
          <a:xfrm>
            <a:off x="11503338" y="2738046"/>
            <a:ext cx="387454" cy="322879"/>
          </a:xfrm>
          <a:prstGeom prst="rect">
            <a:avLst/>
          </a:prstGeom>
        </p:spPr>
      </p:pic>
      <p:graphicFrame>
        <p:nvGraphicFramePr>
          <p:cNvPr id="8" name="Objet 7">
            <a:extLst>
              <a:ext uri="{FF2B5EF4-FFF2-40B4-BE49-F238E27FC236}">
                <a16:creationId xmlns:a16="http://schemas.microsoft.com/office/drawing/2014/main" id="{FF9206F2-4298-5FCB-6ABE-CD2114C46A19}"/>
              </a:ext>
            </a:extLst>
          </p:cNvPr>
          <p:cNvGraphicFramePr>
            <a:graphicFrameLocks noChangeAspect="1"/>
          </p:cNvGraphicFramePr>
          <p:nvPr/>
        </p:nvGraphicFramePr>
        <p:xfrm>
          <a:off x="1079026" y="2876855"/>
          <a:ext cx="1490662" cy="200025"/>
        </p:xfrm>
        <a:graphic>
          <a:graphicData uri="http://schemas.openxmlformats.org/presentationml/2006/ole">
            <mc:AlternateContent xmlns:mc="http://schemas.openxmlformats.org/markup-compatibility/2006">
              <mc:Choice xmlns:v="urn:schemas-microsoft-com:vml" Requires="v">
                <p:oleObj name="Worksheet" r:id="rId12" imgW="1800099" imgH="200103" progId="Excel.Sheet.12">
                  <p:embed/>
                </p:oleObj>
              </mc:Choice>
              <mc:Fallback>
                <p:oleObj name="Worksheet" r:id="rId12" imgW="1800099" imgH="200103" progId="Excel.Sheet.12">
                  <p:embed/>
                  <p:pic>
                    <p:nvPicPr>
                      <p:cNvPr id="8" name="Objet 7">
                        <a:extLst>
                          <a:ext uri="{FF2B5EF4-FFF2-40B4-BE49-F238E27FC236}">
                            <a16:creationId xmlns:a16="http://schemas.microsoft.com/office/drawing/2014/main" id="{FF9206F2-4298-5FCB-6ABE-CD2114C46A19}"/>
                          </a:ext>
                        </a:extLst>
                      </p:cNvPr>
                      <p:cNvPicPr/>
                      <p:nvPr/>
                    </p:nvPicPr>
                    <p:blipFill>
                      <a:blip r:embed="rId13"/>
                      <a:stretch>
                        <a:fillRect/>
                      </a:stretch>
                    </p:blipFill>
                    <p:spPr>
                      <a:xfrm>
                        <a:off x="1079026" y="2876855"/>
                        <a:ext cx="1490662" cy="200025"/>
                      </a:xfrm>
                      <a:prstGeom prst="rect">
                        <a:avLst/>
                      </a:prstGeom>
                    </p:spPr>
                  </p:pic>
                </p:oleObj>
              </mc:Fallback>
            </mc:AlternateContent>
          </a:graphicData>
        </a:graphic>
      </p:graphicFrame>
      <p:pic>
        <p:nvPicPr>
          <p:cNvPr id="9" name="Picture 6" descr="ATELIER CAPILLAIRE">
            <a:extLst>
              <a:ext uri="{FF2B5EF4-FFF2-40B4-BE49-F238E27FC236}">
                <a16:creationId xmlns:a16="http://schemas.microsoft.com/office/drawing/2014/main" id="{90530366-3D6E-272B-391E-721499DA477A}"/>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37272" y="1911004"/>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6F519F56-FB27-BC45-A664-86A284C53BEF}"/>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12381" y="3244627"/>
            <a:ext cx="393105" cy="314485"/>
          </a:xfrm>
          <a:prstGeom prst="rect">
            <a:avLst/>
          </a:prstGeom>
        </p:spPr>
      </p:pic>
      <p:pic>
        <p:nvPicPr>
          <p:cNvPr id="11" name="Image 10">
            <a:extLst>
              <a:ext uri="{FF2B5EF4-FFF2-40B4-BE49-F238E27FC236}">
                <a16:creationId xmlns:a16="http://schemas.microsoft.com/office/drawing/2014/main" id="{4B529ED5-C1EA-83B0-A3F3-0C7365BE2B44}"/>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449238" y="3619669"/>
            <a:ext cx="290120" cy="329325"/>
          </a:xfrm>
          <a:prstGeom prst="rect">
            <a:avLst/>
          </a:prstGeom>
        </p:spPr>
      </p:pic>
      <p:pic>
        <p:nvPicPr>
          <p:cNvPr id="12" name="Image 11">
            <a:extLst>
              <a:ext uri="{FF2B5EF4-FFF2-40B4-BE49-F238E27FC236}">
                <a16:creationId xmlns:a16="http://schemas.microsoft.com/office/drawing/2014/main" id="{A117EE9C-F591-1CB0-A909-48C1657E874A}"/>
              </a:ext>
            </a:extLst>
          </p:cNvPr>
          <p:cNvPicPr>
            <a:picLocks noChangeAspect="1"/>
          </p:cNvPicPr>
          <p:nvPr/>
        </p:nvPicPr>
        <p:blipFill>
          <a:blip r:embed="rId11">
            <a:clrChange>
              <a:clrFrom>
                <a:srgbClr val="FFFFFF"/>
              </a:clrFrom>
              <a:clrTo>
                <a:srgbClr val="FFFFFF">
                  <a:alpha val="0"/>
                </a:srgbClr>
              </a:clrTo>
            </a:clrChange>
            <a:grayscl/>
          </a:blip>
          <a:stretch>
            <a:fillRect/>
          </a:stretch>
        </p:blipFill>
        <p:spPr>
          <a:xfrm>
            <a:off x="11422913" y="3976798"/>
            <a:ext cx="387454" cy="322879"/>
          </a:xfrm>
          <a:prstGeom prst="rect">
            <a:avLst/>
          </a:prstGeom>
        </p:spPr>
      </p:pic>
      <p:pic>
        <p:nvPicPr>
          <p:cNvPr id="13" name="Picture 4" descr="Bouton Rond Rouge Métallique Promo Clip Art Libres De Droits , Svg ,  Vecteurs Et Illustration. Image 59285294.">
            <a:extLst>
              <a:ext uri="{FF2B5EF4-FFF2-40B4-BE49-F238E27FC236}">
                <a16:creationId xmlns:a16="http://schemas.microsoft.com/office/drawing/2014/main" id="{58DF03D0-7DC6-AFFE-21E8-B6692EE9DB6F}"/>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193381" y="4030230"/>
            <a:ext cx="394399" cy="39439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Objet 15">
            <a:extLst>
              <a:ext uri="{FF2B5EF4-FFF2-40B4-BE49-F238E27FC236}">
                <a16:creationId xmlns:a16="http://schemas.microsoft.com/office/drawing/2014/main" id="{36E1BB76-763C-B640-9A1E-CAC09B9EC03C}"/>
              </a:ext>
            </a:extLst>
          </p:cNvPr>
          <p:cNvGraphicFramePr>
            <a:graphicFrameLocks noChangeAspect="1"/>
          </p:cNvGraphicFramePr>
          <p:nvPr/>
        </p:nvGraphicFramePr>
        <p:xfrm>
          <a:off x="1123984" y="4199664"/>
          <a:ext cx="1490662" cy="200025"/>
        </p:xfrm>
        <a:graphic>
          <a:graphicData uri="http://schemas.openxmlformats.org/presentationml/2006/ole">
            <mc:AlternateContent xmlns:mc="http://schemas.openxmlformats.org/markup-compatibility/2006">
              <mc:Choice xmlns:v="urn:schemas-microsoft-com:vml" Requires="v">
                <p:oleObj name="Worksheet" r:id="rId15" imgW="1800099" imgH="200103" progId="Excel.Sheet.12">
                  <p:embed/>
                </p:oleObj>
              </mc:Choice>
              <mc:Fallback>
                <p:oleObj name="Worksheet" r:id="rId15" imgW="1800099" imgH="200103" progId="Excel.Sheet.12">
                  <p:embed/>
                  <p:pic>
                    <p:nvPicPr>
                      <p:cNvPr id="16" name="Objet 15">
                        <a:extLst>
                          <a:ext uri="{FF2B5EF4-FFF2-40B4-BE49-F238E27FC236}">
                            <a16:creationId xmlns:a16="http://schemas.microsoft.com/office/drawing/2014/main" id="{36E1BB76-763C-B640-9A1E-CAC09B9EC03C}"/>
                          </a:ext>
                        </a:extLst>
                      </p:cNvPr>
                      <p:cNvPicPr/>
                      <p:nvPr/>
                    </p:nvPicPr>
                    <p:blipFill>
                      <a:blip r:embed="rId16"/>
                      <a:stretch>
                        <a:fillRect/>
                      </a:stretch>
                    </p:blipFill>
                    <p:spPr>
                      <a:xfrm>
                        <a:off x="1123984" y="4199664"/>
                        <a:ext cx="1490662" cy="200025"/>
                      </a:xfrm>
                      <a:prstGeom prst="rect">
                        <a:avLst/>
                      </a:prstGeom>
                    </p:spPr>
                  </p:pic>
                </p:oleObj>
              </mc:Fallback>
            </mc:AlternateContent>
          </a:graphicData>
        </a:graphic>
      </p:graphicFrame>
      <p:pic>
        <p:nvPicPr>
          <p:cNvPr id="17" name="Picture 6" descr="ATELIER CAPILLAIRE">
            <a:extLst>
              <a:ext uri="{FF2B5EF4-FFF2-40B4-BE49-F238E27FC236}">
                <a16:creationId xmlns:a16="http://schemas.microsoft.com/office/drawing/2014/main" id="{FCD89C31-F4D7-0AD9-8BB6-CEE701786FD3}"/>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37273" y="3022205"/>
            <a:ext cx="785811" cy="52292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8" name="Objet 17">
            <a:extLst>
              <a:ext uri="{FF2B5EF4-FFF2-40B4-BE49-F238E27FC236}">
                <a16:creationId xmlns:a16="http://schemas.microsoft.com/office/drawing/2014/main" id="{A4E842E2-E749-01D4-B9E1-2CC041E845A9}"/>
              </a:ext>
            </a:extLst>
          </p:cNvPr>
          <p:cNvGraphicFramePr>
            <a:graphicFrameLocks noChangeAspect="1"/>
          </p:cNvGraphicFramePr>
          <p:nvPr/>
        </p:nvGraphicFramePr>
        <p:xfrm>
          <a:off x="1079026" y="5643023"/>
          <a:ext cx="1490662" cy="200025"/>
        </p:xfrm>
        <a:graphic>
          <a:graphicData uri="http://schemas.openxmlformats.org/presentationml/2006/ole">
            <mc:AlternateContent xmlns:mc="http://schemas.openxmlformats.org/markup-compatibility/2006">
              <mc:Choice xmlns:v="urn:schemas-microsoft-com:vml" Requires="v">
                <p:oleObj name="Worksheet" r:id="rId17" imgW="1800099" imgH="200103" progId="Excel.Sheet.12">
                  <p:embed/>
                </p:oleObj>
              </mc:Choice>
              <mc:Fallback>
                <p:oleObj name="Worksheet" r:id="rId17" imgW="1800099" imgH="200103" progId="Excel.Sheet.12">
                  <p:embed/>
                  <p:pic>
                    <p:nvPicPr>
                      <p:cNvPr id="18" name="Objet 17">
                        <a:extLst>
                          <a:ext uri="{FF2B5EF4-FFF2-40B4-BE49-F238E27FC236}">
                            <a16:creationId xmlns:a16="http://schemas.microsoft.com/office/drawing/2014/main" id="{A4E842E2-E749-01D4-B9E1-2CC041E845A9}"/>
                          </a:ext>
                        </a:extLst>
                      </p:cNvPr>
                      <p:cNvPicPr/>
                      <p:nvPr/>
                    </p:nvPicPr>
                    <p:blipFill>
                      <a:blip r:embed="rId16"/>
                      <a:stretch>
                        <a:fillRect/>
                      </a:stretch>
                    </p:blipFill>
                    <p:spPr>
                      <a:xfrm>
                        <a:off x="1079026" y="5643023"/>
                        <a:ext cx="1490662" cy="200025"/>
                      </a:xfrm>
                      <a:prstGeom prst="rect">
                        <a:avLst/>
                      </a:prstGeom>
                    </p:spPr>
                  </p:pic>
                </p:oleObj>
              </mc:Fallback>
            </mc:AlternateContent>
          </a:graphicData>
        </a:graphic>
      </p:graphicFrame>
      <p:pic>
        <p:nvPicPr>
          <p:cNvPr id="19" name="Picture 4" descr="Bouton Rond Rouge Métallique Promo Clip Art Libres De Droits , Svg ,  Vecteurs Et Illustration. Image 59285294.">
            <a:extLst>
              <a:ext uri="{FF2B5EF4-FFF2-40B4-BE49-F238E27FC236}">
                <a16:creationId xmlns:a16="http://schemas.microsoft.com/office/drawing/2014/main" id="{63A85B67-5039-3C44-716F-FF130F8863C4}"/>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192435" y="5567515"/>
            <a:ext cx="394399" cy="39439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ATELIER CAPILLAIRE">
            <a:extLst>
              <a:ext uri="{FF2B5EF4-FFF2-40B4-BE49-F238E27FC236}">
                <a16:creationId xmlns:a16="http://schemas.microsoft.com/office/drawing/2014/main" id="{2B59E613-6928-9AB4-AF81-D627084B158A}"/>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37272" y="4357298"/>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25" name="Image 24">
            <a:extLst>
              <a:ext uri="{FF2B5EF4-FFF2-40B4-BE49-F238E27FC236}">
                <a16:creationId xmlns:a16="http://schemas.microsoft.com/office/drawing/2014/main" id="{60A20374-803E-61D7-B2A7-98A6C5C54767}"/>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396868" y="4543067"/>
            <a:ext cx="393105" cy="314485"/>
          </a:xfrm>
          <a:prstGeom prst="rect">
            <a:avLst/>
          </a:prstGeom>
        </p:spPr>
      </p:pic>
      <p:pic>
        <p:nvPicPr>
          <p:cNvPr id="26" name="Image 25">
            <a:extLst>
              <a:ext uri="{FF2B5EF4-FFF2-40B4-BE49-F238E27FC236}">
                <a16:creationId xmlns:a16="http://schemas.microsoft.com/office/drawing/2014/main" id="{838540D6-2235-3FFC-4AFB-2E8B0727C1F1}"/>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433725" y="4918109"/>
            <a:ext cx="290120" cy="329325"/>
          </a:xfrm>
          <a:prstGeom prst="rect">
            <a:avLst/>
          </a:prstGeom>
        </p:spPr>
      </p:pic>
      <p:pic>
        <p:nvPicPr>
          <p:cNvPr id="27" name="Image 26">
            <a:extLst>
              <a:ext uri="{FF2B5EF4-FFF2-40B4-BE49-F238E27FC236}">
                <a16:creationId xmlns:a16="http://schemas.microsoft.com/office/drawing/2014/main" id="{1504544A-BD63-12C2-7352-5FCE89D29308}"/>
              </a:ext>
            </a:extLst>
          </p:cNvPr>
          <p:cNvPicPr>
            <a:picLocks noChangeAspect="1"/>
          </p:cNvPicPr>
          <p:nvPr/>
        </p:nvPicPr>
        <p:blipFill>
          <a:blip r:embed="rId11">
            <a:clrChange>
              <a:clrFrom>
                <a:srgbClr val="FFFFFF"/>
              </a:clrFrom>
              <a:clrTo>
                <a:srgbClr val="FFFFFF">
                  <a:alpha val="0"/>
                </a:srgbClr>
              </a:clrTo>
            </a:clrChange>
            <a:grayscl/>
          </a:blip>
          <a:stretch>
            <a:fillRect/>
          </a:stretch>
        </p:blipFill>
        <p:spPr>
          <a:xfrm>
            <a:off x="11407400" y="5275238"/>
            <a:ext cx="387454" cy="322879"/>
          </a:xfrm>
          <a:prstGeom prst="rect">
            <a:avLst/>
          </a:prstGeom>
        </p:spPr>
      </p:pic>
      <p:pic>
        <p:nvPicPr>
          <p:cNvPr id="28" name="Image 27">
            <a:extLst>
              <a:ext uri="{FF2B5EF4-FFF2-40B4-BE49-F238E27FC236}">
                <a16:creationId xmlns:a16="http://schemas.microsoft.com/office/drawing/2014/main" id="{32E55F81-5897-4C02-0490-F3549C75791C}"/>
              </a:ext>
            </a:extLst>
          </p:cNvPr>
          <p:cNvPicPr>
            <a:picLocks noChangeAspect="1"/>
          </p:cNvPicPr>
          <p:nvPr/>
        </p:nvPicPr>
        <p:blipFill>
          <a:blip r:embed="rId18">
            <a:clrChange>
              <a:clrFrom>
                <a:srgbClr val="FFFFFF"/>
              </a:clrFrom>
              <a:clrTo>
                <a:srgbClr val="FFFFFF">
                  <a:alpha val="0"/>
                </a:srgbClr>
              </a:clrTo>
            </a:clrChange>
            <a:extLst>
              <a:ext uri="{BEBA8EAE-BF5A-486C-A8C5-ECC9F3942E4B}">
                <a14:imgProps xmlns:a14="http://schemas.microsoft.com/office/drawing/2010/main">
                  <a14:imgLayer r:embed="rId19">
                    <a14:imgEffect>
                      <a14:saturation sat="0"/>
                    </a14:imgEffect>
                  </a14:imgLayer>
                </a14:imgProps>
              </a:ext>
            </a:extLst>
          </a:blip>
          <a:stretch>
            <a:fillRect/>
          </a:stretch>
        </p:blipFill>
        <p:spPr>
          <a:xfrm>
            <a:off x="8897169" y="5436677"/>
            <a:ext cx="303939" cy="299597"/>
          </a:xfrm>
          <a:prstGeom prst="rect">
            <a:avLst/>
          </a:prstGeom>
        </p:spPr>
      </p:pic>
      <p:pic>
        <p:nvPicPr>
          <p:cNvPr id="29" name="Picture 6" descr="ADN Nations - Analyse de marché et conseil stratégique">
            <a:hlinkClick r:id="rId20" action="ppaction://hlinksldjump"/>
            <a:extLst>
              <a:ext uri="{FF2B5EF4-FFF2-40B4-BE49-F238E27FC236}">
                <a16:creationId xmlns:a16="http://schemas.microsoft.com/office/drawing/2014/main" id="{9521E1DA-8559-8D1B-FFF3-405157674524}"/>
              </a:ext>
            </a:extLst>
          </p:cNvPr>
          <p:cNvPicPr>
            <a:picLocks noChangeAspect="1" noChangeArrowheads="1"/>
          </p:cNvPicPr>
          <p:nvPr/>
        </p:nvPicPr>
        <p:blipFill>
          <a:blip r:embed="rId21"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27388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du </a:t>
            </a:r>
            <a:r>
              <a:rPr lang="fr-FR" dirty="0">
                <a:solidFill>
                  <a:srgbClr val="C00000"/>
                </a:solidFill>
                <a:latin typeface="Montserrat Black"/>
              </a:rPr>
              <a:t>Crédit</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 Pro</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graphicFrame>
        <p:nvGraphicFramePr>
          <p:cNvPr id="13" name="Tableau 2">
            <a:extLst>
              <a:ext uri="{FF2B5EF4-FFF2-40B4-BE49-F238E27FC236}">
                <a16:creationId xmlns:a16="http://schemas.microsoft.com/office/drawing/2014/main" id="{1CE69468-3D51-3E0B-1A81-8FAC75C58789}"/>
              </a:ext>
            </a:extLst>
          </p:cNvPr>
          <p:cNvGraphicFramePr>
            <a:graphicFrameLocks noGrp="1"/>
          </p:cNvGraphicFramePr>
          <p:nvPr/>
        </p:nvGraphicFramePr>
        <p:xfrm>
          <a:off x="523510" y="1304679"/>
          <a:ext cx="11544665" cy="4289068"/>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81826543"/>
                  </a:ext>
                </a:extLst>
              </a:tr>
              <a:tr h="811072">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rPr>
                        <a:t>Crédit Bail Mobilier</a:t>
                      </a:r>
                    </a:p>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Cible de conquête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équipés en CBM à la concurrence ayant recours au CBM de manière récurrente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clients Pro/</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Ent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ayant + de 3 contrats CBM et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au moins 1 contrat BPCE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Lease</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clients Pro/</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Ent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ayant + de 3 contrats CBM, dont aucun avec BPCE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Lease</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3 : clients Pro/</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Ent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avec moins de 3 contrats, mais 100% à la concurrence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Inciter nos clients déjà équipés en CBM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(surtout ailleurs, parfois un peu chez nous – </a:t>
                      </a:r>
                      <a:r>
                        <a:rPr lang="fr-FR" sz="1000" b="0" i="1" u="none" strike="noStrike" kern="1200" dirty="0" err="1">
                          <a:solidFill>
                            <a:schemeClr val="tx1">
                              <a:lumMod val="75000"/>
                              <a:lumOff val="25000"/>
                            </a:schemeClr>
                          </a:solidFill>
                          <a:effectLst/>
                          <a:latin typeface="Arial" panose="020B0604020202020204" pitchFamily="34" charset="0"/>
                          <a:ea typeface="+mn-ea"/>
                          <a:cs typeface="+mn-cs"/>
                        </a:rPr>
                        <a:t>cf</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 détail cibles ci-contre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à effectuer leurs financements en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équipements professionnels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en CBP BPCE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Lease</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GERC</a:t>
                      </a:r>
                      <a:r>
                        <a:rPr kumimoji="0" lang="fr-FR"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 </a:t>
                      </a:r>
                      <a:r>
                        <a:rPr kumimoji="0" lang="fr-FR" sz="80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pour clients ayant cliqué sur bannière / ouvert email</a:t>
                      </a:r>
                      <a:endParaRPr kumimoji="0" lang="fr-FR"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Q1 Crédit Bail Mobilier à la concurrence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492290"/>
                  </a:ext>
                </a:extLst>
              </a:tr>
              <a:tr h="811072">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DATANEO récurrente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Cible récurrente en PDO</a:t>
                      </a:r>
                      <a:endParaRPr kumimoji="0" lang="fr-FR" sz="1000" b="0" i="0" u="none" strike="noStrike" kern="1200" cap="none" spc="0" normalizeH="0" baseline="0" noProof="0" dirty="0">
                        <a:ln>
                          <a:noFill/>
                        </a:ln>
                        <a:solidFill>
                          <a:prstClr val="black">
                            <a:lumMod val="75000"/>
                            <a:lumOff val="25000"/>
                          </a:prstClr>
                        </a:solidFill>
                        <a:effectLst/>
                        <a:highlight>
                          <a:srgbClr val="FFFF00"/>
                        </a:highligh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équipés LLD à la concurrence bientôt à échéance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nos solutions de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financement auto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au bon moment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LLD de + 30 mois, CBM de + de 42 mois et autres contrats de + de 60 mois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DATANEO FLUX LLD</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Crédit DIGITAL PRO</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PM, Prof. Lib., &amp; artisans, scorés appétents à la souscription d’un crédit / crédit-bail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parcours 100% digital</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Vague 1 - 2024 : 01/03 au 30/05</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Identifier les clients ciblés par cette enveloppe de financement pré-acceptée pour les informer de cette mise à disposition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support de contact : clients reçoivent e-mail et SMS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Relancer téléphoniquement les clients ciblés qui n’ont pas encore utilisé leur enveloppe de financement pré-accordée à j+15 de la date de mise à dispo de l’enveloppe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canal de traitement : appel CAPRO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Q1 PRO CREDIT DIGITAL PRO</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16" name="Image 15">
            <a:extLst>
              <a:ext uri="{FF2B5EF4-FFF2-40B4-BE49-F238E27FC236}">
                <a16:creationId xmlns:a16="http://schemas.microsoft.com/office/drawing/2014/main" id="{CC260748-774B-2FF2-F77C-448636BA5526}"/>
              </a:ext>
            </a:extLst>
          </p:cNvPr>
          <p:cNvPicPr>
            <a:picLocks noChangeAspect="1"/>
          </p:cNvPicPr>
          <p:nvPr/>
        </p:nvPicPr>
        <p:blipFill>
          <a:blip r:embed="rId6">
            <a:grayscl/>
          </a:blip>
          <a:stretch>
            <a:fillRect/>
          </a:stretch>
        </p:blipFill>
        <p:spPr>
          <a:xfrm>
            <a:off x="11305285" y="3440256"/>
            <a:ext cx="363205" cy="290565"/>
          </a:xfrm>
          <a:prstGeom prst="rect">
            <a:avLst/>
          </a:prstGeom>
        </p:spPr>
      </p:pic>
      <p:pic>
        <p:nvPicPr>
          <p:cNvPr id="17" name="Image 16">
            <a:extLst>
              <a:ext uri="{FF2B5EF4-FFF2-40B4-BE49-F238E27FC236}">
                <a16:creationId xmlns:a16="http://schemas.microsoft.com/office/drawing/2014/main" id="{34F865A2-1D78-9AF7-0BAC-1F50BD99777F}"/>
              </a:ext>
            </a:extLst>
          </p:cNvPr>
          <p:cNvPicPr>
            <a:picLocks noChangeAspect="1"/>
          </p:cNvPicPr>
          <p:nvPr/>
        </p:nvPicPr>
        <p:blipFill>
          <a:blip r:embed="rId7">
            <a:grayscl/>
          </a:blip>
          <a:stretch>
            <a:fillRect/>
          </a:stretch>
        </p:blipFill>
        <p:spPr>
          <a:xfrm>
            <a:off x="11725077" y="3466449"/>
            <a:ext cx="244339" cy="277357"/>
          </a:xfrm>
          <a:prstGeom prst="rect">
            <a:avLst/>
          </a:prstGeom>
        </p:spPr>
      </p:pic>
      <p:pic>
        <p:nvPicPr>
          <p:cNvPr id="18" name="Image 17">
            <a:extLst>
              <a:ext uri="{FF2B5EF4-FFF2-40B4-BE49-F238E27FC236}">
                <a16:creationId xmlns:a16="http://schemas.microsoft.com/office/drawing/2014/main" id="{EB5236D8-CCAA-4A86-B0A6-F211819FFD1D}"/>
              </a:ext>
            </a:extLst>
          </p:cNvPr>
          <p:cNvPicPr>
            <a:picLocks noChangeAspect="1"/>
          </p:cNvPicPr>
          <p:nvPr/>
        </p:nvPicPr>
        <p:blipFill>
          <a:blip r:embed="rId7">
            <a:grayscl/>
          </a:blip>
          <a:stretch>
            <a:fillRect/>
          </a:stretch>
        </p:blipFill>
        <p:spPr>
          <a:xfrm>
            <a:off x="11553893" y="4953372"/>
            <a:ext cx="244339" cy="277357"/>
          </a:xfrm>
          <a:prstGeom prst="rect">
            <a:avLst/>
          </a:prstGeom>
        </p:spPr>
      </p:pic>
      <p:pic>
        <p:nvPicPr>
          <p:cNvPr id="19" name="Image 18">
            <a:extLst>
              <a:ext uri="{FF2B5EF4-FFF2-40B4-BE49-F238E27FC236}">
                <a16:creationId xmlns:a16="http://schemas.microsoft.com/office/drawing/2014/main" id="{0703E47D-24AD-922A-682F-5EE2F24C8389}"/>
              </a:ext>
            </a:extLst>
          </p:cNvPr>
          <p:cNvPicPr>
            <a:picLocks noChangeAspect="1"/>
          </p:cNvPicPr>
          <p:nvPr/>
        </p:nvPicPr>
        <p:blipFill>
          <a:blip r:embed="rId6">
            <a:grayscl/>
          </a:blip>
          <a:stretch>
            <a:fillRect/>
          </a:stretch>
        </p:blipFill>
        <p:spPr>
          <a:xfrm>
            <a:off x="11305284" y="4424850"/>
            <a:ext cx="363205" cy="290565"/>
          </a:xfrm>
          <a:prstGeom prst="rect">
            <a:avLst/>
          </a:prstGeom>
        </p:spPr>
      </p:pic>
      <p:pic>
        <p:nvPicPr>
          <p:cNvPr id="20" name="Image 19">
            <a:extLst>
              <a:ext uri="{FF2B5EF4-FFF2-40B4-BE49-F238E27FC236}">
                <a16:creationId xmlns:a16="http://schemas.microsoft.com/office/drawing/2014/main" id="{3C41672D-D6CC-7B52-BCC4-F9AE366B1601}"/>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725077" y="4451265"/>
            <a:ext cx="316979" cy="264150"/>
          </a:xfrm>
          <a:prstGeom prst="rect">
            <a:avLst/>
          </a:prstGeom>
        </p:spPr>
      </p:pic>
      <p:pic>
        <p:nvPicPr>
          <p:cNvPr id="27" name="Image 26">
            <a:extLst>
              <a:ext uri="{FF2B5EF4-FFF2-40B4-BE49-F238E27FC236}">
                <a16:creationId xmlns:a16="http://schemas.microsoft.com/office/drawing/2014/main" id="{E2EC7B72-65D8-5807-8C57-CE92A5E66276}"/>
              </a:ext>
            </a:extLst>
          </p:cNvPr>
          <p:cNvPicPr>
            <a:picLocks noChangeAspect="1"/>
          </p:cNvPicPr>
          <p:nvPr/>
        </p:nvPicPr>
        <p:blipFill>
          <a:blip r:embed="rId6">
            <a:grayscl/>
          </a:blip>
          <a:stretch>
            <a:fillRect/>
          </a:stretch>
        </p:blipFill>
        <p:spPr>
          <a:xfrm>
            <a:off x="11256270" y="2393570"/>
            <a:ext cx="363205" cy="290565"/>
          </a:xfrm>
          <a:prstGeom prst="rect">
            <a:avLst/>
          </a:prstGeom>
        </p:spPr>
      </p:pic>
      <p:pic>
        <p:nvPicPr>
          <p:cNvPr id="28" name="Image 27">
            <a:extLst>
              <a:ext uri="{FF2B5EF4-FFF2-40B4-BE49-F238E27FC236}">
                <a16:creationId xmlns:a16="http://schemas.microsoft.com/office/drawing/2014/main" id="{21BADD12-B2EA-7A3D-9DCD-E4C0315942B7}"/>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676063" y="2419985"/>
            <a:ext cx="316979" cy="264150"/>
          </a:xfrm>
          <a:prstGeom prst="rect">
            <a:avLst/>
          </a:prstGeom>
        </p:spPr>
      </p:pic>
      <p:graphicFrame>
        <p:nvGraphicFramePr>
          <p:cNvPr id="2" name="Objet 1">
            <a:extLst>
              <a:ext uri="{FF2B5EF4-FFF2-40B4-BE49-F238E27FC236}">
                <a16:creationId xmlns:a16="http://schemas.microsoft.com/office/drawing/2014/main" id="{8D729DA2-B4A9-0374-33C4-52035A9ECF75}"/>
              </a:ext>
            </a:extLst>
          </p:cNvPr>
          <p:cNvGraphicFramePr>
            <a:graphicFrameLocks noChangeAspect="1"/>
          </p:cNvGraphicFramePr>
          <p:nvPr/>
        </p:nvGraphicFramePr>
        <p:xfrm>
          <a:off x="601603" y="5092050"/>
          <a:ext cx="1490662" cy="200025"/>
        </p:xfrm>
        <a:graphic>
          <a:graphicData uri="http://schemas.openxmlformats.org/presentationml/2006/ole">
            <mc:AlternateContent xmlns:mc="http://schemas.openxmlformats.org/markup-compatibility/2006">
              <mc:Choice xmlns:v="urn:schemas-microsoft-com:vml" Requires="v">
                <p:oleObj name="Worksheet" r:id="rId9" imgW="1800344" imgH="200179" progId="Excel.Sheet.12">
                  <p:embed/>
                </p:oleObj>
              </mc:Choice>
              <mc:Fallback>
                <p:oleObj name="Worksheet" r:id="rId9" imgW="1800344" imgH="200179" progId="Excel.Sheet.12">
                  <p:embed/>
                  <p:pic>
                    <p:nvPicPr>
                      <p:cNvPr id="2" name="Objet 1">
                        <a:extLst>
                          <a:ext uri="{FF2B5EF4-FFF2-40B4-BE49-F238E27FC236}">
                            <a16:creationId xmlns:a16="http://schemas.microsoft.com/office/drawing/2014/main" id="{8D729DA2-B4A9-0374-33C4-52035A9ECF75}"/>
                          </a:ext>
                        </a:extLst>
                      </p:cNvPr>
                      <p:cNvPicPr/>
                      <p:nvPr/>
                    </p:nvPicPr>
                    <p:blipFill>
                      <a:blip r:embed="rId10"/>
                      <a:stretch>
                        <a:fillRect/>
                      </a:stretch>
                    </p:blipFill>
                    <p:spPr>
                      <a:xfrm>
                        <a:off x="601603" y="5092050"/>
                        <a:ext cx="1490662" cy="200025"/>
                      </a:xfrm>
                      <a:prstGeom prst="rect">
                        <a:avLst/>
                      </a:prstGeom>
                    </p:spPr>
                  </p:pic>
                </p:oleObj>
              </mc:Fallback>
            </mc:AlternateContent>
          </a:graphicData>
        </a:graphic>
      </p:graphicFrame>
      <p:pic>
        <p:nvPicPr>
          <p:cNvPr id="3" name="Picture 4" descr="Page 2 | Recurrent Images - Free Download on Freepik">
            <a:extLst>
              <a:ext uri="{FF2B5EF4-FFF2-40B4-BE49-F238E27FC236}">
                <a16:creationId xmlns:a16="http://schemas.microsoft.com/office/drawing/2014/main" id="{E3B7C5F5-1C4A-4EF3-6B3E-FF3B47ECA72C}"/>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951880" y="3707946"/>
            <a:ext cx="233362" cy="23336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4F20F62-9E40-0BC3-4712-6C19579F12C6}"/>
              </a:ext>
            </a:extLst>
          </p:cNvPr>
          <p:cNvSpPr/>
          <p:nvPr/>
        </p:nvSpPr>
        <p:spPr>
          <a:xfrm>
            <a:off x="523509" y="1304680"/>
            <a:ext cx="11544665" cy="4289068"/>
          </a:xfrm>
          <a:prstGeom prst="rect">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8104101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D7C378"/>
              </a:buClr>
              <a:buSzTx/>
              <a:buFont typeface="Cambria Math" panose="02040503050406030204" pitchFamily="18" charset="0"/>
              <a:buNone/>
              <a:tabLst/>
              <a:defRPr/>
            </a:pPr>
            <a:r>
              <a:rPr kumimoji="0" lang="fr-FR" sz="1400" b="1"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sym typeface="Arial" panose="020B0604020202020204" pitchFamily="34" charset="0"/>
              </a:rPr>
              <a:t>Grand Public - Premium - </a:t>
            </a:r>
            <a:r>
              <a:rPr kumimoji="0" lang="fr-FR" sz="1400" b="1" i="0" u="none" strike="noStrike" kern="0" cap="none" spc="0" normalizeH="0" baseline="0" noProof="0" dirty="0">
                <a:ln>
                  <a:noFill/>
                </a:ln>
                <a:solidFill>
                  <a:srgbClr val="C00000"/>
                </a:solidFill>
                <a:effectLst/>
                <a:uLnTx/>
                <a:uFillTx/>
                <a:latin typeface="Roboto" panose="02000000000000000000" pitchFamily="2" charset="0"/>
                <a:ea typeface="Roboto" panose="02000000000000000000" pitchFamily="2" charset="0"/>
                <a:sym typeface="Arial" panose="020B0604020202020204" pitchFamily="34" charset="0"/>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du </a:t>
            </a:r>
            <a:r>
              <a:rPr lang="fr-FR" dirty="0">
                <a:solidFill>
                  <a:srgbClr val="C00000"/>
                </a:solidFill>
                <a:latin typeface="Montserrat Black"/>
              </a:rPr>
              <a:t>Crédit</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Montserrat Black" panose="00000A00000000000000" pitchFamily="2" charset="0"/>
                <a:ea typeface="+mn-ea"/>
                <a:cs typeface="+mn-cs"/>
              </a:rPr>
              <a:t>CREDIT Pro</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fr-FR" sz="1000" b="1" i="0" u="none" strike="noStrike" kern="1200" cap="none" spc="0" normalizeH="0" baseline="0" noProof="0" dirty="0">
                <a:ln>
                  <a:noFill/>
                </a:ln>
                <a:solidFill>
                  <a:srgbClr val="000000">
                    <a:lumMod val="75000"/>
                    <a:lumOff val="25000"/>
                  </a:srgbClr>
                </a:solidFill>
                <a:effectLst/>
                <a:uLnTx/>
                <a:uFillTx/>
                <a:latin typeface="Arial"/>
                <a:ea typeface="+mn-ea"/>
                <a:cs typeface="+mn-cs"/>
              </a:rPr>
              <a:t>Pour en savoir plus, rendez-vous sur le </a:t>
            </a:r>
            <a:r>
              <a:rPr kumimoji="0" lang="fr-FR" sz="1000" b="1" i="0" u="none" strike="noStrike" kern="1200" cap="none" spc="0" normalizeH="0" baseline="0" noProof="0" dirty="0">
                <a:ln>
                  <a:noFill/>
                </a:ln>
                <a:solidFill>
                  <a:srgbClr val="C00000"/>
                </a:solidFill>
                <a:effectLst/>
                <a:uLnTx/>
                <a:uFillTx/>
                <a:latin typeface="Arial"/>
                <a:ea typeface="+mn-ea"/>
                <a:cs typeface="+mn-cs"/>
              </a:rPr>
              <a:t>Book des cibles </a:t>
            </a:r>
            <a:r>
              <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rPr>
              <a:t>: </a:t>
            </a:r>
            <a:r>
              <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hlinkClick r:id="rId5"/>
              </a:rPr>
              <a:t>cliquez ici</a:t>
            </a:r>
            <a:endPar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endParaRPr>
          </a:p>
        </p:txBody>
      </p:sp>
      <p:graphicFrame>
        <p:nvGraphicFramePr>
          <p:cNvPr id="9" name="Tableau 2">
            <a:extLst>
              <a:ext uri="{FF2B5EF4-FFF2-40B4-BE49-F238E27FC236}">
                <a16:creationId xmlns:a16="http://schemas.microsoft.com/office/drawing/2014/main" id="{4D5C425C-122E-FF7E-C9DD-2CA19E8B3991}"/>
              </a:ext>
            </a:extLst>
          </p:cNvPr>
          <p:cNvGraphicFramePr>
            <a:graphicFrameLocks noGrp="1"/>
          </p:cNvGraphicFramePr>
          <p:nvPr/>
        </p:nvGraphicFramePr>
        <p:xfrm>
          <a:off x="523510" y="1304679"/>
          <a:ext cx="11544665" cy="1432416"/>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81826543"/>
                  </a:ext>
                </a:extLst>
              </a:tr>
              <a:tr h="811072">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rPr>
                        <a:t>Demande de crédit MLT en </a:t>
                      </a:r>
                      <a:r>
                        <a:rPr kumimoji="0" lang="fr-FR" sz="1200" b="1" i="0" u="none" strike="noStrike" kern="1200" cap="none" spc="0" normalizeH="0" baseline="0" noProof="0" dirty="0" err="1">
                          <a:ln>
                            <a:noFill/>
                          </a:ln>
                          <a:solidFill>
                            <a:srgbClr val="92D050"/>
                          </a:solidFill>
                          <a:effectLst/>
                          <a:uLnTx/>
                          <a:uFillTx/>
                          <a:latin typeface="Arial" panose="020B0604020202020204" pitchFamily="34" charset="0"/>
                          <a:ea typeface="+mn-ea"/>
                          <a:cs typeface="+mn-cs"/>
                        </a:rPr>
                        <a:t>selfcare</a:t>
                      </a:r>
                      <a:r>
                        <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rPr>
                        <a:t> (</a:t>
                      </a:r>
                      <a:r>
                        <a:rPr kumimoji="0" lang="fr-FR" sz="1200" b="1" i="0" u="none" strike="noStrike" kern="1200" cap="none" spc="0" normalizeH="0" baseline="0" noProof="0" dirty="0" err="1">
                          <a:ln>
                            <a:noFill/>
                          </a:ln>
                          <a:solidFill>
                            <a:srgbClr val="92D050"/>
                          </a:solidFill>
                          <a:effectLst/>
                          <a:uLnTx/>
                          <a:uFillTx/>
                          <a:latin typeface="Arial" panose="020B0604020202020204" pitchFamily="34" charset="0"/>
                          <a:ea typeface="+mn-ea"/>
                          <a:cs typeface="+mn-cs"/>
                        </a:rPr>
                        <a:t>MyOpéFin</a:t>
                      </a:r>
                      <a:r>
                        <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rPr>
                        <a:t>)</a:t>
                      </a:r>
                      <a:endParaRPr kumimoji="0" lang="fr-FR" sz="1000" b="0" i="0" u="none" strike="noStrike" kern="1200" cap="none" spc="0" normalizeH="0" baseline="0" noProof="0" dirty="0">
                        <a:ln>
                          <a:noFill/>
                        </a:ln>
                        <a:solidFill>
                          <a:prstClr val="black">
                            <a:lumMod val="75000"/>
                            <a:lumOff val="25000"/>
                          </a:prstClr>
                        </a:solidFill>
                        <a:effectLst/>
                        <a:highlight>
                          <a:srgbClr val="FFFF00"/>
                        </a:highlight>
                        <a:uLnTx/>
                        <a:uFillTx/>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À partir du xx/xx</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détenteurs d’abonnement CE Net Comptes, CE NET Remises ou CE NET EDI</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Informer les clients éligibles de l’existence du nouveau parcours de demande MLT en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selfcare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(via emailing + bannières)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GERC</a:t>
                      </a:r>
                      <a:r>
                        <a:rPr kumimoji="0" lang="fr-FR"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 </a:t>
                      </a:r>
                      <a:r>
                        <a:rPr kumimoji="0" lang="fr-FR" sz="80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pour clients ayant cliqué sur bannière / ouvert email</a:t>
                      </a:r>
                      <a:endParaRPr kumimoji="0" lang="fr-FR"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Q1 PRO </a:t>
                      </a:r>
                      <a:r>
                        <a:rPr lang="fr-FR" sz="1000" b="1" i="0" u="none" strike="noStrike" kern="1200" dirty="0" err="1">
                          <a:solidFill>
                            <a:srgbClr val="C00000"/>
                          </a:solidFill>
                          <a:effectLst/>
                          <a:latin typeface="Arial" panose="020B0604020202020204" pitchFamily="34" charset="0"/>
                          <a:ea typeface="+mn-ea"/>
                          <a:cs typeface="+mn-cs"/>
                        </a:rPr>
                        <a:t>Dde</a:t>
                      </a:r>
                      <a:r>
                        <a:rPr lang="fr-FR" sz="1000" b="1" i="0" u="none" strike="noStrike" kern="1200" dirty="0">
                          <a:solidFill>
                            <a:srgbClr val="C00000"/>
                          </a:solidFill>
                          <a:effectLst/>
                          <a:latin typeface="Arial" panose="020B0604020202020204" pitchFamily="34" charset="0"/>
                          <a:ea typeface="+mn-ea"/>
                          <a:cs typeface="+mn-cs"/>
                        </a:rPr>
                        <a:t> de Crédit MLT en </a:t>
                      </a:r>
                      <a:r>
                        <a:rPr lang="fr-FR" sz="1000" b="1" i="0" u="none" strike="noStrike" kern="1200" dirty="0" err="1">
                          <a:solidFill>
                            <a:srgbClr val="C00000"/>
                          </a:solidFill>
                          <a:effectLst/>
                          <a:latin typeface="Arial" panose="020B0604020202020204" pitchFamily="34" charset="0"/>
                          <a:ea typeface="+mn-ea"/>
                          <a:cs typeface="+mn-cs"/>
                        </a:rPr>
                        <a:t>selfcare</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bl>
          </a:graphicData>
        </a:graphic>
      </p:graphicFrame>
      <p:pic>
        <p:nvPicPr>
          <p:cNvPr id="10" name="Image 9">
            <a:extLst>
              <a:ext uri="{FF2B5EF4-FFF2-40B4-BE49-F238E27FC236}">
                <a16:creationId xmlns:a16="http://schemas.microsoft.com/office/drawing/2014/main" id="{4AB7A925-BC13-F514-3105-0515C51D78C7}"/>
              </a:ext>
            </a:extLst>
          </p:cNvPr>
          <p:cNvPicPr>
            <a:picLocks noChangeAspect="1"/>
          </p:cNvPicPr>
          <p:nvPr/>
        </p:nvPicPr>
        <p:blipFill>
          <a:blip r:embed="rId6">
            <a:grayscl/>
          </a:blip>
          <a:stretch>
            <a:fillRect/>
          </a:stretch>
        </p:blipFill>
        <p:spPr>
          <a:xfrm>
            <a:off x="11305284" y="2165606"/>
            <a:ext cx="363205" cy="290565"/>
          </a:xfrm>
          <a:prstGeom prst="rect">
            <a:avLst/>
          </a:prstGeom>
        </p:spPr>
      </p:pic>
      <p:pic>
        <p:nvPicPr>
          <p:cNvPr id="11" name="Image 10">
            <a:extLst>
              <a:ext uri="{FF2B5EF4-FFF2-40B4-BE49-F238E27FC236}">
                <a16:creationId xmlns:a16="http://schemas.microsoft.com/office/drawing/2014/main" id="{E7D25969-C584-837D-3F02-8DA3E06E0F56}"/>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725077" y="2192021"/>
            <a:ext cx="316979" cy="264150"/>
          </a:xfrm>
          <a:prstGeom prst="rect">
            <a:avLst/>
          </a:prstGeom>
        </p:spPr>
      </p:pic>
      <p:sp>
        <p:nvSpPr>
          <p:cNvPr id="2" name="Rectangle 1">
            <a:extLst>
              <a:ext uri="{FF2B5EF4-FFF2-40B4-BE49-F238E27FC236}">
                <a16:creationId xmlns:a16="http://schemas.microsoft.com/office/drawing/2014/main" id="{E61E6E14-5535-025B-42F0-8B5662E116D6}"/>
              </a:ext>
            </a:extLst>
          </p:cNvPr>
          <p:cNvSpPr/>
          <p:nvPr/>
        </p:nvSpPr>
        <p:spPr>
          <a:xfrm>
            <a:off x="523509" y="1304680"/>
            <a:ext cx="11544665" cy="1432415"/>
          </a:xfrm>
          <a:prstGeom prst="rect">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Picture 6" descr="ADN Nations - Analyse de marché et conseil stratégique">
            <a:hlinkClick r:id="rId8" action="ppaction://hlinksldjump"/>
            <a:extLst>
              <a:ext uri="{FF2B5EF4-FFF2-40B4-BE49-F238E27FC236}">
                <a16:creationId xmlns:a16="http://schemas.microsoft.com/office/drawing/2014/main" id="{209B02E8-4AD1-515C-3070-E771D6C6CA84}"/>
              </a:ext>
            </a:extLst>
          </p:cNvPr>
          <p:cNvPicPr>
            <a:picLocks noChangeAspect="1" noChangeArrowheads="1"/>
          </p:cNvPicPr>
          <p:nvPr/>
        </p:nvPicPr>
        <p:blipFill>
          <a:blip r:embed="rId9"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0945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t>
            </a:r>
            <a:r>
              <a:rPr lang="fr-FR" dirty="0">
                <a:solidFill>
                  <a:srgbClr val="C00000"/>
                </a:solidFill>
                <a:latin typeface="Montserrat Black"/>
              </a:rPr>
              <a:t>Epargne</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 Pro</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graphicFrame>
        <p:nvGraphicFramePr>
          <p:cNvPr id="7" name="Tableau 2">
            <a:extLst>
              <a:ext uri="{FF2B5EF4-FFF2-40B4-BE49-F238E27FC236}">
                <a16:creationId xmlns:a16="http://schemas.microsoft.com/office/drawing/2014/main" id="{ABBE5144-83A5-3E70-8F3E-BD89BCF3228A}"/>
              </a:ext>
            </a:extLst>
          </p:cNvPr>
          <p:cNvGraphicFramePr>
            <a:graphicFrameLocks noGrp="1"/>
          </p:cNvGraphicFramePr>
          <p:nvPr/>
        </p:nvGraphicFramePr>
        <p:xfrm>
          <a:off x="523510" y="1304679"/>
          <a:ext cx="11544665" cy="2833716"/>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3012073">
                  <a:extLst>
                    <a:ext uri="{9D8B030D-6E8A-4147-A177-3AD203B41FA5}">
                      <a16:colId xmlns:a16="http://schemas.microsoft.com/office/drawing/2014/main" val="3474167940"/>
                    </a:ext>
                  </a:extLst>
                </a:gridCol>
                <a:gridCol w="2756263">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544477">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Approche globale Collecte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avec un montant en disponibilité sur le mois &gt;= 100 K€ et un montant moyen créditeur CCE &gt;= 50 K€</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Contacter les clients pros présentant un excédent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récurrent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tréso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sur leur 08 afin de les orienter vers nos solutions d’épargne CT MLT</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Q1 PRO Approche globale Collecte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4293380"/>
                  </a:ext>
                </a:extLst>
              </a:tr>
              <a:tr h="544477">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Fil Rouge PRO/GP – capter la collecte et la relation privée de clients Pros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sans DRA, segmentés MEDIUM, partiellement ou fortement captés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900" b="0" i="1" u="none" strike="noStrike" kern="1200" dirty="0">
                          <a:solidFill>
                            <a:schemeClr val="tx1">
                              <a:lumMod val="75000"/>
                              <a:lumOff val="25000"/>
                            </a:schemeClr>
                          </a:solidFill>
                          <a:effectLst/>
                          <a:latin typeface="Arial" panose="020B0604020202020204" pitchFamily="34" charset="0"/>
                          <a:ea typeface="+mn-ea"/>
                          <a:cs typeface="+mn-cs"/>
                        </a:rPr>
                        <a:t>(NB : par effet miroir, les CAGP disposent également d’une cible de clients Premium repérés Large Pro en vue leur faire rencontrer un CAPRO en vue de </a:t>
                      </a:r>
                      <a:r>
                        <a:rPr lang="fr-FR" sz="900" b="0" i="1" u="none" strike="noStrike" kern="1200" dirty="0" err="1">
                          <a:solidFill>
                            <a:schemeClr val="tx1">
                              <a:lumMod val="75000"/>
                              <a:lumOff val="25000"/>
                            </a:schemeClr>
                          </a:solidFill>
                          <a:effectLst/>
                          <a:latin typeface="Arial" panose="020B0604020202020204" pitchFamily="34" charset="0"/>
                          <a:ea typeface="+mn-ea"/>
                          <a:cs typeface="+mn-cs"/>
                        </a:rPr>
                        <a:t>Conq</a:t>
                      </a:r>
                      <a:r>
                        <a:rPr lang="fr-FR" sz="900" b="0" i="1" u="none" strike="noStrike" kern="1200">
                          <a:solidFill>
                            <a:schemeClr val="tx1">
                              <a:lumMod val="75000"/>
                              <a:lumOff val="25000"/>
                            </a:schemeClr>
                          </a:solidFill>
                          <a:effectLst/>
                          <a:latin typeface="Arial" panose="020B0604020202020204" pitchFamily="34" charset="0"/>
                          <a:ea typeface="+mn-ea"/>
                          <a:cs typeface="+mn-cs"/>
                        </a:rPr>
                        <a:t>.)</a:t>
                      </a:r>
                      <a:endParaRPr lang="fr-FR" sz="900" b="0" i="1"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à nos clients Pros sans double-relation de rencontrer un CAGP pour le volet privé afin de capter de la collecte avec une approche retraite et défiscalisation</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Q1 Pro clients PRO REPERES PREMIUM</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0088628"/>
                  </a:ext>
                </a:extLst>
              </a:tr>
              <a:tr h="544477">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CCE solde </a:t>
                      </a:r>
                      <a:r>
                        <a:rPr lang="fr-FR" sz="1200" b="1" i="0" u="none" strike="noStrike" kern="1200" dirty="0" err="1">
                          <a:solidFill>
                            <a:srgbClr val="00B0F0"/>
                          </a:solidFill>
                          <a:effectLst/>
                          <a:latin typeface="Arial" panose="020B0604020202020204" pitchFamily="34" charset="0"/>
                          <a:ea typeface="+mn-ea"/>
                          <a:cs typeface="+mn-cs"/>
                        </a:rPr>
                        <a:t>moy</a:t>
                      </a:r>
                      <a:r>
                        <a:rPr lang="fr-FR" sz="1200" b="1" i="0" u="none" strike="noStrike" kern="1200" dirty="0">
                          <a:solidFill>
                            <a:srgbClr val="00B0F0"/>
                          </a:solidFill>
                          <a:effectLst/>
                          <a:latin typeface="Arial" panose="020B0604020202020204" pitchFamily="34" charset="0"/>
                          <a:ea typeface="+mn-ea"/>
                          <a:cs typeface="+mn-cs"/>
                        </a:rPr>
                        <a:t> trim sup10K€</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Cible récurrente en PDO</a:t>
                      </a:r>
                      <a:endParaRPr kumimoji="0" lang="fr-FR" sz="1000" b="0" i="0" u="none" strike="noStrike" kern="1200" cap="none" spc="0" normalizeH="0" baseline="0" noProof="0" dirty="0">
                        <a:ln>
                          <a:noFill/>
                        </a:ln>
                        <a:solidFill>
                          <a:prstClr val="black">
                            <a:lumMod val="75000"/>
                            <a:lumOff val="25000"/>
                          </a:prstClr>
                        </a:solidFill>
                        <a:effectLst/>
                        <a:highlight>
                          <a:srgbClr val="FFFF00"/>
                        </a:highlight>
                        <a:uLnTx/>
                        <a:uFillTx/>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non-vus dans les 6 derniers mois, détenteurs CCE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hors CEP</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depuis plus de 6 mois et dont le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solde moyen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le dernier trim est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&gt;= 10 K€</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Contacter les clients pros présentant un excédent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récurrent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tréso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sur leur 08 afin de les orienter vers nos solutions d’épargne CT MLT</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PRO CCE SOLDE MOY TRIM SUP10KE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sp>
        <p:nvSpPr>
          <p:cNvPr id="2" name="Rectangle 1">
            <a:extLst>
              <a:ext uri="{FF2B5EF4-FFF2-40B4-BE49-F238E27FC236}">
                <a16:creationId xmlns:a16="http://schemas.microsoft.com/office/drawing/2014/main" id="{3C6B8358-1DD3-7511-8508-D141AA45D8ED}"/>
              </a:ext>
            </a:extLst>
          </p:cNvPr>
          <p:cNvSpPr/>
          <p:nvPr/>
        </p:nvSpPr>
        <p:spPr>
          <a:xfrm>
            <a:off x="523509" y="1304680"/>
            <a:ext cx="11544665" cy="2833715"/>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Picture 6" descr="ADN Nations - Analyse de marché et conseil stratégique">
            <a:hlinkClick r:id="rId6" action="ppaction://hlinksldjump"/>
            <a:extLst>
              <a:ext uri="{FF2B5EF4-FFF2-40B4-BE49-F238E27FC236}">
                <a16:creationId xmlns:a16="http://schemas.microsoft.com/office/drawing/2014/main" id="{7F6C6BC4-5B8E-EBEC-6EDC-88A0619C5A98}"/>
              </a:ext>
            </a:extLst>
          </p:cNvPr>
          <p:cNvPicPr>
            <a:picLocks noChangeAspect="1" noChangeArrowheads="1"/>
          </p:cNvPicPr>
          <p:nvPr/>
        </p:nvPicPr>
        <p:blipFill>
          <a:blip r:embed="rId7"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62425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t>
            </a:r>
            <a:r>
              <a:rPr lang="fr-FR" dirty="0">
                <a:solidFill>
                  <a:srgbClr val="C00000"/>
                </a:solidFill>
                <a:latin typeface="Montserrat Black"/>
              </a:rPr>
              <a:t>IARD Pro </a:t>
            </a:r>
            <a:r>
              <a:rPr lang="fr-FR" dirty="0">
                <a:latin typeface="Montserrat Black"/>
              </a:rPr>
              <a:t>et</a:t>
            </a:r>
            <a:r>
              <a:rPr lang="fr-FR" dirty="0">
                <a:solidFill>
                  <a:srgbClr val="C00000"/>
                </a:solidFill>
                <a:latin typeface="Montserrat Black"/>
              </a:rPr>
              <a:t> PREVOYANCE Pro</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sp>
        <p:nvSpPr>
          <p:cNvPr id="2" name="Rectangle 1">
            <a:extLst>
              <a:ext uri="{FF2B5EF4-FFF2-40B4-BE49-F238E27FC236}">
                <a16:creationId xmlns:a16="http://schemas.microsoft.com/office/drawing/2014/main" id="{B43D5A43-D51E-4632-88AD-D605537D88E3}"/>
              </a:ext>
            </a:extLst>
          </p:cNvPr>
          <p:cNvSpPr/>
          <p:nvPr/>
        </p:nvSpPr>
        <p:spPr>
          <a:xfrm>
            <a:off x="0" y="0"/>
            <a:ext cx="394399" cy="6858000"/>
          </a:xfrm>
          <a:prstGeom prst="rect">
            <a:avLst/>
          </a:prstGeom>
          <a:solidFill>
            <a:srgbClr val="FCBE04"/>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prstClr val="white"/>
                </a:solidFill>
                <a:effectLst/>
                <a:uLnTx/>
                <a:uFillTx/>
                <a:latin typeface="Montserrat Black" panose="00000A00000000000000" pitchFamily="2" charset="0"/>
                <a:ea typeface="+mn-ea"/>
                <a:cs typeface="+mn-cs"/>
              </a:rPr>
              <a:t>IARD PRO / PREVOYANCE PRO</a:t>
            </a:r>
          </a:p>
        </p:txBody>
      </p:sp>
      <p:graphicFrame>
        <p:nvGraphicFramePr>
          <p:cNvPr id="9" name="Tableau 2">
            <a:extLst>
              <a:ext uri="{FF2B5EF4-FFF2-40B4-BE49-F238E27FC236}">
                <a16:creationId xmlns:a16="http://schemas.microsoft.com/office/drawing/2014/main" id="{4B82CD58-FCA2-4FB4-6B4D-B26BA1279404}"/>
              </a:ext>
            </a:extLst>
          </p:cNvPr>
          <p:cNvGraphicFramePr>
            <a:graphicFrameLocks noGrp="1"/>
          </p:cNvGraphicFramePr>
          <p:nvPr/>
        </p:nvGraphicFramePr>
        <p:xfrm>
          <a:off x="523510" y="1304679"/>
          <a:ext cx="11544665" cy="3630396"/>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CBE04"/>
                    </a:solid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CBE04"/>
                    </a:solid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CBE04"/>
                    </a:solid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CBE04"/>
                    </a:solid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CBE04"/>
                    </a:solid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FCBE04"/>
                    </a:solidFill>
                  </a:tcPr>
                </a:tc>
                <a:extLst>
                  <a:ext uri="{0D108BD9-81ED-4DB2-BD59-A6C34878D82A}">
                    <a16:rowId xmlns:a16="http://schemas.microsoft.com/office/drawing/2014/main" val="281826543"/>
                  </a:ext>
                </a:extLst>
              </a:tr>
              <a:tr h="811072">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CBE04"/>
                          </a:solidFill>
                          <a:effectLst/>
                          <a:uLnTx/>
                          <a:uFillTx/>
                          <a:latin typeface="Arial" panose="020B0604020202020204" pitchFamily="34" charset="0"/>
                          <a:ea typeface="+mn-ea"/>
                          <a:cs typeface="+mn-cs"/>
                        </a:rPr>
                        <a:t>APPROCHE GLOBALE ASSURANCE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1 : « Promo tous produits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a:t>
                      </a:r>
                      <a:r>
                        <a:rPr lang="fr-FR" sz="1000" b="0" i="0" u="sng" strike="noStrike" kern="1200" dirty="0">
                          <a:solidFill>
                            <a:schemeClr val="tx1">
                              <a:lumMod val="75000"/>
                              <a:lumOff val="25000"/>
                            </a:schemeClr>
                          </a:solidFill>
                          <a:effectLst/>
                          <a:latin typeface="Arial" panose="020B0604020202020204" pitchFamily="34" charset="0"/>
                          <a:ea typeface="+mn-ea"/>
                          <a:cs typeface="+mn-cs"/>
                        </a:rPr>
                        <a:t>Actifs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non-équipés en Auto Pro, OU en MR Pro OU en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Prév</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Pro</a:t>
                      </a:r>
                      <a:endParaRPr lang="fr-FR" sz="1000" b="0" i="0" u="none" strike="noStrike" kern="1200" dirty="0">
                        <a:solidFill>
                          <a:schemeClr val="tx1">
                            <a:lumMod val="75000"/>
                            <a:lumOff val="25000"/>
                          </a:schemeClr>
                        </a:solidFill>
                        <a:effectLst/>
                        <a:latin typeface="Arial" panose="020B0604020202020204" pitchFamily="34" charset="0"/>
                        <a:ea typeface="+mn-ea"/>
                        <a:cs typeface="+mn-cs"/>
                        <a:sym typeface="Wingdings" panose="05000000000000000000" pitchFamily="2" charset="2"/>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2 : « Promo </a:t>
                      </a: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Prév</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Pro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a:t>
                      </a:r>
                      <a:r>
                        <a:rPr lang="fr-FR" sz="1000" b="0" i="0" u="sng" strike="noStrike" kern="1200" dirty="0">
                          <a:solidFill>
                            <a:schemeClr val="tx1">
                              <a:lumMod val="75000"/>
                              <a:lumOff val="25000"/>
                            </a:schemeClr>
                          </a:solidFill>
                          <a:effectLst/>
                          <a:latin typeface="Arial" panose="020B0604020202020204" pitchFamily="34" charset="0"/>
                          <a:ea typeface="+mn-ea"/>
                          <a:cs typeface="+mn-cs"/>
                        </a:rPr>
                        <a:t>Actifs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PLR</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non-équipés en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Prév</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Pro</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3 : « Promo MR Pro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a:t>
                      </a:r>
                      <a:r>
                        <a:rPr lang="fr-FR" sz="1000" b="0" i="0" u="sng" strike="noStrike" kern="1200" dirty="0">
                          <a:solidFill>
                            <a:schemeClr val="tx1">
                              <a:lumMod val="75000"/>
                              <a:lumOff val="25000"/>
                            </a:schemeClr>
                          </a:solidFill>
                          <a:effectLst/>
                          <a:latin typeface="Arial" panose="020B0604020202020204" pitchFamily="34" charset="0"/>
                          <a:ea typeface="+mn-ea"/>
                          <a:cs typeface="+mn-cs"/>
                        </a:rPr>
                        <a:t>Actifs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codes NAF éligibles MR Pro, non-équipés en MR Pro</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Présenter notre offre globale d’assurances (IARD Pro, Prévoyance et Santé) aux clients Pros et leur faire bénéficier d’offres promos (Auto Pro, MR Pro et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Prév</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Pro)</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1" u="none" strike="noStrike" kern="1200" dirty="0">
                          <a:solidFill>
                            <a:schemeClr val="tx1">
                              <a:lumMod val="75000"/>
                              <a:lumOff val="25000"/>
                            </a:schemeClr>
                          </a:solidFill>
                          <a:effectLst/>
                          <a:latin typeface="Arial" panose="020B0604020202020204" pitchFamily="34" charset="0"/>
                          <a:ea typeface="+mn-ea"/>
                          <a:cs typeface="+mn-cs"/>
                        </a:rPr>
                        <a:t>NB : le contrat </a:t>
                      </a:r>
                      <a:r>
                        <a:rPr lang="fr-FR" sz="1000" b="0" i="1" u="none" strike="noStrike" kern="1200" dirty="0" err="1">
                          <a:solidFill>
                            <a:schemeClr val="tx1">
                              <a:lumMod val="75000"/>
                              <a:lumOff val="25000"/>
                            </a:schemeClr>
                          </a:solidFill>
                          <a:effectLst/>
                          <a:latin typeface="Arial" panose="020B0604020202020204" pitchFamily="34" charset="0"/>
                          <a:ea typeface="+mn-ea"/>
                          <a:cs typeface="+mn-cs"/>
                        </a:rPr>
                        <a:t>AutoPro</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 fait l’objet d’une action marketing dédiée (voir cible ci-dessous) lors d’un temps fort spécifique sur client DRA</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GERC</a:t>
                      </a:r>
                      <a:r>
                        <a:rPr kumimoji="0" lang="fr-FR"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 </a:t>
                      </a:r>
                      <a:r>
                        <a:rPr kumimoji="0" lang="fr-FR" sz="80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pour clients ayant cliqué sur bannière / ouvert email</a:t>
                      </a:r>
                      <a:endParaRPr kumimoji="0" lang="fr-FR"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Q1 PRO APPR GLOBALE ASSURANCE</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811072">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CBE04"/>
                          </a:solidFill>
                          <a:effectLst/>
                          <a:uLnTx/>
                          <a:uFillTx/>
                          <a:latin typeface="Arial" panose="020B0604020202020204" pitchFamily="34" charset="0"/>
                          <a:ea typeface="+mn-ea"/>
                          <a:cs typeface="+mn-cs"/>
                        </a:rPr>
                        <a:t>Temps Fort Auto Pro / Auto Part</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en DOUBLE RELATION, détenteurs d’un véhicule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(sur le périmètre de la relation économique),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non-équipés en assurance Auto Part ou en assurance Auto Pro</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Faire bénéficier à nos clients en double relation des promotions Auto Part et Auto Pro sur la durée de la période promotionnelle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GERC</a:t>
                      </a:r>
                      <a:r>
                        <a:rPr kumimoji="0" lang="fr-FR"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 </a:t>
                      </a:r>
                      <a:r>
                        <a:rPr kumimoji="0" lang="fr-FR" sz="80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pour clients ayant cliqué sur bannière / ouvert email</a:t>
                      </a:r>
                      <a:endParaRPr kumimoji="0" lang="fr-FR"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None/>
                        <a:defRPr sz="1800" b="0" i="0" u="none" strike="noStrike" kern="1200" cap="none">
                          <a:solidFill>
                            <a:schemeClr val="tx1"/>
                          </a:solidFill>
                          <a:latin typeface="Arial"/>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Q1 PRO TF Auto Pro / Auto Part</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393137"/>
                  </a:ext>
                </a:extLst>
              </a:tr>
            </a:tbl>
          </a:graphicData>
        </a:graphic>
      </p:graphicFrame>
      <p:pic>
        <p:nvPicPr>
          <p:cNvPr id="10" name="Image 9">
            <a:extLst>
              <a:ext uri="{FF2B5EF4-FFF2-40B4-BE49-F238E27FC236}">
                <a16:creationId xmlns:a16="http://schemas.microsoft.com/office/drawing/2014/main" id="{AA10114B-EC8D-E1F4-8240-D3E9A9407186}"/>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89199" y="2434606"/>
            <a:ext cx="363205" cy="290565"/>
          </a:xfrm>
          <a:prstGeom prst="rect">
            <a:avLst/>
          </a:prstGeom>
        </p:spPr>
      </p:pic>
      <p:pic>
        <p:nvPicPr>
          <p:cNvPr id="11" name="Image 10">
            <a:extLst>
              <a:ext uri="{FF2B5EF4-FFF2-40B4-BE49-F238E27FC236}">
                <a16:creationId xmlns:a16="http://schemas.microsoft.com/office/drawing/2014/main" id="{7D932E78-030E-13AD-B0C3-FDEC964C4048}"/>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510000" y="2910829"/>
            <a:ext cx="316979" cy="264150"/>
          </a:xfrm>
          <a:prstGeom prst="rect">
            <a:avLst/>
          </a:prstGeom>
        </p:spPr>
      </p:pic>
      <p:pic>
        <p:nvPicPr>
          <p:cNvPr id="12" name="Image 11">
            <a:extLst>
              <a:ext uri="{FF2B5EF4-FFF2-40B4-BE49-F238E27FC236}">
                <a16:creationId xmlns:a16="http://schemas.microsoft.com/office/drawing/2014/main" id="{82C7B5A8-8587-B2F1-C64F-5051329D26E8}"/>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68398" y="3427115"/>
            <a:ext cx="363205" cy="290565"/>
          </a:xfrm>
          <a:prstGeom prst="rect">
            <a:avLst/>
          </a:prstGeom>
        </p:spPr>
      </p:pic>
      <p:pic>
        <p:nvPicPr>
          <p:cNvPr id="13" name="Image 12">
            <a:extLst>
              <a:ext uri="{FF2B5EF4-FFF2-40B4-BE49-F238E27FC236}">
                <a16:creationId xmlns:a16="http://schemas.microsoft.com/office/drawing/2014/main" id="{2D20C9E7-F6EB-CBEB-22F7-6E28014A2857}"/>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9199" y="3903338"/>
            <a:ext cx="316979" cy="264150"/>
          </a:xfrm>
          <a:prstGeom prst="rect">
            <a:avLst/>
          </a:prstGeom>
        </p:spPr>
      </p:pic>
      <p:graphicFrame>
        <p:nvGraphicFramePr>
          <p:cNvPr id="3" name="Objet 2">
            <a:extLst>
              <a:ext uri="{FF2B5EF4-FFF2-40B4-BE49-F238E27FC236}">
                <a16:creationId xmlns:a16="http://schemas.microsoft.com/office/drawing/2014/main" id="{A49C7621-E847-34AE-2DC9-EBA2F0EEF424}"/>
              </a:ext>
            </a:extLst>
          </p:cNvPr>
          <p:cNvGraphicFramePr>
            <a:graphicFrameLocks noChangeAspect="1"/>
          </p:cNvGraphicFramePr>
          <p:nvPr/>
        </p:nvGraphicFramePr>
        <p:xfrm>
          <a:off x="601603" y="4586775"/>
          <a:ext cx="1490662" cy="200025"/>
        </p:xfrm>
        <a:graphic>
          <a:graphicData uri="http://schemas.openxmlformats.org/presentationml/2006/ole">
            <mc:AlternateContent xmlns:mc="http://schemas.openxmlformats.org/markup-compatibility/2006">
              <mc:Choice xmlns:v="urn:schemas-microsoft-com:vml" Requires="v">
                <p:oleObj name="Worksheet" r:id="rId8" imgW="1800344" imgH="200179" progId="Excel.Sheet.12">
                  <p:embed/>
                </p:oleObj>
              </mc:Choice>
              <mc:Fallback>
                <p:oleObj name="Worksheet" r:id="rId8" imgW="1800344" imgH="200179" progId="Excel.Sheet.12">
                  <p:embed/>
                  <p:pic>
                    <p:nvPicPr>
                      <p:cNvPr id="3" name="Objet 2">
                        <a:extLst>
                          <a:ext uri="{FF2B5EF4-FFF2-40B4-BE49-F238E27FC236}">
                            <a16:creationId xmlns:a16="http://schemas.microsoft.com/office/drawing/2014/main" id="{A49C7621-E847-34AE-2DC9-EBA2F0EEF424}"/>
                          </a:ext>
                        </a:extLst>
                      </p:cNvPr>
                      <p:cNvPicPr/>
                      <p:nvPr/>
                    </p:nvPicPr>
                    <p:blipFill>
                      <a:blip r:embed="rId9"/>
                      <a:stretch>
                        <a:fillRect/>
                      </a:stretch>
                    </p:blipFill>
                    <p:spPr>
                      <a:xfrm>
                        <a:off x="601603" y="4586775"/>
                        <a:ext cx="1490662" cy="200025"/>
                      </a:xfrm>
                      <a:prstGeom prst="rect">
                        <a:avLst/>
                      </a:prstGeom>
                    </p:spPr>
                  </p:pic>
                </p:oleObj>
              </mc:Fallback>
            </mc:AlternateContent>
          </a:graphicData>
        </a:graphic>
      </p:graphicFrame>
      <p:graphicFrame>
        <p:nvGraphicFramePr>
          <p:cNvPr id="4" name="Objet 3">
            <a:extLst>
              <a:ext uri="{FF2B5EF4-FFF2-40B4-BE49-F238E27FC236}">
                <a16:creationId xmlns:a16="http://schemas.microsoft.com/office/drawing/2014/main" id="{113C8A4E-9F22-DDB0-594C-B654CC5D7DC1}"/>
              </a:ext>
            </a:extLst>
          </p:cNvPr>
          <p:cNvGraphicFramePr>
            <a:graphicFrameLocks noChangeAspect="1"/>
          </p:cNvGraphicFramePr>
          <p:nvPr/>
        </p:nvGraphicFramePr>
        <p:xfrm>
          <a:off x="601603" y="3025247"/>
          <a:ext cx="1490662" cy="200025"/>
        </p:xfrm>
        <a:graphic>
          <a:graphicData uri="http://schemas.openxmlformats.org/presentationml/2006/ole">
            <mc:AlternateContent xmlns:mc="http://schemas.openxmlformats.org/markup-compatibility/2006">
              <mc:Choice xmlns:v="urn:schemas-microsoft-com:vml" Requires="v">
                <p:oleObj name="Worksheet" r:id="rId10" imgW="1800344" imgH="200179" progId="Excel.Sheet.12">
                  <p:embed/>
                </p:oleObj>
              </mc:Choice>
              <mc:Fallback>
                <p:oleObj name="Worksheet" r:id="rId10" imgW="1800344" imgH="200179" progId="Excel.Sheet.12">
                  <p:embed/>
                  <p:pic>
                    <p:nvPicPr>
                      <p:cNvPr id="4" name="Objet 3">
                        <a:extLst>
                          <a:ext uri="{FF2B5EF4-FFF2-40B4-BE49-F238E27FC236}">
                            <a16:creationId xmlns:a16="http://schemas.microsoft.com/office/drawing/2014/main" id="{113C8A4E-9F22-DDB0-594C-B654CC5D7DC1}"/>
                          </a:ext>
                        </a:extLst>
                      </p:cNvPr>
                      <p:cNvPicPr/>
                      <p:nvPr/>
                    </p:nvPicPr>
                    <p:blipFill>
                      <a:blip r:embed="rId11"/>
                      <a:stretch>
                        <a:fillRect/>
                      </a:stretch>
                    </p:blipFill>
                    <p:spPr>
                      <a:xfrm>
                        <a:off x="601603" y="3025247"/>
                        <a:ext cx="1490662" cy="200025"/>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1A3BA4F4-2438-B831-3DDE-BF619AC5FDCC}"/>
              </a:ext>
            </a:extLst>
          </p:cNvPr>
          <p:cNvSpPr/>
          <p:nvPr/>
        </p:nvSpPr>
        <p:spPr>
          <a:xfrm>
            <a:off x="523509" y="1304680"/>
            <a:ext cx="11544665" cy="3630395"/>
          </a:xfrm>
          <a:prstGeom prst="rect">
            <a:avLst/>
          </a:prstGeom>
          <a:noFill/>
          <a:ln w="76200">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 name="Picture 6" descr="ADN Nations - Analyse de marché et conseil stratégique">
            <a:hlinkClick r:id="rId12" action="ppaction://hlinksldjump"/>
            <a:extLst>
              <a:ext uri="{FF2B5EF4-FFF2-40B4-BE49-F238E27FC236}">
                <a16:creationId xmlns:a16="http://schemas.microsoft.com/office/drawing/2014/main" id="{51D03F90-2D82-88D8-52C9-04FCCE3E4BE0}"/>
              </a:ext>
            </a:extLst>
          </p:cNvPr>
          <p:cNvPicPr>
            <a:picLocks noChangeAspect="1" noChangeArrowheads="1"/>
          </p:cNvPicPr>
          <p:nvPr/>
        </p:nvPicPr>
        <p:blipFill>
          <a:blip r:embed="rId13"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6997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D7C378"/>
              </a:buClr>
              <a:buSzTx/>
              <a:buFont typeface="Cambria Math" panose="02040503050406030204" pitchFamily="18" charset="0"/>
              <a:buNone/>
              <a:tabLst/>
              <a:defRPr/>
            </a:pPr>
            <a:r>
              <a:rPr kumimoji="0" lang="fr-FR" sz="1400" b="1" i="0" u="none" strike="noStrike" kern="0" cap="none" spc="0" normalizeH="0" baseline="0" noProof="0" dirty="0">
                <a:ln>
                  <a:noFill/>
                </a:ln>
                <a:solidFill>
                  <a:srgbClr val="000000">
                    <a:lumMod val="75000"/>
                    <a:lumOff val="25000"/>
                  </a:srgbClr>
                </a:solidFill>
                <a:effectLst/>
                <a:uLnTx/>
                <a:uFillTx/>
                <a:latin typeface="Roboto" panose="02000000000000000000" pitchFamily="2" charset="0"/>
                <a:ea typeface="Roboto" panose="02000000000000000000" pitchFamily="2" charset="0"/>
                <a:sym typeface="Arial" panose="020B0604020202020204" pitchFamily="34" charset="0"/>
              </a:rPr>
              <a:t>Grand Public - Premium - </a:t>
            </a:r>
            <a:r>
              <a:rPr kumimoji="0" lang="fr-FR" sz="1400" b="1" i="0" u="none" strike="noStrike" kern="0" cap="none" spc="0" normalizeH="0" baseline="0" noProof="0" dirty="0">
                <a:ln>
                  <a:noFill/>
                </a:ln>
                <a:solidFill>
                  <a:srgbClr val="C00000"/>
                </a:solidFill>
                <a:effectLst/>
                <a:uLnTx/>
                <a:uFillTx/>
                <a:latin typeface="Roboto" panose="02000000000000000000" pitchFamily="2" charset="0"/>
                <a:ea typeface="Roboto" panose="02000000000000000000" pitchFamily="2" charset="0"/>
                <a:sym typeface="Arial" panose="020B0604020202020204" pitchFamily="34" charset="0"/>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 </a:t>
            </a:r>
            <a:r>
              <a:rPr lang="fr-FR" dirty="0">
                <a:solidFill>
                  <a:srgbClr val="C00000"/>
                </a:solidFill>
                <a:latin typeface="Montserrat Black"/>
              </a:rPr>
              <a:t>BANCARISATION Pro</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fr-FR" sz="1000" b="1" i="0" u="none" strike="noStrike" kern="1200" cap="none" spc="0" normalizeH="0" baseline="0" noProof="0" dirty="0">
                <a:ln>
                  <a:noFill/>
                </a:ln>
                <a:solidFill>
                  <a:srgbClr val="000000">
                    <a:lumMod val="75000"/>
                    <a:lumOff val="25000"/>
                  </a:srgbClr>
                </a:solidFill>
                <a:effectLst/>
                <a:uLnTx/>
                <a:uFillTx/>
                <a:latin typeface="Arial"/>
                <a:ea typeface="+mn-ea"/>
                <a:cs typeface="+mn-cs"/>
              </a:rPr>
              <a:t>Pour en savoir plus, rendez-vous sur le </a:t>
            </a:r>
            <a:r>
              <a:rPr kumimoji="0" lang="fr-FR" sz="1000" b="1" i="0" u="none" strike="noStrike" kern="1200" cap="none" spc="0" normalizeH="0" baseline="0" noProof="0" dirty="0">
                <a:ln>
                  <a:noFill/>
                </a:ln>
                <a:solidFill>
                  <a:srgbClr val="C00000"/>
                </a:solidFill>
                <a:effectLst/>
                <a:uLnTx/>
                <a:uFillTx/>
                <a:latin typeface="Arial"/>
                <a:ea typeface="+mn-ea"/>
                <a:cs typeface="+mn-cs"/>
              </a:rPr>
              <a:t>Book des cibles </a:t>
            </a:r>
            <a:r>
              <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rPr>
              <a:t>: </a:t>
            </a:r>
            <a:r>
              <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hlinkClick r:id="rId5"/>
              </a:rPr>
              <a:t>cliquez ici</a:t>
            </a:r>
            <a:endParaRPr kumimoji="0" lang="fr-FR" sz="1000" b="0" i="0" u="none" strike="noStrike" kern="1200" cap="none" spc="0" normalizeH="0" baseline="0" noProof="0" dirty="0">
              <a:ln>
                <a:noFill/>
              </a:ln>
              <a:solidFill>
                <a:srgbClr val="000000">
                  <a:lumMod val="75000"/>
                  <a:lumOff val="25000"/>
                </a:srgbClr>
              </a:solidFill>
              <a:effectLst/>
              <a:uLnTx/>
              <a:uFillTx/>
              <a:latin typeface="Arial"/>
              <a:ea typeface="+mn-ea"/>
              <a:cs typeface="+mn-cs"/>
            </a:endParaRPr>
          </a:p>
        </p:txBody>
      </p:sp>
      <p:sp>
        <p:nvSpPr>
          <p:cNvPr id="4" name="Rectangle 3">
            <a:extLst>
              <a:ext uri="{FF2B5EF4-FFF2-40B4-BE49-F238E27FC236}">
                <a16:creationId xmlns:a16="http://schemas.microsoft.com/office/drawing/2014/main" id="{55A3FDD5-8CC1-145E-CD5D-989A5553FCB2}"/>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BANCARISATION PRO</a:t>
            </a:r>
          </a:p>
        </p:txBody>
      </p:sp>
      <p:graphicFrame>
        <p:nvGraphicFramePr>
          <p:cNvPr id="16" name="Tableau 2">
            <a:extLst>
              <a:ext uri="{FF2B5EF4-FFF2-40B4-BE49-F238E27FC236}">
                <a16:creationId xmlns:a16="http://schemas.microsoft.com/office/drawing/2014/main" id="{13F09149-E995-292E-9CF1-52C37F88CF8E}"/>
              </a:ext>
            </a:extLst>
          </p:cNvPr>
          <p:cNvGraphicFramePr>
            <a:graphicFrameLocks noGrp="1"/>
          </p:cNvGraphicFramePr>
          <p:nvPr/>
        </p:nvGraphicFramePr>
        <p:xfrm>
          <a:off x="523510" y="1304679"/>
          <a:ext cx="11544665" cy="2110596"/>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281826543"/>
                  </a:ext>
                </a:extLst>
              </a:tr>
              <a:tr h="811072">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JO2024 – Montée en gamme Carte</a:t>
                      </a:r>
                      <a:endParaRPr lang="fr-FR" sz="12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01/01/2024 au 30/04/2024</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équipés d’une carte Business ou d’un carte GOLD business</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Promouvoir la montée en gamme/souscription des carte Visa Business GOLD et PLATINUM </a:t>
                      </a:r>
                      <a:r>
                        <a:rPr lang="fr-FR" sz="900" b="0" i="1" u="none" strike="noStrike" kern="1200" dirty="0">
                          <a:solidFill>
                            <a:schemeClr val="tx1">
                              <a:lumMod val="75000"/>
                              <a:lumOff val="25000"/>
                            </a:schemeClr>
                          </a:solidFill>
                          <a:effectLst/>
                          <a:latin typeface="Arial" panose="020B0604020202020204" pitchFamily="34" charset="0"/>
                          <a:ea typeface="+mn-ea"/>
                          <a:cs typeface="+mn-cs"/>
                        </a:rPr>
                        <a:t>(NB : dans un 2</a:t>
                      </a:r>
                      <a:r>
                        <a:rPr lang="fr-FR" sz="900" b="0" i="1" u="none" strike="noStrike" kern="1200" baseline="30000" dirty="0">
                          <a:solidFill>
                            <a:schemeClr val="tx1">
                              <a:lumMod val="75000"/>
                              <a:lumOff val="25000"/>
                            </a:schemeClr>
                          </a:solidFill>
                          <a:effectLst/>
                          <a:latin typeface="Arial" panose="020B0604020202020204" pitchFamily="34" charset="0"/>
                          <a:ea typeface="+mn-ea"/>
                          <a:cs typeface="+mn-cs"/>
                        </a:rPr>
                        <a:t>nd</a:t>
                      </a:r>
                      <a:r>
                        <a:rPr lang="fr-FR" sz="900" b="0" i="1" u="none" strike="noStrike" kern="1200" dirty="0">
                          <a:solidFill>
                            <a:schemeClr val="tx1">
                              <a:lumMod val="75000"/>
                              <a:lumOff val="25000"/>
                            </a:schemeClr>
                          </a:solidFill>
                          <a:effectLst/>
                          <a:latin typeface="Arial" panose="020B0604020202020204" pitchFamily="34" charset="0"/>
                          <a:ea typeface="+mn-ea"/>
                          <a:cs typeface="+mn-cs"/>
                        </a:rPr>
                        <a:t> temps, les clients ayant opéré cette MEG pourront participer, via email qui leur sera adressé, à un tirage au sort pour gagner des places pour une finale des JO2024)</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900" b="0" i="1"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1"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Q1 PRO JO2024 Montée en Gamme Carte</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bl>
          </a:graphicData>
        </a:graphic>
      </p:graphicFrame>
      <p:sp>
        <p:nvSpPr>
          <p:cNvPr id="2" name="Rectangle 1">
            <a:extLst>
              <a:ext uri="{FF2B5EF4-FFF2-40B4-BE49-F238E27FC236}">
                <a16:creationId xmlns:a16="http://schemas.microsoft.com/office/drawing/2014/main" id="{AF2F241F-C112-0CB9-6579-6090246427F3}"/>
              </a:ext>
            </a:extLst>
          </p:cNvPr>
          <p:cNvSpPr/>
          <p:nvPr/>
        </p:nvSpPr>
        <p:spPr>
          <a:xfrm>
            <a:off x="523509" y="1304680"/>
            <a:ext cx="11544665" cy="2138046"/>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Picture 6" descr="ADN Nations - Analyse de marché et conseil stratégique">
            <a:hlinkClick r:id="rId6" action="ppaction://hlinksldjump"/>
            <a:extLst>
              <a:ext uri="{FF2B5EF4-FFF2-40B4-BE49-F238E27FC236}">
                <a16:creationId xmlns:a16="http://schemas.microsoft.com/office/drawing/2014/main" id="{54D0E9CC-D24F-4339-88CE-38B3094B33E0}"/>
              </a:ext>
            </a:extLst>
          </p:cNvPr>
          <p:cNvPicPr>
            <a:picLocks noChangeAspect="1" noChangeArrowheads="1"/>
          </p:cNvPicPr>
          <p:nvPr/>
        </p:nvPicPr>
        <p:blipFill>
          <a:blip r:embed="rId7"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19511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a:t>
            </a:r>
            <a:r>
              <a:rPr lang="fr-FR" dirty="0">
                <a:solidFill>
                  <a:srgbClr val="C00000"/>
                </a:solidFill>
                <a:latin typeface="Montserrat Black"/>
              </a:rPr>
              <a:t> MONETIQUE &amp; </a:t>
            </a:r>
            <a:r>
              <a:rPr lang="fr-FR" dirty="0" err="1">
                <a:solidFill>
                  <a:srgbClr val="C00000"/>
                </a:solidFill>
                <a:latin typeface="Montserrat Black"/>
              </a:rPr>
              <a:t>e-COMMERCE</a:t>
            </a: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MONETIQUE &amp; </a:t>
            </a:r>
            <a:r>
              <a:rPr lang="fr-FR" dirty="0" err="1">
                <a:solidFill>
                  <a:schemeClr val="bg1"/>
                </a:solidFill>
                <a:latin typeface="Montserrat Black" panose="00000A00000000000000" pitchFamily="2" charset="0"/>
              </a:rPr>
              <a:t>e-COMMERCE</a:t>
            </a:r>
            <a:endParaRPr lang="fr-FR" dirty="0">
              <a:solidFill>
                <a:schemeClr val="bg1"/>
              </a:solidFill>
              <a:latin typeface="Montserrat Black" panose="00000A00000000000000" pitchFamily="2" charset="0"/>
            </a:endParaRP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graphicFrame>
        <p:nvGraphicFramePr>
          <p:cNvPr id="10" name="Tableau 2">
            <a:extLst>
              <a:ext uri="{FF2B5EF4-FFF2-40B4-BE49-F238E27FC236}">
                <a16:creationId xmlns:a16="http://schemas.microsoft.com/office/drawing/2014/main" id="{3F9F3313-E8CA-94B9-65BE-18FFAF0AB6E9}"/>
              </a:ext>
            </a:extLst>
          </p:cNvPr>
          <p:cNvGraphicFramePr>
            <a:graphicFrameLocks noGrp="1"/>
          </p:cNvGraphicFramePr>
          <p:nvPr/>
        </p:nvGraphicFramePr>
        <p:xfrm>
          <a:off x="523510" y="1304679"/>
          <a:ext cx="11544665" cy="4746268"/>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281826543"/>
                  </a:ext>
                </a:extLst>
              </a:tr>
              <a:tr h="811072">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030A0"/>
                          </a:solidFill>
                          <a:effectLst/>
                          <a:uLnTx/>
                          <a:uFillTx/>
                          <a:latin typeface="Arial" panose="020B0604020202020204" pitchFamily="34" charset="0"/>
                          <a:ea typeface="+mn-ea"/>
                          <a:cs typeface="+mn-cs"/>
                        </a:rPr>
                        <a:t>Equiper, capter les flux et activer</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08/01/2024 au 30/04/2024</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1 : LARGE PROS</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2 : Autres PROS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Pour chaque de ces 2 cibles, on a les sous-cibles suivantes :</a:t>
                      </a:r>
                    </a:p>
                    <a:p>
                      <a:pPr marL="243450"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équipés de contrats monétiques INACTIFS</a:t>
                      </a:r>
                    </a:p>
                    <a:p>
                      <a:pPr marL="243450"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non-équipés en contrats monétiques mais figurent, dans le TOP50 des codes NAF appétents</a:t>
                      </a:r>
                    </a:p>
                    <a:p>
                      <a:pPr marL="243450"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non-équipés en contrats monétiques mais détenteurs contrat monétique actif à la concurrence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activer et capter les flux de ces clients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GERC</a:t>
                      </a:r>
                      <a:endParaRPr kumimoji="0" lang="fr-FR"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Q1 PRO Equiper, capter les flux et activer</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3129131"/>
                  </a:ext>
                </a:extLst>
              </a:tr>
              <a:tr h="811072">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rgbClr val="7030A0"/>
                          </a:solidFill>
                          <a:effectLst/>
                          <a:latin typeface="Arial" panose="020B0604020202020204" pitchFamily="34" charset="0"/>
                          <a:ea typeface="+mn-ea"/>
                          <a:cs typeface="+mn-cs"/>
                        </a:rPr>
                        <a:t>Wébinaire</a:t>
                      </a:r>
                      <a:r>
                        <a:rPr lang="fr-FR" sz="1200" b="1" i="0" u="none" strike="noStrike" kern="1200" dirty="0">
                          <a:solidFill>
                            <a:srgbClr val="7030A0"/>
                          </a:solidFill>
                          <a:effectLst/>
                          <a:latin typeface="Arial" panose="020B0604020202020204" pitchFamily="34" charset="0"/>
                          <a:ea typeface="+mn-ea"/>
                          <a:cs typeface="+mn-cs"/>
                        </a:rPr>
                        <a:t> CE Boost FID</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ciblés comme étant appétents à la solution CE Boost FID </a:t>
                      </a:r>
                      <a:r>
                        <a:rPr lang="fr-FR" sz="1000" b="0" i="0" u="none" strike="noStrike" kern="1200" dirty="0">
                          <a:solidFill>
                            <a:schemeClr val="tx1">
                              <a:lumMod val="75000"/>
                              <a:lumOff val="25000"/>
                            </a:schemeClr>
                          </a:solidFill>
                          <a:effectLst/>
                          <a:latin typeface="Arial" panose="020B0604020202020204" pitchFamily="34" charset="0"/>
                          <a:ea typeface="+mn-ea"/>
                          <a:cs typeface="+mn-cs"/>
                          <a:sym typeface="Wingdings" panose="05000000000000000000" pitchFamily="2" charset="2"/>
                        </a:rPr>
                        <a:t> envoi d’un e-mailing les invitant à visionner en replay le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sym typeface="Wingdings" panose="05000000000000000000" pitchFamily="2" charset="2"/>
                        </a:rPr>
                        <a:t>Wébinaire</a:t>
                      </a:r>
                      <a:r>
                        <a:rPr lang="fr-FR" sz="1000" b="0" i="0" u="none" strike="noStrike" kern="1200" dirty="0">
                          <a:solidFill>
                            <a:schemeClr val="tx1">
                              <a:lumMod val="75000"/>
                              <a:lumOff val="25000"/>
                            </a:schemeClr>
                          </a:solidFill>
                          <a:effectLst/>
                          <a:latin typeface="Arial" panose="020B0604020202020204" pitchFamily="34" charset="0"/>
                          <a:ea typeface="+mn-ea"/>
                          <a:cs typeface="+mn-cs"/>
                          <a:sym typeface="Wingdings" panose="05000000000000000000" pitchFamily="2" charset="2"/>
                        </a:rPr>
                        <a:t> dédié CE Boost FID organisé sur Q3 2023</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les clients Pros en outils favorisant la fidélisation de leurs propres clients, l’amélioration de leur réputation digitale et leur communication auprès de leur communauté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endParaRPr lang="fr-FR" sz="1000" b="0" i="1"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TAP TO PAY sous iPhone</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08/01 au 30/04</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avec CA annuel &lt; 25 K€, dont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avec un équipement Monétique et avec un iPhone</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sans équipement Monétique mais avec un iPhone</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3 : Prospects avec contrat monétique à la concurrence</a:t>
                      </a:r>
                    </a:p>
                    <a:p>
                      <a:pPr marL="7200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NB : exclusion de ces cibles des clients équipés de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Smile&amp;Pay</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le lancement de la nouvelle offre TAP TO PAY sous iPhone en cherchant à capter les flux monétiques de ces clients SML Pros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Envoi d’un email de lancement, + relance avec 2</a:t>
                      </a:r>
                      <a:r>
                        <a:rPr lang="fr-FR" sz="1000" b="0" i="0" u="none" strike="noStrike" kern="1200" baseline="30000" dirty="0">
                          <a:solidFill>
                            <a:schemeClr val="tx1">
                              <a:lumMod val="75000"/>
                              <a:lumOff val="25000"/>
                            </a:schemeClr>
                          </a:solidFill>
                          <a:effectLst/>
                          <a:latin typeface="Arial" panose="020B0604020202020204" pitchFamily="34" charset="0"/>
                          <a:ea typeface="+mn-ea"/>
                          <a:cs typeface="+mn-cs"/>
                        </a:rPr>
                        <a:t>nd</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email à J+15 pour les non-ouvreurs du 1er</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Q1 PRO TAP TO PAY</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11" name="Image 10">
            <a:extLst>
              <a:ext uri="{FF2B5EF4-FFF2-40B4-BE49-F238E27FC236}">
                <a16:creationId xmlns:a16="http://schemas.microsoft.com/office/drawing/2014/main" id="{5861A0D6-05C0-D452-B8C5-574E7DD7FD4B}"/>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86887" y="2466520"/>
            <a:ext cx="363205" cy="290565"/>
          </a:xfrm>
          <a:prstGeom prst="rect">
            <a:avLst/>
          </a:prstGeom>
        </p:spPr>
      </p:pic>
      <p:pic>
        <p:nvPicPr>
          <p:cNvPr id="12" name="Image 11">
            <a:extLst>
              <a:ext uri="{FF2B5EF4-FFF2-40B4-BE49-F238E27FC236}">
                <a16:creationId xmlns:a16="http://schemas.microsoft.com/office/drawing/2014/main" id="{EAE05577-EAAD-43A8-C373-299F28C84F79}"/>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91759" y="2776723"/>
            <a:ext cx="316979" cy="264150"/>
          </a:xfrm>
          <a:prstGeom prst="rect">
            <a:avLst/>
          </a:prstGeom>
        </p:spPr>
      </p:pic>
      <p:pic>
        <p:nvPicPr>
          <p:cNvPr id="13" name="Image 12">
            <a:extLst>
              <a:ext uri="{FF2B5EF4-FFF2-40B4-BE49-F238E27FC236}">
                <a16:creationId xmlns:a16="http://schemas.microsoft.com/office/drawing/2014/main" id="{4D40CB65-4153-A4B1-F915-ABACC98AF3D6}"/>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38990" y="4023238"/>
            <a:ext cx="363205" cy="290565"/>
          </a:xfrm>
          <a:prstGeom prst="rect">
            <a:avLst/>
          </a:prstGeom>
        </p:spPr>
      </p:pic>
      <p:pic>
        <p:nvPicPr>
          <p:cNvPr id="16" name="Image 15">
            <a:extLst>
              <a:ext uri="{FF2B5EF4-FFF2-40B4-BE49-F238E27FC236}">
                <a16:creationId xmlns:a16="http://schemas.microsoft.com/office/drawing/2014/main" id="{8ED73581-9D85-AAF8-E0FF-1E0E88B9C64D}"/>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29236" y="4740852"/>
            <a:ext cx="363205" cy="290565"/>
          </a:xfrm>
          <a:prstGeom prst="rect">
            <a:avLst/>
          </a:prstGeom>
        </p:spPr>
      </p:pic>
      <p:pic>
        <p:nvPicPr>
          <p:cNvPr id="17" name="Image 16">
            <a:extLst>
              <a:ext uri="{FF2B5EF4-FFF2-40B4-BE49-F238E27FC236}">
                <a16:creationId xmlns:a16="http://schemas.microsoft.com/office/drawing/2014/main" id="{2C24CA7F-F729-D438-5DF3-10F25B179C43}"/>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52350" y="5052982"/>
            <a:ext cx="316979" cy="264150"/>
          </a:xfrm>
          <a:prstGeom prst="rect">
            <a:avLst/>
          </a:prstGeom>
        </p:spPr>
      </p:pic>
      <p:pic>
        <p:nvPicPr>
          <p:cNvPr id="18" name="Image 17">
            <a:extLst>
              <a:ext uri="{FF2B5EF4-FFF2-40B4-BE49-F238E27FC236}">
                <a16:creationId xmlns:a16="http://schemas.microsoft.com/office/drawing/2014/main" id="{248366B6-93A8-3466-9693-9296A1C6F618}"/>
              </a:ext>
            </a:extLst>
          </p:cNvPr>
          <p:cNvPicPr>
            <a:picLocks noChangeAspect="1"/>
          </p:cNvPicPr>
          <p:nvPr/>
        </p:nvPicPr>
        <p:blipFill>
          <a:blip r:embed="rId8">
            <a:grayscl/>
          </a:blip>
          <a:stretch>
            <a:fillRect/>
          </a:stretch>
        </p:blipFill>
        <p:spPr>
          <a:xfrm>
            <a:off x="11498422" y="5469161"/>
            <a:ext cx="244339" cy="277357"/>
          </a:xfrm>
          <a:prstGeom prst="rect">
            <a:avLst/>
          </a:prstGeom>
        </p:spPr>
      </p:pic>
      <p:sp>
        <p:nvSpPr>
          <p:cNvPr id="2" name="Rectangle 1">
            <a:extLst>
              <a:ext uri="{FF2B5EF4-FFF2-40B4-BE49-F238E27FC236}">
                <a16:creationId xmlns:a16="http://schemas.microsoft.com/office/drawing/2014/main" id="{A8250A8D-D815-BF18-3353-C3684EF25760}"/>
              </a:ext>
            </a:extLst>
          </p:cNvPr>
          <p:cNvSpPr/>
          <p:nvPr/>
        </p:nvSpPr>
        <p:spPr>
          <a:xfrm>
            <a:off x="523509" y="1304680"/>
            <a:ext cx="11544665" cy="4769096"/>
          </a:xfrm>
          <a:prstGeom prst="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Picture 6" descr="ADN Nations - Analyse de marché et conseil stratégique">
            <a:hlinkClick r:id="rId9" action="ppaction://hlinksldjump"/>
            <a:extLst>
              <a:ext uri="{FF2B5EF4-FFF2-40B4-BE49-F238E27FC236}">
                <a16:creationId xmlns:a16="http://schemas.microsoft.com/office/drawing/2014/main" id="{B7934DD7-7071-A72F-5665-B95CA58BF138}"/>
              </a:ext>
            </a:extLst>
          </p:cNvPr>
          <p:cNvPicPr>
            <a:picLocks noChangeAspect="1" noChangeArrowheads="1"/>
          </p:cNvPicPr>
          <p:nvPr/>
        </p:nvPicPr>
        <p:blipFill>
          <a:blip r:embed="rId10"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3163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6C233E-C446-B672-0B2B-9C58303C75FD}"/>
              </a:ext>
            </a:extLst>
          </p:cNvPr>
          <p:cNvSpPr/>
          <p:nvPr/>
        </p:nvSpPr>
        <p:spPr>
          <a:xfrm>
            <a:off x="0" y="0"/>
            <a:ext cx="12192000" cy="3840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6">
            <a:extLst>
              <a:ext uri="{FF2B5EF4-FFF2-40B4-BE49-F238E27FC236}">
                <a16:creationId xmlns:a16="http://schemas.microsoft.com/office/drawing/2014/main" id="{04084D37-F433-B62F-38A3-0D6F97FFE694}"/>
              </a:ext>
            </a:extLst>
          </p:cNvPr>
          <p:cNvSpPr txBox="1">
            <a:spLocks/>
          </p:cNvSpPr>
          <p:nvPr/>
        </p:nvSpPr>
        <p:spPr>
          <a:xfrm>
            <a:off x="8724773" y="24991"/>
            <a:ext cx="3598362" cy="279358"/>
          </a:xfrm>
          <a:prstGeom prst="rect">
            <a:avLst/>
          </a:prstGeom>
        </p:spPr>
        <p:txBody>
          <a:bodyPr/>
          <a:lstStyle>
            <a:defPPr marR="0" lvl="0" algn="l" rtl="0">
              <a:lnSpc>
                <a:spcPct val="100000"/>
              </a:lnSpc>
              <a:spcBef>
                <a:spcPts val="0"/>
              </a:spcBef>
              <a:spcAft>
                <a:spcPts val="0"/>
              </a:spcAft>
            </a:defPPr>
            <a:lvl1pPr marL="354013" indent="-354013" algn="l" rtl="0" eaLnBrk="1" fontAlgn="base" hangingPunct="1">
              <a:spcBef>
                <a:spcPct val="0"/>
              </a:spcBef>
              <a:spcAft>
                <a:spcPct val="0"/>
              </a:spcAft>
              <a:buClr>
                <a:srgbClr val="D7C378"/>
              </a:buClr>
              <a:buFont typeface="Cambria Math" panose="02040503050406030204" pitchFamily="18" charset="0"/>
              <a:buChar char="ʘ"/>
              <a:defRPr sz="26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1pPr>
            <a:lvl2pPr marL="720725" lvl="1" indent="-271463" algn="l" rtl="0" eaLnBrk="1" fontAlgn="base" hangingPunct="1">
              <a:spcBef>
                <a:spcPct val="0"/>
              </a:spcBef>
              <a:spcAft>
                <a:spcPct val="0"/>
              </a:spcAft>
              <a:buClr>
                <a:schemeClr val="accent1"/>
              </a:buClr>
              <a:buFont typeface="Symbol" panose="05050102010706020507" pitchFamily="18" charset="2"/>
              <a:buChar char="·"/>
              <a:defRPr sz="24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2pPr>
            <a:lvl3pPr marL="1076325" lvl="2" indent="-263525" algn="l" rtl="0" eaLnBrk="1" fontAlgn="base" hangingPunct="1">
              <a:spcBef>
                <a:spcPct val="0"/>
              </a:spcBef>
              <a:spcAft>
                <a:spcPct val="0"/>
              </a:spcAft>
              <a:buClr>
                <a:srgbClr val="FF0000"/>
              </a:buClr>
              <a:buFont typeface="Courier New" panose="02070309020205020404" pitchFamily="49" charset="0"/>
              <a:buChar char="o"/>
              <a:defRPr sz="2100">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3pPr>
            <a:lvl4pPr marL="1552575" lvl="3" indent="-261938" algn="l" rtl="0" eaLnBrk="1" fontAlgn="base" hangingPunct="1">
              <a:spcBef>
                <a:spcPct val="0"/>
              </a:spcBef>
              <a:spcAft>
                <a:spcPct val="0"/>
              </a:spcAft>
              <a:buClr>
                <a:srgbClr val="41B8EB"/>
              </a:buClr>
              <a:buFont typeface="Arial" panose="020B0604020202020204" pitchFamily="34" charset="0"/>
              <a:buChar char="•"/>
              <a:defRPr>
                <a:solidFill>
                  <a:srgbClr val="000000"/>
                </a:solidFill>
                <a:latin typeface="Roboto" panose="02000000000000000000" pitchFamily="2" charset="0"/>
                <a:ea typeface="Roboto" panose="02000000000000000000" pitchFamily="2" charset="0"/>
                <a:cs typeface="Roboto" panose="02000000000000000000" pitchFamily="2" charset="0"/>
                <a:sym typeface="Arial" panose="020B0604020202020204" pitchFamily="34" charset="0"/>
              </a:defRPr>
            </a:lvl4pPr>
            <a:lvl5pPr lvl="4" algn="l" rtl="0" eaLnBrk="1" fontAlgn="base" hangingPunct="1">
              <a:spcBef>
                <a:spcPct val="0"/>
              </a:spcBef>
              <a:spcAft>
                <a:spcPct val="0"/>
              </a:spcAft>
              <a:defRPr>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buNone/>
            </a:pPr>
            <a:r>
              <a:rPr lang="fr-FR" sz="1400" b="1" kern="0" dirty="0">
                <a:solidFill>
                  <a:schemeClr val="tx1">
                    <a:lumMod val="75000"/>
                    <a:lumOff val="25000"/>
                  </a:schemeClr>
                </a:solidFill>
              </a:rPr>
              <a:t>Grand Public - Premium - </a:t>
            </a:r>
            <a:r>
              <a:rPr lang="fr-FR" sz="1400" b="1" kern="0" dirty="0">
                <a:solidFill>
                  <a:srgbClr val="C00000"/>
                </a:solidFill>
              </a:rPr>
              <a:t>Professionnels </a:t>
            </a:r>
          </a:p>
        </p:txBody>
      </p:sp>
      <p:sp>
        <p:nvSpPr>
          <p:cNvPr id="23" name="Titre 17">
            <a:extLst>
              <a:ext uri="{FF2B5EF4-FFF2-40B4-BE49-F238E27FC236}">
                <a16:creationId xmlns:a16="http://schemas.microsoft.com/office/drawing/2014/main" id="{52DDA347-B85E-159C-F5D1-D8D295AE0BA0}"/>
              </a:ext>
            </a:extLst>
          </p:cNvPr>
          <p:cNvSpPr>
            <a:spLocks noGrp="1"/>
          </p:cNvSpPr>
          <p:nvPr>
            <p:ph type="title"/>
          </p:nvPr>
        </p:nvSpPr>
        <p:spPr>
          <a:xfrm>
            <a:off x="523510" y="567732"/>
            <a:ext cx="11233248" cy="384043"/>
          </a:xfrm>
        </p:spPr>
        <p:txBody>
          <a:bodyPr/>
          <a:lstStyle/>
          <a:p>
            <a:r>
              <a:rPr lang="fr-FR" dirty="0">
                <a:latin typeface="Montserrat Black"/>
              </a:rPr>
              <a:t>Les cibles de l’</a:t>
            </a:r>
            <a:r>
              <a:rPr lang="fr-FR" dirty="0">
                <a:solidFill>
                  <a:srgbClr val="C00000"/>
                </a:solidFill>
                <a:latin typeface="Montserrat Black"/>
              </a:rPr>
              <a:t>INGENIERIE SOCIALE</a:t>
            </a:r>
            <a:br>
              <a:rPr lang="fr-FR" dirty="0">
                <a:solidFill>
                  <a:srgbClr val="C00000"/>
                </a:solidFill>
                <a:latin typeface="Montserrat Black"/>
              </a:rPr>
            </a:br>
            <a:endParaRPr lang="fr-FR" dirty="0">
              <a:solidFill>
                <a:srgbClr val="C00000"/>
              </a:solidFill>
            </a:endParaRPr>
          </a:p>
        </p:txBody>
      </p:sp>
      <p:pic>
        <p:nvPicPr>
          <p:cNvPr id="24" name="Graphique 18">
            <a:extLst>
              <a:ext uri="{FF2B5EF4-FFF2-40B4-BE49-F238E27FC236}">
                <a16:creationId xmlns:a16="http://schemas.microsoft.com/office/drawing/2014/main" id="{CB8AD103-4163-E6F3-3971-490AFB7AC096}"/>
              </a:ext>
            </a:extLst>
          </p:cNvPr>
          <p:cNvPicPr>
            <a:picLocks noChangeAspect="1"/>
          </p:cNvPicPr>
          <p:nvPr/>
        </p:nvPicPr>
        <p:blipFill>
          <a:blip r:embed="rId3" cstate="email"/>
          <a:stretch>
            <a:fillRect/>
          </a:stretch>
        </p:blipFill>
        <p:spPr>
          <a:xfrm>
            <a:off x="0" y="6269038"/>
            <a:ext cx="12199938" cy="393700"/>
          </a:xfrm>
          <a:prstGeom prst="rect">
            <a:avLst/>
          </a:prstGeom>
        </p:spPr>
      </p:pic>
      <p:sp>
        <p:nvSpPr>
          <p:cNvPr id="25" name="Rectangle 24">
            <a:extLst>
              <a:ext uri="{FF2B5EF4-FFF2-40B4-BE49-F238E27FC236}">
                <a16:creationId xmlns:a16="http://schemas.microsoft.com/office/drawing/2014/main" id="{AEEA8D9D-300E-5C43-D4DF-E3C4F6F1BC90}"/>
              </a:ext>
            </a:extLst>
          </p:cNvPr>
          <p:cNvSpPr/>
          <p:nvPr/>
        </p:nvSpPr>
        <p:spPr>
          <a:xfrm>
            <a:off x="0" y="0"/>
            <a:ext cx="394399" cy="6858000"/>
          </a:xfrm>
          <a:prstGeom prst="rect">
            <a:avLst/>
          </a:prstGeom>
          <a:solidFill>
            <a:srgbClr val="EE6B1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INGENIERIE SOCIALE</a:t>
            </a:r>
          </a:p>
        </p:txBody>
      </p:sp>
      <p:pic>
        <p:nvPicPr>
          <p:cNvPr id="238" name="Image 237">
            <a:extLst>
              <a:ext uri="{FF2B5EF4-FFF2-40B4-BE49-F238E27FC236}">
                <a16:creationId xmlns:a16="http://schemas.microsoft.com/office/drawing/2014/main" id="{0E62499B-5401-3472-4FC4-893FCD0C75EA}"/>
              </a:ext>
            </a:extLst>
          </p:cNvPr>
          <p:cNvPicPr>
            <a:picLocks noChangeAspect="1"/>
          </p:cNvPicPr>
          <p:nvPr/>
        </p:nvPicPr>
        <p:blipFill>
          <a:blip r:embed="rId4">
            <a:clrChange>
              <a:clrFrom>
                <a:srgbClr val="CCECFF"/>
              </a:clrFrom>
              <a:clrTo>
                <a:srgbClr val="CCECFF">
                  <a:alpha val="0"/>
                </a:srgbClr>
              </a:clrTo>
            </a:clrChange>
          </a:blip>
          <a:stretch>
            <a:fillRect/>
          </a:stretch>
        </p:blipFill>
        <p:spPr>
          <a:xfrm>
            <a:off x="601603" y="6159237"/>
            <a:ext cx="477423" cy="636564"/>
          </a:xfrm>
          <a:prstGeom prst="rect">
            <a:avLst/>
          </a:prstGeom>
        </p:spPr>
      </p:pic>
      <p:sp>
        <p:nvSpPr>
          <p:cNvPr id="14" name="Rectangle 13">
            <a:extLst>
              <a:ext uri="{FF2B5EF4-FFF2-40B4-BE49-F238E27FC236}">
                <a16:creationId xmlns:a16="http://schemas.microsoft.com/office/drawing/2014/main" id="{A4D7888C-519B-F8B4-5CA3-06694B63DE0E}"/>
              </a:ext>
            </a:extLst>
          </p:cNvPr>
          <p:cNvSpPr/>
          <p:nvPr/>
        </p:nvSpPr>
        <p:spPr>
          <a:xfrm>
            <a:off x="7267575" y="6549265"/>
            <a:ext cx="4248149"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b="1" dirty="0">
                <a:solidFill>
                  <a:schemeClr val="tx1">
                    <a:lumMod val="75000"/>
                    <a:lumOff val="25000"/>
                  </a:schemeClr>
                </a:solidFill>
              </a:rPr>
              <a:t>Pour en savoir plus, rendez-vous sur le </a:t>
            </a:r>
            <a:r>
              <a:rPr lang="fr-FR" sz="1000" b="1" dirty="0">
                <a:solidFill>
                  <a:srgbClr val="C00000"/>
                </a:solidFill>
              </a:rPr>
              <a:t>Book des cibles </a:t>
            </a:r>
            <a:r>
              <a:rPr lang="fr-FR" sz="1000" dirty="0">
                <a:solidFill>
                  <a:schemeClr val="tx1">
                    <a:lumMod val="75000"/>
                    <a:lumOff val="25000"/>
                  </a:schemeClr>
                </a:solidFill>
              </a:rPr>
              <a:t>: </a:t>
            </a:r>
            <a:r>
              <a:rPr lang="fr-FR" sz="1000" dirty="0">
                <a:solidFill>
                  <a:schemeClr val="tx1">
                    <a:lumMod val="75000"/>
                    <a:lumOff val="25000"/>
                  </a:schemeClr>
                </a:solidFill>
                <a:hlinkClick r:id="rId5"/>
              </a:rPr>
              <a:t>cliquez ici</a:t>
            </a:r>
            <a:endParaRPr lang="fr-FR" sz="1000" dirty="0">
              <a:solidFill>
                <a:schemeClr val="tx1">
                  <a:lumMod val="75000"/>
                  <a:lumOff val="25000"/>
                </a:schemeClr>
              </a:solidFill>
            </a:endParaRPr>
          </a:p>
        </p:txBody>
      </p:sp>
      <p:graphicFrame>
        <p:nvGraphicFramePr>
          <p:cNvPr id="7" name="Tableau 2">
            <a:extLst>
              <a:ext uri="{FF2B5EF4-FFF2-40B4-BE49-F238E27FC236}">
                <a16:creationId xmlns:a16="http://schemas.microsoft.com/office/drawing/2014/main" id="{A52BC58E-3BF8-B78A-43B8-5602D579CD2C}"/>
              </a:ext>
            </a:extLst>
          </p:cNvPr>
          <p:cNvGraphicFramePr>
            <a:graphicFrameLocks noGrp="1"/>
          </p:cNvGraphicFramePr>
          <p:nvPr/>
        </p:nvGraphicFramePr>
        <p:xfrm>
          <a:off x="523510" y="1304679"/>
          <a:ext cx="11544665" cy="3173196"/>
        </p:xfrm>
        <a:graphic>
          <a:graphicData uri="http://schemas.openxmlformats.org/drawingml/2006/table">
            <a:tbl>
              <a:tblPr firstRow="1" bandRow="1"/>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EE6B13"/>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EE6B13"/>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EE6B13"/>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EE6B13"/>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EE6B13"/>
                    </a:solid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solidFill>
                      <a:srgbClr val="EE6B13"/>
                    </a:solidFill>
                  </a:tcPr>
                </a:tc>
                <a:extLst>
                  <a:ext uri="{0D108BD9-81ED-4DB2-BD59-A6C34878D82A}">
                    <a16:rowId xmlns:a16="http://schemas.microsoft.com/office/drawing/2014/main" val="281826543"/>
                  </a:ext>
                </a:extLst>
              </a:tr>
              <a:tr h="544477">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EE6B13"/>
                          </a:solidFill>
                          <a:effectLst/>
                          <a:latin typeface="Arial" panose="020B0604020202020204" pitchFamily="34" charset="0"/>
                          <a:ea typeface="+mn-ea"/>
                          <a:cs typeface="+mn-cs"/>
                        </a:rPr>
                        <a:t>Partage de la Valeur / Cible réglementaire</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02/01 au 31/03</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Clients Pros SML et MED Actifs ayant de 11 à 49 salariés, non-détenteurs d’un contrat d’épargne salariale</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Clients Pros LARGE Actifs ayant de 11 à 49 salariés, scorés appétents Epargne Sal., non-détenteurs d’un contrat d’épargne salariale</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nos solutions d’épargne salariale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dispositifs d’intéressement, de participation ou de Prime de Partage de Valeur [PPV ou Prime Macron]</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à toute entreprise de 11 salariés à 49 salariés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GERC</a:t>
                      </a:r>
                      <a:endParaRPr kumimoji="0" lang="fr-FR"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Q1 PRO Partage de la valeur</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6108046"/>
                  </a:ext>
                </a:extLst>
              </a:tr>
              <a:tr h="581324">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EE6B13"/>
                          </a:solidFill>
                          <a:effectLst/>
                          <a:latin typeface="Arial" panose="020B0604020202020204" pitchFamily="34" charset="0"/>
                          <a:ea typeface="+mn-ea"/>
                          <a:cs typeface="+mn-cs"/>
                        </a:rPr>
                        <a:t>Optimisation de la rémunération</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02/01 au 31/03</a:t>
                      </a: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professionnels actifs ayant de 2 à 10 salariés, non-détenteurs d’un contrat d’épargne salariale</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nos solutions d’épargne salariale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dispositifs d’intéressement, de participation ou de Prime de Partage de Valeur [PPV ou Prime Macron]</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à toute entreprise de 2 à 10 salariés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GERC</a:t>
                      </a:r>
                      <a:r>
                        <a:rPr kumimoji="0" lang="fr-FR"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 </a:t>
                      </a:r>
                      <a:r>
                        <a:rPr kumimoji="0" lang="fr-FR" sz="80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pour clients ayant cliqué sur bannière / ouvert email</a:t>
                      </a:r>
                      <a:endParaRPr kumimoji="0" lang="fr-FR"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Q1 PRO Optimisation de la rému</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1pPr>
                      <a:lvl2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2pPr>
                      <a:lvl3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3pPr>
                      <a:lvl4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4pPr>
                      <a:lvl5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5pPr>
                      <a:lvl6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6pPr>
                      <a:lvl7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7pPr>
                      <a:lvl8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8pPr>
                      <a:lvl9pPr marR="0" algn="l" rtl="0" eaLnBrk="1" hangingPunct="1">
                        <a:lnSpc>
                          <a:spcPct val="100000"/>
                        </a:lnSpc>
                        <a:spcBef>
                          <a:spcPts val="0"/>
                        </a:spcBef>
                        <a:spcAft>
                          <a:spcPts val="0"/>
                        </a:spcAft>
                        <a:buNone/>
                        <a:defRPr sz="1867" b="0" i="0" u="none" strike="noStrike" cap="none">
                          <a:solidFill>
                            <a:schemeClr val="tx1"/>
                          </a:solidFill>
                          <a:latin typeface="Calibri" panose="020F0502020204030204"/>
                          <a:sym typeface="Arial"/>
                        </a:defRPr>
                      </a:lvl9p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ysClr val="windowText" lastClr="000000">
                          <a:lumMod val="50000"/>
                          <a:lumOff val="50000"/>
                        </a:sysClr>
                      </a:solidFill>
                      <a:prstDash val="solid"/>
                      <a:round/>
                      <a:headEnd type="none" w="med" len="med"/>
                      <a:tailEnd type="none" w="med" len="med"/>
                    </a:lnL>
                    <a:lnR w="12700" cap="flat" cmpd="sng" algn="ctr">
                      <a:solidFill>
                        <a:sysClr val="windowText" lastClr="000000">
                          <a:lumMod val="50000"/>
                          <a:lumOff val="50000"/>
                        </a:sysClr>
                      </a:solidFill>
                      <a:prstDash val="solid"/>
                      <a:round/>
                      <a:headEnd type="none" w="med" len="med"/>
                      <a:tailEnd type="none" w="med" len="med"/>
                    </a:lnR>
                    <a:lnT w="12700" cap="flat" cmpd="sng" algn="ctr">
                      <a:solidFill>
                        <a:sysClr val="windowText" lastClr="000000">
                          <a:lumMod val="50000"/>
                          <a:lumOff val="50000"/>
                        </a:sysClr>
                      </a:solidFill>
                      <a:prstDash val="solid"/>
                      <a:round/>
                      <a:headEnd type="none" w="med" len="med"/>
                      <a:tailEnd type="none" w="med" len="med"/>
                    </a:lnT>
                    <a:lnB w="12700" cap="flat" cmpd="sng" algn="ctr">
                      <a:solidFill>
                        <a:sysClr val="windowText" lastClr="000000">
                          <a:lumMod val="50000"/>
                          <a:lumOff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8" name="Image 7">
            <a:extLst>
              <a:ext uri="{FF2B5EF4-FFF2-40B4-BE49-F238E27FC236}">
                <a16:creationId xmlns:a16="http://schemas.microsoft.com/office/drawing/2014/main" id="{CEAFF9C6-F369-43BC-4F93-6C96BDBD0B00}"/>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45532" y="2249892"/>
            <a:ext cx="363205" cy="290565"/>
          </a:xfrm>
          <a:prstGeom prst="rect">
            <a:avLst/>
          </a:prstGeom>
        </p:spPr>
      </p:pic>
      <p:pic>
        <p:nvPicPr>
          <p:cNvPr id="9" name="Image 8">
            <a:extLst>
              <a:ext uri="{FF2B5EF4-FFF2-40B4-BE49-F238E27FC236}">
                <a16:creationId xmlns:a16="http://schemas.microsoft.com/office/drawing/2014/main" id="{6321460D-1F9E-A348-D332-FCB39D520F5E}"/>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45533" y="3000775"/>
            <a:ext cx="363205" cy="290565"/>
          </a:xfrm>
          <a:prstGeom prst="rect">
            <a:avLst/>
          </a:prstGeom>
        </p:spPr>
      </p:pic>
      <p:pic>
        <p:nvPicPr>
          <p:cNvPr id="10" name="Image 9">
            <a:extLst>
              <a:ext uri="{FF2B5EF4-FFF2-40B4-BE49-F238E27FC236}">
                <a16:creationId xmlns:a16="http://schemas.microsoft.com/office/drawing/2014/main" id="{507CA65D-3335-E733-3B88-26F7B49BAA28}"/>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91759" y="3310978"/>
            <a:ext cx="316979" cy="264150"/>
          </a:xfrm>
          <a:prstGeom prst="rect">
            <a:avLst/>
          </a:prstGeom>
        </p:spPr>
      </p:pic>
      <p:sp>
        <p:nvSpPr>
          <p:cNvPr id="2" name="Rectangle 1">
            <a:extLst>
              <a:ext uri="{FF2B5EF4-FFF2-40B4-BE49-F238E27FC236}">
                <a16:creationId xmlns:a16="http://schemas.microsoft.com/office/drawing/2014/main" id="{B6109CB6-184E-3542-2C24-59FD30AE6938}"/>
              </a:ext>
            </a:extLst>
          </p:cNvPr>
          <p:cNvSpPr/>
          <p:nvPr/>
        </p:nvSpPr>
        <p:spPr>
          <a:xfrm>
            <a:off x="523509" y="1304680"/>
            <a:ext cx="11544665" cy="3173195"/>
          </a:xfrm>
          <a:prstGeom prst="rect">
            <a:avLst/>
          </a:prstGeom>
          <a:noFill/>
          <a:ln w="762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3" name="Objet 2">
            <a:extLst>
              <a:ext uri="{FF2B5EF4-FFF2-40B4-BE49-F238E27FC236}">
                <a16:creationId xmlns:a16="http://schemas.microsoft.com/office/drawing/2014/main" id="{2EA98A49-000F-A659-91BF-8E98F64A40FE}"/>
              </a:ext>
            </a:extLst>
          </p:cNvPr>
          <p:cNvGraphicFramePr>
            <a:graphicFrameLocks noChangeAspect="1"/>
          </p:cNvGraphicFramePr>
          <p:nvPr/>
        </p:nvGraphicFramePr>
        <p:xfrm>
          <a:off x="1363603" y="2946032"/>
          <a:ext cx="1490662" cy="200025"/>
        </p:xfrm>
        <a:graphic>
          <a:graphicData uri="http://schemas.openxmlformats.org/presentationml/2006/ole">
            <mc:AlternateContent xmlns:mc="http://schemas.openxmlformats.org/markup-compatibility/2006">
              <mc:Choice xmlns:v="urn:schemas-microsoft-com:vml" Requires="v">
                <p:oleObj name="Worksheet" r:id="rId8" imgW="1800344" imgH="200179" progId="Excel.Sheet.12">
                  <p:embed/>
                </p:oleObj>
              </mc:Choice>
              <mc:Fallback>
                <p:oleObj name="Worksheet" r:id="rId8" imgW="1800344" imgH="200179" progId="Excel.Sheet.12">
                  <p:embed/>
                  <p:pic>
                    <p:nvPicPr>
                      <p:cNvPr id="3" name="Objet 2">
                        <a:extLst>
                          <a:ext uri="{FF2B5EF4-FFF2-40B4-BE49-F238E27FC236}">
                            <a16:creationId xmlns:a16="http://schemas.microsoft.com/office/drawing/2014/main" id="{2EA98A49-000F-A659-91BF-8E98F64A40FE}"/>
                          </a:ext>
                        </a:extLst>
                      </p:cNvPr>
                      <p:cNvPicPr/>
                      <p:nvPr/>
                    </p:nvPicPr>
                    <p:blipFill>
                      <a:blip r:embed="rId9"/>
                      <a:stretch>
                        <a:fillRect/>
                      </a:stretch>
                    </p:blipFill>
                    <p:spPr>
                      <a:xfrm>
                        <a:off x="1363603" y="2946032"/>
                        <a:ext cx="1490662" cy="200025"/>
                      </a:xfrm>
                      <a:prstGeom prst="rect">
                        <a:avLst/>
                      </a:prstGeom>
                    </p:spPr>
                  </p:pic>
                </p:oleObj>
              </mc:Fallback>
            </mc:AlternateContent>
          </a:graphicData>
        </a:graphic>
      </p:graphicFrame>
      <p:graphicFrame>
        <p:nvGraphicFramePr>
          <p:cNvPr id="4" name="Objet 3">
            <a:extLst>
              <a:ext uri="{FF2B5EF4-FFF2-40B4-BE49-F238E27FC236}">
                <a16:creationId xmlns:a16="http://schemas.microsoft.com/office/drawing/2014/main" id="{99C2F4AF-AA9E-FDA3-F2C4-6D0B0A472B1E}"/>
              </a:ext>
            </a:extLst>
          </p:cNvPr>
          <p:cNvGraphicFramePr>
            <a:graphicFrameLocks noChangeAspect="1"/>
          </p:cNvGraphicFramePr>
          <p:nvPr/>
        </p:nvGraphicFramePr>
        <p:xfrm>
          <a:off x="1363603" y="4242677"/>
          <a:ext cx="1490662" cy="200025"/>
        </p:xfrm>
        <a:graphic>
          <a:graphicData uri="http://schemas.openxmlformats.org/presentationml/2006/ole">
            <mc:AlternateContent xmlns:mc="http://schemas.openxmlformats.org/markup-compatibility/2006">
              <mc:Choice xmlns:v="urn:schemas-microsoft-com:vml" Requires="v">
                <p:oleObj name="Worksheet" r:id="rId10" imgW="1800344" imgH="200179" progId="Excel.Sheet.12">
                  <p:embed/>
                </p:oleObj>
              </mc:Choice>
              <mc:Fallback>
                <p:oleObj name="Worksheet" r:id="rId10" imgW="1800344" imgH="200179" progId="Excel.Sheet.12">
                  <p:embed/>
                  <p:pic>
                    <p:nvPicPr>
                      <p:cNvPr id="4" name="Objet 3">
                        <a:extLst>
                          <a:ext uri="{FF2B5EF4-FFF2-40B4-BE49-F238E27FC236}">
                            <a16:creationId xmlns:a16="http://schemas.microsoft.com/office/drawing/2014/main" id="{99C2F4AF-AA9E-FDA3-F2C4-6D0B0A472B1E}"/>
                          </a:ext>
                        </a:extLst>
                      </p:cNvPr>
                      <p:cNvPicPr/>
                      <p:nvPr/>
                    </p:nvPicPr>
                    <p:blipFill>
                      <a:blip r:embed="rId9"/>
                      <a:stretch>
                        <a:fillRect/>
                      </a:stretch>
                    </p:blipFill>
                    <p:spPr>
                      <a:xfrm>
                        <a:off x="1363603" y="4242677"/>
                        <a:ext cx="1490662" cy="200025"/>
                      </a:xfrm>
                      <a:prstGeom prst="rect">
                        <a:avLst/>
                      </a:prstGeom>
                    </p:spPr>
                  </p:pic>
                </p:oleObj>
              </mc:Fallback>
            </mc:AlternateContent>
          </a:graphicData>
        </a:graphic>
      </p:graphicFrame>
      <p:pic>
        <p:nvPicPr>
          <p:cNvPr id="5" name="Picture 6" descr="ADN Nations - Analyse de marché et conseil stratégique">
            <a:hlinkClick r:id="rId11" action="ppaction://hlinksldjump"/>
            <a:extLst>
              <a:ext uri="{FF2B5EF4-FFF2-40B4-BE49-F238E27FC236}">
                <a16:creationId xmlns:a16="http://schemas.microsoft.com/office/drawing/2014/main" id="{E6BA6BA2-79D1-21C1-4DFA-6541CF99E7D8}"/>
              </a:ext>
            </a:extLst>
          </p:cNvPr>
          <p:cNvPicPr>
            <a:picLocks noChangeAspect="1" noChangeArrowheads="1"/>
          </p:cNvPicPr>
          <p:nvPr/>
        </p:nvPicPr>
        <p:blipFill>
          <a:blip r:embed="rId12"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736485" y="577516"/>
            <a:ext cx="298767" cy="28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2798150"/>
      </p:ext>
    </p:extLst>
  </p:cSld>
  <p:clrMapOvr>
    <a:masterClrMapping/>
  </p:clrMapOvr>
</p:sld>
</file>

<file path=ppt/theme/theme1.xml><?xml version="1.0" encoding="utf-8"?>
<a:theme xmlns:a="http://schemas.openxmlformats.org/drawingml/2006/main" name="1_Groupe BPCE">
  <a:themeElements>
    <a:clrScheme name="JO">
      <a:dk1>
        <a:srgbClr val="000000"/>
      </a:dk1>
      <a:lt1>
        <a:srgbClr val="FFFFFF"/>
      </a:lt1>
      <a:dk2>
        <a:srgbClr val="B34A8C"/>
      </a:dk2>
      <a:lt2>
        <a:srgbClr val="D6D2E3"/>
      </a:lt2>
      <a:accent1>
        <a:srgbClr val="581D74"/>
      </a:accent1>
      <a:accent2>
        <a:srgbClr val="8AB973"/>
      </a:accent2>
      <a:accent3>
        <a:srgbClr val="FF0000"/>
      </a:accent3>
      <a:accent4>
        <a:srgbClr val="41B8EB"/>
      </a:accent4>
      <a:accent5>
        <a:srgbClr val="55579E"/>
      </a:accent5>
      <a:accent6>
        <a:srgbClr val="D7C378"/>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ésentation1" id="{A4B42E89-A8D2-4BDE-9654-BC5D8F441B89}" vid="{6FA6E6A5-91C4-410E-8218-A1247CAC01B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a12190a-51ca-46b0-8942-fa816f0875aa" xsi:nil="true"/>
    <lcf76f155ced4ddcb4097134ff3c332f xmlns="fcb77359-f70f-44e3-9903-c2d71785e1e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6134536E553AA43B62C7156A814DB1F" ma:contentTypeVersion="13" ma:contentTypeDescription="Create a new document." ma:contentTypeScope="" ma:versionID="98972b82e3365add0e6caf2d982321e6">
  <xsd:schema xmlns:xsd="http://www.w3.org/2001/XMLSchema" xmlns:xs="http://www.w3.org/2001/XMLSchema" xmlns:p="http://schemas.microsoft.com/office/2006/metadata/properties" xmlns:ns2="fcb77359-f70f-44e3-9903-c2d71785e1e4" xmlns:ns3="ba12190a-51ca-46b0-8942-fa816f0875aa" targetNamespace="http://schemas.microsoft.com/office/2006/metadata/properties" ma:root="true" ma:fieldsID="583f5d7515892958993c39369308dca1" ns2:_="" ns3:_="">
    <xsd:import namespace="fcb77359-f70f-44e3-9903-c2d71785e1e4"/>
    <xsd:import namespace="ba12190a-51ca-46b0-8942-fa816f0875a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b77359-f70f-44e3-9903-c2d71785e1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12190a-51ca-46b0-8942-fa816f0875a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461fc12-b3f4-411d-bb11-2ae085089294}" ma:internalName="TaxCatchAll" ma:showField="CatchAllData" ma:web="ba12190a-51ca-46b0-8942-fa816f0875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AFBE501-4131-4AD6-B007-108C9D88B68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ba12190a-51ca-46b0-8942-fa816f0875aa"/>
    <ds:schemaRef ds:uri="fcb77359-f70f-44e3-9903-c2d71785e1e4"/>
    <ds:schemaRef ds:uri="http://www.w3.org/XML/1998/namespace"/>
    <ds:schemaRef ds:uri="http://purl.org/dc/dcmitype/"/>
  </ds:schemaRefs>
</ds:datastoreItem>
</file>

<file path=customXml/itemProps2.xml><?xml version="1.0" encoding="utf-8"?>
<ds:datastoreItem xmlns:ds="http://schemas.openxmlformats.org/officeDocument/2006/customXml" ds:itemID="{95E9C7D7-F59B-4EB7-BCDC-5FA48F0A66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b77359-f70f-44e3-9903-c2d71785e1e4"/>
    <ds:schemaRef ds:uri="ba12190a-51ca-46b0-8942-fa816f0875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977B527-A022-4496-8B9F-AB97D51E198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Maquette_PPT_Paris_2024</Template>
  <TotalTime>6366</TotalTime>
  <Words>14462</Words>
  <Application>Microsoft Office PowerPoint</Application>
  <PresentationFormat>Grand écran</PresentationFormat>
  <Paragraphs>2045</Paragraphs>
  <Slides>61</Slides>
  <Notes>34</Notes>
  <HiddenSlides>34</HiddenSlides>
  <MMClips>1</MMClips>
  <ScaleCrop>false</ScaleCrop>
  <HeadingPairs>
    <vt:vector size="8" baseType="variant">
      <vt:variant>
        <vt:lpstr>Polices utilisées</vt:lpstr>
      </vt:variant>
      <vt:variant>
        <vt:i4>14</vt:i4>
      </vt:variant>
      <vt:variant>
        <vt:lpstr>Thème</vt:lpstr>
      </vt:variant>
      <vt:variant>
        <vt:i4>1</vt:i4>
      </vt:variant>
      <vt:variant>
        <vt:lpstr>Serveurs OLE incorporés</vt:lpstr>
      </vt:variant>
      <vt:variant>
        <vt:i4>1</vt:i4>
      </vt:variant>
      <vt:variant>
        <vt:lpstr>Titres des diapositives</vt:lpstr>
      </vt:variant>
      <vt:variant>
        <vt:i4>61</vt:i4>
      </vt:variant>
    </vt:vector>
  </HeadingPairs>
  <TitlesOfParts>
    <vt:vector size="77" baseType="lpstr">
      <vt:lpstr>Arial</vt:lpstr>
      <vt:lpstr>Arial Black</vt:lpstr>
      <vt:lpstr>Cabin Condensed</vt:lpstr>
      <vt:lpstr>Calibri</vt:lpstr>
      <vt:lpstr>Cambria Math</vt:lpstr>
      <vt:lpstr>Courier New</vt:lpstr>
      <vt:lpstr>Gigi</vt:lpstr>
      <vt:lpstr>Montserrat</vt:lpstr>
      <vt:lpstr>Montserrat Black</vt:lpstr>
      <vt:lpstr>Montserrat ExtraBold</vt:lpstr>
      <vt:lpstr>Montserrat SemiBold</vt:lpstr>
      <vt:lpstr>Roboto</vt:lpstr>
      <vt:lpstr>Symbol</vt:lpstr>
      <vt:lpstr>Wingdings</vt:lpstr>
      <vt:lpstr>1_Groupe BPCE</vt:lpstr>
      <vt:lpstr>Worksheet</vt:lpstr>
      <vt:lpstr>Présentation PowerPoint</vt:lpstr>
      <vt:lpstr>Présentation PowerPoint</vt:lpstr>
      <vt:lpstr>Présentation PowerPoint</vt:lpstr>
      <vt:lpstr>Nos ambitions majeures</vt:lpstr>
      <vt:lpstr>La part variable 2024</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L’Essentiel de l’Epargne : « Des solutions d'épargne pour chacun »</vt:lpstr>
      <vt:lpstr>L’Essentiel de la Banca : « Equiper nos familles »</vt:lpstr>
      <vt:lpstr>L’Essentiel du Crédit : « Il y a toujours un potentiel ou un projet à découvrir » </vt:lpstr>
      <vt:lpstr>L’Essentiel de l’IARD &amp; Prévoyance : « Être Assureur au quotidien » </vt:lpstr>
      <vt:lpstr>Les Univers de produits au service de nos grands enjeux </vt:lpstr>
      <vt:lpstr>L’Essentiel des jeunes : « Il y a toujours un potentiel ou un projet à découvrir » </vt:lpstr>
      <vt:lpstr>L’Essentiel du Green : « Identifier et encourager les projets Green de nos clients » </vt:lpstr>
      <vt:lpstr>L’Essentiel du Premium : « Des offres taillées sur mesure » </vt:lpstr>
      <vt:lpstr>Nos ambitions pour conquérir </vt:lpstr>
      <vt:lpstr>Booster la conquête avec l’Entrée En Relation Digitale (EERD) Part.</vt:lpstr>
      <vt:lpstr>L’Essentiel du Digital : « Adoptez le réflexe selfcare ! »</vt:lpstr>
      <vt:lpstr>Présentation PowerPoint</vt:lpstr>
      <vt:lpstr>Présentation PowerPoint</vt:lpstr>
      <vt:lpstr>L’Essentiel du Crédit PRO : « Financer les projets de nos Pros, y compris les projets « verts » </vt:lpstr>
      <vt:lpstr>L’Essentiel de l’Epargne : « Valoriser les liquidités de nos Pros » </vt:lpstr>
      <vt:lpstr>L’Essentiel de l’IARD Pro : « Assurer les Pros et protéger la ou les personnes clé(s) de l’entreprise »  </vt:lpstr>
      <vt:lpstr>L’Essentiel de la Bancarisation PRO : « Capter les flux de nos clients Pros et les équiper en carte Business Haut de Gamme à Débit Différé »</vt:lpstr>
      <vt:lpstr>L’Essentiel de la Monétique et du e-commerce </vt:lpstr>
      <vt:lpstr>L’Essentiel de l’INGENIERIE SOCIALE : « Aider nos clients à satisfaire les obligations réglementaires tout en fidélisant leurs salariés / et en séduisant de nouvelles recrues »</vt:lpstr>
      <vt:lpstr>L’Essentiel sur les Professionnels de Santé : « les séduire avec nos offres dédiées »</vt:lpstr>
      <vt:lpstr>Plus vite, plus haut, plus fort… Ensemble ! </vt:lpstr>
      <vt:lpstr>Présentation PowerPoint</vt:lpstr>
      <vt:lpstr>Les cibles de l’Epargne</vt:lpstr>
      <vt:lpstr>Les cibles de l’Epargne</vt:lpstr>
      <vt:lpstr>Les cibles de l’Epargne</vt:lpstr>
      <vt:lpstr>Les cibles de l’Epargne</vt:lpstr>
      <vt:lpstr>Les cibles de la Bancarisation</vt:lpstr>
      <vt:lpstr>Les cibles de la Bancarisation</vt:lpstr>
      <vt:lpstr>Les cibles du Crédit</vt:lpstr>
      <vt:lpstr>Les cibles du Crédit</vt:lpstr>
      <vt:lpstr>Les cibles de l’ IARD &amp; Prévoyance  </vt:lpstr>
      <vt:lpstr>Les cibles de l’ IARD &amp; Prévoyance  </vt:lpstr>
      <vt:lpstr>Les cibles de l’ IARD &amp; Prévoyance  </vt:lpstr>
      <vt:lpstr>Les cibles de l’ IARD &amp; Prévoyance  </vt:lpstr>
      <vt:lpstr>Les cibles des Jeunes  </vt:lpstr>
      <vt:lpstr>Les cibles des Jeunes  </vt:lpstr>
      <vt:lpstr>Les cibles de la Conquête  </vt:lpstr>
      <vt:lpstr>Les cibles du Green</vt:lpstr>
      <vt:lpstr>Les cibles Premium  </vt:lpstr>
      <vt:lpstr>Les cibles Premium  </vt:lpstr>
      <vt:lpstr>Les cibles Premium  </vt:lpstr>
      <vt:lpstr>Les cibles Premium  </vt:lpstr>
      <vt:lpstr>Les cibles du Crédit</vt:lpstr>
      <vt:lpstr>Les cibles du Crédit</vt:lpstr>
      <vt:lpstr>Les cibles de l’Epargne</vt:lpstr>
      <vt:lpstr>Les cibles de l’IARD Pro et PREVOYANCE Pro</vt:lpstr>
      <vt:lpstr>Les cibles de la BANCARISATION Pro</vt:lpstr>
      <vt:lpstr>Les cibles de la MONETIQUE &amp; e-COMMERCE</vt:lpstr>
      <vt:lpstr>Les cibles de l’INGENIERIE SOCIALE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MILLET Laurence</dc:creator>
  <cp:lastModifiedBy>WEISS Michel [CEGEE]</cp:lastModifiedBy>
  <cp:revision>191</cp:revision>
  <cp:lastPrinted>2023-01-24T09:12:24Z</cp:lastPrinted>
  <dcterms:created xsi:type="dcterms:W3CDTF">2023-09-29T17:39:18Z</dcterms:created>
  <dcterms:modified xsi:type="dcterms:W3CDTF">2024-01-03T09:28:21Z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2023-01-17T09:22:24Z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ActionId">
    <vt:lpwstr>4c0096b6-8e7f-47eb-a00a-38f487e42285</vt:lpwstr>
  </property>
  <property fmtid="{D5CDD505-2E9C-101B-9397-08002B2CF9AE}" pid="8" name="MSIP_Label_48a19f0c-bea1-442e-a475-ed109d9ec508_ContentBits">
    <vt:lpwstr>0</vt:lpwstr>
  </property>
  <property fmtid="{D5CDD505-2E9C-101B-9397-08002B2CF9AE}" pid="9" name="ContentTypeId">
    <vt:lpwstr>0x010100F6134536E553AA43B62C7156A814DB1F</vt:lpwstr>
  </property>
  <property fmtid="{D5CDD505-2E9C-101B-9397-08002B2CF9AE}" pid="10" name="MediaServiceImageTags">
    <vt:lpwstr/>
  </property>
</Properties>
</file>