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52"/>
  </p:notesMasterIdLst>
  <p:sldIdLst>
    <p:sldId id="361" r:id="rId5"/>
    <p:sldId id="388" r:id="rId6"/>
    <p:sldId id="389" r:id="rId7"/>
    <p:sldId id="2147378183" r:id="rId8"/>
    <p:sldId id="2147378245" r:id="rId9"/>
    <p:sldId id="2147378246" r:id="rId10"/>
    <p:sldId id="2147378247" r:id="rId11"/>
    <p:sldId id="2147378248" r:id="rId12"/>
    <p:sldId id="2147378136" r:id="rId13"/>
    <p:sldId id="451" r:id="rId14"/>
    <p:sldId id="2147378268" r:id="rId15"/>
    <p:sldId id="2147378269" r:id="rId16"/>
    <p:sldId id="2147378270" r:id="rId17"/>
    <p:sldId id="2147378271" r:id="rId18"/>
    <p:sldId id="2147378273" r:id="rId19"/>
    <p:sldId id="2147378275" r:id="rId20"/>
    <p:sldId id="2147378276" r:id="rId21"/>
    <p:sldId id="2147378277" r:id="rId22"/>
    <p:sldId id="406" r:id="rId23"/>
    <p:sldId id="2147378278" r:id="rId24"/>
    <p:sldId id="401" r:id="rId25"/>
    <p:sldId id="2147378279" r:id="rId26"/>
    <p:sldId id="2147378249" r:id="rId27"/>
    <p:sldId id="2147378250" r:id="rId28"/>
    <p:sldId id="2147378184" r:id="rId29"/>
    <p:sldId id="2147378251" r:id="rId30"/>
    <p:sldId id="2147378252" r:id="rId31"/>
    <p:sldId id="2147378258" r:id="rId32"/>
    <p:sldId id="2147378253" r:id="rId33"/>
    <p:sldId id="2147378254" r:id="rId34"/>
    <p:sldId id="2147378255" r:id="rId35"/>
    <p:sldId id="2147378256" r:id="rId36"/>
    <p:sldId id="414" r:id="rId37"/>
    <p:sldId id="2147378257" r:id="rId38"/>
    <p:sldId id="2147378259" r:id="rId39"/>
    <p:sldId id="2147378260" r:id="rId40"/>
    <p:sldId id="2147378261" r:id="rId41"/>
    <p:sldId id="2147378262" r:id="rId42"/>
    <p:sldId id="2147378263" r:id="rId43"/>
    <p:sldId id="413" r:id="rId44"/>
    <p:sldId id="2147378264" r:id="rId45"/>
    <p:sldId id="2147378265" r:id="rId46"/>
    <p:sldId id="2147378266" r:id="rId47"/>
    <p:sldId id="2147378185" r:id="rId48"/>
    <p:sldId id="2147378267" r:id="rId49"/>
    <p:sldId id="416" r:id="rId50"/>
    <p:sldId id="403" r:id="rId51"/>
  </p:sldIdLst>
  <p:sldSz cx="12192000" cy="6858000"/>
  <p:notesSz cx="6669088" cy="9926638"/>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990033"/>
    <a:srgbClr val="FFCCCC"/>
    <a:srgbClr val="CC6600"/>
    <a:srgbClr val="FFFFCC"/>
    <a:srgbClr val="FFCC66"/>
    <a:srgbClr val="92D050"/>
    <a:srgbClr val="FF9999"/>
    <a:srgbClr val="99CCFF"/>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4660"/>
  </p:normalViewPr>
  <p:slideViewPr>
    <p:cSldViewPr snapToGrid="0">
      <p:cViewPr varScale="1">
        <p:scale>
          <a:sx n="58" d="100"/>
          <a:sy n="58" d="100"/>
        </p:scale>
        <p:origin x="1028" y="52"/>
      </p:cViewPr>
      <p:guideLst/>
    </p:cSldViewPr>
  </p:slideViewPr>
  <p:notesTextViewPr>
    <p:cViewPr>
      <p:scale>
        <a:sx n="3" d="2"/>
        <a:sy n="3" d="2"/>
      </p:scale>
      <p:origin x="0" y="0"/>
    </p:cViewPr>
  </p:notesTextViewPr>
  <p:notesViewPr>
    <p:cSldViewPr snapToGrid="0">
      <p:cViewPr varScale="1">
        <p:scale>
          <a:sx n="75" d="100"/>
          <a:sy n="75" d="100"/>
        </p:scale>
        <p:origin x="4122"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B2BABE3B-FBCF-62BA-B7A4-FC30C3D78753}"/>
              </a:ext>
            </a:extLst>
          </p:cNvPr>
          <p:cNvSpPr>
            <a:spLocks noGrp="1"/>
          </p:cNvSpPr>
          <p:nvPr>
            <p:ph type="hdr" sz="quarter"/>
          </p:nvPr>
        </p:nvSpPr>
        <p:spPr>
          <a:xfrm>
            <a:off x="0" y="0"/>
            <a:ext cx="2889250" cy="498475"/>
          </a:xfrm>
          <a:prstGeom prst="rect">
            <a:avLst/>
          </a:prstGeom>
        </p:spPr>
        <p:txBody>
          <a:bodyPr vert="horz" lIns="91440" tIns="45720" rIns="91440" bIns="45720" rtlCol="0"/>
          <a:lstStyle>
            <a:lvl1pPr algn="l" eaLnBrk="1" fontAlgn="auto" hangingPunct="1">
              <a:spcBef>
                <a:spcPts val="0"/>
              </a:spcBef>
              <a:spcAft>
                <a:spcPts val="0"/>
              </a:spcAft>
              <a:defRPr sz="1200" b="0" i="0">
                <a:latin typeface="Roboto" panose="02000000000000000000" pitchFamily="2" charset="0"/>
              </a:defRPr>
            </a:lvl1pPr>
          </a:lstStyle>
          <a:p>
            <a:pPr>
              <a:defRPr/>
            </a:pPr>
            <a:endParaRPr lang="fr-FR"/>
          </a:p>
        </p:txBody>
      </p:sp>
      <p:sp>
        <p:nvSpPr>
          <p:cNvPr id="3" name="Espace réservé de la date 2">
            <a:extLst>
              <a:ext uri="{FF2B5EF4-FFF2-40B4-BE49-F238E27FC236}">
                <a16:creationId xmlns:a16="http://schemas.microsoft.com/office/drawing/2014/main" id="{AD318092-99B2-19B0-D1F1-CB6AC0E7856B}"/>
              </a:ext>
            </a:extLst>
          </p:cNvPr>
          <p:cNvSpPr>
            <a:spLocks noGrp="1"/>
          </p:cNvSpPr>
          <p:nvPr>
            <p:ph type="dt" idx="1"/>
          </p:nvPr>
        </p:nvSpPr>
        <p:spPr>
          <a:xfrm>
            <a:off x="3778250" y="0"/>
            <a:ext cx="2889250" cy="498475"/>
          </a:xfrm>
          <a:prstGeom prst="rect">
            <a:avLst/>
          </a:prstGeom>
        </p:spPr>
        <p:txBody>
          <a:bodyPr vert="horz" lIns="91440" tIns="45720" rIns="91440" bIns="45720" rtlCol="0"/>
          <a:lstStyle>
            <a:lvl1pPr algn="r" eaLnBrk="1" fontAlgn="auto" hangingPunct="1">
              <a:spcBef>
                <a:spcPts val="0"/>
              </a:spcBef>
              <a:spcAft>
                <a:spcPts val="0"/>
              </a:spcAft>
              <a:defRPr sz="1200" b="0" i="0" smtClean="0">
                <a:latin typeface="Roboto" panose="02000000000000000000" pitchFamily="2" charset="0"/>
              </a:defRPr>
            </a:lvl1pPr>
          </a:lstStyle>
          <a:p>
            <a:pPr>
              <a:defRPr/>
            </a:pPr>
            <a:fld id="{A70C345E-7D71-4BB8-A8A8-BA5CC79241F0}" type="datetimeFigureOut">
              <a:rPr lang="fr-FR"/>
              <a:pPr>
                <a:defRPr/>
              </a:pPr>
              <a:t>24/01/2024</a:t>
            </a:fld>
            <a:endParaRPr lang="fr-FR"/>
          </a:p>
        </p:txBody>
      </p:sp>
      <p:sp>
        <p:nvSpPr>
          <p:cNvPr id="4" name="Espace réservé de l'image des diapositives 3">
            <a:extLst>
              <a:ext uri="{FF2B5EF4-FFF2-40B4-BE49-F238E27FC236}">
                <a16:creationId xmlns:a16="http://schemas.microsoft.com/office/drawing/2014/main" id="{47BF2CCD-E21A-F69D-532C-EFF9CDD3D2DC}"/>
              </a:ext>
            </a:extLst>
          </p:cNvPr>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notes 4">
            <a:extLst>
              <a:ext uri="{FF2B5EF4-FFF2-40B4-BE49-F238E27FC236}">
                <a16:creationId xmlns:a16="http://schemas.microsoft.com/office/drawing/2014/main" id="{9201E694-1118-6B30-B707-8756939EDD47}"/>
              </a:ext>
            </a:extLst>
          </p:cNvPr>
          <p:cNvSpPr>
            <a:spLocks noGrp="1"/>
          </p:cNvSpPr>
          <p:nvPr>
            <p:ph type="body" sz="quarter" idx="3"/>
          </p:nvPr>
        </p:nvSpPr>
        <p:spPr>
          <a:xfrm>
            <a:off x="666750" y="4776788"/>
            <a:ext cx="5335588" cy="3908425"/>
          </a:xfrm>
          <a:prstGeom prst="rect">
            <a:avLst/>
          </a:prstGeom>
        </p:spPr>
        <p:txBody>
          <a:bodyPr vert="horz" lIns="91440" tIns="45720" rIns="91440" bIns="45720" rtlCol="0"/>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a:extLst>
              <a:ext uri="{FF2B5EF4-FFF2-40B4-BE49-F238E27FC236}">
                <a16:creationId xmlns:a16="http://schemas.microsoft.com/office/drawing/2014/main" id="{35263E25-6B56-BD6B-29AF-D47A3927E82E}"/>
              </a:ext>
            </a:extLst>
          </p:cNvPr>
          <p:cNvSpPr>
            <a:spLocks noGrp="1"/>
          </p:cNvSpPr>
          <p:nvPr>
            <p:ph type="ftr" sz="quarter" idx="4"/>
          </p:nvPr>
        </p:nvSpPr>
        <p:spPr>
          <a:xfrm>
            <a:off x="0" y="9428163"/>
            <a:ext cx="2889250" cy="498475"/>
          </a:xfrm>
          <a:prstGeom prst="rect">
            <a:avLst/>
          </a:prstGeom>
        </p:spPr>
        <p:txBody>
          <a:bodyPr vert="horz" lIns="91440" tIns="45720" rIns="91440" bIns="45720" rtlCol="0" anchor="b"/>
          <a:lstStyle>
            <a:lvl1pPr algn="l" eaLnBrk="1" fontAlgn="auto" hangingPunct="1">
              <a:spcBef>
                <a:spcPts val="0"/>
              </a:spcBef>
              <a:spcAft>
                <a:spcPts val="0"/>
              </a:spcAft>
              <a:defRPr sz="1200" b="0" i="0">
                <a:latin typeface="Roboto" panose="02000000000000000000" pitchFamily="2" charset="0"/>
              </a:defRPr>
            </a:lvl1pPr>
          </a:lstStyle>
          <a:p>
            <a:pPr>
              <a:defRPr/>
            </a:pPr>
            <a:endParaRPr lang="fr-FR"/>
          </a:p>
        </p:txBody>
      </p:sp>
      <p:sp>
        <p:nvSpPr>
          <p:cNvPr id="7" name="Espace réservé du numéro de diapositive 6">
            <a:extLst>
              <a:ext uri="{FF2B5EF4-FFF2-40B4-BE49-F238E27FC236}">
                <a16:creationId xmlns:a16="http://schemas.microsoft.com/office/drawing/2014/main" id="{CA4029D6-F41B-B8AC-C114-1E7F5939D862}"/>
              </a:ext>
            </a:extLst>
          </p:cNvPr>
          <p:cNvSpPr>
            <a:spLocks noGrp="1"/>
          </p:cNvSpPr>
          <p:nvPr>
            <p:ph type="sldNum" sz="quarter" idx="5"/>
          </p:nvPr>
        </p:nvSpPr>
        <p:spPr>
          <a:xfrm>
            <a:off x="3778250" y="9428163"/>
            <a:ext cx="2889250" cy="498475"/>
          </a:xfrm>
          <a:prstGeom prst="rect">
            <a:avLst/>
          </a:prstGeom>
        </p:spPr>
        <p:txBody>
          <a:bodyPr vert="horz" lIns="91440" tIns="45720" rIns="91440" bIns="45720" rtlCol="0" anchor="b"/>
          <a:lstStyle>
            <a:lvl1pPr algn="r" eaLnBrk="1" fontAlgn="auto" hangingPunct="1">
              <a:spcBef>
                <a:spcPts val="0"/>
              </a:spcBef>
              <a:spcAft>
                <a:spcPts val="0"/>
              </a:spcAft>
              <a:defRPr sz="1200" b="0" i="0" smtClean="0">
                <a:latin typeface="Roboto" panose="02000000000000000000" pitchFamily="2" charset="0"/>
              </a:defRPr>
            </a:lvl1pPr>
          </a:lstStyle>
          <a:p>
            <a:pPr>
              <a:defRPr/>
            </a:pPr>
            <a:fld id="{8218BED1-DAE4-47F5-BDAB-B8E8507EADCC}"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Roboto" panose="02000000000000000000" pitchFamily="2" charset="0"/>
        <a:ea typeface="+mn-ea"/>
        <a:cs typeface="+mn-cs"/>
      </a:defRPr>
    </a:lvl1pPr>
    <a:lvl2pPr marL="457200" algn="l" rtl="0" fontAlgn="base">
      <a:spcBef>
        <a:spcPct val="30000"/>
      </a:spcBef>
      <a:spcAft>
        <a:spcPct val="0"/>
      </a:spcAft>
      <a:defRPr sz="1200" kern="1200">
        <a:solidFill>
          <a:schemeClr val="tx1"/>
        </a:solidFill>
        <a:latin typeface="Roboto" panose="02000000000000000000" pitchFamily="2" charset="0"/>
        <a:ea typeface="+mn-ea"/>
        <a:cs typeface="+mn-cs"/>
      </a:defRPr>
    </a:lvl2pPr>
    <a:lvl3pPr marL="914400" algn="l" rtl="0" fontAlgn="base">
      <a:spcBef>
        <a:spcPct val="30000"/>
      </a:spcBef>
      <a:spcAft>
        <a:spcPct val="0"/>
      </a:spcAft>
      <a:defRPr sz="1200" kern="1200">
        <a:solidFill>
          <a:schemeClr val="tx1"/>
        </a:solidFill>
        <a:latin typeface="Roboto" panose="02000000000000000000" pitchFamily="2" charset="0"/>
        <a:ea typeface="+mn-ea"/>
        <a:cs typeface="+mn-cs"/>
      </a:defRPr>
    </a:lvl3pPr>
    <a:lvl4pPr marL="1371600" algn="l" rtl="0" fontAlgn="base">
      <a:spcBef>
        <a:spcPct val="30000"/>
      </a:spcBef>
      <a:spcAft>
        <a:spcPct val="0"/>
      </a:spcAft>
      <a:defRPr sz="1200" kern="1200">
        <a:solidFill>
          <a:schemeClr val="tx1"/>
        </a:solidFill>
        <a:latin typeface="Roboto" panose="02000000000000000000" pitchFamily="2" charset="0"/>
        <a:ea typeface="+mn-ea"/>
        <a:cs typeface="+mn-cs"/>
      </a:defRPr>
    </a:lvl4pPr>
    <a:lvl5pPr marL="1828800" algn="l" rtl="0" fontAlgn="base">
      <a:spcBef>
        <a:spcPct val="30000"/>
      </a:spcBef>
      <a:spcAft>
        <a:spcPct val="0"/>
      </a:spcAft>
      <a:defRPr sz="120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1</a:t>
            </a:fld>
            <a:endParaRPr lang="fr-FR"/>
          </a:p>
        </p:txBody>
      </p:sp>
    </p:spTree>
    <p:extLst>
      <p:ext uri="{BB962C8B-B14F-4D97-AF65-F5344CB8AC3E}">
        <p14:creationId xmlns:p14="http://schemas.microsoft.com/office/powerpoint/2010/main" val="3078842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2</a:t>
            </a:fld>
            <a:endParaRPr lang="fr-FR"/>
          </a:p>
        </p:txBody>
      </p:sp>
    </p:spTree>
    <p:extLst>
      <p:ext uri="{BB962C8B-B14F-4D97-AF65-F5344CB8AC3E}">
        <p14:creationId xmlns:p14="http://schemas.microsoft.com/office/powerpoint/2010/main" val="3345561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a:t>
            </a:fld>
            <a:endParaRPr lang="fr-FR"/>
          </a:p>
        </p:txBody>
      </p:sp>
    </p:spTree>
    <p:extLst>
      <p:ext uri="{BB962C8B-B14F-4D97-AF65-F5344CB8AC3E}">
        <p14:creationId xmlns:p14="http://schemas.microsoft.com/office/powerpoint/2010/main" val="366791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9</a:t>
            </a:fld>
            <a:endParaRPr lang="fr-FR"/>
          </a:p>
        </p:txBody>
      </p:sp>
    </p:spTree>
    <p:extLst>
      <p:ext uri="{BB962C8B-B14F-4D97-AF65-F5344CB8AC3E}">
        <p14:creationId xmlns:p14="http://schemas.microsoft.com/office/powerpoint/2010/main" val="7006775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7_Disposition personnalisée">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FCFAF4C9-960F-C1F8-29DC-C7D7B68A76C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22721"/>
          <a:stretch/>
        </p:blipFill>
        <p:spPr>
          <a:xfrm>
            <a:off x="0" y="5678488"/>
            <a:ext cx="12199938" cy="1054100"/>
          </a:xfrm>
          <a:prstGeom prst="rect">
            <a:avLst/>
          </a:prstGeom>
        </p:spPr>
      </p:pic>
      <p:sp>
        <p:nvSpPr>
          <p:cNvPr id="3" name="Espace réservé pour une image  2"/>
          <p:cNvSpPr>
            <a:spLocks noGrp="1"/>
          </p:cNvSpPr>
          <p:nvPr>
            <p:ph type="pic" sz="quarter" idx="14"/>
          </p:nvPr>
        </p:nvSpPr>
        <p:spPr>
          <a:xfrm>
            <a:off x="0" y="6532"/>
            <a:ext cx="12192000" cy="4106487"/>
          </a:xfrm>
          <a:solidFill>
            <a:schemeClr val="bg1">
              <a:lumMod val="95000"/>
            </a:schemeClr>
          </a:solidFill>
        </p:spPr>
        <p:txBody>
          <a:bodyPr/>
          <a:lstStyle/>
          <a:p>
            <a:pPr lvl="0"/>
            <a:r>
              <a:rPr lang="fr-FR" noProof="0">
                <a:sym typeface="Arial"/>
              </a:rPr>
              <a:t>Cliquez sur l'icône pour ajouter une image</a:t>
            </a:r>
          </a:p>
        </p:txBody>
      </p:sp>
      <p:sp>
        <p:nvSpPr>
          <p:cNvPr id="4" name="Shape 10"/>
          <p:cNvSpPr txBox="1">
            <a:spLocks noGrp="1"/>
          </p:cNvSpPr>
          <p:nvPr>
            <p:ph type="ctrTitle"/>
          </p:nvPr>
        </p:nvSpPr>
        <p:spPr>
          <a:xfrm>
            <a:off x="687016" y="4503278"/>
            <a:ext cx="9000541" cy="672565"/>
          </a:xfrm>
          <a:prstGeom prst="rect">
            <a:avLst/>
          </a:prstGeom>
        </p:spPr>
        <p:txBody>
          <a:bodyPr tIns="0" bIns="0" anchor="ctr">
            <a:noAutofit/>
          </a:bodyPr>
          <a:lstStyle>
            <a:lvl1pPr lvl="0" algn="l">
              <a:lnSpc>
                <a:spcPct val="90000"/>
              </a:lnSpc>
              <a:spcBef>
                <a:spcPts val="0"/>
              </a:spcBef>
              <a:buClr>
                <a:srgbClr val="FFFFFF"/>
              </a:buClr>
              <a:buSzPct val="100000"/>
              <a:buFont typeface="Cabin Condensed"/>
              <a:defRPr sz="4000" b="0" cap="none" baseline="0">
                <a:solidFill>
                  <a:schemeClr val="accent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5" name="Espace réservé du texte 52"/>
          <p:cNvSpPr>
            <a:spLocks noGrp="1"/>
          </p:cNvSpPr>
          <p:nvPr>
            <p:ph type="body" sz="quarter" idx="11"/>
          </p:nvPr>
        </p:nvSpPr>
        <p:spPr>
          <a:xfrm>
            <a:off x="687018" y="5245025"/>
            <a:ext cx="9000540" cy="307777"/>
          </a:xfrm>
          <a:prstGeom prst="rect">
            <a:avLst/>
          </a:prstGeom>
          <a:noFill/>
          <a:ln>
            <a:noFill/>
          </a:ln>
        </p:spPr>
        <p:txBody>
          <a:bodyPr wrap="square" lIns="0" tIns="0" rIns="0" bIns="0" anchor="t" anchorCtr="0">
            <a:spAutoFit/>
          </a:bodyPr>
          <a:lstStyle>
            <a:lvl1pPr marL="0" indent="0" algn="l">
              <a:buNone/>
              <a:defRPr sz="20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7" name="Espace réservé du texte 52"/>
          <p:cNvSpPr>
            <a:spLocks noGrp="1"/>
          </p:cNvSpPr>
          <p:nvPr>
            <p:ph type="body" sz="quarter" idx="13"/>
          </p:nvPr>
        </p:nvSpPr>
        <p:spPr>
          <a:xfrm>
            <a:off x="11187221" y="263344"/>
            <a:ext cx="573409" cy="330072"/>
          </a:xfrm>
          <a:solidFill>
            <a:schemeClr val="bg1"/>
          </a:solidFill>
        </p:spPr>
        <p:txBody>
          <a:bodyPr wrap="none" lIns="72000" tIns="72000" rIns="72000" bIns="72000" anchor="ctr" anchorCtr="0">
            <a:spAutoFit/>
          </a:bodyPr>
          <a:lstStyle>
            <a:lvl1pPr marL="0" indent="0" algn="r">
              <a:buNone/>
              <a:defRPr sz="1200" b="0" i="0" baseline="0">
                <a:solidFill>
                  <a:schemeClr val="accent1"/>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9" name="Rectangle 8">
            <a:extLst>
              <a:ext uri="{FF2B5EF4-FFF2-40B4-BE49-F238E27FC236}">
                <a16:creationId xmlns:a16="http://schemas.microsoft.com/office/drawing/2014/main" id="{07DC168E-AB44-427D-B19B-7AF6213839EE}"/>
              </a:ext>
            </a:extLst>
          </p:cNvPr>
          <p:cNvSpPr/>
          <p:nvPr userDrawn="1"/>
        </p:nvSpPr>
        <p:spPr>
          <a:xfrm>
            <a:off x="9864270" y="5757474"/>
            <a:ext cx="1896360" cy="7536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descr="Une image contenant texte, Police, capture d’écran, Graphique&#10;&#10;Description générée automatiquement">
            <a:extLst>
              <a:ext uri="{FF2B5EF4-FFF2-40B4-BE49-F238E27FC236}">
                <a16:creationId xmlns:a16="http://schemas.microsoft.com/office/drawing/2014/main" id="{AB3D51B1-75A8-C4D4-402F-7B70C1DE48E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9864270" y="5858189"/>
            <a:ext cx="1896360" cy="552197"/>
          </a:xfrm>
          <a:prstGeom prst="rect">
            <a:avLst/>
          </a:prstGeom>
        </p:spPr>
      </p:pic>
    </p:spTree>
    <p:extLst>
      <p:ext uri="{BB962C8B-B14F-4D97-AF65-F5344CB8AC3E}">
        <p14:creationId xmlns:p14="http://schemas.microsoft.com/office/powerpoint/2010/main" val="4451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33B9AAA0-89ED-2A9B-0FAC-579AD987434C}"/>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263316" y="1"/>
            <a:ext cx="1760871" cy="683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re 31">
            <a:extLst>
              <a:ext uri="{FF2B5EF4-FFF2-40B4-BE49-F238E27FC236}">
                <a16:creationId xmlns:a16="http://schemas.microsoft.com/office/drawing/2014/main" id="{A2701958-9D66-917D-7DA7-3876E1765475}"/>
              </a:ext>
            </a:extLst>
          </p:cNvPr>
          <p:cNvSpPr txBox="1">
            <a:spLocks noChangeArrowheads="1"/>
          </p:cNvSpPr>
          <p:nvPr/>
        </p:nvSpPr>
        <p:spPr bwMode="auto">
          <a:xfrm>
            <a:off x="431800" y="5632450"/>
            <a:ext cx="2654300" cy="661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000" tIns="108000" rIns="108000" bIns="108000" anchor="b">
            <a:spAutoFit/>
          </a:bodyPr>
          <a:lstStyle>
            <a:lvl1pPr defTabSz="1217613">
              <a:defRPr>
                <a:solidFill>
                  <a:schemeClr val="tx1"/>
                </a:solidFill>
                <a:latin typeface="Arial" panose="020B0604020202020204" pitchFamily="34" charset="0"/>
              </a:defRPr>
            </a:lvl1pPr>
            <a:lvl2pPr marL="742950" indent="-285750" defTabSz="1217613">
              <a:defRPr>
                <a:solidFill>
                  <a:schemeClr val="tx1"/>
                </a:solidFill>
                <a:latin typeface="Arial" panose="020B0604020202020204" pitchFamily="34" charset="0"/>
              </a:defRPr>
            </a:lvl2pPr>
            <a:lvl3pPr marL="1143000" indent="-228600" defTabSz="1217613">
              <a:defRPr>
                <a:solidFill>
                  <a:schemeClr val="tx1"/>
                </a:solidFill>
                <a:latin typeface="Arial" panose="020B0604020202020204" pitchFamily="34" charset="0"/>
              </a:defRPr>
            </a:lvl3pPr>
            <a:lvl4pPr marL="1600200" indent="-228600" defTabSz="1217613">
              <a:defRPr>
                <a:solidFill>
                  <a:schemeClr val="tx1"/>
                </a:solidFill>
                <a:latin typeface="Arial" panose="020B0604020202020204" pitchFamily="34" charset="0"/>
              </a:defRPr>
            </a:lvl4pPr>
            <a:lvl5pPr marL="2057400" indent="-228600" defTabSz="1217613">
              <a:defRPr>
                <a:solidFill>
                  <a:schemeClr val="tx1"/>
                </a:solidFill>
                <a:latin typeface="Arial" panose="020B0604020202020204" pitchFamily="34" charset="0"/>
              </a:defRPr>
            </a:lvl5pPr>
            <a:lvl6pPr marL="2514600" indent="-228600" defTabSz="1217613" fontAlgn="base">
              <a:spcBef>
                <a:spcPct val="0"/>
              </a:spcBef>
              <a:spcAft>
                <a:spcPct val="0"/>
              </a:spcAft>
              <a:defRPr>
                <a:solidFill>
                  <a:schemeClr val="tx1"/>
                </a:solidFill>
                <a:latin typeface="Arial" panose="020B0604020202020204" pitchFamily="34" charset="0"/>
              </a:defRPr>
            </a:lvl6pPr>
            <a:lvl7pPr marL="2971800" indent="-228600" defTabSz="1217613" fontAlgn="base">
              <a:spcBef>
                <a:spcPct val="0"/>
              </a:spcBef>
              <a:spcAft>
                <a:spcPct val="0"/>
              </a:spcAft>
              <a:defRPr>
                <a:solidFill>
                  <a:schemeClr val="tx1"/>
                </a:solidFill>
                <a:latin typeface="Arial" panose="020B0604020202020204" pitchFamily="34" charset="0"/>
              </a:defRPr>
            </a:lvl7pPr>
            <a:lvl8pPr marL="3429000" indent="-228600" defTabSz="1217613" fontAlgn="base">
              <a:spcBef>
                <a:spcPct val="0"/>
              </a:spcBef>
              <a:spcAft>
                <a:spcPct val="0"/>
              </a:spcAft>
              <a:defRPr>
                <a:solidFill>
                  <a:schemeClr val="tx1"/>
                </a:solidFill>
                <a:latin typeface="Arial" panose="020B0604020202020204" pitchFamily="34" charset="0"/>
              </a:defRPr>
            </a:lvl8pPr>
            <a:lvl9pPr marL="3886200" indent="-228600" defTabSz="1217613" fontAlgn="base">
              <a:spcBef>
                <a:spcPct val="0"/>
              </a:spcBef>
              <a:spcAft>
                <a:spcPct val="0"/>
              </a:spcAft>
              <a:defRPr>
                <a:solidFill>
                  <a:schemeClr val="tx1"/>
                </a:solidFill>
                <a:latin typeface="Arial" panose="020B0604020202020204" pitchFamily="34" charset="0"/>
              </a:defRPr>
            </a:lvl9pPr>
          </a:lstStyle>
          <a:p>
            <a:pPr eaLnBrk="1" hangingPunct="1">
              <a:lnSpc>
                <a:spcPct val="90000"/>
              </a:lnSpc>
              <a:buClr>
                <a:srgbClr val="FFFFFF"/>
              </a:buClr>
              <a:buSzPct val="100000"/>
              <a:buFont typeface="Cabin Condensed"/>
              <a:buNone/>
            </a:pPr>
            <a:r>
              <a:rPr lang="fr-FR" altLang="fr-FR" sz="3200">
                <a:solidFill>
                  <a:schemeClr val="accent1"/>
                </a:solidFill>
                <a:latin typeface="Montserrat ExtraBold" panose="00000900000000000000" pitchFamily="2" charset="0"/>
                <a:cs typeface="Montserrat ExtraBold" panose="00000900000000000000" pitchFamily="2" charset="0"/>
                <a:sym typeface="Cabin Condensed"/>
              </a:rPr>
              <a:t>SOMMAIRE</a:t>
            </a:r>
          </a:p>
        </p:txBody>
      </p:sp>
      <p:sp>
        <p:nvSpPr>
          <p:cNvPr id="27" name="Espace réservé du texte 2"/>
          <p:cNvSpPr>
            <a:spLocks noGrp="1"/>
          </p:cNvSpPr>
          <p:nvPr>
            <p:ph type="body" sz="quarter" idx="11"/>
          </p:nvPr>
        </p:nvSpPr>
        <p:spPr>
          <a:xfrm>
            <a:off x="4642691" y="268890"/>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4642691" y="1202897"/>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4642691" y="2136904"/>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4642691" y="3070910"/>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4642691" y="4004917"/>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4642691" y="4938922"/>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10" name="Espace réservé du texte 2">
            <a:extLst>
              <a:ext uri="{FF2B5EF4-FFF2-40B4-BE49-F238E27FC236}">
                <a16:creationId xmlns:a16="http://schemas.microsoft.com/office/drawing/2014/main" id="{BB0E8B83-1E3D-815D-09AF-4D3177881B14}"/>
              </a:ext>
            </a:extLst>
          </p:cNvPr>
          <p:cNvSpPr>
            <a:spLocks noGrp="1"/>
          </p:cNvSpPr>
          <p:nvPr>
            <p:ph type="body" sz="quarter" idx="22"/>
          </p:nvPr>
        </p:nvSpPr>
        <p:spPr>
          <a:xfrm>
            <a:off x="4642328" y="5867933"/>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12" name="Forme libre : forme 11">
            <a:extLst>
              <a:ext uri="{FF2B5EF4-FFF2-40B4-BE49-F238E27FC236}">
                <a16:creationId xmlns:a16="http://schemas.microsoft.com/office/drawing/2014/main" id="{1F619DC6-741E-31F8-58E2-44D0B7C3A7FE}"/>
              </a:ext>
            </a:extLst>
          </p:cNvPr>
          <p:cNvSpPr/>
          <p:nvPr userDrawn="1"/>
        </p:nvSpPr>
        <p:spPr>
          <a:xfrm>
            <a:off x="1302818" y="153749"/>
            <a:ext cx="0" cy="5462124"/>
          </a:xfrm>
          <a:custGeom>
            <a:avLst/>
            <a:gdLst>
              <a:gd name="connsiteX0" fmla="*/ 0 w 0"/>
              <a:gd name="connsiteY0" fmla="*/ 0 h 5462124"/>
              <a:gd name="connsiteX1" fmla="*/ 0 w 0"/>
              <a:gd name="connsiteY1" fmla="*/ 5462124 h 5462124"/>
            </a:gdLst>
            <a:ahLst/>
            <a:cxnLst>
              <a:cxn ang="0">
                <a:pos x="connsiteX0" y="connsiteY0"/>
              </a:cxn>
              <a:cxn ang="0">
                <a:pos x="connsiteX1" y="connsiteY1"/>
              </a:cxn>
            </a:cxnLst>
            <a:rect l="l" t="t" r="r" b="b"/>
            <a:pathLst>
              <a:path h="5462124">
                <a:moveTo>
                  <a:pt x="0" y="0"/>
                </a:moveTo>
                <a:lnTo>
                  <a:pt x="0" y="5462124"/>
                </a:lnTo>
              </a:path>
            </a:pathLst>
          </a:cu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orme libre : forme 12">
            <a:extLst>
              <a:ext uri="{FF2B5EF4-FFF2-40B4-BE49-F238E27FC236}">
                <a16:creationId xmlns:a16="http://schemas.microsoft.com/office/drawing/2014/main" id="{55EBEB14-267E-FAE1-2982-D0C3411A62A5}"/>
              </a:ext>
            </a:extLst>
          </p:cNvPr>
          <p:cNvSpPr/>
          <p:nvPr userDrawn="1"/>
        </p:nvSpPr>
        <p:spPr>
          <a:xfrm>
            <a:off x="591772" y="6311015"/>
            <a:ext cx="532836" cy="602250"/>
          </a:xfrm>
          <a:custGeom>
            <a:avLst/>
            <a:gdLst>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Lst>
            <a:ahLst/>
            <a:cxnLst>
              <a:cxn ang="0">
                <a:pos x="connsiteX0" y="connsiteY0"/>
              </a:cxn>
              <a:cxn ang="0">
                <a:pos x="connsiteX1" y="connsiteY1"/>
              </a:cxn>
              <a:cxn ang="0">
                <a:pos x="connsiteX2" y="connsiteY2"/>
              </a:cxn>
            </a:cxnLst>
            <a:rect l="l" t="t" r="r" b="b"/>
            <a:pathLst>
              <a:path w="462455" h="546538">
                <a:moveTo>
                  <a:pt x="0" y="546538"/>
                </a:moveTo>
                <a:cubicBezTo>
                  <a:pt x="201176" y="421742"/>
                  <a:pt x="307555" y="302275"/>
                  <a:pt x="462455" y="0"/>
                </a:cubicBezTo>
                <a:lnTo>
                  <a:pt x="462455" y="0"/>
                </a:lnTo>
              </a:path>
            </a:pathLst>
          </a:cu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556729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8_Titre">
    <p:spTree>
      <p:nvGrpSpPr>
        <p:cNvPr id="1" name="Shape 8"/>
        <p:cNvGrpSpPr/>
        <p:nvPr/>
      </p:nvGrpSpPr>
      <p:grpSpPr>
        <a:xfrm>
          <a:off x="0" y="0"/>
          <a:ext cx="0" cy="0"/>
          <a:chOff x="0" y="0"/>
          <a:chExt cx="0" cy="0"/>
        </a:xfrm>
      </p:grpSpPr>
      <p:cxnSp>
        <p:nvCxnSpPr>
          <p:cNvPr id="2" name="Connecteur droit 1">
            <a:extLst>
              <a:ext uri="{FF2B5EF4-FFF2-40B4-BE49-F238E27FC236}">
                <a16:creationId xmlns:a16="http://schemas.microsoft.com/office/drawing/2014/main" id="{DA8A33CE-35FE-1DFA-DBF7-F97C6E0C36BB}"/>
              </a:ext>
            </a:extLst>
          </p:cNvPr>
          <p:cNvCxnSpPr>
            <a:cxnSpLocks/>
          </p:cNvCxnSpPr>
          <p:nvPr/>
        </p:nvCxnSpPr>
        <p:spPr>
          <a:xfrm>
            <a:off x="633413" y="2257425"/>
            <a:ext cx="4794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7824AAC0-3FC3-C8A2-73A0-C1E800ADE66B}"/>
              </a:ext>
            </a:extLst>
          </p:cNvPr>
          <p:cNvSpPr txBox="1">
            <a:spLocks noChangeAspect="1" noChangeArrowheads="1"/>
          </p:cNvSpPr>
          <p:nvPr/>
        </p:nvSpPr>
        <p:spPr bwMode="auto">
          <a:xfrm>
            <a:off x="11709400" y="6481763"/>
            <a:ext cx="242888" cy="163512"/>
          </a:xfrm>
          <a:prstGeom prst="rect">
            <a:avLst/>
          </a:prstGeom>
          <a:noFill/>
          <a:ln>
            <a:noFill/>
          </a:ln>
          <a:effectLst/>
        </p:spPr>
        <p:txBody>
          <a:bodyPr wrap="none" lIns="0" tIns="0" rIns="0" bIns="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2DAB3A8F-92A4-435A-80E7-3433F8B9A733}" type="slidenum">
              <a:rPr lang="fr-FR" sz="1067">
                <a:solidFill>
                  <a:schemeClr val="tx2"/>
                </a:solidFill>
              </a:rPr>
              <a:pPr algn="r">
                <a:defRPr/>
              </a:pPr>
              <a:t>‹N°›</a:t>
            </a:fld>
            <a:endParaRPr lang="fr-FR" sz="1067">
              <a:solidFill>
                <a:schemeClr val="tx2"/>
              </a:solidFill>
            </a:endParaRPr>
          </a:p>
        </p:txBody>
      </p:sp>
      <p:sp>
        <p:nvSpPr>
          <p:cNvPr id="16" name="Espace réservé du texte 52"/>
          <p:cNvSpPr>
            <a:spLocks noGrp="1"/>
          </p:cNvSpPr>
          <p:nvPr>
            <p:ph type="body" sz="quarter" idx="13"/>
          </p:nvPr>
        </p:nvSpPr>
        <p:spPr>
          <a:xfrm>
            <a:off x="623392" y="2564905"/>
            <a:ext cx="4964608" cy="2035434"/>
          </a:xfrm>
        </p:spPr>
        <p:txBody>
          <a:bodyPr lIns="0" tIns="0" rIns="0" bIns="0" anchor="t" anchorCtr="0">
            <a:noAutofit/>
          </a:bodyPr>
          <a:lstStyle>
            <a:lvl1pPr marL="0" indent="0" algn="l">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9" name="Espace réservé du texte 52"/>
          <p:cNvSpPr>
            <a:spLocks noGrp="1"/>
          </p:cNvSpPr>
          <p:nvPr>
            <p:ph type="body" sz="quarter" idx="14"/>
          </p:nvPr>
        </p:nvSpPr>
        <p:spPr>
          <a:xfrm>
            <a:off x="623392" y="1737663"/>
            <a:ext cx="11179342" cy="492443"/>
          </a:xfrm>
        </p:spPr>
        <p:txBody>
          <a:bodyPr wrap="none" lIns="0" tIns="0" rIns="0" bIns="0" anchor="t" anchorCtr="0">
            <a:spAutoFit/>
          </a:bodyPr>
          <a:lstStyle>
            <a:lvl1pPr marL="0" indent="0" algn="l">
              <a:buNone/>
              <a:defRPr lang="fr-FR" sz="3200" b="1" i="0" u="none" strike="noStrike" cap="none" baseline="0" dirty="0">
                <a:solidFill>
                  <a:srgbClr val="FFC000"/>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8" name="Espace réservé pour une image  2"/>
          <p:cNvSpPr>
            <a:spLocks noGrp="1"/>
          </p:cNvSpPr>
          <p:nvPr>
            <p:ph type="pic" sz="quarter" idx="15"/>
          </p:nvPr>
        </p:nvSpPr>
        <p:spPr>
          <a:xfrm>
            <a:off x="6004560" y="-31158"/>
            <a:ext cx="6187440" cy="6889159"/>
          </a:xfrm>
          <a:solidFill>
            <a:schemeClr val="bg1">
              <a:lumMod val="95000"/>
            </a:schemeClr>
          </a:solidFill>
        </p:spPr>
        <p:txBody>
          <a:bodyPr/>
          <a:lstStyle/>
          <a:p>
            <a:pPr lvl="0"/>
            <a:r>
              <a:rPr lang="fr-FR" noProof="0">
                <a:sym typeface="Arial"/>
              </a:rPr>
              <a:t>Cliquez sur l'icône pour ajouter une image</a:t>
            </a:r>
          </a:p>
        </p:txBody>
      </p:sp>
    </p:spTree>
    <p:extLst>
      <p:ext uri="{BB962C8B-B14F-4D97-AF65-F5344CB8AC3E}">
        <p14:creationId xmlns:p14="http://schemas.microsoft.com/office/powerpoint/2010/main" val="537366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479376" y="469508"/>
            <a:ext cx="11233248" cy="384043"/>
          </a:xfrm>
        </p:spPr>
        <p:txBody>
          <a:bodyPr/>
          <a:lstStyle>
            <a:lvl1pPr>
              <a:defRPr sz="2000">
                <a:latin typeface="Montserrat Black" panose="00000A00000000000000" pitchFamily="2" charset="0"/>
              </a:defRPr>
            </a:lvl1pPr>
          </a:lstStyle>
          <a:p>
            <a:r>
              <a:rPr lang="fr-FR" dirty="0"/>
              <a:t>Modifiez le style du titre</a:t>
            </a:r>
          </a:p>
        </p:txBody>
      </p:sp>
      <p:sp>
        <p:nvSpPr>
          <p:cNvPr id="7" name="Espace réservé du contenu 5"/>
          <p:cNvSpPr>
            <a:spLocks noGrp="1"/>
          </p:cNvSpPr>
          <p:nvPr>
            <p:ph sz="quarter" idx="13"/>
          </p:nvPr>
        </p:nvSpPr>
        <p:spPr>
          <a:xfrm>
            <a:off x="478871" y="1632000"/>
            <a:ext cx="11234259" cy="4677321"/>
          </a:xfrm>
          <a:noFill/>
        </p:spPr>
        <p:txBody>
          <a:bodyPr lIns="0" tIns="0" rIns="0" bIns="0">
            <a:normAutofit/>
          </a:bodyPr>
          <a:lstStyle>
            <a:lvl1pPr marL="354013" indent="-354013">
              <a:lnSpc>
                <a:spcPct val="150000"/>
              </a:lnSpc>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defRPr>
            </a:lvl1pPr>
            <a:lvl2pPr marL="720725" indent="-271463">
              <a:lnSpc>
                <a:spcPct val="150000"/>
              </a:lnSpc>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defRPr>
            </a:lvl2pPr>
            <a:lvl3pPr marL="1076325" indent="-263525">
              <a:lnSpc>
                <a:spcPct val="150000"/>
              </a:lnSpc>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defRPr>
            </a:lvl3pPr>
            <a:lvl4pPr marL="1552575" indent="-261938">
              <a:lnSpc>
                <a:spcPct val="150000"/>
              </a:lnSpc>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5" name="Espace réservé du texte 52"/>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6" name="Rectangle 5">
            <a:extLst>
              <a:ext uri="{FF2B5EF4-FFF2-40B4-BE49-F238E27FC236}">
                <a16:creationId xmlns:a16="http://schemas.microsoft.com/office/drawing/2014/main" id="{2664C3AB-F00D-4D6E-3983-61120D787394}"/>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itre 1">
            <a:extLst>
              <a:ext uri="{FF2B5EF4-FFF2-40B4-BE49-F238E27FC236}">
                <a16:creationId xmlns:a16="http://schemas.microsoft.com/office/drawing/2014/main" id="{D381DB54-46C1-A3FD-A795-A430FD459166}"/>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dirty="0">
                <a:solidFill>
                  <a:srgbClr val="C00000"/>
                </a:solidFill>
                <a:latin typeface="Arial Black" panose="020B0A04020102020204" pitchFamily="34" charset="0"/>
              </a:rPr>
              <a:t>Modifiez le style du titre</a:t>
            </a:r>
          </a:p>
        </p:txBody>
      </p:sp>
    </p:spTree>
    <p:extLst>
      <p:ext uri="{BB962C8B-B14F-4D97-AF65-F5344CB8AC3E}">
        <p14:creationId xmlns:p14="http://schemas.microsoft.com/office/powerpoint/2010/main" val="716214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7F55CF6F-C31D-B94B-97C6-E3903AC6998D}"/>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9" name="Espace réservé du texte 52">
            <a:extLst>
              <a:ext uri="{FF2B5EF4-FFF2-40B4-BE49-F238E27FC236}">
                <a16:creationId xmlns:a16="http://schemas.microsoft.com/office/drawing/2014/main" id="{CE2DED6E-5235-E5D8-F329-EC3B4D99DCD7}"/>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10" name="Rectangle 9">
            <a:extLst>
              <a:ext uri="{FF2B5EF4-FFF2-40B4-BE49-F238E27FC236}">
                <a16:creationId xmlns:a16="http://schemas.microsoft.com/office/drawing/2014/main" id="{3E21E83C-273C-A38E-DA5C-876685A2335B}"/>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a:extLst>
              <a:ext uri="{FF2B5EF4-FFF2-40B4-BE49-F238E27FC236}">
                <a16:creationId xmlns:a16="http://schemas.microsoft.com/office/drawing/2014/main" id="{4D99AB8F-BD9F-D035-957E-F9CAF4D0B633}"/>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a:solidFill>
                  <a:srgbClr val="C00000"/>
                </a:solidFill>
                <a:latin typeface="Arial Black" panose="020B0A04020102020204" pitchFamily="34" charset="0"/>
              </a:rPr>
              <a:t>Modifiez le style du titre</a:t>
            </a:r>
            <a:endParaRPr lang="fr-FR" sz="1200" kern="0" dirty="0">
              <a:solidFill>
                <a:srgbClr val="C00000"/>
              </a:solidFill>
              <a:latin typeface="Arial Black" panose="020B0A04020102020204" pitchFamily="34" charset="0"/>
            </a:endParaRPr>
          </a:p>
        </p:txBody>
      </p:sp>
      <p:sp>
        <p:nvSpPr>
          <p:cNvPr id="12" name="Espace réservé du contenu 5">
            <a:extLst>
              <a:ext uri="{FF2B5EF4-FFF2-40B4-BE49-F238E27FC236}">
                <a16:creationId xmlns:a16="http://schemas.microsoft.com/office/drawing/2014/main" id="{8B9A69A9-0732-D25B-8547-432C64776F25}"/>
              </a:ext>
            </a:extLst>
          </p:cNvPr>
          <p:cNvSpPr>
            <a:spLocks noGrp="1"/>
          </p:cNvSpPr>
          <p:nvPr>
            <p:ph sz="quarter" idx="13"/>
          </p:nvPr>
        </p:nvSpPr>
        <p:spPr>
          <a:xfrm>
            <a:off x="479376" y="1632001"/>
            <a:ext cx="5442427" cy="4410000"/>
          </a:xfrm>
          <a:noFill/>
        </p:spPr>
        <p:txBody>
          <a:bodyPr lIns="0" tIns="0" rIns="0" bIns="0">
            <a:normAutofit/>
          </a:bodyPr>
          <a:lstStyle>
            <a:lvl1pPr marL="354013" indent="-354013">
              <a:lnSpc>
                <a:spcPct val="150000"/>
              </a:lnSpc>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defRPr>
            </a:lvl1pPr>
            <a:lvl2pPr marL="720725" indent="-271463">
              <a:lnSpc>
                <a:spcPct val="150000"/>
              </a:lnSpc>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defRPr>
            </a:lvl2pPr>
            <a:lvl3pPr marL="1076325" indent="-263525">
              <a:lnSpc>
                <a:spcPct val="150000"/>
              </a:lnSpc>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defRPr>
            </a:lvl3pPr>
            <a:lvl4pPr marL="1552575" indent="-261938">
              <a:lnSpc>
                <a:spcPct val="150000"/>
              </a:lnSpc>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15" name="Espace réservé du contenu 5">
            <a:extLst>
              <a:ext uri="{FF2B5EF4-FFF2-40B4-BE49-F238E27FC236}">
                <a16:creationId xmlns:a16="http://schemas.microsoft.com/office/drawing/2014/main" id="{087C0435-6114-304E-7024-41B5813D537F}"/>
              </a:ext>
            </a:extLst>
          </p:cNvPr>
          <p:cNvSpPr>
            <a:spLocks noGrp="1"/>
          </p:cNvSpPr>
          <p:nvPr>
            <p:ph sz="quarter" idx="14"/>
          </p:nvPr>
        </p:nvSpPr>
        <p:spPr>
          <a:xfrm>
            <a:off x="6270197" y="1632001"/>
            <a:ext cx="5442427" cy="4410000"/>
          </a:xfrm>
          <a:noFill/>
        </p:spPr>
        <p:txBody>
          <a:bodyPr lIns="0" tIns="0" rIns="0" bIns="0">
            <a:normAutofit/>
          </a:bodyPr>
          <a:lstStyle>
            <a:lvl1pPr marL="354013" indent="-354013">
              <a:lnSpc>
                <a:spcPct val="150000"/>
              </a:lnSpc>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defRPr>
            </a:lvl1pPr>
            <a:lvl2pPr marL="720725" indent="-271463">
              <a:lnSpc>
                <a:spcPct val="150000"/>
              </a:lnSpc>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defRPr>
            </a:lvl2pPr>
            <a:lvl3pPr marL="1076325" indent="-263525">
              <a:lnSpc>
                <a:spcPct val="150000"/>
              </a:lnSpc>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defRPr>
            </a:lvl3pPr>
            <a:lvl4pPr marL="1552575" indent="-261938">
              <a:lnSpc>
                <a:spcPct val="150000"/>
              </a:lnSpc>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Tree>
    <p:extLst>
      <p:ext uri="{BB962C8B-B14F-4D97-AF65-F5344CB8AC3E}">
        <p14:creationId xmlns:p14="http://schemas.microsoft.com/office/powerpoint/2010/main" val="28213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FFF7ABD1-071F-D7AC-91B9-57003EBF0224}"/>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7" name="Espace réservé du texte 52">
            <a:extLst>
              <a:ext uri="{FF2B5EF4-FFF2-40B4-BE49-F238E27FC236}">
                <a16:creationId xmlns:a16="http://schemas.microsoft.com/office/drawing/2014/main" id="{D43F2609-276F-52D2-2F84-938DC2F9FF18}"/>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8" name="Rectangle 7">
            <a:extLst>
              <a:ext uri="{FF2B5EF4-FFF2-40B4-BE49-F238E27FC236}">
                <a16:creationId xmlns:a16="http://schemas.microsoft.com/office/drawing/2014/main" id="{B4AE6190-68A3-1158-411F-9EF9393B54FF}"/>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1">
            <a:extLst>
              <a:ext uri="{FF2B5EF4-FFF2-40B4-BE49-F238E27FC236}">
                <a16:creationId xmlns:a16="http://schemas.microsoft.com/office/drawing/2014/main" id="{11480C2E-A67A-FD79-D82A-77036709B124}"/>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dirty="0">
                <a:solidFill>
                  <a:srgbClr val="C00000"/>
                </a:solidFill>
                <a:latin typeface="Arial Black" panose="020B0A04020102020204" pitchFamily="34" charset="0"/>
              </a:rPr>
              <a:t>Modifiez le style du titre</a:t>
            </a:r>
          </a:p>
        </p:txBody>
      </p:sp>
    </p:spTree>
    <p:extLst>
      <p:ext uri="{BB962C8B-B14F-4D97-AF65-F5344CB8AC3E}">
        <p14:creationId xmlns:p14="http://schemas.microsoft.com/office/powerpoint/2010/main" val="4142995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p:nvPr>
        </p:nvSpPr>
        <p:spPr>
          <a:xfrm>
            <a:off x="8113184" y="384040"/>
            <a:ext cx="4078816" cy="6473959"/>
          </a:xfrm>
        </p:spPr>
        <p:txBody>
          <a:bodyPr/>
          <a:lstStyle/>
          <a:p>
            <a:pPr lvl="0"/>
            <a:r>
              <a:rPr lang="fr-FR" noProof="0">
                <a:sym typeface="Arial"/>
              </a:rPr>
              <a:t>Cliquez sur l'icône pour ajouter une image</a:t>
            </a:r>
          </a:p>
        </p:txBody>
      </p:sp>
      <p:sp>
        <p:nvSpPr>
          <p:cNvPr id="6" name="Titre 1">
            <a:extLst>
              <a:ext uri="{FF2B5EF4-FFF2-40B4-BE49-F238E27FC236}">
                <a16:creationId xmlns:a16="http://schemas.microsoft.com/office/drawing/2014/main" id="{A40BC766-86AF-995F-B48A-2A3B709F002D}"/>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7" name="Espace réservé du texte 52">
            <a:extLst>
              <a:ext uri="{FF2B5EF4-FFF2-40B4-BE49-F238E27FC236}">
                <a16:creationId xmlns:a16="http://schemas.microsoft.com/office/drawing/2014/main" id="{8D6D46D6-39C8-3568-2AC1-9A23066A1429}"/>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8" name="Rectangle 7">
            <a:extLst>
              <a:ext uri="{FF2B5EF4-FFF2-40B4-BE49-F238E27FC236}">
                <a16:creationId xmlns:a16="http://schemas.microsoft.com/office/drawing/2014/main" id="{61E81FF4-2E05-BA35-B756-F4C3FB585D72}"/>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1">
            <a:extLst>
              <a:ext uri="{FF2B5EF4-FFF2-40B4-BE49-F238E27FC236}">
                <a16:creationId xmlns:a16="http://schemas.microsoft.com/office/drawing/2014/main" id="{7AE6191E-2FA9-28EB-22C5-8E97BACC22B0}"/>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dirty="0">
                <a:solidFill>
                  <a:srgbClr val="C00000"/>
                </a:solidFill>
                <a:latin typeface="Arial Black" panose="020B0A04020102020204" pitchFamily="34" charset="0"/>
              </a:rPr>
              <a:t>Modifiez le style du titre</a:t>
            </a:r>
          </a:p>
        </p:txBody>
      </p:sp>
    </p:spTree>
    <p:extLst>
      <p:ext uri="{BB962C8B-B14F-4D97-AF65-F5344CB8AC3E}">
        <p14:creationId xmlns:p14="http://schemas.microsoft.com/office/powerpoint/2010/main" val="944822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3799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Vide">
    <p:spTree>
      <p:nvGrpSpPr>
        <p:cNvPr id="1" name=""/>
        <p:cNvGrpSpPr/>
        <p:nvPr/>
      </p:nvGrpSpPr>
      <p:grpSpPr>
        <a:xfrm>
          <a:off x="0" y="0"/>
          <a:ext cx="0" cy="0"/>
          <a:chOff x="0" y="0"/>
          <a:chExt cx="0" cy="0"/>
        </a:xfrm>
      </p:grpSpPr>
      <p:pic>
        <p:nvPicPr>
          <p:cNvPr id="4" name="Image 3" descr="Une image contenant habits, chaussures, femme, personne&#10;&#10;Description générée automatiquement">
            <a:extLst>
              <a:ext uri="{FF2B5EF4-FFF2-40B4-BE49-F238E27FC236}">
                <a16:creationId xmlns:a16="http://schemas.microsoft.com/office/drawing/2014/main" id="{A71E4FD1-10BE-D62F-A8D7-9FE17C50C7E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147"/>
          <a:stretch/>
        </p:blipFill>
        <p:spPr>
          <a:xfrm>
            <a:off x="0" y="0"/>
            <a:ext cx="12209972" cy="6858000"/>
          </a:xfrm>
          <a:prstGeom prst="rect">
            <a:avLst/>
          </a:prstGeom>
        </p:spPr>
      </p:pic>
      <p:pic>
        <p:nvPicPr>
          <p:cNvPr id="2" name="Graphique 1">
            <a:extLst>
              <a:ext uri="{FF2B5EF4-FFF2-40B4-BE49-F238E27FC236}">
                <a16:creationId xmlns:a16="http://schemas.microsoft.com/office/drawing/2014/main" id="{36033396-C22C-0BE5-2DB2-0BBEDF021077}"/>
              </a:ext>
            </a:extLst>
          </p:cNvPr>
          <p:cNvPicPr>
            <a:picLocks noChangeAspect="1"/>
          </p:cNvPicPr>
          <p:nvPr/>
        </p:nvPicPr>
        <p:blipFill>
          <a:blip r:embed="rId3" cstate="email"/>
          <a:stretch>
            <a:fillRect/>
          </a:stretch>
        </p:blipFill>
        <p:spPr>
          <a:xfrm flipH="1">
            <a:off x="0" y="401444"/>
            <a:ext cx="12192000" cy="6858000"/>
          </a:xfrm>
          <a:prstGeom prst="rect">
            <a:avLst/>
          </a:prstGeom>
        </p:spPr>
      </p:pic>
      <p:pic>
        <p:nvPicPr>
          <p:cNvPr id="5" name="Image 4" descr="Une image contenant texte, Police, Graphique, logo&#10;&#10;Description générée automatiquement">
            <a:extLst>
              <a:ext uri="{FF2B5EF4-FFF2-40B4-BE49-F238E27FC236}">
                <a16:creationId xmlns:a16="http://schemas.microsoft.com/office/drawing/2014/main" id="{4A41811A-853C-8EB7-8F4F-B2736BC70E1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201333" y="5952228"/>
            <a:ext cx="2123907" cy="697420"/>
          </a:xfrm>
          <a:prstGeom prst="rect">
            <a:avLst/>
          </a:prstGeom>
        </p:spPr>
      </p:pic>
    </p:spTree>
    <p:extLst>
      <p:ext uri="{BB962C8B-B14F-4D97-AF65-F5344CB8AC3E}">
        <p14:creationId xmlns:p14="http://schemas.microsoft.com/office/powerpoint/2010/main" val="3469293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9">
            <a:extLst>
              <a:ext uri="{FF2B5EF4-FFF2-40B4-BE49-F238E27FC236}">
                <a16:creationId xmlns:a16="http://schemas.microsoft.com/office/drawing/2014/main" id="{8287058A-D11B-B71D-BF86-8B7976DD506A}"/>
              </a:ext>
            </a:extLst>
          </p:cNvPr>
          <p:cNvSpPr>
            <a:spLocks noGrp="1" noChangeArrowheads="1"/>
          </p:cNvSpPr>
          <p:nvPr>
            <p:ph type="title"/>
          </p:nvPr>
        </p:nvSpPr>
        <p:spPr bwMode="auto">
          <a:xfrm>
            <a:off x="719138" y="260350"/>
            <a:ext cx="1132681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fr-FR" altLang="fr-FR">
                <a:sym typeface="Arial" panose="020B0604020202020204" pitchFamily="34" charset="0"/>
              </a:rPr>
              <a:t>Modifiez le style du titre</a:t>
            </a:r>
          </a:p>
        </p:txBody>
      </p:sp>
      <p:sp>
        <p:nvSpPr>
          <p:cNvPr id="13" name="Espace réservé du texte 12">
            <a:extLst>
              <a:ext uri="{FF2B5EF4-FFF2-40B4-BE49-F238E27FC236}">
                <a16:creationId xmlns:a16="http://schemas.microsoft.com/office/drawing/2014/main" id="{C5890231-A7C6-AC5D-C397-6046C2DE004B}"/>
              </a:ext>
            </a:extLst>
          </p:cNvPr>
          <p:cNvSpPr>
            <a:spLocks noGrp="1"/>
          </p:cNvSpPr>
          <p:nvPr>
            <p:ph type="body" idx="1"/>
          </p:nvPr>
        </p:nvSpPr>
        <p:spPr>
          <a:xfrm>
            <a:off x="719138" y="1508125"/>
            <a:ext cx="11326812" cy="4800600"/>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sp>
        <p:nvSpPr>
          <p:cNvPr id="18" name="Oval 13">
            <a:extLst>
              <a:ext uri="{FF2B5EF4-FFF2-40B4-BE49-F238E27FC236}">
                <a16:creationId xmlns:a16="http://schemas.microsoft.com/office/drawing/2014/main" id="{E1B05DF7-1684-A671-413C-0A3D8E370291}"/>
              </a:ext>
            </a:extLst>
          </p:cNvPr>
          <p:cNvSpPr txBox="1">
            <a:spLocks noChangeAspect="1" noChangeArrowheads="1"/>
          </p:cNvSpPr>
          <p:nvPr/>
        </p:nvSpPr>
        <p:spPr bwMode="auto">
          <a:xfrm>
            <a:off x="11798300" y="6613525"/>
            <a:ext cx="247650" cy="153988"/>
          </a:xfrm>
          <a:prstGeom prst="rect">
            <a:avLst/>
          </a:prstGeom>
          <a:noFill/>
          <a:ln>
            <a:noFill/>
          </a:ln>
          <a:effectLst/>
        </p:spPr>
        <p:txBody>
          <a:bodyPr wrap="none" lIns="0" tIns="0" rIns="0" bIns="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964DBCF5-C58F-41CC-9D6A-D1610A7F74A3}" type="slidenum">
              <a:rPr lang="fr-FR" sz="1000">
                <a:solidFill>
                  <a:schemeClr val="accent1"/>
                </a:solidFill>
                <a:latin typeface="Montserrat SemiBold" pitchFamily="2" charset="77"/>
              </a:rPr>
              <a:pPr algn="r">
                <a:defRPr/>
              </a:pPr>
              <a:t>‹N°›</a:t>
            </a:fld>
            <a:endParaRPr lang="fr-FR" sz="1200">
              <a:solidFill>
                <a:schemeClr val="accent1"/>
              </a:solidFill>
              <a:latin typeface="Montserrat SemiBold" pitchFamily="2" charset="77"/>
            </a:endParaRPr>
          </a:p>
        </p:txBody>
      </p:sp>
      <p:pic>
        <p:nvPicPr>
          <p:cNvPr id="19" name="Graphique 18">
            <a:extLst>
              <a:ext uri="{FF2B5EF4-FFF2-40B4-BE49-F238E27FC236}">
                <a16:creationId xmlns:a16="http://schemas.microsoft.com/office/drawing/2014/main" id="{FE3267F1-07F7-42DB-329D-3DE1029F584B}"/>
              </a:ext>
            </a:extLst>
          </p:cNvPr>
          <p:cNvPicPr>
            <a:picLocks noChangeAspect="1"/>
          </p:cNvPicPr>
          <p:nvPr/>
        </p:nvPicPr>
        <p:blipFill>
          <a:blip r:embed="rId11" cstate="email"/>
          <a:stretch>
            <a:fillRect/>
          </a:stretch>
        </p:blipFill>
        <p:spPr>
          <a:xfrm>
            <a:off x="0" y="6269038"/>
            <a:ext cx="12199938" cy="393700"/>
          </a:xfrm>
          <a:prstGeom prst="rect">
            <a:avLst/>
          </a:prstGeom>
        </p:spPr>
      </p:pic>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1" r:id="rId4"/>
    <p:sldLayoutId id="2147483682" r:id="rId5"/>
    <p:sldLayoutId id="2147483683" r:id="rId6"/>
    <p:sldLayoutId id="2147483684" r:id="rId7"/>
    <p:sldLayoutId id="2147483690" r:id="rId8"/>
    <p:sldLayoutId id="2147483689" r:id="rId9"/>
  </p:sldLayoutIdLst>
  <p:hf sldNum="0" hdr="0" dt="0"/>
  <p:txStyles>
    <p:title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800">
          <a:solidFill>
            <a:schemeClr val="accent1"/>
          </a:solidFill>
          <a:latin typeface="Montserrat ExtraBold" panose="00000900000000000000" pitchFamily="50"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p:titleStyle>
    <p:body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4.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27.jpeg"/><Relationship Id="rId1" Type="http://schemas.openxmlformats.org/officeDocument/2006/relationships/slideLayout" Target="../slideLayouts/slideLayout4.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28.jpeg"/><Relationship Id="rId4" Type="http://schemas.openxmlformats.org/officeDocument/2006/relationships/image" Target="../media/image7.png"/><Relationship Id="rId9" Type="http://schemas.openxmlformats.org/officeDocument/2006/relationships/image" Target="../media/image12.svg"/></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29.png"/><Relationship Id="rId4" Type="http://schemas.openxmlformats.org/officeDocument/2006/relationships/image" Target="../media/image7.png"/><Relationship Id="rId9" Type="http://schemas.openxmlformats.org/officeDocument/2006/relationships/image" Target="../media/image12.svg"/></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3.emf"/><Relationship Id="rId7" Type="http://schemas.openxmlformats.org/officeDocument/2006/relationships/image" Target="../media/image35.emf"/><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package" Target="../embeddings/Microsoft_Excel_Worksheet1.xlsx"/><Relationship Id="rId5" Type="http://schemas.openxmlformats.org/officeDocument/2006/relationships/image" Target="../media/image34.emf"/><Relationship Id="rId4" Type="http://schemas.openxmlformats.org/officeDocument/2006/relationships/package" Target="../embeddings/Microsoft_Excel_Worksheet.xlsx"/></Relationships>
</file>

<file path=ppt/slides/_rels/slide2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38.emf"/><Relationship Id="rId4" Type="http://schemas.openxmlformats.org/officeDocument/2006/relationships/image" Target="../media/image37.emf"/></Relationships>
</file>

<file path=ppt/slides/_rels/slide23.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44.emf"/></Relationships>
</file>

<file path=ppt/slides/_rels/slide28.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re 2">
            <a:extLst>
              <a:ext uri="{FF2B5EF4-FFF2-40B4-BE49-F238E27FC236}">
                <a16:creationId xmlns:a16="http://schemas.microsoft.com/office/drawing/2014/main" id="{71568394-4BDF-4F7C-8A49-19BA78E6E8C2}"/>
              </a:ext>
            </a:extLst>
          </p:cNvPr>
          <p:cNvSpPr>
            <a:spLocks noGrp="1" noChangeArrowheads="1"/>
          </p:cNvSpPr>
          <p:nvPr>
            <p:ph type="ctrTitle"/>
          </p:nvPr>
        </p:nvSpPr>
        <p:spPr>
          <a:xfrm>
            <a:off x="687388" y="4365124"/>
            <a:ext cx="9523412" cy="671512"/>
          </a:xfrm>
        </p:spPr>
        <p:txBody>
          <a:bodyPr/>
          <a:lstStyle/>
          <a:p>
            <a:pPr>
              <a:spcBef>
                <a:spcPct val="0"/>
              </a:spcBef>
              <a:buSzTx/>
            </a:pPr>
            <a:r>
              <a:rPr lang="fr-FR" altLang="fr-FR" sz="2800" dirty="0">
                <a:solidFill>
                  <a:srgbClr val="C00000"/>
                </a:solidFill>
                <a:latin typeface="Montserrat ExtraBold" panose="00000900000000000000" pitchFamily="2" charset="0"/>
                <a:ea typeface="Montserrat ExtraBold" panose="00000900000000000000" pitchFamily="2" charset="0"/>
                <a:cs typeface="Montserrat ExtraBold" panose="00000900000000000000" pitchFamily="2" charset="0"/>
              </a:rPr>
              <a:t>Part Variable 2024</a:t>
            </a:r>
            <a:br>
              <a:rPr lang="fr-FR" altLang="fr-FR" sz="2800" dirty="0">
                <a:solidFill>
                  <a:srgbClr val="C00000"/>
                </a:solidFill>
                <a:latin typeface="Montserrat ExtraBold" panose="00000900000000000000" pitchFamily="2" charset="0"/>
                <a:ea typeface="Montserrat ExtraBold" panose="00000900000000000000" pitchFamily="2" charset="0"/>
                <a:cs typeface="Montserrat ExtraBold" panose="00000900000000000000" pitchFamily="2" charset="0"/>
              </a:rPr>
            </a:br>
            <a:r>
              <a:rPr lang="fr-FR" altLang="fr-FR" sz="2800" dirty="0">
                <a:solidFill>
                  <a:srgbClr val="C00000"/>
                </a:solidFill>
                <a:latin typeface="Montserrat ExtraBold" panose="00000900000000000000" pitchFamily="2" charset="0"/>
                <a:ea typeface="Montserrat ExtraBold" panose="00000900000000000000" pitchFamily="2" charset="0"/>
                <a:cs typeface="Montserrat ExtraBold" panose="00000900000000000000" pitchFamily="2" charset="0"/>
              </a:rPr>
              <a:t>Métiers Réseau</a:t>
            </a:r>
          </a:p>
        </p:txBody>
      </p:sp>
      <p:sp>
        <p:nvSpPr>
          <p:cNvPr id="8196" name="Espace réservé du texte 3">
            <a:extLst>
              <a:ext uri="{FF2B5EF4-FFF2-40B4-BE49-F238E27FC236}">
                <a16:creationId xmlns:a16="http://schemas.microsoft.com/office/drawing/2014/main" id="{D45C1A26-243B-BB71-4C38-954B368E5C97}"/>
              </a:ext>
            </a:extLst>
          </p:cNvPr>
          <p:cNvSpPr>
            <a:spLocks noGrp="1" noChangeArrowheads="1"/>
          </p:cNvSpPr>
          <p:nvPr>
            <p:ph type="body" sz="quarter" idx="11"/>
          </p:nvPr>
        </p:nvSpPr>
        <p:spPr bwMode="auto">
          <a:xfrm>
            <a:off x="687388" y="5245100"/>
            <a:ext cx="8999537" cy="307777"/>
          </a:xfrm>
        </p:spPr>
        <p:txBody>
          <a:bodyPr numCol="1" compatLnSpc="1">
            <a:prstTxWarp prst="textNoShape">
              <a:avLst/>
            </a:prstTxWarp>
          </a:bodyPr>
          <a:lstStyle/>
          <a:p>
            <a:r>
              <a:rPr lang="fr-FR" altLang="fr-FR" dirty="0">
                <a:latin typeface="Montserrat SemiBold" panose="00000700000000000000" pitchFamily="2" charset="0"/>
              </a:rPr>
              <a:t>18 Janvier 2024 </a:t>
            </a:r>
          </a:p>
        </p:txBody>
      </p:sp>
      <p:pic>
        <p:nvPicPr>
          <p:cNvPr id="26" name="Image 25" descr="Une image contenant sport, Sports, Condition physique, compétition&#10;&#10;Description générée automatiquement">
            <a:extLst>
              <a:ext uri="{FF2B5EF4-FFF2-40B4-BE49-F238E27FC236}">
                <a16:creationId xmlns:a16="http://schemas.microsoft.com/office/drawing/2014/main" id="{70B97851-FA44-0FB6-D534-8642090B79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249554" y="573"/>
            <a:ext cx="2942446" cy="2002320"/>
          </a:xfrm>
          <a:prstGeom prst="rect">
            <a:avLst/>
          </a:prstGeom>
        </p:spPr>
      </p:pic>
      <p:pic>
        <p:nvPicPr>
          <p:cNvPr id="28" name="Image 27" descr="Une image contenant sport, Condition physique, genou, plein air&#10;&#10;Description générée automatiquement">
            <a:extLst>
              <a:ext uri="{FF2B5EF4-FFF2-40B4-BE49-F238E27FC236}">
                <a16:creationId xmlns:a16="http://schemas.microsoft.com/office/drawing/2014/main" id="{DE434C83-4C75-9B78-B91F-E7AD9881D33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249554" y="2099277"/>
            <a:ext cx="2942446" cy="2002320"/>
          </a:xfrm>
          <a:prstGeom prst="rect">
            <a:avLst/>
          </a:prstGeom>
        </p:spPr>
      </p:pic>
      <p:pic>
        <p:nvPicPr>
          <p:cNvPr id="30" name="Image 29" descr="Une image contenant sport, Condition physique, genou, Danse&#10;&#10;Description générée automatiquement">
            <a:extLst>
              <a:ext uri="{FF2B5EF4-FFF2-40B4-BE49-F238E27FC236}">
                <a16:creationId xmlns:a16="http://schemas.microsoft.com/office/drawing/2014/main" id="{46454309-CED6-15D2-05BE-70617374452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471"/>
          <a:stretch/>
        </p:blipFill>
        <p:spPr>
          <a:xfrm>
            <a:off x="9249554" y="2099278"/>
            <a:ext cx="2956272" cy="2017438"/>
          </a:xfrm>
          <a:prstGeom prst="rect">
            <a:avLst/>
          </a:prstGeom>
        </p:spPr>
      </p:pic>
      <p:pic>
        <p:nvPicPr>
          <p:cNvPr id="8192" name="Image 8191" descr="Une image contenant piste et terrain, sport, Condition physique, javelot&#10;&#10;Description générée automatiquement">
            <a:extLst>
              <a:ext uri="{FF2B5EF4-FFF2-40B4-BE49-F238E27FC236}">
                <a16:creationId xmlns:a16="http://schemas.microsoft.com/office/drawing/2014/main" id="{98825C98-B9ED-F89A-9587-049831A5618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flipH="1">
            <a:off x="6142902" y="1714"/>
            <a:ext cx="3024507" cy="4126450"/>
          </a:xfrm>
          <a:prstGeom prst="rect">
            <a:avLst/>
          </a:prstGeom>
        </p:spPr>
      </p:pic>
      <p:pic>
        <p:nvPicPr>
          <p:cNvPr id="8194" name="Image 8193" descr="Une image contenant sport, chaussures, personne, Danse&#10;&#10;Description générée automatiquement">
            <a:extLst>
              <a:ext uri="{FF2B5EF4-FFF2-40B4-BE49-F238E27FC236}">
                <a16:creationId xmlns:a16="http://schemas.microsoft.com/office/drawing/2014/main" id="{53AF2839-1459-03B7-7B6A-DB903A9DBF0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064793" y="1714"/>
            <a:ext cx="3003567" cy="4136688"/>
          </a:xfrm>
          <a:prstGeom prst="rect">
            <a:avLst/>
          </a:prstGeom>
        </p:spPr>
      </p:pic>
      <p:pic>
        <p:nvPicPr>
          <p:cNvPr id="8206" name="Image 8205" descr="Une image contenant Cuisse, personne, Condition physique, genou&#10;&#10;Description générée automatiquement">
            <a:extLst>
              <a:ext uri="{FF2B5EF4-FFF2-40B4-BE49-F238E27FC236}">
                <a16:creationId xmlns:a16="http://schemas.microsoft.com/office/drawing/2014/main" id="{B9AF6912-AAF9-75CC-7ED8-12B9EE0B2E0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0" y="0"/>
            <a:ext cx="3003078" cy="4136688"/>
          </a:xfrm>
          <a:prstGeom prst="rect">
            <a:avLst/>
          </a:prstGeom>
        </p:spPr>
      </p:pic>
    </p:spTree>
    <p:extLst>
      <p:ext uri="{BB962C8B-B14F-4D97-AF65-F5344CB8AC3E}">
        <p14:creationId xmlns:p14="http://schemas.microsoft.com/office/powerpoint/2010/main" val="3258169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B36713C-0DDA-6432-D6BF-7CDD573D33A8}"/>
              </a:ext>
            </a:extLst>
          </p:cNvPr>
          <p:cNvSpPr>
            <a:spLocks noGrp="1"/>
          </p:cNvSpPr>
          <p:nvPr>
            <p:ph type="body" sz="quarter" idx="11"/>
          </p:nvPr>
        </p:nvSpPr>
        <p:spPr>
          <a:xfrm>
            <a:off x="4567238" y="1480182"/>
            <a:ext cx="7308850" cy="722312"/>
          </a:xfrm>
        </p:spPr>
        <p:txBody>
          <a:bodyPr/>
          <a:lstStyle/>
          <a:p>
            <a:pPr fontAlgn="auto">
              <a:buClr>
                <a:schemeClr val="accent6"/>
              </a:buClr>
              <a:defRPr/>
            </a:pPr>
            <a:r>
              <a:rPr lang="fr-FR" dirty="0"/>
              <a:t>Les principes généraux</a:t>
            </a:r>
            <a:endParaRPr dirty="0"/>
          </a:p>
        </p:txBody>
      </p:sp>
      <p:cxnSp>
        <p:nvCxnSpPr>
          <p:cNvPr id="12" name="Connecteur droit 11">
            <a:extLst>
              <a:ext uri="{FF2B5EF4-FFF2-40B4-BE49-F238E27FC236}">
                <a16:creationId xmlns:a16="http://schemas.microsoft.com/office/drawing/2014/main" id="{6A6199B5-690E-8B69-A958-FD88110C717D}"/>
              </a:ext>
            </a:extLst>
          </p:cNvPr>
          <p:cNvCxnSpPr>
            <a:cxnSpLocks/>
          </p:cNvCxnSpPr>
          <p:nvPr/>
        </p:nvCxnSpPr>
        <p:spPr>
          <a:xfrm>
            <a:off x="3524250" y="1384932"/>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u texte 1">
            <a:extLst>
              <a:ext uri="{FF2B5EF4-FFF2-40B4-BE49-F238E27FC236}">
                <a16:creationId xmlns:a16="http://schemas.microsoft.com/office/drawing/2014/main" id="{8E23BDF0-8498-5707-ECB7-7F8A41950C6D}"/>
              </a:ext>
            </a:extLst>
          </p:cNvPr>
          <p:cNvSpPr txBox="1">
            <a:spLocks/>
          </p:cNvSpPr>
          <p:nvPr/>
        </p:nvSpPr>
        <p:spPr>
          <a:xfrm>
            <a:off x="3393281" y="1563274"/>
            <a:ext cx="452437" cy="556127"/>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indent="0" algn="l" rtl="0" eaLnBrk="1" fontAlgn="base" hangingPunct="1">
              <a:lnSpc>
                <a:spcPct val="90000"/>
              </a:lnSpc>
              <a:spcBef>
                <a:spcPts val="0"/>
              </a:spcBef>
              <a:spcAft>
                <a:spcPts val="0"/>
              </a:spcAft>
              <a:buClr>
                <a:srgbClr val="D7C378"/>
              </a:buClr>
              <a:buFont typeface="Cambria Math" panose="02040503050406030204" pitchFamily="18" charset="0"/>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fontAlgn="auto">
              <a:buClr>
                <a:schemeClr val="accent6"/>
              </a:buClr>
              <a:defRPr/>
            </a:pPr>
            <a:r>
              <a:rPr lang="fr-FR" sz="2400" b="1" kern="0" dirty="0">
                <a:solidFill>
                  <a:srgbClr val="FFC000"/>
                </a:solidFill>
              </a:rPr>
              <a:t>01</a:t>
            </a:r>
          </a:p>
        </p:txBody>
      </p:sp>
      <p:sp>
        <p:nvSpPr>
          <p:cNvPr id="15" name="Espace réservé du texte 1">
            <a:extLst>
              <a:ext uri="{FF2B5EF4-FFF2-40B4-BE49-F238E27FC236}">
                <a16:creationId xmlns:a16="http://schemas.microsoft.com/office/drawing/2014/main" id="{918466B2-C6BE-3EE9-C17B-31378E790D1B}"/>
              </a:ext>
            </a:extLst>
          </p:cNvPr>
          <p:cNvSpPr txBox="1">
            <a:spLocks/>
          </p:cNvSpPr>
          <p:nvPr/>
        </p:nvSpPr>
        <p:spPr>
          <a:xfrm>
            <a:off x="3393278" y="2456597"/>
            <a:ext cx="452437" cy="556127"/>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indent="0" algn="l" rtl="0" eaLnBrk="1" fontAlgn="base" hangingPunct="1">
              <a:lnSpc>
                <a:spcPct val="90000"/>
              </a:lnSpc>
              <a:spcBef>
                <a:spcPts val="0"/>
              </a:spcBef>
              <a:spcAft>
                <a:spcPts val="0"/>
              </a:spcAft>
              <a:buClr>
                <a:srgbClr val="D7C378"/>
              </a:buClr>
              <a:buFont typeface="Cambria Math" panose="02040503050406030204" pitchFamily="18" charset="0"/>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fontAlgn="auto">
              <a:buClr>
                <a:schemeClr val="accent6"/>
              </a:buClr>
              <a:defRPr/>
            </a:pPr>
            <a:r>
              <a:rPr lang="fr-FR" sz="2400" b="1" kern="0" dirty="0">
                <a:solidFill>
                  <a:srgbClr val="C00000"/>
                </a:solidFill>
              </a:rPr>
              <a:t>02</a:t>
            </a:r>
          </a:p>
        </p:txBody>
      </p:sp>
      <p:sp>
        <p:nvSpPr>
          <p:cNvPr id="18" name="ZoneTexte 17">
            <a:extLst>
              <a:ext uri="{FF2B5EF4-FFF2-40B4-BE49-F238E27FC236}">
                <a16:creationId xmlns:a16="http://schemas.microsoft.com/office/drawing/2014/main" id="{29607B75-0E7D-00D3-4C22-004055165141}"/>
              </a:ext>
            </a:extLst>
          </p:cNvPr>
          <p:cNvSpPr txBox="1"/>
          <p:nvPr/>
        </p:nvSpPr>
        <p:spPr>
          <a:xfrm>
            <a:off x="4471988" y="2501875"/>
            <a:ext cx="7308850" cy="1651221"/>
          </a:xfrm>
          <a:prstGeom prst="rect">
            <a:avLst/>
          </a:prstGeom>
          <a:noFill/>
        </p:spPr>
        <p:txBody>
          <a:bodyPr wrap="square" rtlCol="0">
            <a:spAutoFit/>
          </a:bodyPr>
          <a:lstStyle/>
          <a:p>
            <a:r>
              <a:rPr lang="fr-FR" sz="2130" dirty="0">
                <a:latin typeface="Montserrat" panose="00000500000000000000" pitchFamily="2" charset="0"/>
              </a:rPr>
              <a:t>Les orientations stratégiques</a:t>
            </a:r>
          </a:p>
          <a:p>
            <a:pPr marL="800100" lvl="1" indent="-342900">
              <a:buClr>
                <a:srgbClr val="C00000"/>
              </a:buClr>
              <a:buFont typeface="Wingdings" panose="05000000000000000000" pitchFamily="2" charset="2"/>
              <a:buChar char="§"/>
            </a:pPr>
            <a:r>
              <a:rPr lang="fr-FR" sz="1600" dirty="0">
                <a:latin typeface="Montserrat" panose="00000500000000000000" pitchFamily="2" charset="0"/>
              </a:rPr>
              <a:t>Satisfaire et Conseiller</a:t>
            </a:r>
          </a:p>
          <a:p>
            <a:pPr marL="800100" lvl="1" indent="-342900">
              <a:buClr>
                <a:srgbClr val="C00000"/>
              </a:buClr>
              <a:buFont typeface="Wingdings" panose="05000000000000000000" pitchFamily="2" charset="2"/>
              <a:buChar char="§"/>
            </a:pPr>
            <a:r>
              <a:rPr lang="fr-FR" sz="1600" dirty="0">
                <a:latin typeface="Montserrat" panose="00000500000000000000" pitchFamily="2" charset="0"/>
              </a:rPr>
              <a:t>Collecter</a:t>
            </a:r>
          </a:p>
          <a:p>
            <a:pPr marL="800100" lvl="1" indent="-342900">
              <a:buClr>
                <a:srgbClr val="C00000"/>
              </a:buClr>
              <a:buFont typeface="Wingdings" panose="05000000000000000000" pitchFamily="2" charset="2"/>
              <a:buChar char="§"/>
            </a:pPr>
            <a:r>
              <a:rPr lang="fr-FR" sz="1600" dirty="0">
                <a:latin typeface="Montserrat" panose="00000500000000000000" pitchFamily="2" charset="0"/>
              </a:rPr>
              <a:t>Conquérir</a:t>
            </a:r>
          </a:p>
          <a:p>
            <a:pPr marL="800100" lvl="1" indent="-342900">
              <a:buClr>
                <a:srgbClr val="C00000"/>
              </a:buClr>
              <a:buFont typeface="Wingdings" panose="05000000000000000000" pitchFamily="2" charset="2"/>
              <a:buChar char="§"/>
            </a:pPr>
            <a:r>
              <a:rPr lang="fr-FR" sz="1600" dirty="0">
                <a:latin typeface="Montserrat" panose="00000500000000000000" pitchFamily="2" charset="0"/>
              </a:rPr>
              <a:t>Créer de la valeur</a:t>
            </a:r>
          </a:p>
          <a:p>
            <a:pPr marL="800100" lvl="1" indent="-342900">
              <a:buClr>
                <a:srgbClr val="C00000"/>
              </a:buClr>
              <a:buFont typeface="Wingdings" panose="05000000000000000000" pitchFamily="2" charset="2"/>
              <a:buChar char="§"/>
            </a:pPr>
            <a:r>
              <a:rPr lang="fr-FR" sz="1600" dirty="0">
                <a:latin typeface="Montserrat" panose="00000500000000000000" pitchFamily="2" charset="0"/>
              </a:rPr>
              <a:t>Piloter nos risques</a:t>
            </a:r>
          </a:p>
        </p:txBody>
      </p:sp>
      <p:sp>
        <p:nvSpPr>
          <p:cNvPr id="23" name="Espace réservé du texte 1">
            <a:extLst>
              <a:ext uri="{FF2B5EF4-FFF2-40B4-BE49-F238E27FC236}">
                <a16:creationId xmlns:a16="http://schemas.microsoft.com/office/drawing/2014/main" id="{9E1943C3-FC82-F6EC-007D-621D33E03944}"/>
              </a:ext>
            </a:extLst>
          </p:cNvPr>
          <p:cNvSpPr txBox="1">
            <a:spLocks/>
          </p:cNvSpPr>
          <p:nvPr/>
        </p:nvSpPr>
        <p:spPr>
          <a:xfrm>
            <a:off x="3393278" y="4328087"/>
            <a:ext cx="452437" cy="556127"/>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indent="0" algn="l" rtl="0" eaLnBrk="1" fontAlgn="base" hangingPunct="1">
              <a:lnSpc>
                <a:spcPct val="90000"/>
              </a:lnSpc>
              <a:spcBef>
                <a:spcPts val="0"/>
              </a:spcBef>
              <a:spcAft>
                <a:spcPts val="0"/>
              </a:spcAft>
              <a:buClr>
                <a:srgbClr val="D7C378"/>
              </a:buClr>
              <a:buFont typeface="Cambria Math" panose="02040503050406030204" pitchFamily="18" charset="0"/>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fontAlgn="auto">
              <a:buClr>
                <a:schemeClr val="accent6"/>
              </a:buClr>
              <a:defRPr/>
            </a:pPr>
            <a:r>
              <a:rPr lang="fr-FR" sz="2400" b="1" kern="0" dirty="0">
                <a:solidFill>
                  <a:srgbClr val="7030A0"/>
                </a:solidFill>
              </a:rPr>
              <a:t>03</a:t>
            </a:r>
          </a:p>
        </p:txBody>
      </p:sp>
      <p:sp>
        <p:nvSpPr>
          <p:cNvPr id="24" name="ZoneTexte 23">
            <a:extLst>
              <a:ext uri="{FF2B5EF4-FFF2-40B4-BE49-F238E27FC236}">
                <a16:creationId xmlns:a16="http://schemas.microsoft.com/office/drawing/2014/main" id="{090380F6-1EAB-8EEE-146A-6361033E1F0F}"/>
              </a:ext>
            </a:extLst>
          </p:cNvPr>
          <p:cNvSpPr txBox="1"/>
          <p:nvPr/>
        </p:nvSpPr>
        <p:spPr>
          <a:xfrm>
            <a:off x="4466139" y="4357716"/>
            <a:ext cx="7308850" cy="1405000"/>
          </a:xfrm>
          <a:prstGeom prst="rect">
            <a:avLst/>
          </a:prstGeom>
          <a:noFill/>
        </p:spPr>
        <p:txBody>
          <a:bodyPr wrap="square" rtlCol="0">
            <a:spAutoFit/>
          </a:bodyPr>
          <a:lstStyle/>
          <a:p>
            <a:r>
              <a:rPr lang="fr-FR" sz="2130" dirty="0">
                <a:latin typeface="Montserrat" panose="00000500000000000000" pitchFamily="2" charset="0"/>
              </a:rPr>
              <a:t>Les Parts Variables détaillées par métiers</a:t>
            </a:r>
          </a:p>
          <a:p>
            <a:pPr marL="800100" lvl="1" indent="-342900">
              <a:buClr>
                <a:srgbClr val="7030A0"/>
              </a:buClr>
              <a:buFont typeface="Wingdings" panose="05000000000000000000" pitchFamily="2" charset="2"/>
              <a:buChar char="§"/>
            </a:pPr>
            <a:r>
              <a:rPr lang="fr-FR" sz="1600" dirty="0">
                <a:latin typeface="Montserrat" panose="00000500000000000000" pitchFamily="2" charset="0"/>
              </a:rPr>
              <a:t>Tableaux de Part Variable</a:t>
            </a:r>
          </a:p>
          <a:p>
            <a:pPr marL="800100" lvl="1" indent="-342900">
              <a:buClr>
                <a:srgbClr val="7030A0"/>
              </a:buClr>
              <a:buFont typeface="Wingdings" panose="05000000000000000000" pitchFamily="2" charset="2"/>
              <a:buChar char="§"/>
            </a:pPr>
            <a:r>
              <a:rPr lang="fr-FR" sz="1600" dirty="0">
                <a:latin typeface="Montserrat" panose="00000500000000000000" pitchFamily="2" charset="0"/>
              </a:rPr>
              <a:t>Objectifs</a:t>
            </a:r>
          </a:p>
          <a:p>
            <a:pPr marL="800100" lvl="1" indent="-342900">
              <a:buClr>
                <a:srgbClr val="7030A0"/>
              </a:buClr>
              <a:buFont typeface="Wingdings" panose="05000000000000000000" pitchFamily="2" charset="2"/>
              <a:buChar char="§"/>
            </a:pPr>
            <a:r>
              <a:rPr lang="fr-FR" sz="1600" dirty="0">
                <a:latin typeface="Montserrat" panose="00000500000000000000" pitchFamily="2" charset="0"/>
              </a:rPr>
              <a:t>Référentiels Métiers</a:t>
            </a:r>
          </a:p>
          <a:p>
            <a:pPr marL="800100" lvl="1" indent="-342900">
              <a:buClr>
                <a:srgbClr val="7030A0"/>
              </a:buClr>
              <a:buFont typeface="Wingdings" panose="05000000000000000000" pitchFamily="2" charset="2"/>
              <a:buChar char="§"/>
            </a:pPr>
            <a:endParaRPr lang="fr-FR" sz="1600" dirty="0">
              <a:latin typeface="Montserrat" panose="00000500000000000000" pitchFamily="2" charset="0"/>
            </a:endParaRPr>
          </a:p>
        </p:txBody>
      </p:sp>
      <p:cxnSp>
        <p:nvCxnSpPr>
          <p:cNvPr id="26" name="Connecteur droit 25">
            <a:extLst>
              <a:ext uri="{FF2B5EF4-FFF2-40B4-BE49-F238E27FC236}">
                <a16:creationId xmlns:a16="http://schemas.microsoft.com/office/drawing/2014/main" id="{C834C0D1-3719-56A8-F588-474E8E0DE0AA}"/>
              </a:ext>
            </a:extLst>
          </p:cNvPr>
          <p:cNvCxnSpPr>
            <a:cxnSpLocks/>
          </p:cNvCxnSpPr>
          <p:nvPr/>
        </p:nvCxnSpPr>
        <p:spPr>
          <a:xfrm>
            <a:off x="3524250" y="2297254"/>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E1CF4B59-E5A9-7181-1BA9-E4CF8A6E30B3}"/>
              </a:ext>
            </a:extLst>
          </p:cNvPr>
          <p:cNvCxnSpPr>
            <a:cxnSpLocks/>
          </p:cNvCxnSpPr>
          <p:nvPr/>
        </p:nvCxnSpPr>
        <p:spPr>
          <a:xfrm>
            <a:off x="3585076" y="4286782"/>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3D14FE6F-0666-262F-BBD5-9C0650820CAF}"/>
              </a:ext>
            </a:extLst>
          </p:cNvPr>
          <p:cNvCxnSpPr>
            <a:cxnSpLocks/>
          </p:cNvCxnSpPr>
          <p:nvPr/>
        </p:nvCxnSpPr>
        <p:spPr>
          <a:xfrm>
            <a:off x="3533046" y="5548123"/>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3097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196F31FE-E571-BB50-E551-F93F61B9C463}"/>
              </a:ext>
            </a:extLst>
          </p:cNvPr>
          <p:cNvSpPr>
            <a:spLocks noGrp="1"/>
          </p:cNvSpPr>
          <p:nvPr>
            <p:ph type="body" sz="quarter" idx="13"/>
          </p:nvPr>
        </p:nvSpPr>
        <p:spPr/>
        <p:txBody>
          <a:bodyPr/>
          <a:lstStyle/>
          <a:p>
            <a:pPr fontAlgn="auto">
              <a:buClr>
                <a:schemeClr val="accent6"/>
              </a:buClr>
              <a:defRPr/>
            </a:pPr>
            <a:r>
              <a:rPr lang="fr-FR" dirty="0"/>
              <a:t>Les principes généraux</a:t>
            </a:r>
          </a:p>
          <a:p>
            <a:pPr fontAlgn="auto">
              <a:spcBef>
                <a:spcPts val="0"/>
              </a:spcBef>
              <a:spcAft>
                <a:spcPts val="0"/>
              </a:spcAft>
              <a:buClr>
                <a:schemeClr val="accent6"/>
              </a:buClr>
              <a:defRPr/>
            </a:pPr>
            <a:r>
              <a:rPr dirty="0"/>
              <a:t> </a:t>
            </a:r>
          </a:p>
        </p:txBody>
      </p:sp>
      <p:sp>
        <p:nvSpPr>
          <p:cNvPr id="10243" name="Espace réservé du texte 14">
            <a:extLst>
              <a:ext uri="{FF2B5EF4-FFF2-40B4-BE49-F238E27FC236}">
                <a16:creationId xmlns:a16="http://schemas.microsoft.com/office/drawing/2014/main" id="{901307E7-31FF-77AC-20AD-A8F2C6436D0B}"/>
              </a:ext>
            </a:extLst>
          </p:cNvPr>
          <p:cNvSpPr>
            <a:spLocks noGrp="1" noChangeArrowheads="1"/>
          </p:cNvSpPr>
          <p:nvPr>
            <p:ph type="body" sz="quarter" idx="14"/>
          </p:nvPr>
        </p:nvSpPr>
        <p:spPr bwMode="auto"/>
        <p:txBody>
          <a:bodyPr numCol="1" compatLnSpc="1">
            <a:prstTxWarp prst="textNoShape">
              <a:avLst/>
            </a:prstTxWarp>
          </a:bodyPr>
          <a:lstStyle/>
          <a:p>
            <a:r>
              <a:rPr altLang="fr-FR" dirty="0">
                <a:latin typeface="Montserrat" panose="02000505000000020004" pitchFamily="2" charset="0"/>
                <a:ea typeface="Montserrat" panose="02000505000000020004" pitchFamily="2" charset="0"/>
                <a:sym typeface="Arial" panose="020B0604020202020204" pitchFamily="34" charset="0"/>
              </a:rPr>
              <a:t>01</a:t>
            </a:r>
          </a:p>
        </p:txBody>
      </p:sp>
      <p:pic>
        <p:nvPicPr>
          <p:cNvPr id="5" name="Espace réservé pour une image  4" descr="Une image contenant Condition physique, Danse, Cuisse, genou&#10;&#10;Description générée automatiquement">
            <a:extLst>
              <a:ext uri="{FF2B5EF4-FFF2-40B4-BE49-F238E27FC236}">
                <a16:creationId xmlns:a16="http://schemas.microsoft.com/office/drawing/2014/main" id="{E54D9B55-B4E9-C8A0-C853-422294D1D2C3}"/>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a:stretch/>
        </p:blipFill>
        <p:spPr>
          <a:xfrm>
            <a:off x="6004560" y="0"/>
            <a:ext cx="6187440" cy="6858001"/>
          </a:xfrm>
        </p:spPr>
      </p:pic>
    </p:spTree>
    <p:extLst>
      <p:ext uri="{BB962C8B-B14F-4D97-AF65-F5344CB8AC3E}">
        <p14:creationId xmlns:p14="http://schemas.microsoft.com/office/powerpoint/2010/main" val="3683278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personne, Équilibre, Condition physique&#10;&#10;Description générée automatiquement">
            <a:extLst>
              <a:ext uri="{FF2B5EF4-FFF2-40B4-BE49-F238E27FC236}">
                <a16:creationId xmlns:a16="http://schemas.microsoft.com/office/drawing/2014/main" id="{ABBC4E1A-BD90-1F27-6D6B-100D08D2131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54348" y="1747754"/>
            <a:ext cx="2104891" cy="4060388"/>
          </a:xfrm>
          <a:prstGeom prst="rect">
            <a:avLst/>
          </a:prstGeom>
        </p:spPr>
      </p:pic>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Les principes généraux</a:t>
            </a:r>
          </a:p>
        </p:txBody>
      </p:sp>
      <p:sp>
        <p:nvSpPr>
          <p:cNvPr id="9" name="Espace réservé du contenu 8">
            <a:extLst>
              <a:ext uri="{FF2B5EF4-FFF2-40B4-BE49-F238E27FC236}">
                <a16:creationId xmlns:a16="http://schemas.microsoft.com/office/drawing/2014/main" id="{A7C2E8C1-7BE1-ED4F-E5AF-C9599758BD02}"/>
              </a:ext>
            </a:extLst>
          </p:cNvPr>
          <p:cNvSpPr>
            <a:spLocks noGrp="1"/>
          </p:cNvSpPr>
          <p:nvPr>
            <p:ph sz="quarter" idx="13"/>
          </p:nvPr>
        </p:nvSpPr>
        <p:spPr>
          <a:xfrm>
            <a:off x="2686462" y="1632000"/>
            <a:ext cx="9026668" cy="4677321"/>
          </a:xfrm>
        </p:spPr>
        <p:txBody>
          <a:bodyPr>
            <a:normAutofit fontScale="92500" lnSpcReduction="10000"/>
          </a:bodyPr>
          <a:lstStyle/>
          <a:p>
            <a:r>
              <a:rPr lang="fr-FR" b="1" kern="0" dirty="0">
                <a:solidFill>
                  <a:srgbClr val="C00000"/>
                </a:solidFill>
              </a:rPr>
              <a:t>Elle porte une ambition de croissance pérenne</a:t>
            </a:r>
            <a:r>
              <a:rPr lang="fr-FR" kern="0" dirty="0"/>
              <a:t> de notre entreprise en </a:t>
            </a:r>
            <a:r>
              <a:rPr lang="fr-FR" b="1" kern="0" dirty="0">
                <a:solidFill>
                  <a:srgbClr val="C00000"/>
                </a:solidFill>
              </a:rPr>
              <a:t>optimisant notre PNB</a:t>
            </a:r>
            <a:r>
              <a:rPr lang="fr-FR" kern="0" dirty="0"/>
              <a:t> dans le </a:t>
            </a:r>
            <a:r>
              <a:rPr lang="fr-FR" b="1" kern="0" dirty="0">
                <a:solidFill>
                  <a:srgbClr val="C00000"/>
                </a:solidFill>
              </a:rPr>
              <a:t>strict respect des règles de risque et de conformité</a:t>
            </a:r>
            <a:r>
              <a:rPr lang="fr-FR" kern="0" dirty="0"/>
              <a:t>, en assurant </a:t>
            </a:r>
            <a:r>
              <a:rPr lang="fr-FR" b="1" kern="0" dirty="0">
                <a:solidFill>
                  <a:srgbClr val="C00000"/>
                </a:solidFill>
              </a:rPr>
              <a:t>la primauté des intérêts clients</a:t>
            </a:r>
            <a:r>
              <a:rPr lang="fr-FR" kern="0" dirty="0"/>
              <a:t> et </a:t>
            </a:r>
            <a:r>
              <a:rPr lang="fr-FR" b="1" kern="0" dirty="0">
                <a:solidFill>
                  <a:srgbClr val="C00000"/>
                </a:solidFill>
              </a:rPr>
              <a:t>en contribuant à l’engagement des équipes</a:t>
            </a:r>
            <a:r>
              <a:rPr lang="fr-FR" kern="0" dirty="0"/>
              <a:t>.</a:t>
            </a:r>
          </a:p>
          <a:p>
            <a:endParaRPr lang="fr-FR" kern="0" dirty="0"/>
          </a:p>
          <a:p>
            <a:r>
              <a:rPr lang="fr-FR" kern="0" dirty="0"/>
              <a:t>La Part Variable 2024 traduit le </a:t>
            </a:r>
            <a:r>
              <a:rPr lang="fr-FR" b="1" kern="0" dirty="0">
                <a:solidFill>
                  <a:srgbClr val="C00000"/>
                </a:solidFill>
              </a:rPr>
              <a:t>socle de notre politique commerciale </a:t>
            </a:r>
            <a:r>
              <a:rPr lang="fr-FR" kern="0" dirty="0"/>
              <a:t>au travers de nos enjeux majeurs</a:t>
            </a:r>
          </a:p>
          <a:p>
            <a:pPr lvl="1"/>
            <a:r>
              <a:rPr lang="fr-FR" b="1" kern="0" dirty="0">
                <a:solidFill>
                  <a:srgbClr val="C00000"/>
                </a:solidFill>
              </a:rPr>
              <a:t>la collecte </a:t>
            </a:r>
            <a:r>
              <a:rPr lang="fr-FR" kern="0" dirty="0"/>
              <a:t>pour accompagner notre développement et améliorer notre trajectoire de liquidité</a:t>
            </a:r>
          </a:p>
          <a:p>
            <a:pPr lvl="1"/>
            <a:r>
              <a:rPr lang="fr-FR" b="1" kern="0" dirty="0">
                <a:solidFill>
                  <a:srgbClr val="C00000"/>
                </a:solidFill>
              </a:rPr>
              <a:t>la conquête</a:t>
            </a:r>
            <a:r>
              <a:rPr lang="fr-FR" kern="0" dirty="0"/>
              <a:t> pour développer notre fonds de commerce avec nos leviers du plan stratégique et la recommandation</a:t>
            </a:r>
          </a:p>
          <a:p>
            <a:pPr lvl="1"/>
            <a:r>
              <a:rPr lang="fr-FR" b="1" kern="0" dirty="0">
                <a:solidFill>
                  <a:srgbClr val="C00000"/>
                </a:solidFill>
              </a:rPr>
              <a:t>la satisfaction </a:t>
            </a:r>
            <a:r>
              <a:rPr lang="fr-FR" kern="0" dirty="0"/>
              <a:t>pour réduire l’attrition au travers des actions concrètes de traitement du PTF et de l’amélioration de notre joignabilité</a:t>
            </a:r>
          </a:p>
          <a:p>
            <a:endParaRPr lang="fr-FR" kern="0" dirty="0"/>
          </a:p>
          <a:p>
            <a:r>
              <a:rPr lang="fr-FR" kern="0" dirty="0"/>
              <a:t>Elle porte nos </a:t>
            </a:r>
            <a:r>
              <a:rPr lang="fr-FR" b="1" kern="0" dirty="0">
                <a:solidFill>
                  <a:srgbClr val="C00000"/>
                </a:solidFill>
              </a:rPr>
              <a:t>ambitions 2024 </a:t>
            </a:r>
            <a:r>
              <a:rPr lang="fr-FR" kern="0" dirty="0"/>
              <a:t>autour de la création de valeur</a:t>
            </a:r>
          </a:p>
          <a:p>
            <a:pPr lvl="1"/>
            <a:r>
              <a:rPr lang="fr-FR" b="1" kern="0" dirty="0">
                <a:solidFill>
                  <a:srgbClr val="C00000"/>
                </a:solidFill>
              </a:rPr>
              <a:t>Les commissions avec l’IARD, et la Bancarisation</a:t>
            </a:r>
            <a:endParaRPr lang="fr-FR" kern="0" dirty="0">
              <a:solidFill>
                <a:srgbClr val="C00000"/>
              </a:solidFill>
            </a:endParaRPr>
          </a:p>
          <a:p>
            <a:pPr lvl="1"/>
            <a:r>
              <a:rPr lang="fr-FR" b="1" kern="0" dirty="0">
                <a:solidFill>
                  <a:srgbClr val="C00000"/>
                </a:solidFill>
              </a:rPr>
              <a:t>L’accroissement</a:t>
            </a:r>
            <a:r>
              <a:rPr lang="fr-FR" kern="0" dirty="0"/>
              <a:t> le plus rapide possible de notre MNI avec le </a:t>
            </a:r>
            <a:r>
              <a:rPr lang="fr-FR" b="1" kern="0" dirty="0">
                <a:solidFill>
                  <a:srgbClr val="C00000"/>
                </a:solidFill>
              </a:rPr>
              <a:t>Crédit Conso </a:t>
            </a:r>
          </a:p>
          <a:p>
            <a:pPr lvl="1"/>
            <a:r>
              <a:rPr lang="fr-FR" kern="0" dirty="0"/>
              <a:t>le </a:t>
            </a:r>
            <a:r>
              <a:rPr lang="fr-FR" b="1" kern="0" dirty="0">
                <a:solidFill>
                  <a:srgbClr val="C00000"/>
                </a:solidFill>
              </a:rPr>
              <a:t>développement </a:t>
            </a:r>
            <a:r>
              <a:rPr lang="fr-FR" kern="0" dirty="0"/>
              <a:t>de notre fonds de commerce avec un </a:t>
            </a:r>
            <a:r>
              <a:rPr lang="fr-FR" b="1" kern="0" dirty="0">
                <a:solidFill>
                  <a:srgbClr val="C00000"/>
                </a:solidFill>
              </a:rPr>
              <a:t>pilotage en NET</a:t>
            </a:r>
            <a:r>
              <a:rPr lang="fr-FR" kern="0" dirty="0"/>
              <a:t> sur notre baromètre</a:t>
            </a:r>
          </a:p>
          <a:p>
            <a:pPr lvl="1"/>
            <a:r>
              <a:rPr lang="fr-FR" kern="0" dirty="0"/>
              <a:t>Des synergies vers les marchés où les clients sont </a:t>
            </a:r>
            <a:r>
              <a:rPr lang="fr-FR" b="1" kern="0" dirty="0">
                <a:solidFill>
                  <a:srgbClr val="C00000"/>
                </a:solidFill>
              </a:rPr>
              <a:t>les plus rentables</a:t>
            </a:r>
            <a:r>
              <a:rPr lang="fr-FR" kern="0" dirty="0"/>
              <a:t> </a:t>
            </a:r>
            <a:r>
              <a:rPr lang="fr-FR" b="1" kern="0" dirty="0">
                <a:solidFill>
                  <a:srgbClr val="C00000"/>
                </a:solidFill>
              </a:rPr>
              <a:t>(PREMIUM et PROS)</a:t>
            </a:r>
            <a:endParaRPr lang="fr-FR" sz="1200" b="1" kern="0" dirty="0">
              <a:solidFill>
                <a:srgbClr val="C00000"/>
              </a:solidFill>
            </a:endParaRPr>
          </a:p>
          <a:p>
            <a:endParaRPr lang="fr-FR" dirty="0"/>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p:txBody>
          <a:bodyPr>
            <a:normAutofit/>
          </a:bodyPr>
          <a:lstStyle/>
          <a:p>
            <a:pPr fontAlgn="auto">
              <a:buClr>
                <a:schemeClr val="accent6"/>
              </a:buClr>
              <a:defRPr/>
            </a:pPr>
            <a:r>
              <a:rPr lang="fr-FR" dirty="0">
                <a:solidFill>
                  <a:schemeClr val="tx1"/>
                </a:solidFill>
              </a:rPr>
              <a:t>La Part Variable 2024, à l’instar de 2023, doit être la </a:t>
            </a:r>
            <a:r>
              <a:rPr lang="fr-FR" b="1" dirty="0">
                <a:solidFill>
                  <a:srgbClr val="C00000"/>
                </a:solidFill>
              </a:rPr>
              <a:t>boussole de nos ambitions fortes</a:t>
            </a: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503101" y="41425"/>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r" defTabSz="914400" rtl="0" eaLnBrk="1" fontAlgn="base" latinLnBrk="0" hangingPunct="1">
              <a:lnSpc>
                <a:spcPct val="100000"/>
              </a:lnSpc>
              <a:spcBef>
                <a:spcPct val="0"/>
              </a:spcBef>
              <a:spcAft>
                <a:spcPct val="0"/>
              </a:spcAft>
              <a:buClr>
                <a:srgbClr val="D7C378"/>
              </a:buClr>
              <a:buSzTx/>
              <a:buFont typeface="Cambria Math" panose="02040503050406030204" pitchFamily="18" charset="0"/>
              <a:buNone/>
              <a:tabLst/>
              <a:defRPr/>
            </a:pPr>
            <a:r>
              <a:rPr kumimoji="0" lang="fr-FR" sz="1400" b="1"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sym typeface="Arial" panose="020B0604020202020204" pitchFamily="34" charset="0"/>
              </a:rPr>
              <a:t>Part Variable 2024</a:t>
            </a:r>
          </a:p>
        </p:txBody>
      </p:sp>
    </p:spTree>
    <p:extLst>
      <p:ext uri="{BB962C8B-B14F-4D97-AF65-F5344CB8AC3E}">
        <p14:creationId xmlns:p14="http://schemas.microsoft.com/office/powerpoint/2010/main" val="3250958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personne, Équilibre, Condition physique&#10;&#10;Description générée automatiquement">
            <a:extLst>
              <a:ext uri="{FF2B5EF4-FFF2-40B4-BE49-F238E27FC236}">
                <a16:creationId xmlns:a16="http://schemas.microsoft.com/office/drawing/2014/main" id="{ABBC4E1A-BD90-1F27-6D6B-100D08D2131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54348" y="1747754"/>
            <a:ext cx="2104891" cy="4060388"/>
          </a:xfrm>
          <a:prstGeom prst="rect">
            <a:avLst/>
          </a:prstGeom>
        </p:spPr>
      </p:pic>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Les principes généraux</a:t>
            </a:r>
          </a:p>
        </p:txBody>
      </p:sp>
      <p:sp>
        <p:nvSpPr>
          <p:cNvPr id="9" name="Espace réservé du contenu 8">
            <a:extLst>
              <a:ext uri="{FF2B5EF4-FFF2-40B4-BE49-F238E27FC236}">
                <a16:creationId xmlns:a16="http://schemas.microsoft.com/office/drawing/2014/main" id="{A7C2E8C1-7BE1-ED4F-E5AF-C9599758BD02}"/>
              </a:ext>
            </a:extLst>
          </p:cNvPr>
          <p:cNvSpPr>
            <a:spLocks noGrp="1"/>
          </p:cNvSpPr>
          <p:nvPr>
            <p:ph sz="quarter" idx="13"/>
          </p:nvPr>
        </p:nvSpPr>
        <p:spPr>
          <a:xfrm>
            <a:off x="2686462" y="1632000"/>
            <a:ext cx="9026668" cy="4677321"/>
          </a:xfrm>
        </p:spPr>
        <p:txBody>
          <a:bodyPr>
            <a:normAutofit fontScale="92500" lnSpcReduction="10000"/>
          </a:bodyPr>
          <a:lstStyle/>
          <a:p>
            <a:r>
              <a:rPr lang="fr-FR" b="1" kern="0" dirty="0">
                <a:solidFill>
                  <a:srgbClr val="C00000"/>
                </a:solidFill>
              </a:rPr>
              <a:t>Le collectif reste au cœur du dispositif avec des synergies inter-marchés plus marquées</a:t>
            </a:r>
            <a:r>
              <a:rPr lang="fr-FR" kern="0" dirty="0"/>
              <a:t> pour porter davantage nos performances Pro et Premium et le maintien d’une mécanique de Part Variable sur objectifs et de Part Variable relative.</a:t>
            </a:r>
          </a:p>
          <a:p>
            <a:endParaRPr lang="fr-FR" kern="0" dirty="0"/>
          </a:p>
          <a:p>
            <a:r>
              <a:rPr lang="fr-FR" b="1" kern="0" dirty="0">
                <a:solidFill>
                  <a:srgbClr val="C00000"/>
                </a:solidFill>
              </a:rPr>
              <a:t>La part variable relative reste centrée sur la création de valeur </a:t>
            </a:r>
            <a:r>
              <a:rPr lang="fr-FR" kern="0" dirty="0"/>
              <a:t>autour de notre fonds de commerce ainsi que sur les ventes nettes, qualitatives et rentables.</a:t>
            </a:r>
          </a:p>
          <a:p>
            <a:endParaRPr lang="fr-FR" kern="0" dirty="0"/>
          </a:p>
          <a:p>
            <a:r>
              <a:rPr lang="fr-FR" kern="0" dirty="0"/>
              <a:t>Les </a:t>
            </a:r>
            <a:r>
              <a:rPr lang="fr-FR" b="1" kern="0" dirty="0">
                <a:solidFill>
                  <a:srgbClr val="C00000"/>
                </a:solidFill>
              </a:rPr>
              <a:t>taux de Part Variable par métiers restent identiques</a:t>
            </a:r>
            <a:r>
              <a:rPr lang="fr-FR" kern="0" dirty="0"/>
              <a:t> entre 2023 et 2024.</a:t>
            </a:r>
          </a:p>
          <a:p>
            <a:endParaRPr lang="fr-FR" kern="0" dirty="0"/>
          </a:p>
          <a:p>
            <a:r>
              <a:rPr lang="fr-FR" b="1" kern="0" dirty="0">
                <a:solidFill>
                  <a:srgbClr val="C00000"/>
                </a:solidFill>
              </a:rPr>
              <a:t>Elle affirme notre volonté d’un développement marqué sur l’épargne globale et la collecte Assurance-Vie</a:t>
            </a:r>
            <a:r>
              <a:rPr lang="fr-FR" kern="0" dirty="0"/>
              <a:t> pour être au RDV de la collecte nette, avec la promotion du </a:t>
            </a:r>
            <a:r>
              <a:rPr lang="fr-FR" kern="0" dirty="0" err="1"/>
              <a:t>PERi</a:t>
            </a:r>
            <a:r>
              <a:rPr lang="fr-FR" kern="0" dirty="0"/>
              <a:t> et du PEL, en </a:t>
            </a:r>
            <a:r>
              <a:rPr lang="fr-FR" b="1" kern="0" dirty="0"/>
              <a:t>apportant un conseil client</a:t>
            </a:r>
            <a:r>
              <a:rPr lang="fr-FR" kern="0" dirty="0"/>
              <a:t> et une proposition de vente en </a:t>
            </a:r>
            <a:r>
              <a:rPr lang="fr-FR" b="1" kern="0" dirty="0"/>
              <a:t>fonction de ses besoins et avec respect du profil financier</a:t>
            </a:r>
            <a:r>
              <a:rPr lang="fr-FR" kern="0" dirty="0"/>
              <a:t>.</a:t>
            </a:r>
          </a:p>
          <a:p>
            <a:endParaRPr lang="fr-FR" kern="0" dirty="0"/>
          </a:p>
          <a:p>
            <a:r>
              <a:rPr lang="fr-FR" b="1" kern="0" dirty="0">
                <a:solidFill>
                  <a:srgbClr val="C00000"/>
                </a:solidFill>
              </a:rPr>
              <a:t>Conservation d’un « Critère Chapeau » Risques et Conformité </a:t>
            </a:r>
            <a:r>
              <a:rPr lang="fr-FR" kern="0" dirty="0"/>
              <a:t>dans la Part variable de nos métiers Grand Public et Pros et de l’exigence renforcée sur la mise à jour du KYC.</a:t>
            </a:r>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p:txBody>
          <a:bodyPr>
            <a:normAutofit/>
          </a:bodyPr>
          <a:lstStyle/>
          <a:p>
            <a:pPr fontAlgn="auto">
              <a:buClr>
                <a:schemeClr val="accent6"/>
              </a:buClr>
              <a:defRPr/>
            </a:pPr>
            <a:r>
              <a:rPr lang="fr-FR" dirty="0">
                <a:solidFill>
                  <a:schemeClr val="tx1"/>
                </a:solidFill>
              </a:rPr>
              <a:t>La Part Variable 2024 </a:t>
            </a:r>
            <a:r>
              <a:rPr lang="fr-FR" dirty="0">
                <a:solidFill>
                  <a:srgbClr val="C00000"/>
                </a:solidFill>
              </a:rPr>
              <a:t>conserve des mécaniques et indicateurs </a:t>
            </a:r>
            <a:r>
              <a:rPr lang="fr-FR" dirty="0">
                <a:solidFill>
                  <a:schemeClr val="tx1"/>
                </a:solidFill>
              </a:rPr>
              <a:t>déjà présents en 2023.</a:t>
            </a: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503101" y="41425"/>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r" defTabSz="914400" rtl="0" eaLnBrk="1" fontAlgn="base" latinLnBrk="0" hangingPunct="1">
              <a:lnSpc>
                <a:spcPct val="100000"/>
              </a:lnSpc>
              <a:spcBef>
                <a:spcPct val="0"/>
              </a:spcBef>
              <a:spcAft>
                <a:spcPct val="0"/>
              </a:spcAft>
              <a:buClr>
                <a:srgbClr val="D7C378"/>
              </a:buClr>
              <a:buSzTx/>
              <a:buFont typeface="Cambria Math" panose="02040503050406030204" pitchFamily="18" charset="0"/>
              <a:buNone/>
              <a:tabLst/>
              <a:defRPr/>
            </a:pPr>
            <a:r>
              <a:rPr kumimoji="0" lang="fr-FR" sz="1400" b="1"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sym typeface="Arial" panose="020B0604020202020204" pitchFamily="34" charset="0"/>
              </a:rPr>
              <a:t>Part Variable 2024</a:t>
            </a:r>
          </a:p>
        </p:txBody>
      </p:sp>
    </p:spTree>
    <p:extLst>
      <p:ext uri="{BB962C8B-B14F-4D97-AF65-F5344CB8AC3E}">
        <p14:creationId xmlns:p14="http://schemas.microsoft.com/office/powerpoint/2010/main" val="3867005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personne, Équilibre, Condition physique&#10;&#10;Description générée automatiquement">
            <a:extLst>
              <a:ext uri="{FF2B5EF4-FFF2-40B4-BE49-F238E27FC236}">
                <a16:creationId xmlns:a16="http://schemas.microsoft.com/office/drawing/2014/main" id="{ABBC4E1A-BD90-1F27-6D6B-100D08D2131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54348" y="1747754"/>
            <a:ext cx="2104891" cy="4060388"/>
          </a:xfrm>
          <a:prstGeom prst="rect">
            <a:avLst/>
          </a:prstGeom>
        </p:spPr>
      </p:pic>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Les principes généraux</a:t>
            </a:r>
          </a:p>
        </p:txBody>
      </p:sp>
      <p:sp>
        <p:nvSpPr>
          <p:cNvPr id="9" name="Espace réservé du contenu 8">
            <a:extLst>
              <a:ext uri="{FF2B5EF4-FFF2-40B4-BE49-F238E27FC236}">
                <a16:creationId xmlns:a16="http://schemas.microsoft.com/office/drawing/2014/main" id="{A7C2E8C1-7BE1-ED4F-E5AF-C9599758BD02}"/>
              </a:ext>
            </a:extLst>
          </p:cNvPr>
          <p:cNvSpPr>
            <a:spLocks noGrp="1"/>
          </p:cNvSpPr>
          <p:nvPr>
            <p:ph sz="quarter" idx="13"/>
          </p:nvPr>
        </p:nvSpPr>
        <p:spPr>
          <a:xfrm>
            <a:off x="2686462" y="1632000"/>
            <a:ext cx="9026668" cy="4677321"/>
          </a:xfrm>
        </p:spPr>
        <p:txBody>
          <a:bodyPr>
            <a:normAutofit fontScale="85000" lnSpcReduction="20000"/>
          </a:bodyPr>
          <a:lstStyle/>
          <a:p>
            <a:r>
              <a:rPr lang="fr-FR" b="1" kern="0" dirty="0">
                <a:solidFill>
                  <a:srgbClr val="C00000"/>
                </a:solidFill>
              </a:rPr>
              <a:t>Modification de l’indicateur d’intensité relationnelle</a:t>
            </a:r>
            <a:r>
              <a:rPr lang="fr-FR" kern="0" dirty="0"/>
              <a:t> pour objectiver les contacts avec vente.</a:t>
            </a:r>
          </a:p>
          <a:p>
            <a:endParaRPr lang="fr-FR" kern="0" dirty="0"/>
          </a:p>
          <a:p>
            <a:r>
              <a:rPr lang="fr-FR" b="1" kern="0" dirty="0">
                <a:solidFill>
                  <a:srgbClr val="C00000"/>
                </a:solidFill>
              </a:rPr>
              <a:t>Hausse du poids de la collecte </a:t>
            </a:r>
            <a:r>
              <a:rPr lang="fr-FR" kern="0" dirty="0"/>
              <a:t>avec l’intégration d’un indicateur d’Excédents de collecte globaux (Hors DAV)</a:t>
            </a:r>
          </a:p>
          <a:p>
            <a:pPr lvl="1"/>
            <a:r>
              <a:rPr lang="fr-FR" kern="0" dirty="0"/>
              <a:t>Les DAV sont intégrés dans le baromètre.</a:t>
            </a:r>
          </a:p>
          <a:p>
            <a:endParaRPr lang="fr-FR" kern="0" dirty="0"/>
          </a:p>
          <a:p>
            <a:r>
              <a:rPr lang="fr-FR" b="1" kern="0" dirty="0">
                <a:solidFill>
                  <a:srgbClr val="C00000"/>
                </a:solidFill>
              </a:rPr>
              <a:t>L’intégration</a:t>
            </a:r>
            <a:r>
              <a:rPr lang="fr-FR" kern="0" dirty="0"/>
              <a:t> d’un indicateur sur le </a:t>
            </a:r>
            <a:r>
              <a:rPr lang="fr-FR" b="1" kern="0" dirty="0">
                <a:solidFill>
                  <a:srgbClr val="C00000"/>
                </a:solidFill>
              </a:rPr>
              <a:t>taux de décroché</a:t>
            </a:r>
            <a:r>
              <a:rPr lang="fr-FR" b="1" kern="0" dirty="0"/>
              <a:t> </a:t>
            </a:r>
            <a:r>
              <a:rPr lang="fr-FR" kern="0" dirty="0"/>
              <a:t>pour travailler au mieux notre joignabilité et ainsi continuer à faire progresser notre Satisfaction vers le +20 en moyenne CEGEE de notre NPS SAE.</a:t>
            </a:r>
          </a:p>
          <a:p>
            <a:pPr lvl="1"/>
            <a:r>
              <a:rPr lang="fr-FR" kern="0" dirty="0"/>
              <a:t>Indicateur au niveau Agence </a:t>
            </a:r>
            <a:r>
              <a:rPr lang="fr-FR" b="1" kern="0" dirty="0">
                <a:solidFill>
                  <a:srgbClr val="C00000"/>
                </a:solidFill>
              </a:rPr>
              <a:t>(ligne Accueil + Conseillers) </a:t>
            </a:r>
            <a:r>
              <a:rPr lang="fr-FR" kern="0" dirty="0"/>
              <a:t>qui intègre la notion d’interception donc de collectif Agence</a:t>
            </a:r>
          </a:p>
          <a:p>
            <a:endParaRPr lang="fr-FR" kern="0" dirty="0"/>
          </a:p>
          <a:p>
            <a:r>
              <a:rPr lang="fr-FR" b="1" kern="0" dirty="0">
                <a:solidFill>
                  <a:srgbClr val="C00000"/>
                </a:solidFill>
              </a:rPr>
              <a:t>L’intégration</a:t>
            </a:r>
            <a:r>
              <a:rPr lang="fr-FR" kern="0" dirty="0"/>
              <a:t> d’un indicateur autour de </a:t>
            </a:r>
            <a:r>
              <a:rPr lang="fr-FR" b="1" kern="0" dirty="0">
                <a:solidFill>
                  <a:srgbClr val="C00000"/>
                </a:solidFill>
              </a:rPr>
              <a:t>nos partenariats </a:t>
            </a:r>
            <a:r>
              <a:rPr lang="fr-FR" kern="0" dirty="0"/>
              <a:t>avec des filiales ou des partenaires qui sont </a:t>
            </a:r>
            <a:r>
              <a:rPr lang="fr-FR" b="1" kern="0" dirty="0">
                <a:solidFill>
                  <a:srgbClr val="C00000"/>
                </a:solidFill>
              </a:rPr>
              <a:t>fortement créateur de valeur</a:t>
            </a:r>
            <a:r>
              <a:rPr lang="fr-FR" kern="0" dirty="0"/>
              <a:t> pour la CEGEE et pour nos clients (</a:t>
            </a:r>
            <a:r>
              <a:rPr lang="fr-FR" kern="0" dirty="0" err="1"/>
              <a:t>Papernest</a:t>
            </a:r>
            <a:r>
              <a:rPr lang="fr-FR" kern="0" dirty="0"/>
              <a:t>, </a:t>
            </a:r>
            <a:r>
              <a:rPr lang="fr-FR" kern="0" dirty="0" err="1"/>
              <a:t>Cozynergy</a:t>
            </a:r>
            <a:r>
              <a:rPr lang="fr-FR" kern="0" dirty="0"/>
              <a:t>, </a:t>
            </a:r>
            <a:r>
              <a:rPr lang="fr-FR" kern="0" dirty="0" err="1"/>
              <a:t>Régen’Air</a:t>
            </a:r>
            <a:r>
              <a:rPr lang="fr-FR" kern="0" dirty="0"/>
              <a:t>, Prêt Viager Hypothécaire, </a:t>
            </a:r>
            <a:r>
              <a:rPr lang="fr-FR" kern="0" dirty="0" err="1"/>
              <a:t>Immo</a:t>
            </a:r>
            <a:r>
              <a:rPr lang="fr-FR" kern="0" dirty="0"/>
              <a:t> Box BPCE SI, e-commerce)</a:t>
            </a:r>
          </a:p>
          <a:p>
            <a:endParaRPr lang="fr-FR" kern="0" dirty="0"/>
          </a:p>
          <a:p>
            <a:r>
              <a:rPr lang="fr-FR" b="1" kern="0" dirty="0">
                <a:solidFill>
                  <a:srgbClr val="C00000"/>
                </a:solidFill>
              </a:rPr>
              <a:t>Création d’un indicateur Digital</a:t>
            </a:r>
            <a:r>
              <a:rPr lang="fr-FR" kern="0" dirty="0"/>
              <a:t> issu du Tableau de Bord Digital pour accompagner la transition omnicanale et améliorer notre baromètre national.</a:t>
            </a:r>
          </a:p>
          <a:p>
            <a:endParaRPr lang="fr-FR" kern="0" dirty="0"/>
          </a:p>
          <a:p>
            <a:r>
              <a:rPr lang="fr-FR" b="1" kern="0" dirty="0">
                <a:solidFill>
                  <a:srgbClr val="C00000"/>
                </a:solidFill>
              </a:rPr>
              <a:t>Réduction du poids du baromètre dans la PV des managers </a:t>
            </a:r>
            <a:r>
              <a:rPr lang="fr-FR" kern="0" dirty="0"/>
              <a:t>pour un alignement avec les équipes GC (environ 25%)</a:t>
            </a:r>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p:txBody>
          <a:bodyPr>
            <a:normAutofit/>
          </a:bodyPr>
          <a:lstStyle/>
          <a:p>
            <a:pPr fontAlgn="auto">
              <a:buClr>
                <a:schemeClr val="accent6"/>
              </a:buClr>
              <a:defRPr/>
            </a:pPr>
            <a:r>
              <a:rPr lang="fr-FR" dirty="0">
                <a:solidFill>
                  <a:schemeClr val="tx1"/>
                </a:solidFill>
              </a:rPr>
              <a:t>La Part Variable 2024 évolue en intégrant des </a:t>
            </a:r>
            <a:r>
              <a:rPr lang="fr-FR" dirty="0">
                <a:solidFill>
                  <a:srgbClr val="C00000"/>
                </a:solidFill>
              </a:rPr>
              <a:t>modifications mineures</a:t>
            </a:r>
            <a:r>
              <a:rPr lang="fr-FR" dirty="0">
                <a:solidFill>
                  <a:schemeClr val="tx1"/>
                </a:solidFill>
              </a:rPr>
              <a:t>.</a:t>
            </a: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503101" y="41425"/>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r" defTabSz="914400" rtl="0" eaLnBrk="1" fontAlgn="base" latinLnBrk="0" hangingPunct="1">
              <a:lnSpc>
                <a:spcPct val="100000"/>
              </a:lnSpc>
              <a:spcBef>
                <a:spcPct val="0"/>
              </a:spcBef>
              <a:spcAft>
                <a:spcPct val="0"/>
              </a:spcAft>
              <a:buClr>
                <a:srgbClr val="D7C378"/>
              </a:buClr>
              <a:buSzTx/>
              <a:buFont typeface="Cambria Math" panose="02040503050406030204" pitchFamily="18" charset="0"/>
              <a:buNone/>
              <a:tabLst/>
              <a:defRPr/>
            </a:pPr>
            <a:r>
              <a:rPr kumimoji="0" lang="fr-FR" sz="1400" b="1"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sym typeface="Arial" panose="020B0604020202020204" pitchFamily="34" charset="0"/>
              </a:rPr>
              <a:t>Part Variable 2024</a:t>
            </a:r>
          </a:p>
        </p:txBody>
      </p:sp>
    </p:spTree>
    <p:extLst>
      <p:ext uri="{BB962C8B-B14F-4D97-AF65-F5344CB8AC3E}">
        <p14:creationId xmlns:p14="http://schemas.microsoft.com/office/powerpoint/2010/main" val="1968819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personne, Équilibre, Condition physique&#10;&#10;Description générée automatiquement">
            <a:extLst>
              <a:ext uri="{FF2B5EF4-FFF2-40B4-BE49-F238E27FC236}">
                <a16:creationId xmlns:a16="http://schemas.microsoft.com/office/drawing/2014/main" id="{ABBC4E1A-BD90-1F27-6D6B-100D08D2131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54348" y="1747754"/>
            <a:ext cx="2104891" cy="4060388"/>
          </a:xfrm>
          <a:prstGeom prst="rect">
            <a:avLst/>
          </a:prstGeom>
        </p:spPr>
      </p:pic>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Les principes généraux</a:t>
            </a:r>
          </a:p>
        </p:txBody>
      </p:sp>
      <p:sp>
        <p:nvSpPr>
          <p:cNvPr id="9" name="Espace réservé du contenu 8">
            <a:extLst>
              <a:ext uri="{FF2B5EF4-FFF2-40B4-BE49-F238E27FC236}">
                <a16:creationId xmlns:a16="http://schemas.microsoft.com/office/drawing/2014/main" id="{A7C2E8C1-7BE1-ED4F-E5AF-C9599758BD02}"/>
              </a:ext>
            </a:extLst>
          </p:cNvPr>
          <p:cNvSpPr>
            <a:spLocks noGrp="1"/>
          </p:cNvSpPr>
          <p:nvPr>
            <p:ph sz="quarter" idx="13"/>
          </p:nvPr>
        </p:nvSpPr>
        <p:spPr>
          <a:xfrm>
            <a:off x="2686462" y="1632000"/>
            <a:ext cx="9026668" cy="4677321"/>
          </a:xfrm>
        </p:spPr>
        <p:txBody>
          <a:bodyPr>
            <a:normAutofit/>
          </a:bodyPr>
          <a:lstStyle/>
          <a:p>
            <a:r>
              <a:rPr lang="fr-FR" b="1" kern="0" dirty="0">
                <a:solidFill>
                  <a:srgbClr val="C00000"/>
                </a:solidFill>
              </a:rPr>
              <a:t>Une Part Variable relative avec des indicateurs communs à tous les marchés et des pondérations différentes selon les métiers :</a:t>
            </a:r>
          </a:p>
          <a:p>
            <a:pPr lvl="1"/>
            <a:r>
              <a:rPr lang="fr-FR" kern="0" dirty="0"/>
              <a:t>Pour une transversalité accrue entre marchés</a:t>
            </a:r>
          </a:p>
          <a:p>
            <a:pPr lvl="1"/>
            <a:r>
              <a:rPr lang="fr-FR" kern="0" dirty="0"/>
              <a:t>Pour répondre aux exigences de rentabilité de notre modèle banque de détail</a:t>
            </a:r>
          </a:p>
          <a:p>
            <a:pPr lvl="1"/>
            <a:r>
              <a:rPr lang="fr-FR" kern="0" dirty="0"/>
              <a:t>Pour accompagner les transformations de notre modèle de distribution</a:t>
            </a:r>
          </a:p>
          <a:p>
            <a:pPr lvl="1"/>
            <a:r>
              <a:rPr lang="fr-FR" kern="0" dirty="0"/>
              <a:t>Pour optimiser et accroitre l’intensité relationnelle avec nos clients les plus rentables</a:t>
            </a:r>
          </a:p>
          <a:p>
            <a:endParaRPr lang="fr-FR" kern="0" dirty="0"/>
          </a:p>
          <a:p>
            <a:r>
              <a:rPr lang="fr-FR" b="1" kern="0" dirty="0">
                <a:solidFill>
                  <a:srgbClr val="C00000"/>
                </a:solidFill>
              </a:rPr>
              <a:t>Une part d’individualisation pour les métiers des marchés Premium et Pros</a:t>
            </a:r>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a:xfrm>
            <a:off x="479375" y="1024860"/>
            <a:ext cx="11622087" cy="384043"/>
          </a:xfrm>
        </p:spPr>
        <p:txBody>
          <a:bodyPr>
            <a:normAutofit fontScale="85000" lnSpcReduction="10000"/>
          </a:bodyPr>
          <a:lstStyle/>
          <a:p>
            <a:pPr fontAlgn="auto">
              <a:buClr>
                <a:schemeClr val="accent6"/>
              </a:buClr>
              <a:defRPr/>
            </a:pPr>
            <a:r>
              <a:rPr lang="fr-FR" dirty="0">
                <a:solidFill>
                  <a:schemeClr val="tx1"/>
                </a:solidFill>
              </a:rPr>
              <a:t>La Part Variable 2024 conserve des éléments ayant permis le développement de nos marchés spécialisés.</a:t>
            </a: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503101" y="41425"/>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r" defTabSz="914400" rtl="0" eaLnBrk="1" fontAlgn="base" latinLnBrk="0" hangingPunct="1">
              <a:lnSpc>
                <a:spcPct val="100000"/>
              </a:lnSpc>
              <a:spcBef>
                <a:spcPct val="0"/>
              </a:spcBef>
              <a:spcAft>
                <a:spcPct val="0"/>
              </a:spcAft>
              <a:buClr>
                <a:srgbClr val="D7C378"/>
              </a:buClr>
              <a:buSzTx/>
              <a:buFont typeface="Cambria Math" panose="02040503050406030204" pitchFamily="18" charset="0"/>
              <a:buNone/>
              <a:tabLst/>
              <a:defRPr/>
            </a:pPr>
            <a:r>
              <a:rPr kumimoji="0" lang="fr-FR" sz="1400" b="1"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sym typeface="Arial" panose="020B0604020202020204" pitchFamily="34" charset="0"/>
              </a:rPr>
              <a:t>Part Variable 2024</a:t>
            </a:r>
          </a:p>
        </p:txBody>
      </p:sp>
      <p:pic>
        <p:nvPicPr>
          <p:cNvPr id="3" name="Image 2">
            <a:extLst>
              <a:ext uri="{FF2B5EF4-FFF2-40B4-BE49-F238E27FC236}">
                <a16:creationId xmlns:a16="http://schemas.microsoft.com/office/drawing/2014/main" id="{5B7ABAC2-3BBA-3865-F8ED-D12ADE1CEF36}"/>
              </a:ext>
            </a:extLst>
          </p:cNvPr>
          <p:cNvPicPr>
            <a:picLocks noChangeAspect="1"/>
          </p:cNvPicPr>
          <p:nvPr/>
        </p:nvPicPr>
        <p:blipFill>
          <a:blip r:embed="rId3"/>
          <a:stretch>
            <a:fillRect/>
          </a:stretch>
        </p:blipFill>
        <p:spPr>
          <a:xfrm>
            <a:off x="5593919" y="4413577"/>
            <a:ext cx="2132712" cy="1895744"/>
          </a:xfrm>
          <a:prstGeom prst="rect">
            <a:avLst/>
          </a:prstGeom>
        </p:spPr>
      </p:pic>
    </p:spTree>
    <p:extLst>
      <p:ext uri="{BB962C8B-B14F-4D97-AF65-F5344CB8AC3E}">
        <p14:creationId xmlns:p14="http://schemas.microsoft.com/office/powerpoint/2010/main" val="3047200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personne, Équilibre, Condition physique&#10;&#10;Description générée automatiquement">
            <a:extLst>
              <a:ext uri="{FF2B5EF4-FFF2-40B4-BE49-F238E27FC236}">
                <a16:creationId xmlns:a16="http://schemas.microsoft.com/office/drawing/2014/main" id="{ABBC4E1A-BD90-1F27-6D6B-100D08D2131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82057" y="1772752"/>
            <a:ext cx="2104891" cy="4060388"/>
          </a:xfrm>
          <a:prstGeom prst="rect">
            <a:avLst/>
          </a:prstGeom>
        </p:spPr>
      </p:pic>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Les principes généraux</a:t>
            </a:r>
          </a:p>
        </p:txBody>
      </p:sp>
      <p:sp>
        <p:nvSpPr>
          <p:cNvPr id="9" name="Espace réservé du contenu 8">
            <a:extLst>
              <a:ext uri="{FF2B5EF4-FFF2-40B4-BE49-F238E27FC236}">
                <a16:creationId xmlns:a16="http://schemas.microsoft.com/office/drawing/2014/main" id="{A7C2E8C1-7BE1-ED4F-E5AF-C9599758BD02}"/>
              </a:ext>
            </a:extLst>
          </p:cNvPr>
          <p:cNvSpPr>
            <a:spLocks noGrp="1"/>
          </p:cNvSpPr>
          <p:nvPr>
            <p:ph sz="quarter" idx="13"/>
          </p:nvPr>
        </p:nvSpPr>
        <p:spPr>
          <a:xfrm>
            <a:off x="2686462" y="1632000"/>
            <a:ext cx="9026668" cy="4677321"/>
          </a:xfrm>
        </p:spPr>
        <p:txBody>
          <a:bodyPr>
            <a:normAutofit/>
          </a:bodyPr>
          <a:lstStyle/>
          <a:p>
            <a:r>
              <a:rPr lang="fr-FR" b="1" kern="0" dirty="0">
                <a:solidFill>
                  <a:srgbClr val="C00000"/>
                </a:solidFill>
              </a:rPr>
              <a:t>Si des évolutions significatives </a:t>
            </a:r>
            <a:r>
              <a:rPr lang="fr-FR" kern="0" dirty="0"/>
              <a:t>de l’environnement de la CEGEE ainsi que de nouvelles orientations stratégiques </a:t>
            </a:r>
            <a:r>
              <a:rPr lang="fr-FR" b="1" kern="0" dirty="0">
                <a:solidFill>
                  <a:srgbClr val="C00000"/>
                </a:solidFill>
              </a:rPr>
              <a:t>apparaissent en cours d’année</a:t>
            </a:r>
            <a:r>
              <a:rPr lang="fr-FR" kern="0" dirty="0"/>
              <a:t>, la Direction de la Banque de Détail pourra </a:t>
            </a:r>
            <a:r>
              <a:rPr lang="fr-FR" b="1" kern="0" dirty="0">
                <a:solidFill>
                  <a:srgbClr val="C00000"/>
                </a:solidFill>
              </a:rPr>
              <a:t>faire évoluer le dispositif</a:t>
            </a:r>
            <a:r>
              <a:rPr lang="fr-FR" kern="0" dirty="0"/>
              <a:t> de part variable </a:t>
            </a:r>
            <a:r>
              <a:rPr lang="fr-FR" b="1" kern="0" dirty="0">
                <a:solidFill>
                  <a:srgbClr val="C00000"/>
                </a:solidFill>
              </a:rPr>
              <a:t>sur validation du Comité de Direction Générale</a:t>
            </a:r>
            <a:r>
              <a:rPr lang="fr-FR" kern="0" dirty="0"/>
              <a:t>. Ces évolutions peuvent porter notammen</a:t>
            </a:r>
            <a:r>
              <a:rPr lang="fr-FR" dirty="0"/>
              <a:t>t sur :</a:t>
            </a:r>
            <a:endParaRPr lang="fr-FR" kern="0" dirty="0"/>
          </a:p>
          <a:p>
            <a:pPr lvl="1"/>
            <a:r>
              <a:rPr lang="fr-FR" kern="0" dirty="0"/>
              <a:t>Modification des échelles de déclenchement</a:t>
            </a:r>
          </a:p>
          <a:p>
            <a:pPr lvl="1"/>
            <a:r>
              <a:rPr lang="fr-FR" dirty="0"/>
              <a:t>Modification des objectifs collectifs ou individuels</a:t>
            </a:r>
            <a:endParaRPr lang="fr-FR" kern="0" dirty="0"/>
          </a:p>
          <a:p>
            <a:pPr lvl="1"/>
            <a:r>
              <a:rPr lang="fr-FR" kern="0" dirty="0"/>
              <a:t>Modification des poids de Part Variable</a:t>
            </a:r>
          </a:p>
          <a:p>
            <a:pPr lvl="1"/>
            <a:r>
              <a:rPr lang="fr-FR" kern="0" dirty="0"/>
              <a:t>Modification des pondérations du baromètre</a:t>
            </a:r>
          </a:p>
          <a:p>
            <a:pPr marL="0" indent="0">
              <a:buNone/>
            </a:pPr>
            <a:endParaRPr lang="fr-FR" kern="0" dirty="0"/>
          </a:p>
          <a:p>
            <a:r>
              <a:rPr lang="fr-FR" b="1" kern="0" dirty="0">
                <a:solidFill>
                  <a:srgbClr val="C00000"/>
                </a:solidFill>
              </a:rPr>
              <a:t>Sur base des contrôles de </a:t>
            </a:r>
            <a:r>
              <a:rPr lang="fr-FR" b="1" dirty="0">
                <a:solidFill>
                  <a:srgbClr val="C00000"/>
                </a:solidFill>
              </a:rPr>
              <a:t>conformité </a:t>
            </a:r>
            <a:r>
              <a:rPr lang="fr-FR" b="1" kern="0" dirty="0">
                <a:solidFill>
                  <a:srgbClr val="C00000"/>
                </a:solidFill>
              </a:rPr>
              <a:t>réalisés et des conclusions de ces derniers </a:t>
            </a:r>
            <a:r>
              <a:rPr lang="fr-FR" kern="0" dirty="0"/>
              <a:t>par les équipes de la Direction de la Maitrise des Risques et des Contrôles ainsi que de la Direction des Risques, de la Conformité et des Contrôles permanents, </a:t>
            </a:r>
            <a:r>
              <a:rPr lang="fr-FR" b="1" kern="0" dirty="0">
                <a:solidFill>
                  <a:srgbClr val="C00000"/>
                </a:solidFill>
              </a:rPr>
              <a:t>nous nous réservons le droit de réduire le taux de Part variable de l’entité ou d’un collaborateur</a:t>
            </a:r>
            <a:r>
              <a:rPr lang="fr-FR" kern="0" dirty="0"/>
              <a:t>.</a:t>
            </a:r>
          </a:p>
          <a:p>
            <a:pPr lvl="1"/>
            <a:r>
              <a:rPr lang="fr-FR" dirty="0"/>
              <a:t>Ces mesures peuvent aller jusqu’à l’exclusion totale de la part variable.</a:t>
            </a:r>
            <a:endParaRPr lang="fr-FR" kern="0" dirty="0"/>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a:xfrm>
            <a:off x="479375" y="1024860"/>
            <a:ext cx="11622087" cy="384043"/>
          </a:xfrm>
        </p:spPr>
        <p:txBody>
          <a:bodyPr>
            <a:normAutofit/>
          </a:bodyPr>
          <a:lstStyle/>
          <a:p>
            <a:pPr fontAlgn="auto">
              <a:buClr>
                <a:schemeClr val="accent6"/>
              </a:buClr>
              <a:defRPr/>
            </a:pPr>
            <a:r>
              <a:rPr lang="fr-FR" dirty="0">
                <a:solidFill>
                  <a:schemeClr val="tx1"/>
                </a:solidFill>
              </a:rPr>
              <a:t>La Part Variable 2024 peut être amenée à évoluer en cours d’année.</a:t>
            </a: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503101" y="41425"/>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r" defTabSz="914400" rtl="0" eaLnBrk="1" fontAlgn="base" latinLnBrk="0" hangingPunct="1">
              <a:lnSpc>
                <a:spcPct val="100000"/>
              </a:lnSpc>
              <a:spcBef>
                <a:spcPct val="0"/>
              </a:spcBef>
              <a:spcAft>
                <a:spcPct val="0"/>
              </a:spcAft>
              <a:buClr>
                <a:srgbClr val="D7C378"/>
              </a:buClr>
              <a:buSzTx/>
              <a:buFont typeface="Cambria Math" panose="02040503050406030204" pitchFamily="18" charset="0"/>
              <a:buNone/>
              <a:tabLst/>
              <a:defRPr/>
            </a:pPr>
            <a:r>
              <a:rPr kumimoji="0" lang="fr-FR" sz="1400" b="1"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sym typeface="Arial" panose="020B0604020202020204" pitchFamily="34" charset="0"/>
              </a:rPr>
              <a:t>Part Variable 2024</a:t>
            </a:r>
          </a:p>
        </p:txBody>
      </p:sp>
    </p:spTree>
    <p:extLst>
      <p:ext uri="{BB962C8B-B14F-4D97-AF65-F5344CB8AC3E}">
        <p14:creationId xmlns:p14="http://schemas.microsoft.com/office/powerpoint/2010/main" val="2502756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5400355D-E6E4-592B-25E9-5F4ABD702F0B}"/>
              </a:ext>
            </a:extLst>
          </p:cNvPr>
          <p:cNvSpPr>
            <a:spLocks noGrp="1"/>
          </p:cNvSpPr>
          <p:nvPr>
            <p:ph type="body" sz="quarter" idx="14"/>
          </p:nvPr>
        </p:nvSpPr>
        <p:spPr>
          <a:xfrm>
            <a:off x="623888" y="1738313"/>
            <a:ext cx="520976" cy="492443"/>
          </a:xfrm>
        </p:spPr>
        <p:txBody>
          <a:bodyPr/>
          <a:lstStyle/>
          <a:p>
            <a:pPr fontAlgn="auto">
              <a:spcBef>
                <a:spcPts val="0"/>
              </a:spcBef>
              <a:spcAft>
                <a:spcPts val="0"/>
              </a:spcAft>
              <a:buClr>
                <a:schemeClr val="accent6"/>
              </a:buClr>
              <a:defRPr/>
            </a:pPr>
            <a:r>
              <a:rPr dirty="0">
                <a:solidFill>
                  <a:srgbClr val="C00000"/>
                </a:solidFill>
              </a:rPr>
              <a:t>02</a:t>
            </a:r>
          </a:p>
        </p:txBody>
      </p:sp>
      <p:sp>
        <p:nvSpPr>
          <p:cNvPr id="4" name="Espace réservé du texte 13">
            <a:extLst>
              <a:ext uri="{FF2B5EF4-FFF2-40B4-BE49-F238E27FC236}">
                <a16:creationId xmlns:a16="http://schemas.microsoft.com/office/drawing/2014/main" id="{9A1A08AF-0A6D-A5D1-A43D-2E9040EE8820}"/>
              </a:ext>
            </a:extLst>
          </p:cNvPr>
          <p:cNvSpPr>
            <a:spLocks noGrp="1"/>
          </p:cNvSpPr>
          <p:nvPr>
            <p:ph type="body" sz="quarter" idx="13"/>
          </p:nvPr>
        </p:nvSpPr>
        <p:spPr>
          <a:xfrm>
            <a:off x="623888" y="2565400"/>
            <a:ext cx="4964112" cy="2035175"/>
          </a:xfrm>
        </p:spPr>
        <p:txBody>
          <a:bodyPr/>
          <a:lstStyle/>
          <a:p>
            <a:pPr fontAlgn="auto">
              <a:spcBef>
                <a:spcPts val="0"/>
              </a:spcBef>
              <a:spcAft>
                <a:spcPts val="0"/>
              </a:spcAft>
              <a:buClr>
                <a:schemeClr val="accent6"/>
              </a:buClr>
              <a:defRPr/>
            </a:pPr>
            <a:r>
              <a:rPr lang="fr-FR" dirty="0"/>
              <a:t>Nos orientations stratégiques</a:t>
            </a:r>
          </a:p>
          <a:p>
            <a:pPr fontAlgn="auto">
              <a:spcBef>
                <a:spcPts val="0"/>
              </a:spcBef>
              <a:spcAft>
                <a:spcPts val="0"/>
              </a:spcAft>
              <a:buClr>
                <a:schemeClr val="accent6"/>
              </a:buClr>
              <a:defRPr/>
            </a:pPr>
            <a:endParaRPr lang="fr-FR" dirty="0"/>
          </a:p>
        </p:txBody>
      </p:sp>
      <p:pic>
        <p:nvPicPr>
          <p:cNvPr id="7" name="Espace réservé pour une image  6" descr="Une image contenant sport, piste et terrain, Condition physique, personne&#10;&#10;Description générée automatiquement">
            <a:extLst>
              <a:ext uri="{FF2B5EF4-FFF2-40B4-BE49-F238E27FC236}">
                <a16:creationId xmlns:a16="http://schemas.microsoft.com/office/drawing/2014/main" id="{0BDB4C4D-46D0-1028-255F-73438E1234EB}"/>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a:stretch/>
        </p:blipFill>
        <p:spPr>
          <a:xfrm flipH="1">
            <a:off x="6004560" y="-31158"/>
            <a:ext cx="6187440" cy="6889159"/>
          </a:xfrm>
        </p:spPr>
      </p:pic>
    </p:spTree>
    <p:extLst>
      <p:ext uri="{BB962C8B-B14F-4D97-AF65-F5344CB8AC3E}">
        <p14:creationId xmlns:p14="http://schemas.microsoft.com/office/powerpoint/2010/main" val="2539250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Satisfaire et Conseiller</a:t>
            </a:r>
          </a:p>
        </p:txBody>
      </p:sp>
      <p:sp>
        <p:nvSpPr>
          <p:cNvPr id="13" name="Espace réservé du contenu 12">
            <a:extLst>
              <a:ext uri="{FF2B5EF4-FFF2-40B4-BE49-F238E27FC236}">
                <a16:creationId xmlns:a16="http://schemas.microsoft.com/office/drawing/2014/main" id="{469C6C38-A390-47C0-F4DB-B15721BF772E}"/>
              </a:ext>
            </a:extLst>
          </p:cNvPr>
          <p:cNvSpPr>
            <a:spLocks noGrp="1"/>
          </p:cNvSpPr>
          <p:nvPr>
            <p:ph sz="quarter" idx="13"/>
          </p:nvPr>
        </p:nvSpPr>
        <p:spPr>
          <a:xfrm>
            <a:off x="478870" y="1587351"/>
            <a:ext cx="11234259" cy="2541304"/>
          </a:xfrm>
        </p:spPr>
        <p:txBody>
          <a:bodyPr>
            <a:normAutofit lnSpcReduction="10000"/>
          </a:bodyPr>
          <a:lstStyle/>
          <a:p>
            <a:r>
              <a:rPr lang="fr-FR" b="1" dirty="0">
                <a:solidFill>
                  <a:srgbClr val="C00000"/>
                </a:solidFill>
              </a:rPr>
              <a:t>La satisfaction est un levier important dans la relation clientèle</a:t>
            </a:r>
            <a:r>
              <a:rPr lang="fr-FR" dirty="0"/>
              <a:t>. Cette dernière permet de limiter l’attrition de notre fonds de commerce qui a lieu depuis plusieurs années.</a:t>
            </a:r>
          </a:p>
          <a:p>
            <a:pPr lvl="1"/>
            <a:r>
              <a:rPr lang="fr-FR" b="1" dirty="0">
                <a:solidFill>
                  <a:srgbClr val="C00000"/>
                </a:solidFill>
              </a:rPr>
              <a:t>La joignabilité téléphonique ressort comme un marqueur très important</a:t>
            </a:r>
            <a:r>
              <a:rPr lang="fr-FR" dirty="0"/>
              <a:t> dans l’appréciation des clients avec un besoin de réponse immédiate.</a:t>
            </a:r>
          </a:p>
          <a:p>
            <a:r>
              <a:rPr lang="fr-FR" dirty="0"/>
              <a:t>De plus, </a:t>
            </a:r>
            <a:r>
              <a:rPr lang="fr-FR" b="1" dirty="0">
                <a:solidFill>
                  <a:srgbClr val="C00000"/>
                </a:solidFill>
              </a:rPr>
              <a:t>pour endiguer l’attrition</a:t>
            </a:r>
            <a:r>
              <a:rPr lang="fr-FR" dirty="0"/>
              <a:t>, nos clients attendent de nous une </a:t>
            </a:r>
            <a:r>
              <a:rPr lang="fr-FR" b="1" dirty="0">
                <a:solidFill>
                  <a:srgbClr val="C00000"/>
                </a:solidFill>
              </a:rPr>
              <a:t>proactivité forte et un conseil adapté à leurs besoins</a:t>
            </a:r>
          </a:p>
          <a:p>
            <a:pPr lvl="1"/>
            <a:r>
              <a:rPr lang="fr-FR" dirty="0"/>
              <a:t>Saisissons l’opportunité de nos fonds de commerce importants pour générer un maximum d’activité et de proposer à nos clients des solutions adaptées.</a:t>
            </a:r>
          </a:p>
          <a:p>
            <a:pPr lvl="1"/>
            <a:r>
              <a:rPr lang="fr-FR" dirty="0"/>
              <a:t>Et à chaque rencontre physique ou digitale, travailler avec le client sur une approche globale et familiale</a:t>
            </a:r>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p:txBody>
          <a:bodyPr>
            <a:normAutofit/>
          </a:bodyPr>
          <a:lstStyle/>
          <a:p>
            <a:pPr fontAlgn="auto">
              <a:buClr>
                <a:schemeClr val="accent6"/>
              </a:buClr>
              <a:defRPr/>
            </a:pPr>
            <a:r>
              <a:rPr lang="fr-FR" dirty="0">
                <a:solidFill>
                  <a:srgbClr val="C00000"/>
                </a:solidFill>
              </a:rPr>
              <a:t>L’ambition est d’aller chercher un +20 de NPS SAE pour la CEGEE et de limiter l’attrition</a:t>
            </a:r>
          </a:p>
        </p:txBody>
      </p:sp>
      <p:pic>
        <p:nvPicPr>
          <p:cNvPr id="5" name="Image 4" descr="Une image contenant sport, plein air, piste et terrain&#10;&#10;Description générée automatiquement">
            <a:extLst>
              <a:ext uri="{FF2B5EF4-FFF2-40B4-BE49-F238E27FC236}">
                <a16:creationId xmlns:a16="http://schemas.microsoft.com/office/drawing/2014/main" id="{F3ABB44F-088A-1ABD-E874-154BF549BF8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93270" y="4308462"/>
            <a:ext cx="2818512" cy="1924373"/>
          </a:xfrm>
          <a:prstGeom prst="rect">
            <a:avLst/>
          </a:prstGeom>
        </p:spPr>
      </p:pic>
      <p:sp>
        <p:nvSpPr>
          <p:cNvPr id="3" name="Espace réservé du contenu 12">
            <a:extLst>
              <a:ext uri="{FF2B5EF4-FFF2-40B4-BE49-F238E27FC236}">
                <a16:creationId xmlns:a16="http://schemas.microsoft.com/office/drawing/2014/main" id="{29C56FCC-704C-3283-E18F-8B5695CE3859}"/>
              </a:ext>
            </a:extLst>
          </p:cNvPr>
          <p:cNvSpPr txBox="1">
            <a:spLocks/>
          </p:cNvSpPr>
          <p:nvPr/>
        </p:nvSpPr>
        <p:spPr>
          <a:xfrm>
            <a:off x="4410837" y="4615819"/>
            <a:ext cx="6789906" cy="1955275"/>
          </a:xfrm>
          <a:prstGeom prst="rect">
            <a:avLst/>
          </a:prstGeom>
          <a:noFill/>
        </p:spPr>
        <p:txBody>
          <a:bodyPr vert="horz" lIns="0" tIns="0" rIns="0" bIns="0" rtlCol="0">
            <a:normAutofit/>
          </a:bodyPr>
          <a:lstStyle>
            <a:defPPr marR="0" lvl="0" algn="l" rtl="0">
              <a:lnSpc>
                <a:spcPct val="100000"/>
              </a:lnSpc>
              <a:spcBef>
                <a:spcPts val="0"/>
              </a:spcBef>
              <a:spcAft>
                <a:spcPts val="0"/>
              </a:spcAft>
            </a:defPPr>
            <a:lvl1pPr marL="354013" indent="-354013" algn="l" rtl="0" eaLnBrk="1" fontAlgn="base" hangingPunct="1">
              <a:lnSpc>
                <a:spcPct val="150000"/>
              </a:lnSpc>
              <a:spcBef>
                <a:spcPct val="0"/>
              </a:spcBef>
              <a:spcAft>
                <a:spcPct val="0"/>
              </a:spcAft>
              <a:buClr>
                <a:srgbClr val="D7C378"/>
              </a:buClr>
              <a:buSzPct val="180000"/>
              <a:buFontTx/>
              <a:buBlip>
                <a:blip r:embed="rId3">
                  <a:extLst>
                    <a:ext uri="{96DAC541-7B7A-43D3-8B79-37D633B846F1}">
                      <asvg:svgBlip xmlns:asvg="http://schemas.microsoft.com/office/drawing/2016/SVG/main" r:embed="rId4"/>
                    </a:ext>
                  </a:extLst>
                </a:blip>
              </a:buBlip>
              <a:defRPr sz="15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lnSpc>
                <a:spcPct val="150000"/>
              </a:lnSpc>
              <a:spcBef>
                <a:spcPct val="0"/>
              </a:spcBef>
              <a:spcAft>
                <a:spcPct val="0"/>
              </a:spcAft>
              <a:buClr>
                <a:schemeClr val="accent1"/>
              </a:buClr>
              <a:buSzPct val="170000"/>
              <a:buFontTx/>
              <a:buBlip>
                <a:blip r:embed="rId5">
                  <a:extLst>
                    <a:ext uri="{96DAC541-7B7A-43D3-8B79-37D633B846F1}">
                      <asvg:svgBlip xmlns:asvg="http://schemas.microsoft.com/office/drawing/2016/SVG/main" r:embed="rId6"/>
                    </a:ext>
                  </a:extLst>
                </a:blip>
              </a:buBlip>
              <a:defRPr sz="14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lnSpc>
                <a:spcPct val="150000"/>
              </a:lnSpc>
              <a:spcBef>
                <a:spcPct val="0"/>
              </a:spcBef>
              <a:spcAft>
                <a:spcPct val="0"/>
              </a:spcAft>
              <a:buClr>
                <a:srgbClr val="7030A0"/>
              </a:buClr>
              <a:buSzPct val="160000"/>
              <a:buFontTx/>
              <a:buBlip>
                <a:blip r:embed="rId7">
                  <a:extLst>
                    <a:ext uri="{96DAC541-7B7A-43D3-8B79-37D633B846F1}">
                      <asvg:svgBlip xmlns:asvg="http://schemas.microsoft.com/office/drawing/2016/SVG/main" r:embed="rId8"/>
                    </a:ext>
                  </a:extLst>
                </a:blip>
              </a:buBlip>
              <a:defRPr sz="12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lnSpc>
                <a:spcPct val="150000"/>
              </a:lnSpc>
              <a:spcBef>
                <a:spcPct val="0"/>
              </a:spcBef>
              <a:spcAft>
                <a:spcPct val="0"/>
              </a:spcAft>
              <a:buClr>
                <a:srgbClr val="41B8EB"/>
              </a:buClr>
              <a:buSzPct val="150000"/>
              <a:buFontTx/>
              <a:buBlip>
                <a:blip r:embed="rId9">
                  <a:extLst>
                    <a:ext uri="{96DAC541-7B7A-43D3-8B79-37D633B846F1}">
                      <asvg:svgBlip xmlns:asvg="http://schemas.microsoft.com/office/drawing/2016/SVG/main" r:embed="rId10"/>
                    </a:ext>
                  </a:extLst>
                </a:blip>
              </a:buBlip>
              <a:defRPr sz="11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fr-FR" dirty="0"/>
              <a:t>Pour atteindre cette ambition des nouveautés sont présentes dans les Part Variable :</a:t>
            </a:r>
          </a:p>
          <a:p>
            <a:pPr lvl="1"/>
            <a:r>
              <a:rPr lang="fr-FR" dirty="0"/>
              <a:t>Objectif de nombre de clients vus avec vente et non en pourcentage</a:t>
            </a:r>
          </a:p>
          <a:p>
            <a:pPr lvl="1"/>
            <a:r>
              <a:rPr lang="fr-FR" dirty="0"/>
              <a:t>Objectif de taux de décroché sur nos lignes Agences (Conseiller + Accueil)</a:t>
            </a:r>
          </a:p>
          <a:p>
            <a:pPr marL="0" indent="0">
              <a:buNone/>
            </a:pPr>
            <a:endParaRPr lang="fr-FR" kern="0" dirty="0"/>
          </a:p>
          <a:p>
            <a:endParaRPr lang="fr-FR" kern="0" dirty="0"/>
          </a:p>
        </p:txBody>
      </p:sp>
      <p:sp>
        <p:nvSpPr>
          <p:cNvPr id="7" name="Espace réservé du texte 6">
            <a:extLst>
              <a:ext uri="{FF2B5EF4-FFF2-40B4-BE49-F238E27FC236}">
                <a16:creationId xmlns:a16="http://schemas.microsoft.com/office/drawing/2014/main" id="{4327518B-C477-1091-347C-1BE372A36E4E}"/>
              </a:ext>
            </a:extLst>
          </p:cNvPr>
          <p:cNvSpPr txBox="1">
            <a:spLocks/>
          </p:cNvSpPr>
          <p:nvPr/>
        </p:nvSpPr>
        <p:spPr>
          <a:xfrm>
            <a:off x="8724773" y="24991"/>
            <a:ext cx="3333877"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chemeClr val="tx1">
                    <a:lumMod val="75000"/>
                    <a:lumOff val="25000"/>
                  </a:schemeClr>
                </a:solidFill>
              </a:rPr>
              <a:t>Nos orientations stratégiques</a:t>
            </a:r>
          </a:p>
        </p:txBody>
      </p:sp>
    </p:spTree>
    <p:extLst>
      <p:ext uri="{BB962C8B-B14F-4D97-AF65-F5344CB8AC3E}">
        <p14:creationId xmlns:p14="http://schemas.microsoft.com/office/powerpoint/2010/main" val="1212348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Collecter</a:t>
            </a:r>
          </a:p>
        </p:txBody>
      </p:sp>
      <p:sp>
        <p:nvSpPr>
          <p:cNvPr id="13" name="Espace réservé du contenu 12">
            <a:extLst>
              <a:ext uri="{FF2B5EF4-FFF2-40B4-BE49-F238E27FC236}">
                <a16:creationId xmlns:a16="http://schemas.microsoft.com/office/drawing/2014/main" id="{469C6C38-A390-47C0-F4DB-B15721BF772E}"/>
              </a:ext>
            </a:extLst>
          </p:cNvPr>
          <p:cNvSpPr>
            <a:spLocks noGrp="1"/>
          </p:cNvSpPr>
          <p:nvPr>
            <p:ph sz="quarter" idx="13"/>
          </p:nvPr>
        </p:nvSpPr>
        <p:spPr>
          <a:xfrm>
            <a:off x="478870" y="1587351"/>
            <a:ext cx="11234259" cy="2473116"/>
          </a:xfrm>
        </p:spPr>
        <p:txBody>
          <a:bodyPr>
            <a:normAutofit/>
          </a:bodyPr>
          <a:lstStyle/>
          <a:p>
            <a:r>
              <a:rPr lang="fr-FR" dirty="0"/>
              <a:t>Nos parts de marché sur les excédents de collecte sont en retraits par rapport à nos parts de marché sur les crédits.</a:t>
            </a:r>
            <a:endParaRPr lang="fr-FR" b="1" dirty="0"/>
          </a:p>
          <a:p>
            <a:r>
              <a:rPr lang="fr-FR" b="1" dirty="0">
                <a:solidFill>
                  <a:srgbClr val="C00000"/>
                </a:solidFill>
              </a:rPr>
              <a:t>La Collecte est là pour nous permettre de financer les projets de nos clients</a:t>
            </a:r>
          </a:p>
          <a:p>
            <a:pPr lvl="1"/>
            <a:r>
              <a:rPr lang="fr-FR" b="1" dirty="0">
                <a:solidFill>
                  <a:srgbClr val="C00000"/>
                </a:solidFill>
              </a:rPr>
              <a:t>Travail sur notre Coefficient Emploi Ressource Clientèle (CERC)</a:t>
            </a:r>
          </a:p>
          <a:p>
            <a:pPr lvl="1"/>
            <a:r>
              <a:rPr lang="fr-FR" b="1" dirty="0">
                <a:solidFill>
                  <a:srgbClr val="C00000"/>
                </a:solidFill>
              </a:rPr>
              <a:t>Refinancement moins couteux pour la CEGEE par rapport aux ressources de marchés</a:t>
            </a:r>
          </a:p>
          <a:p>
            <a:r>
              <a:rPr lang="fr-FR" dirty="0"/>
              <a:t>Nous avons de nombreux produits très concurrentiels avec, notamment, nos </a:t>
            </a:r>
            <a:r>
              <a:rPr lang="fr-FR" b="1" dirty="0" err="1">
                <a:solidFill>
                  <a:srgbClr val="C00000"/>
                </a:solidFill>
              </a:rPr>
              <a:t>Quadretos</a:t>
            </a:r>
            <a:r>
              <a:rPr lang="fr-FR" dirty="0"/>
              <a:t>, nos </a:t>
            </a:r>
            <a:r>
              <a:rPr lang="fr-FR" b="1" dirty="0">
                <a:solidFill>
                  <a:srgbClr val="C00000"/>
                </a:solidFill>
              </a:rPr>
              <a:t>Emprunts et nos fonds à taux garantis</a:t>
            </a:r>
            <a:r>
              <a:rPr lang="fr-FR" dirty="0"/>
              <a:t>, </a:t>
            </a:r>
            <a:r>
              <a:rPr lang="fr-FR" b="1" dirty="0">
                <a:solidFill>
                  <a:srgbClr val="C00000"/>
                </a:solidFill>
              </a:rPr>
              <a:t>nos OG et GSM</a:t>
            </a:r>
            <a:r>
              <a:rPr lang="fr-FR" dirty="0"/>
              <a:t>, nos </a:t>
            </a:r>
            <a:r>
              <a:rPr lang="fr-FR" b="1" dirty="0">
                <a:solidFill>
                  <a:srgbClr val="C00000"/>
                </a:solidFill>
              </a:rPr>
              <a:t>parts sociales </a:t>
            </a:r>
            <a:r>
              <a:rPr lang="fr-FR" dirty="0"/>
              <a:t>qui est un produit différenciant dans la relation bancaire.</a:t>
            </a:r>
          </a:p>
          <a:p>
            <a:r>
              <a:rPr lang="fr-FR" dirty="0"/>
              <a:t>L’équipement en Assurance Vie avec nos PERI et travailler sur les abonnements qui nous assurent des flux futurs.</a:t>
            </a:r>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p:txBody>
          <a:bodyPr>
            <a:normAutofit/>
          </a:bodyPr>
          <a:lstStyle/>
          <a:p>
            <a:pPr fontAlgn="auto">
              <a:buClr>
                <a:schemeClr val="accent6"/>
              </a:buClr>
              <a:defRPr/>
            </a:pPr>
            <a:r>
              <a:rPr lang="fr-FR" dirty="0">
                <a:solidFill>
                  <a:srgbClr val="C00000"/>
                </a:solidFill>
              </a:rPr>
              <a:t>Gagner des parts de marchés et nous permettre de financer les projets de nos clients</a:t>
            </a:r>
          </a:p>
        </p:txBody>
      </p:sp>
      <p:sp>
        <p:nvSpPr>
          <p:cNvPr id="7" name="Espace réservé du texte 6">
            <a:extLst>
              <a:ext uri="{FF2B5EF4-FFF2-40B4-BE49-F238E27FC236}">
                <a16:creationId xmlns:a16="http://schemas.microsoft.com/office/drawing/2014/main" id="{4327518B-C477-1091-347C-1BE372A36E4E}"/>
              </a:ext>
            </a:extLst>
          </p:cNvPr>
          <p:cNvSpPr txBox="1">
            <a:spLocks/>
          </p:cNvSpPr>
          <p:nvPr/>
        </p:nvSpPr>
        <p:spPr>
          <a:xfrm>
            <a:off x="8724773" y="24991"/>
            <a:ext cx="3333877"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chemeClr val="tx1">
                    <a:lumMod val="75000"/>
                    <a:lumOff val="25000"/>
                  </a:schemeClr>
                </a:solidFill>
              </a:rPr>
              <a:t>Nos orientations stratégiques</a:t>
            </a:r>
          </a:p>
        </p:txBody>
      </p:sp>
      <p:pic>
        <p:nvPicPr>
          <p:cNvPr id="6" name="Image 5" descr="Une image contenant Danse, sport, genou, chaussures&#10;&#10;Description générée automatiquement">
            <a:extLst>
              <a:ext uri="{FF2B5EF4-FFF2-40B4-BE49-F238E27FC236}">
                <a16:creationId xmlns:a16="http://schemas.microsoft.com/office/drawing/2014/main" id="{731B44B0-4E79-150D-D395-BCF6A32A08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1257" y="4245524"/>
            <a:ext cx="3215676" cy="2012278"/>
          </a:xfrm>
          <a:prstGeom prst="rect">
            <a:avLst/>
          </a:prstGeom>
        </p:spPr>
      </p:pic>
      <p:sp>
        <p:nvSpPr>
          <p:cNvPr id="8" name="Espace réservé du contenu 12">
            <a:extLst>
              <a:ext uri="{FF2B5EF4-FFF2-40B4-BE49-F238E27FC236}">
                <a16:creationId xmlns:a16="http://schemas.microsoft.com/office/drawing/2014/main" id="{88DBC890-7952-D200-602A-970F8ECBAB47}"/>
              </a:ext>
            </a:extLst>
          </p:cNvPr>
          <p:cNvSpPr txBox="1">
            <a:spLocks/>
          </p:cNvSpPr>
          <p:nvPr/>
        </p:nvSpPr>
        <p:spPr>
          <a:xfrm>
            <a:off x="4410837" y="4615819"/>
            <a:ext cx="6789906" cy="1955275"/>
          </a:xfrm>
          <a:prstGeom prst="rect">
            <a:avLst/>
          </a:prstGeom>
          <a:noFill/>
        </p:spPr>
        <p:txBody>
          <a:bodyPr vert="horz" lIns="0" tIns="0" rIns="0" bIns="0" rtlCol="0">
            <a:normAutofit/>
          </a:bodyPr>
          <a:lstStyle>
            <a:defPPr marR="0" lvl="0" algn="l" rtl="0">
              <a:lnSpc>
                <a:spcPct val="100000"/>
              </a:lnSpc>
              <a:spcBef>
                <a:spcPts val="0"/>
              </a:spcBef>
              <a:spcAft>
                <a:spcPts val="0"/>
              </a:spcAft>
            </a:defPPr>
            <a:lvl1pPr marL="354013" indent="-354013" algn="l" rtl="0" eaLnBrk="1" fontAlgn="base" hangingPunct="1">
              <a:lnSpc>
                <a:spcPct val="150000"/>
              </a:lnSpc>
              <a:spcBef>
                <a:spcPct val="0"/>
              </a:spcBef>
              <a:spcAft>
                <a:spcPct val="0"/>
              </a:spcAft>
              <a:buClr>
                <a:srgbClr val="D7C378"/>
              </a:buClr>
              <a:buSzPct val="180000"/>
              <a:buFontTx/>
              <a:buBlip>
                <a:blip r:embed="rId3">
                  <a:extLst>
                    <a:ext uri="{96DAC541-7B7A-43D3-8B79-37D633B846F1}">
                      <asvg:svgBlip xmlns:asvg="http://schemas.microsoft.com/office/drawing/2016/SVG/main" r:embed="rId4"/>
                    </a:ext>
                  </a:extLst>
                </a:blip>
              </a:buBlip>
              <a:defRPr sz="15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lnSpc>
                <a:spcPct val="150000"/>
              </a:lnSpc>
              <a:spcBef>
                <a:spcPct val="0"/>
              </a:spcBef>
              <a:spcAft>
                <a:spcPct val="0"/>
              </a:spcAft>
              <a:buClr>
                <a:schemeClr val="accent1"/>
              </a:buClr>
              <a:buSzPct val="170000"/>
              <a:buFontTx/>
              <a:buBlip>
                <a:blip r:embed="rId5">
                  <a:extLst>
                    <a:ext uri="{96DAC541-7B7A-43D3-8B79-37D633B846F1}">
                      <asvg:svgBlip xmlns:asvg="http://schemas.microsoft.com/office/drawing/2016/SVG/main" r:embed="rId6"/>
                    </a:ext>
                  </a:extLst>
                </a:blip>
              </a:buBlip>
              <a:defRPr sz="14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lnSpc>
                <a:spcPct val="150000"/>
              </a:lnSpc>
              <a:spcBef>
                <a:spcPct val="0"/>
              </a:spcBef>
              <a:spcAft>
                <a:spcPct val="0"/>
              </a:spcAft>
              <a:buClr>
                <a:srgbClr val="7030A0"/>
              </a:buClr>
              <a:buSzPct val="160000"/>
              <a:buFontTx/>
              <a:buBlip>
                <a:blip r:embed="rId7">
                  <a:extLst>
                    <a:ext uri="{96DAC541-7B7A-43D3-8B79-37D633B846F1}">
                      <asvg:svgBlip xmlns:asvg="http://schemas.microsoft.com/office/drawing/2016/SVG/main" r:embed="rId8"/>
                    </a:ext>
                  </a:extLst>
                </a:blip>
              </a:buBlip>
              <a:defRPr sz="12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lnSpc>
                <a:spcPct val="150000"/>
              </a:lnSpc>
              <a:spcBef>
                <a:spcPct val="0"/>
              </a:spcBef>
              <a:spcAft>
                <a:spcPct val="0"/>
              </a:spcAft>
              <a:buClr>
                <a:srgbClr val="41B8EB"/>
              </a:buClr>
              <a:buSzPct val="150000"/>
              <a:buFontTx/>
              <a:buBlip>
                <a:blip r:embed="rId9">
                  <a:extLst>
                    <a:ext uri="{96DAC541-7B7A-43D3-8B79-37D633B846F1}">
                      <asvg:svgBlip xmlns:asvg="http://schemas.microsoft.com/office/drawing/2016/SVG/main" r:embed="rId10"/>
                    </a:ext>
                  </a:extLst>
                </a:blip>
              </a:buBlip>
              <a:defRPr sz="11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fr-FR" dirty="0"/>
              <a:t>Pour atteindre cette ambition des nouveautés sont présentes dans les Part Variable :</a:t>
            </a:r>
          </a:p>
          <a:p>
            <a:pPr lvl="1"/>
            <a:r>
              <a:rPr lang="fr-FR" dirty="0"/>
              <a:t>Objectif en excédent de collecte</a:t>
            </a:r>
          </a:p>
          <a:p>
            <a:pPr lvl="1"/>
            <a:r>
              <a:rPr lang="fr-FR" dirty="0"/>
              <a:t>Toujours des objectifs en Chiffre d’Affaires et en ouvertures de produits</a:t>
            </a:r>
          </a:p>
          <a:p>
            <a:pPr marL="0" indent="0">
              <a:buNone/>
            </a:pPr>
            <a:endParaRPr lang="fr-FR" kern="0" dirty="0"/>
          </a:p>
          <a:p>
            <a:endParaRPr lang="fr-FR" kern="0" dirty="0"/>
          </a:p>
        </p:txBody>
      </p:sp>
    </p:spTree>
    <p:extLst>
      <p:ext uri="{BB962C8B-B14F-4D97-AF65-F5344CB8AC3E}">
        <p14:creationId xmlns:p14="http://schemas.microsoft.com/office/powerpoint/2010/main" val="2991743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Conquérir</a:t>
            </a:r>
          </a:p>
        </p:txBody>
      </p:sp>
      <p:sp>
        <p:nvSpPr>
          <p:cNvPr id="13" name="Espace réservé du contenu 12">
            <a:extLst>
              <a:ext uri="{FF2B5EF4-FFF2-40B4-BE49-F238E27FC236}">
                <a16:creationId xmlns:a16="http://schemas.microsoft.com/office/drawing/2014/main" id="{469C6C38-A390-47C0-F4DB-B15721BF772E}"/>
              </a:ext>
            </a:extLst>
          </p:cNvPr>
          <p:cNvSpPr>
            <a:spLocks noGrp="1"/>
          </p:cNvSpPr>
          <p:nvPr>
            <p:ph sz="quarter" idx="13"/>
          </p:nvPr>
        </p:nvSpPr>
        <p:spPr>
          <a:xfrm>
            <a:off x="479376" y="1504627"/>
            <a:ext cx="11234259" cy="1924373"/>
          </a:xfrm>
        </p:spPr>
        <p:txBody>
          <a:bodyPr>
            <a:normAutofit lnSpcReduction="10000"/>
          </a:bodyPr>
          <a:lstStyle/>
          <a:p>
            <a:r>
              <a:rPr lang="fr-FR" dirty="0"/>
              <a:t>La conquête est un enjeu majeur pour toute entreprise commerciale et continuer sur les belles performances 2023</a:t>
            </a:r>
          </a:p>
          <a:p>
            <a:pPr lvl="1"/>
            <a:r>
              <a:rPr lang="fr-FR" dirty="0"/>
              <a:t>4</a:t>
            </a:r>
            <a:r>
              <a:rPr lang="fr-FR" baseline="30000" dirty="0"/>
              <a:t>ème</a:t>
            </a:r>
            <a:r>
              <a:rPr lang="fr-FR" dirty="0"/>
              <a:t> Caisse d’Epargne en 2023</a:t>
            </a:r>
          </a:p>
          <a:p>
            <a:pPr marL="0" indent="0">
              <a:buNone/>
            </a:pPr>
            <a:endParaRPr lang="fr-FR" dirty="0"/>
          </a:p>
          <a:p>
            <a:r>
              <a:rPr lang="fr-FR" b="1" dirty="0"/>
              <a:t>L’objectif est de faire croitre notre fonds de commerce</a:t>
            </a:r>
          </a:p>
          <a:p>
            <a:pPr lvl="1"/>
            <a:r>
              <a:rPr lang="fr-FR" b="1" dirty="0"/>
              <a:t>Par la conquête interne</a:t>
            </a:r>
          </a:p>
          <a:p>
            <a:pPr lvl="1"/>
            <a:r>
              <a:rPr lang="fr-FR" b="1" dirty="0"/>
              <a:t>Par la conquête externe</a:t>
            </a:r>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p:txBody>
          <a:bodyPr>
            <a:normAutofit/>
          </a:bodyPr>
          <a:lstStyle/>
          <a:p>
            <a:pPr fontAlgn="auto">
              <a:buClr>
                <a:schemeClr val="accent6"/>
              </a:buClr>
              <a:defRPr/>
            </a:pPr>
            <a:r>
              <a:rPr lang="fr-FR" dirty="0">
                <a:solidFill>
                  <a:srgbClr val="C00000"/>
                </a:solidFill>
              </a:rPr>
              <a:t>Augmenter notre rythme de conquête client</a:t>
            </a:r>
          </a:p>
        </p:txBody>
      </p:sp>
      <p:sp>
        <p:nvSpPr>
          <p:cNvPr id="3" name="Espace réservé du contenu 12">
            <a:extLst>
              <a:ext uri="{FF2B5EF4-FFF2-40B4-BE49-F238E27FC236}">
                <a16:creationId xmlns:a16="http://schemas.microsoft.com/office/drawing/2014/main" id="{29C56FCC-704C-3283-E18F-8B5695CE3859}"/>
              </a:ext>
            </a:extLst>
          </p:cNvPr>
          <p:cNvSpPr txBox="1">
            <a:spLocks/>
          </p:cNvSpPr>
          <p:nvPr/>
        </p:nvSpPr>
        <p:spPr>
          <a:xfrm>
            <a:off x="4309238" y="4080076"/>
            <a:ext cx="6789906" cy="1955275"/>
          </a:xfrm>
          <a:prstGeom prst="rect">
            <a:avLst/>
          </a:prstGeom>
          <a:noFill/>
        </p:spPr>
        <p:txBody>
          <a:bodyPr vert="horz" lIns="0" tIns="0" rIns="0" bIns="0" rtlCol="0">
            <a:normAutofit fontScale="92500" lnSpcReduction="20000"/>
          </a:bodyPr>
          <a:lstStyle>
            <a:defPPr marR="0" lvl="0" algn="l" rtl="0">
              <a:lnSpc>
                <a:spcPct val="100000"/>
              </a:lnSpc>
              <a:spcBef>
                <a:spcPts val="0"/>
              </a:spcBef>
              <a:spcAft>
                <a:spcPts val="0"/>
              </a:spcAft>
            </a:defPPr>
            <a:lvl1pPr marL="354013" indent="-354013" algn="l" rtl="0" eaLnBrk="1" fontAlgn="base" hangingPunct="1">
              <a:lnSpc>
                <a:spcPct val="150000"/>
              </a:lnSpc>
              <a:spcBef>
                <a:spcPct val="0"/>
              </a:spcBef>
              <a:spcAft>
                <a:spcPct val="0"/>
              </a:spcAft>
              <a:buClr>
                <a:srgbClr val="D7C378"/>
              </a:buClr>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lnSpc>
                <a:spcPct val="150000"/>
              </a:lnSpc>
              <a:spcBef>
                <a:spcPct val="0"/>
              </a:spcBef>
              <a:spcAft>
                <a:spcPct val="0"/>
              </a:spcAft>
              <a:buClr>
                <a:schemeClr val="accent1"/>
              </a:buClr>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lnSpc>
                <a:spcPct val="150000"/>
              </a:lnSpc>
              <a:spcBef>
                <a:spcPct val="0"/>
              </a:spcBef>
              <a:spcAft>
                <a:spcPct val="0"/>
              </a:spcAft>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lnSpc>
                <a:spcPct val="150000"/>
              </a:lnSpc>
              <a:spcBef>
                <a:spcPct val="0"/>
              </a:spcBef>
              <a:spcAft>
                <a:spcPct val="0"/>
              </a:spcAft>
              <a:buClr>
                <a:srgbClr val="41B8EB"/>
              </a:buClr>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fr-FR" dirty="0"/>
              <a:t>Profiter des nouvelles offres et des différents leviers disponibles</a:t>
            </a:r>
          </a:p>
          <a:p>
            <a:pPr lvl="1"/>
            <a:r>
              <a:rPr lang="fr-FR" dirty="0"/>
              <a:t>L’offre </a:t>
            </a:r>
            <a:r>
              <a:rPr lang="fr-FR" dirty="0" err="1"/>
              <a:t>Freelanceurs</a:t>
            </a:r>
            <a:endParaRPr lang="fr-FR" dirty="0"/>
          </a:p>
          <a:p>
            <a:pPr lvl="1"/>
            <a:r>
              <a:rPr lang="fr-FR" dirty="0"/>
              <a:t>Nos marques avec </a:t>
            </a:r>
            <a:r>
              <a:rPr lang="fr-FR" dirty="0" err="1"/>
              <a:t>VitiBanque</a:t>
            </a:r>
            <a:endParaRPr lang="fr-FR" dirty="0"/>
          </a:p>
          <a:p>
            <a:pPr lvl="1"/>
            <a:r>
              <a:rPr lang="fr-FR" dirty="0"/>
              <a:t>Le parrainage</a:t>
            </a:r>
          </a:p>
          <a:p>
            <a:pPr lvl="1"/>
            <a:r>
              <a:rPr lang="fr-FR" dirty="0"/>
              <a:t>La recommandation active</a:t>
            </a:r>
          </a:p>
          <a:p>
            <a:pPr lvl="1"/>
            <a:r>
              <a:rPr lang="fr-FR" kern="0" dirty="0"/>
              <a:t>Les cafés conquête pour une bonne appropriation de nos offres</a:t>
            </a:r>
          </a:p>
          <a:p>
            <a:pPr lvl="1"/>
            <a:r>
              <a:rPr lang="fr-FR" kern="0" dirty="0"/>
              <a:t>La représentation</a:t>
            </a:r>
          </a:p>
          <a:p>
            <a:endParaRPr lang="fr-FR" kern="0" dirty="0"/>
          </a:p>
        </p:txBody>
      </p:sp>
      <p:sp>
        <p:nvSpPr>
          <p:cNvPr id="7" name="Espace réservé du texte 6">
            <a:extLst>
              <a:ext uri="{FF2B5EF4-FFF2-40B4-BE49-F238E27FC236}">
                <a16:creationId xmlns:a16="http://schemas.microsoft.com/office/drawing/2014/main" id="{4327518B-C477-1091-347C-1BE372A36E4E}"/>
              </a:ext>
            </a:extLst>
          </p:cNvPr>
          <p:cNvSpPr txBox="1">
            <a:spLocks/>
          </p:cNvSpPr>
          <p:nvPr/>
        </p:nvSpPr>
        <p:spPr>
          <a:xfrm>
            <a:off x="8724773" y="24991"/>
            <a:ext cx="3333877"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chemeClr val="tx1">
                    <a:lumMod val="75000"/>
                    <a:lumOff val="25000"/>
                  </a:schemeClr>
                </a:solidFill>
              </a:rPr>
              <a:t>Nos orientations stratégiques</a:t>
            </a:r>
          </a:p>
        </p:txBody>
      </p:sp>
      <p:pic>
        <p:nvPicPr>
          <p:cNvPr id="5" name="Image 4" descr="Une image contenant personne, tennis, raquette&#10;&#10;Description générée automatiquement">
            <a:extLst>
              <a:ext uri="{FF2B5EF4-FFF2-40B4-BE49-F238E27FC236}">
                <a16:creationId xmlns:a16="http://schemas.microsoft.com/office/drawing/2014/main" id="{208C6EDF-11AA-B08A-0FB8-DDD35E7BFA0B}"/>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386506" y="3657547"/>
            <a:ext cx="3792733" cy="2500798"/>
          </a:xfrm>
          <a:prstGeom prst="rect">
            <a:avLst/>
          </a:prstGeom>
        </p:spPr>
      </p:pic>
    </p:spTree>
    <p:extLst>
      <p:ext uri="{BB962C8B-B14F-4D97-AF65-F5344CB8AC3E}">
        <p14:creationId xmlns:p14="http://schemas.microsoft.com/office/powerpoint/2010/main" val="3787197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Créer de la Valeur</a:t>
            </a:r>
          </a:p>
        </p:txBody>
      </p:sp>
      <p:sp>
        <p:nvSpPr>
          <p:cNvPr id="13" name="Espace réservé du contenu 12">
            <a:extLst>
              <a:ext uri="{FF2B5EF4-FFF2-40B4-BE49-F238E27FC236}">
                <a16:creationId xmlns:a16="http://schemas.microsoft.com/office/drawing/2014/main" id="{469C6C38-A390-47C0-F4DB-B15721BF772E}"/>
              </a:ext>
            </a:extLst>
          </p:cNvPr>
          <p:cNvSpPr>
            <a:spLocks noGrp="1"/>
          </p:cNvSpPr>
          <p:nvPr>
            <p:ph sz="quarter" idx="13"/>
          </p:nvPr>
        </p:nvSpPr>
        <p:spPr>
          <a:xfrm>
            <a:off x="478870" y="1587351"/>
            <a:ext cx="11234259" cy="1924373"/>
          </a:xfrm>
        </p:spPr>
        <p:txBody>
          <a:bodyPr>
            <a:normAutofit/>
          </a:bodyPr>
          <a:lstStyle/>
          <a:p>
            <a:r>
              <a:rPr lang="fr-FR" dirty="0"/>
              <a:t>Un baromètre orienté création de valeur :</a:t>
            </a:r>
          </a:p>
          <a:p>
            <a:pPr lvl="1"/>
            <a:r>
              <a:rPr lang="fr-FR" b="1" dirty="0">
                <a:solidFill>
                  <a:srgbClr val="C00000"/>
                </a:solidFill>
              </a:rPr>
              <a:t>Un pilotage en NET pour accroitre notre fonds de commerce et notre équipement</a:t>
            </a:r>
          </a:p>
          <a:p>
            <a:pPr lvl="1"/>
            <a:r>
              <a:rPr lang="fr-FR" b="1" dirty="0">
                <a:solidFill>
                  <a:srgbClr val="C00000"/>
                </a:solidFill>
              </a:rPr>
              <a:t>Un focus sur des activités à forte valeur ajoutée pour la CEGEE (CBM, leads) et nos clients (</a:t>
            </a:r>
            <a:r>
              <a:rPr lang="fr-FR" b="1" dirty="0" err="1">
                <a:solidFill>
                  <a:srgbClr val="C00000"/>
                </a:solidFill>
              </a:rPr>
              <a:t>Papernest</a:t>
            </a:r>
            <a:r>
              <a:rPr lang="fr-FR" b="1" dirty="0">
                <a:solidFill>
                  <a:srgbClr val="C00000"/>
                </a:solidFill>
              </a:rPr>
              <a:t>)</a:t>
            </a:r>
          </a:p>
          <a:p>
            <a:pPr lvl="1"/>
            <a:r>
              <a:rPr lang="fr-FR" b="1" dirty="0">
                <a:solidFill>
                  <a:srgbClr val="C00000"/>
                </a:solidFill>
              </a:rPr>
              <a:t>Faire progresser notre équipement pour générer plus de commissions qui sont nous soumises aux aléas de taux</a:t>
            </a:r>
          </a:p>
          <a:p>
            <a:pPr lvl="1"/>
            <a:r>
              <a:rPr lang="fr-FR" b="1" dirty="0">
                <a:solidFill>
                  <a:srgbClr val="C00000"/>
                </a:solidFill>
              </a:rPr>
              <a:t>L’accroissement de notre fonds de commerce</a:t>
            </a:r>
          </a:p>
          <a:p>
            <a:pPr lvl="1"/>
            <a:r>
              <a:rPr lang="fr-FR" b="1" dirty="0">
                <a:solidFill>
                  <a:srgbClr val="C00000"/>
                </a:solidFill>
              </a:rPr>
              <a:t>Des pondérations positionnées sur les produits à forte valeur ajoutée</a:t>
            </a:r>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p:txBody>
          <a:bodyPr>
            <a:normAutofit/>
          </a:bodyPr>
          <a:lstStyle/>
          <a:p>
            <a:pPr fontAlgn="auto">
              <a:buClr>
                <a:schemeClr val="accent6"/>
              </a:buClr>
              <a:defRPr/>
            </a:pPr>
            <a:r>
              <a:rPr lang="fr-FR" dirty="0">
                <a:solidFill>
                  <a:srgbClr val="C00000"/>
                </a:solidFill>
              </a:rPr>
              <a:t>Conserver la mécanique de notre baromètre</a:t>
            </a:r>
          </a:p>
        </p:txBody>
      </p:sp>
      <p:sp>
        <p:nvSpPr>
          <p:cNvPr id="3" name="Espace réservé du contenu 12">
            <a:extLst>
              <a:ext uri="{FF2B5EF4-FFF2-40B4-BE49-F238E27FC236}">
                <a16:creationId xmlns:a16="http://schemas.microsoft.com/office/drawing/2014/main" id="{29C56FCC-704C-3283-E18F-8B5695CE3859}"/>
              </a:ext>
            </a:extLst>
          </p:cNvPr>
          <p:cNvSpPr txBox="1">
            <a:spLocks/>
          </p:cNvSpPr>
          <p:nvPr/>
        </p:nvSpPr>
        <p:spPr>
          <a:xfrm>
            <a:off x="4244583" y="4107819"/>
            <a:ext cx="6789906" cy="1955275"/>
          </a:xfrm>
          <a:prstGeom prst="rect">
            <a:avLst/>
          </a:prstGeom>
          <a:noFill/>
        </p:spPr>
        <p:txBody>
          <a:bodyPr vert="horz" lIns="0" tIns="0" rIns="0" bIns="0" rtlCol="0">
            <a:normAutofit/>
          </a:bodyPr>
          <a:lstStyle>
            <a:defPPr marR="0" lvl="0" algn="l" rtl="0">
              <a:lnSpc>
                <a:spcPct val="100000"/>
              </a:lnSpc>
              <a:spcBef>
                <a:spcPts val="0"/>
              </a:spcBef>
              <a:spcAft>
                <a:spcPts val="0"/>
              </a:spcAft>
            </a:defPPr>
            <a:lvl1pPr marL="354013" indent="-354013" algn="l" rtl="0" eaLnBrk="1" fontAlgn="base" hangingPunct="1">
              <a:lnSpc>
                <a:spcPct val="150000"/>
              </a:lnSpc>
              <a:spcBef>
                <a:spcPct val="0"/>
              </a:spcBef>
              <a:spcAft>
                <a:spcPct val="0"/>
              </a:spcAft>
              <a:buClr>
                <a:srgbClr val="D7C378"/>
              </a:buClr>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lnSpc>
                <a:spcPct val="150000"/>
              </a:lnSpc>
              <a:spcBef>
                <a:spcPct val="0"/>
              </a:spcBef>
              <a:spcAft>
                <a:spcPct val="0"/>
              </a:spcAft>
              <a:buClr>
                <a:schemeClr val="accent1"/>
              </a:buClr>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lnSpc>
                <a:spcPct val="150000"/>
              </a:lnSpc>
              <a:spcBef>
                <a:spcPct val="0"/>
              </a:spcBef>
              <a:spcAft>
                <a:spcPct val="0"/>
              </a:spcAft>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lnSpc>
                <a:spcPct val="150000"/>
              </a:lnSpc>
              <a:spcBef>
                <a:spcPct val="0"/>
              </a:spcBef>
              <a:spcAft>
                <a:spcPct val="0"/>
              </a:spcAft>
              <a:buClr>
                <a:srgbClr val="41B8EB"/>
              </a:buClr>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fr-FR" dirty="0"/>
              <a:t>Des nouveautés en 2024 par rapport à 2023</a:t>
            </a:r>
          </a:p>
          <a:p>
            <a:pPr lvl="1"/>
            <a:r>
              <a:rPr lang="fr-FR" dirty="0"/>
              <a:t>Plafonnement des écarts au 1</a:t>
            </a:r>
            <a:r>
              <a:rPr lang="fr-FR" baseline="30000" dirty="0"/>
              <a:t>er</a:t>
            </a:r>
            <a:r>
              <a:rPr lang="fr-FR" dirty="0"/>
              <a:t> à 100%</a:t>
            </a:r>
          </a:p>
          <a:p>
            <a:pPr lvl="1"/>
            <a:r>
              <a:rPr lang="fr-FR" dirty="0"/>
              <a:t>Prise en compte de la performance de la 10</a:t>
            </a:r>
            <a:r>
              <a:rPr lang="fr-FR" baseline="30000" dirty="0"/>
              <a:t>ème</a:t>
            </a:r>
            <a:r>
              <a:rPr lang="fr-FR" dirty="0"/>
              <a:t> agence comme référence pour calculer l’écart au 1er</a:t>
            </a:r>
          </a:p>
          <a:p>
            <a:endParaRPr lang="fr-FR" kern="0" dirty="0"/>
          </a:p>
          <a:p>
            <a:endParaRPr lang="fr-FR" kern="0" dirty="0"/>
          </a:p>
        </p:txBody>
      </p:sp>
      <p:sp>
        <p:nvSpPr>
          <p:cNvPr id="7" name="Espace réservé du texte 6">
            <a:extLst>
              <a:ext uri="{FF2B5EF4-FFF2-40B4-BE49-F238E27FC236}">
                <a16:creationId xmlns:a16="http://schemas.microsoft.com/office/drawing/2014/main" id="{4327518B-C477-1091-347C-1BE372A36E4E}"/>
              </a:ext>
            </a:extLst>
          </p:cNvPr>
          <p:cNvSpPr txBox="1">
            <a:spLocks/>
          </p:cNvSpPr>
          <p:nvPr/>
        </p:nvSpPr>
        <p:spPr>
          <a:xfrm>
            <a:off x="8724773" y="24991"/>
            <a:ext cx="3333877"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chemeClr val="tx1">
                    <a:lumMod val="75000"/>
                    <a:lumOff val="25000"/>
                  </a:schemeClr>
                </a:solidFill>
              </a:rPr>
              <a:t>Nos orientations stratégiques</a:t>
            </a:r>
          </a:p>
        </p:txBody>
      </p:sp>
      <p:pic>
        <p:nvPicPr>
          <p:cNvPr id="6" name="Espace réservé pour une image  9" descr="Une image contenant Danse, danser&#10;&#10;Description générée automatiquement">
            <a:extLst>
              <a:ext uri="{FF2B5EF4-FFF2-40B4-BE49-F238E27FC236}">
                <a16:creationId xmlns:a16="http://schemas.microsoft.com/office/drawing/2014/main" id="{E1543CBE-0727-1490-7701-EB738192B234}"/>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flipH="1">
            <a:off x="767541" y="3790374"/>
            <a:ext cx="3028604" cy="2496891"/>
          </a:xfrm>
          <a:prstGeom prst="rect">
            <a:avLst/>
          </a:prstGeom>
        </p:spPr>
      </p:pic>
    </p:spTree>
    <p:extLst>
      <p:ext uri="{BB962C8B-B14F-4D97-AF65-F5344CB8AC3E}">
        <p14:creationId xmlns:p14="http://schemas.microsoft.com/office/powerpoint/2010/main" val="336658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Piloter nos risques</a:t>
            </a:r>
          </a:p>
        </p:txBody>
      </p:sp>
      <p:sp>
        <p:nvSpPr>
          <p:cNvPr id="13" name="Espace réservé du contenu 12">
            <a:extLst>
              <a:ext uri="{FF2B5EF4-FFF2-40B4-BE49-F238E27FC236}">
                <a16:creationId xmlns:a16="http://schemas.microsoft.com/office/drawing/2014/main" id="{469C6C38-A390-47C0-F4DB-B15721BF772E}"/>
              </a:ext>
            </a:extLst>
          </p:cNvPr>
          <p:cNvSpPr>
            <a:spLocks noGrp="1"/>
          </p:cNvSpPr>
          <p:nvPr>
            <p:ph sz="quarter" idx="13"/>
          </p:nvPr>
        </p:nvSpPr>
        <p:spPr>
          <a:xfrm>
            <a:off x="2752436" y="1455879"/>
            <a:ext cx="8591238" cy="5041467"/>
          </a:xfrm>
        </p:spPr>
        <p:txBody>
          <a:bodyPr>
            <a:normAutofit fontScale="92500" lnSpcReduction="10000"/>
          </a:bodyPr>
          <a:lstStyle/>
          <a:p>
            <a:r>
              <a:rPr lang="fr-FR" dirty="0"/>
              <a:t>GRAND PUBLIC </a:t>
            </a:r>
          </a:p>
          <a:p>
            <a:pPr lvl="1"/>
            <a:r>
              <a:rPr lang="fr-FR" b="1" dirty="0"/>
              <a:t>Risque de crédit : </a:t>
            </a:r>
            <a:r>
              <a:rPr lang="fr-FR" dirty="0"/>
              <a:t>indicateur RPM inchangé avec une échelle progressive et une tolérance de hausse des encours de 2% eu égard au contexte probablement difficile en 2024 avant application du malus. Un critère additionnel permettant de neutraliser le malus pour les agences gérant historiquement de façon optimisée leur RPM. </a:t>
            </a:r>
          </a:p>
          <a:p>
            <a:pPr lvl="1"/>
            <a:r>
              <a:rPr lang="fr-FR" b="1" dirty="0"/>
              <a:t>Connaissance Client</a:t>
            </a:r>
            <a:r>
              <a:rPr lang="fr-FR" dirty="0"/>
              <a:t> : exploitation des contrôles PRISCOP Particuliers actualisation et des contrôles d’EER I DATECH</a:t>
            </a:r>
          </a:p>
          <a:p>
            <a:pPr lvl="1"/>
            <a:r>
              <a:rPr lang="fr-FR" b="1" dirty="0"/>
              <a:t>Indicateur global sur l’épargne financière</a:t>
            </a:r>
            <a:r>
              <a:rPr lang="fr-FR" dirty="0"/>
              <a:t> : capitalisation sur les contrôles PRISCOP réalisés ("Rachat total ou partiel d'un contrat d'assurance Vie ou de Capitalisation", "Souscription d'un contrat d'assurance vie ou contrat de capitalisation / Unité de compte", "Versement et Arbitrage d'un contrat d'assurance Vie ou de Capitalisation", "Transferts FOURGOUS/Loi Pacte", "Conseiller un instrument financier", "Ouvrir un compte titre, un PEA, un PEA PME ou un PEA Jeunes", "Souscription de parts sociales en agence").  La restitution se fera pour ce dernier critère à l’échelle Territoire.</a:t>
            </a:r>
          </a:p>
          <a:p>
            <a:r>
              <a:rPr lang="fr-FR" dirty="0"/>
              <a:t>Marché PREMIUM </a:t>
            </a:r>
          </a:p>
          <a:p>
            <a:pPr lvl="1"/>
            <a:r>
              <a:rPr lang="fr-FR" b="1" dirty="0"/>
              <a:t>Risque de crédit </a:t>
            </a:r>
            <a:r>
              <a:rPr lang="fr-FR" dirty="0"/>
              <a:t>: critère inchangé sur RPM</a:t>
            </a:r>
          </a:p>
          <a:p>
            <a:pPr lvl="1"/>
            <a:r>
              <a:rPr lang="fr-FR" b="1" dirty="0"/>
              <a:t>Connaissance Client / Top CC</a:t>
            </a:r>
            <a:r>
              <a:rPr lang="fr-FR" dirty="0"/>
              <a:t> : proposition de réalisation de contrôles par la DMRC sur les TOP CC actualisés (idem 2023).</a:t>
            </a:r>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p:txBody>
          <a:bodyPr>
            <a:normAutofit fontScale="85000" lnSpcReduction="20000"/>
          </a:bodyPr>
          <a:lstStyle/>
          <a:p>
            <a:pPr fontAlgn="auto">
              <a:buClr>
                <a:schemeClr val="accent6"/>
              </a:buClr>
              <a:defRPr/>
            </a:pPr>
            <a:r>
              <a:rPr lang="fr-FR" dirty="0">
                <a:solidFill>
                  <a:srgbClr val="C00000"/>
                </a:solidFill>
              </a:rPr>
              <a:t>Des critères qui s’inscrivent dans le prolongement de nos actions déjà en cours avec quelques adaptations pour 2024 et un item complémentaire sur l’épargne financière</a:t>
            </a:r>
          </a:p>
        </p:txBody>
      </p:sp>
      <p:sp>
        <p:nvSpPr>
          <p:cNvPr id="7" name="Espace réservé du texte 6">
            <a:extLst>
              <a:ext uri="{FF2B5EF4-FFF2-40B4-BE49-F238E27FC236}">
                <a16:creationId xmlns:a16="http://schemas.microsoft.com/office/drawing/2014/main" id="{4327518B-C477-1091-347C-1BE372A36E4E}"/>
              </a:ext>
            </a:extLst>
          </p:cNvPr>
          <p:cNvSpPr txBox="1">
            <a:spLocks/>
          </p:cNvSpPr>
          <p:nvPr/>
        </p:nvSpPr>
        <p:spPr>
          <a:xfrm>
            <a:off x="8724773" y="24991"/>
            <a:ext cx="3333877"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chemeClr val="tx1">
                    <a:lumMod val="75000"/>
                    <a:lumOff val="25000"/>
                  </a:schemeClr>
                </a:solidFill>
              </a:rPr>
              <a:t>Nos orientations stratégiques</a:t>
            </a:r>
          </a:p>
        </p:txBody>
      </p:sp>
      <p:pic>
        <p:nvPicPr>
          <p:cNvPr id="5" name="Espace réservé pour une image  6" descr="Une image contenant sport, piste et terrain, Condition physique, personne&#10;&#10;Description générée automatiquement">
            <a:extLst>
              <a:ext uri="{FF2B5EF4-FFF2-40B4-BE49-F238E27FC236}">
                <a16:creationId xmlns:a16="http://schemas.microsoft.com/office/drawing/2014/main" id="{BE421D39-240E-242F-0BA8-97734EBD194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flipH="1">
            <a:off x="241068" y="2438817"/>
            <a:ext cx="1938713" cy="2158583"/>
          </a:xfrm>
          <a:prstGeom prst="rect">
            <a:avLst/>
          </a:prstGeom>
        </p:spPr>
      </p:pic>
    </p:spTree>
    <p:extLst>
      <p:ext uri="{BB962C8B-B14F-4D97-AF65-F5344CB8AC3E}">
        <p14:creationId xmlns:p14="http://schemas.microsoft.com/office/powerpoint/2010/main" val="1477718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Piloter nos risques</a:t>
            </a:r>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p:txBody>
          <a:bodyPr>
            <a:normAutofit fontScale="85000" lnSpcReduction="20000"/>
          </a:bodyPr>
          <a:lstStyle/>
          <a:p>
            <a:pPr fontAlgn="auto">
              <a:buClr>
                <a:schemeClr val="accent6"/>
              </a:buClr>
              <a:defRPr/>
            </a:pPr>
            <a:r>
              <a:rPr lang="fr-FR" dirty="0">
                <a:solidFill>
                  <a:srgbClr val="C00000"/>
                </a:solidFill>
              </a:rPr>
              <a:t>Des critères qui s’inscrivent dans le prolongement de nos actions déjà en cours avec quelques adaptations pour 2024 et un item complémentaire sur l’épargne financière</a:t>
            </a:r>
          </a:p>
        </p:txBody>
      </p:sp>
      <p:sp>
        <p:nvSpPr>
          <p:cNvPr id="7" name="Espace réservé du texte 6">
            <a:extLst>
              <a:ext uri="{FF2B5EF4-FFF2-40B4-BE49-F238E27FC236}">
                <a16:creationId xmlns:a16="http://schemas.microsoft.com/office/drawing/2014/main" id="{4327518B-C477-1091-347C-1BE372A36E4E}"/>
              </a:ext>
            </a:extLst>
          </p:cNvPr>
          <p:cNvSpPr txBox="1">
            <a:spLocks/>
          </p:cNvSpPr>
          <p:nvPr/>
        </p:nvSpPr>
        <p:spPr>
          <a:xfrm>
            <a:off x="8724773" y="24991"/>
            <a:ext cx="3333877"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chemeClr val="tx1">
                    <a:lumMod val="75000"/>
                    <a:lumOff val="25000"/>
                  </a:schemeClr>
                </a:solidFill>
              </a:rPr>
              <a:t>Nos orientations stratégiques</a:t>
            </a:r>
          </a:p>
        </p:txBody>
      </p:sp>
      <p:pic>
        <p:nvPicPr>
          <p:cNvPr id="8" name="Image 7">
            <a:extLst>
              <a:ext uri="{FF2B5EF4-FFF2-40B4-BE49-F238E27FC236}">
                <a16:creationId xmlns:a16="http://schemas.microsoft.com/office/drawing/2014/main" id="{9ECE83FF-CEDC-4E7A-BC4F-6CFD85EF5FA6}"/>
              </a:ext>
            </a:extLst>
          </p:cNvPr>
          <p:cNvPicPr>
            <a:picLocks noChangeAspect="1"/>
          </p:cNvPicPr>
          <p:nvPr/>
        </p:nvPicPr>
        <p:blipFill>
          <a:blip r:embed="rId2"/>
          <a:stretch>
            <a:fillRect/>
          </a:stretch>
        </p:blipFill>
        <p:spPr>
          <a:xfrm>
            <a:off x="1699491" y="1580212"/>
            <a:ext cx="8793018" cy="5100495"/>
          </a:xfrm>
          <a:prstGeom prst="rect">
            <a:avLst/>
          </a:prstGeom>
        </p:spPr>
      </p:pic>
    </p:spTree>
    <p:extLst>
      <p:ext uri="{BB962C8B-B14F-4D97-AF65-F5344CB8AC3E}">
        <p14:creationId xmlns:p14="http://schemas.microsoft.com/office/powerpoint/2010/main" val="1876627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Piloter nos risques</a:t>
            </a:r>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p:txBody>
          <a:bodyPr>
            <a:normAutofit fontScale="85000" lnSpcReduction="20000"/>
          </a:bodyPr>
          <a:lstStyle/>
          <a:p>
            <a:pPr fontAlgn="auto">
              <a:buClr>
                <a:schemeClr val="accent6"/>
              </a:buClr>
              <a:defRPr/>
            </a:pPr>
            <a:r>
              <a:rPr lang="fr-FR" dirty="0">
                <a:solidFill>
                  <a:srgbClr val="C00000"/>
                </a:solidFill>
              </a:rPr>
              <a:t>Des critères qui s’inscrivent dans le prolongement de nos actions déjà en cours avec quelques adaptations pour 2024</a:t>
            </a:r>
          </a:p>
        </p:txBody>
      </p:sp>
      <p:sp>
        <p:nvSpPr>
          <p:cNvPr id="7" name="Espace réservé du texte 6">
            <a:extLst>
              <a:ext uri="{FF2B5EF4-FFF2-40B4-BE49-F238E27FC236}">
                <a16:creationId xmlns:a16="http://schemas.microsoft.com/office/drawing/2014/main" id="{4327518B-C477-1091-347C-1BE372A36E4E}"/>
              </a:ext>
            </a:extLst>
          </p:cNvPr>
          <p:cNvSpPr txBox="1">
            <a:spLocks/>
          </p:cNvSpPr>
          <p:nvPr/>
        </p:nvSpPr>
        <p:spPr>
          <a:xfrm>
            <a:off x="8724773" y="24991"/>
            <a:ext cx="3333877"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chemeClr val="tx1">
                    <a:lumMod val="75000"/>
                    <a:lumOff val="25000"/>
                  </a:schemeClr>
                </a:solidFill>
              </a:rPr>
              <a:t>Nos orientations stratégiques</a:t>
            </a:r>
          </a:p>
        </p:txBody>
      </p:sp>
      <p:pic>
        <p:nvPicPr>
          <p:cNvPr id="3" name="Image 2">
            <a:extLst>
              <a:ext uri="{FF2B5EF4-FFF2-40B4-BE49-F238E27FC236}">
                <a16:creationId xmlns:a16="http://schemas.microsoft.com/office/drawing/2014/main" id="{77F67B21-8487-91E8-9F02-1218B001DD5D}"/>
              </a:ext>
            </a:extLst>
          </p:cNvPr>
          <p:cNvPicPr>
            <a:picLocks noChangeAspect="1"/>
          </p:cNvPicPr>
          <p:nvPr/>
        </p:nvPicPr>
        <p:blipFill>
          <a:blip r:embed="rId2"/>
          <a:stretch>
            <a:fillRect/>
          </a:stretch>
        </p:blipFill>
        <p:spPr>
          <a:xfrm>
            <a:off x="73892" y="1767867"/>
            <a:ext cx="12192000" cy="3182402"/>
          </a:xfrm>
          <a:prstGeom prst="rect">
            <a:avLst/>
          </a:prstGeom>
        </p:spPr>
      </p:pic>
    </p:spTree>
    <p:extLst>
      <p:ext uri="{BB962C8B-B14F-4D97-AF65-F5344CB8AC3E}">
        <p14:creationId xmlns:p14="http://schemas.microsoft.com/office/powerpoint/2010/main" val="2988515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Piloter nos risques</a:t>
            </a:r>
          </a:p>
        </p:txBody>
      </p:sp>
      <p:sp>
        <p:nvSpPr>
          <p:cNvPr id="13" name="Espace réservé du contenu 12">
            <a:extLst>
              <a:ext uri="{FF2B5EF4-FFF2-40B4-BE49-F238E27FC236}">
                <a16:creationId xmlns:a16="http://schemas.microsoft.com/office/drawing/2014/main" id="{469C6C38-A390-47C0-F4DB-B15721BF772E}"/>
              </a:ext>
            </a:extLst>
          </p:cNvPr>
          <p:cNvSpPr>
            <a:spLocks noGrp="1"/>
          </p:cNvSpPr>
          <p:nvPr>
            <p:ph sz="quarter" idx="13"/>
          </p:nvPr>
        </p:nvSpPr>
        <p:spPr>
          <a:xfrm>
            <a:off x="2752436" y="1455879"/>
            <a:ext cx="8591238" cy="5041467"/>
          </a:xfrm>
        </p:spPr>
        <p:txBody>
          <a:bodyPr>
            <a:normAutofit/>
          </a:bodyPr>
          <a:lstStyle/>
          <a:p>
            <a:r>
              <a:rPr lang="fr-FR" dirty="0"/>
              <a:t>CRITERES MARCHE DES PROFESSIONNELS et VITI</a:t>
            </a:r>
          </a:p>
          <a:p>
            <a:pPr lvl="1"/>
            <a:r>
              <a:rPr lang="fr-FR" dirty="0"/>
              <a:t>Risque de crédit : 50bp </a:t>
            </a:r>
          </a:p>
          <a:p>
            <a:pPr lvl="2"/>
            <a:r>
              <a:rPr lang="fr-FR" dirty="0"/>
              <a:t>Taux de révision  25bp</a:t>
            </a:r>
          </a:p>
          <a:p>
            <a:pPr lvl="2"/>
            <a:r>
              <a:rPr lang="fr-FR" dirty="0"/>
              <a:t>Maintien du cadre/périmètre 2023 (Révisions Allégées, Standard // encours Ct et ou MT, avec seuil de 200 K€ et avec exclusions SCI-Autoentrepreneurs-entreprises/sociétés en création (&gt;18 mois))</a:t>
            </a:r>
          </a:p>
          <a:p>
            <a:pPr lvl="3"/>
            <a:r>
              <a:rPr lang="fr-FR" dirty="0"/>
              <a:t>Déclenchement si taux de réalisation au 31 décembre 2024 &gt; 85% en volume</a:t>
            </a:r>
          </a:p>
          <a:p>
            <a:pPr lvl="3"/>
            <a:r>
              <a:rPr lang="fr-FR" dirty="0"/>
              <a:t>Création d’une échelle entre 85% et 90%, 90% permettant d’être à 100% de taux de PV</a:t>
            </a:r>
          </a:p>
          <a:p>
            <a:pPr lvl="3"/>
            <a:r>
              <a:rPr lang="fr-FR" dirty="0"/>
              <a:t>Suivi mensuel réalisé sur la base de l’outil de suivi dédié de la cellule Pilotage Transverse des Risques</a:t>
            </a:r>
          </a:p>
          <a:p>
            <a:pPr lvl="3"/>
            <a:r>
              <a:rPr lang="fr-FR" dirty="0"/>
              <a:t>Si le taux révision &lt; 80% au 31/12/2024 application malus de 0,25% </a:t>
            </a:r>
          </a:p>
          <a:p>
            <a:endParaRPr lang="fr-FR" dirty="0"/>
          </a:p>
          <a:p>
            <a:r>
              <a:rPr lang="fr-FR" dirty="0"/>
              <a:t>Capitaux des comptes irréguliers pros  25bp (niveau Région)</a:t>
            </a:r>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p:txBody>
          <a:bodyPr>
            <a:normAutofit fontScale="85000" lnSpcReduction="20000"/>
          </a:bodyPr>
          <a:lstStyle/>
          <a:p>
            <a:pPr fontAlgn="auto">
              <a:buClr>
                <a:schemeClr val="accent6"/>
              </a:buClr>
              <a:defRPr/>
            </a:pPr>
            <a:r>
              <a:rPr lang="fr-FR" dirty="0">
                <a:solidFill>
                  <a:srgbClr val="C00000"/>
                </a:solidFill>
              </a:rPr>
              <a:t>Des critères qui s’inscrivent dans le prolongement de nos actions déjà en cours avec quelques adaptations pour 2024 et un item complémentaire sur l’épargne financière</a:t>
            </a:r>
          </a:p>
        </p:txBody>
      </p:sp>
      <p:sp>
        <p:nvSpPr>
          <p:cNvPr id="7" name="Espace réservé du texte 6">
            <a:extLst>
              <a:ext uri="{FF2B5EF4-FFF2-40B4-BE49-F238E27FC236}">
                <a16:creationId xmlns:a16="http://schemas.microsoft.com/office/drawing/2014/main" id="{4327518B-C477-1091-347C-1BE372A36E4E}"/>
              </a:ext>
            </a:extLst>
          </p:cNvPr>
          <p:cNvSpPr txBox="1">
            <a:spLocks/>
          </p:cNvSpPr>
          <p:nvPr/>
        </p:nvSpPr>
        <p:spPr>
          <a:xfrm>
            <a:off x="8724773" y="24991"/>
            <a:ext cx="3333877"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chemeClr val="tx1">
                    <a:lumMod val="75000"/>
                    <a:lumOff val="25000"/>
                  </a:schemeClr>
                </a:solidFill>
              </a:rPr>
              <a:t>Nos orientations stratégiques</a:t>
            </a:r>
          </a:p>
        </p:txBody>
      </p:sp>
      <p:pic>
        <p:nvPicPr>
          <p:cNvPr id="5" name="Espace réservé pour une image  6" descr="Une image contenant sport, piste et terrain, Condition physique, personne&#10;&#10;Description générée automatiquement">
            <a:extLst>
              <a:ext uri="{FF2B5EF4-FFF2-40B4-BE49-F238E27FC236}">
                <a16:creationId xmlns:a16="http://schemas.microsoft.com/office/drawing/2014/main" id="{BE421D39-240E-242F-0BA8-97734EBD194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flipH="1">
            <a:off x="241068" y="2438817"/>
            <a:ext cx="1938713" cy="2158583"/>
          </a:xfrm>
          <a:prstGeom prst="rect">
            <a:avLst/>
          </a:prstGeom>
        </p:spPr>
      </p:pic>
      <p:pic>
        <p:nvPicPr>
          <p:cNvPr id="3" name="Image 2">
            <a:extLst>
              <a:ext uri="{FF2B5EF4-FFF2-40B4-BE49-F238E27FC236}">
                <a16:creationId xmlns:a16="http://schemas.microsoft.com/office/drawing/2014/main" id="{519393C4-0E24-D0E4-D963-2837E1E80366}"/>
              </a:ext>
            </a:extLst>
          </p:cNvPr>
          <p:cNvPicPr>
            <a:picLocks noChangeAspect="1"/>
          </p:cNvPicPr>
          <p:nvPr/>
        </p:nvPicPr>
        <p:blipFill>
          <a:blip r:embed="rId3"/>
          <a:stretch>
            <a:fillRect/>
          </a:stretch>
        </p:blipFill>
        <p:spPr>
          <a:xfrm>
            <a:off x="1464360" y="4800715"/>
            <a:ext cx="10248264" cy="1743607"/>
          </a:xfrm>
          <a:prstGeom prst="rect">
            <a:avLst/>
          </a:prstGeom>
        </p:spPr>
      </p:pic>
    </p:spTree>
    <p:extLst>
      <p:ext uri="{BB962C8B-B14F-4D97-AF65-F5344CB8AC3E}">
        <p14:creationId xmlns:p14="http://schemas.microsoft.com/office/powerpoint/2010/main" val="3063882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Piloter nos risques</a:t>
            </a:r>
          </a:p>
        </p:txBody>
      </p:sp>
      <p:sp>
        <p:nvSpPr>
          <p:cNvPr id="13" name="Espace réservé du contenu 12">
            <a:extLst>
              <a:ext uri="{FF2B5EF4-FFF2-40B4-BE49-F238E27FC236}">
                <a16:creationId xmlns:a16="http://schemas.microsoft.com/office/drawing/2014/main" id="{469C6C38-A390-47C0-F4DB-B15721BF772E}"/>
              </a:ext>
            </a:extLst>
          </p:cNvPr>
          <p:cNvSpPr>
            <a:spLocks noGrp="1"/>
          </p:cNvSpPr>
          <p:nvPr>
            <p:ph sz="quarter" idx="13"/>
          </p:nvPr>
        </p:nvSpPr>
        <p:spPr>
          <a:xfrm>
            <a:off x="2733963" y="1492825"/>
            <a:ext cx="8591238" cy="4677066"/>
          </a:xfrm>
        </p:spPr>
        <p:txBody>
          <a:bodyPr>
            <a:normAutofit fontScale="92500" lnSpcReduction="10000"/>
          </a:bodyPr>
          <a:lstStyle/>
          <a:p>
            <a:r>
              <a:rPr lang="fr-FR" b="1" dirty="0"/>
              <a:t>CRITERES MARCHE DES PROFESSIONNELS et VITI</a:t>
            </a:r>
          </a:p>
          <a:p>
            <a:pPr lvl="1"/>
            <a:r>
              <a:rPr lang="fr-FR" dirty="0"/>
              <a:t>Risque de conformité : 50bp</a:t>
            </a:r>
          </a:p>
          <a:p>
            <a:pPr lvl="2"/>
            <a:r>
              <a:rPr lang="fr-FR" dirty="0"/>
              <a:t>Objectif poursuivi : traiter les TOP CC Rouges (périmètre hors SCI) </a:t>
            </a:r>
          </a:p>
          <a:p>
            <a:pPr lvl="2"/>
            <a:r>
              <a:rPr lang="fr-FR" dirty="0"/>
              <a:t>Base de déclenchement :</a:t>
            </a:r>
          </a:p>
          <a:p>
            <a:pPr lvl="2"/>
            <a:r>
              <a:rPr lang="fr-FR" dirty="0"/>
              <a:t>Déclenchement si taux de TOP CC Rouge au 31 décembre 2024 &lt; 9% en nombre (hors nouvelles Entrées En Relation sur flux 2024, non prises en compte) ou taux en progression &gt; 5%</a:t>
            </a:r>
          </a:p>
          <a:p>
            <a:pPr lvl="2"/>
            <a:r>
              <a:rPr lang="fr-FR" dirty="0"/>
              <a:t>Suivi mensuel basé sur le suivi hebdomadaire transmis par BPCE s’agissant du programme CCA TOP CC (retraité des SCI)</a:t>
            </a:r>
          </a:p>
          <a:p>
            <a:endParaRPr lang="fr-FR" dirty="0"/>
          </a:p>
          <a:p>
            <a:r>
              <a:rPr lang="fr-FR" b="1" dirty="0"/>
              <a:t>CRITERES MARCHE DES ASSOCIATIONS de Proximité</a:t>
            </a:r>
          </a:p>
          <a:p>
            <a:pPr lvl="1"/>
            <a:r>
              <a:rPr lang="fr-FR" dirty="0"/>
              <a:t>Risque de conformité  : 100bp</a:t>
            </a:r>
          </a:p>
          <a:p>
            <a:pPr lvl="2"/>
            <a:r>
              <a:rPr lang="fr-FR" dirty="0"/>
              <a:t>Objectif poursuivi : traiter les TOP CC Rouges (périmètre hors SCI) gérés en PTF des CAAP</a:t>
            </a:r>
          </a:p>
          <a:p>
            <a:pPr lvl="2"/>
            <a:r>
              <a:rPr lang="fr-FR" dirty="0"/>
              <a:t>Objectif retenu : avoir un taux de TOP CC Rouge &lt; 12%</a:t>
            </a:r>
          </a:p>
          <a:p>
            <a:pPr lvl="2"/>
            <a:r>
              <a:rPr lang="fr-FR" dirty="0"/>
              <a:t>Base de déclenchement :</a:t>
            </a:r>
          </a:p>
          <a:p>
            <a:pPr lvl="3"/>
            <a:r>
              <a:rPr lang="fr-FR" dirty="0"/>
              <a:t>Déclenchement si taux de TOP CC Rouge au 31 décembre 2023 &lt; 12% en nombre (hors nouvelles Entrées En Relation sur flux 2024, non prises en compte)</a:t>
            </a:r>
          </a:p>
          <a:p>
            <a:pPr lvl="3"/>
            <a:r>
              <a:rPr lang="fr-FR" dirty="0"/>
              <a:t>Création d’une échelle entre 12% et 8%, 8% permettant d’être à 100% de taux de PV</a:t>
            </a:r>
          </a:p>
          <a:p>
            <a:pPr lvl="3"/>
            <a:r>
              <a:rPr lang="fr-FR" dirty="0"/>
              <a:t>Suivi mensuel basé sur le suivi hebdomadaire transmis par BPCE s’agissant du programme CCA TOP CC (retraité des SCI)</a:t>
            </a:r>
          </a:p>
          <a:p>
            <a:endParaRPr lang="fr-FR" dirty="0"/>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p:txBody>
          <a:bodyPr>
            <a:normAutofit fontScale="85000" lnSpcReduction="20000"/>
          </a:bodyPr>
          <a:lstStyle/>
          <a:p>
            <a:pPr fontAlgn="auto">
              <a:buClr>
                <a:schemeClr val="accent6"/>
              </a:buClr>
              <a:defRPr/>
            </a:pPr>
            <a:r>
              <a:rPr lang="fr-FR" dirty="0">
                <a:solidFill>
                  <a:srgbClr val="C00000"/>
                </a:solidFill>
              </a:rPr>
              <a:t>Des critères qui s’inscrivent dans le prolongement de nos actions déjà en cours avec quelques adaptations pour 2024 et un item complémentaire sur l’épargne financière</a:t>
            </a:r>
          </a:p>
        </p:txBody>
      </p:sp>
      <p:sp>
        <p:nvSpPr>
          <p:cNvPr id="7" name="Espace réservé du texte 6">
            <a:extLst>
              <a:ext uri="{FF2B5EF4-FFF2-40B4-BE49-F238E27FC236}">
                <a16:creationId xmlns:a16="http://schemas.microsoft.com/office/drawing/2014/main" id="{4327518B-C477-1091-347C-1BE372A36E4E}"/>
              </a:ext>
            </a:extLst>
          </p:cNvPr>
          <p:cNvSpPr txBox="1">
            <a:spLocks/>
          </p:cNvSpPr>
          <p:nvPr/>
        </p:nvSpPr>
        <p:spPr>
          <a:xfrm>
            <a:off x="8724773" y="24991"/>
            <a:ext cx="3333877"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chemeClr val="tx1">
                    <a:lumMod val="75000"/>
                    <a:lumOff val="25000"/>
                  </a:schemeClr>
                </a:solidFill>
              </a:rPr>
              <a:t>Nos orientations stratégiques</a:t>
            </a:r>
          </a:p>
        </p:txBody>
      </p:sp>
      <p:pic>
        <p:nvPicPr>
          <p:cNvPr id="5" name="Espace réservé pour une image  6" descr="Une image contenant sport, piste et terrain, Condition physique, personne&#10;&#10;Description générée automatiquement">
            <a:extLst>
              <a:ext uri="{FF2B5EF4-FFF2-40B4-BE49-F238E27FC236}">
                <a16:creationId xmlns:a16="http://schemas.microsoft.com/office/drawing/2014/main" id="{BE421D39-240E-242F-0BA8-97734EBD194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flipH="1">
            <a:off x="241068" y="2438817"/>
            <a:ext cx="1938713" cy="2158583"/>
          </a:xfrm>
          <a:prstGeom prst="rect">
            <a:avLst/>
          </a:prstGeom>
        </p:spPr>
      </p:pic>
    </p:spTree>
    <p:extLst>
      <p:ext uri="{BB962C8B-B14F-4D97-AF65-F5344CB8AC3E}">
        <p14:creationId xmlns:p14="http://schemas.microsoft.com/office/powerpoint/2010/main" val="87558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2E42DC07-EE74-E897-4D3B-1904A68E764B}"/>
              </a:ext>
            </a:extLst>
          </p:cNvPr>
          <p:cNvSpPr>
            <a:spLocks noGrp="1"/>
          </p:cNvSpPr>
          <p:nvPr>
            <p:ph type="body" sz="quarter" idx="14"/>
          </p:nvPr>
        </p:nvSpPr>
        <p:spPr>
          <a:xfrm>
            <a:off x="623888" y="1738313"/>
            <a:ext cx="522579" cy="492443"/>
          </a:xfrm>
        </p:spPr>
        <p:txBody>
          <a:bodyPr/>
          <a:lstStyle/>
          <a:p>
            <a:pPr fontAlgn="auto">
              <a:spcBef>
                <a:spcPts val="0"/>
              </a:spcBef>
              <a:spcAft>
                <a:spcPts val="0"/>
              </a:spcAft>
              <a:buClr>
                <a:schemeClr val="accent6"/>
              </a:buClr>
              <a:defRPr/>
            </a:pPr>
            <a:r>
              <a:rPr dirty="0">
                <a:solidFill>
                  <a:srgbClr val="7030A0"/>
                </a:solidFill>
              </a:rPr>
              <a:t>03</a:t>
            </a:r>
          </a:p>
        </p:txBody>
      </p:sp>
      <p:sp>
        <p:nvSpPr>
          <p:cNvPr id="5" name="Espace réservé du texte 13">
            <a:extLst>
              <a:ext uri="{FF2B5EF4-FFF2-40B4-BE49-F238E27FC236}">
                <a16:creationId xmlns:a16="http://schemas.microsoft.com/office/drawing/2014/main" id="{9AA47620-C8B4-24C2-6AC9-8892A3788BA5}"/>
              </a:ext>
            </a:extLst>
          </p:cNvPr>
          <p:cNvSpPr>
            <a:spLocks noGrp="1"/>
          </p:cNvSpPr>
          <p:nvPr>
            <p:ph type="body" sz="quarter" idx="13"/>
          </p:nvPr>
        </p:nvSpPr>
        <p:spPr>
          <a:xfrm>
            <a:off x="623888" y="2565400"/>
            <a:ext cx="5380672" cy="1911349"/>
          </a:xfrm>
        </p:spPr>
        <p:txBody>
          <a:bodyPr/>
          <a:lstStyle/>
          <a:p>
            <a:pPr fontAlgn="auto">
              <a:buClr>
                <a:schemeClr val="accent6"/>
              </a:buClr>
              <a:defRPr/>
            </a:pPr>
            <a:r>
              <a:rPr lang="fr-FR" dirty="0"/>
              <a:t>Les Parts Variables détaillées par métiers</a:t>
            </a:r>
          </a:p>
        </p:txBody>
      </p:sp>
      <p:pic>
        <p:nvPicPr>
          <p:cNvPr id="10" name="Espace réservé pour une image  9" descr="Une image contenant Danse, danser&#10;&#10;Description générée automatiquement">
            <a:extLst>
              <a:ext uri="{FF2B5EF4-FFF2-40B4-BE49-F238E27FC236}">
                <a16:creationId xmlns:a16="http://schemas.microsoft.com/office/drawing/2014/main" id="{FE57A5E3-FF97-8BA3-958D-8C28A5E35780}"/>
              </a:ext>
            </a:extLst>
          </p:cNvPr>
          <p:cNvPicPr>
            <a:picLocks noGrp="1" noChangeAspect="1"/>
          </p:cNvPicPr>
          <p:nvPr>
            <p:ph type="pic" sz="quarter" idx="15"/>
          </p:nvPr>
        </p:nvPicPr>
        <p:blipFill rotWithShape="1">
          <a:blip r:embed="rId2" cstate="print">
            <a:extLst>
              <a:ext uri="{28A0092B-C50C-407E-A947-70E740481C1C}">
                <a14:useLocalDpi xmlns:a14="http://schemas.microsoft.com/office/drawing/2010/main"/>
              </a:ext>
            </a:extLst>
          </a:blip>
          <a:srcRect/>
          <a:stretch/>
        </p:blipFill>
        <p:spPr>
          <a:xfrm flipH="1">
            <a:off x="6004560" y="-4763"/>
            <a:ext cx="6187440" cy="6858001"/>
          </a:xfrm>
        </p:spPr>
      </p:pic>
    </p:spTree>
    <p:extLst>
      <p:ext uri="{BB962C8B-B14F-4D97-AF65-F5344CB8AC3E}">
        <p14:creationId xmlns:p14="http://schemas.microsoft.com/office/powerpoint/2010/main" val="3257824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512337" y="62637"/>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chemeClr val="tx1"/>
                </a:solidFill>
              </a:rPr>
              <a:t>Détails Métiers</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BAROMETRE</a:t>
            </a:r>
          </a:p>
        </p:txBody>
      </p:sp>
      <p:pic>
        <p:nvPicPr>
          <p:cNvPr id="2" name="Image 1">
            <a:extLst>
              <a:ext uri="{FF2B5EF4-FFF2-40B4-BE49-F238E27FC236}">
                <a16:creationId xmlns:a16="http://schemas.microsoft.com/office/drawing/2014/main" id="{78E95085-3EC3-70E7-4BAF-E61EC0594F8A}"/>
              </a:ext>
            </a:extLst>
          </p:cNvPr>
          <p:cNvPicPr>
            <a:picLocks noChangeAspect="1"/>
          </p:cNvPicPr>
          <p:nvPr/>
        </p:nvPicPr>
        <p:blipFill>
          <a:blip r:embed="rId3"/>
          <a:stretch>
            <a:fillRect/>
          </a:stretch>
        </p:blipFill>
        <p:spPr>
          <a:xfrm>
            <a:off x="595743" y="383316"/>
            <a:ext cx="7715250" cy="5886450"/>
          </a:xfrm>
          <a:prstGeom prst="rect">
            <a:avLst/>
          </a:prstGeom>
        </p:spPr>
      </p:pic>
      <p:graphicFrame>
        <p:nvGraphicFramePr>
          <p:cNvPr id="4" name="Objet 3">
            <a:extLst>
              <a:ext uri="{FF2B5EF4-FFF2-40B4-BE49-F238E27FC236}">
                <a16:creationId xmlns:a16="http://schemas.microsoft.com/office/drawing/2014/main" id="{3A8F9ACF-0138-DFE9-0816-21876C4FF88E}"/>
              </a:ext>
            </a:extLst>
          </p:cNvPr>
          <p:cNvGraphicFramePr>
            <a:graphicFrameLocks noChangeAspect="1"/>
          </p:cNvGraphicFramePr>
          <p:nvPr>
            <p:extLst>
              <p:ext uri="{D42A27DB-BD31-4B8C-83A1-F6EECF244321}">
                <p14:modId xmlns:p14="http://schemas.microsoft.com/office/powerpoint/2010/main" val="828808209"/>
              </p:ext>
            </p:extLst>
          </p:nvPr>
        </p:nvGraphicFramePr>
        <p:xfrm>
          <a:off x="9591095" y="4341789"/>
          <a:ext cx="1372468" cy="1158020"/>
        </p:xfrm>
        <a:graphic>
          <a:graphicData uri="http://schemas.openxmlformats.org/presentationml/2006/ole">
            <mc:AlternateContent xmlns:mc="http://schemas.openxmlformats.org/markup-compatibility/2006">
              <mc:Choice xmlns:v="urn:schemas-microsoft-com:vml" Requires="v">
                <p:oleObj name="Worksheet" showAsIcon="1" r:id="rId4" imgW="914400" imgH="771525" progId="Excel.Sheet.12">
                  <p:embed/>
                </p:oleObj>
              </mc:Choice>
              <mc:Fallback>
                <p:oleObj name="Worksheet" showAsIcon="1" r:id="rId4" imgW="914400" imgH="771525" progId="Excel.Sheet.12">
                  <p:embed/>
                  <p:pic>
                    <p:nvPicPr>
                      <p:cNvPr id="0" name=""/>
                      <p:cNvPicPr/>
                      <p:nvPr/>
                    </p:nvPicPr>
                    <p:blipFill>
                      <a:blip r:embed="rId5"/>
                      <a:stretch>
                        <a:fillRect/>
                      </a:stretch>
                    </p:blipFill>
                    <p:spPr>
                      <a:xfrm>
                        <a:off x="9591095" y="4341789"/>
                        <a:ext cx="1372468" cy="1158020"/>
                      </a:xfrm>
                      <a:prstGeom prst="rect">
                        <a:avLst/>
                      </a:prstGeom>
                    </p:spPr>
                  </p:pic>
                </p:oleObj>
              </mc:Fallback>
            </mc:AlternateContent>
          </a:graphicData>
        </a:graphic>
      </p:graphicFrame>
      <p:graphicFrame>
        <p:nvGraphicFramePr>
          <p:cNvPr id="5" name="Objet 4">
            <a:extLst>
              <a:ext uri="{FF2B5EF4-FFF2-40B4-BE49-F238E27FC236}">
                <a16:creationId xmlns:a16="http://schemas.microsoft.com/office/drawing/2014/main" id="{B32CE358-9A3B-DA74-A9C4-096F7BA3E1A9}"/>
              </a:ext>
            </a:extLst>
          </p:cNvPr>
          <p:cNvGraphicFramePr>
            <a:graphicFrameLocks noChangeAspect="1"/>
          </p:cNvGraphicFramePr>
          <p:nvPr>
            <p:extLst>
              <p:ext uri="{D42A27DB-BD31-4B8C-83A1-F6EECF244321}">
                <p14:modId xmlns:p14="http://schemas.microsoft.com/office/powerpoint/2010/main" val="1270475847"/>
              </p:ext>
            </p:extLst>
          </p:nvPr>
        </p:nvGraphicFramePr>
        <p:xfrm>
          <a:off x="9565262" y="1937201"/>
          <a:ext cx="1372468" cy="1158020"/>
        </p:xfrm>
        <a:graphic>
          <a:graphicData uri="http://schemas.openxmlformats.org/presentationml/2006/ole">
            <mc:AlternateContent xmlns:mc="http://schemas.openxmlformats.org/markup-compatibility/2006">
              <mc:Choice xmlns:v="urn:schemas-microsoft-com:vml" Requires="v">
                <p:oleObj name="Worksheet" showAsIcon="1" r:id="rId6" imgW="914400" imgH="771525" progId="Excel.Sheet.12">
                  <p:embed/>
                </p:oleObj>
              </mc:Choice>
              <mc:Fallback>
                <p:oleObj name="Worksheet" showAsIcon="1" r:id="rId6" imgW="914400" imgH="771525" progId="Excel.Sheet.12">
                  <p:embed/>
                  <p:pic>
                    <p:nvPicPr>
                      <p:cNvPr id="0" name=""/>
                      <p:cNvPicPr/>
                      <p:nvPr/>
                    </p:nvPicPr>
                    <p:blipFill>
                      <a:blip r:embed="rId7"/>
                      <a:stretch>
                        <a:fillRect/>
                      </a:stretch>
                    </p:blipFill>
                    <p:spPr>
                      <a:xfrm>
                        <a:off x="9565262" y="1937201"/>
                        <a:ext cx="1372468" cy="1158020"/>
                      </a:xfrm>
                      <a:prstGeom prst="rect">
                        <a:avLst/>
                      </a:prstGeom>
                    </p:spPr>
                  </p:pic>
                </p:oleObj>
              </mc:Fallback>
            </mc:AlternateContent>
          </a:graphicData>
        </a:graphic>
      </p:graphicFrame>
    </p:spTree>
    <p:extLst>
      <p:ext uri="{BB962C8B-B14F-4D97-AF65-F5344CB8AC3E}">
        <p14:creationId xmlns:p14="http://schemas.microsoft.com/office/powerpoint/2010/main" val="3591115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512337" y="62637"/>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chemeClr val="tx1"/>
                </a:solidFill>
              </a:rPr>
              <a:t>Détails Métiers</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AGENCES</a:t>
            </a:r>
          </a:p>
        </p:txBody>
      </p:sp>
      <p:pic>
        <p:nvPicPr>
          <p:cNvPr id="7" name="Image 6">
            <a:extLst>
              <a:ext uri="{FF2B5EF4-FFF2-40B4-BE49-F238E27FC236}">
                <a16:creationId xmlns:a16="http://schemas.microsoft.com/office/drawing/2014/main" id="{B7A362F7-72E7-CBA9-F8AE-44BEF88923B2}"/>
              </a:ext>
            </a:extLst>
          </p:cNvPr>
          <p:cNvPicPr>
            <a:picLocks noChangeAspect="1"/>
          </p:cNvPicPr>
          <p:nvPr/>
        </p:nvPicPr>
        <p:blipFill>
          <a:blip r:embed="rId3"/>
          <a:stretch>
            <a:fillRect/>
          </a:stretch>
        </p:blipFill>
        <p:spPr>
          <a:xfrm>
            <a:off x="711200" y="1524001"/>
            <a:ext cx="10988375" cy="3407374"/>
          </a:xfrm>
          <a:prstGeom prst="rect">
            <a:avLst/>
          </a:prstGeom>
        </p:spPr>
      </p:pic>
    </p:spTree>
    <p:extLst>
      <p:ext uri="{BB962C8B-B14F-4D97-AF65-F5344CB8AC3E}">
        <p14:creationId xmlns:p14="http://schemas.microsoft.com/office/powerpoint/2010/main" val="17210495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512337" y="62637"/>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chemeClr val="tx1"/>
                </a:solidFill>
              </a:rPr>
              <a:t>Détails Métiers</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AGENCES</a:t>
            </a:r>
          </a:p>
        </p:txBody>
      </p:sp>
      <p:graphicFrame>
        <p:nvGraphicFramePr>
          <p:cNvPr id="4" name="Objet 3">
            <a:extLst>
              <a:ext uri="{FF2B5EF4-FFF2-40B4-BE49-F238E27FC236}">
                <a16:creationId xmlns:a16="http://schemas.microsoft.com/office/drawing/2014/main" id="{65E44FEE-30DB-B03C-254E-0F776B66BBE9}"/>
              </a:ext>
            </a:extLst>
          </p:cNvPr>
          <p:cNvGraphicFramePr>
            <a:graphicFrameLocks noChangeAspect="1"/>
          </p:cNvGraphicFramePr>
          <p:nvPr>
            <p:extLst>
              <p:ext uri="{D42A27DB-BD31-4B8C-83A1-F6EECF244321}">
                <p14:modId xmlns:p14="http://schemas.microsoft.com/office/powerpoint/2010/main" val="3739574595"/>
              </p:ext>
            </p:extLst>
          </p:nvPr>
        </p:nvGraphicFramePr>
        <p:xfrm>
          <a:off x="5853062" y="4230255"/>
          <a:ext cx="914400" cy="771525"/>
        </p:xfrm>
        <a:graphic>
          <a:graphicData uri="http://schemas.openxmlformats.org/presentationml/2006/ole">
            <mc:AlternateContent xmlns:mc="http://schemas.openxmlformats.org/markup-compatibility/2006">
              <mc:Choice xmlns:v="urn:schemas-microsoft-com:vml" Requires="v">
                <p:oleObj name="Worksheet" showAsIcon="1" r:id="rId3" imgW="914400" imgH="771525" progId="Excel.Sheet.12">
                  <p:embed/>
                </p:oleObj>
              </mc:Choice>
              <mc:Fallback>
                <p:oleObj name="Worksheet" showAsIcon="1" r:id="rId3" imgW="914400" imgH="771525" progId="Excel.Sheet.12">
                  <p:embed/>
                  <p:pic>
                    <p:nvPicPr>
                      <p:cNvPr id="0" name=""/>
                      <p:cNvPicPr/>
                      <p:nvPr/>
                    </p:nvPicPr>
                    <p:blipFill>
                      <a:blip r:embed="rId4"/>
                      <a:stretch>
                        <a:fillRect/>
                      </a:stretch>
                    </p:blipFill>
                    <p:spPr>
                      <a:xfrm>
                        <a:off x="5853062" y="4230255"/>
                        <a:ext cx="914400" cy="771525"/>
                      </a:xfrm>
                      <a:prstGeom prst="rect">
                        <a:avLst/>
                      </a:prstGeom>
                    </p:spPr>
                  </p:pic>
                </p:oleObj>
              </mc:Fallback>
            </mc:AlternateContent>
          </a:graphicData>
        </a:graphic>
      </p:graphicFrame>
      <p:pic>
        <p:nvPicPr>
          <p:cNvPr id="6" name="Image 5">
            <a:extLst>
              <a:ext uri="{FF2B5EF4-FFF2-40B4-BE49-F238E27FC236}">
                <a16:creationId xmlns:a16="http://schemas.microsoft.com/office/drawing/2014/main" id="{B6CC7293-56F4-0347-62F3-6016FE11425B}"/>
              </a:ext>
            </a:extLst>
          </p:cNvPr>
          <p:cNvPicPr>
            <a:picLocks noChangeAspect="1"/>
          </p:cNvPicPr>
          <p:nvPr/>
        </p:nvPicPr>
        <p:blipFill>
          <a:blip r:embed="rId5"/>
          <a:stretch>
            <a:fillRect/>
          </a:stretch>
        </p:blipFill>
        <p:spPr>
          <a:xfrm>
            <a:off x="394399" y="1060903"/>
            <a:ext cx="11693237" cy="2093081"/>
          </a:xfrm>
          <a:prstGeom prst="rect">
            <a:avLst/>
          </a:prstGeom>
        </p:spPr>
      </p:pic>
    </p:spTree>
    <p:extLst>
      <p:ext uri="{BB962C8B-B14F-4D97-AF65-F5344CB8AC3E}">
        <p14:creationId xmlns:p14="http://schemas.microsoft.com/office/powerpoint/2010/main" val="2875818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512337" y="62637"/>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chemeClr val="tx1"/>
                </a:solidFill>
              </a:rPr>
              <a:t>Détails Métiers</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AGENCES</a:t>
            </a:r>
          </a:p>
        </p:txBody>
      </p:sp>
      <p:pic>
        <p:nvPicPr>
          <p:cNvPr id="2" name="Image 1">
            <a:extLst>
              <a:ext uri="{FF2B5EF4-FFF2-40B4-BE49-F238E27FC236}">
                <a16:creationId xmlns:a16="http://schemas.microsoft.com/office/drawing/2014/main" id="{41FC4CEA-95E4-410C-51C1-5E4A069610C9}"/>
              </a:ext>
            </a:extLst>
          </p:cNvPr>
          <p:cNvPicPr>
            <a:picLocks noChangeAspect="1"/>
          </p:cNvPicPr>
          <p:nvPr/>
        </p:nvPicPr>
        <p:blipFill>
          <a:blip r:embed="rId3"/>
          <a:stretch>
            <a:fillRect/>
          </a:stretch>
        </p:blipFill>
        <p:spPr>
          <a:xfrm>
            <a:off x="936769" y="563228"/>
            <a:ext cx="10318461" cy="5731543"/>
          </a:xfrm>
          <a:prstGeom prst="rect">
            <a:avLst/>
          </a:prstGeom>
        </p:spPr>
      </p:pic>
    </p:spTree>
    <p:extLst>
      <p:ext uri="{BB962C8B-B14F-4D97-AF65-F5344CB8AC3E}">
        <p14:creationId xmlns:p14="http://schemas.microsoft.com/office/powerpoint/2010/main" val="42167677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512337" y="62637"/>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chemeClr val="tx1"/>
                </a:solidFill>
              </a:rPr>
              <a:t>Détails Métiers</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STAFF GROUPE GRAND PUBLIC</a:t>
            </a:r>
          </a:p>
        </p:txBody>
      </p:sp>
      <p:pic>
        <p:nvPicPr>
          <p:cNvPr id="3" name="Image 2">
            <a:extLst>
              <a:ext uri="{FF2B5EF4-FFF2-40B4-BE49-F238E27FC236}">
                <a16:creationId xmlns:a16="http://schemas.microsoft.com/office/drawing/2014/main" id="{E3B199B2-100E-F167-8CDA-5BFFE00D1932}"/>
              </a:ext>
            </a:extLst>
          </p:cNvPr>
          <p:cNvPicPr>
            <a:picLocks noChangeAspect="1"/>
          </p:cNvPicPr>
          <p:nvPr/>
        </p:nvPicPr>
        <p:blipFill>
          <a:blip r:embed="rId3"/>
          <a:stretch>
            <a:fillRect/>
          </a:stretch>
        </p:blipFill>
        <p:spPr>
          <a:xfrm>
            <a:off x="1194220" y="446680"/>
            <a:ext cx="9432518" cy="6214290"/>
          </a:xfrm>
          <a:prstGeom prst="rect">
            <a:avLst/>
          </a:prstGeom>
        </p:spPr>
      </p:pic>
    </p:spTree>
    <p:extLst>
      <p:ext uri="{BB962C8B-B14F-4D97-AF65-F5344CB8AC3E}">
        <p14:creationId xmlns:p14="http://schemas.microsoft.com/office/powerpoint/2010/main" val="2096778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56918"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Premium</a:t>
            </a:r>
            <a:endParaRPr lang="fr-FR" sz="1400" b="1" kern="0" dirty="0">
              <a:solidFill>
                <a:schemeClr val="tx1">
                  <a:lumMod val="75000"/>
                  <a:lumOff val="2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PREMIUM BANQUE PRIVEE</a:t>
            </a:r>
          </a:p>
        </p:txBody>
      </p:sp>
      <p:pic>
        <p:nvPicPr>
          <p:cNvPr id="4" name="Image 3">
            <a:extLst>
              <a:ext uri="{FF2B5EF4-FFF2-40B4-BE49-F238E27FC236}">
                <a16:creationId xmlns:a16="http://schemas.microsoft.com/office/drawing/2014/main" id="{CA00FBB2-2107-16F5-587A-B65794402F61}"/>
              </a:ext>
            </a:extLst>
          </p:cNvPr>
          <p:cNvPicPr>
            <a:picLocks noChangeAspect="1"/>
          </p:cNvPicPr>
          <p:nvPr/>
        </p:nvPicPr>
        <p:blipFill>
          <a:blip r:embed="rId3"/>
          <a:stretch>
            <a:fillRect/>
          </a:stretch>
        </p:blipFill>
        <p:spPr>
          <a:xfrm>
            <a:off x="6352732" y="972099"/>
            <a:ext cx="5157663" cy="4913802"/>
          </a:xfrm>
          <a:prstGeom prst="rect">
            <a:avLst/>
          </a:prstGeom>
        </p:spPr>
      </p:pic>
      <p:sp>
        <p:nvSpPr>
          <p:cNvPr id="5" name="Espace réservé du contenu 2">
            <a:extLst>
              <a:ext uri="{FF2B5EF4-FFF2-40B4-BE49-F238E27FC236}">
                <a16:creationId xmlns:a16="http://schemas.microsoft.com/office/drawing/2014/main" id="{3EFA9583-AD1D-7A33-B62F-3F1E9B681E0F}"/>
              </a:ext>
            </a:extLst>
          </p:cNvPr>
          <p:cNvSpPr txBox="1">
            <a:spLocks/>
          </p:cNvSpPr>
          <p:nvPr/>
        </p:nvSpPr>
        <p:spPr>
          <a:xfrm>
            <a:off x="407741" y="893957"/>
            <a:ext cx="5947578" cy="1716777"/>
          </a:xfrm>
          <a:prstGeom prst="rect">
            <a:avLst/>
          </a:prstGeom>
        </p:spPr>
        <p:txBody>
          <a:bodyPr vert="horz" lIns="91440" tIns="45720" rIns="91440" bIns="45720" rtlCol="0">
            <a:normAutofit/>
          </a:bodyPr>
          <a:lstStyle>
            <a:lvl1pPr marL="457189" indent="-457189" algn="l" defTabSz="121917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1867"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457189" marR="0" lvl="0" indent="-457189"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600" b="1" i="0" u="sng" strike="noStrike" kern="1200" cap="none" spc="0" normalizeH="0" baseline="0" noProof="0" dirty="0">
                <a:ln>
                  <a:noFill/>
                </a:ln>
                <a:solidFill>
                  <a:prstClr val="black"/>
                </a:solidFill>
                <a:effectLst/>
                <a:uLnTx/>
                <a:uFillTx/>
                <a:latin typeface="Calibri"/>
                <a:ea typeface="+mn-ea"/>
                <a:cs typeface="+mn-cs"/>
              </a:rPr>
              <a:t>Evolutions 2024 : </a:t>
            </a:r>
          </a:p>
          <a:p>
            <a:pPr marL="990575" marR="0" lvl="1" indent="-380990"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333" b="0" i="0" u="none" strike="noStrike" kern="1200" cap="none" spc="0" normalizeH="0" baseline="0" noProof="0" dirty="0">
                <a:ln>
                  <a:noFill/>
                </a:ln>
                <a:solidFill>
                  <a:prstClr val="black"/>
                </a:solidFill>
                <a:effectLst/>
                <a:uLnTx/>
                <a:uFillTx/>
                <a:latin typeface="Calibri"/>
                <a:ea typeface="+mn-ea"/>
                <a:cs typeface="+mn-cs"/>
              </a:rPr>
              <a:t>Une part variable qui comporte une granularité plus fine sur la collecte financière </a:t>
            </a:r>
            <a:r>
              <a:rPr kumimoji="0" lang="fr-FR" sz="1333" b="0" i="1" u="none" strike="noStrike" kern="1200" cap="none" spc="0" normalizeH="0" baseline="0" noProof="0" dirty="0">
                <a:ln>
                  <a:noFill/>
                </a:ln>
                <a:solidFill>
                  <a:prstClr val="black"/>
                </a:solidFill>
                <a:effectLst/>
                <a:uLnTx/>
                <a:uFillTx/>
                <a:latin typeface="Calibri"/>
                <a:ea typeface="+mn-ea"/>
                <a:cs typeface="+mn-cs"/>
              </a:rPr>
              <a:t>(</a:t>
            </a:r>
            <a:r>
              <a:rPr kumimoji="0" lang="fr-FR" sz="1333" b="0" i="1" u="none" strike="noStrike" kern="1200" cap="none" spc="0" normalizeH="0" baseline="0" noProof="0" dirty="0" err="1">
                <a:ln>
                  <a:noFill/>
                </a:ln>
                <a:solidFill>
                  <a:prstClr val="black"/>
                </a:solidFill>
                <a:effectLst/>
                <a:uLnTx/>
                <a:uFillTx/>
                <a:latin typeface="Calibri"/>
                <a:ea typeface="+mn-ea"/>
                <a:cs typeface="+mn-cs"/>
              </a:rPr>
              <a:t>Ass</a:t>
            </a:r>
            <a:r>
              <a:rPr kumimoji="0" lang="fr-FR" sz="1333" b="0" i="1" u="none" strike="noStrike" kern="1200" cap="none" spc="0" normalizeH="0" baseline="0" noProof="0" dirty="0">
                <a:ln>
                  <a:noFill/>
                </a:ln>
                <a:solidFill>
                  <a:prstClr val="black"/>
                </a:solidFill>
                <a:effectLst/>
                <a:uLnTx/>
                <a:uFillTx/>
                <a:latin typeface="Calibri"/>
                <a:ea typeface="+mn-ea"/>
                <a:cs typeface="+mn-cs"/>
              </a:rPr>
              <a:t>-Vie, OG GSM, produits structurés)</a:t>
            </a:r>
          </a:p>
          <a:p>
            <a:pPr marL="990575" marR="0" lvl="1" indent="-380990"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333" b="0" i="0" u="none" strike="noStrike" kern="1200" cap="none" spc="0" normalizeH="0" baseline="0" noProof="0" dirty="0">
                <a:ln>
                  <a:noFill/>
                </a:ln>
                <a:solidFill>
                  <a:prstClr val="black"/>
                </a:solidFill>
                <a:effectLst/>
                <a:uLnTx/>
                <a:uFillTx/>
                <a:latin typeface="Calibri"/>
                <a:ea typeface="+mn-ea"/>
                <a:cs typeface="+mn-cs"/>
              </a:rPr>
              <a:t>Une ambition de conquérir des dirigeants en double relation et d’accompagner les clients dans le cadre d’une démarche conseil qui systématise l’utilisation du parcours O2S.</a:t>
            </a:r>
          </a:p>
          <a:p>
            <a:pPr marL="990575" marR="0" lvl="1" indent="-380990"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1333" b="0" i="0" u="none" strike="noStrike" kern="1200" cap="none" spc="0" normalizeH="0" baseline="0" noProof="0" dirty="0">
              <a:ln>
                <a:noFill/>
              </a:ln>
              <a:solidFill>
                <a:prstClr val="black"/>
              </a:solidFill>
              <a:effectLst/>
              <a:uLnTx/>
              <a:uFillTx/>
              <a:latin typeface="Calibri"/>
              <a:ea typeface="+mn-ea"/>
              <a:cs typeface="+mn-cs"/>
            </a:endParaRPr>
          </a:p>
          <a:p>
            <a:pPr marL="990575" marR="0" lvl="1" indent="-380990"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1333" b="0" i="0" u="none" strike="noStrike" kern="1200" cap="none" spc="0" normalizeH="0" baseline="0" noProof="0" dirty="0">
              <a:ln>
                <a:noFill/>
              </a:ln>
              <a:solidFill>
                <a:prstClr val="black"/>
              </a:solidFill>
              <a:effectLst/>
              <a:uLnTx/>
              <a:uFillTx/>
              <a:latin typeface="Calibri"/>
              <a:ea typeface="+mn-ea"/>
              <a:cs typeface="+mn-cs"/>
            </a:endParaRPr>
          </a:p>
          <a:p>
            <a:pPr marL="990575" marR="0" lvl="1" indent="-380990"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1333" b="0" i="0" u="none" strike="noStrike" kern="1200" cap="none" spc="0" normalizeH="0" baseline="0" noProof="0" dirty="0">
              <a:ln>
                <a:noFill/>
              </a:ln>
              <a:solidFill>
                <a:prstClr val="black"/>
              </a:solidFill>
              <a:effectLst/>
              <a:uLnTx/>
              <a:uFillTx/>
              <a:latin typeface="Calibri"/>
              <a:ea typeface="+mn-ea"/>
              <a:cs typeface="+mn-cs"/>
            </a:endParaRPr>
          </a:p>
          <a:p>
            <a:pPr marL="990575" marR="0" lvl="1" indent="-380990"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1333"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5167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56918"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Premium</a:t>
            </a:r>
            <a:endParaRPr lang="fr-FR" sz="1400" b="1" kern="0" dirty="0">
              <a:solidFill>
                <a:schemeClr val="tx1">
                  <a:lumMod val="75000"/>
                  <a:lumOff val="2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PREMIUM service clients banque privée</a:t>
            </a:r>
          </a:p>
        </p:txBody>
      </p:sp>
      <p:sp>
        <p:nvSpPr>
          <p:cNvPr id="2" name="Espace réservé du contenu 2">
            <a:extLst>
              <a:ext uri="{FF2B5EF4-FFF2-40B4-BE49-F238E27FC236}">
                <a16:creationId xmlns:a16="http://schemas.microsoft.com/office/drawing/2014/main" id="{D02D3E35-D4FA-B176-2875-77FA7EE10D2B}"/>
              </a:ext>
            </a:extLst>
          </p:cNvPr>
          <p:cNvSpPr txBox="1">
            <a:spLocks/>
          </p:cNvSpPr>
          <p:nvPr/>
        </p:nvSpPr>
        <p:spPr>
          <a:xfrm>
            <a:off x="407740" y="893957"/>
            <a:ext cx="4859204" cy="1716777"/>
          </a:xfrm>
          <a:prstGeom prst="rect">
            <a:avLst/>
          </a:prstGeom>
        </p:spPr>
        <p:txBody>
          <a:bodyPr vert="horz" lIns="91440" tIns="45720" rIns="91440" bIns="45720" rtlCol="0">
            <a:normAutofit/>
          </a:bodyPr>
          <a:lstStyle>
            <a:lvl1pPr marL="457189" indent="-457189" algn="l" defTabSz="121917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1867"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457189" marR="0" lvl="0" indent="-457189"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600" b="1" i="0" u="sng" strike="noStrike" kern="1200" cap="none" spc="0" normalizeH="0" baseline="0" noProof="0" dirty="0">
                <a:ln>
                  <a:noFill/>
                </a:ln>
                <a:solidFill>
                  <a:prstClr val="black"/>
                </a:solidFill>
                <a:effectLst/>
                <a:uLnTx/>
                <a:uFillTx/>
                <a:latin typeface="Calibri"/>
                <a:ea typeface="+mn-ea"/>
                <a:cs typeface="+mn-cs"/>
              </a:rPr>
              <a:t>Evolution 2024 : </a:t>
            </a:r>
          </a:p>
          <a:p>
            <a:pPr marL="990575" marR="0" lvl="1" indent="-380990"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333" b="0" i="0" u="none" strike="noStrike" kern="1200" cap="none" spc="0" normalizeH="0" baseline="0" noProof="0" dirty="0">
                <a:ln>
                  <a:noFill/>
                </a:ln>
                <a:solidFill>
                  <a:prstClr val="black"/>
                </a:solidFill>
                <a:effectLst/>
                <a:uLnTx/>
                <a:uFillTx/>
                <a:latin typeface="Calibri"/>
                <a:ea typeface="+mn-ea"/>
                <a:cs typeface="+mn-cs"/>
              </a:rPr>
              <a:t>Une part variable calée sur les indicateurs de la Banque Privée et qui intègre en 2024 le suivi des RPM de l’EDS Banque Privée avec un déclenchement à partir de + 10% de baisse en volume.</a:t>
            </a:r>
            <a:endParaRPr kumimoji="0" lang="fr-FR" sz="1333" b="0" i="1" u="none" strike="noStrike" kern="1200" cap="none" spc="0" normalizeH="0" baseline="0" noProof="0" dirty="0">
              <a:ln>
                <a:noFill/>
              </a:ln>
              <a:solidFill>
                <a:prstClr val="black"/>
              </a:solidFill>
              <a:effectLst/>
              <a:uLnTx/>
              <a:uFillTx/>
              <a:latin typeface="Calibri"/>
              <a:ea typeface="+mn-ea"/>
              <a:cs typeface="+mn-cs"/>
            </a:endParaRPr>
          </a:p>
        </p:txBody>
      </p:sp>
      <p:pic>
        <p:nvPicPr>
          <p:cNvPr id="3" name="Image 2">
            <a:extLst>
              <a:ext uri="{FF2B5EF4-FFF2-40B4-BE49-F238E27FC236}">
                <a16:creationId xmlns:a16="http://schemas.microsoft.com/office/drawing/2014/main" id="{497E8752-5764-6AB2-675D-EBF5B3850ED6}"/>
              </a:ext>
            </a:extLst>
          </p:cNvPr>
          <p:cNvPicPr>
            <a:picLocks noChangeAspect="1"/>
          </p:cNvPicPr>
          <p:nvPr/>
        </p:nvPicPr>
        <p:blipFill>
          <a:blip r:embed="rId3"/>
          <a:stretch>
            <a:fillRect/>
          </a:stretch>
        </p:blipFill>
        <p:spPr>
          <a:xfrm>
            <a:off x="5492759" y="1246030"/>
            <a:ext cx="6220357" cy="4865210"/>
          </a:xfrm>
          <a:prstGeom prst="rect">
            <a:avLst/>
          </a:prstGeom>
        </p:spPr>
      </p:pic>
    </p:spTree>
    <p:extLst>
      <p:ext uri="{BB962C8B-B14F-4D97-AF65-F5344CB8AC3E}">
        <p14:creationId xmlns:p14="http://schemas.microsoft.com/office/powerpoint/2010/main" val="171702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56918"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Premium</a:t>
            </a:r>
            <a:endParaRPr lang="fr-FR" sz="1400" b="1" kern="0" dirty="0">
              <a:solidFill>
                <a:schemeClr val="tx1">
                  <a:lumMod val="75000"/>
                  <a:lumOff val="2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PREMIUM CAGP</a:t>
            </a:r>
          </a:p>
        </p:txBody>
      </p:sp>
      <p:pic>
        <p:nvPicPr>
          <p:cNvPr id="4" name="Image 3">
            <a:extLst>
              <a:ext uri="{FF2B5EF4-FFF2-40B4-BE49-F238E27FC236}">
                <a16:creationId xmlns:a16="http://schemas.microsoft.com/office/drawing/2014/main" id="{53A70EF8-BFEE-919A-EDAD-CF802D7B0C06}"/>
              </a:ext>
            </a:extLst>
          </p:cNvPr>
          <p:cNvPicPr>
            <a:picLocks noChangeAspect="1"/>
          </p:cNvPicPr>
          <p:nvPr/>
        </p:nvPicPr>
        <p:blipFill>
          <a:blip r:embed="rId3"/>
          <a:stretch>
            <a:fillRect/>
          </a:stretch>
        </p:blipFill>
        <p:spPr>
          <a:xfrm>
            <a:off x="548568" y="1510510"/>
            <a:ext cx="5998612" cy="3836980"/>
          </a:xfrm>
          <a:prstGeom prst="rect">
            <a:avLst/>
          </a:prstGeom>
        </p:spPr>
      </p:pic>
      <p:pic>
        <p:nvPicPr>
          <p:cNvPr id="5" name="Image 4">
            <a:extLst>
              <a:ext uri="{FF2B5EF4-FFF2-40B4-BE49-F238E27FC236}">
                <a16:creationId xmlns:a16="http://schemas.microsoft.com/office/drawing/2014/main" id="{FC4D1B92-4640-2740-7CBE-8FF4112EF06C}"/>
              </a:ext>
            </a:extLst>
          </p:cNvPr>
          <p:cNvPicPr>
            <a:picLocks noChangeAspect="1"/>
          </p:cNvPicPr>
          <p:nvPr/>
        </p:nvPicPr>
        <p:blipFill>
          <a:blip r:embed="rId4"/>
          <a:stretch>
            <a:fillRect/>
          </a:stretch>
        </p:blipFill>
        <p:spPr>
          <a:xfrm>
            <a:off x="6630307" y="331700"/>
            <a:ext cx="5569631" cy="6236004"/>
          </a:xfrm>
          <a:prstGeom prst="rect">
            <a:avLst/>
          </a:prstGeom>
        </p:spPr>
      </p:pic>
    </p:spTree>
    <p:extLst>
      <p:ext uri="{BB962C8B-B14F-4D97-AF65-F5344CB8AC3E}">
        <p14:creationId xmlns:p14="http://schemas.microsoft.com/office/powerpoint/2010/main" val="2435232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56918"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Premium</a:t>
            </a:r>
            <a:endParaRPr lang="fr-FR" sz="1400" b="1" kern="0" dirty="0">
              <a:solidFill>
                <a:schemeClr val="tx1">
                  <a:lumMod val="75000"/>
                  <a:lumOff val="2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PREMIUM CAGP</a:t>
            </a:r>
          </a:p>
        </p:txBody>
      </p:sp>
      <p:pic>
        <p:nvPicPr>
          <p:cNvPr id="2" name="Image 1">
            <a:extLst>
              <a:ext uri="{FF2B5EF4-FFF2-40B4-BE49-F238E27FC236}">
                <a16:creationId xmlns:a16="http://schemas.microsoft.com/office/drawing/2014/main" id="{5B9909D6-FD5A-8A8F-B16A-F79F74B2D90D}"/>
              </a:ext>
            </a:extLst>
          </p:cNvPr>
          <p:cNvPicPr>
            <a:picLocks noChangeAspect="1"/>
          </p:cNvPicPr>
          <p:nvPr/>
        </p:nvPicPr>
        <p:blipFill>
          <a:blip r:embed="rId3"/>
          <a:stretch>
            <a:fillRect/>
          </a:stretch>
        </p:blipFill>
        <p:spPr>
          <a:xfrm>
            <a:off x="1736436" y="537261"/>
            <a:ext cx="9216592" cy="5783478"/>
          </a:xfrm>
          <a:prstGeom prst="rect">
            <a:avLst/>
          </a:prstGeom>
        </p:spPr>
      </p:pic>
    </p:spTree>
    <p:extLst>
      <p:ext uri="{BB962C8B-B14F-4D97-AF65-F5344CB8AC3E}">
        <p14:creationId xmlns:p14="http://schemas.microsoft.com/office/powerpoint/2010/main" val="28571609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56918"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Premium</a:t>
            </a:r>
            <a:endParaRPr lang="fr-FR" sz="1400" b="1" kern="0" dirty="0">
              <a:solidFill>
                <a:schemeClr val="tx1">
                  <a:lumMod val="75000"/>
                  <a:lumOff val="2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PREMIUM PROMOTEUR PATRIMONIAL</a:t>
            </a:r>
          </a:p>
        </p:txBody>
      </p:sp>
      <p:pic>
        <p:nvPicPr>
          <p:cNvPr id="4" name="Image 3">
            <a:extLst>
              <a:ext uri="{FF2B5EF4-FFF2-40B4-BE49-F238E27FC236}">
                <a16:creationId xmlns:a16="http://schemas.microsoft.com/office/drawing/2014/main" id="{241300C5-1E5A-E310-0E90-1768B16CA186}"/>
              </a:ext>
            </a:extLst>
          </p:cNvPr>
          <p:cNvPicPr>
            <a:picLocks noChangeAspect="1"/>
          </p:cNvPicPr>
          <p:nvPr/>
        </p:nvPicPr>
        <p:blipFill>
          <a:blip r:embed="rId3"/>
          <a:stretch>
            <a:fillRect/>
          </a:stretch>
        </p:blipFill>
        <p:spPr>
          <a:xfrm>
            <a:off x="1721741" y="2011557"/>
            <a:ext cx="8748518" cy="2834886"/>
          </a:xfrm>
          <a:prstGeom prst="rect">
            <a:avLst/>
          </a:prstGeom>
        </p:spPr>
      </p:pic>
    </p:spTree>
    <p:extLst>
      <p:ext uri="{BB962C8B-B14F-4D97-AF65-F5344CB8AC3E}">
        <p14:creationId xmlns:p14="http://schemas.microsoft.com/office/powerpoint/2010/main" val="33064543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56918"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Premium</a:t>
            </a:r>
            <a:endParaRPr lang="fr-FR" sz="1400" b="1" kern="0" dirty="0">
              <a:solidFill>
                <a:schemeClr val="tx1">
                  <a:lumMod val="75000"/>
                  <a:lumOff val="2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PREMIUM CAGPO ENTREPRENEUR</a:t>
            </a:r>
          </a:p>
        </p:txBody>
      </p:sp>
      <p:pic>
        <p:nvPicPr>
          <p:cNvPr id="3" name="Image 2">
            <a:extLst>
              <a:ext uri="{FF2B5EF4-FFF2-40B4-BE49-F238E27FC236}">
                <a16:creationId xmlns:a16="http://schemas.microsoft.com/office/drawing/2014/main" id="{B57D58AD-0F45-B974-F319-0A73B51E1474}"/>
              </a:ext>
            </a:extLst>
          </p:cNvPr>
          <p:cNvPicPr>
            <a:picLocks noChangeAspect="1"/>
          </p:cNvPicPr>
          <p:nvPr/>
        </p:nvPicPr>
        <p:blipFill>
          <a:blip r:embed="rId3"/>
          <a:stretch>
            <a:fillRect/>
          </a:stretch>
        </p:blipFill>
        <p:spPr>
          <a:xfrm>
            <a:off x="3175297" y="545408"/>
            <a:ext cx="5841406" cy="5767183"/>
          </a:xfrm>
          <a:prstGeom prst="rect">
            <a:avLst/>
          </a:prstGeom>
        </p:spPr>
      </p:pic>
    </p:spTree>
    <p:extLst>
      <p:ext uri="{BB962C8B-B14F-4D97-AF65-F5344CB8AC3E}">
        <p14:creationId xmlns:p14="http://schemas.microsoft.com/office/powerpoint/2010/main" val="14299574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56918"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Premium</a:t>
            </a:r>
            <a:endParaRPr lang="fr-FR" sz="1400" b="1" kern="0" dirty="0">
              <a:solidFill>
                <a:schemeClr val="tx1">
                  <a:lumMod val="75000"/>
                  <a:lumOff val="2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PREMIUM POLE SUCCESSION PREMIUM</a:t>
            </a:r>
          </a:p>
        </p:txBody>
      </p:sp>
      <p:pic>
        <p:nvPicPr>
          <p:cNvPr id="2" name="Image 1">
            <a:extLst>
              <a:ext uri="{FF2B5EF4-FFF2-40B4-BE49-F238E27FC236}">
                <a16:creationId xmlns:a16="http://schemas.microsoft.com/office/drawing/2014/main" id="{76E55354-C8FF-781E-D19E-6880C7500CD4}"/>
              </a:ext>
            </a:extLst>
          </p:cNvPr>
          <p:cNvPicPr>
            <a:picLocks noChangeAspect="1"/>
          </p:cNvPicPr>
          <p:nvPr/>
        </p:nvPicPr>
        <p:blipFill>
          <a:blip r:embed="rId3"/>
          <a:stretch>
            <a:fillRect/>
          </a:stretch>
        </p:blipFill>
        <p:spPr>
          <a:xfrm>
            <a:off x="1108364" y="613252"/>
            <a:ext cx="9412132" cy="5631496"/>
          </a:xfrm>
          <a:prstGeom prst="rect">
            <a:avLst/>
          </a:prstGeom>
        </p:spPr>
      </p:pic>
    </p:spTree>
    <p:extLst>
      <p:ext uri="{BB962C8B-B14F-4D97-AF65-F5344CB8AC3E}">
        <p14:creationId xmlns:p14="http://schemas.microsoft.com/office/powerpoint/2010/main" val="27967491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56918"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Premium</a:t>
            </a:r>
            <a:endParaRPr lang="fr-FR" sz="1400" b="1" kern="0" dirty="0">
              <a:solidFill>
                <a:schemeClr val="tx1">
                  <a:lumMod val="75000"/>
                  <a:lumOff val="2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PREMIUM POLE EXPERTISE</a:t>
            </a:r>
          </a:p>
        </p:txBody>
      </p:sp>
      <p:pic>
        <p:nvPicPr>
          <p:cNvPr id="2" name="Image 1">
            <a:extLst>
              <a:ext uri="{FF2B5EF4-FFF2-40B4-BE49-F238E27FC236}">
                <a16:creationId xmlns:a16="http://schemas.microsoft.com/office/drawing/2014/main" id="{98070704-5566-B756-8472-5EA91FABFF3B}"/>
              </a:ext>
            </a:extLst>
          </p:cNvPr>
          <p:cNvPicPr>
            <a:picLocks noChangeAspect="1"/>
          </p:cNvPicPr>
          <p:nvPr/>
        </p:nvPicPr>
        <p:blipFill>
          <a:blip r:embed="rId3"/>
          <a:stretch>
            <a:fillRect/>
          </a:stretch>
        </p:blipFill>
        <p:spPr>
          <a:xfrm>
            <a:off x="1651631" y="414266"/>
            <a:ext cx="8888738" cy="6029467"/>
          </a:xfrm>
          <a:prstGeom prst="rect">
            <a:avLst/>
          </a:prstGeom>
        </p:spPr>
      </p:pic>
    </p:spTree>
    <p:extLst>
      <p:ext uri="{BB962C8B-B14F-4D97-AF65-F5344CB8AC3E}">
        <p14:creationId xmlns:p14="http://schemas.microsoft.com/office/powerpoint/2010/main" val="19323566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01500"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Professionnels </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PROFESSIONNELS</a:t>
            </a:r>
          </a:p>
        </p:txBody>
      </p:sp>
      <p:pic>
        <p:nvPicPr>
          <p:cNvPr id="6" name="Image 5">
            <a:extLst>
              <a:ext uri="{FF2B5EF4-FFF2-40B4-BE49-F238E27FC236}">
                <a16:creationId xmlns:a16="http://schemas.microsoft.com/office/drawing/2014/main" id="{B74053FC-F6C6-526F-7480-B2FEF9EAE51C}"/>
              </a:ext>
            </a:extLst>
          </p:cNvPr>
          <p:cNvPicPr>
            <a:picLocks noChangeAspect="1"/>
          </p:cNvPicPr>
          <p:nvPr/>
        </p:nvPicPr>
        <p:blipFill>
          <a:blip r:embed="rId3"/>
          <a:stretch>
            <a:fillRect/>
          </a:stretch>
        </p:blipFill>
        <p:spPr>
          <a:xfrm>
            <a:off x="1304925" y="1331053"/>
            <a:ext cx="9582150" cy="3990975"/>
          </a:xfrm>
          <a:prstGeom prst="rect">
            <a:avLst/>
          </a:prstGeom>
        </p:spPr>
      </p:pic>
    </p:spTree>
    <p:extLst>
      <p:ext uri="{BB962C8B-B14F-4D97-AF65-F5344CB8AC3E}">
        <p14:creationId xmlns:p14="http://schemas.microsoft.com/office/powerpoint/2010/main" val="10166366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01500"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Professionnels </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PROFESSIONNELS</a:t>
            </a:r>
          </a:p>
        </p:txBody>
      </p:sp>
      <p:pic>
        <p:nvPicPr>
          <p:cNvPr id="3" name="Image 2">
            <a:extLst>
              <a:ext uri="{FF2B5EF4-FFF2-40B4-BE49-F238E27FC236}">
                <a16:creationId xmlns:a16="http://schemas.microsoft.com/office/drawing/2014/main" id="{0BE9D38F-2C0A-9493-908E-0A502A8152B4}"/>
              </a:ext>
            </a:extLst>
          </p:cNvPr>
          <p:cNvPicPr>
            <a:picLocks noChangeAspect="1"/>
          </p:cNvPicPr>
          <p:nvPr/>
        </p:nvPicPr>
        <p:blipFill>
          <a:blip r:embed="rId3"/>
          <a:stretch>
            <a:fillRect/>
          </a:stretch>
        </p:blipFill>
        <p:spPr>
          <a:xfrm>
            <a:off x="1191490" y="436385"/>
            <a:ext cx="9553142" cy="5794092"/>
          </a:xfrm>
          <a:prstGeom prst="rect">
            <a:avLst/>
          </a:prstGeom>
        </p:spPr>
      </p:pic>
    </p:spTree>
    <p:extLst>
      <p:ext uri="{BB962C8B-B14F-4D97-AF65-F5344CB8AC3E}">
        <p14:creationId xmlns:p14="http://schemas.microsoft.com/office/powerpoint/2010/main" val="17779073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01500"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Professionnels </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PROFESSIONNELS AGRI VITI</a:t>
            </a:r>
          </a:p>
        </p:txBody>
      </p:sp>
      <p:pic>
        <p:nvPicPr>
          <p:cNvPr id="3" name="Image 2">
            <a:extLst>
              <a:ext uri="{FF2B5EF4-FFF2-40B4-BE49-F238E27FC236}">
                <a16:creationId xmlns:a16="http://schemas.microsoft.com/office/drawing/2014/main" id="{214AA8E0-02EC-9FBC-E672-69C7D69D578A}"/>
              </a:ext>
            </a:extLst>
          </p:cNvPr>
          <p:cNvPicPr>
            <a:picLocks noChangeAspect="1"/>
          </p:cNvPicPr>
          <p:nvPr/>
        </p:nvPicPr>
        <p:blipFill>
          <a:blip r:embed="rId3"/>
          <a:stretch>
            <a:fillRect/>
          </a:stretch>
        </p:blipFill>
        <p:spPr>
          <a:xfrm>
            <a:off x="1079500" y="993775"/>
            <a:ext cx="10033000" cy="4870450"/>
          </a:xfrm>
          <a:prstGeom prst="rect">
            <a:avLst/>
          </a:prstGeom>
        </p:spPr>
      </p:pic>
    </p:spTree>
    <p:extLst>
      <p:ext uri="{BB962C8B-B14F-4D97-AF65-F5344CB8AC3E}">
        <p14:creationId xmlns:p14="http://schemas.microsoft.com/office/powerpoint/2010/main" val="18935874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01500"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Professionnels </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PROFESSIONNELS PRESCRIPTION PRO</a:t>
            </a:r>
          </a:p>
        </p:txBody>
      </p:sp>
      <p:pic>
        <p:nvPicPr>
          <p:cNvPr id="2" name="Image 1">
            <a:extLst>
              <a:ext uri="{FF2B5EF4-FFF2-40B4-BE49-F238E27FC236}">
                <a16:creationId xmlns:a16="http://schemas.microsoft.com/office/drawing/2014/main" id="{73DC3E4C-EFE0-B63B-9559-F9FE9C3CB2B2}"/>
              </a:ext>
            </a:extLst>
          </p:cNvPr>
          <p:cNvPicPr>
            <a:picLocks noChangeAspect="1"/>
          </p:cNvPicPr>
          <p:nvPr/>
        </p:nvPicPr>
        <p:blipFill>
          <a:blip r:embed="rId3"/>
          <a:stretch>
            <a:fillRect/>
          </a:stretch>
        </p:blipFill>
        <p:spPr>
          <a:xfrm>
            <a:off x="1501775" y="1625600"/>
            <a:ext cx="9188450" cy="3606800"/>
          </a:xfrm>
          <a:prstGeom prst="rect">
            <a:avLst/>
          </a:prstGeom>
        </p:spPr>
      </p:pic>
    </p:spTree>
    <p:extLst>
      <p:ext uri="{BB962C8B-B14F-4D97-AF65-F5344CB8AC3E}">
        <p14:creationId xmlns:p14="http://schemas.microsoft.com/office/powerpoint/2010/main" val="9605251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01500"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Professionnels </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PROFESSIONNELS ASSOCIATION DE PROXIMITE</a:t>
            </a:r>
          </a:p>
        </p:txBody>
      </p:sp>
      <p:pic>
        <p:nvPicPr>
          <p:cNvPr id="3" name="Image 2">
            <a:extLst>
              <a:ext uri="{FF2B5EF4-FFF2-40B4-BE49-F238E27FC236}">
                <a16:creationId xmlns:a16="http://schemas.microsoft.com/office/drawing/2014/main" id="{CCB643FF-20E6-4183-D22A-C02934C75AF8}"/>
              </a:ext>
            </a:extLst>
          </p:cNvPr>
          <p:cNvPicPr>
            <a:picLocks noChangeAspect="1"/>
          </p:cNvPicPr>
          <p:nvPr/>
        </p:nvPicPr>
        <p:blipFill>
          <a:blip r:embed="rId3"/>
          <a:stretch>
            <a:fillRect/>
          </a:stretch>
        </p:blipFill>
        <p:spPr>
          <a:xfrm>
            <a:off x="1222375" y="1587500"/>
            <a:ext cx="9747250" cy="3683000"/>
          </a:xfrm>
          <a:prstGeom prst="rect">
            <a:avLst/>
          </a:prstGeom>
        </p:spPr>
      </p:pic>
    </p:spTree>
    <p:extLst>
      <p:ext uri="{BB962C8B-B14F-4D97-AF65-F5344CB8AC3E}">
        <p14:creationId xmlns:p14="http://schemas.microsoft.com/office/powerpoint/2010/main" val="4195803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01500"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Professionnels </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PROFESSIONNELS RISQUES PROS</a:t>
            </a:r>
          </a:p>
        </p:txBody>
      </p:sp>
      <p:pic>
        <p:nvPicPr>
          <p:cNvPr id="3" name="Image 2">
            <a:extLst>
              <a:ext uri="{FF2B5EF4-FFF2-40B4-BE49-F238E27FC236}">
                <a16:creationId xmlns:a16="http://schemas.microsoft.com/office/drawing/2014/main" id="{B159C11E-9179-AF6D-74C9-1D5EE399C273}"/>
              </a:ext>
            </a:extLst>
          </p:cNvPr>
          <p:cNvPicPr>
            <a:picLocks noChangeAspect="1"/>
          </p:cNvPicPr>
          <p:nvPr/>
        </p:nvPicPr>
        <p:blipFill>
          <a:blip r:embed="rId3"/>
          <a:stretch>
            <a:fillRect/>
          </a:stretch>
        </p:blipFill>
        <p:spPr>
          <a:xfrm>
            <a:off x="2581275" y="1524000"/>
            <a:ext cx="7029450" cy="3810000"/>
          </a:xfrm>
          <a:prstGeom prst="rect">
            <a:avLst/>
          </a:prstGeom>
        </p:spPr>
      </p:pic>
    </p:spTree>
    <p:extLst>
      <p:ext uri="{BB962C8B-B14F-4D97-AF65-F5344CB8AC3E}">
        <p14:creationId xmlns:p14="http://schemas.microsoft.com/office/powerpoint/2010/main" val="31913228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01500"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Professionnels </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PROFESSIONNELS EXCELLENCE</a:t>
            </a:r>
          </a:p>
        </p:txBody>
      </p:sp>
      <p:pic>
        <p:nvPicPr>
          <p:cNvPr id="3" name="Image 2">
            <a:extLst>
              <a:ext uri="{FF2B5EF4-FFF2-40B4-BE49-F238E27FC236}">
                <a16:creationId xmlns:a16="http://schemas.microsoft.com/office/drawing/2014/main" id="{C989A97C-3195-9CD2-F3A5-27E938FFB72E}"/>
              </a:ext>
            </a:extLst>
          </p:cNvPr>
          <p:cNvPicPr>
            <a:picLocks noChangeAspect="1"/>
          </p:cNvPicPr>
          <p:nvPr/>
        </p:nvPicPr>
        <p:blipFill>
          <a:blip r:embed="rId3"/>
          <a:stretch>
            <a:fillRect/>
          </a:stretch>
        </p:blipFill>
        <p:spPr>
          <a:xfrm>
            <a:off x="2416175" y="1416050"/>
            <a:ext cx="7359650" cy="4025900"/>
          </a:xfrm>
          <a:prstGeom prst="rect">
            <a:avLst/>
          </a:prstGeom>
        </p:spPr>
      </p:pic>
    </p:spTree>
    <p:extLst>
      <p:ext uri="{BB962C8B-B14F-4D97-AF65-F5344CB8AC3E}">
        <p14:creationId xmlns:p14="http://schemas.microsoft.com/office/powerpoint/2010/main" val="10447228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19973"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BANQUE DIGITALE</a:t>
            </a:r>
            <a:endParaRPr lang="fr-FR" sz="1400" b="1" kern="0" dirty="0">
              <a:solidFill>
                <a:schemeClr val="tx1">
                  <a:lumMod val="75000"/>
                  <a:lumOff val="25000"/>
                </a:schemeClr>
              </a:solidFill>
            </a:endParaRPr>
          </a:p>
        </p:txBody>
      </p:sp>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BANQUE DIGITALE EXPERT ONLINE</a:t>
            </a:r>
          </a:p>
        </p:txBody>
      </p:sp>
      <p:pic>
        <p:nvPicPr>
          <p:cNvPr id="10" name="Image 9">
            <a:extLst>
              <a:ext uri="{FF2B5EF4-FFF2-40B4-BE49-F238E27FC236}">
                <a16:creationId xmlns:a16="http://schemas.microsoft.com/office/drawing/2014/main" id="{1983A4AD-A15C-AAC8-BD21-05B617E47501}"/>
              </a:ext>
            </a:extLst>
          </p:cNvPr>
          <p:cNvPicPr>
            <a:picLocks noChangeAspect="1"/>
          </p:cNvPicPr>
          <p:nvPr/>
        </p:nvPicPr>
        <p:blipFill>
          <a:blip r:embed="rId2"/>
          <a:stretch>
            <a:fillRect/>
          </a:stretch>
        </p:blipFill>
        <p:spPr>
          <a:xfrm>
            <a:off x="1604414" y="436385"/>
            <a:ext cx="8614740" cy="6040398"/>
          </a:xfrm>
          <a:prstGeom prst="rect">
            <a:avLst/>
          </a:prstGeom>
        </p:spPr>
      </p:pic>
    </p:spTree>
    <p:extLst>
      <p:ext uri="{BB962C8B-B14F-4D97-AF65-F5344CB8AC3E}">
        <p14:creationId xmlns:p14="http://schemas.microsoft.com/office/powerpoint/2010/main" val="29563571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19973"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BANQUE DIGITALE</a:t>
            </a:r>
            <a:endParaRPr lang="fr-FR" sz="1400" b="1" kern="0" dirty="0">
              <a:solidFill>
                <a:schemeClr val="tx1">
                  <a:lumMod val="75000"/>
                  <a:lumOff val="25000"/>
                </a:schemeClr>
              </a:solidFill>
            </a:endParaRPr>
          </a:p>
        </p:txBody>
      </p:sp>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BANQUE DIGITALE EXPERT DIRECT</a:t>
            </a:r>
          </a:p>
        </p:txBody>
      </p:sp>
      <p:pic>
        <p:nvPicPr>
          <p:cNvPr id="2" name="Image 1">
            <a:extLst>
              <a:ext uri="{FF2B5EF4-FFF2-40B4-BE49-F238E27FC236}">
                <a16:creationId xmlns:a16="http://schemas.microsoft.com/office/drawing/2014/main" id="{7FB7FA88-C7B3-F152-1050-54CEC00A35DD}"/>
              </a:ext>
            </a:extLst>
          </p:cNvPr>
          <p:cNvPicPr>
            <a:picLocks noChangeAspect="1"/>
          </p:cNvPicPr>
          <p:nvPr/>
        </p:nvPicPr>
        <p:blipFill>
          <a:blip r:embed="rId2"/>
          <a:stretch>
            <a:fillRect/>
          </a:stretch>
        </p:blipFill>
        <p:spPr>
          <a:xfrm>
            <a:off x="1609892" y="559781"/>
            <a:ext cx="9725746" cy="5738437"/>
          </a:xfrm>
          <a:prstGeom prst="rect">
            <a:avLst/>
          </a:prstGeom>
        </p:spPr>
      </p:pic>
    </p:spTree>
    <p:extLst>
      <p:ext uri="{BB962C8B-B14F-4D97-AF65-F5344CB8AC3E}">
        <p14:creationId xmlns:p14="http://schemas.microsoft.com/office/powerpoint/2010/main" val="12882562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19973"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BANQUE DIGITALE</a:t>
            </a:r>
            <a:endParaRPr lang="fr-FR" sz="1400" b="1" kern="0" dirty="0">
              <a:solidFill>
                <a:schemeClr val="tx1">
                  <a:lumMod val="75000"/>
                  <a:lumOff val="25000"/>
                </a:schemeClr>
              </a:solidFill>
            </a:endParaRPr>
          </a:p>
        </p:txBody>
      </p:sp>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BANQUE DIGITALE CRC</a:t>
            </a:r>
          </a:p>
        </p:txBody>
      </p:sp>
      <p:pic>
        <p:nvPicPr>
          <p:cNvPr id="3" name="Image 2">
            <a:extLst>
              <a:ext uri="{FF2B5EF4-FFF2-40B4-BE49-F238E27FC236}">
                <a16:creationId xmlns:a16="http://schemas.microsoft.com/office/drawing/2014/main" id="{05713D66-61DE-CBE1-A1F9-702138FB94B3}"/>
              </a:ext>
            </a:extLst>
          </p:cNvPr>
          <p:cNvPicPr>
            <a:picLocks noChangeAspect="1"/>
          </p:cNvPicPr>
          <p:nvPr/>
        </p:nvPicPr>
        <p:blipFill>
          <a:blip r:embed="rId2"/>
          <a:stretch>
            <a:fillRect/>
          </a:stretch>
        </p:blipFill>
        <p:spPr>
          <a:xfrm>
            <a:off x="1672800" y="436385"/>
            <a:ext cx="8846399" cy="5952062"/>
          </a:xfrm>
          <a:prstGeom prst="rect">
            <a:avLst/>
          </a:prstGeom>
        </p:spPr>
      </p:pic>
    </p:spTree>
    <p:extLst>
      <p:ext uri="{BB962C8B-B14F-4D97-AF65-F5344CB8AC3E}">
        <p14:creationId xmlns:p14="http://schemas.microsoft.com/office/powerpoint/2010/main" val="9078235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419973"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BANQUE DIGITALE</a:t>
            </a:r>
            <a:endParaRPr lang="fr-FR" sz="1400" b="1" kern="0" dirty="0">
              <a:solidFill>
                <a:schemeClr val="tx1">
                  <a:lumMod val="75000"/>
                  <a:lumOff val="25000"/>
                </a:schemeClr>
              </a:solidFill>
            </a:endParaRPr>
          </a:p>
        </p:txBody>
      </p:sp>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BANQUE DIGITALE MON@GENCE</a:t>
            </a:r>
          </a:p>
        </p:txBody>
      </p:sp>
      <p:pic>
        <p:nvPicPr>
          <p:cNvPr id="2" name="Image 1">
            <a:extLst>
              <a:ext uri="{FF2B5EF4-FFF2-40B4-BE49-F238E27FC236}">
                <a16:creationId xmlns:a16="http://schemas.microsoft.com/office/drawing/2014/main" id="{D28755D8-9775-8CFC-B036-5D299A373B7A}"/>
              </a:ext>
            </a:extLst>
          </p:cNvPr>
          <p:cNvPicPr>
            <a:picLocks noChangeAspect="1"/>
          </p:cNvPicPr>
          <p:nvPr/>
        </p:nvPicPr>
        <p:blipFill>
          <a:blip r:embed="rId2"/>
          <a:stretch>
            <a:fillRect/>
          </a:stretch>
        </p:blipFill>
        <p:spPr>
          <a:xfrm>
            <a:off x="742950" y="804862"/>
            <a:ext cx="10706100" cy="5248275"/>
          </a:xfrm>
          <a:prstGeom prst="rect">
            <a:avLst/>
          </a:prstGeom>
        </p:spPr>
      </p:pic>
    </p:spTree>
    <p:extLst>
      <p:ext uri="{BB962C8B-B14F-4D97-AF65-F5344CB8AC3E}">
        <p14:creationId xmlns:p14="http://schemas.microsoft.com/office/powerpoint/2010/main" val="4871988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Maitrise des Risques et Conformité</a:t>
            </a:r>
            <a:endParaRPr lang="fr-FR" sz="1400" b="1" kern="0" dirty="0">
              <a:solidFill>
                <a:schemeClr val="tx1">
                  <a:lumMod val="75000"/>
                  <a:lumOff val="25000"/>
                </a:schemeClr>
              </a:solidFill>
            </a:endParaRPr>
          </a:p>
        </p:txBody>
      </p:sp>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MAITRISE DES RISQUES ET CONFORMITE</a:t>
            </a:r>
          </a:p>
        </p:txBody>
      </p:sp>
      <p:pic>
        <p:nvPicPr>
          <p:cNvPr id="245" name="Image 244">
            <a:extLst>
              <a:ext uri="{FF2B5EF4-FFF2-40B4-BE49-F238E27FC236}">
                <a16:creationId xmlns:a16="http://schemas.microsoft.com/office/drawing/2014/main" id="{EEB54871-FB68-4A64-6702-6AEC3705DFB7}"/>
              </a:ext>
            </a:extLst>
          </p:cNvPr>
          <p:cNvPicPr>
            <a:picLocks noChangeAspect="1"/>
          </p:cNvPicPr>
          <p:nvPr/>
        </p:nvPicPr>
        <p:blipFill>
          <a:blip r:embed="rId2"/>
          <a:stretch>
            <a:fillRect/>
          </a:stretch>
        </p:blipFill>
        <p:spPr>
          <a:xfrm>
            <a:off x="1145310" y="738252"/>
            <a:ext cx="10524114" cy="5544496"/>
          </a:xfrm>
          <a:prstGeom prst="rect">
            <a:avLst/>
          </a:prstGeom>
        </p:spPr>
      </p:pic>
    </p:spTree>
    <p:extLst>
      <p:ext uri="{BB962C8B-B14F-4D97-AF65-F5344CB8AC3E}">
        <p14:creationId xmlns:p14="http://schemas.microsoft.com/office/powerpoint/2010/main" val="17675739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Maitrise des Risques et Conformité</a:t>
            </a:r>
            <a:endParaRPr lang="fr-FR" sz="1400" b="1" kern="0" dirty="0">
              <a:solidFill>
                <a:schemeClr val="tx1">
                  <a:lumMod val="75000"/>
                  <a:lumOff val="25000"/>
                </a:schemeClr>
              </a:solidFill>
            </a:endParaRPr>
          </a:p>
        </p:txBody>
      </p:sp>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MAITRISE DES RISQUES ET CONFORMITE</a:t>
            </a:r>
          </a:p>
        </p:txBody>
      </p:sp>
      <p:pic>
        <p:nvPicPr>
          <p:cNvPr id="2" name="Image 1">
            <a:extLst>
              <a:ext uri="{FF2B5EF4-FFF2-40B4-BE49-F238E27FC236}">
                <a16:creationId xmlns:a16="http://schemas.microsoft.com/office/drawing/2014/main" id="{6DC72A69-09EB-9E1B-67DB-49906256F5AA}"/>
              </a:ext>
            </a:extLst>
          </p:cNvPr>
          <p:cNvPicPr>
            <a:picLocks noChangeAspect="1"/>
          </p:cNvPicPr>
          <p:nvPr/>
        </p:nvPicPr>
        <p:blipFill>
          <a:blip r:embed="rId2"/>
          <a:stretch>
            <a:fillRect/>
          </a:stretch>
        </p:blipFill>
        <p:spPr>
          <a:xfrm>
            <a:off x="546717" y="1717964"/>
            <a:ext cx="11377427" cy="3341219"/>
          </a:xfrm>
          <a:prstGeom prst="rect">
            <a:avLst/>
          </a:prstGeom>
        </p:spPr>
      </p:pic>
    </p:spTree>
    <p:extLst>
      <p:ext uri="{BB962C8B-B14F-4D97-AF65-F5344CB8AC3E}">
        <p14:creationId xmlns:p14="http://schemas.microsoft.com/office/powerpoint/2010/main" val="27590973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593638" y="52342"/>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gn="r">
              <a:buNone/>
            </a:pPr>
            <a:r>
              <a:rPr lang="fr-FR" sz="1400" b="1" kern="0" dirty="0">
                <a:solidFill>
                  <a:srgbClr val="C00000"/>
                </a:solidFill>
              </a:rPr>
              <a:t>PERSONNES PROTEGEES</a:t>
            </a:r>
            <a:endParaRPr lang="fr-FR" sz="1400" b="1" kern="0" dirty="0">
              <a:solidFill>
                <a:schemeClr val="tx1">
                  <a:lumMod val="75000"/>
                  <a:lumOff val="25000"/>
                </a:schemeClr>
              </a:solidFill>
            </a:endParaRPr>
          </a:p>
        </p:txBody>
      </p:sp>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PERSONNES PROTEGEES</a:t>
            </a:r>
          </a:p>
        </p:txBody>
      </p:sp>
      <p:pic>
        <p:nvPicPr>
          <p:cNvPr id="10" name="Image 9">
            <a:extLst>
              <a:ext uri="{FF2B5EF4-FFF2-40B4-BE49-F238E27FC236}">
                <a16:creationId xmlns:a16="http://schemas.microsoft.com/office/drawing/2014/main" id="{2049AE8D-D604-9D3C-44D6-4259ED261A58}"/>
              </a:ext>
            </a:extLst>
          </p:cNvPr>
          <p:cNvPicPr>
            <a:picLocks noChangeAspect="1"/>
          </p:cNvPicPr>
          <p:nvPr/>
        </p:nvPicPr>
        <p:blipFill>
          <a:blip r:embed="rId2"/>
          <a:stretch>
            <a:fillRect/>
          </a:stretch>
        </p:blipFill>
        <p:spPr>
          <a:xfrm>
            <a:off x="1233487" y="885825"/>
            <a:ext cx="9725025" cy="5086350"/>
          </a:xfrm>
          <a:prstGeom prst="rect">
            <a:avLst/>
          </a:prstGeom>
        </p:spPr>
      </p:pic>
    </p:spTree>
    <p:extLst>
      <p:ext uri="{BB962C8B-B14F-4D97-AF65-F5344CB8AC3E}">
        <p14:creationId xmlns:p14="http://schemas.microsoft.com/office/powerpoint/2010/main" val="5168628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2">
            <a:extLst>
              <a:ext uri="{FF2B5EF4-FFF2-40B4-BE49-F238E27FC236}">
                <a16:creationId xmlns:a16="http://schemas.microsoft.com/office/drawing/2014/main" id="{3FCFC85C-4877-61B9-D92D-C04DC820AD1E}"/>
              </a:ext>
            </a:extLst>
          </p:cNvPr>
          <p:cNvSpPr txBox="1">
            <a:spLocks noChangeArrowheads="1"/>
          </p:cNvSpPr>
          <p:nvPr/>
        </p:nvSpPr>
        <p:spPr>
          <a:xfrm>
            <a:off x="6954838" y="447675"/>
            <a:ext cx="4703762" cy="2981325"/>
          </a:xfrm>
          <a:prstGeom prst="rect">
            <a:avLst/>
          </a:prstGeom>
        </p:spPr>
        <p:txBody>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800">
                <a:solidFill>
                  <a:schemeClr val="accent1"/>
                </a:solidFill>
                <a:latin typeface="Montserrat ExtraBold" panose="00000900000000000000" pitchFamily="50"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Plus vite, </a:t>
            </a:r>
          </a:p>
          <a:p>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    Plus haut, </a:t>
            </a:r>
          </a:p>
          <a:p>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        Plus fort…</a:t>
            </a:r>
          </a:p>
          <a:p>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            Ensemble ! </a:t>
            </a:r>
          </a:p>
        </p:txBody>
      </p:sp>
    </p:spTree>
    <p:extLst>
      <p:ext uri="{BB962C8B-B14F-4D97-AF65-F5344CB8AC3E}">
        <p14:creationId xmlns:p14="http://schemas.microsoft.com/office/powerpoint/2010/main" val="1290208351"/>
      </p:ext>
    </p:extLst>
  </p:cSld>
  <p:clrMapOvr>
    <a:masterClrMapping/>
  </p:clrMapOvr>
</p:sld>
</file>

<file path=ppt/theme/theme1.xml><?xml version="1.0" encoding="utf-8"?>
<a:theme xmlns:a="http://schemas.openxmlformats.org/drawingml/2006/main" name="1_Groupe BPCE">
  <a:themeElements>
    <a:clrScheme name="JO">
      <a:dk1>
        <a:srgbClr val="000000"/>
      </a:dk1>
      <a:lt1>
        <a:srgbClr val="FFFFFF"/>
      </a:lt1>
      <a:dk2>
        <a:srgbClr val="B34A8C"/>
      </a:dk2>
      <a:lt2>
        <a:srgbClr val="D6D2E3"/>
      </a:lt2>
      <a:accent1>
        <a:srgbClr val="581D74"/>
      </a:accent1>
      <a:accent2>
        <a:srgbClr val="8AB973"/>
      </a:accent2>
      <a:accent3>
        <a:srgbClr val="FF0000"/>
      </a:accent3>
      <a:accent4>
        <a:srgbClr val="41B8EB"/>
      </a:accent4>
      <a:accent5>
        <a:srgbClr val="55579E"/>
      </a:accent5>
      <a:accent6>
        <a:srgbClr val="D7C378"/>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ésentation1" id="{A4B42E89-A8D2-4BDE-9654-BC5D8F441B89}" vid="{6FA6E6A5-91C4-410E-8218-A1247CAC01B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a12190a-51ca-46b0-8942-fa816f0875aa" xsi:nil="true"/>
    <lcf76f155ced4ddcb4097134ff3c332f xmlns="fcb77359-f70f-44e3-9903-c2d71785e1e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6134536E553AA43B62C7156A814DB1F" ma:contentTypeVersion="13" ma:contentTypeDescription="Create a new document." ma:contentTypeScope="" ma:versionID="98972b82e3365add0e6caf2d982321e6">
  <xsd:schema xmlns:xsd="http://www.w3.org/2001/XMLSchema" xmlns:xs="http://www.w3.org/2001/XMLSchema" xmlns:p="http://schemas.microsoft.com/office/2006/metadata/properties" xmlns:ns2="fcb77359-f70f-44e3-9903-c2d71785e1e4" xmlns:ns3="ba12190a-51ca-46b0-8942-fa816f0875aa" targetNamespace="http://schemas.microsoft.com/office/2006/metadata/properties" ma:root="true" ma:fieldsID="583f5d7515892958993c39369308dca1" ns2:_="" ns3:_="">
    <xsd:import namespace="fcb77359-f70f-44e3-9903-c2d71785e1e4"/>
    <xsd:import namespace="ba12190a-51ca-46b0-8942-fa816f0875a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b77359-f70f-44e3-9903-c2d71785e1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12190a-51ca-46b0-8942-fa816f0875a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461fc12-b3f4-411d-bb11-2ae085089294}" ma:internalName="TaxCatchAll" ma:showField="CatchAllData" ma:web="ba12190a-51ca-46b0-8942-fa816f0875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77B527-A022-4496-8B9F-AB97D51E1988}">
  <ds:schemaRefs>
    <ds:schemaRef ds:uri="http://schemas.microsoft.com/sharepoint/v3/contenttype/forms"/>
  </ds:schemaRefs>
</ds:datastoreItem>
</file>

<file path=customXml/itemProps2.xml><?xml version="1.0" encoding="utf-8"?>
<ds:datastoreItem xmlns:ds="http://schemas.openxmlformats.org/officeDocument/2006/customXml" ds:itemID="{1AFBE501-4131-4AD6-B007-108C9D88B68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ba12190a-51ca-46b0-8942-fa816f0875aa"/>
    <ds:schemaRef ds:uri="fcb77359-f70f-44e3-9903-c2d71785e1e4"/>
    <ds:schemaRef ds:uri="http://www.w3.org/XML/1998/namespace"/>
    <ds:schemaRef ds:uri="http://purl.org/dc/dcmitype/"/>
  </ds:schemaRefs>
</ds:datastoreItem>
</file>

<file path=customXml/itemProps3.xml><?xml version="1.0" encoding="utf-8"?>
<ds:datastoreItem xmlns:ds="http://schemas.openxmlformats.org/officeDocument/2006/customXml" ds:itemID="{95E9C7D7-F59B-4EB7-BCDC-5FA48F0A66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b77359-f70f-44e3-9903-c2d71785e1e4"/>
    <ds:schemaRef ds:uri="ba12190a-51ca-46b0-8942-fa816f0875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Maquette_PPT_Paris_2024</Template>
  <TotalTime>6587</TotalTime>
  <Words>2350</Words>
  <Application>Microsoft Office PowerPoint</Application>
  <PresentationFormat>Grand écran</PresentationFormat>
  <Paragraphs>254</Paragraphs>
  <Slides>47</Slides>
  <Notes>4</Notes>
  <HiddenSlides>3</HiddenSlides>
  <MMClips>0</MMClips>
  <ScaleCrop>false</ScaleCrop>
  <HeadingPairs>
    <vt:vector size="8" baseType="variant">
      <vt:variant>
        <vt:lpstr>Polices utilisées</vt:lpstr>
      </vt:variant>
      <vt:variant>
        <vt:i4>13</vt:i4>
      </vt:variant>
      <vt:variant>
        <vt:lpstr>Thème</vt:lpstr>
      </vt:variant>
      <vt:variant>
        <vt:i4>1</vt:i4>
      </vt:variant>
      <vt:variant>
        <vt:lpstr>Serveurs OLE incorporés</vt:lpstr>
      </vt:variant>
      <vt:variant>
        <vt:i4>1</vt:i4>
      </vt:variant>
      <vt:variant>
        <vt:lpstr>Titres des diapositives</vt:lpstr>
      </vt:variant>
      <vt:variant>
        <vt:i4>47</vt:i4>
      </vt:variant>
    </vt:vector>
  </HeadingPairs>
  <TitlesOfParts>
    <vt:vector size="62" baseType="lpstr">
      <vt:lpstr>Arial</vt:lpstr>
      <vt:lpstr>Arial Black</vt:lpstr>
      <vt:lpstr>Cabin Condensed</vt:lpstr>
      <vt:lpstr>Calibri</vt:lpstr>
      <vt:lpstr>Cambria Math</vt:lpstr>
      <vt:lpstr>Courier New</vt:lpstr>
      <vt:lpstr>Montserrat</vt:lpstr>
      <vt:lpstr>Montserrat Black</vt:lpstr>
      <vt:lpstr>Montserrat ExtraBold</vt:lpstr>
      <vt:lpstr>Montserrat SemiBold</vt:lpstr>
      <vt:lpstr>Roboto</vt:lpstr>
      <vt:lpstr>Symbol</vt:lpstr>
      <vt:lpstr>Wingdings</vt:lpstr>
      <vt:lpstr>1_Groupe BPCE</vt:lpstr>
      <vt:lpstr>Worksheet</vt:lpstr>
      <vt:lpstr>Part Variable 2024 Métiers Réseau</vt:lpstr>
      <vt:lpstr>Présentation PowerPoint</vt:lpstr>
      <vt:lpstr>Présentation PowerPoint</vt:lpstr>
      <vt:lpstr>Les principes généraux</vt:lpstr>
      <vt:lpstr>Les principes généraux</vt:lpstr>
      <vt:lpstr>Les principes généraux</vt:lpstr>
      <vt:lpstr>Les principes généraux</vt:lpstr>
      <vt:lpstr>Les principes généraux</vt:lpstr>
      <vt:lpstr>Présentation PowerPoint</vt:lpstr>
      <vt:lpstr>Satisfaire et Conseiller</vt:lpstr>
      <vt:lpstr>Collecter</vt:lpstr>
      <vt:lpstr>Conquérir</vt:lpstr>
      <vt:lpstr>Créer de la Valeur</vt:lpstr>
      <vt:lpstr>Piloter nos risques</vt:lpstr>
      <vt:lpstr>Piloter nos risques</vt:lpstr>
      <vt:lpstr>Piloter nos risques</vt:lpstr>
      <vt:lpstr>Piloter nos risques</vt:lpstr>
      <vt:lpstr>Piloter nos risques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MILLET Laurence</dc:creator>
  <cp:lastModifiedBy>NIKES Guillaume [CEGEE]</cp:lastModifiedBy>
  <cp:revision>205</cp:revision>
  <cp:lastPrinted>2023-01-24T09:12:24Z</cp:lastPrinted>
  <dcterms:created xsi:type="dcterms:W3CDTF">2023-09-29T17:39:18Z</dcterms:created>
  <dcterms:modified xsi:type="dcterms:W3CDTF">2024-01-24T15:58:34Z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2023-01-17T09:22:24Z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4c0096b6-8e7f-47eb-a00a-38f487e42285</vt:lpwstr>
  </property>
  <property fmtid="{D5CDD505-2E9C-101B-9397-08002B2CF9AE}" pid="8" name="MSIP_Label_48a19f0c-bea1-442e-a475-ed109d9ec508_ContentBits">
    <vt:lpwstr>0</vt:lpwstr>
  </property>
  <property fmtid="{D5CDD505-2E9C-101B-9397-08002B2CF9AE}" pid="9" name="ContentTypeId">
    <vt:lpwstr>0x010100F6134536E553AA43B62C7156A814DB1F</vt:lpwstr>
  </property>
  <property fmtid="{D5CDD505-2E9C-101B-9397-08002B2CF9AE}" pid="10" name="MediaServiceImageTags">
    <vt:lpwstr/>
  </property>
</Properties>
</file>