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  <p:sldMasterId id="2147483694" r:id="rId7"/>
  </p:sldMasterIdLst>
  <p:notesMasterIdLst>
    <p:notesMasterId r:id="rId38"/>
  </p:notesMasterIdLst>
  <p:handoutMasterIdLst>
    <p:handoutMasterId r:id="rId39"/>
  </p:handoutMasterIdLst>
  <p:sldIdLst>
    <p:sldId id="389" r:id="rId8"/>
    <p:sldId id="344" r:id="rId9"/>
    <p:sldId id="365" r:id="rId10"/>
    <p:sldId id="332" r:id="rId11"/>
    <p:sldId id="2147479747" r:id="rId12"/>
    <p:sldId id="2147479721" r:id="rId13"/>
    <p:sldId id="2147479754" r:id="rId14"/>
    <p:sldId id="355" r:id="rId15"/>
    <p:sldId id="2134806322" r:id="rId16"/>
    <p:sldId id="571" r:id="rId17"/>
    <p:sldId id="2147479729" r:id="rId18"/>
    <p:sldId id="2134806327" r:id="rId19"/>
    <p:sldId id="2134806329" r:id="rId20"/>
    <p:sldId id="2147479731" r:id="rId21"/>
    <p:sldId id="2147479749" r:id="rId22"/>
    <p:sldId id="2147479742" r:id="rId23"/>
    <p:sldId id="2147479744" r:id="rId24"/>
    <p:sldId id="2147479745" r:id="rId25"/>
    <p:sldId id="2147479722" r:id="rId26"/>
    <p:sldId id="2147479724" r:id="rId27"/>
    <p:sldId id="580" r:id="rId28"/>
    <p:sldId id="2134806320" r:id="rId29"/>
    <p:sldId id="558" r:id="rId30"/>
    <p:sldId id="557" r:id="rId31"/>
    <p:sldId id="565" r:id="rId32"/>
    <p:sldId id="562" r:id="rId33"/>
    <p:sldId id="2147479751" r:id="rId34"/>
    <p:sldId id="2147479753" r:id="rId35"/>
    <p:sldId id="2134806321" r:id="rId36"/>
    <p:sldId id="272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7302A"/>
    <a:srgbClr val="C31632"/>
    <a:srgbClr val="EC1B24"/>
    <a:srgbClr val="F5F5F5"/>
    <a:srgbClr val="D11921"/>
    <a:srgbClr val="E3322C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6" autoAdjust="0"/>
    <p:restoredTop sz="96224" autoAdjust="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5156"/>
    </p:cViewPr>
  </p:sorterViewPr>
  <p:notesViewPr>
    <p:cSldViewPr snapToGrid="0">
      <p:cViewPr varScale="1">
        <p:scale>
          <a:sx n="82" d="100"/>
          <a:sy n="82" d="100"/>
        </p:scale>
        <p:origin x="38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Fsgeedrt\directions\GEE%20MKTG_XPC%20DRT\D&#233;partement%20March&#233;s%20et%20Offres\&#201;pargne\_%202024\_%20HDJ%20Epargne%20du%2025%20janvier\abonnements%20et%20autres.xlsx" TargetMode="External"/><Relationship Id="rId4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73540534338372"/>
          <c:y val="5.5611131302379255E-2"/>
          <c:w val="0.60716533824702146"/>
          <c:h val="0.873611065221865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519-49A0-9277-7EC95C6DDDD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519-49A0-9277-7EC95C6DDDD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519-49A0-9277-7EC95C6DDDD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519-49A0-9277-7EC95C6DDDD9}"/>
                </c:ext>
              </c:extLst>
            </c:dLbl>
            <c:dLbl>
              <c:idx val="4"/>
              <c:layout>
                <c:manualLayout>
                  <c:x val="-7.3907062935258767E-3"/>
                  <c:y val="3.33299303561919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519-49A0-9277-7EC95C6DDDD9}"/>
                </c:ext>
              </c:extLst>
            </c:dLbl>
            <c:dLbl>
              <c:idx val="5"/>
              <c:layout>
                <c:manualLayout>
                  <c:x val="-1.2317746831646888E-2"/>
                  <c:y val="-1.666181329222704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182564800102725E-2"/>
                      <c:h val="4.58619841701201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519-49A0-9277-7EC95C6DDDD9}"/>
                </c:ext>
              </c:extLst>
            </c:dLbl>
            <c:dLbl>
              <c:idx val="6"/>
              <c:layout>
                <c:manualLayout>
                  <c:x val="-7.6370631699767488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519-49A0-9277-7EC95C6DDD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Feuil1!$A$2:$A$8</c:f>
              <c:strCache>
                <c:ptCount val="7"/>
                <c:pt idx="0">
                  <c:v>Votre entreprise</c:v>
                </c:pt>
                <c:pt idx="1">
                  <c:v>Les réseaux sociaux</c:v>
                </c:pt>
                <c:pt idx="2">
                  <c:v>Les pouvoirs publics</c:v>
                </c:pt>
                <c:pt idx="3">
                  <c:v>Les ONG, associations de consomateurs, etc. </c:v>
                </c:pt>
                <c:pt idx="4">
                  <c:v>La presse, les médias</c:v>
                </c:pt>
                <c:pt idx="5">
                  <c:v>Vos proches, amis et famille</c:v>
                </c:pt>
                <c:pt idx="6">
                  <c:v>Votre conseiller bancaire ou financier </c:v>
                </c:pt>
              </c:strCache>
            </c:strRef>
          </c:cat>
          <c:val>
            <c:numRef>
              <c:f>Feuil1!$B$2:$B$8</c:f>
              <c:numCache>
                <c:formatCode>0%</c:formatCode>
                <c:ptCount val="7"/>
                <c:pt idx="0">
                  <c:v>0.02</c:v>
                </c:pt>
                <c:pt idx="1">
                  <c:v>0.03</c:v>
                </c:pt>
                <c:pt idx="2">
                  <c:v>0.05</c:v>
                </c:pt>
                <c:pt idx="3">
                  <c:v>0.06</c:v>
                </c:pt>
                <c:pt idx="4">
                  <c:v>0.06</c:v>
                </c:pt>
                <c:pt idx="5">
                  <c:v>0.09</c:v>
                </c:pt>
                <c:pt idx="6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519-49A0-9277-7EC95C6DD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67352320"/>
        <c:axId val="967351664"/>
      </c:barChart>
      <c:catAx>
        <c:axId val="967352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7351664"/>
        <c:crosses val="autoZero"/>
        <c:auto val="1"/>
        <c:lblAlgn val="ctr"/>
        <c:lblOffset val="100"/>
        <c:noMultiLvlLbl val="0"/>
      </c:catAx>
      <c:valAx>
        <c:axId val="96735166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67352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7080541281866926E-2"/>
                  <c:y val="2.8839286829415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2C-4209-9AC0-387AFF90CC14}"/>
                </c:ext>
              </c:extLst>
            </c:dLbl>
            <c:dLbl>
              <c:idx val="1"/>
              <c:layout>
                <c:manualLayout>
                  <c:x val="-6.3726514217773547E-2"/>
                  <c:y val="-1.4419643414707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2C-4209-9AC0-387AFF90CC14}"/>
                </c:ext>
              </c:extLst>
            </c:dLbl>
            <c:dLbl>
              <c:idx val="2"/>
              <c:layout>
                <c:manualLayout>
                  <c:x val="-5.3664433025493508E-2"/>
                  <c:y val="-5.7678573658831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2C-4209-9AC0-387AFF90CC14}"/>
                </c:ext>
              </c:extLst>
            </c:dLbl>
            <c:dLbl>
              <c:idx val="3"/>
              <c:layout>
                <c:manualLayout>
                  <c:x val="-6.3726514217773547E-2"/>
                  <c:y val="-7.2098217073539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2C-4209-9AC0-387AFF90CC14}"/>
                </c:ext>
              </c:extLst>
            </c:dLbl>
            <c:dLbl>
              <c:idx val="4"/>
              <c:layout>
                <c:manualLayout>
                  <c:x val="-4.6956378897306819E-2"/>
                  <c:y val="-7.2098217073539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42C-4209-9AC0-387AFF90CC14}"/>
                </c:ext>
              </c:extLst>
            </c:dLbl>
            <c:spPr>
              <a:solidFill>
                <a:srgbClr val="C00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Feuil1!$B$2:$B$6</c:f>
              <c:numCache>
                <c:formatCode>0%</c:formatCode>
                <c:ptCount val="5"/>
                <c:pt idx="0">
                  <c:v>0.55000000000000004</c:v>
                </c:pt>
                <c:pt idx="1">
                  <c:v>0.64</c:v>
                </c:pt>
                <c:pt idx="2">
                  <c:v>0.65</c:v>
                </c:pt>
                <c:pt idx="3">
                  <c:v>0.67</c:v>
                </c:pt>
                <c:pt idx="4">
                  <c:v>0.69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42C-4209-9AC0-387AFF90C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4462544"/>
        <c:axId val="1244461464"/>
      </c:lineChart>
      <c:catAx>
        <c:axId val="124446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44461464"/>
        <c:crosses val="autoZero"/>
        <c:auto val="1"/>
        <c:lblAlgn val="ctr"/>
        <c:lblOffset val="100"/>
        <c:noMultiLvlLbl val="0"/>
      </c:catAx>
      <c:valAx>
        <c:axId val="1244461464"/>
        <c:scaling>
          <c:orientation val="minMax"/>
          <c:min val="0.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244462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retraite!$D$4</c:f>
              <c:strCache>
                <c:ptCount val="1"/>
                <c:pt idx="0">
                  <c:v>actifs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52E-4FE5-B74B-262612C03CA1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2E-4FE5-B74B-262612C03C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52E-4FE5-B74B-262612C03C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retraite!$E$3:$G$3</c:f>
              <c:strCache>
                <c:ptCount val="3"/>
                <c:pt idx="0">
                  <c:v>oui, tout à fait</c:v>
                </c:pt>
                <c:pt idx="1">
                  <c:v>oui, plutôt</c:v>
                </c:pt>
                <c:pt idx="2">
                  <c:v>non</c:v>
                </c:pt>
              </c:strCache>
            </c:strRef>
          </c:cat>
          <c:val>
            <c:numRef>
              <c:f>retraite!$E$4:$G$4</c:f>
              <c:numCache>
                <c:formatCode>0%</c:formatCode>
                <c:ptCount val="3"/>
                <c:pt idx="0">
                  <c:v>0.43</c:v>
                </c:pt>
                <c:pt idx="1">
                  <c:v>0.41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2E-4FE5-B74B-262612C03CA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'sensibilité Ep resp'!$C$2:$F$2</cx:f>
        <cx:lvl ptCount="4">
          <cx:pt idx="0">oui, tout à fait</cx:pt>
          <cx:pt idx="1">oui, plutôt</cx:pt>
          <cx:pt idx="2">non, plutôt pas</cx:pt>
          <cx:pt idx="3">non pas du tout</cx:pt>
        </cx:lvl>
      </cx:strDim>
      <cx:numDim type="size">
        <cx:f dir="row">'sensibilité Ep resp'!$C$3:$F$3</cx:f>
        <cx:lvl ptCount="4" formatCode="0%">
          <cx:pt idx="0">0.22</cx:pt>
          <cx:pt idx="1">0.53000000000000003</cx:pt>
          <cx:pt idx="2">0.14999999999999999</cx:pt>
          <cx:pt idx="3">0.10000000000000001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fr-FR" sz="1400" b="0" i="0" u="none" strike="noStrike" baseline="0" dirty="0">
            <a:solidFill>
              <a:sysClr val="windowText" lastClr="000000">
                <a:lumMod val="65000"/>
                <a:lumOff val="35000"/>
              </a:sysClr>
            </a:solidFill>
            <a:latin typeface="Calibri" panose="020F0502020204030204"/>
          </a:endParaRPr>
        </a:p>
      </cx:txPr>
    </cx:title>
    <cx:plotArea>
      <cx:plotAreaRegion>
        <cx:series layoutId="sunburst" uniqueId="{1BD20E9E-CAA0-4BF1-9959-DCF01BDAFB21}" formatIdx="0">
          <cx:tx>
            <cx:txData>
              <cx:f>'sensibilité Ep resp'!$B$3</cx:f>
              <cx:v>pourcentage</cx:v>
            </cx:txData>
          </cx:tx>
          <cx:dataPt idx="1">
            <cx:spPr>
              <a:solidFill>
                <a:srgbClr val="00B050"/>
              </a:solidFill>
            </cx:spPr>
          </cx:dataPt>
          <cx:dataPt idx="3">
            <cx:spPr>
              <a:solidFill>
                <a:srgbClr val="ED7D31">
                  <a:lumMod val="40000"/>
                  <a:lumOff val="60000"/>
                </a:srgbClr>
              </a:solidFill>
            </cx:spPr>
          </cx:dataPt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100"/>
                </a:pPr>
                <a:endParaRPr lang="fr-FR" sz="1100" b="0" i="0" u="none" strike="noStrike" baseline="0">
                  <a:solidFill>
                    <a:sysClr val="window" lastClr="FFFFFF"/>
                  </a:solidFill>
                  <a:latin typeface="Calibri" panose="020F0502020204030204"/>
                </a:endParaRPr>
              </a:p>
            </cx:txPr>
            <cx:visibility seriesName="0" categoryName="0" value="1"/>
            <cx:separator>, </cx:separator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F7027-DEF7-46E6-B396-6B583B8FA07B}" type="datetimeFigureOut">
              <a:rPr lang="fr-FR" smtClean="0"/>
              <a:t>24/01/2024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514F2-997E-497E-9D72-89F1B59FF6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202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A8B54-7336-4532-AE60-ECF8D5F97720}" type="datetimeFigureOut">
              <a:rPr lang="fr-FR" smtClean="0"/>
              <a:t>24/01/2024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A8E73-07A4-493B-AAA0-C6432E08FAC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3087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FA8E73-07A4-493B-AAA0-C6432E08FA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611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FA8E73-07A4-493B-AAA0-C6432E08FA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00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FA8E73-07A4-493B-AAA0-C6432E08FA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685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FA8E73-07A4-493B-AAA0-C6432E08FA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733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FA8E73-07A4-493B-AAA0-C6432E08FA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609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A8E73-07A4-493B-AAA0-C6432E08FACD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8053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A8E73-07A4-493B-AAA0-C6432E08FACD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576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>
            <a:extLst>
              <a:ext uri="{FF2B5EF4-FFF2-40B4-BE49-F238E27FC236}">
                <a16:creationId xmlns:a16="http://schemas.microsoft.com/office/drawing/2014/main" id="{FA67A2FE-347D-498C-A031-F5F3FD8E1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ce réservé des notes 2">
            <a:extLst>
              <a:ext uri="{FF2B5EF4-FFF2-40B4-BE49-F238E27FC236}">
                <a16:creationId xmlns:a16="http://schemas.microsoft.com/office/drawing/2014/main" id="{D22107C4-52C5-413A-AD6C-9B1227124A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0724" name="Espace réservé du numéro de diapositive 3">
            <a:extLst>
              <a:ext uri="{FF2B5EF4-FFF2-40B4-BE49-F238E27FC236}">
                <a16:creationId xmlns:a16="http://schemas.microsoft.com/office/drawing/2014/main" id="{3C7BDF6E-C425-4DEB-A203-A595E9970E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6F3B1B-33CD-4253-A29F-0411CD9E6929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6314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>
            <a:extLst>
              <a:ext uri="{FF2B5EF4-FFF2-40B4-BE49-F238E27FC236}">
                <a16:creationId xmlns:a16="http://schemas.microsoft.com/office/drawing/2014/main" id="{FA67A2FE-347D-498C-A031-F5F3FD8E1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ce réservé des notes 2">
            <a:extLst>
              <a:ext uri="{FF2B5EF4-FFF2-40B4-BE49-F238E27FC236}">
                <a16:creationId xmlns:a16="http://schemas.microsoft.com/office/drawing/2014/main" id="{D22107C4-52C5-413A-AD6C-9B1227124A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0724" name="Espace réservé du numéro de diapositive 3">
            <a:extLst>
              <a:ext uri="{FF2B5EF4-FFF2-40B4-BE49-F238E27FC236}">
                <a16:creationId xmlns:a16="http://schemas.microsoft.com/office/drawing/2014/main" id="{3C7BDF6E-C425-4DEB-A203-A595E9970E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6F3B1B-33CD-4253-A29F-0411CD9E6929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62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>
            <a:extLst>
              <a:ext uri="{FF2B5EF4-FFF2-40B4-BE49-F238E27FC236}">
                <a16:creationId xmlns:a16="http://schemas.microsoft.com/office/drawing/2014/main" id="{FA67A2FE-347D-498C-A031-F5F3FD8E1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ce réservé des notes 2">
            <a:extLst>
              <a:ext uri="{FF2B5EF4-FFF2-40B4-BE49-F238E27FC236}">
                <a16:creationId xmlns:a16="http://schemas.microsoft.com/office/drawing/2014/main" id="{D22107C4-52C5-413A-AD6C-9B1227124A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0724" name="Espace réservé du numéro de diapositive 3">
            <a:extLst>
              <a:ext uri="{FF2B5EF4-FFF2-40B4-BE49-F238E27FC236}">
                <a16:creationId xmlns:a16="http://schemas.microsoft.com/office/drawing/2014/main" id="{3C7BDF6E-C425-4DEB-A203-A595E9970E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6F3B1B-33CD-4253-A29F-0411CD9E6929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647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FA8E73-07A4-493B-AAA0-C6432E08FA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108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>
            <a:extLst>
              <a:ext uri="{FF2B5EF4-FFF2-40B4-BE49-F238E27FC236}">
                <a16:creationId xmlns:a16="http://schemas.microsoft.com/office/drawing/2014/main" id="{D82F4F80-A4A6-40DC-88D1-5C20F1C6CD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Espace réservé des notes 2">
            <a:extLst>
              <a:ext uri="{FF2B5EF4-FFF2-40B4-BE49-F238E27FC236}">
                <a16:creationId xmlns:a16="http://schemas.microsoft.com/office/drawing/2014/main" id="{43C9F090-B722-4AFC-A182-8D6C68133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3796" name="Espace réservé du numéro de diapositive 3">
            <a:extLst>
              <a:ext uri="{FF2B5EF4-FFF2-40B4-BE49-F238E27FC236}">
                <a16:creationId xmlns:a16="http://schemas.microsoft.com/office/drawing/2014/main" id="{EC0A3C25-F7AE-4262-8D1A-E0EABCEB48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B12DA3-4FFA-4F4C-BE1D-F681CAF7FE15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>
            <a:extLst>
              <a:ext uri="{FF2B5EF4-FFF2-40B4-BE49-F238E27FC236}">
                <a16:creationId xmlns:a16="http://schemas.microsoft.com/office/drawing/2014/main" id="{94DE48CB-FDA4-4D37-9546-B5A431569B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Espace réservé des notes 2">
            <a:extLst>
              <a:ext uri="{FF2B5EF4-FFF2-40B4-BE49-F238E27FC236}">
                <a16:creationId xmlns:a16="http://schemas.microsoft.com/office/drawing/2014/main" id="{D0ACE7BB-14D1-4A84-A5A7-435AC3FC7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5844" name="Espace réservé du numéro de diapositive 3">
            <a:extLst>
              <a:ext uri="{FF2B5EF4-FFF2-40B4-BE49-F238E27FC236}">
                <a16:creationId xmlns:a16="http://schemas.microsoft.com/office/drawing/2014/main" id="{ADBCFA69-32D3-4A01-8DE2-B48D3349CD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293797-2201-4289-896A-DC23901842BA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>
            <a:extLst>
              <a:ext uri="{FF2B5EF4-FFF2-40B4-BE49-F238E27FC236}">
                <a16:creationId xmlns:a16="http://schemas.microsoft.com/office/drawing/2014/main" id="{DD9EA9D3-03B3-4A8E-929C-382F67D674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ce réservé des notes 2">
            <a:extLst>
              <a:ext uri="{FF2B5EF4-FFF2-40B4-BE49-F238E27FC236}">
                <a16:creationId xmlns:a16="http://schemas.microsoft.com/office/drawing/2014/main" id="{4E9641C2-0FAC-4557-8772-77C84EF02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7892" name="Espace réservé du numéro de diapositive 3">
            <a:extLst>
              <a:ext uri="{FF2B5EF4-FFF2-40B4-BE49-F238E27FC236}">
                <a16:creationId xmlns:a16="http://schemas.microsoft.com/office/drawing/2014/main" id="{C537AEC2-71EC-451D-BEF4-E75AB57065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E803BD-2E9C-48C3-BA1C-132122DE25BF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>
            <a:extLst>
              <a:ext uri="{FF2B5EF4-FFF2-40B4-BE49-F238E27FC236}">
                <a16:creationId xmlns:a16="http://schemas.microsoft.com/office/drawing/2014/main" id="{03D44512-C363-48CD-8808-78C5EACB1E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Espace réservé des notes 2">
            <a:extLst>
              <a:ext uri="{FF2B5EF4-FFF2-40B4-BE49-F238E27FC236}">
                <a16:creationId xmlns:a16="http://schemas.microsoft.com/office/drawing/2014/main" id="{2833574B-AAA8-47AB-B640-5FD0F9CF13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46084" name="Espace réservé du numéro de diapositive 3">
            <a:extLst>
              <a:ext uri="{FF2B5EF4-FFF2-40B4-BE49-F238E27FC236}">
                <a16:creationId xmlns:a16="http://schemas.microsoft.com/office/drawing/2014/main" id="{16FB6784-E685-49BC-9175-A44C69F91D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0677C-6711-4450-9E55-4A45C9350272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>
            <a:extLst>
              <a:ext uri="{FF2B5EF4-FFF2-40B4-BE49-F238E27FC236}">
                <a16:creationId xmlns:a16="http://schemas.microsoft.com/office/drawing/2014/main" id="{03D44512-C363-48CD-8808-78C5EACB1E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Espace réservé des notes 2">
            <a:extLst>
              <a:ext uri="{FF2B5EF4-FFF2-40B4-BE49-F238E27FC236}">
                <a16:creationId xmlns:a16="http://schemas.microsoft.com/office/drawing/2014/main" id="{2833574B-AAA8-47AB-B640-5FD0F9CF13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46084" name="Espace réservé du numéro de diapositive 3">
            <a:extLst>
              <a:ext uri="{FF2B5EF4-FFF2-40B4-BE49-F238E27FC236}">
                <a16:creationId xmlns:a16="http://schemas.microsoft.com/office/drawing/2014/main" id="{16FB6784-E685-49BC-9175-A44C69F91D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0677C-6711-4450-9E55-4A45C9350272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4688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>
            <a:extLst>
              <a:ext uri="{FF2B5EF4-FFF2-40B4-BE49-F238E27FC236}">
                <a16:creationId xmlns:a16="http://schemas.microsoft.com/office/drawing/2014/main" id="{513A55CD-B587-462F-BA4F-CA048EF7B6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Espace réservé des notes 2">
            <a:extLst>
              <a:ext uri="{FF2B5EF4-FFF2-40B4-BE49-F238E27FC236}">
                <a16:creationId xmlns:a16="http://schemas.microsoft.com/office/drawing/2014/main" id="{2F625B9F-E5BB-4F51-A281-8D008C7B5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39940" name="Espace réservé du numéro de diapositive 3">
            <a:extLst>
              <a:ext uri="{FF2B5EF4-FFF2-40B4-BE49-F238E27FC236}">
                <a16:creationId xmlns:a16="http://schemas.microsoft.com/office/drawing/2014/main" id="{BBAFCFB2-342B-4EF8-A24A-8880D1E703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A97D2C-0916-4A02-B98A-4E93417C4AE4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381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e l'image des diapositives 1">
            <a:extLst>
              <a:ext uri="{FF2B5EF4-FFF2-40B4-BE49-F238E27FC236}">
                <a16:creationId xmlns:a16="http://schemas.microsoft.com/office/drawing/2014/main" id="{7BC20C9E-F48D-4940-AB42-162450D880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Espace réservé des notes 2">
            <a:extLst>
              <a:ext uri="{FF2B5EF4-FFF2-40B4-BE49-F238E27FC236}">
                <a16:creationId xmlns:a16="http://schemas.microsoft.com/office/drawing/2014/main" id="{4D779736-01DA-43D5-888E-B54C9D4CF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41988" name="Espace réservé du numéro de diapositive 3">
            <a:extLst>
              <a:ext uri="{FF2B5EF4-FFF2-40B4-BE49-F238E27FC236}">
                <a16:creationId xmlns:a16="http://schemas.microsoft.com/office/drawing/2014/main" id="{78C8FFF9-57B2-4F94-BA9A-D314370B99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CE6B6E-2EA0-4B33-B44A-497A685AEE7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229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oupebpce.fr/" TargetMode="External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Innovation </a:t>
            </a:r>
            <a:r>
              <a:rPr lang="fr-FR" dirty="0" err="1"/>
              <a:t>Factory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TEMPLATE BDD</a:t>
            </a:r>
            <a:br>
              <a:rPr lang="fr-FR" dirty="0"/>
            </a:br>
            <a:r>
              <a:rPr lang="fr-FR" dirty="0"/>
              <a:t>TEST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6051128"/>
            <a:ext cx="959419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103024"/>
            <a:ext cx="7476218" cy="679976"/>
          </a:xfrm>
        </p:spPr>
        <p:txBody>
          <a:bodyPr>
            <a:normAutofit/>
          </a:bodyPr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695325" y="2919046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95325" y="3311912"/>
            <a:ext cx="7476218" cy="29253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8653346" y="2103023"/>
            <a:ext cx="2854713" cy="413426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8641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874756" y="2189250"/>
            <a:ext cx="6446387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465133" y="2189250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572093" y="448017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605112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82332" y="505391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230356" y="649915"/>
            <a:ext cx="1070517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229942" y="-18661"/>
            <a:ext cx="1070517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9898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635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362037" y="464148"/>
            <a:ext cx="631402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153" y="1504783"/>
            <a:ext cx="10980739" cy="4860000"/>
          </a:xfrm>
        </p:spPr>
        <p:txBody>
          <a:bodyPr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48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92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9"/>
            <a:ext cx="10980739" cy="720000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8" y="137054"/>
            <a:ext cx="7300007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203663" y="701365"/>
            <a:ext cx="288000" cy="216000"/>
          </a:xfr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95326" y="1113811"/>
            <a:ext cx="888207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3084547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82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26C0EE-23DE-4C80-915C-6ED5A18E9D45}"/>
              </a:ext>
            </a:extLst>
          </p:cNvPr>
          <p:cNvSpPr/>
          <p:nvPr userDrawn="1"/>
        </p:nvSpPr>
        <p:spPr>
          <a:xfrm>
            <a:off x="0" y="434975"/>
            <a:ext cx="12192000" cy="598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B8F3515C-1E53-4868-ACD1-A540CBAF475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900" y="6249988"/>
            <a:ext cx="41116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7BDFF14-5219-40C0-82B3-C3079F95A46B}"/>
              </a:ext>
            </a:extLst>
          </p:cNvPr>
          <p:cNvSpPr/>
          <p:nvPr userDrawn="1"/>
        </p:nvSpPr>
        <p:spPr>
          <a:xfrm>
            <a:off x="2230438" y="3700463"/>
            <a:ext cx="887412" cy="1000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22D173-3C69-4615-9D60-11444F8B9477}"/>
              </a:ext>
            </a:extLst>
          </p:cNvPr>
          <p:cNvSpPr/>
          <p:nvPr userDrawn="1"/>
        </p:nvSpPr>
        <p:spPr>
          <a:xfrm>
            <a:off x="0" y="6051550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C0C430-94A1-4FA4-8D31-A18178043C67}"/>
              </a:ext>
            </a:extLst>
          </p:cNvPr>
          <p:cNvSpPr/>
          <p:nvPr userDrawn="1"/>
        </p:nvSpPr>
        <p:spPr>
          <a:xfrm>
            <a:off x="0" y="5262563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>
          <a:xfrm>
            <a:off x="2230015" y="4987266"/>
            <a:ext cx="7893700" cy="304887"/>
          </a:xfrm>
        </p:spPr>
        <p:txBody>
          <a:bodyPr anchor="ctr"/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48613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A0A0BE-F097-4899-B94F-0EC182B7CB80}"/>
              </a:ext>
            </a:extLst>
          </p:cNvPr>
          <p:cNvSpPr/>
          <p:nvPr userDrawn="1"/>
        </p:nvSpPr>
        <p:spPr>
          <a:xfrm>
            <a:off x="0" y="463550"/>
            <a:ext cx="12192000" cy="5989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93EFE6-8D67-4C8F-9106-C03C221441CF}"/>
              </a:ext>
            </a:extLst>
          </p:cNvPr>
          <p:cNvSpPr/>
          <p:nvPr userDrawn="1"/>
        </p:nvSpPr>
        <p:spPr>
          <a:xfrm>
            <a:off x="695325" y="2919413"/>
            <a:ext cx="887413" cy="698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103024"/>
            <a:ext cx="7476218" cy="679976"/>
          </a:xfrm>
        </p:spPr>
        <p:txBody>
          <a:bodyPr>
            <a:normAutofit/>
          </a:bodyPr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95325" y="3311912"/>
            <a:ext cx="7476218" cy="29253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8653346" y="2103023"/>
            <a:ext cx="2854713" cy="4134265"/>
          </a:xfr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24387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4D188B-43CA-4319-8653-C6B8DF24BB22}"/>
              </a:ext>
            </a:extLst>
          </p:cNvPr>
          <p:cNvSpPr/>
          <p:nvPr userDrawn="1"/>
        </p:nvSpPr>
        <p:spPr>
          <a:xfrm>
            <a:off x="515938" y="0"/>
            <a:ext cx="406717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BCE007-A93E-47E5-BA4A-1FA1A03C9DE1}"/>
              </a:ext>
            </a:extLst>
          </p:cNvPr>
          <p:cNvSpPr txBox="1"/>
          <p:nvPr userDrawn="1"/>
        </p:nvSpPr>
        <p:spPr>
          <a:xfrm>
            <a:off x="1465263" y="2189163"/>
            <a:ext cx="1773237" cy="21240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3D95AD-9BB8-486B-BEC1-E4A1F1200AB6}"/>
              </a:ext>
            </a:extLst>
          </p:cNvPr>
          <p:cNvSpPr/>
          <p:nvPr userDrawn="1"/>
        </p:nvSpPr>
        <p:spPr>
          <a:xfrm>
            <a:off x="1571625" y="4479925"/>
            <a:ext cx="889000" cy="1016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8F4187-EF71-41B8-B2DE-65E39CBF6FE0}"/>
              </a:ext>
            </a:extLst>
          </p:cNvPr>
          <p:cNvSpPr/>
          <p:nvPr userDrawn="1"/>
        </p:nvSpPr>
        <p:spPr>
          <a:xfrm>
            <a:off x="0" y="6051550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98B436-28AC-4424-BFC4-A22C219FD751}"/>
              </a:ext>
            </a:extLst>
          </p:cNvPr>
          <p:cNvSpPr/>
          <p:nvPr userDrawn="1"/>
        </p:nvSpPr>
        <p:spPr>
          <a:xfrm>
            <a:off x="0" y="5262563"/>
            <a:ext cx="958850" cy="8064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4874756" y="2189250"/>
            <a:ext cx="6446387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9569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E8CAFA-178B-46CD-A1DF-2F53AA784D07}"/>
              </a:ext>
            </a:extLst>
          </p:cNvPr>
          <p:cNvSpPr/>
          <p:nvPr userDrawn="1"/>
        </p:nvSpPr>
        <p:spPr>
          <a:xfrm>
            <a:off x="515938" y="0"/>
            <a:ext cx="406717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2FC67-F392-4BE9-9FCA-2630D9EBE015}"/>
              </a:ext>
            </a:extLst>
          </p:cNvPr>
          <p:cNvSpPr/>
          <p:nvPr userDrawn="1"/>
        </p:nvSpPr>
        <p:spPr>
          <a:xfrm>
            <a:off x="682625" y="5054600"/>
            <a:ext cx="887413" cy="10001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BD4C7-2898-40ED-997B-51B2D5CA3EF8}"/>
              </a:ext>
            </a:extLst>
          </p:cNvPr>
          <p:cNvSpPr/>
          <p:nvPr userDrawn="1"/>
        </p:nvSpPr>
        <p:spPr>
          <a:xfrm>
            <a:off x="4230688" y="649288"/>
            <a:ext cx="1069975" cy="80803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6BB5CE-8FA0-4168-B6D4-75628FDB74FB}"/>
              </a:ext>
            </a:extLst>
          </p:cNvPr>
          <p:cNvSpPr/>
          <p:nvPr userDrawn="1"/>
        </p:nvSpPr>
        <p:spPr>
          <a:xfrm>
            <a:off x="4230688" y="-19050"/>
            <a:ext cx="1069975" cy="6873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4675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E65CF2-8D09-42DA-8807-040987EFBECC}"/>
              </a:ext>
            </a:extLst>
          </p:cNvPr>
          <p:cNvSpPr/>
          <p:nvPr userDrawn="1"/>
        </p:nvSpPr>
        <p:spPr>
          <a:xfrm>
            <a:off x="0" y="463550"/>
            <a:ext cx="12192000" cy="5989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CE321F-1D20-4AE8-A452-D3564372134F}"/>
              </a:ext>
            </a:extLst>
          </p:cNvPr>
          <p:cNvSpPr/>
          <p:nvPr userDrawn="1"/>
        </p:nvSpPr>
        <p:spPr>
          <a:xfrm>
            <a:off x="695325" y="1416050"/>
            <a:ext cx="887413" cy="71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 anchor="ctr"/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5178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BB9BF55-7FB0-4C5A-88F8-2DB0948A2625}"/>
              </a:ext>
            </a:extLst>
          </p:cNvPr>
          <p:cNvSpPr/>
          <p:nvPr userDrawn="1"/>
        </p:nvSpPr>
        <p:spPr>
          <a:xfrm>
            <a:off x="5362575" y="1414463"/>
            <a:ext cx="887413" cy="698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Espace réservé du numéro de diapositive 1">
            <a:extLst>
              <a:ext uri="{FF2B5EF4-FFF2-40B4-BE49-F238E27FC236}">
                <a16:creationId xmlns:a16="http://schemas.microsoft.com/office/drawing/2014/main" id="{238EB372-055C-4C15-8236-89AD9B73A74C}"/>
              </a:ext>
            </a:extLst>
          </p:cNvPr>
          <p:cNvSpPr txBox="1">
            <a:spLocks/>
          </p:cNvSpPr>
          <p:nvPr userDrawn="1"/>
        </p:nvSpPr>
        <p:spPr>
          <a:xfrm>
            <a:off x="11172825" y="6542088"/>
            <a:ext cx="488950" cy="244475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29D73FC-9FD8-4AE3-BB59-7254F30CF745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27EF20B3-8CBE-4040-BA35-520ED0C664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>
            <a:fillRect/>
          </a:stretch>
        </p:blipFill>
        <p:spPr bwMode="auto">
          <a:xfrm>
            <a:off x="792163" y="6505575"/>
            <a:ext cx="9969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1" descr="logoterritoiredavenir2.png">
            <a:extLst>
              <a:ext uri="{FF2B5EF4-FFF2-40B4-BE49-F238E27FC236}">
                <a16:creationId xmlns:a16="http://schemas.microsoft.com/office/drawing/2014/main" id="{FB034E36-8A9B-4167-A1D6-F48C92CFB5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6524625"/>
            <a:ext cx="214313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pour une image 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5362037" y="464148"/>
            <a:ext cx="6314026" cy="869823"/>
          </a:xfrm>
        </p:spPr>
        <p:txBody>
          <a:bodyPr anchor="ctr"/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5775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90FCE6-E3F8-41FD-B481-A26FD958915B}"/>
              </a:ext>
            </a:extLst>
          </p:cNvPr>
          <p:cNvSpPr/>
          <p:nvPr userDrawn="1"/>
        </p:nvSpPr>
        <p:spPr>
          <a:xfrm>
            <a:off x="0" y="434975"/>
            <a:ext cx="12192000" cy="5988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4" name="Image 8" descr="logoterritoiredavenir2.png">
            <a:extLst>
              <a:ext uri="{FF2B5EF4-FFF2-40B4-BE49-F238E27FC236}">
                <a16:creationId xmlns:a16="http://schemas.microsoft.com/office/drawing/2014/main" id="{A50B0AD3-15B5-498A-9BA1-3699407D14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063" y="95250"/>
            <a:ext cx="18732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80709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 descr="logoterritoiredavenir2.png">
            <a:extLst>
              <a:ext uri="{FF2B5EF4-FFF2-40B4-BE49-F238E27FC236}">
                <a16:creationId xmlns:a16="http://schemas.microsoft.com/office/drawing/2014/main" id="{A17FE055-3C64-493D-8F59-6F9E979074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063" y="95250"/>
            <a:ext cx="18732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961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19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>
            <a:extLst>
              <a:ext uri="{FF2B5EF4-FFF2-40B4-BE49-F238E27FC236}">
                <a16:creationId xmlns:a16="http://schemas.microsoft.com/office/drawing/2014/main" id="{04B4AE74-3A28-5208-E1F7-4FDDC78FC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1" y="6087534"/>
            <a:ext cx="2535767" cy="42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64DAFD83-FD8B-E89A-E6B9-59E3B9899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2" y="590551"/>
            <a:ext cx="3244849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Espace réservé pour une image  18"/>
          <p:cNvSpPr>
            <a:spLocks noGrp="1"/>
          </p:cNvSpPr>
          <p:nvPr>
            <p:ph type="pic" sz="quarter" idx="14"/>
          </p:nvPr>
        </p:nvSpPr>
        <p:spPr>
          <a:xfrm>
            <a:off x="4847861" y="0"/>
            <a:ext cx="7344139" cy="6885517"/>
          </a:xfrm>
          <a:prstGeom prst="rect">
            <a:avLst/>
          </a:prstGeom>
          <a:solidFill>
            <a:schemeClr val="accent2"/>
          </a:solidFill>
        </p:spPr>
        <p:txBody>
          <a:bodyPr rtlCol="0">
            <a:no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1152000" y="2468894"/>
            <a:ext cx="6528725" cy="1546399"/>
          </a:xfrm>
          <a:prstGeom prst="rect">
            <a:avLst/>
          </a:prstGeom>
        </p:spPr>
        <p:txBody>
          <a:bodyPr tIns="0" bIns="0" anchor="b"/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1152000" y="4041879"/>
            <a:ext cx="6528725" cy="664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i="0" cap="none" baseline="0">
                <a:solidFill>
                  <a:schemeClr val="tx1"/>
                </a:solidFill>
                <a:effectLst/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/>
          </p:nvPr>
        </p:nvSpPr>
        <p:spPr>
          <a:xfrm rot="16200000">
            <a:off x="-1288677" y="3347000"/>
            <a:ext cx="2794537" cy="164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933" b="0" i="0" spc="133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Espace réservé du texte 52"/>
          <p:cNvSpPr>
            <a:spLocks noGrp="1"/>
          </p:cNvSpPr>
          <p:nvPr>
            <p:ph type="body" sz="quarter" idx="12"/>
          </p:nvPr>
        </p:nvSpPr>
        <p:spPr>
          <a:xfrm rot="16200000">
            <a:off x="-3167917" y="3350385"/>
            <a:ext cx="6884897" cy="184128"/>
          </a:xfrm>
          <a:prstGeom prst="rect">
            <a:avLst/>
          </a:prstGeom>
          <a:solidFill>
            <a:srgbClr val="F08050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067" b="0" i="0" cap="all" spc="13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72535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/>
          <p:cNvSpPr>
            <a:spLocks noGrp="1"/>
          </p:cNvSpPr>
          <p:nvPr>
            <p:ph type="pic" sz="quarter" idx="14"/>
          </p:nvPr>
        </p:nvSpPr>
        <p:spPr>
          <a:xfrm>
            <a:off x="190593" y="0"/>
            <a:ext cx="4369239" cy="6885517"/>
          </a:xfrm>
          <a:prstGeom prst="rect">
            <a:avLst/>
          </a:prstGeom>
          <a:solidFill>
            <a:schemeClr val="accent2"/>
          </a:solidFill>
        </p:spPr>
        <p:txBody>
          <a:bodyPr rtlCol="0">
            <a:no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5423925" y="2655802"/>
            <a:ext cx="6048672" cy="15463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3310767" y="2756959"/>
            <a:ext cx="1729117" cy="1344083"/>
          </a:xfrm>
        </p:spPr>
        <p:txBody>
          <a:bodyPr anchor="ctr">
            <a:noAutofit/>
          </a:bodyPr>
          <a:lstStyle>
            <a:lvl1pPr marL="0" indent="0" algn="r">
              <a:buNone/>
              <a:defRPr sz="4800" b="1" i="0">
                <a:solidFill>
                  <a:schemeClr val="accent1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16186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1152000" y="2060818"/>
            <a:ext cx="10031469" cy="1546399"/>
          </a:xfrm>
          <a:prstGeom prst="rect">
            <a:avLst/>
          </a:prstGeom>
        </p:spPr>
        <p:txBody>
          <a:bodyPr tIns="0" bIns="0" anchor="b"/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1152000" y="3607217"/>
            <a:ext cx="10031469" cy="332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i="0" cap="none" baseline="0">
                <a:solidFill>
                  <a:schemeClr val="tx1"/>
                </a:solidFill>
                <a:effectLst/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/>
          </p:nvPr>
        </p:nvSpPr>
        <p:spPr>
          <a:xfrm rot="16200000">
            <a:off x="-1288677" y="3347000"/>
            <a:ext cx="2794537" cy="164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933" b="0" i="0" spc="133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52"/>
          <p:cNvSpPr>
            <a:spLocks noGrp="1"/>
          </p:cNvSpPr>
          <p:nvPr>
            <p:ph type="body" sz="quarter" idx="12"/>
          </p:nvPr>
        </p:nvSpPr>
        <p:spPr>
          <a:xfrm rot="16200000">
            <a:off x="-3167917" y="3350385"/>
            <a:ext cx="6884897" cy="184128"/>
          </a:xfrm>
          <a:prstGeom prst="rect">
            <a:avLst/>
          </a:prstGeom>
          <a:solidFill>
            <a:srgbClr val="F08050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067" b="0" i="0" cap="all" spc="13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5" name="Image 4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D2538DA0-6293-29A6-8C26-8655FCD70A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71798" y="4649848"/>
            <a:ext cx="4165447" cy="100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240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9807DD-BA6B-D2FC-382D-C5B95DEF2327}"/>
              </a:ext>
            </a:extLst>
          </p:cNvPr>
          <p:cNvSpPr/>
          <p:nvPr/>
        </p:nvSpPr>
        <p:spPr>
          <a:xfrm>
            <a:off x="4072467" y="302684"/>
            <a:ext cx="7785100" cy="59499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60253" sx="102000" sy="102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000" tIns="240000" rIns="240000" bIns="24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sysClr val="windowText" lastClr="000000"/>
              </a:solidFill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C4D813-4478-1885-1E42-42A6AEBACE14}"/>
              </a:ext>
            </a:extLst>
          </p:cNvPr>
          <p:cNvSpPr/>
          <p:nvPr/>
        </p:nvSpPr>
        <p:spPr>
          <a:xfrm>
            <a:off x="0" y="67733"/>
            <a:ext cx="2184400" cy="170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>
              <a:sym typeface="Arial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32A3BE8-D842-AA19-C14E-34843763CD64}"/>
              </a:ext>
            </a:extLst>
          </p:cNvPr>
          <p:cNvCxnSpPr>
            <a:cxnSpLocks/>
          </p:cNvCxnSpPr>
          <p:nvPr/>
        </p:nvCxnSpPr>
        <p:spPr>
          <a:xfrm>
            <a:off x="1820333" y="3524251"/>
            <a:ext cx="4931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5327915" y="583172"/>
            <a:ext cx="6144683" cy="72117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867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5327915" y="1517178"/>
            <a:ext cx="6144683" cy="72117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867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5327915" y="2451185"/>
            <a:ext cx="6144683" cy="72117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867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5327915" y="3385192"/>
            <a:ext cx="6144683" cy="72117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867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5327915" y="4319198"/>
            <a:ext cx="6144683" cy="72117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867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5327915" y="5253204"/>
            <a:ext cx="6144683" cy="72117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867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4400982" y="604344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400982" y="1538351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4400982" y="247235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/>
          </p:nvPr>
        </p:nvSpPr>
        <p:spPr>
          <a:xfrm>
            <a:off x="4400982" y="3406364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/>
          </p:nvPr>
        </p:nvSpPr>
        <p:spPr>
          <a:xfrm>
            <a:off x="4400982" y="4340371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/>
          </p:nvPr>
        </p:nvSpPr>
        <p:spPr>
          <a:xfrm>
            <a:off x="4400982" y="527437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27382" y="2893168"/>
            <a:ext cx="3078665" cy="576000"/>
          </a:xfrm>
        </p:spPr>
        <p:txBody>
          <a:bodyPr anchor="b"/>
          <a:lstStyle>
            <a:lvl1pPr>
              <a:defRPr sz="3733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95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A15C802-14D3-4461-C336-AA2E3F98DF48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959430" y="1508786"/>
            <a:ext cx="10273141" cy="49500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C7359FD-C20A-0C21-2995-11E1C66C274F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96593EF8-D15A-4C0A-8676-CEF12D8785B5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3BBCC38-2106-50BE-F643-D24BA96432D1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1">
            <a:extLst>
              <a:ext uri="{FF2B5EF4-FFF2-40B4-BE49-F238E27FC236}">
                <a16:creationId xmlns:a16="http://schemas.microsoft.com/office/drawing/2014/main" id="{AED79B6A-18C3-E3CF-677E-A18079F60032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050D7F91-91F9-489A-BE16-578FB671BC8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74350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D6088D5-49E6-BE18-5403-9193E8DFA4FB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23"/>
          </p:nvPr>
        </p:nvSpPr>
        <p:spPr>
          <a:xfrm>
            <a:off x="3216277" y="1701800"/>
            <a:ext cx="5759449" cy="3651251"/>
          </a:xfrm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" name="Espace réservé de la date 11">
            <a:extLst>
              <a:ext uri="{FF2B5EF4-FFF2-40B4-BE49-F238E27FC236}">
                <a16:creationId xmlns:a16="http://schemas.microsoft.com/office/drawing/2014/main" id="{BB73B953-55D9-FCFB-C63E-7F3CE91F4BFE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1F5D6FC4-9DA6-4543-843D-23CEE5782EE4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6" name="Espace réservé du pied de page 12">
            <a:extLst>
              <a:ext uri="{FF2B5EF4-FFF2-40B4-BE49-F238E27FC236}">
                <a16:creationId xmlns:a16="http://schemas.microsoft.com/office/drawing/2014/main" id="{1257D3FD-ADC2-2FCB-2865-1E2537C8D75A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7" name="Espace réservé du numéro de diapositive 14">
            <a:extLst>
              <a:ext uri="{FF2B5EF4-FFF2-40B4-BE49-F238E27FC236}">
                <a16:creationId xmlns:a16="http://schemas.microsoft.com/office/drawing/2014/main" id="{B1540187-E273-6823-C4DD-20561A4F66EB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DE26F1A-A6AC-451A-A5ED-0ED34AC924B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016185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E3AFB9E-6B12-134E-53FF-AF751EBE5571}"/>
              </a:ext>
            </a:extLst>
          </p:cNvPr>
          <p:cNvCxnSpPr>
            <a:cxnSpLocks/>
          </p:cNvCxnSpPr>
          <p:nvPr/>
        </p:nvCxnSpPr>
        <p:spPr>
          <a:xfrm flipH="1">
            <a:off x="0" y="6510867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29E9E9-4780-96B5-AB52-10A4BE8EC809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space réservé pour une image  28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6493903" cy="6506092"/>
          </a:xfrm>
          <a:custGeom>
            <a:avLst/>
            <a:gdLst>
              <a:gd name="connsiteX0" fmla="*/ 3696012 w 4870427"/>
              <a:gd name="connsiteY0" fmla="*/ 3719852 h 4879569"/>
              <a:gd name="connsiteX1" fmla="*/ 4870427 w 4870427"/>
              <a:gd name="connsiteY1" fmla="*/ 3719852 h 4879569"/>
              <a:gd name="connsiteX2" fmla="*/ 4870427 w 4870427"/>
              <a:gd name="connsiteY2" fmla="*/ 4879569 h 4879569"/>
              <a:gd name="connsiteX3" fmla="*/ 3696012 w 4870427"/>
              <a:gd name="connsiteY3" fmla="*/ 4879569 h 4879569"/>
              <a:gd name="connsiteX4" fmla="*/ 1219347 w 4870427"/>
              <a:gd name="connsiteY4" fmla="*/ 3719852 h 4879569"/>
              <a:gd name="connsiteX5" fmla="*/ 2377747 w 4870427"/>
              <a:gd name="connsiteY5" fmla="*/ 3719852 h 4879569"/>
              <a:gd name="connsiteX6" fmla="*/ 2377747 w 4870427"/>
              <a:gd name="connsiteY6" fmla="*/ 4879569 h 4879569"/>
              <a:gd name="connsiteX7" fmla="*/ 1219347 w 4870427"/>
              <a:gd name="connsiteY7" fmla="*/ 4879569 h 4879569"/>
              <a:gd name="connsiteX8" fmla="*/ 0 w 4870427"/>
              <a:gd name="connsiteY8" fmla="*/ 3719852 h 4879569"/>
              <a:gd name="connsiteX9" fmla="*/ 1139415 w 4870427"/>
              <a:gd name="connsiteY9" fmla="*/ 3719852 h 4879569"/>
              <a:gd name="connsiteX10" fmla="*/ 1139415 w 4870427"/>
              <a:gd name="connsiteY10" fmla="*/ 4879569 h 4879569"/>
              <a:gd name="connsiteX11" fmla="*/ 0 w 4870427"/>
              <a:gd name="connsiteY11" fmla="*/ 4879569 h 4879569"/>
              <a:gd name="connsiteX12" fmla="*/ 2457679 w 4870427"/>
              <a:gd name="connsiteY12" fmla="*/ 2479315 h 4879569"/>
              <a:gd name="connsiteX13" fmla="*/ 3616080 w 4870427"/>
              <a:gd name="connsiteY13" fmla="*/ 2479315 h 4879569"/>
              <a:gd name="connsiteX14" fmla="*/ 3616080 w 4870427"/>
              <a:gd name="connsiteY14" fmla="*/ 3639920 h 4879569"/>
              <a:gd name="connsiteX15" fmla="*/ 2457679 w 4870427"/>
              <a:gd name="connsiteY15" fmla="*/ 3639920 h 4879569"/>
              <a:gd name="connsiteX16" fmla="*/ 0 w 4870427"/>
              <a:gd name="connsiteY16" fmla="*/ 2479315 h 4879569"/>
              <a:gd name="connsiteX17" fmla="*/ 1139415 w 4870427"/>
              <a:gd name="connsiteY17" fmla="*/ 2479315 h 4879569"/>
              <a:gd name="connsiteX18" fmla="*/ 1139415 w 4870427"/>
              <a:gd name="connsiteY18" fmla="*/ 3639920 h 4879569"/>
              <a:gd name="connsiteX19" fmla="*/ 0 w 4870427"/>
              <a:gd name="connsiteY19" fmla="*/ 3639920 h 4879569"/>
              <a:gd name="connsiteX20" fmla="*/ 3696012 w 4870427"/>
              <a:gd name="connsiteY20" fmla="*/ 1239657 h 4879569"/>
              <a:gd name="connsiteX21" fmla="*/ 4870427 w 4870427"/>
              <a:gd name="connsiteY21" fmla="*/ 1239657 h 4879569"/>
              <a:gd name="connsiteX22" fmla="*/ 4870427 w 4870427"/>
              <a:gd name="connsiteY22" fmla="*/ 2399383 h 4879569"/>
              <a:gd name="connsiteX23" fmla="*/ 3696012 w 4870427"/>
              <a:gd name="connsiteY23" fmla="*/ 2399383 h 4879569"/>
              <a:gd name="connsiteX24" fmla="*/ 2457679 w 4870427"/>
              <a:gd name="connsiteY24" fmla="*/ 1239657 h 4879569"/>
              <a:gd name="connsiteX25" fmla="*/ 3616080 w 4870427"/>
              <a:gd name="connsiteY25" fmla="*/ 1239657 h 4879569"/>
              <a:gd name="connsiteX26" fmla="*/ 3616080 w 4870427"/>
              <a:gd name="connsiteY26" fmla="*/ 2399383 h 4879569"/>
              <a:gd name="connsiteX27" fmla="*/ 2457679 w 4870427"/>
              <a:gd name="connsiteY27" fmla="*/ 2399383 h 4879569"/>
              <a:gd name="connsiteX28" fmla="*/ 1219347 w 4870427"/>
              <a:gd name="connsiteY28" fmla="*/ 1239657 h 4879569"/>
              <a:gd name="connsiteX29" fmla="*/ 2377747 w 4870427"/>
              <a:gd name="connsiteY29" fmla="*/ 1239657 h 4879569"/>
              <a:gd name="connsiteX30" fmla="*/ 2377747 w 4870427"/>
              <a:gd name="connsiteY30" fmla="*/ 2399383 h 4879569"/>
              <a:gd name="connsiteX31" fmla="*/ 1219347 w 4870427"/>
              <a:gd name="connsiteY31" fmla="*/ 2399383 h 4879569"/>
              <a:gd name="connsiteX32" fmla="*/ 0 w 4870427"/>
              <a:gd name="connsiteY32" fmla="*/ 1239657 h 4879569"/>
              <a:gd name="connsiteX33" fmla="*/ 1139415 w 4870427"/>
              <a:gd name="connsiteY33" fmla="*/ 1239657 h 4879569"/>
              <a:gd name="connsiteX34" fmla="*/ 1139415 w 4870427"/>
              <a:gd name="connsiteY34" fmla="*/ 2399383 h 4879569"/>
              <a:gd name="connsiteX35" fmla="*/ 0 w 4870427"/>
              <a:gd name="connsiteY35" fmla="*/ 2399383 h 4879569"/>
              <a:gd name="connsiteX36" fmla="*/ 1219347 w 4870427"/>
              <a:gd name="connsiteY36" fmla="*/ 0 h 4879569"/>
              <a:gd name="connsiteX37" fmla="*/ 2377747 w 4870427"/>
              <a:gd name="connsiteY37" fmla="*/ 0 h 4879569"/>
              <a:gd name="connsiteX38" fmla="*/ 2377747 w 4870427"/>
              <a:gd name="connsiteY38" fmla="*/ 1159725 h 4879569"/>
              <a:gd name="connsiteX39" fmla="*/ 1219347 w 4870427"/>
              <a:gd name="connsiteY39" fmla="*/ 1159725 h 4879569"/>
              <a:gd name="connsiteX40" fmla="*/ 0 w 4870427"/>
              <a:gd name="connsiteY40" fmla="*/ 0 h 4879569"/>
              <a:gd name="connsiteX41" fmla="*/ 1139415 w 4870427"/>
              <a:gd name="connsiteY41" fmla="*/ 0 h 4879569"/>
              <a:gd name="connsiteX42" fmla="*/ 1139415 w 4870427"/>
              <a:gd name="connsiteY42" fmla="*/ 1159725 h 4879569"/>
              <a:gd name="connsiteX43" fmla="*/ 0 w 4870427"/>
              <a:gd name="connsiteY43" fmla="*/ 1159725 h 487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70427" h="4879569">
                <a:moveTo>
                  <a:pt x="3696012" y="3719852"/>
                </a:moveTo>
                <a:lnTo>
                  <a:pt x="4870427" y="3719852"/>
                </a:lnTo>
                <a:lnTo>
                  <a:pt x="4870427" y="4879569"/>
                </a:lnTo>
                <a:lnTo>
                  <a:pt x="3696012" y="4879569"/>
                </a:lnTo>
                <a:close/>
                <a:moveTo>
                  <a:pt x="1219347" y="3719852"/>
                </a:moveTo>
                <a:lnTo>
                  <a:pt x="2377747" y="3719852"/>
                </a:lnTo>
                <a:lnTo>
                  <a:pt x="2377747" y="4879569"/>
                </a:lnTo>
                <a:lnTo>
                  <a:pt x="1219347" y="4879569"/>
                </a:lnTo>
                <a:close/>
                <a:moveTo>
                  <a:pt x="0" y="3719852"/>
                </a:moveTo>
                <a:lnTo>
                  <a:pt x="1139415" y="3719852"/>
                </a:lnTo>
                <a:lnTo>
                  <a:pt x="1139415" y="4879569"/>
                </a:lnTo>
                <a:lnTo>
                  <a:pt x="0" y="4879569"/>
                </a:lnTo>
                <a:close/>
                <a:moveTo>
                  <a:pt x="2457679" y="2479315"/>
                </a:moveTo>
                <a:lnTo>
                  <a:pt x="3616080" y="2479315"/>
                </a:lnTo>
                <a:lnTo>
                  <a:pt x="3616080" y="3639920"/>
                </a:lnTo>
                <a:lnTo>
                  <a:pt x="2457679" y="3639920"/>
                </a:lnTo>
                <a:close/>
                <a:moveTo>
                  <a:pt x="0" y="2479315"/>
                </a:moveTo>
                <a:lnTo>
                  <a:pt x="1139415" y="2479315"/>
                </a:lnTo>
                <a:lnTo>
                  <a:pt x="1139415" y="3639920"/>
                </a:lnTo>
                <a:lnTo>
                  <a:pt x="0" y="3639920"/>
                </a:lnTo>
                <a:close/>
                <a:moveTo>
                  <a:pt x="3696012" y="1239657"/>
                </a:moveTo>
                <a:lnTo>
                  <a:pt x="4870427" y="1239657"/>
                </a:lnTo>
                <a:lnTo>
                  <a:pt x="4870427" y="2399383"/>
                </a:lnTo>
                <a:lnTo>
                  <a:pt x="3696012" y="2399383"/>
                </a:lnTo>
                <a:close/>
                <a:moveTo>
                  <a:pt x="2457679" y="1239657"/>
                </a:moveTo>
                <a:lnTo>
                  <a:pt x="3616080" y="1239657"/>
                </a:lnTo>
                <a:lnTo>
                  <a:pt x="3616080" y="2399383"/>
                </a:lnTo>
                <a:lnTo>
                  <a:pt x="2457679" y="2399383"/>
                </a:lnTo>
                <a:close/>
                <a:moveTo>
                  <a:pt x="1219347" y="1239657"/>
                </a:moveTo>
                <a:lnTo>
                  <a:pt x="2377747" y="1239657"/>
                </a:lnTo>
                <a:lnTo>
                  <a:pt x="2377747" y="2399383"/>
                </a:lnTo>
                <a:lnTo>
                  <a:pt x="1219347" y="2399383"/>
                </a:lnTo>
                <a:close/>
                <a:moveTo>
                  <a:pt x="0" y="1239657"/>
                </a:moveTo>
                <a:lnTo>
                  <a:pt x="1139415" y="1239657"/>
                </a:lnTo>
                <a:lnTo>
                  <a:pt x="1139415" y="2399383"/>
                </a:lnTo>
                <a:lnTo>
                  <a:pt x="0" y="2399383"/>
                </a:lnTo>
                <a:close/>
                <a:moveTo>
                  <a:pt x="1219347" y="0"/>
                </a:moveTo>
                <a:lnTo>
                  <a:pt x="2377747" y="0"/>
                </a:lnTo>
                <a:lnTo>
                  <a:pt x="2377747" y="1159725"/>
                </a:lnTo>
                <a:lnTo>
                  <a:pt x="1219347" y="1159725"/>
                </a:lnTo>
                <a:close/>
                <a:moveTo>
                  <a:pt x="0" y="0"/>
                </a:moveTo>
                <a:lnTo>
                  <a:pt x="1139415" y="0"/>
                </a:lnTo>
                <a:lnTo>
                  <a:pt x="1139415" y="1159725"/>
                </a:lnTo>
                <a:lnTo>
                  <a:pt x="0" y="1159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contenu 5"/>
          <p:cNvSpPr>
            <a:spLocks noGrp="1"/>
          </p:cNvSpPr>
          <p:nvPr>
            <p:ph sz="quarter" idx="23"/>
          </p:nvPr>
        </p:nvSpPr>
        <p:spPr>
          <a:xfrm>
            <a:off x="7248128" y="1508786"/>
            <a:ext cx="4428037" cy="49500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3711682-A427-8C6A-CEAA-89EF91D600D4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46CF75B2-77D6-448C-A152-6885866E33E3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8015678-BAF8-4F17-A242-C350860C051F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77A1DD18-F0D2-D8C1-B8B6-7113A4C2A5F7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71A10803-7CF4-4873-908F-599F50D14CA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20420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7A87645-6BB4-34A6-5D3F-FB64EF115ECC}"/>
              </a:ext>
            </a:extLst>
          </p:cNvPr>
          <p:cNvCxnSpPr>
            <a:cxnSpLocks/>
          </p:cNvCxnSpPr>
          <p:nvPr/>
        </p:nvCxnSpPr>
        <p:spPr>
          <a:xfrm flipH="1">
            <a:off x="0" y="6510867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58B1896-0E71-4480-6B13-7037720B0AAE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08647" y="1508786"/>
            <a:ext cx="5382456" cy="49500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D6DCBAFB-950D-150B-E4A1-F39684961344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AFCEE68A-5091-4ABD-8D2B-B97B74A9EA40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7308BB5-68C7-7217-551D-ACD91682AF5E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99B37DEB-EB25-75C4-34CA-8D995D3CE6D8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3A3A408-FEBE-4CC8-9127-EE3A27E6CEF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18322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54AE54-5B80-FC10-3EC9-CD9ADC171892}"/>
              </a:ext>
            </a:extLst>
          </p:cNvPr>
          <p:cNvSpPr/>
          <p:nvPr/>
        </p:nvSpPr>
        <p:spPr>
          <a:xfrm>
            <a:off x="8976784" y="0"/>
            <a:ext cx="2783416" cy="66738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err="1">
              <a:solidFill>
                <a:schemeClr val="bg1"/>
              </a:solidFill>
              <a:sym typeface="Arial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AC3ACFE-21DB-E24A-91D4-789FCB88B98D}"/>
              </a:ext>
            </a:extLst>
          </p:cNvPr>
          <p:cNvCxnSpPr>
            <a:cxnSpLocks/>
          </p:cNvCxnSpPr>
          <p:nvPr/>
        </p:nvCxnSpPr>
        <p:spPr>
          <a:xfrm flipH="1">
            <a:off x="0" y="6510867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FAE1C6D-0FFA-47E5-FA18-ED3E3E5BCCE0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08647" y="1508787"/>
            <a:ext cx="6160488" cy="46262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23"/>
          </p:nvPr>
        </p:nvSpPr>
        <p:spPr>
          <a:xfrm>
            <a:off x="7197699" y="1509185"/>
            <a:ext cx="4034367" cy="4607983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8" name="Espace réservé de la date 5">
            <a:extLst>
              <a:ext uri="{FF2B5EF4-FFF2-40B4-BE49-F238E27FC236}">
                <a16:creationId xmlns:a16="http://schemas.microsoft.com/office/drawing/2014/main" id="{BE55AB8C-DDB9-306A-68D6-3183C56501C6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554CFE42-D62F-40F1-98CA-EA82A8C52CDD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9" name="Espace réservé du pied de page 12">
            <a:extLst>
              <a:ext uri="{FF2B5EF4-FFF2-40B4-BE49-F238E27FC236}">
                <a16:creationId xmlns:a16="http://schemas.microsoft.com/office/drawing/2014/main" id="{5327A6E7-D9EF-C641-14F4-7A26488A461B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10" name="Espace réservé du numéro de diapositive 13">
            <a:extLst>
              <a:ext uri="{FF2B5EF4-FFF2-40B4-BE49-F238E27FC236}">
                <a16:creationId xmlns:a16="http://schemas.microsoft.com/office/drawing/2014/main" id="{4E44AC3A-C8F0-6042-0979-819C4C0880C7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B1D5EA1A-72C4-4621-B4A4-D7B0456DFFC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084583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EEE41C4-744E-CAF5-4FF2-8CCAC0EBAF02}"/>
              </a:ext>
            </a:extLst>
          </p:cNvPr>
          <p:cNvCxnSpPr>
            <a:cxnSpLocks/>
          </p:cNvCxnSpPr>
          <p:nvPr/>
        </p:nvCxnSpPr>
        <p:spPr>
          <a:xfrm flipH="1">
            <a:off x="0" y="6510867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12DF8BF-B99F-49B4-B507-E882E4068188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5C248609-52E6-3AC2-B062-E044733A61AE}"/>
              </a:ext>
            </a:extLst>
          </p:cNvPr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4D2D0AD0-6FB3-4CB2-A650-CBC439E431D4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A8167B8-D493-A12B-449B-06B8122FEC06}"/>
              </a:ext>
            </a:extLst>
          </p:cNvPr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FF9AA5B6-D490-C645-B587-931A7C490C05}"/>
              </a:ext>
            </a:extLst>
          </p:cNvPr>
          <p:cNvSpPr>
            <a:spLocks noGrp="1" noChangeArrowheads="1"/>
          </p:cNvSpPr>
          <p:nvPr>
            <p:ph type="sldNum" sz="quarter" idx="15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934F3CC0-817E-4218-9565-F30A43F7F8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13260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1">
            <a:extLst>
              <a:ext uri="{FF2B5EF4-FFF2-40B4-BE49-F238E27FC236}">
                <a16:creationId xmlns:a16="http://schemas.microsoft.com/office/drawing/2014/main" id="{0195AF1A-0270-9939-9AFD-E3AA01889CCC}"/>
              </a:ext>
            </a:extLst>
          </p:cNvPr>
          <p:cNvGrpSpPr>
            <a:grpSpLocks/>
          </p:cNvGrpSpPr>
          <p:nvPr/>
        </p:nvGrpSpPr>
        <p:grpSpPr bwMode="auto">
          <a:xfrm>
            <a:off x="4692651" y="1492251"/>
            <a:ext cx="2817283" cy="2819400"/>
            <a:chOff x="899592" y="1275606"/>
            <a:chExt cx="2112361" cy="2113676"/>
          </a:xfrm>
        </p:grpSpPr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51C1017-3F4A-1FDA-3753-D8BBCA9DB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ea typeface="Arial"/>
                <a:sym typeface="Arial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E16A1FE-3A56-6EF3-8C6F-CECBC2971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491" y="1410487"/>
              <a:ext cx="1842564" cy="1843913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ea typeface="Arial"/>
                <a:sym typeface="Arial"/>
              </a:endParaRPr>
            </a:p>
          </p:txBody>
        </p:sp>
      </p:grpSp>
      <p:grpSp>
        <p:nvGrpSpPr>
          <p:cNvPr id="9" name="Groupe 4">
            <a:extLst>
              <a:ext uri="{FF2B5EF4-FFF2-40B4-BE49-F238E27FC236}">
                <a16:creationId xmlns:a16="http://schemas.microsoft.com/office/drawing/2014/main" id="{46F7829A-D013-08BD-B6DD-2BBAC5FBB6D9}"/>
              </a:ext>
            </a:extLst>
          </p:cNvPr>
          <p:cNvGrpSpPr>
            <a:grpSpLocks/>
          </p:cNvGrpSpPr>
          <p:nvPr/>
        </p:nvGrpSpPr>
        <p:grpSpPr bwMode="auto">
          <a:xfrm>
            <a:off x="8202085" y="1492251"/>
            <a:ext cx="2815167" cy="2819400"/>
            <a:chOff x="899592" y="1275606"/>
            <a:chExt cx="2112361" cy="2113676"/>
          </a:xfrm>
        </p:grpSpPr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2CDDBBD-B0C8-14BE-7CC9-992C7BB9E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ea typeface="Arial"/>
                <a:sym typeface="Arial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53DBEBE1-B4FC-01E4-8C6F-7C79C093E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592" y="1410487"/>
              <a:ext cx="1842360" cy="1843913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ea typeface="Arial"/>
                <a:sym typeface="Arial"/>
              </a:endParaRPr>
            </a:p>
          </p:txBody>
        </p:sp>
      </p:grpSp>
      <p:grpSp>
        <p:nvGrpSpPr>
          <p:cNvPr id="13" name="Groupe 11">
            <a:extLst>
              <a:ext uri="{FF2B5EF4-FFF2-40B4-BE49-F238E27FC236}">
                <a16:creationId xmlns:a16="http://schemas.microsoft.com/office/drawing/2014/main" id="{FB63548E-3B06-DDB4-0FEE-691458DC9EE2}"/>
              </a:ext>
            </a:extLst>
          </p:cNvPr>
          <p:cNvGrpSpPr>
            <a:grpSpLocks/>
          </p:cNvGrpSpPr>
          <p:nvPr/>
        </p:nvGrpSpPr>
        <p:grpSpPr bwMode="auto">
          <a:xfrm>
            <a:off x="1183217" y="1492251"/>
            <a:ext cx="2817283" cy="2819400"/>
            <a:chOff x="899592" y="1275606"/>
            <a:chExt cx="2112361" cy="2113676"/>
          </a:xfrm>
        </p:grpSpPr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2EFC38A-DDCE-0A46-4635-AAB957D4B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ea typeface="Arial"/>
                <a:sym typeface="Arial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4C34D6E-EF03-E1EC-6BA8-F7D3FB53A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491" y="1410487"/>
              <a:ext cx="1842564" cy="1843913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ea typeface="Arial"/>
                <a:sym typeface="Arial"/>
              </a:endParaRPr>
            </a:p>
          </p:txBody>
        </p:sp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F202D49-CCA1-B7DD-D8B3-A1ACC6A07C5D}"/>
              </a:ext>
            </a:extLst>
          </p:cNvPr>
          <p:cNvCxnSpPr>
            <a:cxnSpLocks/>
          </p:cNvCxnSpPr>
          <p:nvPr/>
        </p:nvCxnSpPr>
        <p:spPr>
          <a:xfrm flipH="1">
            <a:off x="0" y="6510867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3D6E196-EE0F-E407-4A98-BA366EF5E018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3"/>
          </p:nvPr>
        </p:nvSpPr>
        <p:spPr>
          <a:xfrm>
            <a:off x="1487488" y="1796819"/>
            <a:ext cx="2209800" cy="2209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7" name="Espace réservé pour une image  5"/>
          <p:cNvSpPr>
            <a:spLocks noGrp="1"/>
          </p:cNvSpPr>
          <p:nvPr>
            <p:ph type="pic" sz="quarter" idx="24"/>
          </p:nvPr>
        </p:nvSpPr>
        <p:spPr>
          <a:xfrm>
            <a:off x="4991100" y="1796819"/>
            <a:ext cx="2209800" cy="2209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2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8494712" y="1796819"/>
            <a:ext cx="2209800" cy="2209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BDB2E5D-8AA6-765F-FED3-695E651C8D8E}"/>
              </a:ext>
            </a:extLst>
          </p:cNvPr>
          <p:cNvSpPr>
            <a:spLocks noGrp="1" noChangeArrowheads="1"/>
          </p:cNvSpPr>
          <p:nvPr>
            <p:ph type="dt" sz="half" idx="26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9E7A48D7-9338-43EA-9815-50ECE4E014D0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19" name="Espace réservé du pied de page 12">
            <a:extLst>
              <a:ext uri="{FF2B5EF4-FFF2-40B4-BE49-F238E27FC236}">
                <a16:creationId xmlns:a16="http://schemas.microsoft.com/office/drawing/2014/main" id="{CE9C07AA-DD4D-0549-AB21-090F2C1F2FE2}"/>
              </a:ext>
            </a:extLst>
          </p:cNvPr>
          <p:cNvSpPr>
            <a:spLocks noGrp="1" noChangeArrowheads="1"/>
          </p:cNvSpPr>
          <p:nvPr>
            <p:ph type="ftr" sz="quarter" idx="27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20" name="Espace réservé du numéro de diapositive 22">
            <a:extLst>
              <a:ext uri="{FF2B5EF4-FFF2-40B4-BE49-F238E27FC236}">
                <a16:creationId xmlns:a16="http://schemas.microsoft.com/office/drawing/2014/main" id="{9F36C7DB-EDD9-3CF6-A646-4E141C160375}"/>
              </a:ext>
            </a:extLst>
          </p:cNvPr>
          <p:cNvSpPr>
            <a:spLocks noGrp="1" noChangeArrowheads="1"/>
          </p:cNvSpPr>
          <p:nvPr>
            <p:ph type="sldNum" sz="quarter" idx="28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E2FEE1AF-C151-437B-AA43-1D74E82E772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68723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1">
            <a:extLst>
              <a:ext uri="{FF2B5EF4-FFF2-40B4-BE49-F238E27FC236}">
                <a16:creationId xmlns:a16="http://schemas.microsoft.com/office/drawing/2014/main" id="{46A0D531-8D53-74F1-1682-5C17EA13EA16}"/>
              </a:ext>
            </a:extLst>
          </p:cNvPr>
          <p:cNvGrpSpPr>
            <a:grpSpLocks/>
          </p:cNvGrpSpPr>
          <p:nvPr/>
        </p:nvGrpSpPr>
        <p:grpSpPr bwMode="auto">
          <a:xfrm>
            <a:off x="601134" y="1553633"/>
            <a:ext cx="10989733" cy="2296584"/>
            <a:chOff x="888110" y="1119451"/>
            <a:chExt cx="10118441" cy="2113676"/>
          </a:xfrm>
        </p:grpSpPr>
        <p:grpSp>
          <p:nvGrpSpPr>
            <p:cNvPr id="5" name="Groupe 2">
              <a:extLst>
                <a:ext uri="{FF2B5EF4-FFF2-40B4-BE49-F238E27FC236}">
                  <a16:creationId xmlns:a16="http://schemas.microsoft.com/office/drawing/2014/main" id="{76F72184-C8E5-8EE8-8E30-20BE8DEDE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9550" y="1119451"/>
              <a:ext cx="2112361" cy="2113676"/>
              <a:chOff x="899592" y="1275606"/>
              <a:chExt cx="2112361" cy="2113676"/>
            </a:xfrm>
          </p:grpSpPr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386FF05-5AE0-A612-F136-7E71EC0ED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102" y="1275606"/>
                <a:ext cx="2112556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ea typeface="Arial"/>
                  <a:sym typeface="Arial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8DFC6EC0-393D-CF33-57B8-D0A7DBF6E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3574" y="1411972"/>
                <a:ext cx="1843615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ea typeface="Arial"/>
                  <a:sym typeface="Arial"/>
                </a:endParaRPr>
              </a:p>
            </p:txBody>
          </p:sp>
        </p:grpSp>
        <p:grpSp>
          <p:nvGrpSpPr>
            <p:cNvPr id="7" name="Groupe 3">
              <a:extLst>
                <a:ext uri="{FF2B5EF4-FFF2-40B4-BE49-F238E27FC236}">
                  <a16:creationId xmlns:a16="http://schemas.microsoft.com/office/drawing/2014/main" id="{751D64FC-1534-62F6-BAAC-02B6F21386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50990" y="1119451"/>
              <a:ext cx="2112361" cy="2113676"/>
              <a:chOff x="899592" y="1275606"/>
              <a:chExt cx="2112361" cy="2113676"/>
            </a:xfrm>
          </p:grpSpPr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79557C5D-BEAF-AB1A-900F-2E8938473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563" y="1275606"/>
                <a:ext cx="2110607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ea typeface="Arial"/>
                  <a:sym typeface="Arial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147EF59D-253B-800E-1D64-513A17D35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5033" y="1411972"/>
                <a:ext cx="1841666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ea typeface="Arial"/>
                  <a:sym typeface="Arial"/>
                </a:endParaRPr>
              </a:p>
            </p:txBody>
          </p:sp>
        </p:grpSp>
        <p:grpSp>
          <p:nvGrpSpPr>
            <p:cNvPr id="8" name="Groupe 4">
              <a:extLst>
                <a:ext uri="{FF2B5EF4-FFF2-40B4-BE49-F238E27FC236}">
                  <a16:creationId xmlns:a16="http://schemas.microsoft.com/office/drawing/2014/main" id="{EE9F06CA-600E-AED7-44C0-95FF3F876E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8110" y="1119451"/>
              <a:ext cx="2112361" cy="2113676"/>
              <a:chOff x="899592" y="1275606"/>
              <a:chExt cx="2112361" cy="2113676"/>
            </a:xfrm>
          </p:grpSpPr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D1287398-2C10-64E9-66FB-B6C317AA6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592" y="1275606"/>
                <a:ext cx="2112556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ea typeface="Arial"/>
                  <a:sym typeface="Arial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96AF7601-0188-A0EA-FE76-129FC836D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4063" y="1411972"/>
                <a:ext cx="1843615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ea typeface="Arial"/>
                  <a:sym typeface="Arial"/>
                </a:endParaRPr>
              </a:p>
            </p:txBody>
          </p:sp>
        </p:grpSp>
        <p:grpSp>
          <p:nvGrpSpPr>
            <p:cNvPr id="9" name="Groupe 9">
              <a:extLst>
                <a:ext uri="{FF2B5EF4-FFF2-40B4-BE49-F238E27FC236}">
                  <a16:creationId xmlns:a16="http://schemas.microsoft.com/office/drawing/2014/main" id="{C5287D4A-5372-8145-2777-8DD1C13E48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94190" y="1119451"/>
              <a:ext cx="2112361" cy="2113676"/>
              <a:chOff x="899592" y="1275606"/>
              <a:chExt cx="2112361" cy="2113676"/>
            </a:xfrm>
          </p:grpSpPr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D7C458CC-528D-30E2-3C32-2F9A995FF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397" y="1275606"/>
                <a:ext cx="2112556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ea typeface="Arial"/>
                  <a:sym typeface="Arial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30224E2B-FA83-C98F-E613-85F09D349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3868" y="1411972"/>
                <a:ext cx="1843615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ea typeface="Arial"/>
                  <a:sym typeface="Arial"/>
                </a:endParaRPr>
              </a:p>
            </p:txBody>
          </p:sp>
        </p:grpSp>
      </p:grp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F26B1A0-072A-2CD8-4EEC-C4058397511D}"/>
              </a:ext>
            </a:extLst>
          </p:cNvPr>
          <p:cNvCxnSpPr>
            <a:cxnSpLocks/>
          </p:cNvCxnSpPr>
          <p:nvPr/>
        </p:nvCxnSpPr>
        <p:spPr>
          <a:xfrm flipH="1">
            <a:off x="0" y="6510867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DA82545-9BF9-3850-828A-3533B8243B01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3"/>
          </p:nvPr>
        </p:nvSpPr>
        <p:spPr>
          <a:xfrm>
            <a:off x="883352" y="1838389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7" name="Espace réservé pour une image  5"/>
          <p:cNvSpPr>
            <a:spLocks noGrp="1"/>
          </p:cNvSpPr>
          <p:nvPr>
            <p:ph type="pic" sz="quarter" idx="24"/>
          </p:nvPr>
        </p:nvSpPr>
        <p:spPr>
          <a:xfrm>
            <a:off x="3741919" y="1838389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8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6600484" y="1838389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9" name="Espace réservé pour une image  5"/>
          <p:cNvSpPr>
            <a:spLocks noGrp="1"/>
          </p:cNvSpPr>
          <p:nvPr>
            <p:ph type="pic" sz="quarter" idx="26"/>
          </p:nvPr>
        </p:nvSpPr>
        <p:spPr>
          <a:xfrm>
            <a:off x="9580457" y="1838389"/>
            <a:ext cx="1728192" cy="1728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0" name="Espace réservé de la date 6">
            <a:extLst>
              <a:ext uri="{FF2B5EF4-FFF2-40B4-BE49-F238E27FC236}">
                <a16:creationId xmlns:a16="http://schemas.microsoft.com/office/drawing/2014/main" id="{8BA52341-69C6-B482-5879-B6BCE4F05C37}"/>
              </a:ext>
            </a:extLst>
          </p:cNvPr>
          <p:cNvSpPr>
            <a:spLocks noGrp="1" noChangeArrowheads="1"/>
          </p:cNvSpPr>
          <p:nvPr>
            <p:ph type="dt" sz="half" idx="27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6BB85E4F-856D-41FB-9E39-E6A67A1F62AC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21" name="Espace réservé du pied de page 11">
            <a:extLst>
              <a:ext uri="{FF2B5EF4-FFF2-40B4-BE49-F238E27FC236}">
                <a16:creationId xmlns:a16="http://schemas.microsoft.com/office/drawing/2014/main" id="{59D6E638-8E7E-9EE3-51E1-0AE258622E1F}"/>
              </a:ext>
            </a:extLst>
          </p:cNvPr>
          <p:cNvSpPr>
            <a:spLocks noGrp="1" noChangeArrowheads="1"/>
          </p:cNvSpPr>
          <p:nvPr>
            <p:ph type="ftr" sz="quarter" idx="28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22" name="Espace réservé du numéro de diapositive 12">
            <a:extLst>
              <a:ext uri="{FF2B5EF4-FFF2-40B4-BE49-F238E27FC236}">
                <a16:creationId xmlns:a16="http://schemas.microsoft.com/office/drawing/2014/main" id="{C0105AC2-1D84-3715-94CD-30D73450D45B}"/>
              </a:ext>
            </a:extLst>
          </p:cNvPr>
          <p:cNvSpPr>
            <a:spLocks noGrp="1" noChangeArrowheads="1"/>
          </p:cNvSpPr>
          <p:nvPr>
            <p:ph type="sldNum" sz="quarter" idx="29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87EB1065-1879-429A-8AFD-065A7E14B3D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382424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16">
            <a:extLst>
              <a:ext uri="{FF2B5EF4-FFF2-40B4-BE49-F238E27FC236}">
                <a16:creationId xmlns:a16="http://schemas.microsoft.com/office/drawing/2014/main" id="{748E55FF-D2AC-9F5A-6021-D8E12B444DE4}"/>
              </a:ext>
            </a:extLst>
          </p:cNvPr>
          <p:cNvSpPr/>
          <p:nvPr/>
        </p:nvSpPr>
        <p:spPr>
          <a:xfrm>
            <a:off x="0" y="3005667"/>
            <a:ext cx="12192000" cy="3206751"/>
          </a:xfrm>
          <a:custGeom>
            <a:avLst/>
            <a:gdLst>
              <a:gd name="connsiteX0" fmla="*/ 0 w 9144000"/>
              <a:gd name="connsiteY0" fmla="*/ 0 h 2405896"/>
              <a:gd name="connsiteX1" fmla="*/ 978148 w 9144000"/>
              <a:gd name="connsiteY1" fmla="*/ 0 h 2405896"/>
              <a:gd name="connsiteX2" fmla="*/ 1034029 w 9144000"/>
              <a:gd name="connsiteY2" fmla="*/ 180020 h 2405896"/>
              <a:gd name="connsiteX3" fmla="*/ 1944291 w 9144000"/>
              <a:gd name="connsiteY3" fmla="*/ 783382 h 2405896"/>
              <a:gd name="connsiteX4" fmla="*/ 2854553 w 9144000"/>
              <a:gd name="connsiteY4" fmla="*/ 180020 h 2405896"/>
              <a:gd name="connsiteX5" fmla="*/ 2910435 w 9144000"/>
              <a:gd name="connsiteY5" fmla="*/ 0 h 2405896"/>
              <a:gd name="connsiteX6" fmla="*/ 3609588 w 9144000"/>
              <a:gd name="connsiteY6" fmla="*/ 0 h 2405896"/>
              <a:gd name="connsiteX7" fmla="*/ 3665469 w 9144000"/>
              <a:gd name="connsiteY7" fmla="*/ 180020 h 2405896"/>
              <a:gd name="connsiteX8" fmla="*/ 4575731 w 9144000"/>
              <a:gd name="connsiteY8" fmla="*/ 783382 h 2405896"/>
              <a:gd name="connsiteX9" fmla="*/ 5485994 w 9144000"/>
              <a:gd name="connsiteY9" fmla="*/ 180020 h 2405896"/>
              <a:gd name="connsiteX10" fmla="*/ 5541875 w 9144000"/>
              <a:gd name="connsiteY10" fmla="*/ 0 h 2405896"/>
              <a:gd name="connsiteX11" fmla="*/ 6241028 w 9144000"/>
              <a:gd name="connsiteY11" fmla="*/ 0 h 2405896"/>
              <a:gd name="connsiteX12" fmla="*/ 6296909 w 9144000"/>
              <a:gd name="connsiteY12" fmla="*/ 180020 h 2405896"/>
              <a:gd name="connsiteX13" fmla="*/ 7207171 w 9144000"/>
              <a:gd name="connsiteY13" fmla="*/ 783382 h 2405896"/>
              <a:gd name="connsiteX14" fmla="*/ 8117434 w 9144000"/>
              <a:gd name="connsiteY14" fmla="*/ 180020 h 2405896"/>
              <a:gd name="connsiteX15" fmla="*/ 8173315 w 9144000"/>
              <a:gd name="connsiteY15" fmla="*/ 0 h 2405896"/>
              <a:gd name="connsiteX16" fmla="*/ 9144000 w 9144000"/>
              <a:gd name="connsiteY16" fmla="*/ 0 h 2405896"/>
              <a:gd name="connsiteX17" fmla="*/ 9144000 w 9144000"/>
              <a:gd name="connsiteY17" fmla="*/ 2405896 h 2405896"/>
              <a:gd name="connsiteX18" fmla="*/ 0 w 9144000"/>
              <a:gd name="connsiteY18" fmla="*/ 2405896 h 2405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144000" h="2405896">
                <a:moveTo>
                  <a:pt x="0" y="0"/>
                </a:moveTo>
                <a:lnTo>
                  <a:pt x="978148" y="0"/>
                </a:lnTo>
                <a:lnTo>
                  <a:pt x="1034029" y="180020"/>
                </a:lnTo>
                <a:cubicBezTo>
                  <a:pt x="1184000" y="534591"/>
                  <a:pt x="1535091" y="783382"/>
                  <a:pt x="1944291" y="783382"/>
                </a:cubicBezTo>
                <a:cubicBezTo>
                  <a:pt x="2353491" y="783382"/>
                  <a:pt x="2704583" y="534591"/>
                  <a:pt x="2854553" y="180020"/>
                </a:cubicBezTo>
                <a:lnTo>
                  <a:pt x="2910435" y="0"/>
                </a:lnTo>
                <a:lnTo>
                  <a:pt x="3609588" y="0"/>
                </a:lnTo>
                <a:lnTo>
                  <a:pt x="3665469" y="180020"/>
                </a:lnTo>
                <a:cubicBezTo>
                  <a:pt x="3815440" y="534591"/>
                  <a:pt x="4166531" y="783382"/>
                  <a:pt x="4575731" y="783382"/>
                </a:cubicBezTo>
                <a:cubicBezTo>
                  <a:pt x="4984931" y="783382"/>
                  <a:pt x="5336023" y="534591"/>
                  <a:pt x="5485994" y="180020"/>
                </a:cubicBezTo>
                <a:lnTo>
                  <a:pt x="5541875" y="0"/>
                </a:lnTo>
                <a:lnTo>
                  <a:pt x="6241028" y="0"/>
                </a:lnTo>
                <a:lnTo>
                  <a:pt x="6296909" y="180020"/>
                </a:lnTo>
                <a:cubicBezTo>
                  <a:pt x="6446880" y="534591"/>
                  <a:pt x="6797971" y="783382"/>
                  <a:pt x="7207171" y="783382"/>
                </a:cubicBezTo>
                <a:cubicBezTo>
                  <a:pt x="7616371" y="783382"/>
                  <a:pt x="7967463" y="534591"/>
                  <a:pt x="8117434" y="180020"/>
                </a:cubicBezTo>
                <a:lnTo>
                  <a:pt x="8173315" y="0"/>
                </a:lnTo>
                <a:lnTo>
                  <a:pt x="9144000" y="0"/>
                </a:lnTo>
                <a:lnTo>
                  <a:pt x="9144000" y="2405896"/>
                </a:lnTo>
                <a:lnTo>
                  <a:pt x="0" y="2405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err="1">
              <a:solidFill>
                <a:schemeClr val="bg1"/>
              </a:solidFill>
              <a:sym typeface="Arial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2E75626-6281-1416-9F0F-84A678A3E033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3"/>
          </p:nvPr>
        </p:nvSpPr>
        <p:spPr>
          <a:xfrm>
            <a:off x="1487488" y="1627863"/>
            <a:ext cx="2209800" cy="2209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7" name="Espace réservé pour une image  5"/>
          <p:cNvSpPr>
            <a:spLocks noGrp="1"/>
          </p:cNvSpPr>
          <p:nvPr>
            <p:ph type="pic" sz="quarter" idx="24"/>
          </p:nvPr>
        </p:nvSpPr>
        <p:spPr>
          <a:xfrm>
            <a:off x="4991100" y="1627863"/>
            <a:ext cx="2209800" cy="2209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2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8494712" y="1627863"/>
            <a:ext cx="2209800" cy="2209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4910F8C2-82D5-96F9-4028-DFA54A65857B}"/>
              </a:ext>
            </a:extLst>
          </p:cNvPr>
          <p:cNvSpPr>
            <a:spLocks noGrp="1" noChangeArrowheads="1"/>
          </p:cNvSpPr>
          <p:nvPr>
            <p:ph type="dt" sz="half" idx="26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BC71194F-45D4-4AF1-87B2-7AE0AC4A1BDD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9" name="Espace réservé du pied de page 12">
            <a:extLst>
              <a:ext uri="{FF2B5EF4-FFF2-40B4-BE49-F238E27FC236}">
                <a16:creationId xmlns:a16="http://schemas.microsoft.com/office/drawing/2014/main" id="{FB1929D3-6FA4-80A5-1977-F7E97A63FC24}"/>
              </a:ext>
            </a:extLst>
          </p:cNvPr>
          <p:cNvSpPr>
            <a:spLocks noGrp="1" noChangeArrowheads="1"/>
          </p:cNvSpPr>
          <p:nvPr>
            <p:ph type="ftr" sz="quarter" idx="27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10" name="Espace réservé du numéro de diapositive 13">
            <a:extLst>
              <a:ext uri="{FF2B5EF4-FFF2-40B4-BE49-F238E27FC236}">
                <a16:creationId xmlns:a16="http://schemas.microsoft.com/office/drawing/2014/main" id="{625BB741-7F37-298C-AE80-BFDF10C23574}"/>
              </a:ext>
            </a:extLst>
          </p:cNvPr>
          <p:cNvSpPr>
            <a:spLocks noGrp="1" noChangeArrowheads="1"/>
          </p:cNvSpPr>
          <p:nvPr>
            <p:ph type="sldNum" sz="quarter" idx="28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F700565C-3C9E-42A7-9AA9-FE17DC7CAD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954816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0F825E-4869-535E-4B0B-625537F0AD7C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5"/>
          <p:cNvSpPr>
            <a:spLocks noGrp="1"/>
          </p:cNvSpPr>
          <p:nvPr>
            <p:ph sz="quarter" idx="23"/>
          </p:nvPr>
        </p:nvSpPr>
        <p:spPr>
          <a:xfrm>
            <a:off x="6293709" y="1508786"/>
            <a:ext cx="5382456" cy="49500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D20F1A3-871A-531D-8667-4B43E2993EB4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D30CCCE0-3BE5-4658-9C1B-E8D5B68811FB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B500C68-B10F-0813-6969-7AF2A6038C16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1">
            <a:extLst>
              <a:ext uri="{FF2B5EF4-FFF2-40B4-BE49-F238E27FC236}">
                <a16:creationId xmlns:a16="http://schemas.microsoft.com/office/drawing/2014/main" id="{18506992-CE13-06C8-7D7F-5F42D5DFFD67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1425B780-C298-4AF6-B739-C8CD84FA97D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042945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CF60206-A6BA-4AD6-42BC-5A02E9A99856}"/>
              </a:ext>
            </a:extLst>
          </p:cNvPr>
          <p:cNvCxnSpPr>
            <a:cxnSpLocks/>
          </p:cNvCxnSpPr>
          <p:nvPr/>
        </p:nvCxnSpPr>
        <p:spPr>
          <a:xfrm>
            <a:off x="5850467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430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959935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5"/>
          <p:cNvSpPr>
            <a:spLocks noGrp="1"/>
          </p:cNvSpPr>
          <p:nvPr>
            <p:ph sz="quarter" idx="23"/>
          </p:nvPr>
        </p:nvSpPr>
        <p:spPr>
          <a:xfrm>
            <a:off x="7728181" y="1508786"/>
            <a:ext cx="3947984" cy="49500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43E76EE-DAAB-F779-1C99-D142E367D53D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15AE6B1E-B316-490C-A016-16A9CC691323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2E0606D-F776-A0D9-5546-BD8906C3636D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1">
            <a:extLst>
              <a:ext uri="{FF2B5EF4-FFF2-40B4-BE49-F238E27FC236}">
                <a16:creationId xmlns:a16="http://schemas.microsoft.com/office/drawing/2014/main" id="{8828ED5C-9A5E-C6E3-FC4C-498CD016E619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A5AA8A49-23A1-4BD6-8AED-24580D9338F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36624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966BBA8-862E-13B5-F674-5A684D5F2350}"/>
              </a:ext>
            </a:extLst>
          </p:cNvPr>
          <p:cNvCxnSpPr>
            <a:cxnSpLocks/>
          </p:cNvCxnSpPr>
          <p:nvPr/>
        </p:nvCxnSpPr>
        <p:spPr>
          <a:xfrm>
            <a:off x="3090333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5387" y="259200"/>
            <a:ext cx="5520613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575893" y="816000"/>
            <a:ext cx="552007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75387" y="1508787"/>
            <a:ext cx="5520069" cy="47036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24"/>
          </p:nvPr>
        </p:nvSpPr>
        <p:spPr>
          <a:xfrm>
            <a:off x="6383867" y="258233"/>
            <a:ext cx="5473700" cy="5954184"/>
          </a:xfrm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E4D5090-E017-E4D4-8B95-5359DC2C2B76}"/>
              </a:ext>
            </a:extLst>
          </p:cNvPr>
          <p:cNvSpPr>
            <a:spLocks noGrp="1" noChangeArrowheads="1"/>
          </p:cNvSpPr>
          <p:nvPr>
            <p:ph type="dt" sz="half" idx="25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AE7FB5BC-BC0A-450B-A1A5-54663F201F49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C2AE8B-C827-6FF3-BCDC-9AA1BB8992DD}"/>
              </a:ext>
            </a:extLst>
          </p:cNvPr>
          <p:cNvSpPr>
            <a:spLocks noGrp="1" noChangeArrowheads="1"/>
          </p:cNvSpPr>
          <p:nvPr>
            <p:ph type="ftr" sz="quarter" idx="26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8">
            <a:extLst>
              <a:ext uri="{FF2B5EF4-FFF2-40B4-BE49-F238E27FC236}">
                <a16:creationId xmlns:a16="http://schemas.microsoft.com/office/drawing/2014/main" id="{1B49370D-450E-039A-CCC8-409E8BB19DC7}"/>
              </a:ext>
            </a:extLst>
          </p:cNvPr>
          <p:cNvSpPr>
            <a:spLocks noGrp="1" noChangeArrowheads="1"/>
          </p:cNvSpPr>
          <p:nvPr>
            <p:ph type="sldNum" sz="quarter" idx="27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00CF91E-FC5E-480D-A2C6-C774F994B93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858127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3B8C0C8-5653-E0A1-B106-9554220694FD}"/>
              </a:ext>
            </a:extLst>
          </p:cNvPr>
          <p:cNvCxnSpPr>
            <a:cxnSpLocks/>
          </p:cNvCxnSpPr>
          <p:nvPr/>
        </p:nvCxnSpPr>
        <p:spPr>
          <a:xfrm>
            <a:off x="3090333" y="740833"/>
            <a:ext cx="491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5387" y="259200"/>
            <a:ext cx="5520613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575893" y="816000"/>
            <a:ext cx="552007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75387" y="1508787"/>
            <a:ext cx="5520069" cy="47036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714F475-A6C3-372D-0A4D-7D8EEF608ADA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1897CAF7-168B-40C9-8078-F825A12D39F2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AB55C6-312F-AD7D-F7DE-18B4431C8ACF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905933" y="6601884"/>
            <a:ext cx="4114800" cy="18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EBAFCCD5-2B88-489A-F053-4523D6F66F61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9C92148-4A2C-488C-B273-8C98C643E4E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496430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56BEF77-9C4A-36E2-1716-A3A0EB65EBE7}"/>
              </a:ext>
            </a:extLst>
          </p:cNvPr>
          <p:cNvCxnSpPr>
            <a:cxnSpLocks/>
          </p:cNvCxnSpPr>
          <p:nvPr/>
        </p:nvCxnSpPr>
        <p:spPr>
          <a:xfrm>
            <a:off x="2510367" y="740833"/>
            <a:ext cx="406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417" y="259200"/>
            <a:ext cx="456249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31875" y="816000"/>
            <a:ext cx="4562043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372" y="1508787"/>
            <a:ext cx="4562041" cy="47036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0FF22BF-8BF2-716B-B40F-94F16A43094A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0E61A701-5E18-4BC8-9504-8505BA97F2AE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31FAD8F6-B38E-3DEB-241F-C6A2733886CE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6FA14186-BB8B-49FD-A6B4-D9C026BC7DF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012896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9228F40-293A-141C-150B-2C69A41DAD0F}"/>
              </a:ext>
            </a:extLst>
          </p:cNvPr>
          <p:cNvCxnSpPr>
            <a:cxnSpLocks/>
          </p:cNvCxnSpPr>
          <p:nvPr/>
        </p:nvCxnSpPr>
        <p:spPr>
          <a:xfrm>
            <a:off x="3977217" y="740833"/>
            <a:ext cx="4466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1379" y="259200"/>
            <a:ext cx="6679943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861707" y="816000"/>
            <a:ext cx="6679285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67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99013" y="706734"/>
            <a:ext cx="2421388" cy="5235509"/>
          </a:xfrm>
          <a:custGeom>
            <a:avLst/>
            <a:gdLst>
              <a:gd name="connsiteX0" fmla="*/ 1997791 w 2516552"/>
              <a:gd name="connsiteY0" fmla="*/ 12 h 5441271"/>
              <a:gd name="connsiteX1" fmla="*/ 2004211 w 2516552"/>
              <a:gd name="connsiteY1" fmla="*/ 566 h 5441271"/>
              <a:gd name="connsiteX2" fmla="*/ 2267990 w 2516552"/>
              <a:gd name="connsiteY2" fmla="*/ 566 h 5441271"/>
              <a:gd name="connsiteX3" fmla="*/ 2516552 w 2516552"/>
              <a:gd name="connsiteY3" fmla="*/ 261335 h 5441271"/>
              <a:gd name="connsiteX4" fmla="*/ 2516552 w 2516552"/>
              <a:gd name="connsiteY4" fmla="*/ 5170375 h 5441271"/>
              <a:gd name="connsiteX5" fmla="*/ 2255309 w 2516552"/>
              <a:gd name="connsiteY5" fmla="*/ 5441271 h 5441271"/>
              <a:gd name="connsiteX6" fmla="*/ 269354 w 2516552"/>
              <a:gd name="connsiteY6" fmla="*/ 5441271 h 5441271"/>
              <a:gd name="connsiteX7" fmla="*/ 501 w 2516552"/>
              <a:gd name="connsiteY7" fmla="*/ 5157717 h 5441271"/>
              <a:gd name="connsiteX8" fmla="*/ 501 w 2516552"/>
              <a:gd name="connsiteY8" fmla="*/ 317034 h 5441271"/>
              <a:gd name="connsiteX9" fmla="*/ 61373 w 2516552"/>
              <a:gd name="connsiteY9" fmla="*/ 101836 h 5441271"/>
              <a:gd name="connsiteX10" fmla="*/ 269354 w 2516552"/>
              <a:gd name="connsiteY10" fmla="*/ 566 h 5441271"/>
              <a:gd name="connsiteX11" fmla="*/ 512842 w 2516552"/>
              <a:gd name="connsiteY11" fmla="*/ 566 h 5441271"/>
              <a:gd name="connsiteX12" fmla="*/ 566105 w 2516552"/>
              <a:gd name="connsiteY12" fmla="*/ 41074 h 5441271"/>
              <a:gd name="connsiteX13" fmla="*/ 566105 w 2516552"/>
              <a:gd name="connsiteY13" fmla="*/ 81582 h 5441271"/>
              <a:gd name="connsiteX14" fmla="*/ 713213 w 2516552"/>
              <a:gd name="connsiteY14" fmla="*/ 200574 h 5441271"/>
              <a:gd name="connsiteX15" fmla="*/ 1824131 w 2516552"/>
              <a:gd name="connsiteY15" fmla="*/ 200574 h 5441271"/>
              <a:gd name="connsiteX16" fmla="*/ 1958557 w 2516552"/>
              <a:gd name="connsiteY16" fmla="*/ 73987 h 5441271"/>
              <a:gd name="connsiteX17" fmla="*/ 1958557 w 2516552"/>
              <a:gd name="connsiteY17" fmla="*/ 33479 h 5441271"/>
              <a:gd name="connsiteX18" fmla="*/ 1997791 w 2516552"/>
              <a:gd name="connsiteY18" fmla="*/ 12 h 54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16552" h="5441271">
                <a:moveTo>
                  <a:pt x="1997791" y="12"/>
                </a:moveTo>
                <a:cubicBezTo>
                  <a:pt x="2001675" y="92"/>
                  <a:pt x="2004211" y="566"/>
                  <a:pt x="2004211" y="566"/>
                </a:cubicBezTo>
                <a:cubicBezTo>
                  <a:pt x="2004211" y="566"/>
                  <a:pt x="2006747" y="566"/>
                  <a:pt x="2267990" y="566"/>
                </a:cubicBezTo>
                <a:cubicBezTo>
                  <a:pt x="2511479" y="23352"/>
                  <a:pt x="2516552" y="261335"/>
                  <a:pt x="2516552" y="261335"/>
                </a:cubicBezTo>
                <a:cubicBezTo>
                  <a:pt x="2516552" y="261335"/>
                  <a:pt x="2516552" y="4904543"/>
                  <a:pt x="2516552" y="5170375"/>
                </a:cubicBezTo>
                <a:cubicBezTo>
                  <a:pt x="2501334" y="5438740"/>
                  <a:pt x="2255309" y="5441271"/>
                  <a:pt x="2255309" y="5441271"/>
                </a:cubicBezTo>
                <a:cubicBezTo>
                  <a:pt x="2255309" y="5441271"/>
                  <a:pt x="558496" y="5441271"/>
                  <a:pt x="269354" y="5441271"/>
                </a:cubicBezTo>
                <a:cubicBezTo>
                  <a:pt x="-14717" y="5410890"/>
                  <a:pt x="501" y="5157717"/>
                  <a:pt x="501" y="5157717"/>
                </a:cubicBezTo>
                <a:cubicBezTo>
                  <a:pt x="501" y="5157717"/>
                  <a:pt x="501" y="372732"/>
                  <a:pt x="501" y="317034"/>
                </a:cubicBezTo>
                <a:cubicBezTo>
                  <a:pt x="501" y="258804"/>
                  <a:pt x="-9644" y="195510"/>
                  <a:pt x="61373" y="101836"/>
                </a:cubicBezTo>
                <a:cubicBezTo>
                  <a:pt x="134927" y="-1965"/>
                  <a:pt x="269354" y="566"/>
                  <a:pt x="269354" y="566"/>
                </a:cubicBezTo>
                <a:cubicBezTo>
                  <a:pt x="269354" y="566"/>
                  <a:pt x="457043" y="566"/>
                  <a:pt x="512842" y="566"/>
                </a:cubicBezTo>
                <a:cubicBezTo>
                  <a:pt x="566105" y="566"/>
                  <a:pt x="566105" y="41074"/>
                  <a:pt x="566105" y="41074"/>
                </a:cubicBezTo>
                <a:cubicBezTo>
                  <a:pt x="566105" y="41074"/>
                  <a:pt x="566105" y="38542"/>
                  <a:pt x="566105" y="81582"/>
                </a:cubicBezTo>
                <a:cubicBezTo>
                  <a:pt x="583860" y="205637"/>
                  <a:pt x="713213" y="200574"/>
                  <a:pt x="713213" y="200574"/>
                </a:cubicBezTo>
                <a:cubicBezTo>
                  <a:pt x="713213" y="200574"/>
                  <a:pt x="1702386" y="200574"/>
                  <a:pt x="1824131" y="200574"/>
                </a:cubicBezTo>
                <a:cubicBezTo>
                  <a:pt x="1943339" y="192978"/>
                  <a:pt x="1958557" y="73987"/>
                  <a:pt x="1958557" y="73987"/>
                </a:cubicBezTo>
                <a:cubicBezTo>
                  <a:pt x="1958557" y="73987"/>
                  <a:pt x="1958557" y="73987"/>
                  <a:pt x="1958557" y="33479"/>
                </a:cubicBezTo>
                <a:cubicBezTo>
                  <a:pt x="1962362" y="3098"/>
                  <a:pt x="1986140" y="-225"/>
                  <a:pt x="1997791" y="12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10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575387" y="1506993"/>
            <a:ext cx="7248805" cy="47036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10E4527-CA7B-8659-4EEF-A8E6FAE80318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4724400" y="6591301"/>
            <a:ext cx="2743200" cy="2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B464DC8F-A5EA-450E-B6BC-FD13922E5224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8" name="Espace réservé du numéro de diapositive 12">
            <a:extLst>
              <a:ext uri="{FF2B5EF4-FFF2-40B4-BE49-F238E27FC236}">
                <a16:creationId xmlns:a16="http://schemas.microsoft.com/office/drawing/2014/main" id="{45289A5B-989D-4508-F958-86F4E7BB37DA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9448800" y="6618817"/>
            <a:ext cx="27432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3AFC2BBD-CB78-493C-BC00-C5976ABFD8F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881695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2BDB170-8C22-2CA9-AC1A-2E78247BEDA6}"/>
              </a:ext>
            </a:extLst>
          </p:cNvPr>
          <p:cNvGrpSpPr>
            <a:grpSpLocks/>
          </p:cNvGrpSpPr>
          <p:nvPr/>
        </p:nvGrpSpPr>
        <p:grpSpPr bwMode="auto">
          <a:xfrm>
            <a:off x="338667" y="4688361"/>
            <a:ext cx="11514667" cy="2019358"/>
            <a:chOff x="254503" y="3516171"/>
            <a:chExt cx="8634995" cy="151528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69BB522-A69C-C6D9-E35E-40519C163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965"/>
            <a:stretch>
              <a:fillRect/>
            </a:stretch>
          </p:blipFill>
          <p:spPr bwMode="auto">
            <a:xfrm>
              <a:off x="254503" y="4324739"/>
              <a:ext cx="8634995" cy="7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Shape 190">
              <a:hlinkClick r:id="rId3"/>
              <a:extLst>
                <a:ext uri="{FF2B5EF4-FFF2-40B4-BE49-F238E27FC236}">
                  <a16:creationId xmlns:a16="http://schemas.microsoft.com/office/drawing/2014/main" id="{2BB3767A-9F61-FD29-9D2E-9AA2CBEB99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6961" y="3516171"/>
              <a:ext cx="1410077" cy="148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fr-FR" altLang="fr-FR" sz="1600" b="1">
                  <a:solidFill>
                    <a:schemeClr val="accent1"/>
                  </a:solidFill>
                  <a:latin typeface="Montserrat SemiBold" panose="00000700000000000000" pitchFamily="2" charset="0"/>
                  <a:ea typeface="Cabin"/>
                  <a:cs typeface="Cabin"/>
                  <a:sym typeface="Cabin"/>
                </a:rPr>
                <a:t>groupeBPCE.com</a:t>
              </a:r>
            </a:p>
          </p:txBody>
        </p:sp>
      </p:grpSp>
      <p:pic>
        <p:nvPicPr>
          <p:cNvPr id="5" name="Image 4" descr="Une image contenant Police, logo, Graphique, conception&#10;&#10;Description générée automatiquement">
            <a:extLst>
              <a:ext uri="{FF2B5EF4-FFF2-40B4-BE49-F238E27FC236}">
                <a16:creationId xmlns:a16="http://schemas.microsoft.com/office/drawing/2014/main" id="{DCB8C5A7-6ADF-C82C-63EF-59B9746CA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67" y="3014134"/>
            <a:ext cx="5063067" cy="82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6273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7580C2-8468-BB57-35C0-908E0FEE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5" y="183676"/>
            <a:ext cx="10273143" cy="449816"/>
          </a:xfrm>
          <a:prstGeom prst="rect">
            <a:avLst/>
          </a:prstGeom>
        </p:spPr>
        <p:txBody>
          <a:bodyPr lIns="0"/>
          <a:lstStyle>
            <a:lvl1pPr marL="0" indent="0" algn="l"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>
            <a:extLst>
              <a:ext uri="{FF2B5EF4-FFF2-40B4-BE49-F238E27FC236}">
                <a16:creationId xmlns:a16="http://schemas.microsoft.com/office/drawing/2014/main" id="{B30B514C-9EFF-E21C-9C94-2DE001759A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9455" y="633492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67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93" indent="0">
              <a:buNone/>
              <a:defRPr sz="1600" b="0">
                <a:solidFill>
                  <a:schemeClr val="bg1"/>
                </a:solidFill>
              </a:defRPr>
            </a:lvl2pPr>
            <a:lvl3pPr marL="1219184" indent="0">
              <a:buNone/>
              <a:defRPr sz="1600" b="0">
                <a:solidFill>
                  <a:schemeClr val="bg1"/>
                </a:solidFill>
              </a:defRPr>
            </a:lvl3pPr>
            <a:lvl4pPr marL="1828777" indent="0">
              <a:buNone/>
              <a:defRPr sz="1600" b="0">
                <a:solidFill>
                  <a:schemeClr val="bg1"/>
                </a:solidFill>
              </a:defRPr>
            </a:lvl4pPr>
            <a:lvl5pPr marL="2438370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008618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effectLst>
            <a:reflection endPos="0" dist="508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48BBCF8C-5A10-45AD-8D3A-5A267D2CE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FAF726AD-AE3C-40E1-A396-602DD679F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FD179-4DB2-4023-8CE3-88BEE642B556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3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3275" y="365126"/>
            <a:ext cx="10872788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7" name="Picture 2" descr="image02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0" y="6449128"/>
            <a:ext cx="628214" cy="4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6" r:id="rId3"/>
    <p:sldLayoutId id="2147483678" r:id="rId4"/>
    <p:sldLayoutId id="2147483674" r:id="rId5"/>
    <p:sldLayoutId id="2147483656" r:id="rId6"/>
    <p:sldLayoutId id="2147483675" r:id="rId7"/>
    <p:sldLayoutId id="2147483681" r:id="rId8"/>
    <p:sldLayoutId id="2147483682" r:id="rId9"/>
    <p:sldLayoutId id="214748368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F12A5A-E5D8-4EFD-9D50-FF9EDA4FD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975" y="1484313"/>
            <a:ext cx="1097280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dirty="0"/>
              <a:t>Modifier le texte</a:t>
            </a:r>
          </a:p>
          <a:p>
            <a:pPr lvl="1"/>
            <a:r>
              <a:rPr lang="fr-FR" noProof="0" dirty="0"/>
              <a:t>Deuxième niveau </a:t>
            </a:r>
          </a:p>
          <a:p>
            <a:pPr lvl="2"/>
            <a:r>
              <a:rPr lang="fr-FR" noProof="0" dirty="0"/>
              <a:t>Troisième niveau </a:t>
            </a:r>
          </a:p>
          <a:p>
            <a:pPr lvl="3"/>
            <a:r>
              <a:rPr lang="fr-FR" noProof="0" dirty="0"/>
              <a:t>Quatrième niveau </a:t>
            </a:r>
          </a:p>
          <a:p>
            <a:pPr lvl="4"/>
            <a:r>
              <a:rPr lang="fr-FR" noProof="0" dirty="0"/>
              <a:t>Cinquième niveau </a:t>
            </a:r>
          </a:p>
        </p:txBody>
      </p:sp>
      <p:sp>
        <p:nvSpPr>
          <p:cNvPr id="1027" name="Espace réservé du titre 1">
            <a:extLst>
              <a:ext uri="{FF2B5EF4-FFF2-40B4-BE49-F238E27FC236}">
                <a16:creationId xmlns:a16="http://schemas.microsoft.com/office/drawing/2014/main" id="{336416DF-7B50-4808-965B-6FF91F3D2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365125"/>
            <a:ext cx="108727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1" name="Espace réservé du numéro de diapositive 1">
            <a:extLst>
              <a:ext uri="{FF2B5EF4-FFF2-40B4-BE49-F238E27FC236}">
                <a16:creationId xmlns:a16="http://schemas.microsoft.com/office/drawing/2014/main" id="{C36F0853-96C8-4090-A915-F3993E7D313E}"/>
              </a:ext>
            </a:extLst>
          </p:cNvPr>
          <p:cNvSpPr txBox="1">
            <a:spLocks/>
          </p:cNvSpPr>
          <p:nvPr userDrawn="1"/>
        </p:nvSpPr>
        <p:spPr>
          <a:xfrm>
            <a:off x="11172825" y="6542088"/>
            <a:ext cx="488950" cy="244475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50C5D4-F044-4F35-9E9F-24104A278917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029" name="Image 3">
            <a:extLst>
              <a:ext uri="{FF2B5EF4-FFF2-40B4-BE49-F238E27FC236}">
                <a16:creationId xmlns:a16="http://schemas.microsoft.com/office/drawing/2014/main" id="{7323C3B3-DF64-4EEE-8B68-DFE524D596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>
            <a:fillRect/>
          </a:stretch>
        </p:blipFill>
        <p:spPr bwMode="auto">
          <a:xfrm>
            <a:off x="792163" y="6505575"/>
            <a:ext cx="9969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2" descr="image022">
            <a:extLst>
              <a:ext uri="{FF2B5EF4-FFF2-40B4-BE49-F238E27FC236}">
                <a16:creationId xmlns:a16="http://schemas.microsoft.com/office/drawing/2014/main" id="{AA57799F-DCF7-4469-9C55-80D8B7CF38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6448425"/>
            <a:ext cx="62706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41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rgbClr val="404040"/>
          </a:solidFill>
          <a:latin typeface="Montserrat Black" panose="00000A00000000000000" pitchFamily="2" charset="0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9pPr>
    </p:titleStyle>
    <p:bodyStyle>
      <a:lvl1pPr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□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Wingdings" panose="05000000000000000000" pitchFamily="2" charset="2"/>
        <a:buChar char="§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▫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▪"/>
        <a:defRPr sz="10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>
            <a:extLst>
              <a:ext uri="{FF2B5EF4-FFF2-40B4-BE49-F238E27FC236}">
                <a16:creationId xmlns:a16="http://schemas.microsoft.com/office/drawing/2014/main" id="{89403369-7ABA-48A6-131C-380C8DE6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7" y="260351"/>
            <a:ext cx="10270067" cy="575733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027" name="Espace réservé du texte 12">
            <a:extLst>
              <a:ext uri="{FF2B5EF4-FFF2-40B4-BE49-F238E27FC236}">
                <a16:creationId xmlns:a16="http://schemas.microsoft.com/office/drawing/2014/main" id="{E1486D75-540D-6341-91B4-85A46310F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58851" y="1212851"/>
            <a:ext cx="10274300" cy="485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</p:txBody>
      </p:sp>
      <p:pic>
        <p:nvPicPr>
          <p:cNvPr id="1028" name="Image 5" descr="Une image contenant Police, capture d’écran, noir, Graphique&#10;&#10;Description générée automatiquement">
            <a:extLst>
              <a:ext uri="{FF2B5EF4-FFF2-40B4-BE49-F238E27FC236}">
                <a16:creationId xmlns:a16="http://schemas.microsoft.com/office/drawing/2014/main" id="{37107CCB-44C0-D2C0-6793-05BA135BA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6500284"/>
            <a:ext cx="859367" cy="347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5345235-F4A8-75B6-B5EA-46C0CD4573BD}"/>
              </a:ext>
            </a:extLst>
          </p:cNvPr>
          <p:cNvCxnSpPr>
            <a:cxnSpLocks/>
          </p:cNvCxnSpPr>
          <p:nvPr/>
        </p:nvCxnSpPr>
        <p:spPr>
          <a:xfrm flipH="1">
            <a:off x="0" y="6510867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3">
            <a:extLst>
              <a:ext uri="{FF2B5EF4-FFF2-40B4-BE49-F238E27FC236}">
                <a16:creationId xmlns:a16="http://schemas.microsoft.com/office/drawing/2014/main" id="{213F0CF6-A17C-39CC-0878-715C07E9B21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61119" y="6612467"/>
            <a:ext cx="250966" cy="12311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CF8D095A-60CA-4950-BFDC-E27AFB9F46E6}" type="slidenum">
              <a:rPr lang="fr-FR" sz="800" b="0" spc="133">
                <a:solidFill>
                  <a:schemeClr val="bg1">
                    <a:lumMod val="75000"/>
                  </a:schemeClr>
                </a:solidFill>
                <a:cs typeface="Arial" panose="020B0604020202020204" pitchFamily="34" charset="0"/>
                <a:sym typeface="Arial"/>
              </a:rPr>
              <a:pPr algn="r">
                <a:defRPr/>
              </a:pPr>
              <a:t>‹N°›</a:t>
            </a:fld>
            <a:endParaRPr lang="fr-FR" sz="800" b="0" spc="133">
              <a:solidFill>
                <a:schemeClr val="bg1">
                  <a:lumMod val="75000"/>
                </a:schemeClr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0D07C41B-9C13-60EC-0473-CE8CF4C20D9B}"/>
              </a:ext>
            </a:extLst>
          </p:cNvPr>
          <p:cNvSpPr txBox="1">
            <a:spLocks noGrp="1"/>
          </p:cNvSpPr>
          <p:nvPr/>
        </p:nvSpPr>
        <p:spPr bwMode="auto">
          <a:xfrm>
            <a:off x="5568907" y="6612467"/>
            <a:ext cx="1060547" cy="1231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spc="133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sym typeface="Arial"/>
              </a:rPr>
              <a:t>8 décembre 2023</a:t>
            </a:r>
          </a:p>
        </p:txBody>
      </p:sp>
    </p:spTree>
    <p:extLst>
      <p:ext uri="{BB962C8B-B14F-4D97-AF65-F5344CB8AC3E}">
        <p14:creationId xmlns:p14="http://schemas.microsoft.com/office/powerpoint/2010/main" val="37988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</p:sldLayoutIdLst>
  <p:hf hdr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 kern="1200" cap="all">
          <a:solidFill>
            <a:schemeClr val="tx1"/>
          </a:solidFill>
          <a:latin typeface="Montserrat ExtraBold" pitchFamily="2" charset="77"/>
          <a:ea typeface="+mj-ea"/>
          <a:cs typeface="Arial" panose="020B0604020202020204" pitchFamily="34" charset="0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5pPr>
      <a:lvl6pPr marL="609585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6pPr>
      <a:lvl7pPr marL="121917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7pPr>
      <a:lvl8pPr marL="1828754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8pPr>
      <a:lvl9pPr marL="2438339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Clr>
          <a:schemeClr val="tx2"/>
        </a:buClr>
        <a:buFont typeface="Cambria Math" panose="02040503050406030204" pitchFamily="18" charset="0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41294" indent="-232828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6239" indent="-234945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Clr>
          <a:srgbClr val="DB4B4B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72565" indent="-296326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4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app.powerbi.com/groups/me/apps/5e87969c-fd78-4c3c-a796-34c2928a2c19/reports/75f8d418-a657-472d-b68d-cef1ce87cf6b/ReportSection365b7b80b629060080d3?chromeless=true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393/le-modele-cooperatif-video/8481/presentation-du-modele_cooperatif.mp4" TargetMode="External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30.png"/><Relationship Id="rId21" Type="http://schemas.openxmlformats.org/officeDocument/2006/relationships/image" Target="../media/image44.png"/><Relationship Id="rId7" Type="http://schemas.openxmlformats.org/officeDocument/2006/relationships/image" Target="../media/image32.jpe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hyperlink" Target="https://www.societaires.caisse-epargne.fr/web/zones" TargetMode="Externa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11" Type="http://schemas.microsoft.com/office/2007/relationships/hdphoto" Target="../media/hdphoto2.wdp"/><Relationship Id="rId24" Type="http://schemas.openxmlformats.org/officeDocument/2006/relationships/image" Target="../media/image47.png"/><Relationship Id="rId5" Type="http://schemas.openxmlformats.org/officeDocument/2006/relationships/hyperlink" Target="https://www.cegee.societaires.caisse-epargne.fr/web/pages/80" TargetMode="External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4.png"/><Relationship Id="rId19" Type="http://schemas.openxmlformats.org/officeDocument/2006/relationships/image" Target="../media/image42.png"/><Relationship Id="rId4" Type="http://schemas.openxmlformats.org/officeDocument/2006/relationships/hyperlink" Target="http://commerciaux.celca.caisse-epargne.fr/particuliers/epargne-2/parts-sociales/parts-sociales/" TargetMode="External"/><Relationship Id="rId9" Type="http://schemas.openxmlformats.org/officeDocument/2006/relationships/image" Target="../media/image33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98.png"/><Relationship Id="rId4" Type="http://schemas.microsoft.com/office/2014/relationships/chartEx" Target="../charts/chartEx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64.jpe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4.wdp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news.im.natixis.com/offre-finance-durable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1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25 janvier 2024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058779" y="1144435"/>
            <a:ext cx="9785684" cy="1817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3600" dirty="0"/>
              <a:t>2024, année de l’Epargne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83E98D-A6C6-26D3-73F4-09D4160D8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692" y="3860978"/>
            <a:ext cx="1561689" cy="22631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39FE914-46E0-5762-132C-C626C6B57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231" y="3860977"/>
            <a:ext cx="1549474" cy="22756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B66643-BAD8-D404-85B6-7859D9831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556" y="3860978"/>
            <a:ext cx="1549474" cy="228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21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694124" y="1484313"/>
            <a:ext cx="7272999" cy="3915001"/>
          </a:xfrm>
        </p:spPr>
        <p:txBody>
          <a:bodyPr anchor="ctr"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sociétariat : Être acteur de son Territoire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en évolution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2024, l’année du bilan épargne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6338888" y="96838"/>
            <a:ext cx="5853112" cy="339725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 </a:t>
            </a:r>
          </a:p>
        </p:txBody>
      </p:sp>
      <p:pic>
        <p:nvPicPr>
          <p:cNvPr id="4" name="Picture 2" descr="image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363" y="6145554"/>
            <a:ext cx="834700" cy="5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29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 anchor="ctr"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sociétariat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: Être acteur de son Territoire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en évolution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2024, l’année du bilan épargne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34" name="Picture 10" descr="Free photo diverse people character mockups set">
            <a:extLst>
              <a:ext uri="{FF2B5EF4-FFF2-40B4-BE49-F238E27FC236}">
                <a16:creationId xmlns:a16="http://schemas.microsoft.com/office/drawing/2014/main" id="{A8FE5807-9D20-4393-90D9-C7ED61CE5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723" y="5178582"/>
            <a:ext cx="5495335" cy="146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75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sociétariat, la </a:t>
            </a:r>
            <a:r>
              <a:rPr lang="fr-FR" dirty="0">
                <a:solidFill>
                  <a:srgbClr val="C00000"/>
                </a:solidFill>
              </a:rPr>
              <a:t>relation de confiance </a:t>
            </a:r>
            <a:r>
              <a:rPr lang="fr-FR" dirty="0"/>
              <a:t>qui nous lie </a:t>
            </a:r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7901410F-B010-438D-A247-92036F0DE02F}"/>
              </a:ext>
            </a:extLst>
          </p:cNvPr>
          <p:cNvSpPr txBox="1">
            <a:spLocks/>
          </p:cNvSpPr>
          <p:nvPr/>
        </p:nvSpPr>
        <p:spPr>
          <a:xfrm>
            <a:off x="795165" y="1567543"/>
            <a:ext cx="11075102" cy="4826308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500"/>
              </a:spcAft>
            </a:pPr>
            <a:r>
              <a:rPr lang="fr-FR" dirty="0"/>
              <a:t>Depuis sa création en 1818, la Caisse d’Epargne porte en son ADN, un modèle unique coopératif, solidaire et de proximité.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23F9FFB-BBCC-4874-8A26-579CEF307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8" b="98415" l="6055" r="89792">
                        <a14:foregroundMark x1="60554" y1="98415" x2="41003" y2="64697"/>
                        <a14:foregroundMark x1="6055" y1="77378" x2="6055" y2="77378"/>
                        <a14:foregroundMark x1="26471" y1="97695" x2="26471" y2="97695"/>
                        <a14:foregroundMark x1="54671" y1="48703" x2="56228" y2="15274"/>
                        <a14:foregroundMark x1="62284" y1="19597" x2="62284" y2="19597"/>
                        <a14:foregroundMark x1="66955" y1="18300" x2="56228" y2="15274"/>
                        <a14:foregroundMark x1="48443" y1="15994" x2="37543" y2="19597"/>
                        <a14:foregroundMark x1="42215" y1="30692" x2="46886" y2="40490"/>
                        <a14:foregroundMark x1="57439" y1="33285" x2="57439" y2="332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325" y="2254892"/>
            <a:ext cx="2081758" cy="2499552"/>
          </a:xfrm>
          <a:prstGeom prst="rect">
            <a:avLst/>
          </a:prstGeom>
        </p:spPr>
      </p:pic>
      <p:sp>
        <p:nvSpPr>
          <p:cNvPr id="33" name="Espace réservé du contenu 4">
            <a:extLst>
              <a:ext uri="{FF2B5EF4-FFF2-40B4-BE49-F238E27FC236}">
                <a16:creationId xmlns:a16="http://schemas.microsoft.com/office/drawing/2014/main" id="{D8AD37E7-8ED6-4F56-BD7D-BB098D320003}"/>
              </a:ext>
            </a:extLst>
          </p:cNvPr>
          <p:cNvSpPr txBox="1">
            <a:spLocks/>
          </p:cNvSpPr>
          <p:nvPr/>
        </p:nvSpPr>
        <p:spPr>
          <a:xfrm>
            <a:off x="2643921" y="3832261"/>
            <a:ext cx="8999717" cy="2224088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500"/>
              </a:spcAft>
            </a:pPr>
            <a:r>
              <a:rPr lang="fr-FR" dirty="0"/>
              <a:t>Être sociétaire pour un client, c’est avant tout </a:t>
            </a:r>
            <a:r>
              <a:rPr lang="fr-FR" dirty="0">
                <a:solidFill>
                  <a:srgbClr val="C00000"/>
                </a:solidFill>
              </a:rPr>
              <a:t>être</a:t>
            </a:r>
            <a:r>
              <a:rPr lang="fr-FR" dirty="0"/>
              <a:t> </a:t>
            </a:r>
            <a:r>
              <a:rPr lang="fr-FR" dirty="0">
                <a:solidFill>
                  <a:srgbClr val="C00000"/>
                </a:solidFill>
              </a:rPr>
              <a:t>impliqué dans la vie de sa Caisse d’Epargne</a:t>
            </a:r>
            <a:r>
              <a:rPr lang="fr-FR" dirty="0"/>
              <a:t> et de pouvoir prendre part aux décisions en y exerçant un droit de vote dans l’une des </a:t>
            </a:r>
            <a:r>
              <a:rPr lang="fr-FR" dirty="0">
                <a:solidFill>
                  <a:srgbClr val="C00000"/>
                </a:solidFill>
              </a:rPr>
              <a:t>12 Société Locale d’Epargne </a:t>
            </a:r>
            <a:r>
              <a:rPr lang="fr-FR" dirty="0"/>
              <a:t>(SLE) </a:t>
            </a:r>
            <a:r>
              <a:rPr lang="fr-FR" dirty="0">
                <a:solidFill>
                  <a:srgbClr val="C00000"/>
                </a:solidFill>
              </a:rPr>
              <a:t>en proximité avec les Dirigeants de la CEGEE.</a:t>
            </a:r>
          </a:p>
          <a:p>
            <a:pPr algn="just">
              <a:spcAft>
                <a:spcPts val="1500"/>
              </a:spcAft>
            </a:pPr>
            <a:r>
              <a:rPr lang="fr-FR" dirty="0">
                <a:solidFill>
                  <a:srgbClr val="C00000"/>
                </a:solidFill>
              </a:rPr>
              <a:t>C’est marquer son attachement à soutenir un établissement régional acteur majeur de l’économie sur son territoire.</a:t>
            </a:r>
          </a:p>
          <a:p>
            <a:pPr algn="just">
              <a:spcAft>
                <a:spcPts val="1500"/>
              </a:spcAft>
            </a:pPr>
            <a:r>
              <a:rPr lang="fr-FR" dirty="0">
                <a:solidFill>
                  <a:srgbClr val="C00000"/>
                </a:solidFill>
              </a:rPr>
              <a:t>Ces SLE sont utiles à l’économie locale </a:t>
            </a:r>
            <a:r>
              <a:rPr lang="fr-FR" dirty="0"/>
              <a:t>en participant à différentes actions de mécénat, d’appels à projets divers, de financements de l’économie locale, de solidarité avec notamment le concours de Finance et Pédagogie…</a:t>
            </a:r>
          </a:p>
        </p:txBody>
      </p:sp>
      <p:sp>
        <p:nvSpPr>
          <p:cNvPr id="32" name="Bulle narrative : ronde 31">
            <a:extLst>
              <a:ext uri="{FF2B5EF4-FFF2-40B4-BE49-F238E27FC236}">
                <a16:creationId xmlns:a16="http://schemas.microsoft.com/office/drawing/2014/main" id="{951997E7-19FC-4CED-8ABC-E2836ECD3D3A}"/>
              </a:ext>
            </a:extLst>
          </p:cNvPr>
          <p:cNvSpPr/>
          <p:nvPr/>
        </p:nvSpPr>
        <p:spPr>
          <a:xfrm>
            <a:off x="3080354" y="2388376"/>
            <a:ext cx="3015646" cy="1177583"/>
          </a:xfrm>
          <a:prstGeom prst="wedgeEllipseCallout">
            <a:avLst>
              <a:gd name="adj1" fmla="val -62176"/>
              <a:gd name="adj2" fmla="val 17892"/>
            </a:avLst>
          </a:prstGeom>
          <a:solidFill>
            <a:schemeClr val="bg1"/>
          </a:solidFill>
          <a:ln>
            <a:solidFill>
              <a:srgbClr val="076B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500"/>
              </a:spcAft>
            </a:pPr>
            <a:r>
              <a:rPr lang="fr-FR" sz="2400" b="1" dirty="0">
                <a:solidFill>
                  <a:srgbClr val="076B90"/>
                </a:solidFill>
                <a:latin typeface="Bradley Hand ITC" panose="03070402050302030203" pitchFamily="66" charset="0"/>
              </a:rPr>
              <a:t>Mais c’est quoi être sociétaire ?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2E5B3403-A3A0-4A1D-BF32-451579FD75BD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</p:spTree>
    <p:extLst>
      <p:ext uri="{BB962C8B-B14F-4D97-AF65-F5344CB8AC3E}">
        <p14:creationId xmlns:p14="http://schemas.microsoft.com/office/powerpoint/2010/main" val="2679050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Voici les </a:t>
            </a:r>
            <a:r>
              <a:rPr lang="fr-FR" dirty="0">
                <a:solidFill>
                  <a:srgbClr val="C00000"/>
                </a:solidFill>
              </a:rPr>
              <a:t>associations soutenues </a:t>
            </a:r>
            <a:r>
              <a:rPr lang="fr-FR" dirty="0"/>
              <a:t>par le Fonds de Dotation CEGEE en 2023</a:t>
            </a:r>
          </a:p>
          <a:p>
            <a:r>
              <a:rPr lang="fr-FR" dirty="0"/>
              <a:t> sur le territoire Grand Est Europe – sélection du 20 juin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4F04488-9637-4B40-A46E-A84B61FCC724}"/>
              </a:ext>
            </a:extLst>
          </p:cNvPr>
          <p:cNvSpPr/>
          <p:nvPr/>
        </p:nvSpPr>
        <p:spPr>
          <a:xfrm>
            <a:off x="10834978" y="917365"/>
            <a:ext cx="395782" cy="4084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AB59C0CF-0B9B-4206-B58B-2AF3E9E53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029" y="609199"/>
            <a:ext cx="1389477" cy="456648"/>
          </a:xfrm>
          <a:prstGeom prst="rect">
            <a:avLst/>
          </a:prstGeom>
        </p:spPr>
      </p:pic>
      <p:sp>
        <p:nvSpPr>
          <p:cNvPr id="133" name="Espace réservé du texte 13">
            <a:extLst>
              <a:ext uri="{FF2B5EF4-FFF2-40B4-BE49-F238E27FC236}">
                <a16:creationId xmlns:a16="http://schemas.microsoft.com/office/drawing/2014/main" id="{7DA68C35-EE7C-4CBD-A3C8-202800A1D6E6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  <p:pic>
        <p:nvPicPr>
          <p:cNvPr id="202" name="Image 201">
            <a:extLst>
              <a:ext uri="{FF2B5EF4-FFF2-40B4-BE49-F238E27FC236}">
                <a16:creationId xmlns:a16="http://schemas.microsoft.com/office/drawing/2014/main" id="{0920E9F3-86B7-75BE-A9D3-F170EFFBD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188" y="1121566"/>
            <a:ext cx="8770348" cy="534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86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Voici les </a:t>
            </a:r>
            <a:r>
              <a:rPr lang="fr-FR" dirty="0">
                <a:solidFill>
                  <a:srgbClr val="C00000"/>
                </a:solidFill>
              </a:rPr>
              <a:t>associations soutenues </a:t>
            </a:r>
            <a:r>
              <a:rPr lang="fr-FR" dirty="0"/>
              <a:t>par le Fonds de Dotation CEGEE en 2023</a:t>
            </a:r>
          </a:p>
          <a:p>
            <a:r>
              <a:rPr lang="fr-FR" dirty="0"/>
              <a:t> sur le territoire Grand Est Europe – sélection du 14 décembre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4F04488-9637-4B40-A46E-A84B61FCC724}"/>
              </a:ext>
            </a:extLst>
          </p:cNvPr>
          <p:cNvSpPr/>
          <p:nvPr/>
        </p:nvSpPr>
        <p:spPr>
          <a:xfrm>
            <a:off x="10834978" y="917365"/>
            <a:ext cx="395782" cy="4084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AB59C0CF-0B9B-4206-B58B-2AF3E9E53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029" y="609199"/>
            <a:ext cx="1389477" cy="456648"/>
          </a:xfrm>
          <a:prstGeom prst="rect">
            <a:avLst/>
          </a:prstGeom>
        </p:spPr>
      </p:pic>
      <p:sp>
        <p:nvSpPr>
          <p:cNvPr id="133" name="Espace réservé du texte 13">
            <a:extLst>
              <a:ext uri="{FF2B5EF4-FFF2-40B4-BE49-F238E27FC236}">
                <a16:creationId xmlns:a16="http://schemas.microsoft.com/office/drawing/2014/main" id="{7DA68C35-EE7C-4CBD-A3C8-202800A1D6E6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705DCA5-5C25-575B-6DF3-25ED626C3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222" y="1130559"/>
            <a:ext cx="8732728" cy="526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62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parts sociales, c’est </a:t>
            </a:r>
            <a:r>
              <a:rPr lang="fr-FR" dirty="0">
                <a:solidFill>
                  <a:srgbClr val="C00000"/>
                </a:solidFill>
              </a:rPr>
              <a:t>vous</a:t>
            </a:r>
            <a:r>
              <a:rPr lang="fr-FR" dirty="0"/>
              <a:t> qui en parlez le mieux !</a:t>
            </a:r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7901410F-B010-438D-A247-92036F0DE02F}"/>
              </a:ext>
            </a:extLst>
          </p:cNvPr>
          <p:cNvSpPr txBox="1">
            <a:spLocks/>
          </p:cNvSpPr>
          <p:nvPr/>
        </p:nvSpPr>
        <p:spPr>
          <a:xfrm>
            <a:off x="695322" y="1280244"/>
            <a:ext cx="9772381" cy="519806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/>
              <a:t>Echanges avec les agences de Barr, Hochfelden et Illkirch Centre dont 30 à 40 % des clients EER 		          (entrés en relation) en 2023 sont devenus sociétaires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3EB6D51D-F4AC-4A5B-9E60-C3811DE1CE64}"/>
              </a:ext>
            </a:extLst>
          </p:cNvPr>
          <p:cNvSpPr txBox="1">
            <a:spLocks/>
          </p:cNvSpPr>
          <p:nvPr/>
        </p:nvSpPr>
        <p:spPr>
          <a:xfrm>
            <a:off x="748193" y="4557786"/>
            <a:ext cx="11339304" cy="1888304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1300" i="1" dirty="0"/>
              <a:t>Ensuite il faut </a:t>
            </a:r>
            <a:r>
              <a:rPr lang="fr-FR" sz="1300" i="1" dirty="0">
                <a:solidFill>
                  <a:srgbClr val="C00000"/>
                </a:solidFill>
              </a:rPr>
              <a:t>présenter le « produit Parts Sociales, » sa rémunération, sa fiscalité, l’absence de frais même sur PEA.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1300" i="1" dirty="0"/>
              <a:t>Je les informe toujours que les parts sociales sont un produit à liquidité faible : le remboursement des parts sociales est effectué à la date du premier jour ouvré du nouvel exercice (en 2024, le 03 juin), sauf cas dérogatoires prévus par les statuts.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1300" i="1" dirty="0"/>
              <a:t>Un incontournable ? </a:t>
            </a:r>
            <a:r>
              <a:rPr lang="fr-FR" sz="1300" i="1" dirty="0">
                <a:solidFill>
                  <a:srgbClr val="C00000"/>
                </a:solidFill>
              </a:rPr>
              <a:t>La prépa de RV </a:t>
            </a:r>
            <a:r>
              <a:rPr lang="fr-FR" sz="1300" i="1" dirty="0"/>
              <a:t>: le client est-il déjà sociétaire ou non ? 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1300" i="1" dirty="0"/>
              <a:t>Bien sûr je privilégie une souscription via la </a:t>
            </a:r>
            <a:r>
              <a:rPr lang="fr-FR" sz="1300" i="1" dirty="0">
                <a:solidFill>
                  <a:srgbClr val="C00000"/>
                </a:solidFill>
              </a:rPr>
              <a:t>SED, rapide et conforme </a:t>
            </a:r>
            <a:r>
              <a:rPr lang="fr-FR" sz="1300" i="1" dirty="0"/>
              <a:t>! » 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1300" i="1" dirty="0"/>
              <a:t>Et parmi nos anciens clients nous ciblons également ceux qui détiennent un CSL R ou vert, ou qui répondent « sensibilisé » ou « impliqué » au QFD.</a:t>
            </a:r>
            <a:endParaRPr lang="fr-FR" i="1" dirty="0"/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id="{59645CC9-DCC7-4440-B475-CD05C53234D3}"/>
              </a:ext>
            </a:extLst>
          </p:cNvPr>
          <p:cNvSpPr txBox="1">
            <a:spLocks/>
          </p:cNvSpPr>
          <p:nvPr/>
        </p:nvSpPr>
        <p:spPr>
          <a:xfrm>
            <a:off x="3185040" y="1862925"/>
            <a:ext cx="8590414" cy="2535720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300" i="1" dirty="0"/>
              <a:t>Comment abordez-vous la question ?</a:t>
            </a:r>
          </a:p>
          <a:p>
            <a:pPr marL="0" indent="0" algn="just">
              <a:buNone/>
            </a:pPr>
            <a:r>
              <a:rPr lang="fr-FR" sz="1300" i="1" dirty="0">
                <a:solidFill>
                  <a:srgbClr val="C00000"/>
                </a:solidFill>
              </a:rPr>
              <a:t>S</a:t>
            </a:r>
            <a:r>
              <a:rPr lang="fr-FR" sz="1300" i="1" u="sng" dirty="0">
                <a:solidFill>
                  <a:srgbClr val="C00000"/>
                </a:solidFill>
              </a:rPr>
              <a:t>ystématiquement</a:t>
            </a:r>
            <a:r>
              <a:rPr lang="fr-FR" sz="1300" i="1" dirty="0">
                <a:solidFill>
                  <a:srgbClr val="C00000"/>
                </a:solidFill>
              </a:rPr>
              <a:t> avec tous nos nouveaux clients </a:t>
            </a:r>
            <a:r>
              <a:rPr lang="fr-FR" sz="1300" i="1" dirty="0"/>
              <a:t>en leur expliquant que nous sommes une banque coopérative qui appartient à ses clients sociétaires. Le côté local et social fait partie de notre ADN et interpelle nos clients.</a:t>
            </a:r>
          </a:p>
          <a:p>
            <a:pPr marL="0" indent="0" algn="just">
              <a:buNone/>
            </a:pPr>
            <a:r>
              <a:rPr lang="fr-FR" sz="1300" i="1" dirty="0"/>
              <a:t>Nous l’illustrons avec quelques exemples comme,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1300" i="1" dirty="0">
                <a:solidFill>
                  <a:srgbClr val="C00000"/>
                </a:solidFill>
              </a:rPr>
              <a:t>Finances et Pédagogie, </a:t>
            </a:r>
            <a:r>
              <a:rPr lang="fr-FR" sz="1300" i="1" dirty="0"/>
              <a:t>qui réalise des actions collectives de sensibilisation et de formation, sur le thème des finances au quotidien, auprès de tout public (jeunes et adultes),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1300" i="1" dirty="0">
                <a:solidFill>
                  <a:srgbClr val="C00000"/>
                </a:solidFill>
              </a:rPr>
              <a:t>Parcours Confiance, et son offre de micro-crédit </a:t>
            </a:r>
            <a:r>
              <a:rPr lang="fr-FR" sz="1300" i="1" dirty="0"/>
              <a:t>à destination des particuliers dont les moyens sont souvent insuffisants pour obtenir un financement bancaire classique,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1300" i="1" dirty="0"/>
              <a:t>ainsi que </a:t>
            </a:r>
            <a:r>
              <a:rPr lang="fr-FR" sz="1300" i="1" dirty="0">
                <a:solidFill>
                  <a:srgbClr val="C00000"/>
                </a:solidFill>
              </a:rPr>
              <a:t>le Fonds de dotation </a:t>
            </a:r>
            <a:r>
              <a:rPr lang="fr-FR" sz="1300" i="1" dirty="0"/>
              <a:t>en citant des associations qui en ont bénéficié (Cf. diapos précédentes).</a:t>
            </a:r>
          </a:p>
          <a:p>
            <a:pPr marL="0" indent="0" algn="just">
              <a:buNone/>
            </a:pPr>
            <a:r>
              <a:rPr lang="fr-FR" sz="1300" i="1" dirty="0"/>
              <a:t>Nos clients sont de plus en plus réceptifs à ces actions de solidarité et à l’ancrage local.</a:t>
            </a:r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28F060BC-E7FD-4DE7-B54E-BF333100E364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1D3F50-6E42-A6F1-CEF6-5A36B8B8E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257" y="1644463"/>
            <a:ext cx="1911200" cy="279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39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/>
            <a:extLst>
              <a:ext uri="{FF2B5EF4-FFF2-40B4-BE49-F238E27FC236}">
                <a16:creationId xmlns:a16="http://schemas.microsoft.com/office/drawing/2014/main" id="{148D7981-0188-41E4-AE4B-D5D16A1D5221}"/>
              </a:ext>
            </a:extLst>
          </p:cNvPr>
          <p:cNvSpPr/>
          <p:nvPr/>
        </p:nvSpPr>
        <p:spPr>
          <a:xfrm>
            <a:off x="8136862" y="4648132"/>
            <a:ext cx="3397381" cy="17882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Bulle narrative : rectangle 7">
            <a:extLst>
              <a:ext uri="{FF2B5EF4-FFF2-40B4-BE49-F238E27FC236}">
                <a16:creationId xmlns:a16="http://schemas.microsoft.com/office/drawing/2014/main" id="{FACE4D9E-EBED-4D9F-B434-2086C9F5DF12}"/>
              </a:ext>
            </a:extLst>
          </p:cNvPr>
          <p:cNvSpPr/>
          <p:nvPr/>
        </p:nvSpPr>
        <p:spPr>
          <a:xfrm>
            <a:off x="695325" y="5042661"/>
            <a:ext cx="3668446" cy="657421"/>
          </a:xfrm>
          <a:prstGeom prst="wedgeRectCallout">
            <a:avLst>
              <a:gd name="adj1" fmla="val 71695"/>
              <a:gd name="adj2" fmla="val -15008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496675" cy="720000"/>
          </a:xfrm>
        </p:spPr>
        <p:txBody>
          <a:bodyPr/>
          <a:lstStyle/>
          <a:p>
            <a:r>
              <a:rPr lang="fr-FR" dirty="0"/>
              <a:t>Les parts sociales, un placement accessible à tous </a:t>
            </a:r>
          </a:p>
        </p:txBody>
      </p:sp>
      <p:sp>
        <p:nvSpPr>
          <p:cNvPr id="17" name="Espace réservé du contenu 4">
            <a:extLst>
              <a:ext uri="{FF2B5EF4-FFF2-40B4-BE49-F238E27FC236}">
                <a16:creationId xmlns:a16="http://schemas.microsoft.com/office/drawing/2014/main" id="{2B856A62-897B-4120-B63E-3BBBF23C82A1}"/>
              </a:ext>
            </a:extLst>
          </p:cNvPr>
          <p:cNvSpPr txBox="1">
            <a:spLocks/>
          </p:cNvSpPr>
          <p:nvPr/>
        </p:nvSpPr>
        <p:spPr>
          <a:xfrm>
            <a:off x="695323" y="1328025"/>
            <a:ext cx="8519863" cy="2399981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fr-FR" dirty="0">
                <a:latin typeface="+mj-lt"/>
                <a:cs typeface="Arial" panose="020B0604020202020204" pitchFamily="34" charset="0"/>
              </a:rPr>
              <a:t>Devenir sociétaire, c’est rejoindre une communauté de 340 000 clients de la CEGEE qui ont déjà fait ce choix. Cela représente ¼ de nos clients.  </a:t>
            </a:r>
          </a:p>
          <a:p>
            <a:pPr algn="just">
              <a:spcAft>
                <a:spcPts val="1500"/>
              </a:spcAft>
            </a:pPr>
            <a:r>
              <a:rPr lang="fr-FR" dirty="0">
                <a:latin typeface="+mj-lt"/>
              </a:rPr>
              <a:t>D’un montant unitaire de 20€, 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les parts sociales sont accessibles </a:t>
            </a:r>
            <a:r>
              <a:rPr lang="fr-FR" dirty="0">
                <a:latin typeface="+mj-lt"/>
              </a:rPr>
              <a:t>à tous nos clients 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majeurs, mineurs </a:t>
            </a:r>
            <a:r>
              <a:rPr lang="fr-FR" dirty="0">
                <a:latin typeface="+mj-lt"/>
              </a:rPr>
              <a:t>et 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personnes morales, </a:t>
            </a:r>
            <a:r>
              <a:rPr lang="fr-FR" dirty="0">
                <a:latin typeface="+mj-lt"/>
              </a:rPr>
              <a:t>et permettent de bénéficier d’une rémunération attractive sur le capital investi tout en diversifiant </a:t>
            </a:r>
            <a:r>
              <a:rPr lang="fr-FR" dirty="0">
                <a:latin typeface="+mj-lt"/>
                <a:cs typeface="Arial" panose="020B0604020202020204" pitchFamily="34" charset="0"/>
              </a:rPr>
              <a:t>son épargne.</a:t>
            </a:r>
          </a:p>
          <a:p>
            <a:pPr algn="just">
              <a:spcBef>
                <a:spcPts val="0"/>
              </a:spcBef>
              <a:spcAft>
                <a:spcPts val="1500"/>
              </a:spcAft>
            </a:pPr>
            <a:r>
              <a:rPr lang="fr-FR" dirty="0">
                <a:latin typeface="+mj-lt"/>
                <a:cs typeface="Arial" panose="020B0604020202020204" pitchFamily="34" charset="0"/>
              </a:rPr>
              <a:t>Il est possible de mettre en place un </a:t>
            </a:r>
            <a:r>
              <a:rPr lang="fr-FR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versement régulier</a:t>
            </a:r>
            <a:r>
              <a:rPr lang="fr-FR" dirty="0">
                <a:latin typeface="+mj-lt"/>
                <a:cs typeface="Arial" panose="020B0604020202020204" pitchFamily="34" charset="0"/>
              </a:rPr>
              <a:t> en parts sociales.</a:t>
            </a:r>
          </a:p>
          <a:p>
            <a:pPr algn="just">
              <a:spcBef>
                <a:spcPts val="0"/>
              </a:spcBef>
              <a:spcAft>
                <a:spcPts val="1500"/>
              </a:spcAft>
            </a:pPr>
            <a:r>
              <a:rPr lang="fr-FR" dirty="0">
                <a:latin typeface="+mj-lt"/>
                <a:cs typeface="Arial" panose="020B0604020202020204" pitchFamily="34" charset="0"/>
              </a:rPr>
              <a:t>Le montant maximum est de 2 500 parts soit 50 K€.</a:t>
            </a:r>
          </a:p>
          <a:p>
            <a:pPr algn="just">
              <a:spcBef>
                <a:spcPts val="0"/>
              </a:spcBef>
              <a:spcAft>
                <a:spcPts val="1500"/>
              </a:spcAft>
            </a:pPr>
            <a:endParaRPr lang="fr-FR" dirty="0">
              <a:latin typeface="+mj-lt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500"/>
              </a:spcAft>
            </a:pPr>
            <a:endParaRPr lang="fr-FR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6" name="Picture 2" descr="Free vector people putting puzzle pieces together">
            <a:extLst>
              <a:ext uri="{FF2B5EF4-FFF2-40B4-BE49-F238E27FC236}">
                <a16:creationId xmlns:a16="http://schemas.microsoft.com/office/drawing/2014/main" id="{7EFCCD03-DE98-442A-9C81-723F560E8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87" y="1184147"/>
            <a:ext cx="2779526" cy="185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Espace réservé du contenu 4">
            <a:extLst>
              <a:ext uri="{FF2B5EF4-FFF2-40B4-BE49-F238E27FC236}">
                <a16:creationId xmlns:a16="http://schemas.microsoft.com/office/drawing/2014/main" id="{2327A618-A0B9-406A-95F1-3F3BBE223B20}"/>
              </a:ext>
            </a:extLst>
          </p:cNvPr>
          <p:cNvSpPr txBox="1">
            <a:spLocks/>
          </p:cNvSpPr>
          <p:nvPr/>
        </p:nvSpPr>
        <p:spPr>
          <a:xfrm>
            <a:off x="695323" y="3741156"/>
            <a:ext cx="11100960" cy="813744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anose="020B0604020202020204" pitchFamily="34" charset="0"/>
              </a:rPr>
              <a:t>Pour marquer l’engagement du sociétaire, il est préconisé de procéder à des </a:t>
            </a:r>
            <a:r>
              <a:rPr lang="fr-FR" dirty="0">
                <a:solidFill>
                  <a:srgbClr val="C00000"/>
                </a:solidFill>
                <a:latin typeface="Arial" panose="020B0604020202020204" pitchFamily="34" charset="0"/>
              </a:rPr>
              <a:t>souscriptions d’au minimum 10 parts sociales</a:t>
            </a:r>
            <a:r>
              <a:rPr lang="fr-FR" dirty="0">
                <a:latin typeface="Arial" panose="020B0604020202020204" pitchFamily="34" charset="0"/>
              </a:rPr>
              <a:t>. Cela ancrera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sentiment d’appartenance et fidélisera le client sociétaire. </a:t>
            </a:r>
            <a:endParaRPr lang="fr-FR" dirty="0">
              <a:latin typeface="Arial" panose="020B0604020202020204" pitchFamily="34" charset="0"/>
            </a:endParaRPr>
          </a:p>
          <a:p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Parler du sociétariat et de nos valeurs coopératives doit être un réflexe lors de chaque entrée en relation.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6563F5-CB80-44AC-A50C-8B9882C8592A}"/>
              </a:ext>
            </a:extLst>
          </p:cNvPr>
          <p:cNvSpPr/>
          <p:nvPr/>
        </p:nvSpPr>
        <p:spPr>
          <a:xfrm>
            <a:off x="695323" y="5247222"/>
            <a:ext cx="366844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Activation de l’univers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 client à partir de 10 parts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BCF64F-5E17-424F-A930-FF4E248DFCBD}"/>
              </a:ext>
            </a:extLst>
          </p:cNvPr>
          <p:cNvSpPr/>
          <p:nvPr/>
        </p:nvSpPr>
        <p:spPr>
          <a:xfrm>
            <a:off x="695324" y="5044937"/>
            <a:ext cx="41193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Impacts </a:t>
            </a:r>
            <a:r>
              <a:rPr lang="fr-FR" sz="1200" b="1" dirty="0">
                <a:solidFill>
                  <a:srgbClr val="C00000"/>
                </a:solidFill>
              </a:rPr>
              <a:t>Segmentation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2" descr="Girl idea icon">
            <a:extLst>
              <a:ext uri="{FF2B5EF4-FFF2-40B4-BE49-F238E27FC236}">
                <a16:creationId xmlns:a16="http://schemas.microsoft.com/office/drawing/2014/main" id="{624F957E-469C-4B5E-BC42-E072041A4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042" y="4793752"/>
            <a:ext cx="1805666" cy="164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hlinkClick r:id="rId2"/>
            <a:extLst>
              <a:ext uri="{FF2B5EF4-FFF2-40B4-BE49-F238E27FC236}">
                <a16:creationId xmlns:a16="http://schemas.microsoft.com/office/drawing/2014/main" id="{91A921A1-1360-4990-A2C6-8472B38B47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1705" y="5049382"/>
            <a:ext cx="2404262" cy="13480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A08641-E2EF-47CE-B74A-7E37FC69C2B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45803" y="4746993"/>
            <a:ext cx="1808006" cy="16788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301C556-F3DA-4EFA-9CDF-3D9972444BE0}"/>
              </a:ext>
            </a:extLst>
          </p:cNvPr>
          <p:cNvSpPr/>
          <p:nvPr/>
        </p:nvSpPr>
        <p:spPr>
          <a:xfrm>
            <a:off x="8135145" y="4658677"/>
            <a:ext cx="33973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dirty="0">
                <a:solidFill>
                  <a:srgbClr val="C00000"/>
                </a:solidFill>
              </a:rPr>
              <a:t>Un nouvel outil de pilotage est à votre disposition pour suivre l’évolution des sociétaires dans votre structure</a:t>
            </a:r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9F624BFB-2946-4A38-9A5C-14CEFE31AB04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</p:spTree>
    <p:extLst>
      <p:ext uri="{BB962C8B-B14F-4D97-AF65-F5344CB8AC3E}">
        <p14:creationId xmlns:p14="http://schemas.microsoft.com/office/powerpoint/2010/main" val="315439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4DB23E62-D711-4179-9AD9-C2AD6A7AA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668" y="1217512"/>
            <a:ext cx="1813678" cy="668197"/>
          </a:xfrm>
          <a:prstGeom prst="rect">
            <a:avLst/>
          </a:prstGeom>
        </p:spPr>
      </p:pic>
      <p:sp>
        <p:nvSpPr>
          <p:cNvPr id="20" name="Rectangle 19">
            <a:hlinkClick r:id="rId4"/>
            <a:extLst>
              <a:ext uri="{FF2B5EF4-FFF2-40B4-BE49-F238E27FC236}">
                <a16:creationId xmlns:a16="http://schemas.microsoft.com/office/drawing/2014/main" id="{0519EE9B-0BF1-4640-B73A-9176AAD8717E}"/>
              </a:ext>
            </a:extLst>
          </p:cNvPr>
          <p:cNvSpPr/>
          <p:nvPr/>
        </p:nvSpPr>
        <p:spPr>
          <a:xfrm>
            <a:off x="6887482" y="4808804"/>
            <a:ext cx="3475718" cy="1150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0C5416-5EA1-4E14-99EA-6B07A6263DEA}"/>
              </a:ext>
            </a:extLst>
          </p:cNvPr>
          <p:cNvSpPr/>
          <p:nvPr/>
        </p:nvSpPr>
        <p:spPr>
          <a:xfrm>
            <a:off x="1447800" y="4808805"/>
            <a:ext cx="4648200" cy="1150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496675" cy="720000"/>
          </a:xfrm>
        </p:spPr>
        <p:txBody>
          <a:bodyPr/>
          <a:lstStyle/>
          <a:p>
            <a:r>
              <a:rPr lang="fr-FR" dirty="0"/>
              <a:t>Être sociétaire, c’est bénéficier d’un statut privilégié et avantageux</a:t>
            </a:r>
          </a:p>
        </p:txBody>
      </p:sp>
      <p:pic>
        <p:nvPicPr>
          <p:cNvPr id="10" name="Image 9">
            <a:hlinkClick r:id="rId5"/>
            <a:extLst>
              <a:ext uri="{FF2B5EF4-FFF2-40B4-BE49-F238E27FC236}">
                <a16:creationId xmlns:a16="http://schemas.microsoft.com/office/drawing/2014/main" id="{9ED29133-E51F-4372-8578-4F2BB926E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3029" y="1441813"/>
            <a:ext cx="1654432" cy="638762"/>
          </a:xfrm>
          <a:prstGeom prst="rect">
            <a:avLst/>
          </a:prstGeom>
        </p:spPr>
      </p:pic>
      <p:pic>
        <p:nvPicPr>
          <p:cNvPr id="23" name="Picture 4" descr="Groupe de jeunes posant pour une photo Vecteur gratuit">
            <a:extLst>
              <a:ext uri="{FF2B5EF4-FFF2-40B4-BE49-F238E27FC236}">
                <a16:creationId xmlns:a16="http://schemas.microsoft.com/office/drawing/2014/main" id="{3FD9A44E-8F3F-48C7-91AA-6B18050612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EE8EA"/>
              </a:clrFrom>
              <a:clrTo>
                <a:srgbClr val="FEE8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9" t="9302" r="6256" b="9253"/>
          <a:stretch/>
        </p:blipFill>
        <p:spPr bwMode="auto">
          <a:xfrm>
            <a:off x="9150791" y="2102203"/>
            <a:ext cx="2718908" cy="169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Espace réservé du contenu 4">
            <a:extLst>
              <a:ext uri="{FF2B5EF4-FFF2-40B4-BE49-F238E27FC236}">
                <a16:creationId xmlns:a16="http://schemas.microsoft.com/office/drawing/2014/main" id="{FF0E1F80-2A96-4525-9CC9-A8FAF326FBAD}"/>
              </a:ext>
            </a:extLst>
          </p:cNvPr>
          <p:cNvSpPr txBox="1">
            <a:spLocks/>
          </p:cNvSpPr>
          <p:nvPr/>
        </p:nvSpPr>
        <p:spPr>
          <a:xfrm>
            <a:off x="695324" y="1447269"/>
            <a:ext cx="10927444" cy="720000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sociétaires bénéficient en outre d’un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site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qui leur est réservé : </a:t>
            </a:r>
          </a:p>
          <a:p>
            <a:pPr algn="just"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Cet espace leur donne accès à de nombreuses informations et au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club des sociétaires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1" algn="just">
              <a:spcAft>
                <a:spcPts val="200"/>
              </a:spcAft>
            </a:pPr>
            <a:endParaRPr lang="fr-FR" sz="1600" dirty="0"/>
          </a:p>
        </p:txBody>
      </p:sp>
      <p:pic>
        <p:nvPicPr>
          <p:cNvPr id="2" name="Image 1">
            <a:hlinkClick r:id="rId8"/>
            <a:extLst>
              <a:ext uri="{FF2B5EF4-FFF2-40B4-BE49-F238E27FC236}">
                <a16:creationId xmlns:a16="http://schemas.microsoft.com/office/drawing/2014/main" id="{53ACD37E-E56C-4A4B-94CF-430E900A2C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8681" y="4880493"/>
            <a:ext cx="1913815" cy="1018708"/>
          </a:xfrm>
          <a:prstGeom prst="rect">
            <a:avLst/>
          </a:prstGeom>
        </p:spPr>
      </p:pic>
      <p:sp>
        <p:nvSpPr>
          <p:cNvPr id="18" name="Rectangle 17">
            <a:hlinkClick r:id="rId8"/>
            <a:extLst>
              <a:ext uri="{FF2B5EF4-FFF2-40B4-BE49-F238E27FC236}">
                <a16:creationId xmlns:a16="http://schemas.microsoft.com/office/drawing/2014/main" id="{5846C641-18B6-44D3-A3F1-85EF0D909EBD}"/>
              </a:ext>
            </a:extLst>
          </p:cNvPr>
          <p:cNvSpPr/>
          <p:nvPr/>
        </p:nvSpPr>
        <p:spPr>
          <a:xfrm>
            <a:off x="3541132" y="5066681"/>
            <a:ext cx="2402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Vidéo de présentation du modèle coopératif 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Espace réservé du contenu 4">
            <a:extLst>
              <a:ext uri="{FF2B5EF4-FFF2-40B4-BE49-F238E27FC236}">
                <a16:creationId xmlns:a16="http://schemas.microsoft.com/office/drawing/2014/main" id="{DC575400-FC48-49E1-BADD-88D6794AFE2F}"/>
              </a:ext>
            </a:extLst>
          </p:cNvPr>
          <p:cNvSpPr txBox="1">
            <a:spLocks/>
          </p:cNvSpPr>
          <p:nvPr/>
        </p:nvSpPr>
        <p:spPr>
          <a:xfrm>
            <a:off x="695324" y="2326716"/>
            <a:ext cx="8208536" cy="697807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Leur statut leur permettra de profiter de nombreux avantages dans le Grand Est et dans toute la France (billetterie réduite, bons d’achats…) .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>
              <a:spcAft>
                <a:spcPts val="200"/>
              </a:spcAft>
            </a:pPr>
            <a:endParaRPr lang="fr-FR" sz="1600" dirty="0"/>
          </a:p>
        </p:txBody>
      </p:sp>
      <p:sp>
        <p:nvSpPr>
          <p:cNvPr id="31" name="Espace réservé du contenu 4">
            <a:extLst>
              <a:ext uri="{FF2B5EF4-FFF2-40B4-BE49-F238E27FC236}">
                <a16:creationId xmlns:a16="http://schemas.microsoft.com/office/drawing/2014/main" id="{FE5D6DAD-1240-402A-A41A-9AC67E5C3745}"/>
              </a:ext>
            </a:extLst>
          </p:cNvPr>
          <p:cNvSpPr txBox="1">
            <a:spLocks/>
          </p:cNvSpPr>
          <p:nvPr/>
        </p:nvSpPr>
        <p:spPr>
          <a:xfrm>
            <a:off x="695324" y="4298154"/>
            <a:ext cx="8208536" cy="697807"/>
          </a:xfrm>
        </p:spPr>
        <p:txBody>
          <a:bodyPr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48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92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Pour en savoir plus sur le modèle coopératif et les parts sociales : </a:t>
            </a:r>
          </a:p>
        </p:txBody>
      </p:sp>
      <p:pic>
        <p:nvPicPr>
          <p:cNvPr id="8" name="Image 7">
            <a:hlinkClick r:id="rId8"/>
            <a:extLst>
              <a:ext uri="{FF2B5EF4-FFF2-40B4-BE49-F238E27FC236}">
                <a16:creationId xmlns:a16="http://schemas.microsoft.com/office/drawing/2014/main" id="{DEE82670-2708-4B43-A815-873AB577F8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952" b="95722" l="4215" r="96935">
                        <a14:foregroundMark x1="73180" y1="70588" x2="73563" y2="28342"/>
                        <a14:foregroundMark x1="73563" y1="28342" x2="46743" y2="9091"/>
                        <a14:foregroundMark x1="46743" y1="9091" x2="25670" y2="35829"/>
                        <a14:foregroundMark x1="25670" y1="35829" x2="34100" y2="75401"/>
                        <a14:foregroundMark x1="34100" y1="75401" x2="63218" y2="82353"/>
                        <a14:foregroundMark x1="63218" y1="82353" x2="71264" y2="70588"/>
                        <a14:foregroundMark x1="94636" y1="51337" x2="90421" y2="27807"/>
                        <a14:foregroundMark x1="11111" y1="27273" x2="9962" y2="69519"/>
                        <a14:foregroundMark x1="9962" y1="69519" x2="25670" y2="92513"/>
                        <a14:foregroundMark x1="59004" y1="95722" x2="59004" y2="95722"/>
                        <a14:foregroundMark x1="54023" y1="95722" x2="23755" y2="87166"/>
                        <a14:foregroundMark x1="23755" y1="87166" x2="4215" y2="54545"/>
                        <a14:foregroundMark x1="4215" y1="54545" x2="4215" y2="40642"/>
                        <a14:foregroundMark x1="16858" y1="8021" x2="47126" y2="6952"/>
                        <a14:foregroundMark x1="47126" y1="6952" x2="82375" y2="7487"/>
                        <a14:foregroundMark x1="94636" y1="73797" x2="94636" y2="32086"/>
                        <a14:foregroundMark x1="94636" y1="32086" x2="96935" y2="37433"/>
                        <a14:foregroundMark x1="51341" y1="57219" x2="47893" y2="45989"/>
                        <a14:foregroundMark x1="42529" y1="63102" x2="54789" y2="50802"/>
                        <a14:foregroundMark x1="42529" y1="59893" x2="42529" y2="41711"/>
                        <a14:foregroundMark x1="42529" y1="33690" x2="54789" y2="47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4135" y="5021128"/>
            <a:ext cx="839185" cy="601255"/>
          </a:xfrm>
          <a:prstGeom prst="rect">
            <a:avLst/>
          </a:prstGeom>
        </p:spPr>
      </p:pic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724C175E-CEF4-4CD3-991B-B52EACB43C93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sociétariat : Être acteur du territoire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881ED7-6711-4AC8-98F5-115C0AD4FF5B}"/>
              </a:ext>
            </a:extLst>
          </p:cNvPr>
          <p:cNvSpPr/>
          <p:nvPr/>
        </p:nvSpPr>
        <p:spPr>
          <a:xfrm>
            <a:off x="1340064" y="3000576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Parcs de loisirs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FB78AE-BF9F-41F4-A9E6-E24E7641BA7B}"/>
              </a:ext>
            </a:extLst>
          </p:cNvPr>
          <p:cNvSpPr/>
          <p:nvPr/>
        </p:nvSpPr>
        <p:spPr>
          <a:xfrm>
            <a:off x="2360224" y="2993853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Cinémas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9F65AE-443C-4963-A43A-D42A3813EDC9}"/>
              </a:ext>
            </a:extLst>
          </p:cNvPr>
          <p:cNvSpPr/>
          <p:nvPr/>
        </p:nvSpPr>
        <p:spPr>
          <a:xfrm>
            <a:off x="3399098" y="2993853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Shopping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066328-A828-4727-A6B3-E386B2539215}"/>
              </a:ext>
            </a:extLst>
          </p:cNvPr>
          <p:cNvSpPr/>
          <p:nvPr/>
        </p:nvSpPr>
        <p:spPr>
          <a:xfrm>
            <a:off x="4433268" y="2993853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Sport &amp; Bien-être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32C26A-358F-459C-B38F-235C08381079}"/>
              </a:ext>
            </a:extLst>
          </p:cNvPr>
          <p:cNvSpPr/>
          <p:nvPr/>
        </p:nvSpPr>
        <p:spPr>
          <a:xfrm>
            <a:off x="5471084" y="3001060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Voyages &amp; vacances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F8D747-44A0-4046-ABDA-2D65AC527A22}"/>
              </a:ext>
            </a:extLst>
          </p:cNvPr>
          <p:cNvSpPr/>
          <p:nvPr/>
        </p:nvSpPr>
        <p:spPr>
          <a:xfrm>
            <a:off x="6493133" y="3000576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Abonnements presse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EF2E93A9-70F5-490B-9226-8DD15BE7DE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3134" y="3479408"/>
            <a:ext cx="457448" cy="69903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C33E6BC-16D3-4180-B8D5-700A1D2C2F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60183" y="3479408"/>
            <a:ext cx="422153" cy="699034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4974B7E-79B0-44A8-9BCE-4DA9B1CF2186}"/>
              </a:ext>
            </a:extLst>
          </p:cNvPr>
          <p:cNvSpPr/>
          <p:nvPr/>
        </p:nvSpPr>
        <p:spPr>
          <a:xfrm>
            <a:off x="7528839" y="3001166"/>
            <a:ext cx="908064" cy="418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rgbClr val="C00000"/>
                </a:solidFill>
              </a:rPr>
              <a:t>Billetterie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18DD7914-BD22-454D-B312-523CB742AC8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69" t="1949" r="80686" b="3302"/>
          <a:stretch/>
        </p:blipFill>
        <p:spPr>
          <a:xfrm>
            <a:off x="7532546" y="3482106"/>
            <a:ext cx="451283" cy="69903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E8545D97-0CD7-4157-90CE-2902AB2E8CA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76545" t="7207" r="669" b="10578"/>
          <a:stretch/>
        </p:blipFill>
        <p:spPr>
          <a:xfrm>
            <a:off x="8010846" y="3482106"/>
            <a:ext cx="407952" cy="69903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ED6CE3B7-AA47-423A-8ADF-3BF65D5A0C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74792" y="3484107"/>
            <a:ext cx="401674" cy="69709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18B1969-F0AA-4B0B-B81F-362D7297C4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13094" y="3482000"/>
            <a:ext cx="459777" cy="69709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66C101D-4BA4-4CB2-AF77-A55A512555C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47016" y="3477794"/>
            <a:ext cx="446586" cy="69709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CAE34DD-A8D1-4519-9973-C684644173B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24606" y="3474792"/>
            <a:ext cx="376483" cy="69709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CD4A6D2-B302-43C6-94CE-915A0214EF6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40289" y="3479408"/>
            <a:ext cx="438478" cy="699034"/>
          </a:xfrm>
          <a:prstGeom prst="rect">
            <a:avLst/>
          </a:prstGeom>
          <a:ln>
            <a:noFill/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0CB1D495-A317-4158-98F3-D0E78D988C0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99917" y="3479407"/>
            <a:ext cx="446585" cy="699034"/>
          </a:xfrm>
          <a:prstGeom prst="rect">
            <a:avLst/>
          </a:prstGeom>
          <a:ln>
            <a:noFill/>
          </a:ln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1D2280E-F637-4ACD-986D-014FFEA53A4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75259" y="3484081"/>
            <a:ext cx="441651" cy="724449"/>
          </a:xfrm>
          <a:prstGeom prst="rect">
            <a:avLst/>
          </a:prstGeom>
          <a:ln>
            <a:noFill/>
          </a:ln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31CCCB44-4C8C-4EE5-8476-2F7514D5BB5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41117" y="3482340"/>
            <a:ext cx="441651" cy="774429"/>
          </a:xfrm>
          <a:prstGeom prst="rect">
            <a:avLst/>
          </a:prstGeom>
          <a:ln>
            <a:noFill/>
          </a:ln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37E8766E-10CA-43CB-AD42-71BBAFFAC47C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21416"/>
          <a:stretch/>
        </p:blipFill>
        <p:spPr>
          <a:xfrm>
            <a:off x="3424169" y="3472684"/>
            <a:ext cx="455943" cy="697099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BD93B3CC-5B95-4F19-B5CA-5A5BD9740B6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60054" y="3472684"/>
            <a:ext cx="410246" cy="697099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43715542-B937-40D5-A80F-AB0AF2DD4251}"/>
              </a:ext>
            </a:extLst>
          </p:cNvPr>
          <p:cNvSpPr/>
          <p:nvPr/>
        </p:nvSpPr>
        <p:spPr>
          <a:xfrm>
            <a:off x="1312905" y="2964364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D24FC34-A288-4A9B-91D7-363EABF2A73B}"/>
              </a:ext>
            </a:extLst>
          </p:cNvPr>
          <p:cNvSpPr/>
          <p:nvPr/>
        </p:nvSpPr>
        <p:spPr>
          <a:xfrm>
            <a:off x="2343043" y="2957641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5E30BC3-D8FE-45D9-891E-09428FDB5730}"/>
              </a:ext>
            </a:extLst>
          </p:cNvPr>
          <p:cNvSpPr/>
          <p:nvPr/>
        </p:nvSpPr>
        <p:spPr>
          <a:xfrm>
            <a:off x="3373181" y="2957641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54BA3DD-0E43-4986-8DBA-B9BA38CE73A6}"/>
              </a:ext>
            </a:extLst>
          </p:cNvPr>
          <p:cNvSpPr/>
          <p:nvPr/>
        </p:nvSpPr>
        <p:spPr>
          <a:xfrm>
            <a:off x="4403319" y="2957641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1A739A3-B922-458D-82A8-D116DB729E0D}"/>
              </a:ext>
            </a:extLst>
          </p:cNvPr>
          <p:cNvSpPr/>
          <p:nvPr/>
        </p:nvSpPr>
        <p:spPr>
          <a:xfrm>
            <a:off x="5438164" y="2964848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49B045B-E5CC-4292-A274-DE69F3CF26F9}"/>
              </a:ext>
            </a:extLst>
          </p:cNvPr>
          <p:cNvSpPr/>
          <p:nvPr/>
        </p:nvSpPr>
        <p:spPr>
          <a:xfrm>
            <a:off x="6465317" y="2964364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E3E6E18-A176-4ECD-96CB-2B46E606B08C}"/>
              </a:ext>
            </a:extLst>
          </p:cNvPr>
          <p:cNvSpPr/>
          <p:nvPr/>
        </p:nvSpPr>
        <p:spPr>
          <a:xfrm>
            <a:off x="7498440" y="2964954"/>
            <a:ext cx="939725" cy="1297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hlinkClick r:id="rId4"/>
            <a:extLst>
              <a:ext uri="{FF2B5EF4-FFF2-40B4-BE49-F238E27FC236}">
                <a16:creationId xmlns:a16="http://schemas.microsoft.com/office/drawing/2014/main" id="{438EB428-A52D-4A2E-B017-BE164FF1684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661679" y="5473510"/>
            <a:ext cx="1927324" cy="467865"/>
          </a:xfrm>
          <a:prstGeom prst="rect">
            <a:avLst/>
          </a:prstGeom>
        </p:spPr>
      </p:pic>
      <p:sp>
        <p:nvSpPr>
          <p:cNvPr id="11" name="ZoneTexte 10">
            <a:hlinkClick r:id="rId4"/>
            <a:extLst>
              <a:ext uri="{FF2B5EF4-FFF2-40B4-BE49-F238E27FC236}">
                <a16:creationId xmlns:a16="http://schemas.microsoft.com/office/drawing/2014/main" id="{5553BD10-D74C-4C15-9DDC-A3F455336AB4}"/>
              </a:ext>
            </a:extLst>
          </p:cNvPr>
          <p:cNvSpPr txBox="1"/>
          <p:nvPr/>
        </p:nvSpPr>
        <p:spPr>
          <a:xfrm>
            <a:off x="6935179" y="4808804"/>
            <a:ext cx="3428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tout savoir sur les parts sociales :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7B157B3-E46B-42AC-9FE7-4CD4A461252E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86894" t="41880" r="3821" b="31337"/>
          <a:stretch/>
        </p:blipFill>
        <p:spPr>
          <a:xfrm rot="21006245">
            <a:off x="10083682" y="5166154"/>
            <a:ext cx="654429" cy="83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71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 anchor="ctr"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sociétariat : Être acteur de son Territoire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L’épargne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, une préoccupation des Français dans un contexte en évolution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2024, l’année du bilan épargne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122" name="Picture 2" descr="Free photo front view of plant growing from golden coins">
            <a:extLst>
              <a:ext uri="{FF2B5EF4-FFF2-40B4-BE49-F238E27FC236}">
                <a16:creationId xmlns:a16="http://schemas.microsoft.com/office/drawing/2014/main" id="{0C2577AE-3C17-48EF-98CF-7D08D65C8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59" b="89773" l="2236" r="98243">
                        <a14:foregroundMark x1="59425" y1="44886" x2="65335" y2="43466"/>
                        <a14:foregroundMark x1="60863" y1="48295" x2="54153" y2="57955"/>
                        <a14:foregroundMark x1="54153" y1="57955" x2="53355" y2="62216"/>
                        <a14:foregroundMark x1="2396" y1="88352" x2="15495" y2="88636"/>
                        <a14:foregroundMark x1="18211" y1="86932" x2="46166" y2="82386"/>
                        <a14:foregroundMark x1="46166" y1="82386" x2="98243" y2="89489"/>
                        <a14:foregroundMark x1="48243" y1="78977" x2="35144" y2="79830"/>
                        <a14:foregroundMark x1="34345" y1="81250" x2="22524" y2="82670"/>
                        <a14:foregroundMark x1="51757" y1="78693" x2="59904" y2="81818"/>
                        <a14:foregroundMark x1="56070" y1="78977" x2="61821" y2="82102"/>
                        <a14:foregroundMark x1="66454" y1="79261" x2="72684" y2="80398"/>
                        <a14:foregroundMark x1="69169" y1="80398" x2="63738" y2="77557"/>
                        <a14:foregroundMark x1="64058" y1="78409" x2="62460" y2="77841"/>
                        <a14:foregroundMark x1="90256" y1="83239" x2="77157" y2="83523"/>
                        <a14:foregroundMark x1="51757" y1="87500" x2="44089" y2="87216"/>
                        <a14:foregroundMark x1="50160" y1="89773" x2="46965" y2="88636"/>
                        <a14:foregroundMark x1="54633" y1="89489" x2="70927" y2="87216"/>
                        <a14:foregroundMark x1="70927" y1="87216" x2="79712" y2="87216"/>
                        <a14:foregroundMark x1="79712" y1="87216" x2="63898" y2="89489"/>
                        <a14:backgroundMark x1="41374" y1="71023" x2="5751" y2="76989"/>
                        <a14:backgroundMark x1="5751" y1="76989" x2="2077" y2="60227"/>
                        <a14:backgroundMark x1="2077" y1="60227" x2="1917" y2="43182"/>
                        <a14:backgroundMark x1="1917" y1="43182" x2="11182" y2="9091"/>
                        <a14:backgroundMark x1="11182" y1="9091" x2="21246" y2="1989"/>
                        <a14:backgroundMark x1="21246" y1="1989" x2="31310" y2="1705"/>
                        <a14:backgroundMark x1="31310" y1="1705" x2="81470" y2="5966"/>
                        <a14:backgroundMark x1="81470" y1="5966" x2="89776" y2="14489"/>
                        <a14:backgroundMark x1="89776" y1="14489" x2="96965" y2="58523"/>
                        <a14:backgroundMark x1="96965" y1="58523" x2="96006" y2="76136"/>
                        <a14:backgroundMark x1="96006" y1="76136" x2="62780" y2="70739"/>
                        <a14:backgroundMark x1="62780" y1="70739" x2="69010" y2="56250"/>
                        <a14:backgroundMark x1="69010" y1="56250" x2="77476" y2="50284"/>
                        <a14:backgroundMark x1="77476" y1="50284" x2="79073" y2="28409"/>
                        <a14:backgroundMark x1="79073" y1="28409" x2="70128" y2="20170"/>
                        <a14:backgroundMark x1="70128" y1="20170" x2="39936" y2="25000"/>
                        <a14:backgroundMark x1="39936" y1="25000" x2="30351" y2="32955"/>
                        <a14:backgroundMark x1="30351" y1="32955" x2="28275" y2="50568"/>
                        <a14:backgroundMark x1="28275" y1="50568" x2="33067" y2="64489"/>
                        <a14:backgroundMark x1="33067" y1="64489" x2="41534" y2="67614"/>
                        <a14:backgroundMark x1="41534" y1="67614" x2="41054" y2="71591"/>
                        <a14:backgroundMark x1="50639" y1="67045" x2="51438" y2="64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606" y="4466029"/>
            <a:ext cx="4188453" cy="235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414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L’épargne, une préoccupation des Français dans un contexte en évolution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4" y="1679713"/>
            <a:ext cx="11256044" cy="46515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800" dirty="0"/>
              <a:t>En 4 ans, </a:t>
            </a:r>
            <a:r>
              <a:rPr lang="fr-FR" sz="1800" dirty="0">
                <a:solidFill>
                  <a:srgbClr val="C00000"/>
                </a:solidFill>
              </a:rPr>
              <a:t>2 chocs rapprochés ont profondément affecté les comportements d’épargne </a:t>
            </a:r>
            <a:r>
              <a:rPr lang="fr-FR" sz="1800" dirty="0"/>
              <a:t>des Français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800" dirty="0">
                <a:solidFill>
                  <a:srgbClr val="C00000"/>
                </a:solidFill>
              </a:rPr>
              <a:t>Tout en consacrant l’assurance-vie </a:t>
            </a:r>
            <a:r>
              <a:rPr lang="fr-FR" sz="1800" dirty="0"/>
              <a:t>comme leur placement préféré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800" dirty="0"/>
              <a:t>Notre collecte assurance-vie a fortement augmenté, mais </a:t>
            </a:r>
            <a:r>
              <a:rPr lang="fr-FR" sz="1800" dirty="0">
                <a:solidFill>
                  <a:srgbClr val="C00000"/>
                </a:solidFill>
              </a:rPr>
              <a:t>notre PTF de clients nécessite une gestion proactive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800" dirty="0"/>
              <a:t>Début 2024, sur le plan économique, </a:t>
            </a:r>
            <a:r>
              <a:rPr lang="fr-FR" sz="1800" dirty="0">
                <a:solidFill>
                  <a:srgbClr val="C00000"/>
                </a:solidFill>
              </a:rPr>
              <a:t>l’inflation est en décrue et le recul des taux semble bien enclenché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1800" dirty="0"/>
              <a:t>Parmi les attentes de nos clients, </a:t>
            </a:r>
            <a:r>
              <a:rPr lang="fr-FR" sz="1800" dirty="0">
                <a:solidFill>
                  <a:srgbClr val="C00000"/>
                </a:solidFill>
              </a:rPr>
              <a:t>deux évolutions majeures se sont renforcées : la sensibilité à l’épargne responsable </a:t>
            </a:r>
            <a:r>
              <a:rPr lang="fr-FR" sz="1800" dirty="0"/>
              <a:t>et </a:t>
            </a:r>
            <a:r>
              <a:rPr lang="fr-FR" sz="1800" dirty="0">
                <a:solidFill>
                  <a:srgbClr val="C00000"/>
                </a:solidFill>
              </a:rPr>
              <a:t>la nécessité de préparer sa retraite</a:t>
            </a:r>
          </a:p>
          <a:p>
            <a:pPr marL="36000" indent="0">
              <a:lnSpc>
                <a:spcPct val="150000"/>
              </a:lnSpc>
              <a:spcAft>
                <a:spcPts val="600"/>
              </a:spcAft>
              <a:buNone/>
            </a:pPr>
            <a:endParaRPr lang="fr-FR" sz="1800" dirty="0"/>
          </a:p>
          <a:p>
            <a:pPr marL="36000" indent="0">
              <a:buNone/>
            </a:pPr>
            <a:endParaRPr lang="fr-FR" sz="1800" dirty="0"/>
          </a:p>
        </p:txBody>
      </p:sp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81FBA9A6-FC09-56B6-51B4-2F2E57550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en évolution</a:t>
            </a:r>
          </a:p>
        </p:txBody>
      </p:sp>
    </p:spTree>
    <p:extLst>
      <p:ext uri="{BB962C8B-B14F-4D97-AF65-F5344CB8AC3E}">
        <p14:creationId xmlns:p14="http://schemas.microsoft.com/office/powerpoint/2010/main" val="2277216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En 4 ans, les ménages français ont été confrontés à deux chocs rapprochés qui les ont conduits à profondément remanier leurs supports d’épargne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4" y="1679713"/>
            <a:ext cx="4596343" cy="4651513"/>
          </a:xfrm>
        </p:spPr>
        <p:txBody>
          <a:bodyPr>
            <a:normAutofit/>
          </a:bodyPr>
          <a:lstStyle/>
          <a:p>
            <a:r>
              <a:rPr lang="fr-FR" sz="1400" dirty="0"/>
              <a:t>D’abord il y eut la crise sanitaire qui a propulsé leurs </a:t>
            </a:r>
            <a:r>
              <a:rPr lang="fr-FR" sz="1400" b="1" dirty="0"/>
              <a:t>dépôts bancaires à des niveaux records</a:t>
            </a:r>
            <a:r>
              <a:rPr lang="fr-FR" sz="1400" dirty="0"/>
              <a:t>, sous forme liquide d’abord, en raison de la faiblesse des taux d’épargne</a:t>
            </a:r>
          </a:p>
          <a:p>
            <a:endParaRPr lang="fr-FR" sz="1400" dirty="0"/>
          </a:p>
          <a:p>
            <a:r>
              <a:rPr lang="fr-FR" sz="1400" b="1" dirty="0"/>
              <a:t>Le second choc, c’est celui de l’inflation </a:t>
            </a:r>
            <a:r>
              <a:rPr lang="fr-FR" sz="1400" dirty="0"/>
              <a:t>à partir de mi-2022</a:t>
            </a:r>
          </a:p>
          <a:p>
            <a:r>
              <a:rPr lang="fr-FR" sz="1400" dirty="0"/>
              <a:t>Il a incité les clients à renouer avec des stratégies actives visant à limiter l’érosion du pouvoir d’achat. </a:t>
            </a:r>
          </a:p>
          <a:p>
            <a:endParaRPr lang="fr-FR" sz="1400" dirty="0"/>
          </a:p>
          <a:p>
            <a:r>
              <a:rPr lang="fr-FR" sz="1400" b="1" dirty="0"/>
              <a:t>L’inflation a été accompagnée d’une hausse des taux courts </a:t>
            </a:r>
            <a:r>
              <a:rPr lang="fr-FR" sz="1400" dirty="0"/>
              <a:t>(livrets) </a:t>
            </a:r>
            <a:r>
              <a:rPr lang="fr-FR" sz="1400" b="1" dirty="0"/>
              <a:t>comme moyen </a:t>
            </a:r>
            <a:r>
              <a:rPr lang="fr-FR" sz="1400" dirty="0"/>
              <a:t>(PEL, PSO) </a:t>
            </a:r>
            <a:r>
              <a:rPr lang="fr-FR" sz="1400" b="1" dirty="0"/>
              <a:t>et long terme </a:t>
            </a:r>
            <a:r>
              <a:rPr lang="fr-FR" sz="1400" dirty="0"/>
              <a:t>(Emprunts, fonds euros en assurance-vie).</a:t>
            </a:r>
          </a:p>
          <a:p>
            <a:r>
              <a:rPr lang="fr-FR" sz="1400" dirty="0"/>
              <a:t>Résultat, nous assistons à une sortie des encours des DAV en direction d’une épargne diversifiée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5D8BEE-7981-6CFE-699F-705EA20745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030"/>
          <a:stretch/>
        </p:blipFill>
        <p:spPr>
          <a:xfrm>
            <a:off x="5899150" y="1798464"/>
            <a:ext cx="4085953" cy="36998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6BF347-8FF3-F1FE-DEB1-1C572B524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3079" y="3097416"/>
            <a:ext cx="1581371" cy="1276528"/>
          </a:xfrm>
          <a:prstGeom prst="rect">
            <a:avLst/>
          </a:prstGeom>
        </p:spPr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72FB718F-890E-AF02-B4D6-A473918A1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en évolution</a:t>
            </a:r>
          </a:p>
        </p:txBody>
      </p:sp>
    </p:spTree>
    <p:extLst>
      <p:ext uri="{BB962C8B-B14F-4D97-AF65-F5344CB8AC3E}">
        <p14:creationId xmlns:p14="http://schemas.microsoft.com/office/powerpoint/2010/main" val="2761931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Tout en consacrant l’assurance-vie comme leur placement préféré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4" y="1679713"/>
            <a:ext cx="11256044" cy="4651513"/>
          </a:xfrm>
        </p:spPr>
        <p:txBody>
          <a:bodyPr>
            <a:normAutofit/>
          </a:bodyPr>
          <a:lstStyle/>
          <a:p>
            <a:r>
              <a:rPr lang="fr-FR" sz="1800" dirty="0"/>
              <a:t>La collecte CEGEE s’inscrit dans les tendances nationales :</a:t>
            </a:r>
            <a:endParaRPr lang="fr-FR" sz="16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495C27-01C3-FFB8-761A-8021A94DE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910" y="2181695"/>
            <a:ext cx="4520993" cy="394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96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895B2F14-0307-40F5-70B6-100CA7D07D47}"/>
              </a:ext>
            </a:extLst>
          </p:cNvPr>
          <p:cNvGrpSpPr/>
          <p:nvPr/>
        </p:nvGrpSpPr>
        <p:grpSpPr>
          <a:xfrm>
            <a:off x="8630210" y="4868090"/>
            <a:ext cx="3474711" cy="1506129"/>
            <a:chOff x="4093029" y="4803701"/>
            <a:chExt cx="3553098" cy="154439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15FD1C-B8CF-45D2-84E1-1DE3F7BA6B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87" t="12786" r="1328" b="16882"/>
            <a:stretch/>
          </p:blipFill>
          <p:spPr>
            <a:xfrm>
              <a:off x="4093029" y="4803701"/>
              <a:ext cx="3553098" cy="1544392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2B3843C-B2A9-DC6A-826E-00AAC449C2A3}"/>
                </a:ext>
              </a:extLst>
            </p:cNvPr>
            <p:cNvSpPr txBox="1"/>
            <p:nvPr/>
          </p:nvSpPr>
          <p:spPr>
            <a:xfrm>
              <a:off x="5053750" y="5522868"/>
              <a:ext cx="58162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clôtures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A934911-A558-7E75-8BCF-70B1C8A110DE}"/>
                </a:ext>
              </a:extLst>
            </p:cNvPr>
            <p:cNvSpPr txBox="1"/>
            <p:nvPr/>
          </p:nvSpPr>
          <p:spPr>
            <a:xfrm>
              <a:off x="6277312" y="5509801"/>
              <a:ext cx="58162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dirty="0">
                  <a:solidFill>
                    <a:schemeClr val="bg1">
                      <a:lumMod val="50000"/>
                    </a:schemeClr>
                  </a:solidFill>
                </a:rPr>
                <a:t>clôtures</a:t>
              </a:r>
            </a:p>
          </p:txBody>
        </p:sp>
      </p:grp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Notre collecte assurance-vie a fortement augmenté, mais notre PTF de clients nécessite une gestion proactive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4" y="1679713"/>
            <a:ext cx="11256044" cy="4651513"/>
          </a:xfrm>
        </p:spPr>
        <p:txBody>
          <a:bodyPr>
            <a:normAutofit lnSpcReduction="10000"/>
          </a:bodyPr>
          <a:lstStyle/>
          <a:p>
            <a:r>
              <a:rPr lang="fr-FR" sz="1800" dirty="0"/>
              <a:t>Nos encours assurance-vie / PER ont augmenté de 231 M€ en 2023 ce qui est un beau succès et nous place parmi les 1</a:t>
            </a:r>
            <a:r>
              <a:rPr lang="fr-FR" sz="1800" baseline="30000" dirty="0"/>
              <a:t>ères</a:t>
            </a:r>
            <a:r>
              <a:rPr lang="fr-FR" sz="1800" dirty="0"/>
              <a:t> Caisses en matière d’excédent.</a:t>
            </a:r>
          </a:p>
          <a:p>
            <a:r>
              <a:rPr lang="fr-FR" sz="1800" dirty="0"/>
              <a:t>Néanmoins notre stock de clients prend de l’âge, et est en diminution (-2 166 clients en 2023)</a:t>
            </a:r>
          </a:p>
          <a:p>
            <a:endParaRPr lang="fr-FR" sz="1800" dirty="0"/>
          </a:p>
          <a:p>
            <a:endParaRPr lang="fr-FR" sz="1800" dirty="0"/>
          </a:p>
          <a:p>
            <a:endParaRPr lang="fr-FR" sz="1800" dirty="0"/>
          </a:p>
          <a:p>
            <a:endParaRPr lang="fr-FR" sz="1800" dirty="0"/>
          </a:p>
          <a:p>
            <a:endParaRPr lang="fr-FR" sz="1800" dirty="0"/>
          </a:p>
          <a:p>
            <a:endParaRPr lang="fr-FR" sz="1000" dirty="0"/>
          </a:p>
          <a:p>
            <a:r>
              <a:rPr lang="fr-FR" sz="1800" dirty="0"/>
              <a:t>Et 10 % des contrats disposent d’une clause bénéficiaire ne permettant pas d’identifier l’héritier </a:t>
            </a:r>
          </a:p>
          <a:p>
            <a:pPr marL="36000" indent="0">
              <a:buNone/>
            </a:pPr>
            <a:endParaRPr lang="fr-FR" sz="900" dirty="0"/>
          </a:p>
          <a:p>
            <a:r>
              <a:rPr lang="fr-FR" sz="1800" dirty="0"/>
              <a:t>Le solde d’abonnements est aujourd’hui porté par les ouvertures de PERi</a:t>
            </a:r>
          </a:p>
          <a:p>
            <a:pPr lvl="1"/>
            <a:r>
              <a:rPr lang="fr-FR" dirty="0"/>
              <a:t>En Assurance-vie,</a:t>
            </a:r>
          </a:p>
          <a:p>
            <a:pPr lvl="2"/>
            <a:r>
              <a:rPr lang="fr-FR" dirty="0"/>
              <a:t>Il y a en moyenne dans le RCE 8,2 nouveaux abonnements pour 5,4 clôtures,</a:t>
            </a:r>
          </a:p>
          <a:p>
            <a:pPr lvl="2"/>
            <a:r>
              <a:rPr lang="fr-FR" dirty="0"/>
              <a:t>Il y a en moyenne en CEGEE 4,1 nouveaux abonnements pour 4,9 clôtures</a:t>
            </a: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233E2E6B-3F56-E402-769B-1F6883F4EC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en évolution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3D5FE6-0BBA-3F5C-3913-87D31CC2E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992" y="2622686"/>
            <a:ext cx="5423997" cy="1729329"/>
          </a:xfrm>
          <a:prstGeom prst="rect">
            <a:avLst/>
          </a:prstGeom>
        </p:spPr>
      </p:pic>
      <p:sp>
        <p:nvSpPr>
          <p:cNvPr id="6" name="Double vague 5">
            <a:extLst>
              <a:ext uri="{FF2B5EF4-FFF2-40B4-BE49-F238E27FC236}">
                <a16:creationId xmlns:a16="http://schemas.microsoft.com/office/drawing/2014/main" id="{AB228DF4-FD62-8FB4-8B3F-D915C7D1C82F}"/>
              </a:ext>
            </a:extLst>
          </p:cNvPr>
          <p:cNvSpPr/>
          <p:nvPr/>
        </p:nvSpPr>
        <p:spPr>
          <a:xfrm>
            <a:off x="7638341" y="2784138"/>
            <a:ext cx="2620354" cy="1118293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62 % de nos clients </a:t>
            </a:r>
            <a:r>
              <a:rPr lang="fr-FR" sz="1400" dirty="0"/>
              <a:t>n’ont pas fait d’opération depuis 4 ans, </a:t>
            </a:r>
          </a:p>
          <a:p>
            <a:pPr algn="ctr"/>
            <a:r>
              <a:rPr lang="fr-FR" sz="1400" dirty="0"/>
              <a:t>ce qui est souvent </a:t>
            </a:r>
          </a:p>
          <a:p>
            <a:pPr algn="ctr"/>
            <a:r>
              <a:rPr lang="fr-FR" sz="1400" dirty="0"/>
              <a:t>le prélude à des retraits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568C9E9-3A1A-FDFD-E83F-0ABB309E99F2}"/>
              </a:ext>
            </a:extLst>
          </p:cNvPr>
          <p:cNvSpPr txBox="1"/>
          <p:nvPr/>
        </p:nvSpPr>
        <p:spPr>
          <a:xfrm>
            <a:off x="8913238" y="5974018"/>
            <a:ext cx="552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RCE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5C2085D-94B0-1C66-157B-1E6CDD2E121F}"/>
              </a:ext>
            </a:extLst>
          </p:cNvPr>
          <p:cNvSpPr txBox="1"/>
          <p:nvPr/>
        </p:nvSpPr>
        <p:spPr>
          <a:xfrm>
            <a:off x="10761139" y="5100217"/>
            <a:ext cx="803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CEGEE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7923D08-1FE7-16CA-4EF1-B34CEB2F3F1F}"/>
              </a:ext>
            </a:extLst>
          </p:cNvPr>
          <p:cNvCxnSpPr>
            <a:cxnSpLocks/>
          </p:cNvCxnSpPr>
          <p:nvPr/>
        </p:nvCxnSpPr>
        <p:spPr>
          <a:xfrm>
            <a:off x="10172551" y="4843801"/>
            <a:ext cx="0" cy="14394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689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Début 2024, sur le plan économique, l’inflation est en décrue et le recul des taux semble bien enclenché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4" y="1679713"/>
            <a:ext cx="5072017" cy="2505033"/>
          </a:xfrm>
        </p:spPr>
        <p:txBody>
          <a:bodyPr>
            <a:normAutofit/>
          </a:bodyPr>
          <a:lstStyle/>
          <a:p>
            <a:r>
              <a:rPr lang="fr-FR" sz="1800" dirty="0"/>
              <a:t>L’inflation est en recul prononcé : </a:t>
            </a:r>
          </a:p>
          <a:p>
            <a:endParaRPr lang="fr-FR" sz="1800" dirty="0"/>
          </a:p>
          <a:p>
            <a:endParaRPr lang="fr-FR" sz="1800" dirty="0"/>
          </a:p>
          <a:p>
            <a:pPr marL="36000" indent="0">
              <a:buNone/>
            </a:pPr>
            <a:endParaRPr lang="fr-FR" sz="1800" dirty="0"/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233E2E6B-3F56-E402-769B-1F6883F4EC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en évolution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01CF70-E8B3-9BA0-7777-82C5B22A7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190" y="2687220"/>
            <a:ext cx="5077486" cy="26640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840512-E2EF-829B-ECB3-E92925E44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76" y="2646161"/>
            <a:ext cx="4876895" cy="2573377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E0D6A62-C00F-6FE2-BA9C-59696BDA33EE}"/>
              </a:ext>
            </a:extLst>
          </p:cNvPr>
          <p:cNvSpPr txBox="1">
            <a:spLocks/>
          </p:cNvSpPr>
          <p:nvPr/>
        </p:nvSpPr>
        <p:spPr>
          <a:xfrm>
            <a:off x="6299087" y="1681450"/>
            <a:ext cx="5072017" cy="2337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Les taux long terme décroissent également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6530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Parmi les attentes de nos clients, deux évolutions majeures se sont renforcées : la sensibilité à l’épargne responsable …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en évolution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4" y="1660983"/>
            <a:ext cx="10887075" cy="4753446"/>
          </a:xfrm>
        </p:spPr>
        <p:txBody>
          <a:bodyPr>
            <a:normAutofit/>
          </a:bodyPr>
          <a:lstStyle/>
          <a:p>
            <a:r>
              <a:rPr lang="fr-FR" sz="1800" b="1" dirty="0"/>
              <a:t>La demande d’épargne responsable se consolide</a:t>
            </a:r>
          </a:p>
          <a:p>
            <a:pPr lvl="1"/>
            <a:r>
              <a:rPr lang="fr-FR" b="0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Malgré l</a:t>
            </a:r>
            <a:r>
              <a:rPr lang="fr-FR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e choc</a:t>
            </a:r>
            <a:r>
              <a:rPr lang="fr-FR" b="0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de l’inflation, le niveau de cette demande est resté inchangé depuis 2021</a:t>
            </a:r>
          </a:p>
          <a:p>
            <a:pPr lvl="1"/>
            <a:endParaRPr lang="fr-FR" sz="1600" b="1" dirty="0"/>
          </a:p>
          <a:p>
            <a:pPr lvl="1"/>
            <a:endParaRPr lang="fr-FR" sz="1600" b="1" dirty="0"/>
          </a:p>
          <a:p>
            <a:pPr lvl="1"/>
            <a:endParaRPr lang="fr-FR" sz="1600" b="1" dirty="0"/>
          </a:p>
          <a:p>
            <a:pPr lvl="1"/>
            <a:endParaRPr lang="fr-FR" sz="1600" b="1" dirty="0"/>
          </a:p>
          <a:p>
            <a:pPr marL="468000" lvl="1" indent="0">
              <a:buNone/>
            </a:pPr>
            <a:endParaRPr lang="fr-FR" sz="1600" b="1" dirty="0"/>
          </a:p>
          <a:p>
            <a:r>
              <a:rPr lang="fr-FR" sz="1800" b="1" dirty="0"/>
              <a:t>Qui pourrait le mieux vous informer sur l’investissement responsable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5169B74-A3CB-7326-C5CA-5D0E6DF0CF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9" t="3996" r="65521" b="36174"/>
          <a:stretch/>
        </p:blipFill>
        <p:spPr>
          <a:xfrm>
            <a:off x="2275525" y="2441737"/>
            <a:ext cx="1557866" cy="1227668"/>
          </a:xfrm>
          <a:prstGeom prst="rect">
            <a:avLst/>
          </a:prstGeom>
        </p:spPr>
      </p:pic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" name="Graphique 1">
                <a:extLst>
                  <a:ext uri="{FF2B5EF4-FFF2-40B4-BE49-F238E27FC236}">
                    <a16:creationId xmlns:a16="http://schemas.microsoft.com/office/drawing/2014/main" id="{8125969D-069B-26EA-5F20-9659ACB8EC4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011573541"/>
                  </p:ext>
                </p:extLst>
              </p:nvPr>
            </p:nvGraphicFramePr>
            <p:xfrm>
              <a:off x="3988770" y="2043808"/>
              <a:ext cx="3583112" cy="194733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2" name="Graphique 1">
                <a:extLst>
                  <a:ext uri="{FF2B5EF4-FFF2-40B4-BE49-F238E27FC236}">
                    <a16:creationId xmlns:a16="http://schemas.microsoft.com/office/drawing/2014/main" id="{8125969D-069B-26EA-5F20-9659ACB8EC4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8770" y="2043808"/>
                <a:ext cx="3583112" cy="1947333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4A17307F-32BE-117F-784B-D9D27CD329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6354597"/>
              </p:ext>
            </p:extLst>
          </p:nvPr>
        </p:nvGraphicFramePr>
        <p:xfrm>
          <a:off x="1072945" y="4262947"/>
          <a:ext cx="5155123" cy="2413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4CCE00A2-4407-C01C-200E-40B8EF2D86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2402340"/>
              </p:ext>
            </p:extLst>
          </p:nvPr>
        </p:nvGraphicFramePr>
        <p:xfrm>
          <a:off x="7222774" y="5208300"/>
          <a:ext cx="3786493" cy="880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5D88AA3C-4405-A2C7-3993-53888046E08C}"/>
              </a:ext>
            </a:extLst>
          </p:cNvPr>
          <p:cNvSpPr txBox="1">
            <a:spLocks/>
          </p:cNvSpPr>
          <p:nvPr/>
        </p:nvSpPr>
        <p:spPr>
          <a:xfrm>
            <a:off x="6096000" y="4373966"/>
            <a:ext cx="5400676" cy="508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Evolution du taux d’épargnants ayant répondu « votre conseiller bancaire ou financier » depuis 2019</a:t>
            </a:r>
          </a:p>
        </p:txBody>
      </p:sp>
    </p:spTree>
    <p:extLst>
      <p:ext uri="{BB962C8B-B14F-4D97-AF65-F5344CB8AC3E}">
        <p14:creationId xmlns:p14="http://schemas.microsoft.com/office/powerpoint/2010/main" val="283744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… et la nécessité de préparer sa retraite.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en évolution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695325" y="4134909"/>
            <a:ext cx="6230408" cy="2278463"/>
          </a:xfrm>
        </p:spPr>
        <p:txBody>
          <a:bodyPr>
            <a:normAutofit lnSpcReduction="10000"/>
          </a:bodyPr>
          <a:lstStyle/>
          <a:p>
            <a:r>
              <a:rPr lang="fr-FR" sz="1800" b="1" dirty="0"/>
              <a:t>2023 a vu l’adoption de la réforme des retraites qui a ancré dans les esprits la nécessite de prévoir un complément de retraite :</a:t>
            </a:r>
          </a:p>
          <a:p>
            <a:pPr lvl="1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rgbClr val="333333"/>
                </a:solidFill>
                <a:latin typeface="Arial" panose="020B0604020202020204" pitchFamily="34" charset="0"/>
              </a:rPr>
              <a:t>84 % des actifs estiment nécessaire d’épargner par eux-mêmes pour se constituer un complément de retraite</a:t>
            </a:r>
          </a:p>
          <a:p>
            <a:pPr lvl="1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en-US" sz="16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lvl="1"/>
            <a:r>
              <a:rPr lang="fr-F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cette conviction s’ancre aussi chez les très jeunes (78 % des 18-24 ans en sont convaincus)</a:t>
            </a:r>
          </a:p>
          <a:p>
            <a:pPr lvl="1"/>
            <a:endParaRPr lang="fr-FR" sz="16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lvl="1"/>
            <a:endParaRPr lang="fr-FR" sz="1600" b="1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9" name="Graphique 18">
            <a:extLst>
              <a:ext uri="{FF2B5EF4-FFF2-40B4-BE49-F238E27FC236}">
                <a16:creationId xmlns:a16="http://schemas.microsoft.com/office/drawing/2014/main" id="{36EEB2FC-A824-06EE-1D8B-DB66A2A6E7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1242706"/>
              </p:ext>
            </p:extLst>
          </p:nvPr>
        </p:nvGraphicFramePr>
        <p:xfrm>
          <a:off x="8397112" y="3960046"/>
          <a:ext cx="3559175" cy="2025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9BA49017-02C3-1590-0F63-D5E9C0506C94}"/>
              </a:ext>
            </a:extLst>
          </p:cNvPr>
          <p:cNvSpPr/>
          <p:nvPr/>
        </p:nvSpPr>
        <p:spPr>
          <a:xfrm>
            <a:off x="7276960" y="4972871"/>
            <a:ext cx="934758" cy="3396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182FEAA-6346-157F-7C84-EBA45E0073E4}"/>
              </a:ext>
            </a:extLst>
          </p:cNvPr>
          <p:cNvGrpSpPr/>
          <p:nvPr/>
        </p:nvGrpSpPr>
        <p:grpSpPr>
          <a:xfrm>
            <a:off x="5118694" y="2223405"/>
            <a:ext cx="4148184" cy="1505843"/>
            <a:chOff x="7235276" y="2040525"/>
            <a:chExt cx="4148184" cy="1505843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207576F4-0C4B-20D1-CBF6-C0EEBDC38E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5053"/>
            <a:stretch/>
          </p:blipFill>
          <p:spPr>
            <a:xfrm>
              <a:off x="7235276" y="2040525"/>
              <a:ext cx="2323671" cy="1505843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503D417-EBB9-ABE7-E064-0BC6CA5FAF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5273"/>
            <a:stretch/>
          </p:blipFill>
          <p:spPr>
            <a:xfrm>
              <a:off x="9588134" y="2040525"/>
              <a:ext cx="1795326" cy="1505843"/>
            </a:xfrm>
            <a:prstGeom prst="rect">
              <a:avLst/>
            </a:prstGeom>
          </p:spPr>
        </p:pic>
      </p:grp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A8F4EF27-C3C1-BF4B-9B77-5B4901EB32B5}"/>
              </a:ext>
            </a:extLst>
          </p:cNvPr>
          <p:cNvSpPr txBox="1">
            <a:spLocks/>
          </p:cNvSpPr>
          <p:nvPr/>
        </p:nvSpPr>
        <p:spPr>
          <a:xfrm>
            <a:off x="695325" y="1660983"/>
            <a:ext cx="10834824" cy="856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/>
              <a:t>Les Français sont pessimistes quant au maintien de leur niveau de vie à la retraite</a:t>
            </a:r>
          </a:p>
          <a:p>
            <a:pPr lvl="1">
              <a:lnSpc>
                <a:spcPct val="90000"/>
              </a:lnSpc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500">
                <a:solidFill>
                  <a:srgbClr val="333333"/>
                </a:solidFill>
                <a:latin typeface="Arial" panose="020B0604020202020204" pitchFamily="34" charset="0"/>
              </a:rPr>
              <a:t>Estimez-vous qu’à la retraite votre pension sera</a:t>
            </a:r>
          </a:p>
          <a:p>
            <a:pPr lvl="1"/>
            <a:endParaRPr lang="fr-FR" sz="1600" b="1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251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908312" y="2008204"/>
            <a:ext cx="6930189" cy="3613491"/>
          </a:xfrm>
        </p:spPr>
        <p:txBody>
          <a:bodyPr anchor="ctr"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sociétariat : Être acteur de son Territoire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L’épargne, une préoccupation des Français dans un contexte en évolution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2024, l’année du bilan épargne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FDEC84-6ABB-4A43-A7D6-2565EF9C1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1976" y="5450186"/>
            <a:ext cx="2946525" cy="130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65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u texte 2">
            <a:extLst>
              <a:ext uri="{FF2B5EF4-FFF2-40B4-BE49-F238E27FC236}">
                <a16:creationId xmlns:a16="http://schemas.microsoft.com/office/drawing/2014/main" id="{C6B9D2CF-D0D8-4DE3-BA9D-EFB07BD4C212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SOMMAIRE 2024</a:t>
            </a:r>
          </a:p>
        </p:txBody>
      </p:sp>
      <p:sp>
        <p:nvSpPr>
          <p:cNvPr id="29699" name="Espace réservé du texte 13">
            <a:extLst>
              <a:ext uri="{FF2B5EF4-FFF2-40B4-BE49-F238E27FC236}">
                <a16:creationId xmlns:a16="http://schemas.microsoft.com/office/drawing/2014/main" id="{17A589E5-D63A-401F-A83A-B7918159465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  <a:p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74563473-369C-4B50-8093-3A5DEF23E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0980738" cy="4651375"/>
          </a:xfrm>
        </p:spPr>
        <p:txBody>
          <a:bodyPr>
            <a:normAutofit/>
          </a:bodyPr>
          <a:lstStyle/>
          <a:p>
            <a:pPr marL="378900" indent="-342900">
              <a:buFont typeface="+mj-lt"/>
              <a:buAutoNum type="arabicPeriod"/>
            </a:pPr>
            <a:r>
              <a:rPr lang="fr-FR" altLang="fr-FR" dirty="0">
                <a:solidFill>
                  <a:srgbClr val="404040"/>
                </a:solidFill>
              </a:rPr>
              <a:t>En 2023, le taux du Livret A a atteint son palier de 3% mais sans dépasser les rendements des fonds en euros</a:t>
            </a:r>
          </a:p>
          <a:p>
            <a:pPr marL="378900" indent="-342900">
              <a:buFont typeface="+mj-lt"/>
              <a:buAutoNum type="arabicPeriod"/>
            </a:pPr>
            <a:r>
              <a:rPr lang="fr-FR" altLang="fr-FR" dirty="0">
                <a:solidFill>
                  <a:srgbClr val="404040"/>
                </a:solidFill>
              </a:rPr>
              <a:t>En 2024, nos clients ont conscience du fait que les jours de taux court terme élevés sont comptés et sont dès lors plus ouverts à des placements alternatifs</a:t>
            </a:r>
          </a:p>
          <a:p>
            <a:pPr marL="378900" indent="-342900">
              <a:buFont typeface="+mj-lt"/>
              <a:buAutoNum type="arabicPeriod"/>
            </a:pPr>
            <a:r>
              <a:rPr lang="fr-FR" altLang="fr-FR" dirty="0">
                <a:solidFill>
                  <a:srgbClr val="404040"/>
                </a:solidFill>
              </a:rPr>
              <a:t>Il est alors important de remettre en perspective les 3 catégories d’horizons d’épargne complémentaires</a:t>
            </a:r>
          </a:p>
          <a:p>
            <a:pPr marL="378900" indent="-342900">
              <a:buFont typeface="+mj-lt"/>
              <a:buAutoNum type="arabicPeriod"/>
            </a:pPr>
            <a:r>
              <a:rPr lang="fr-FR" altLang="fr-FR" dirty="0">
                <a:solidFill>
                  <a:srgbClr val="404040"/>
                </a:solidFill>
              </a:rPr>
              <a:t>Notre objectif est d’engager la discussion avec nos clients à travers un bilan épargne afin de les recentrer sur leurs projets</a:t>
            </a:r>
          </a:p>
          <a:p>
            <a:pPr marL="378900" indent="-342900">
              <a:buFont typeface="+mj-lt"/>
              <a:buAutoNum type="arabicPeriod"/>
            </a:pPr>
            <a:r>
              <a:rPr lang="fr-FR" altLang="fr-FR" dirty="0">
                <a:solidFill>
                  <a:srgbClr val="404040"/>
                </a:solidFill>
              </a:rPr>
              <a:t>Dans la suite du parcours, LEA permettra également de déterminer et d’affecter la capacité d’épargne mensuelle, …</a:t>
            </a:r>
          </a:p>
          <a:p>
            <a:pPr marL="378900" indent="-342900">
              <a:buFont typeface="+mj-lt"/>
              <a:buAutoNum type="arabicPeriod"/>
            </a:pPr>
            <a:r>
              <a:rPr lang="fr-FR" altLang="fr-FR" dirty="0">
                <a:solidFill>
                  <a:srgbClr val="404040"/>
                </a:solidFill>
              </a:rPr>
              <a:t>… ces abonnements, qui sont un atout pour les clients et les conseillers.</a:t>
            </a:r>
          </a:p>
          <a:p>
            <a:pPr marL="378900" indent="-342900">
              <a:buFont typeface="+mj-lt"/>
              <a:buAutoNum type="arabicPeriod"/>
            </a:pPr>
            <a:r>
              <a:rPr lang="fr-FR" altLang="fr-FR" dirty="0">
                <a:solidFill>
                  <a:srgbClr val="404040"/>
                </a:solidFill>
              </a:rPr>
              <a:t>Nous pouvons prendre en compte l’appétence de nos clients pour l’épargne responsable … et leur proposer des fonds dédiés grâce à l’outil NIM en ligne</a:t>
            </a:r>
          </a:p>
          <a:p>
            <a:pPr marL="378900" indent="-342900">
              <a:buFont typeface="+mj-lt"/>
              <a:buAutoNum type="arabicPeriod"/>
            </a:pPr>
            <a:r>
              <a:rPr lang="fr-FR" altLang="fr-FR" dirty="0">
                <a:solidFill>
                  <a:srgbClr val="404040"/>
                </a:solidFill>
              </a:rPr>
              <a:t>Notre objectif est d’orienter vers l’assurance-vie qui reste le placement préféré des Français, …</a:t>
            </a:r>
          </a:p>
          <a:p>
            <a:pPr marL="378900" indent="-342900">
              <a:buFont typeface="+mj-lt"/>
              <a:buAutoNum type="arabicPeriod"/>
            </a:pPr>
            <a:r>
              <a:rPr lang="fr-FR" altLang="fr-FR" dirty="0">
                <a:solidFill>
                  <a:srgbClr val="404040"/>
                </a:solidFill>
              </a:rPr>
              <a:t>… et vers le PER, que près de 40 % des Français actifs souhaitent ouvrir </a:t>
            </a:r>
          </a:p>
          <a:p>
            <a:endParaRPr lang="fr-FR" altLang="fr-FR" dirty="0">
              <a:solidFill>
                <a:srgbClr val="404040"/>
              </a:solidFill>
            </a:endParaRPr>
          </a:p>
          <a:p>
            <a:endParaRPr lang="fr-FR" altLang="fr-FR" sz="1800" dirty="0">
              <a:solidFill>
                <a:srgbClr val="404040"/>
              </a:solidFill>
            </a:endParaRPr>
          </a:p>
          <a:p>
            <a:endParaRPr lang="fr-FR" altLang="fr-FR" sz="1800" dirty="0">
              <a:solidFill>
                <a:srgbClr val="404040"/>
              </a:solidFill>
            </a:endParaRPr>
          </a:p>
          <a:p>
            <a:endParaRPr lang="fr-FR" altLang="fr-FR" sz="1800" dirty="0">
              <a:solidFill>
                <a:srgbClr val="404040"/>
              </a:solidFill>
            </a:endParaRPr>
          </a:p>
          <a:p>
            <a:endParaRPr lang="fr-FR" altLang="fr-FR" sz="1800" dirty="0">
              <a:solidFill>
                <a:srgbClr val="404040"/>
              </a:solidFill>
            </a:endParaRPr>
          </a:p>
          <a:p>
            <a:endParaRPr lang="fr-FR" altLang="fr-FR" sz="1800" dirty="0"/>
          </a:p>
          <a:p>
            <a:endParaRPr lang="fr-FR" altLang="fr-FR" sz="1800" dirty="0"/>
          </a:p>
          <a:p>
            <a:endParaRPr lang="fr-FR" altLang="fr-FR" sz="1800" dirty="0"/>
          </a:p>
          <a:p>
            <a:endParaRPr lang="fr-FR" altLang="fr-FR" sz="24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20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>
            <a:extLst>
              <a:ext uri="{FF2B5EF4-FFF2-40B4-BE49-F238E27FC236}">
                <a16:creationId xmlns:a16="http://schemas.microsoft.com/office/drawing/2014/main" id="{F321D072-45BB-705F-80F3-5EFC2A6E5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3"/>
          <a:stretch>
            <a:fillRect/>
          </a:stretch>
        </p:blipFill>
        <p:spPr bwMode="auto">
          <a:xfrm>
            <a:off x="1948223" y="4466563"/>
            <a:ext cx="4940668" cy="192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Espace réservé du texte 2">
            <a:extLst>
              <a:ext uri="{FF2B5EF4-FFF2-40B4-BE49-F238E27FC236}">
                <a16:creationId xmlns:a16="http://schemas.microsoft.com/office/drawing/2014/main" id="{C6B9D2CF-D0D8-4DE3-BA9D-EFB07BD4C212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En 2023, le taux du Livret A </a:t>
            </a:r>
            <a:r>
              <a:rPr lang="fr-FR" altLang="fr-FR" dirty="0" err="1">
                <a:solidFill>
                  <a:srgbClr val="404040"/>
                </a:solidFill>
              </a:rPr>
              <a:t>a</a:t>
            </a:r>
            <a:r>
              <a:rPr lang="fr-FR" altLang="fr-FR" dirty="0">
                <a:solidFill>
                  <a:srgbClr val="404040"/>
                </a:solidFill>
              </a:rPr>
              <a:t> atteint son pallier de 3 % mais sans dépasser les rendements des fonds en euros</a:t>
            </a:r>
          </a:p>
        </p:txBody>
      </p:sp>
      <p:sp>
        <p:nvSpPr>
          <p:cNvPr id="29699" name="Espace réservé du texte 13">
            <a:extLst>
              <a:ext uri="{FF2B5EF4-FFF2-40B4-BE49-F238E27FC236}">
                <a16:creationId xmlns:a16="http://schemas.microsoft.com/office/drawing/2014/main" id="{17A589E5-D63A-401F-A83A-B7918159465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  <a:p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74563473-369C-4B50-8093-3A5DEF23E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1022542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Le taux du Livret A et du LDDS s’est fixé à 3 % le 1</a:t>
            </a:r>
            <a:r>
              <a:rPr lang="fr-FR" sz="1800" baseline="30000" dirty="0"/>
              <a:t>er</a:t>
            </a:r>
            <a:r>
              <a:rPr lang="fr-FR" sz="1800" dirty="0"/>
              <a:t> février.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Il en résulte un taux moyen de 2,92 % pour 2023.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En assurance-vie, les rendements sont restés supérieurs à l’épargne liquide</a:t>
            </a:r>
            <a:r>
              <a:rPr lang="fr-FR" sz="1800" dirty="0"/>
              <a:t> dans la majorité des cas.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La clé est la proportion d’UC </a:t>
            </a:r>
            <a:r>
              <a:rPr lang="fr-FR" sz="1800" dirty="0"/>
              <a:t>car une bonification est venue booster le rendement final du fonds € rendant son taux supérieur au taux moyen du Livret A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à compter de 30 % d’UC, pour les Millevie Premium, Capi et Nuances Privilège,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 à compter de 40 % d’UC pour les autres contrats Millevie et les principaux contrats Nuances :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5D53DB-8756-4373-64B9-9EB4A97D0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5066" y="1242219"/>
            <a:ext cx="2613925" cy="1318185"/>
          </a:xfrm>
          <a:prstGeom prst="rect">
            <a:avLst/>
          </a:prstGeom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51E41EE6-C8F1-92CF-0A29-3DC3D9543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7"/>
          <a:stretch/>
        </p:blipFill>
        <p:spPr bwMode="auto">
          <a:xfrm>
            <a:off x="6777995" y="4540776"/>
            <a:ext cx="4779532" cy="18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égende : flèche vers la droite 11">
            <a:extLst>
              <a:ext uri="{FF2B5EF4-FFF2-40B4-BE49-F238E27FC236}">
                <a16:creationId xmlns:a16="http://schemas.microsoft.com/office/drawing/2014/main" id="{56335DE1-8EDE-8D4C-70B6-2F6529E66C68}"/>
              </a:ext>
            </a:extLst>
          </p:cNvPr>
          <p:cNvSpPr/>
          <p:nvPr/>
        </p:nvSpPr>
        <p:spPr>
          <a:xfrm>
            <a:off x="634473" y="4573695"/>
            <a:ext cx="1313750" cy="857250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100" dirty="0"/>
              <a:t>Taux moyen du Livret A en 2023 </a:t>
            </a:r>
          </a:p>
          <a:p>
            <a:pPr algn="ctr">
              <a:defRPr/>
            </a:pPr>
            <a:r>
              <a:rPr lang="fr-FR" sz="1100" dirty="0"/>
              <a:t>2,92 %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2F5791F-6959-FC91-231D-B93430E8534D}"/>
              </a:ext>
            </a:extLst>
          </p:cNvPr>
          <p:cNvCxnSpPr/>
          <p:nvPr/>
        </p:nvCxnSpPr>
        <p:spPr>
          <a:xfrm>
            <a:off x="1896524" y="5005493"/>
            <a:ext cx="9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224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u texte 2">
            <a:extLst>
              <a:ext uri="{FF2B5EF4-FFF2-40B4-BE49-F238E27FC236}">
                <a16:creationId xmlns:a16="http://schemas.microsoft.com/office/drawing/2014/main" id="{C6B9D2CF-D0D8-4DE3-BA9D-EFB07BD4C212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En 2024, nos clients ont conscience du fait que les jours de taux court terme élevés sont comptés et sont dès lors plus ouverts à des placements alternatifs</a:t>
            </a:r>
            <a:endParaRPr lang="fr-FR" altLang="fr-FR" dirty="0"/>
          </a:p>
        </p:txBody>
      </p:sp>
      <p:sp>
        <p:nvSpPr>
          <p:cNvPr id="29699" name="Espace réservé du texte 13">
            <a:extLst>
              <a:ext uri="{FF2B5EF4-FFF2-40B4-BE49-F238E27FC236}">
                <a16:creationId xmlns:a16="http://schemas.microsoft.com/office/drawing/2014/main" id="{17A589E5-D63A-401F-A83A-B7918159465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  <a:p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74563473-369C-4B50-8093-3A5DEF23E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0980738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Le taux du </a:t>
            </a:r>
            <a:r>
              <a:rPr lang="fr-FR" sz="1800" dirty="0">
                <a:solidFill>
                  <a:srgbClr val="C00000"/>
                </a:solidFill>
              </a:rPr>
              <a:t>LEP</a:t>
            </a:r>
            <a:r>
              <a:rPr lang="fr-FR" sz="1800" dirty="0"/>
              <a:t> qui était à 6,10 % il y a un an, baisse depuis, tous les 6 mois pour être à 5 % aujourd’hui</a:t>
            </a:r>
            <a:endParaRPr lang="fr-FR" sz="1800" dirty="0">
              <a:highlight>
                <a:srgbClr val="FFFF00"/>
              </a:highlight>
            </a:endParaRP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Les taux du </a:t>
            </a:r>
            <a:r>
              <a:rPr lang="fr-FR" sz="1800" dirty="0">
                <a:solidFill>
                  <a:srgbClr val="C00000"/>
                </a:solidFill>
              </a:rPr>
              <a:t>Livret A</a:t>
            </a:r>
            <a:r>
              <a:rPr lang="fr-FR" sz="1800" dirty="0"/>
              <a:t> et </a:t>
            </a:r>
            <a:r>
              <a:rPr lang="fr-FR" sz="1800" dirty="0">
                <a:solidFill>
                  <a:srgbClr val="C00000"/>
                </a:solidFill>
              </a:rPr>
              <a:t>LDDS</a:t>
            </a:r>
            <a:r>
              <a:rPr lang="fr-FR" sz="1800" dirty="0"/>
              <a:t> ont été gelés à </a:t>
            </a:r>
            <a:r>
              <a:rPr lang="fr-FR" sz="1800" dirty="0">
                <a:solidFill>
                  <a:srgbClr val="C00000"/>
                </a:solidFill>
              </a:rPr>
              <a:t>3,00 %</a:t>
            </a:r>
            <a:r>
              <a:rPr lang="fr-FR" sz="1800" dirty="0"/>
              <a:t>, pour 2024, mais devraient baisser début 2025 car ils sont indexés sur l’inflation et les taux court termes qui eux baissent régulièrement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Le taux du PEL, qui n’avait pas dépassé les 2 % depuis 8 ans, vient de grimper à 2,25 %, ce qui en fait en 2024 un taux d’appel pour les placements moyen terme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Cette année charnière va rendre nos clients sensibles à des propositions d’arbitrage</a:t>
            </a:r>
            <a:r>
              <a:rPr lang="fr-FR" sz="1800" dirty="0"/>
              <a:t> afin :</a:t>
            </a:r>
          </a:p>
          <a:p>
            <a:pPr lvl="1"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fr-FR" sz="1700" b="1" dirty="0"/>
              <a:t>de se garantir des taux plus intéressants :</a:t>
            </a:r>
          </a:p>
          <a:p>
            <a:pPr lvl="2"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fr-FR" sz="1700" dirty="0"/>
              <a:t>sur le moyen terme : PEL ou Quadreto, Parts Sociales,</a:t>
            </a:r>
          </a:p>
          <a:p>
            <a:pPr lvl="2"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fr-FR" sz="1700" dirty="0"/>
              <a:t>sur le long terme : assurance-vie avec un fonds euro dont le rendement remonte, emprunts. </a:t>
            </a:r>
          </a:p>
          <a:p>
            <a:pPr lvl="1"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fr-FR" sz="1700" b="1" dirty="0"/>
              <a:t>de rechercher de l’épargne responsable 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926335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>
            <a:extLst>
              <a:ext uri="{FF2B5EF4-FFF2-40B4-BE49-F238E27FC236}">
                <a16:creationId xmlns:a16="http://schemas.microsoft.com/office/drawing/2014/main" id="{68F1C8AD-B243-4193-9E2E-12D323B64091}"/>
              </a:ext>
            </a:extLst>
          </p:cNvPr>
          <p:cNvSpPr/>
          <p:nvPr/>
        </p:nvSpPr>
        <p:spPr>
          <a:xfrm>
            <a:off x="153915" y="5227493"/>
            <a:ext cx="1344736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 defTabSz="514350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8922212-F97A-4DA0-9423-9626CFBDB006}"/>
              </a:ext>
            </a:extLst>
          </p:cNvPr>
          <p:cNvSpPr/>
          <p:nvPr/>
        </p:nvSpPr>
        <p:spPr>
          <a:xfrm>
            <a:off x="159902" y="3958450"/>
            <a:ext cx="1346957" cy="9529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algn="ctr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4489A9C-90A7-4A28-80DE-EB3B3FFEA805}"/>
              </a:ext>
            </a:extLst>
          </p:cNvPr>
          <p:cNvSpPr/>
          <p:nvPr/>
        </p:nvSpPr>
        <p:spPr>
          <a:xfrm>
            <a:off x="162954" y="1897562"/>
            <a:ext cx="1346957" cy="175722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514350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altLang="fr-FR" sz="1800" dirty="0">
                <a:solidFill>
                  <a:srgbClr val="404040"/>
                </a:solidFill>
              </a:rPr>
              <a:t>Il est alors important de remettre en perspective les 3 catégories d’horizons d’épargne complémentaires</a:t>
            </a:r>
            <a:endParaRPr lang="fr-FR" altLang="fr-FR" sz="1800" dirty="0"/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AF82E0C-7DB3-45C0-B3E4-9018DA967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</p:txBody>
      </p:sp>
      <p:pic>
        <p:nvPicPr>
          <p:cNvPr id="2050" name="Picture 2" descr="Modern cottage houses set">
            <a:extLst>
              <a:ext uri="{FF2B5EF4-FFF2-40B4-BE49-F238E27FC236}">
                <a16:creationId xmlns:a16="http://schemas.microsoft.com/office/drawing/2014/main" id="{6C567824-81A2-4BAF-92E0-4C5C83A5D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4" t="6186" r="67257" b="66819"/>
          <a:stretch/>
        </p:blipFill>
        <p:spPr bwMode="auto">
          <a:xfrm>
            <a:off x="219091" y="4065991"/>
            <a:ext cx="956639" cy="73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Espace réservé du pied de page 58">
            <a:extLst>
              <a:ext uri="{FF2B5EF4-FFF2-40B4-BE49-F238E27FC236}">
                <a16:creationId xmlns:a16="http://schemas.microsoft.com/office/drawing/2014/main" id="{37E767B2-F972-402F-B122-2F327D58FA1A}"/>
              </a:ext>
            </a:extLst>
          </p:cNvPr>
          <p:cNvSpPr txBox="1">
            <a:spLocks/>
          </p:cNvSpPr>
          <p:nvPr/>
        </p:nvSpPr>
        <p:spPr>
          <a:xfrm>
            <a:off x="9812499" y="6539929"/>
            <a:ext cx="1712564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ea typeface="+mn-ea"/>
                <a:cs typeface="+mn-cs"/>
              </a:rPr>
              <a:t>* : Taux à compter du 01/02/2024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FD240D6-6A6E-4B17-9536-739D48C91E70}"/>
              </a:ext>
            </a:extLst>
          </p:cNvPr>
          <p:cNvSpPr/>
          <p:nvPr/>
        </p:nvSpPr>
        <p:spPr>
          <a:xfrm>
            <a:off x="2592390" y="1390327"/>
            <a:ext cx="1080000" cy="2083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E6BA2C0-1C7D-46D3-BD88-A478F2ADF399}"/>
              </a:ext>
            </a:extLst>
          </p:cNvPr>
          <p:cNvSpPr/>
          <p:nvPr/>
        </p:nvSpPr>
        <p:spPr>
          <a:xfrm>
            <a:off x="3751093" y="1390327"/>
            <a:ext cx="4849669" cy="2083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Valeur d’usage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6AE2B01-980F-4EFE-B40C-7AB7610C3941}"/>
              </a:ext>
            </a:extLst>
          </p:cNvPr>
          <p:cNvSpPr/>
          <p:nvPr/>
        </p:nvSpPr>
        <p:spPr>
          <a:xfrm>
            <a:off x="10577223" y="1390327"/>
            <a:ext cx="1296000" cy="20549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Fiscalité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64709A-A334-4991-80E4-B7707AA8A8D7}"/>
              </a:ext>
            </a:extLst>
          </p:cNvPr>
          <p:cNvSpPr/>
          <p:nvPr/>
        </p:nvSpPr>
        <p:spPr>
          <a:xfrm>
            <a:off x="9626162" y="1390327"/>
            <a:ext cx="893664" cy="20548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Plafond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A17B84-0F4B-480A-B445-F76C3F42A3E6}"/>
              </a:ext>
            </a:extLst>
          </p:cNvPr>
          <p:cNvSpPr/>
          <p:nvPr/>
        </p:nvSpPr>
        <p:spPr>
          <a:xfrm>
            <a:off x="2592390" y="1904115"/>
            <a:ext cx="1080000" cy="407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LDDS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AA98FD5-4665-45FD-AB70-910E05997969}"/>
              </a:ext>
            </a:extLst>
          </p:cNvPr>
          <p:cNvSpPr/>
          <p:nvPr/>
        </p:nvSpPr>
        <p:spPr>
          <a:xfrm>
            <a:off x="3751093" y="1904115"/>
            <a:ext cx="4849669" cy="407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A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: une partie des fonds collectés sont centralisés par la Caisse des dépôts et consignations. </a:t>
            </a: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L’épargne collectée p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articipe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au financement du logement social et </a:t>
            </a: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au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renouvellement urbain.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LDDS : 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contribuer au financement des PME ainsi qu'à l'économie sociale et solidaire.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1EE068B-B7BE-469F-A6C6-F61F65A49D35}"/>
              </a:ext>
            </a:extLst>
          </p:cNvPr>
          <p:cNvSpPr/>
          <p:nvPr/>
        </p:nvSpPr>
        <p:spPr>
          <a:xfrm>
            <a:off x="1179724" y="1903589"/>
            <a:ext cx="1346957" cy="175037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51435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Quel montant souhaitez-vous conserver en cas d’urgence ou d’imprévu ? </a:t>
            </a:r>
          </a:p>
          <a:p>
            <a:pPr lvl="0" algn="ctr" defTabSz="514350">
              <a:defRPr/>
            </a:pPr>
            <a:endParaRPr lang="fr-FR" sz="800" kern="0" dirty="0">
              <a:solidFill>
                <a:srgbClr val="E7E6E6">
                  <a:lumMod val="25000"/>
                </a:srgbClr>
              </a:solidFill>
              <a:latin typeface="+mj-lt"/>
            </a:endParaRPr>
          </a:p>
          <a:p>
            <a:pPr lvl="0" algn="ctr" defTabSz="51435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En général, nous conseillons 2 à 3 mois de revenus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2FCEB6D-0879-490E-9405-EA25F5437277}"/>
              </a:ext>
            </a:extLst>
          </p:cNvPr>
          <p:cNvSpPr/>
          <p:nvPr/>
        </p:nvSpPr>
        <p:spPr>
          <a:xfrm>
            <a:off x="8664159" y="1904115"/>
            <a:ext cx="896294" cy="4074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3,00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%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FB97ADB-E700-4666-87AE-BFE74D9C5367}"/>
              </a:ext>
            </a:extLst>
          </p:cNvPr>
          <p:cNvSpPr/>
          <p:nvPr/>
        </p:nvSpPr>
        <p:spPr>
          <a:xfrm>
            <a:off x="159902" y="1674163"/>
            <a:ext cx="11713321" cy="2022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Epargne </a:t>
            </a:r>
            <a:r>
              <a:rPr lang="fr-FR" sz="900" b="1" i="1" kern="0" dirty="0">
                <a:solidFill>
                  <a:srgbClr val="D7000F"/>
                </a:solidFill>
                <a:latin typeface="+mj-lt"/>
              </a:rPr>
              <a:t>C</a:t>
            </a:r>
            <a:r>
              <a:rPr kumimoji="0" lang="fr-FR" sz="900" b="1" i="1" u="none" strike="noStrike" kern="0" cap="none" spc="0" normalizeH="0" baseline="0" noProof="0" dirty="0" err="1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ourt</a:t>
            </a: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Terme / Epargne de Précaution : Financer ses petits plaisirs et faire face aux imprévus.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4047489-E0BD-4BB6-88FB-16CD34DE58F6}"/>
              </a:ext>
            </a:extLst>
          </p:cNvPr>
          <p:cNvSpPr/>
          <p:nvPr/>
        </p:nvSpPr>
        <p:spPr>
          <a:xfrm>
            <a:off x="2592390" y="2344404"/>
            <a:ext cx="1080000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4067ACA-7B9B-4E4C-9E91-2BCC4A3F0B3D}"/>
              </a:ext>
            </a:extLst>
          </p:cNvPr>
          <p:cNvSpPr/>
          <p:nvPr/>
        </p:nvSpPr>
        <p:spPr>
          <a:xfrm>
            <a:off x="3751093" y="2344404"/>
            <a:ext cx="4849669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Destiné aux personnes aux revenus modestes, il est soumis à un plafond de revenus (RFR). Il permet à ses titulaires de placer leurs économies tout en leur assurant un maintien de leur pouvoir d'achat.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67ADEB9-D92B-42D8-A240-2751C7FD62B5}"/>
              </a:ext>
            </a:extLst>
          </p:cNvPr>
          <p:cNvSpPr/>
          <p:nvPr/>
        </p:nvSpPr>
        <p:spPr>
          <a:xfrm>
            <a:off x="8664159" y="2344404"/>
            <a:ext cx="896294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5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,00% *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2F53DFF-2D95-4951-BB44-ABDE56768170}"/>
              </a:ext>
            </a:extLst>
          </p:cNvPr>
          <p:cNvSpPr/>
          <p:nvPr/>
        </p:nvSpPr>
        <p:spPr>
          <a:xfrm>
            <a:off x="2592390" y="2639773"/>
            <a:ext cx="1080000" cy="2025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Jeune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5BACFCB-75C7-4B05-A2F4-19164DE61295}"/>
              </a:ext>
            </a:extLst>
          </p:cNvPr>
          <p:cNvSpPr/>
          <p:nvPr/>
        </p:nvSpPr>
        <p:spPr>
          <a:xfrm>
            <a:off x="3751093" y="2639773"/>
            <a:ext cx="4849669" cy="4607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Livrets pédagogiques de gestion de budget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Permettre aux jeunes de disposer d'un livret pour déposer ou retirer de l'argent.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Apprendre au jeune à gérer son budget, en déposant et retirant des fonds avant sa majorité.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3A3106C-7EB4-4D0B-8485-82FC4C0949A5}"/>
              </a:ext>
            </a:extLst>
          </p:cNvPr>
          <p:cNvSpPr/>
          <p:nvPr/>
        </p:nvSpPr>
        <p:spPr>
          <a:xfrm>
            <a:off x="8664159" y="2639773"/>
            <a:ext cx="896294" cy="4607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4,00%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F2C4879-7E64-43A8-86F7-225E3E30E97D}"/>
              </a:ext>
            </a:extLst>
          </p:cNvPr>
          <p:cNvSpPr/>
          <p:nvPr/>
        </p:nvSpPr>
        <p:spPr>
          <a:xfrm>
            <a:off x="2592390" y="3954977"/>
            <a:ext cx="1080000" cy="326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PEL / Quadreto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6193519-4073-45ED-99EF-55EFB1BA8094}"/>
              </a:ext>
            </a:extLst>
          </p:cNvPr>
          <p:cNvSpPr/>
          <p:nvPr/>
        </p:nvSpPr>
        <p:spPr>
          <a:xfrm>
            <a:off x="3751093" y="3954977"/>
            <a:ext cx="4849669" cy="326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épargner jusqu'à 15 ans et bénéficier d'un prêt à taux préférentiel pour financer une acquisition, une construction ou des travaux. 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6906FDC-3D1C-4671-B00D-12B4677C590E}"/>
              </a:ext>
            </a:extLst>
          </p:cNvPr>
          <p:cNvSpPr/>
          <p:nvPr/>
        </p:nvSpPr>
        <p:spPr>
          <a:xfrm>
            <a:off x="10577223" y="3954977"/>
            <a:ext cx="1296000" cy="9564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PFU 30% ou sur option barème de l’impôt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116E82F-FCFC-48EC-B062-18D90312ED35}"/>
              </a:ext>
            </a:extLst>
          </p:cNvPr>
          <p:cNvSpPr/>
          <p:nvPr/>
        </p:nvSpPr>
        <p:spPr>
          <a:xfrm>
            <a:off x="8664159" y="3954977"/>
            <a:ext cx="896294" cy="326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Entre 2,25 et 3,50%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922393D-85C3-4BAF-AB93-661C789F5156}"/>
              </a:ext>
            </a:extLst>
          </p:cNvPr>
          <p:cNvSpPr/>
          <p:nvPr/>
        </p:nvSpPr>
        <p:spPr>
          <a:xfrm>
            <a:off x="159903" y="3706311"/>
            <a:ext cx="11713320" cy="2110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Epargne Moyen Terme : Anticiper ses projets de demain.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FA07FDC-1502-4ADE-AA0C-F081C58D74B5}"/>
              </a:ext>
            </a:extLst>
          </p:cNvPr>
          <p:cNvSpPr/>
          <p:nvPr/>
        </p:nvSpPr>
        <p:spPr>
          <a:xfrm>
            <a:off x="2592390" y="4329725"/>
            <a:ext cx="1080000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>
              <a:defRPr/>
            </a:pPr>
            <a:r>
              <a:rPr lang="fr-FR" sz="900" b="1" kern="0" dirty="0">
                <a:solidFill>
                  <a:srgbClr val="E7E6E6">
                    <a:lumMod val="25000"/>
                  </a:srgbClr>
                </a:solidFill>
              </a:rPr>
              <a:t>Emprunt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978052A-F032-4066-BD45-91295BE7E5C1}"/>
              </a:ext>
            </a:extLst>
          </p:cNvPr>
          <p:cNvSpPr/>
          <p:nvPr/>
        </p:nvSpPr>
        <p:spPr>
          <a:xfrm>
            <a:off x="3751093" y="4329725"/>
            <a:ext cx="4849669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Bénéficier de revenus complémentaires réguliers à un taux garanti pendant une durée fixe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85D0A3A-E2C9-4D28-B4F5-AB6FC1F4E4C3}"/>
              </a:ext>
            </a:extLst>
          </p:cNvPr>
          <p:cNvSpPr/>
          <p:nvPr/>
        </p:nvSpPr>
        <p:spPr>
          <a:xfrm>
            <a:off x="8664159" y="4329725"/>
            <a:ext cx="896294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b="1" kern="0" dirty="0">
                <a:solidFill>
                  <a:srgbClr val="E7E6E6">
                    <a:lumMod val="25000"/>
                  </a:srgbClr>
                </a:solidFill>
              </a:rPr>
              <a:t>A venir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25086C3-1872-482C-91C8-D40E2DE6035D}"/>
              </a:ext>
            </a:extLst>
          </p:cNvPr>
          <p:cNvSpPr/>
          <p:nvPr/>
        </p:nvSpPr>
        <p:spPr>
          <a:xfrm>
            <a:off x="2592390" y="4648223"/>
            <a:ext cx="1080000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Compte à terme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FCBEB20-3390-4F76-9204-2DAF8E3AC058}"/>
              </a:ext>
            </a:extLst>
          </p:cNvPr>
          <p:cNvSpPr/>
          <p:nvPr/>
        </p:nvSpPr>
        <p:spPr>
          <a:xfrm>
            <a:off x="3751093" y="4648223"/>
            <a:ext cx="4849669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Bénéficier de taux d’intérêts plus élevés que ceux des livrets d’épargne réglementée en échange du blocage de la somme déposée pendant un certain temps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2F152C7-7C6D-43F2-8803-DF122E4A0FDD}"/>
              </a:ext>
            </a:extLst>
          </p:cNvPr>
          <p:cNvSpPr/>
          <p:nvPr/>
        </p:nvSpPr>
        <p:spPr>
          <a:xfrm>
            <a:off x="8664159" y="4648223"/>
            <a:ext cx="896294" cy="2667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3E454A"/>
                </a:solidFill>
                <a:latin typeface="+mj-lt"/>
              </a:rPr>
              <a:t>CAT 3 ans : 1,90%*</a:t>
            </a: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BF8D231-92A1-44BC-9069-B6650239BE5D}"/>
              </a:ext>
            </a:extLst>
          </p:cNvPr>
          <p:cNvSpPr/>
          <p:nvPr/>
        </p:nvSpPr>
        <p:spPr>
          <a:xfrm>
            <a:off x="2592390" y="5230518"/>
            <a:ext cx="1080000" cy="3239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Assurance-Vie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10AAEAE-3C68-4907-A553-A324EF6B237D}"/>
              </a:ext>
            </a:extLst>
          </p:cNvPr>
          <p:cNvSpPr/>
          <p:nvPr/>
        </p:nvSpPr>
        <p:spPr>
          <a:xfrm>
            <a:off x="3751093" y="5230518"/>
            <a:ext cx="4849669" cy="3239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 couteau suisse de l'épargnant pour préparer ses projets (financer les études des enfants, compléter ses revenus, protéger ses proches…)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13FCCDD-75F3-4C25-9B60-7822E9A898C1}"/>
              </a:ext>
            </a:extLst>
          </p:cNvPr>
          <p:cNvSpPr/>
          <p:nvPr/>
        </p:nvSpPr>
        <p:spPr>
          <a:xfrm>
            <a:off x="10577223" y="5230518"/>
            <a:ext cx="1296000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Fiscalité allégée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(conditions particulières pour chaque produit)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DA53BB3-2C26-4036-903F-0FB53D57A5FE}"/>
              </a:ext>
            </a:extLst>
          </p:cNvPr>
          <p:cNvSpPr/>
          <p:nvPr/>
        </p:nvSpPr>
        <p:spPr>
          <a:xfrm>
            <a:off x="8664159" y="5230519"/>
            <a:ext cx="893664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Variable selon les supports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Actions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Obligations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Immo</a:t>
            </a:r>
            <a:endParaRPr kumimoji="0" lang="fr-FR" sz="70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Structurés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1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Risque de perte en capital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0E96536-5CE0-4748-8C42-6988E26B0A25}"/>
              </a:ext>
            </a:extLst>
          </p:cNvPr>
          <p:cNvSpPr/>
          <p:nvPr/>
        </p:nvSpPr>
        <p:spPr>
          <a:xfrm>
            <a:off x="147653" y="4963729"/>
            <a:ext cx="11725570" cy="2291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Epargne long Terme : Préparer son avenir.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14C999B-C5C8-4337-BC1D-6E6D5902FC29}"/>
              </a:ext>
            </a:extLst>
          </p:cNvPr>
          <p:cNvSpPr/>
          <p:nvPr/>
        </p:nvSpPr>
        <p:spPr>
          <a:xfrm>
            <a:off x="2592390" y="5587730"/>
            <a:ext cx="1080000" cy="304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PERI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3CA8986-EED5-49B7-AB94-BF2B8D44630B}"/>
              </a:ext>
            </a:extLst>
          </p:cNvPr>
          <p:cNvSpPr/>
          <p:nvPr/>
        </p:nvSpPr>
        <p:spPr>
          <a:xfrm>
            <a:off x="3751093" y="5587730"/>
            <a:ext cx="4849669" cy="2878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Idéal pour préparer sa retraite.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1497E03-296B-42FD-8FAE-D42DBAF71642}"/>
              </a:ext>
            </a:extLst>
          </p:cNvPr>
          <p:cNvSpPr/>
          <p:nvPr/>
        </p:nvSpPr>
        <p:spPr>
          <a:xfrm>
            <a:off x="2592390" y="5924842"/>
            <a:ext cx="1080000" cy="3045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PEA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5F356A0-C147-4055-A247-A7F1467075D6}"/>
              </a:ext>
            </a:extLst>
          </p:cNvPr>
          <p:cNvSpPr/>
          <p:nvPr/>
        </p:nvSpPr>
        <p:spPr>
          <a:xfrm>
            <a:off x="3751093" y="5924842"/>
            <a:ext cx="4849669" cy="304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acquérir des actions d’entreprises françaises ou européennes tout en bénéficiant d’une fiscalité avantageuse.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6E511D4-4C03-41F8-8BB5-9BD04B18F0E5}"/>
              </a:ext>
            </a:extLst>
          </p:cNvPr>
          <p:cNvSpPr/>
          <p:nvPr/>
        </p:nvSpPr>
        <p:spPr>
          <a:xfrm>
            <a:off x="8664159" y="1390327"/>
            <a:ext cx="896294" cy="2083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Rémunération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BC29240-3E39-4320-8ACD-ED0E0A22176A}"/>
              </a:ext>
            </a:extLst>
          </p:cNvPr>
          <p:cNvSpPr/>
          <p:nvPr/>
        </p:nvSpPr>
        <p:spPr>
          <a:xfrm>
            <a:off x="9626162" y="1904114"/>
            <a:ext cx="893664" cy="40186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22 950 €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LDDS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12 000 €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BB8C269-965C-4B50-A46C-D07E69A9063F}"/>
              </a:ext>
            </a:extLst>
          </p:cNvPr>
          <p:cNvSpPr/>
          <p:nvPr/>
        </p:nvSpPr>
        <p:spPr>
          <a:xfrm>
            <a:off x="9626162" y="2344405"/>
            <a:ext cx="893664" cy="2510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10 000 €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D37D68B-D6DA-473B-90E4-21C1C0A58C4A}"/>
              </a:ext>
            </a:extLst>
          </p:cNvPr>
          <p:cNvSpPr/>
          <p:nvPr/>
        </p:nvSpPr>
        <p:spPr>
          <a:xfrm>
            <a:off x="9626162" y="2639774"/>
            <a:ext cx="893664" cy="2013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1 600 €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199B238-DAB1-4447-A630-852626C73FAD}"/>
              </a:ext>
            </a:extLst>
          </p:cNvPr>
          <p:cNvSpPr/>
          <p:nvPr/>
        </p:nvSpPr>
        <p:spPr>
          <a:xfrm>
            <a:off x="9626162" y="3954977"/>
            <a:ext cx="893664" cy="3216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61 200 €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5EC3652-3E69-40CD-996C-A17E224EBDE8}"/>
              </a:ext>
            </a:extLst>
          </p:cNvPr>
          <p:cNvSpPr/>
          <p:nvPr/>
        </p:nvSpPr>
        <p:spPr>
          <a:xfrm>
            <a:off x="9626162" y="4329726"/>
            <a:ext cx="893664" cy="26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A venir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E4442F1-0E81-49E7-A238-C3B4A4E3FE17}"/>
              </a:ext>
            </a:extLst>
          </p:cNvPr>
          <p:cNvSpPr/>
          <p:nvPr/>
        </p:nvSpPr>
        <p:spPr>
          <a:xfrm>
            <a:off x="9626162" y="4648224"/>
            <a:ext cx="893664" cy="26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3B3838"/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16E0691-2530-4423-80BF-40C90A52D997}"/>
              </a:ext>
            </a:extLst>
          </p:cNvPr>
          <p:cNvSpPr/>
          <p:nvPr/>
        </p:nvSpPr>
        <p:spPr>
          <a:xfrm>
            <a:off x="2592390" y="3128657"/>
            <a:ext cx="1080000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CSL vert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616A563-8109-4FB8-81AD-C4F0F729A4CA}"/>
              </a:ext>
            </a:extLst>
          </p:cNvPr>
          <p:cNvSpPr/>
          <p:nvPr/>
        </p:nvSpPr>
        <p:spPr>
          <a:xfrm>
            <a:off x="3751093" y="3128657"/>
            <a:ext cx="4849669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dont l’encours est orienté vers des financements de projets respectueux de l’environnement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F6A3172-F19E-46A7-A2D3-439A4C6539F1}"/>
              </a:ext>
            </a:extLst>
          </p:cNvPr>
          <p:cNvSpPr/>
          <p:nvPr/>
        </p:nvSpPr>
        <p:spPr>
          <a:xfrm>
            <a:off x="8664159" y="3128657"/>
            <a:ext cx="896294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1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,20%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8194AE2-AF19-405F-A844-8001DF20736E}"/>
              </a:ext>
            </a:extLst>
          </p:cNvPr>
          <p:cNvSpPr/>
          <p:nvPr/>
        </p:nvSpPr>
        <p:spPr>
          <a:xfrm>
            <a:off x="9626162" y="3128658"/>
            <a:ext cx="893664" cy="2510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3B3838"/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6A5E54E-4009-4F2A-A5AD-592E2B24F88F}"/>
              </a:ext>
            </a:extLst>
          </p:cNvPr>
          <p:cNvSpPr/>
          <p:nvPr/>
        </p:nvSpPr>
        <p:spPr>
          <a:xfrm>
            <a:off x="9626162" y="5230518"/>
            <a:ext cx="893664" cy="3195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7644194-F2F6-4AAA-9411-EFA5C09EF9B8}"/>
              </a:ext>
            </a:extLst>
          </p:cNvPr>
          <p:cNvSpPr/>
          <p:nvPr/>
        </p:nvSpPr>
        <p:spPr>
          <a:xfrm>
            <a:off x="9626162" y="5587730"/>
            <a:ext cx="893664" cy="300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Illimité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DB52974-C7D7-4AF1-9EC6-7AF25230AC55}"/>
              </a:ext>
            </a:extLst>
          </p:cNvPr>
          <p:cNvSpPr/>
          <p:nvPr/>
        </p:nvSpPr>
        <p:spPr>
          <a:xfrm>
            <a:off x="9626162" y="5919684"/>
            <a:ext cx="893664" cy="3088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150 000 €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05B2B48-1E20-407B-879D-1FDA773DB65C}"/>
              </a:ext>
            </a:extLst>
          </p:cNvPr>
          <p:cNvSpPr/>
          <p:nvPr/>
        </p:nvSpPr>
        <p:spPr>
          <a:xfrm>
            <a:off x="0" y="6445250"/>
            <a:ext cx="749300" cy="41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5" name="Picture 2" descr="Old people making photo selfie illustration. cartoon elderly man and woman smiling">
            <a:extLst>
              <a:ext uri="{FF2B5EF4-FFF2-40B4-BE49-F238E27FC236}">
                <a16:creationId xmlns:a16="http://schemas.microsoft.com/office/drawing/2014/main" id="{FC289D8A-88F1-492D-A36E-405F6FE37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3" t="6461" r="2867"/>
          <a:stretch/>
        </p:blipFill>
        <p:spPr bwMode="auto">
          <a:xfrm>
            <a:off x="300472" y="5327979"/>
            <a:ext cx="800141" cy="103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id="{9AB0F083-C3D5-4641-A12A-4EB44C0D7095}"/>
              </a:ext>
            </a:extLst>
          </p:cNvPr>
          <p:cNvSpPr/>
          <p:nvPr/>
        </p:nvSpPr>
        <p:spPr>
          <a:xfrm>
            <a:off x="2592390" y="2879291"/>
            <a:ext cx="1080000" cy="2157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Livret </a:t>
            </a:r>
            <a:r>
              <a:rPr lang="fr-FR" sz="900" b="1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6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- 12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DE64121-E645-44AF-B092-923A77AA454D}"/>
              </a:ext>
            </a:extLst>
          </p:cNvPr>
          <p:cNvSpPr/>
          <p:nvPr/>
        </p:nvSpPr>
        <p:spPr>
          <a:xfrm>
            <a:off x="10577223" y="2892605"/>
            <a:ext cx="1296000" cy="76136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</a:rPr>
              <a:t>PFU 30% ou sur option barème de l’impôt 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FF44B89-4B1C-435E-BCFB-66FA22C8C0EE}"/>
              </a:ext>
            </a:extLst>
          </p:cNvPr>
          <p:cNvSpPr/>
          <p:nvPr/>
        </p:nvSpPr>
        <p:spPr>
          <a:xfrm>
            <a:off x="9626162" y="2889944"/>
            <a:ext cx="893664" cy="2105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1 400 €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ADFE3E-1E79-4FFE-B085-743F5A1A3F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6196" l="9333" r="92889">
                        <a14:foregroundMark x1="84889" y1="17935" x2="86667" y2="9239"/>
                        <a14:foregroundMark x1="93333" y1="12500" x2="92000" y2="41848"/>
                        <a14:foregroundMark x1="92000" y1="41848" x2="71111" y2="91304"/>
                        <a14:foregroundMark x1="71111" y1="91304" x2="22222" y2="90761"/>
                        <a14:foregroundMark x1="22222" y1="90761" x2="13778" y2="76087"/>
                        <a14:foregroundMark x1="90222" y1="79348" x2="89778" y2="87500"/>
                        <a14:foregroundMark x1="92889" y1="76630" x2="91556" y2="86413"/>
                        <a14:foregroundMark x1="83556" y1="96196" x2="9333" y2="929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954" y="2103268"/>
            <a:ext cx="822846" cy="6729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46A0CA-A91F-490D-8829-3A074D7D2A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06" b="96694" l="6316" r="96316">
                        <a14:foregroundMark x1="19474" y1="73554" x2="7368" y2="42149"/>
                        <a14:foregroundMark x1="30526" y1="91736" x2="30526" y2="91736"/>
                        <a14:foregroundMark x1="91579" y1="56198" x2="96842" y2="49587"/>
                        <a14:foregroundMark x1="82632" y1="22314" x2="68421" y2="4132"/>
                        <a14:foregroundMark x1="83684" y1="96694" x2="83158" y2="83471"/>
                        <a14:foregroundMark x1="90000" y1="91736" x2="11053" y2="876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495" y="2994067"/>
            <a:ext cx="833235" cy="530639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8B71FD1D-7E7A-449B-B787-AE52B78BCEDE}"/>
              </a:ext>
            </a:extLst>
          </p:cNvPr>
          <p:cNvSpPr/>
          <p:nvPr/>
        </p:nvSpPr>
        <p:spPr>
          <a:xfrm>
            <a:off x="2592390" y="6264195"/>
            <a:ext cx="1080000" cy="3045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Parts sociales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E1B06F4-6DE0-46F3-871E-7AD156CFE1E8}"/>
              </a:ext>
            </a:extLst>
          </p:cNvPr>
          <p:cNvSpPr/>
          <p:nvPr/>
        </p:nvSpPr>
        <p:spPr>
          <a:xfrm>
            <a:off x="3751093" y="6264195"/>
            <a:ext cx="4849669" cy="3045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Pour investir dans l’une des 12 SLE et être acteur de l’économie locale 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9FB5065-3F5E-4B7F-86BC-F2FF80EB80F2}"/>
              </a:ext>
            </a:extLst>
          </p:cNvPr>
          <p:cNvSpPr/>
          <p:nvPr/>
        </p:nvSpPr>
        <p:spPr>
          <a:xfrm>
            <a:off x="9626162" y="6259037"/>
            <a:ext cx="893664" cy="3088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50 000 €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01412B6-81DA-4CBB-B329-A6C586F99479}"/>
              </a:ext>
            </a:extLst>
          </p:cNvPr>
          <p:cNvSpPr/>
          <p:nvPr/>
        </p:nvSpPr>
        <p:spPr>
          <a:xfrm>
            <a:off x="1179723" y="3958450"/>
            <a:ext cx="1346957" cy="9529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algn="ctr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Quel montant souhaitez-vous consacrer à l’achat de votre future voiture et/ou des travaux dans votre maison ?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164779E-3939-4E41-8B9C-4192765A0C93}"/>
              </a:ext>
            </a:extLst>
          </p:cNvPr>
          <p:cNvSpPr/>
          <p:nvPr/>
        </p:nvSpPr>
        <p:spPr>
          <a:xfrm>
            <a:off x="1179315" y="5228310"/>
            <a:ext cx="1344736" cy="13373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lvl="0" algn="ctr" defTabSz="51435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Parlez-moi de vos projets ?</a:t>
            </a:r>
          </a:p>
          <a:p>
            <a:pPr lvl="0" algn="ctr" defTabSz="514350">
              <a:defRPr/>
            </a:pPr>
            <a:b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</a:b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Qu’avez-vous mis en place pour les préparer ?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76F4D49-AFBA-4DC9-8935-5C859BA45BD4}"/>
              </a:ext>
            </a:extLst>
          </p:cNvPr>
          <p:cNvSpPr/>
          <p:nvPr/>
        </p:nvSpPr>
        <p:spPr>
          <a:xfrm>
            <a:off x="10577223" y="1904103"/>
            <a:ext cx="1296000" cy="9369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Exonéré d'impôts et de prélèvements sociaux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01C85AB-030D-4F80-A3FA-88A9C9E71F20}"/>
              </a:ext>
            </a:extLst>
          </p:cNvPr>
          <p:cNvSpPr/>
          <p:nvPr/>
        </p:nvSpPr>
        <p:spPr>
          <a:xfrm>
            <a:off x="2592390" y="3416764"/>
            <a:ext cx="1080000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CSL Régional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07BA0B2-296C-4776-B982-F636D144EBB2}"/>
              </a:ext>
            </a:extLst>
          </p:cNvPr>
          <p:cNvSpPr/>
          <p:nvPr/>
        </p:nvSpPr>
        <p:spPr>
          <a:xfrm>
            <a:off x="3751093" y="3416764"/>
            <a:ext cx="4849669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fr-FR" sz="800" kern="0" dirty="0">
                <a:solidFill>
                  <a:srgbClr val="E7E6E6">
                    <a:lumMod val="25000"/>
                  </a:srgbClr>
                </a:solidFill>
                <a:latin typeface="+mj-lt"/>
              </a:rPr>
              <a:t>Alsace, Lorraine ou Champagne-Ardenne, les clients peuvent choisir l’un des 3 livrets dont l’encours est orienté vers des financements de projets localisés dans le territoire choisi. 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B333571-9DA6-4223-AD20-0FF21FCCD483}"/>
              </a:ext>
            </a:extLst>
          </p:cNvPr>
          <p:cNvSpPr/>
          <p:nvPr/>
        </p:nvSpPr>
        <p:spPr>
          <a:xfrm>
            <a:off x="8664159" y="3416764"/>
            <a:ext cx="896294" cy="25451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0,50%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61956BE-4880-4C36-A37C-06D229B4F063}"/>
              </a:ext>
            </a:extLst>
          </p:cNvPr>
          <p:cNvSpPr/>
          <p:nvPr/>
        </p:nvSpPr>
        <p:spPr>
          <a:xfrm>
            <a:off x="9626162" y="3416765"/>
            <a:ext cx="893664" cy="2510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800" kern="0" dirty="0">
                <a:solidFill>
                  <a:srgbClr val="3B3838"/>
                </a:solidFill>
              </a:rPr>
              <a:t>750 000€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334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u texte 2">
            <a:extLst>
              <a:ext uri="{FF2B5EF4-FFF2-40B4-BE49-F238E27FC236}">
                <a16:creationId xmlns:a16="http://schemas.microsoft.com/office/drawing/2014/main" id="{C9A423CC-CC22-49AB-BCEE-B827AE562473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Notre objectif est d’engager la discussion avec nos clients à travers un bilan épargne afin de les recentrer sur leurs projets</a:t>
            </a:r>
          </a:p>
        </p:txBody>
      </p:sp>
      <p:sp>
        <p:nvSpPr>
          <p:cNvPr id="32771" name="Espace réservé du texte 13">
            <a:extLst>
              <a:ext uri="{FF2B5EF4-FFF2-40B4-BE49-F238E27FC236}">
                <a16:creationId xmlns:a16="http://schemas.microsoft.com/office/drawing/2014/main" id="{3A5E2EEA-9AAE-4EDE-AB83-F1B8EF2973F9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523934A6-EDB5-4952-A60E-94C16626C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0980738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L’architecture de l’épargne est déséquilibrée en faveur de l’épargne de précaution. Notre métier de conseiller en épargne va nous amener à </a:t>
            </a:r>
            <a:r>
              <a:rPr lang="fr-FR" sz="1800" dirty="0">
                <a:solidFill>
                  <a:srgbClr val="C00000"/>
                </a:solidFill>
              </a:rPr>
              <a:t>proposer à nos clients de recentrer leurs perspectives</a:t>
            </a:r>
            <a:r>
              <a:rPr lang="fr-FR" sz="1800" dirty="0"/>
              <a:t>.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Notre outil de parcours conseil en épargne leur permettra d’</a:t>
            </a:r>
            <a:r>
              <a:rPr lang="fr-FR" sz="1800" dirty="0">
                <a:solidFill>
                  <a:srgbClr val="C00000"/>
                </a:solidFill>
              </a:rPr>
              <a:t>optimiser leurs placements en fonction de leurs projets </a:t>
            </a:r>
            <a:r>
              <a:rPr lang="fr-FR" sz="1800" dirty="0"/>
              <a:t>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Epargner pour mes proches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Constituer une épargne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Transmettre mon patrimoine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Percevoir des revenus complémentaires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Préparer un projet immobilier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Optimiser mon imposition.</a:t>
            </a: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A l’issue, </a:t>
            </a:r>
            <a:r>
              <a:rPr lang="fr-FR" sz="1800" dirty="0">
                <a:solidFill>
                  <a:srgbClr val="C00000"/>
                </a:solidFill>
              </a:rPr>
              <a:t>la synthèse parcours épargne leur donne une visibilité et une lisibilité</a:t>
            </a:r>
            <a:r>
              <a:rPr lang="fr-FR" sz="1800" dirty="0"/>
              <a:t>.</a:t>
            </a:r>
          </a:p>
        </p:txBody>
      </p:sp>
      <p:pic>
        <p:nvPicPr>
          <p:cNvPr id="32773" name="Image 1">
            <a:extLst>
              <a:ext uri="{FF2B5EF4-FFF2-40B4-BE49-F238E27FC236}">
                <a16:creationId xmlns:a16="http://schemas.microsoft.com/office/drawing/2014/main" id="{0995502E-3C06-46DD-82B8-C99E025D4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7"/>
          <a:stretch>
            <a:fillRect/>
          </a:stretch>
        </p:blipFill>
        <p:spPr bwMode="auto">
          <a:xfrm>
            <a:off x="6660000" y="3060000"/>
            <a:ext cx="2262187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u texte 2">
            <a:extLst>
              <a:ext uri="{FF2B5EF4-FFF2-40B4-BE49-F238E27FC236}">
                <a16:creationId xmlns:a16="http://schemas.microsoft.com/office/drawing/2014/main" id="{8D03D7E7-E8F0-4211-AF95-2FB9147A956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Dans la suite du parcours, LEA permettra également de déterminer et d’affecter la capacité d’épargne mensuelle, …</a:t>
            </a:r>
          </a:p>
        </p:txBody>
      </p:sp>
      <p:sp>
        <p:nvSpPr>
          <p:cNvPr id="34819" name="Espace réservé du texte 13">
            <a:extLst>
              <a:ext uri="{FF2B5EF4-FFF2-40B4-BE49-F238E27FC236}">
                <a16:creationId xmlns:a16="http://schemas.microsoft.com/office/drawing/2014/main" id="{A776FA81-B865-45DD-BEE9-F007F7B980EC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340B61EC-CDD0-46F5-A22B-1AEDCC7ED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1368088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La </a:t>
            </a:r>
            <a:r>
              <a:rPr lang="fr-FR" sz="1800" dirty="0">
                <a:solidFill>
                  <a:srgbClr val="C00000"/>
                </a:solidFill>
              </a:rPr>
              <a:t>phase découverte</a:t>
            </a:r>
            <a:r>
              <a:rPr lang="fr-FR" sz="1800" dirty="0"/>
              <a:t> du parcours comporte une étape « déclaration de la capacité d’épargne mensuelle ».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C’est un </a:t>
            </a:r>
            <a:r>
              <a:rPr lang="fr-FR" sz="1800" dirty="0">
                <a:solidFill>
                  <a:srgbClr val="C00000"/>
                </a:solidFill>
              </a:rPr>
              <a:t>moment-clé</a:t>
            </a:r>
            <a:r>
              <a:rPr lang="fr-FR" sz="1800" dirty="0"/>
              <a:t> où nous allons récapituler avec le client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L’Epargne mensuelle programmée existante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L’Epargne mensuelle programmée à affecter aux projets 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La capacité totale d’épargne, qui peut être déterminée suivant plusieurs approches 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fr-FR" sz="1600" dirty="0"/>
              <a:t>Le choix : quel montant souhaitez-vous mettre de côté tous les mois ?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fr-FR" sz="1600" dirty="0"/>
              <a:t>L’horizon recherché : quel capital souhaitez-vous épargner en 2 ans, 5 ans, 10 ans ?</a:t>
            </a:r>
          </a:p>
          <a:p>
            <a:pPr lvl="2" fontAlgn="auto">
              <a:spcAft>
                <a:spcPts val="0"/>
              </a:spcAft>
              <a:defRPr/>
            </a:pPr>
            <a:endParaRPr lang="fr-FR" sz="1600" dirty="0"/>
          </a:p>
          <a:p>
            <a:pPr lvl="2" fontAlgn="auto">
              <a:spcAft>
                <a:spcPts val="0"/>
              </a:spcAft>
              <a:defRPr/>
            </a:pPr>
            <a:endParaRPr lang="fr-FR" sz="1600" dirty="0"/>
          </a:p>
          <a:p>
            <a:pPr lvl="2" fontAlgn="auto">
              <a:spcAft>
                <a:spcPts val="0"/>
              </a:spcAft>
              <a:defRPr/>
            </a:pPr>
            <a:endParaRPr lang="fr-FR" sz="2400" dirty="0"/>
          </a:p>
          <a:p>
            <a:pPr lvl="2" fontAlgn="auto">
              <a:spcAft>
                <a:spcPts val="0"/>
              </a:spcAft>
              <a:defRPr/>
            </a:pPr>
            <a:r>
              <a:rPr lang="fr-FR" sz="1600" dirty="0"/>
              <a:t>Le calcul : vos encours globaux ont augmenté de X €uros en 2023 soit une moyenne mensuelle de Y €uros.</a:t>
            </a:r>
          </a:p>
          <a:p>
            <a:pPr marL="927000" lvl="2"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sz="1600" dirty="0"/>
              <a:t>    Quelle fraction de cette somme voulez-vous gérer automatiquement à travers des abonnements ?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62B0F08-0335-9E79-37A5-1C76070FAC1F}"/>
              </a:ext>
            </a:extLst>
          </p:cNvPr>
          <p:cNvGrpSpPr/>
          <p:nvPr/>
        </p:nvGrpSpPr>
        <p:grpSpPr>
          <a:xfrm>
            <a:off x="2700727" y="4392000"/>
            <a:ext cx="3817937" cy="944562"/>
            <a:chOff x="2700727" y="4392000"/>
            <a:chExt cx="3817937" cy="944562"/>
          </a:xfrm>
        </p:grpSpPr>
        <p:pic>
          <p:nvPicPr>
            <p:cNvPr id="34821" name="Image 10">
              <a:extLst>
                <a:ext uri="{FF2B5EF4-FFF2-40B4-BE49-F238E27FC236}">
                  <a16:creationId xmlns:a16="http://schemas.microsoft.com/office/drawing/2014/main" id="{9659149D-D68A-4A9A-BDE4-91B71CA42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0727" y="4392000"/>
              <a:ext cx="3817937" cy="944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04DEBF-90B5-CC56-5359-115F07EFB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2432" y="4414838"/>
              <a:ext cx="1829594" cy="177119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9CEF2A-0BAB-6D74-F40B-19D1333A7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99781" y="4433888"/>
              <a:ext cx="792955" cy="1311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u texte 2">
            <a:extLst>
              <a:ext uri="{FF2B5EF4-FFF2-40B4-BE49-F238E27FC236}">
                <a16:creationId xmlns:a16="http://schemas.microsoft.com/office/drawing/2014/main" id="{0DF62D8B-F8B4-490D-9015-0B8CDEA811F9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… ces abonnements, qui sont un atout pour les clients et les conseillers</a:t>
            </a:r>
          </a:p>
        </p:txBody>
      </p:sp>
      <p:sp>
        <p:nvSpPr>
          <p:cNvPr id="36867" name="Espace réservé du texte 13">
            <a:extLst>
              <a:ext uri="{FF2B5EF4-FFF2-40B4-BE49-F238E27FC236}">
                <a16:creationId xmlns:a16="http://schemas.microsoft.com/office/drawing/2014/main" id="{38E011A8-6EC6-4CC0-BA83-15CCEE692EFB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8DCABF25-3F27-40EC-BDF1-A3E102A63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82738"/>
            <a:ext cx="10980738" cy="4946650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900" dirty="0"/>
              <a:t>L’abonnement permet de se constituer à son rythme, un vrai capital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700" dirty="0"/>
              <a:t>100 € d’épargne mensuelle représentent un capital de 2 400 € en 24 mois.</a:t>
            </a:r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endParaRPr lang="fr-FR" sz="1900" dirty="0"/>
          </a:p>
          <a:p>
            <a:pPr fontAlgn="auto">
              <a:spcAft>
                <a:spcPts val="0"/>
              </a:spcAft>
              <a:defRPr/>
            </a:pPr>
            <a:r>
              <a:rPr lang="fr-FR" sz="1900" dirty="0"/>
              <a:t>Les abonnements assurance-vie et PER ont généré </a:t>
            </a:r>
            <a:r>
              <a:rPr lang="fr-FR" sz="1900" dirty="0">
                <a:solidFill>
                  <a:srgbClr val="C00000"/>
                </a:solidFill>
              </a:rPr>
              <a:t>71 M€ de collecte automatique</a:t>
            </a:r>
            <a:r>
              <a:rPr lang="fr-FR" sz="1900" dirty="0"/>
              <a:t> en 2023.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900" dirty="0"/>
              <a:t>Les abonnements mis en place au cours de l’année 2023 vont générer 9 M€ d’encours assurance-vie / PER en 2024</a:t>
            </a:r>
          </a:p>
        </p:txBody>
      </p:sp>
      <p:pic>
        <p:nvPicPr>
          <p:cNvPr id="36869" name="Image 1">
            <a:extLst>
              <a:ext uri="{FF2B5EF4-FFF2-40B4-BE49-F238E27FC236}">
                <a16:creationId xmlns:a16="http://schemas.microsoft.com/office/drawing/2014/main" id="{0659473D-85CF-4441-B6ED-9CB1BDE27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2513970"/>
            <a:ext cx="4335599" cy="2717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CC5E4AE4-8BB9-4B75-AEB1-9458E1EF7904}"/>
              </a:ext>
            </a:extLst>
          </p:cNvPr>
          <p:cNvSpPr txBox="1">
            <a:spLocks/>
          </p:cNvSpPr>
          <p:nvPr/>
        </p:nvSpPr>
        <p:spPr>
          <a:xfrm>
            <a:off x="695325" y="2772000"/>
            <a:ext cx="6300000" cy="241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  <a:defRPr/>
            </a:pPr>
            <a:r>
              <a:rPr lang="fr-FR" sz="1900" dirty="0"/>
              <a:t>De surcroit en matière de placement financier, une étude d’Ecureuil-Vie, parue dans le magazine J’assure, indique qu’à l’exception du versement unique en début de cycle de hausse, de 1988 à 2020, </a:t>
            </a:r>
            <a:r>
              <a:rPr lang="fr-FR" sz="1900" dirty="0">
                <a:solidFill>
                  <a:srgbClr val="C00000"/>
                </a:solidFill>
              </a:rPr>
              <a:t>l’abonnement est plus intéressant que le versement unique</a:t>
            </a:r>
            <a:r>
              <a:rPr lang="fr-FR" sz="1900" dirty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u texte 2">
            <a:extLst>
              <a:ext uri="{FF2B5EF4-FFF2-40B4-BE49-F238E27FC236}">
                <a16:creationId xmlns:a16="http://schemas.microsoft.com/office/drawing/2014/main" id="{FC8FF8A7-1F28-47E1-B315-556CC9DFBBAC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Nous pouvons prendre en compte l’appétence de nos clients pour l’épargne responsable …</a:t>
            </a:r>
          </a:p>
        </p:txBody>
      </p:sp>
      <p:sp>
        <p:nvSpPr>
          <p:cNvPr id="45059" name="Espace réservé du texte 13">
            <a:extLst>
              <a:ext uri="{FF2B5EF4-FFF2-40B4-BE49-F238E27FC236}">
                <a16:creationId xmlns:a16="http://schemas.microsoft.com/office/drawing/2014/main" id="{1B42FC37-26A2-4781-8517-7CC980F3E34F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594A0EE5-9D80-4F4D-8D5A-B36428B16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1261544" cy="4836728"/>
          </a:xfrm>
        </p:spPr>
        <p:txBody>
          <a:bodyPr>
            <a:normAutofit/>
          </a:bodyPr>
          <a:lstStyle/>
          <a:p>
            <a:pPr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 dirty="0">
                <a:solidFill>
                  <a:srgbClr val="C00000"/>
                </a:solidFill>
              </a:rPr>
              <a:t>Le QFD </a:t>
            </a:r>
            <a:r>
              <a:rPr lang="fr-FR" sz="1800" dirty="0"/>
              <a:t>vient mesurer l’intérêt du client pour la Finance Durable et aboutit à 3 profils</a:t>
            </a:r>
          </a:p>
          <a:p>
            <a:pPr lvl="1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/>
              <a:t>« </a:t>
            </a:r>
            <a:r>
              <a:rPr lang="fr-FR" sz="1600" dirty="0">
                <a:solidFill>
                  <a:srgbClr val="C00000"/>
                </a:solidFill>
              </a:rPr>
              <a:t>Je n’ai pas de préférence </a:t>
            </a:r>
            <a:r>
              <a:rPr lang="fr-FR" sz="1600" dirty="0"/>
              <a:t>» </a:t>
            </a:r>
            <a:r>
              <a:rPr lang="fr-FR" sz="1600" dirty="0">
                <a:sym typeface="Wingdings" panose="05000000000000000000" pitchFamily="2" charset="2"/>
              </a:rPr>
              <a:t> </a:t>
            </a:r>
            <a:r>
              <a:rPr lang="fr-FR" sz="1600" b="1" dirty="0">
                <a:sym typeface="Wingdings" panose="05000000000000000000" pitchFamily="2" charset="2"/>
              </a:rPr>
              <a:t>le </a:t>
            </a:r>
            <a:r>
              <a:rPr lang="fr-FR" sz="1600" b="1" dirty="0"/>
              <a:t>client ne souhaite pas répondre, ce qui devrait être peu courant</a:t>
            </a:r>
            <a:r>
              <a:rPr lang="fr-FR" sz="1600" dirty="0"/>
              <a:t>,</a:t>
            </a:r>
          </a:p>
          <a:p>
            <a:pPr lvl="1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/>
              <a:t>« </a:t>
            </a:r>
            <a:r>
              <a:rPr lang="fr-FR" sz="1600" dirty="0">
                <a:solidFill>
                  <a:srgbClr val="C00000"/>
                </a:solidFill>
              </a:rPr>
              <a:t>Je suis impliqué </a:t>
            </a:r>
            <a:r>
              <a:rPr lang="fr-FR" sz="1600" dirty="0"/>
              <a:t>» </a:t>
            </a:r>
            <a:r>
              <a:rPr lang="fr-FR" sz="1600" dirty="0">
                <a:sym typeface="Wingdings" panose="05000000000000000000" pitchFamily="2" charset="2"/>
              </a:rPr>
              <a:t> le client souhaite </a:t>
            </a:r>
            <a:r>
              <a:rPr lang="fr-FR" sz="1600" b="1" dirty="0">
                <a:sym typeface="Wingdings" panose="05000000000000000000" pitchFamily="2" charset="2"/>
              </a:rPr>
              <a:t>que la part la plus importante possible de son investissement y soit consacrée,</a:t>
            </a:r>
            <a:endParaRPr lang="fr-FR" sz="1600" b="1" dirty="0"/>
          </a:p>
          <a:p>
            <a:pPr lvl="1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/>
              <a:t>« </a:t>
            </a:r>
            <a:r>
              <a:rPr lang="fr-FR" sz="1600" dirty="0">
                <a:solidFill>
                  <a:srgbClr val="C00000"/>
                </a:solidFill>
              </a:rPr>
              <a:t>Je suis sensibilisé </a:t>
            </a:r>
            <a:r>
              <a:rPr lang="fr-FR" sz="1600" dirty="0"/>
              <a:t>» </a:t>
            </a:r>
            <a:r>
              <a:rPr lang="fr-FR" sz="1600" dirty="0">
                <a:sym typeface="Wingdings" panose="05000000000000000000" pitchFamily="2" charset="2"/>
              </a:rPr>
              <a:t> le client </a:t>
            </a:r>
            <a:r>
              <a:rPr lang="fr-FR" sz="1600" b="1" dirty="0">
                <a:sym typeface="Wingdings" panose="05000000000000000000" pitchFamily="2" charset="2"/>
              </a:rPr>
              <a:t>ne sait pas </a:t>
            </a:r>
            <a:r>
              <a:rPr lang="fr-FR" sz="1600" dirty="0">
                <a:sym typeface="Wingdings" panose="05000000000000000000" pitchFamily="2" charset="2"/>
              </a:rPr>
              <a:t>préciser la proportion à y consacrer </a:t>
            </a:r>
            <a:r>
              <a:rPr lang="fr-FR" sz="1600" b="1" dirty="0">
                <a:sym typeface="Wingdings" panose="05000000000000000000" pitchFamily="2" charset="2"/>
              </a:rPr>
              <a:t>ou souhaite une part modérée.</a:t>
            </a: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Pensez à inviter les clients à </a:t>
            </a:r>
            <a:r>
              <a:rPr lang="fr-FR" sz="1800" b="1" dirty="0"/>
              <a:t>mettre à jour le QCF/QR et le QFD en self care en amont du RdV</a:t>
            </a:r>
          </a:p>
          <a:p>
            <a:pPr fontAlgn="auto">
              <a:spcAft>
                <a:spcPts val="0"/>
              </a:spcAft>
              <a:defRPr/>
            </a:pPr>
            <a:endParaRPr lang="fr-FR" sz="1800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L’épargne responsable figure par défaut dans </a:t>
            </a:r>
            <a:r>
              <a:rPr lang="fr-FR" sz="1800" b="1" dirty="0">
                <a:solidFill>
                  <a:srgbClr val="C00000"/>
                </a:solidFill>
              </a:rPr>
              <a:t>les portefeuilles modèles</a:t>
            </a:r>
            <a:r>
              <a:rPr lang="fr-FR" sz="1800" dirty="0"/>
              <a:t>, et est signalée notamment via les logos </a:t>
            </a:r>
            <a:r>
              <a:rPr lang="fr-FR" sz="1800" dirty="0">
                <a:solidFill>
                  <a:srgbClr val="0070C0"/>
                </a:solidFill>
              </a:rPr>
              <a:t>ISR</a:t>
            </a:r>
            <a:r>
              <a:rPr lang="fr-FR" sz="1800" dirty="0"/>
              <a:t> et </a:t>
            </a:r>
            <a:r>
              <a:rPr lang="fr-FR" sz="1800" dirty="0">
                <a:solidFill>
                  <a:srgbClr val="00B050"/>
                </a:solidFill>
              </a:rPr>
              <a:t>Green Bond</a:t>
            </a:r>
            <a:r>
              <a:rPr lang="fr-FR" sz="1800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La synthèse LEA comporte désormais une section « </a:t>
            </a:r>
            <a:r>
              <a:rPr lang="fr-FR" sz="1800" b="1" dirty="0">
                <a:solidFill>
                  <a:srgbClr val="C00000"/>
                </a:solidFill>
              </a:rPr>
              <a:t>thématisation de l’épargne </a:t>
            </a:r>
            <a:r>
              <a:rPr lang="fr-FR" sz="1800" dirty="0"/>
              <a:t>» (hors GEDEL) qui rend l’ensemble lisible en affichant la répartition :</a:t>
            </a:r>
          </a:p>
          <a:p>
            <a:pPr marL="3600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dirty="0"/>
              <a:t>    </a:t>
            </a:r>
          </a:p>
          <a:p>
            <a:pPr marL="3600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800" dirty="0"/>
          </a:p>
        </p:txBody>
      </p:sp>
      <p:pic>
        <p:nvPicPr>
          <p:cNvPr id="45061" name="Image 1">
            <a:extLst>
              <a:ext uri="{FF2B5EF4-FFF2-40B4-BE49-F238E27FC236}">
                <a16:creationId xmlns:a16="http://schemas.microsoft.com/office/drawing/2014/main" id="{C2B94925-F66B-43FB-85C3-746437B9C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35" y="5427662"/>
            <a:ext cx="4205287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0" descr="Check icon">
            <a:extLst>
              <a:ext uri="{FF2B5EF4-FFF2-40B4-BE49-F238E27FC236}">
                <a16:creationId xmlns:a16="http://schemas.microsoft.com/office/drawing/2014/main" id="{08181D78-099B-2064-EA05-91846D98A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12" y="3707813"/>
            <a:ext cx="458751" cy="458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u texte 2">
            <a:extLst>
              <a:ext uri="{FF2B5EF4-FFF2-40B4-BE49-F238E27FC236}">
                <a16:creationId xmlns:a16="http://schemas.microsoft.com/office/drawing/2014/main" id="{FC8FF8A7-1F28-47E1-B315-556CC9DFBBAC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… et leur proposer des fonds dédiés grâce à l’outil NIM en ligne</a:t>
            </a:r>
          </a:p>
        </p:txBody>
      </p:sp>
      <p:sp>
        <p:nvSpPr>
          <p:cNvPr id="45059" name="Espace réservé du texte 13">
            <a:extLst>
              <a:ext uri="{FF2B5EF4-FFF2-40B4-BE49-F238E27FC236}">
                <a16:creationId xmlns:a16="http://schemas.microsoft.com/office/drawing/2014/main" id="{1B42FC37-26A2-4781-8517-7CC980F3E34F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594A0EE5-9D80-4F4D-8D5A-B36428B16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1336338" cy="483672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Afin d’accentuer la lisibilité de notre offre, NIM a créé une page spécifique permettant de trouver les produits ISR / ESG pouvant correspondre aux sensibilités spécifiques de chaque client, accessible à l’</a:t>
            </a:r>
            <a:r>
              <a:rPr lang="fr-FR" sz="1800" dirty="0">
                <a:hlinkClick r:id="rId3"/>
              </a:rPr>
              <a:t>adresse: Offre ISR/ESG Groupe (natixis.com)</a:t>
            </a:r>
            <a:endParaRPr lang="fr-FR" sz="1800" dirty="0"/>
          </a:p>
          <a:p>
            <a:pPr lvl="8">
              <a:defRPr/>
            </a:pPr>
            <a:endParaRPr lang="fr-FR" dirty="0"/>
          </a:p>
          <a:p>
            <a:pPr fontAlgn="auto">
              <a:spcAft>
                <a:spcPts val="0"/>
              </a:spcAft>
              <a:defRPr/>
            </a:pPr>
            <a:endParaRPr lang="fr-FR" dirty="0"/>
          </a:p>
          <a:p>
            <a:pPr fontAlgn="auto">
              <a:spcAft>
                <a:spcPts val="0"/>
              </a:spcAft>
              <a:defRPr/>
            </a:pPr>
            <a:endParaRPr lang="fr-FR" dirty="0"/>
          </a:p>
          <a:p>
            <a:pPr fontAlgn="auto">
              <a:spcAft>
                <a:spcPts val="0"/>
              </a:spcAft>
              <a:defRPr/>
            </a:pPr>
            <a:endParaRPr lang="fr-FR" dirty="0"/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Nos clients ont de plus en plus </a:t>
            </a:r>
            <a:r>
              <a:rPr lang="fr-FR" sz="1800" dirty="0">
                <a:solidFill>
                  <a:srgbClr val="00B050"/>
                </a:solidFill>
              </a:rPr>
              <a:t>des sensibilités particulières </a:t>
            </a:r>
            <a:r>
              <a:rPr lang="fr-FR" sz="1800" dirty="0"/>
              <a:t>qu’ils peuvent préciser en cochant :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BA8616-B0BC-9E32-AE44-21219E74D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155" y="2658993"/>
            <a:ext cx="6453052" cy="11489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C424A0-B0F4-DF5F-431F-668413BF3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5395" y="3202793"/>
            <a:ext cx="4401164" cy="40963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55991E7-C524-A11D-5BFE-0A5D722F7B80}"/>
              </a:ext>
            </a:extLst>
          </p:cNvPr>
          <p:cNvSpPr txBox="1"/>
          <p:nvPr/>
        </p:nvSpPr>
        <p:spPr>
          <a:xfrm>
            <a:off x="7900037" y="2844018"/>
            <a:ext cx="4924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Classification SFDR pour mémoire :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875D9F9-E5A2-F934-5086-51021D446F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943" y="4294761"/>
            <a:ext cx="8874034" cy="209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42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u texte 2">
            <a:extLst>
              <a:ext uri="{FF2B5EF4-FFF2-40B4-BE49-F238E27FC236}">
                <a16:creationId xmlns:a16="http://schemas.microsoft.com/office/drawing/2014/main" id="{07AC6F9A-2FF9-4E51-B48F-C84A7A38811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sz="2000" dirty="0">
                <a:solidFill>
                  <a:srgbClr val="404040"/>
                </a:solidFill>
              </a:rPr>
              <a:t>Notre objectif est d’orienter les flux vers l’assurance-vie qui reste le placement préféré des Français</a:t>
            </a:r>
          </a:p>
        </p:txBody>
      </p:sp>
      <p:sp>
        <p:nvSpPr>
          <p:cNvPr id="38915" name="Espace réservé du texte 13">
            <a:extLst>
              <a:ext uri="{FF2B5EF4-FFF2-40B4-BE49-F238E27FC236}">
                <a16:creationId xmlns:a16="http://schemas.microsoft.com/office/drawing/2014/main" id="{A0190C24-E6E5-495F-BCE3-3421172AE38D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2080C8E2-BDCF-4C06-BCC4-187C59E6F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79575"/>
            <a:ext cx="10980738" cy="46513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Malgré l’attractivité de l’épargne liquide, l’assurance-vie est restée le placement préféré des Français.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Ses particularités (fiscalité, transmission, …) lui permettent de satisfaire les principaux projets de nos clients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Qu’est-ce qui vous pousse à ouvrir une assurance-vie ?</a:t>
            </a:r>
            <a:endParaRPr lang="fr-FR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aphicFrame>
        <p:nvGraphicFramePr>
          <p:cNvPr id="38917" name="Graphique 10">
            <a:extLst>
              <a:ext uri="{FF2B5EF4-FFF2-40B4-BE49-F238E27FC236}">
                <a16:creationId xmlns:a16="http://schemas.microsoft.com/office/drawing/2014/main" id="{D507D06D-4658-4FCC-B0D4-BA91712C06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256689"/>
              </p:ext>
            </p:extLst>
          </p:nvPr>
        </p:nvGraphicFramePr>
        <p:xfrm>
          <a:off x="5268686" y="2261657"/>
          <a:ext cx="6448702" cy="149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7041490" imgH="1664352" progId="Excel.Chart.8">
                  <p:embed/>
                </p:oleObj>
              </mc:Choice>
              <mc:Fallback>
                <p:oleObj name="Chart" r:id="rId3" imgW="7041490" imgH="1664352" progId="Excel.Chart.8">
                  <p:embed/>
                  <p:pic>
                    <p:nvPicPr>
                      <p:cNvPr id="38917" name="Graphique 10">
                        <a:extLst>
                          <a:ext uri="{FF2B5EF4-FFF2-40B4-BE49-F238E27FC236}">
                            <a16:creationId xmlns:a16="http://schemas.microsoft.com/office/drawing/2014/main" id="{D507D06D-4658-4FCC-B0D4-BA91712C06A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686" y="2261657"/>
                        <a:ext cx="6448702" cy="1499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464CC0EA-5E1C-40AD-9825-1EE54E865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000" y="3666291"/>
            <a:ext cx="3391995" cy="1668194"/>
          </a:xfrm>
          <a:prstGeom prst="rect">
            <a:avLst/>
          </a:prstGeom>
        </p:spPr>
      </p:pic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B0A82A0E-7D09-4E31-A1E9-779E96BC3C5A}"/>
              </a:ext>
            </a:extLst>
          </p:cNvPr>
          <p:cNvSpPr txBox="1">
            <a:spLocks/>
          </p:cNvSpPr>
          <p:nvPr/>
        </p:nvSpPr>
        <p:spPr>
          <a:xfrm>
            <a:off x="695325" y="3597167"/>
            <a:ext cx="5784675" cy="18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Une part du succès de nos contrats en UC est liée à la garantie plancher dont ils disposent.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600" dirty="0"/>
              <a:t>Elle offre une protection* du capital en cas de décès à des Français très sensibles au risque de pertes.</a:t>
            </a:r>
          </a:p>
          <a:p>
            <a:pPr lvl="1" fontAlgn="auto">
              <a:spcAft>
                <a:spcPts val="0"/>
              </a:spcAft>
              <a:buClr>
                <a:schemeClr val="bg1"/>
              </a:buClr>
              <a:defRPr/>
            </a:pPr>
            <a:r>
              <a:rPr lang="fr-FR" sz="1600" dirty="0"/>
              <a:t>* hors frais et rachats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ABBE59F5-8525-4B43-D14F-630AB9CACB76}"/>
              </a:ext>
            </a:extLst>
          </p:cNvPr>
          <p:cNvSpPr txBox="1">
            <a:spLocks/>
          </p:cNvSpPr>
          <p:nvPr/>
        </p:nvSpPr>
        <p:spPr>
          <a:xfrm>
            <a:off x="690966" y="5446032"/>
            <a:ext cx="10980738" cy="10396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2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sz="1800" dirty="0"/>
              <a:t>Cet objectif comporte également 2 volets en direction de la préservation du stock :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la réactivation des clients dormants</a:t>
            </a:r>
            <a:r>
              <a:rPr lang="fr-FR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sans opération assurance-vie depuis 4 ans,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C00000"/>
                </a:solidFill>
              </a:rPr>
              <a:t>l’accroissement des abonnements sur assurance-vie</a:t>
            </a:r>
          </a:p>
        </p:txBody>
      </p:sp>
    </p:spTree>
    <p:extLst>
      <p:ext uri="{BB962C8B-B14F-4D97-AF65-F5344CB8AC3E}">
        <p14:creationId xmlns:p14="http://schemas.microsoft.com/office/powerpoint/2010/main" val="3160506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ce réservé du texte 2">
            <a:extLst>
              <a:ext uri="{FF2B5EF4-FFF2-40B4-BE49-F238E27FC236}">
                <a16:creationId xmlns:a16="http://schemas.microsoft.com/office/drawing/2014/main" id="{0268FD76-7B51-4A05-8D6D-AF534567A838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95325" y="463550"/>
            <a:ext cx="10980738" cy="857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Et </a:t>
            </a:r>
            <a:r>
              <a:rPr lang="fr-FR" altLang="fr-FR" sz="2000" dirty="0">
                <a:solidFill>
                  <a:srgbClr val="404040"/>
                </a:solidFill>
              </a:rPr>
              <a:t>vers le PER, que près de 40 % des Français actifs souhaitent ouvrir </a:t>
            </a:r>
            <a:endParaRPr lang="fr-FR" altLang="fr-FR" dirty="0">
              <a:solidFill>
                <a:srgbClr val="404040"/>
              </a:solidFill>
            </a:endParaRPr>
          </a:p>
        </p:txBody>
      </p:sp>
      <p:sp>
        <p:nvSpPr>
          <p:cNvPr id="40963" name="Espace réservé du texte 13">
            <a:extLst>
              <a:ext uri="{FF2B5EF4-FFF2-40B4-BE49-F238E27FC236}">
                <a16:creationId xmlns:a16="http://schemas.microsoft.com/office/drawing/2014/main" id="{2A1A2D3F-9EC2-4073-BD64-5D713905D058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4376738" y="136525"/>
            <a:ext cx="7299325" cy="2317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>
                <a:solidFill>
                  <a:srgbClr val="404040"/>
                </a:solidFill>
              </a:rPr>
              <a:t>2024, l’année du bilan épargne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2ABA2FC8-AE78-4B93-BF67-11425CDCB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30350"/>
            <a:ext cx="6480000" cy="2520000"/>
          </a:xfrm>
        </p:spPr>
        <p:txBody>
          <a:bodyPr>
            <a:norm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fr-FR" dirty="0"/>
              <a:t>Le besoin est clair : </a:t>
            </a:r>
            <a:r>
              <a:rPr lang="fr-FR" dirty="0">
                <a:solidFill>
                  <a:srgbClr val="C00000"/>
                </a:solidFill>
              </a:rPr>
              <a:t>dès l’entrée dans la vie active les Français sont intéressés par le sujet de la retraite</a:t>
            </a:r>
            <a:r>
              <a:rPr lang="fr-FR" dirty="0"/>
              <a:t>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fr-FR" dirty="0"/>
              <a:t>Nos clients sont donc sensibilisés au sujet et attendent notre interpellation : « Cher client, je vous propose d’aborder la préparation de votre retraite ».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fr-FR" dirty="0"/>
              <a:t>Selon l’âge, ils y voient plusieurs intérêts, les plus jeunes étant très sensibles à la possibilité de sortie anticipée pour l’achat de leur résidence principale.</a:t>
            </a:r>
          </a:p>
        </p:txBody>
      </p:sp>
      <p:graphicFrame>
        <p:nvGraphicFramePr>
          <p:cNvPr id="40966" name="Graphique 6">
            <a:extLst>
              <a:ext uri="{FF2B5EF4-FFF2-40B4-BE49-F238E27FC236}">
                <a16:creationId xmlns:a16="http://schemas.microsoft.com/office/drawing/2014/main" id="{DED89BC5-12CD-4707-98BF-240BEF258E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58959"/>
              </p:ext>
            </p:extLst>
          </p:nvPr>
        </p:nvGraphicFramePr>
        <p:xfrm>
          <a:off x="7200000" y="2660239"/>
          <a:ext cx="4665102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974598" imgH="1804572" progId="Excel.Chart.8">
                  <p:embed/>
                </p:oleObj>
              </mc:Choice>
              <mc:Fallback>
                <p:oleObj name="Chart" r:id="rId3" imgW="5974598" imgH="1804572" progId="Excel.Chart.8">
                  <p:embed/>
                  <p:pic>
                    <p:nvPicPr>
                      <p:cNvPr id="40966" name="Graphique 6">
                        <a:extLst>
                          <a:ext uri="{FF2B5EF4-FFF2-40B4-BE49-F238E27FC236}">
                            <a16:creationId xmlns:a16="http://schemas.microsoft.com/office/drawing/2014/main" id="{DED89BC5-12CD-4707-98BF-240BEF258E5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000" y="2660239"/>
                        <a:ext cx="4665102" cy="140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Graphique 8">
            <a:extLst>
              <a:ext uri="{FF2B5EF4-FFF2-40B4-BE49-F238E27FC236}">
                <a16:creationId xmlns:a16="http://schemas.microsoft.com/office/drawing/2014/main" id="{707CDD1C-8FB4-45EB-9984-01D4D41D66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599001"/>
              </p:ext>
            </p:extLst>
          </p:nvPr>
        </p:nvGraphicFramePr>
        <p:xfrm>
          <a:off x="7560000" y="1526801"/>
          <a:ext cx="4064000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4066384" imgH="1292464" progId="Excel.Chart.8">
                  <p:embed/>
                </p:oleObj>
              </mc:Choice>
              <mc:Fallback>
                <p:oleObj name="Chart" r:id="rId5" imgW="4066384" imgH="1292464" progId="Excel.Chart.8">
                  <p:embed/>
                  <p:pic>
                    <p:nvPicPr>
                      <p:cNvPr id="40967" name="Graphique 8">
                        <a:extLst>
                          <a:ext uri="{FF2B5EF4-FFF2-40B4-BE49-F238E27FC236}">
                            <a16:creationId xmlns:a16="http://schemas.microsoft.com/office/drawing/2014/main" id="{707CDD1C-8FB4-45EB-9984-01D4D41D663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0000" y="1526801"/>
                        <a:ext cx="4064000" cy="1287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1B1F3CBB-9D0A-4A06-A952-FB3C6D9533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7884" y="6079249"/>
            <a:ext cx="2404584" cy="365915"/>
          </a:xfrm>
          <a:prstGeom prst="rect">
            <a:avLst/>
          </a:prstGeom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978A3B56-A710-491A-BE8E-B4EEDCB873DE}"/>
              </a:ext>
            </a:extLst>
          </p:cNvPr>
          <p:cNvSpPr txBox="1">
            <a:spLocks/>
          </p:cNvSpPr>
          <p:nvPr/>
        </p:nvSpPr>
        <p:spPr>
          <a:xfrm>
            <a:off x="695325" y="4140000"/>
            <a:ext cx="10980738" cy="2340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2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dirty="0"/>
              <a:t>Début 2023, </a:t>
            </a:r>
            <a:r>
              <a:rPr lang="fr-FR" dirty="0">
                <a:solidFill>
                  <a:srgbClr val="C00000"/>
                </a:solidFill>
              </a:rPr>
              <a:t>29 % des souscripteurs avaient moins de 40 ans</a:t>
            </a:r>
            <a:r>
              <a:rPr lang="fr-FR" dirty="0"/>
              <a:t>, et </a:t>
            </a:r>
            <a:r>
              <a:rPr lang="fr-FR" dirty="0">
                <a:solidFill>
                  <a:srgbClr val="C00000"/>
                </a:solidFill>
              </a:rPr>
              <a:t>22 %, moins de 30 ans</a:t>
            </a:r>
            <a:r>
              <a:rPr lang="fr-FR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dirty="0"/>
              <a:t>Les </a:t>
            </a:r>
            <a:r>
              <a:rPr lang="fr-FR" dirty="0">
                <a:solidFill>
                  <a:srgbClr val="C00000"/>
                </a:solidFill>
              </a:rPr>
              <a:t>minimas</a:t>
            </a:r>
            <a:r>
              <a:rPr lang="fr-FR" dirty="0"/>
              <a:t> de versement du Millevie PER sont identiques au Millevie Essentielle 2 ce qui le rend </a:t>
            </a:r>
            <a:r>
              <a:rPr lang="fr-FR" dirty="0">
                <a:solidFill>
                  <a:srgbClr val="C00000"/>
                </a:solidFill>
              </a:rPr>
              <a:t>très accessible</a:t>
            </a:r>
            <a:r>
              <a:rPr lang="fr-FR" dirty="0"/>
              <a:t>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fr-FR" dirty="0">
                <a:solidFill>
                  <a:srgbClr val="C00000"/>
                </a:solidFill>
              </a:rPr>
              <a:t>Le PER se distingue</a:t>
            </a:r>
            <a:r>
              <a:rPr lang="fr-FR" dirty="0"/>
              <a:t> également de l’assurance-vie par ses taux moyens d’abonnement* (88 %) et d’UC* (71 %) avec de </a:t>
            </a:r>
            <a:r>
              <a:rPr lang="fr-FR" dirty="0">
                <a:solidFill>
                  <a:srgbClr val="C00000"/>
                </a:solidFill>
              </a:rPr>
              <a:t>vrais plus sur l’offre</a:t>
            </a:r>
            <a:r>
              <a:rPr lang="fr-FR" dirty="0"/>
              <a:t> :</a:t>
            </a:r>
          </a:p>
          <a:p>
            <a:pPr marL="711000" lvl="2" algn="just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L’enveloppe PER relève d’un parcours LEA distinct avec par défaut un profil de gestion équilibre à sécurisation progressive. Les versements libres ultérieurs ne sont plus soumis à parcours conseil,</a:t>
            </a:r>
          </a:p>
          <a:p>
            <a:pPr marL="711000" lvl="2" algn="just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Son support en € relève de l’article 8 au sens de la SFDR,</a:t>
            </a:r>
          </a:p>
          <a:p>
            <a:pPr marL="711000" lvl="2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En gestion pilotée, les f</a:t>
            </a:r>
            <a:r>
              <a:rPr lang="fr-FR" sz="1600" dirty="0">
                <a:sym typeface="Arial"/>
              </a:rPr>
              <a:t>ormules d’investissement bénéficient du logo ISR /ESG.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3F7B58-0C94-411A-9EED-2A7A5DA6E928}"/>
              </a:ext>
            </a:extLst>
          </p:cNvPr>
          <p:cNvSpPr txBox="1"/>
          <p:nvPr/>
        </p:nvSpPr>
        <p:spPr>
          <a:xfrm>
            <a:off x="7563457" y="1411290"/>
            <a:ext cx="36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Avez-vous l’intention ou l’envie de souscrire à un PER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28C642-0FC7-4DA8-AF42-F5827A82E940}"/>
              </a:ext>
            </a:extLst>
          </p:cNvPr>
          <p:cNvSpPr txBox="1"/>
          <p:nvPr/>
        </p:nvSpPr>
        <p:spPr>
          <a:xfrm>
            <a:off x="7535325" y="2677804"/>
            <a:ext cx="36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Quelles sont vos motivations à ouvrir un PER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26E20DA-D16F-46B3-3EC3-856D44D8374A}"/>
              </a:ext>
            </a:extLst>
          </p:cNvPr>
          <p:cNvSpPr txBox="1"/>
          <p:nvPr/>
        </p:nvSpPr>
        <p:spPr>
          <a:xfrm>
            <a:off x="10391934" y="6642556"/>
            <a:ext cx="9896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* moyenne RCE</a:t>
            </a:r>
          </a:p>
        </p:txBody>
      </p:sp>
    </p:spTree>
    <p:extLst>
      <p:ext uri="{BB962C8B-B14F-4D97-AF65-F5344CB8AC3E}">
        <p14:creationId xmlns:p14="http://schemas.microsoft.com/office/powerpoint/2010/main" val="2212780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75000"/>
            </a:schemeClr>
          </a:solidFill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lnSpc>
            <a:spcPct val="85000"/>
          </a:lnSpc>
          <a:spcAft>
            <a:spcPts val="600"/>
          </a:spcAft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1" id="{97E4880F-2783-4FBF-A303-CF487BFE7A38}" vid="{9E56AC44-218A-4A59-9D9D-2C3E51CD9E0D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11489</TotalTime>
  <Words>3741</Words>
  <Application>Microsoft Office PowerPoint</Application>
  <PresentationFormat>Grand écran</PresentationFormat>
  <Paragraphs>387</Paragraphs>
  <Slides>30</Slides>
  <Notes>19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5" baseType="lpstr">
      <vt:lpstr>Arial</vt:lpstr>
      <vt:lpstr>Arial Black</vt:lpstr>
      <vt:lpstr>Bradley Hand ITC</vt:lpstr>
      <vt:lpstr>Cabin Condensed</vt:lpstr>
      <vt:lpstr>Calibri</vt:lpstr>
      <vt:lpstr>Cambria Math</vt:lpstr>
      <vt:lpstr>Montserrat</vt:lpstr>
      <vt:lpstr>Montserrat Black</vt:lpstr>
      <vt:lpstr>Montserrat ExtraBold</vt:lpstr>
      <vt:lpstr>Montserrat SemiBold</vt:lpstr>
      <vt:lpstr>Wingdings</vt:lpstr>
      <vt:lpstr>Thème Office</vt:lpstr>
      <vt:lpstr>1_Thème Office</vt:lpstr>
      <vt:lpstr>Conception personnalisée</vt:lpstr>
      <vt:lpstr>Chart</vt:lpstr>
      <vt:lpstr>2024, année de l’Epargne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885</cp:revision>
  <dcterms:created xsi:type="dcterms:W3CDTF">2020-06-24T09:20:11Z</dcterms:created>
  <dcterms:modified xsi:type="dcterms:W3CDTF">2024-01-24T14:30:58Z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2023-01-12T08:03:08Z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