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91" r:id="rId6"/>
    <p:sldId id="267" r:id="rId7"/>
    <p:sldId id="317" r:id="rId8"/>
    <p:sldId id="269" r:id="rId9"/>
    <p:sldId id="270" r:id="rId10"/>
    <p:sldId id="271" r:id="rId11"/>
    <p:sldId id="318" r:id="rId12"/>
    <p:sldId id="297" r:id="rId13"/>
    <p:sldId id="302" r:id="rId14"/>
    <p:sldId id="277" r:id="rId15"/>
    <p:sldId id="278" r:id="rId16"/>
    <p:sldId id="303" r:id="rId17"/>
    <p:sldId id="280" r:id="rId18"/>
    <p:sldId id="279" r:id="rId19"/>
    <p:sldId id="304" r:id="rId20"/>
    <p:sldId id="281" r:id="rId21"/>
    <p:sldId id="282" r:id="rId22"/>
    <p:sldId id="290" r:id="rId23"/>
    <p:sldId id="286" r:id="rId24"/>
    <p:sldId id="305" r:id="rId25"/>
    <p:sldId id="284" r:id="rId26"/>
    <p:sldId id="285" r:id="rId27"/>
    <p:sldId id="306" r:id="rId28"/>
    <p:sldId id="287" r:id="rId29"/>
    <p:sldId id="288" r:id="rId30"/>
    <p:sldId id="319" r:id="rId31"/>
    <p:sldId id="310" r:id="rId32"/>
    <p:sldId id="320" r:id="rId33"/>
    <p:sldId id="273" r:id="rId34"/>
    <p:sldId id="307" r:id="rId3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0000"/>
    <a:srgbClr val="FE0000"/>
    <a:srgbClr val="FF3B3B"/>
    <a:srgbClr val="FF5B5B"/>
    <a:srgbClr val="FF8F8F"/>
    <a:srgbClr val="1D9DD9"/>
    <a:srgbClr val="FFD817"/>
    <a:srgbClr val="3EAB36"/>
    <a:srgbClr val="E60B15"/>
    <a:srgbClr val="1EA3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06" d="100"/>
          <a:sy n="106" d="100"/>
        </p:scale>
        <p:origin x="1104"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31855465933496"/>
          <c:y val="0.17862393351335734"/>
          <c:w val="0.58553185641524519"/>
          <c:h val="0.61052551201492855"/>
        </c:manualLayout>
      </c:layout>
      <c:doughnutChart>
        <c:varyColors val="0"/>
        <c:ser>
          <c:idx val="0"/>
          <c:order val="0"/>
          <c:tx>
            <c:strRef>
              <c:f>Feuil1!$B$1</c:f>
              <c:strCache>
                <c:ptCount val="1"/>
                <c:pt idx="0">
                  <c:v>% des Français ayant puisé dans leur épargne </c:v>
                </c:pt>
              </c:strCache>
            </c:strRef>
          </c:tx>
          <c:spPr>
            <a:pattFill prst="ltUpDiag">
              <a:fgClr>
                <a:schemeClr val="accent1"/>
              </a:fgClr>
              <a:bgClr>
                <a:schemeClr val="accent1">
                  <a:lumMod val="20000"/>
                  <a:lumOff val="80000"/>
                </a:schemeClr>
              </a:bgClr>
            </a:pattFill>
            <a:ln w="3175">
              <a:solidFill>
                <a:srgbClr val="C00000">
                  <a:alpha val="5000"/>
                </a:srgbClr>
              </a:solidFill>
            </a:ln>
            <a:effectLst>
              <a:innerShdw blurRad="114300">
                <a:schemeClr val="accent1"/>
              </a:innerShdw>
            </a:effectLst>
          </c:spPr>
          <c:dPt>
            <c:idx val="1"/>
            <c:bubble3D val="0"/>
            <c:spPr>
              <a:solidFill>
                <a:srgbClr val="C00000">
                  <a:alpha val="8000"/>
                </a:srgbClr>
              </a:solidFill>
              <a:ln w="3175">
                <a:solidFill>
                  <a:srgbClr val="C00000">
                    <a:alpha val="5000"/>
                  </a:srgbClr>
                </a:solidFill>
              </a:ln>
              <a:effectLst>
                <a:innerShdw blurRad="114300">
                  <a:schemeClr val="accent1"/>
                </a:innerShdw>
              </a:effectLst>
            </c:spPr>
            <c:extLst>
              <c:ext xmlns:c16="http://schemas.microsoft.com/office/drawing/2014/chart" uri="{C3380CC4-5D6E-409C-BE32-E72D297353CC}">
                <c16:uniqueId val="{00000001-37AD-4704-AB3A-5502FB776C98}"/>
              </c:ext>
            </c:extLst>
          </c:dPt>
          <c:cat>
            <c:strRef>
              <c:f>Feuil1!$A$2:$A$5</c:f>
              <c:strCache>
                <c:ptCount val="2"/>
                <c:pt idx="0">
                  <c:v>18-24 ans</c:v>
                </c:pt>
                <c:pt idx="1">
                  <c:v>Ensemble des Français </c:v>
                </c:pt>
              </c:strCache>
            </c:strRef>
          </c:cat>
          <c:val>
            <c:numRef>
              <c:f>Feuil1!$B$2:$B$5</c:f>
              <c:numCache>
                <c:formatCode>General</c:formatCode>
                <c:ptCount val="4"/>
                <c:pt idx="0">
                  <c:v>30</c:v>
                </c:pt>
                <c:pt idx="1">
                  <c:v>70</c:v>
                </c:pt>
              </c:numCache>
            </c:numRef>
          </c:val>
          <c:extLst>
            <c:ext xmlns:c16="http://schemas.microsoft.com/office/drawing/2014/chart" uri="{C3380CC4-5D6E-409C-BE32-E72D297353CC}">
              <c16:uniqueId val="{00000002-37AD-4704-AB3A-5502FB776C98}"/>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31855465933496"/>
          <c:y val="0.17862393351335734"/>
          <c:w val="0.58553185641524519"/>
          <c:h val="0.61052551201492855"/>
        </c:manualLayout>
      </c:layout>
      <c:doughnutChart>
        <c:varyColors val="0"/>
        <c:ser>
          <c:idx val="0"/>
          <c:order val="0"/>
          <c:tx>
            <c:strRef>
              <c:f>Feuil1!$B$1</c:f>
              <c:strCache>
                <c:ptCount val="1"/>
                <c:pt idx="0">
                  <c:v>% des Français ayant puisé dans leur épargne </c:v>
                </c:pt>
              </c:strCache>
            </c:strRef>
          </c:tx>
          <c:spPr>
            <a:pattFill prst="ltUpDiag">
              <a:fgClr>
                <a:schemeClr val="accent1"/>
              </a:fgClr>
              <a:bgClr>
                <a:schemeClr val="accent1">
                  <a:lumMod val="20000"/>
                  <a:lumOff val="80000"/>
                </a:schemeClr>
              </a:bgClr>
            </a:pattFill>
            <a:ln w="3175">
              <a:solidFill>
                <a:srgbClr val="C00000">
                  <a:alpha val="5000"/>
                </a:srgbClr>
              </a:solidFill>
            </a:ln>
            <a:effectLst>
              <a:innerShdw blurRad="114300">
                <a:schemeClr val="accent1"/>
              </a:innerShdw>
            </a:effectLst>
          </c:spPr>
          <c:dPt>
            <c:idx val="1"/>
            <c:bubble3D val="0"/>
            <c:spPr>
              <a:solidFill>
                <a:srgbClr val="C00000">
                  <a:alpha val="8000"/>
                </a:srgbClr>
              </a:solidFill>
              <a:ln w="3175">
                <a:solidFill>
                  <a:srgbClr val="C00000">
                    <a:alpha val="5000"/>
                  </a:srgbClr>
                </a:solidFill>
              </a:ln>
              <a:effectLst>
                <a:innerShdw blurRad="114300">
                  <a:schemeClr val="accent1"/>
                </a:innerShdw>
              </a:effectLst>
            </c:spPr>
            <c:extLst>
              <c:ext xmlns:c16="http://schemas.microsoft.com/office/drawing/2014/chart" uri="{C3380CC4-5D6E-409C-BE32-E72D297353CC}">
                <c16:uniqueId val="{00000001-4FC7-49F2-A329-3D0B9F7AB954}"/>
              </c:ext>
            </c:extLst>
          </c:dPt>
          <c:cat>
            <c:strRef>
              <c:f>Feuil1!$A$2:$A$5</c:f>
              <c:strCache>
                <c:ptCount val="2"/>
                <c:pt idx="0">
                  <c:v>25-34 ans</c:v>
                </c:pt>
                <c:pt idx="1">
                  <c:v>Ensemble des Français </c:v>
                </c:pt>
              </c:strCache>
            </c:strRef>
          </c:cat>
          <c:val>
            <c:numRef>
              <c:f>Feuil1!$B$2:$B$5</c:f>
              <c:numCache>
                <c:formatCode>General</c:formatCode>
                <c:ptCount val="4"/>
                <c:pt idx="0">
                  <c:v>39</c:v>
                </c:pt>
                <c:pt idx="1">
                  <c:v>61</c:v>
                </c:pt>
              </c:numCache>
            </c:numRef>
          </c:val>
          <c:extLst>
            <c:ext xmlns:c16="http://schemas.microsoft.com/office/drawing/2014/chart" uri="{C3380CC4-5D6E-409C-BE32-E72D297353CC}">
              <c16:uniqueId val="{00000002-4FC7-49F2-A329-3D0B9F7AB954}"/>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31855465933496"/>
          <c:y val="0.17862393351335734"/>
          <c:w val="0.58553185641524519"/>
          <c:h val="0.61052551201492855"/>
        </c:manualLayout>
      </c:layout>
      <c:doughnutChart>
        <c:varyColors val="0"/>
        <c:ser>
          <c:idx val="0"/>
          <c:order val="0"/>
          <c:tx>
            <c:strRef>
              <c:f>Feuil1!$B$1</c:f>
              <c:strCache>
                <c:ptCount val="1"/>
                <c:pt idx="0">
                  <c:v>% des Français ayant puisé dans leur épargne </c:v>
                </c:pt>
              </c:strCache>
            </c:strRef>
          </c:tx>
          <c:spPr>
            <a:pattFill prst="ltUpDiag">
              <a:fgClr>
                <a:schemeClr val="accent1"/>
              </a:fgClr>
              <a:bgClr>
                <a:schemeClr val="accent1">
                  <a:lumMod val="20000"/>
                  <a:lumOff val="80000"/>
                </a:schemeClr>
              </a:bgClr>
            </a:pattFill>
            <a:ln w="3175">
              <a:solidFill>
                <a:srgbClr val="C00000">
                  <a:alpha val="5000"/>
                </a:srgbClr>
              </a:solidFill>
            </a:ln>
            <a:effectLst>
              <a:innerShdw blurRad="114300">
                <a:schemeClr val="accent1"/>
              </a:innerShdw>
            </a:effectLst>
          </c:spPr>
          <c:dPt>
            <c:idx val="1"/>
            <c:bubble3D val="0"/>
            <c:spPr>
              <a:solidFill>
                <a:srgbClr val="C00000">
                  <a:alpha val="8000"/>
                </a:srgbClr>
              </a:solidFill>
              <a:ln w="3175">
                <a:solidFill>
                  <a:srgbClr val="C00000">
                    <a:alpha val="5000"/>
                  </a:srgbClr>
                </a:solidFill>
              </a:ln>
              <a:effectLst>
                <a:innerShdw blurRad="114300">
                  <a:schemeClr val="accent1"/>
                </a:innerShdw>
              </a:effectLst>
            </c:spPr>
            <c:extLst>
              <c:ext xmlns:c16="http://schemas.microsoft.com/office/drawing/2014/chart" uri="{C3380CC4-5D6E-409C-BE32-E72D297353CC}">
                <c16:uniqueId val="{00000001-541C-4FEE-BE89-2A7753695E12}"/>
              </c:ext>
            </c:extLst>
          </c:dPt>
          <c:cat>
            <c:strRef>
              <c:f>Feuil1!$A$2:$A$5</c:f>
              <c:strCache>
                <c:ptCount val="2"/>
                <c:pt idx="0">
                  <c:v>35-49 ans</c:v>
                </c:pt>
                <c:pt idx="1">
                  <c:v>Ensemble des Français </c:v>
                </c:pt>
              </c:strCache>
            </c:strRef>
          </c:cat>
          <c:val>
            <c:numRef>
              <c:f>Feuil1!$B$2:$B$5</c:f>
              <c:numCache>
                <c:formatCode>General</c:formatCode>
                <c:ptCount val="4"/>
                <c:pt idx="0">
                  <c:v>39</c:v>
                </c:pt>
                <c:pt idx="1">
                  <c:v>61</c:v>
                </c:pt>
              </c:numCache>
            </c:numRef>
          </c:val>
          <c:extLst>
            <c:ext xmlns:c16="http://schemas.microsoft.com/office/drawing/2014/chart" uri="{C3380CC4-5D6E-409C-BE32-E72D297353CC}">
              <c16:uniqueId val="{00000002-541C-4FEE-BE89-2A7753695E12}"/>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302768" y="265095"/>
            <a:ext cx="11586464" cy="63278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725445" y="4617691"/>
            <a:ext cx="739827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Sous-titre</a:t>
            </a:r>
          </a:p>
        </p:txBody>
      </p:sp>
      <p:sp>
        <p:nvSpPr>
          <p:cNvPr id="13" name="Espace réservé du texte 12"/>
          <p:cNvSpPr>
            <a:spLocks noGrp="1"/>
          </p:cNvSpPr>
          <p:nvPr userDrawn="1">
            <p:ph type="body" sz="quarter" idx="10" hasCustomPrompt="1"/>
          </p:nvPr>
        </p:nvSpPr>
        <p:spPr>
          <a:xfrm>
            <a:off x="2725445" y="4987266"/>
            <a:ext cx="739827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725445" y="1882369"/>
            <a:ext cx="7398270" cy="1817320"/>
          </a:xfrm>
          <a:no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725445" y="3699689"/>
            <a:ext cx="590960"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29351"/>
            <a:ext cx="10797411" cy="303679"/>
          </a:xfrm>
          <a:prstGeom prst="rect">
            <a:avLst/>
          </a:prstGeom>
        </p:spPr>
        <p:txBody>
          <a:bodyPr>
            <a:noAutofit/>
          </a:bodyPr>
          <a:lstStyle>
            <a:lvl1pPr algn="r">
              <a:defRPr sz="1100" b="0" i="1"/>
            </a:lvl1pPr>
          </a:lstStyle>
          <a:p>
            <a:pPr lvl="0"/>
            <a:r>
              <a:rPr lang="fr-FR" dirty="0"/>
              <a:t>Direction</a:t>
            </a:r>
          </a:p>
        </p:txBody>
      </p:sp>
      <p:pic>
        <p:nvPicPr>
          <p:cNvPr id="8" name="Image 7">
            <a:extLst>
              <a:ext uri="{FF2B5EF4-FFF2-40B4-BE49-F238E27FC236}">
                <a16:creationId xmlns:a16="http://schemas.microsoft.com/office/drawing/2014/main" id="{0394FCE4-DD33-534B-CBEC-4A355E52C13D}"/>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302769" y="265094"/>
            <a:ext cx="2069496" cy="6327810"/>
          </a:xfrm>
          <a:prstGeom prst="rect">
            <a:avLst/>
          </a:prstGeom>
        </p:spPr>
      </p:pic>
      <p:pic>
        <p:nvPicPr>
          <p:cNvPr id="15" name="Image 14">
            <a:extLst>
              <a:ext uri="{FF2B5EF4-FFF2-40B4-BE49-F238E27FC236}">
                <a16:creationId xmlns:a16="http://schemas.microsoft.com/office/drawing/2014/main" id="{D98C59F2-417B-FE9F-FEBF-E5046D365565}"/>
              </a:ext>
            </a:extLst>
          </p:cNvPr>
          <p:cNvPicPr>
            <a:picLocks noChangeAspect="1"/>
          </p:cNvPicPr>
          <p:nvPr userDrawn="1"/>
        </p:nvPicPr>
        <p:blipFill>
          <a:blip r:embed="rId4">
            <a:alphaModFix/>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FF52B66-B456-DAC8-7F2C-75C453B61BB9}"/>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302769" y="265094"/>
            <a:ext cx="2069496" cy="6327810"/>
          </a:xfrm>
          <a:prstGeom prst="rect">
            <a:avLst/>
          </a:prstGeom>
        </p:spPr>
      </p:pic>
      <p:sp>
        <p:nvSpPr>
          <p:cNvPr id="4" name="Espace réservé du texte 3"/>
          <p:cNvSpPr>
            <a:spLocks noGrp="1"/>
          </p:cNvSpPr>
          <p:nvPr>
            <p:ph type="body" sz="quarter" idx="13" hasCustomPrompt="1"/>
          </p:nvPr>
        </p:nvSpPr>
        <p:spPr>
          <a:xfrm>
            <a:off x="2975399" y="1331650"/>
            <a:ext cx="8360966" cy="4471091"/>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61230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74903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57CA7843-E830-2F13-8B45-30C4E735326D}"/>
              </a:ext>
            </a:extLst>
          </p:cNvPr>
          <p:cNvPicPr>
            <a:picLocks noChangeAspect="1"/>
          </p:cNvPicPr>
          <p:nvPr userDrawn="1"/>
        </p:nvPicPr>
        <p:blipFill>
          <a:blip r:embed="rId4">
            <a:alphaModFix/>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278384"/>
            <a:ext cx="10980738" cy="5054007"/>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77AE4151-D73E-C2D2-2DCD-B606F68CE694}"/>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288872"/>
            <a:ext cx="10980738" cy="5032029"/>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050" b="0" i="1" dirty="0">
                <a:solidFill>
                  <a:schemeClr val="bg1">
                    <a:lumMod val="50000"/>
                  </a:schemeClr>
                </a:solidFill>
                <a:latin typeface="Arial" panose="020B0604020202020204" pitchFamily="34" charset="0"/>
                <a:cs typeface="Arial" panose="020B06040202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663377"/>
            <a:ext cx="268770" cy="26877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pic>
        <p:nvPicPr>
          <p:cNvPr id="3" name="Image 2">
            <a:extLst>
              <a:ext uri="{FF2B5EF4-FFF2-40B4-BE49-F238E27FC236}">
                <a16:creationId xmlns:a16="http://schemas.microsoft.com/office/drawing/2014/main" id="{8A0AF7E1-5E90-30AD-F98A-C243B7D74F59}"/>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279994"/>
            <a:ext cx="6107776" cy="5113857"/>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lang="fr-FR" sz="1050" b="0" i="1" kern="1200" dirty="0">
                <a:solidFill>
                  <a:schemeClr val="bg1">
                    <a:lumMod val="50000"/>
                  </a:schemeClr>
                </a:solidFill>
                <a:latin typeface="Arial" panose="020B0604020202020204" pitchFamily="34" charset="0"/>
                <a:ea typeface="+mn-ea"/>
                <a:cs typeface="Arial" panose="020B0604020202020204" pitchFamily="34" charset="0"/>
              </a:defRPr>
            </a:lvl1pPr>
          </a:lstStyle>
          <a:p>
            <a:pPr lvl="0"/>
            <a:r>
              <a:rPr lang="fr-FR" dirty="0"/>
              <a:t>Titre de la slide</a:t>
            </a:r>
          </a:p>
        </p:txBody>
      </p:sp>
      <p:pic>
        <p:nvPicPr>
          <p:cNvPr id="2" name="Image 1">
            <a:extLst>
              <a:ext uri="{FF2B5EF4-FFF2-40B4-BE49-F238E27FC236}">
                <a16:creationId xmlns:a16="http://schemas.microsoft.com/office/drawing/2014/main" id="{24C230BE-4C6B-24BD-BA1E-D0403AE04820}"/>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lang="fr-FR" sz="1050" b="0" i="1" kern="1200" dirty="0">
                <a:solidFill>
                  <a:schemeClr val="bg1">
                    <a:lumMod val="50000"/>
                  </a:schemeClr>
                </a:solidFill>
                <a:latin typeface="Arial" panose="020B0604020202020204" pitchFamily="34" charset="0"/>
                <a:ea typeface="+mn-ea"/>
                <a:cs typeface="Arial" panose="020B0604020202020204" pitchFamily="34" charset="0"/>
              </a:defRPr>
            </a:lvl1pPr>
          </a:lstStyle>
          <a:p>
            <a:pPr lvl="0"/>
            <a:r>
              <a:rPr lang="fr-FR" dirty="0"/>
              <a:t>Titre de la slide</a:t>
            </a:r>
          </a:p>
        </p:txBody>
      </p:sp>
      <p:pic>
        <p:nvPicPr>
          <p:cNvPr id="3" name="Image 2">
            <a:extLst>
              <a:ext uri="{FF2B5EF4-FFF2-40B4-BE49-F238E27FC236}">
                <a16:creationId xmlns:a16="http://schemas.microsoft.com/office/drawing/2014/main" id="{912DC913-5201-5612-F0CF-EF9EA45CB3FD}"/>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10053C7-1E30-230D-D0B8-9214328449D7}"/>
              </a:ext>
            </a:extLst>
          </p:cNvPr>
          <p:cNvPicPr>
            <a:picLocks noChangeAspect="1"/>
          </p:cNvPicPr>
          <p:nvPr userDrawn="1"/>
        </p:nvPicPr>
        <p:blipFill>
          <a:blip r:embed="rId2">
            <a:alphaModFix amt="2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123391" y="5089296"/>
            <a:ext cx="2903718" cy="2674477"/>
          </a:xfrm>
          <a:prstGeom prst="rect">
            <a:avLst/>
          </a:prstGeom>
          <a:effectLst>
            <a:softEdge rad="0"/>
          </a:effectLst>
        </p:spPr>
      </p:pic>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4.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chart" Target="../charts/chart1.xml"/><Relationship Id="rId1" Type="http://schemas.openxmlformats.org/officeDocument/2006/relationships/slideLayout" Target="../slideLayouts/slideLayout4.xml"/><Relationship Id="rId6" Type="http://schemas.openxmlformats.org/officeDocument/2006/relationships/chart" Target="../charts/chart3.xml"/><Relationship Id="rId5" Type="http://schemas.openxmlformats.org/officeDocument/2006/relationships/image" Target="../media/image10.png"/><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jpeg"/><Relationship Id="rId2" Type="http://schemas.openxmlformats.org/officeDocument/2006/relationships/image" Target="../media/image12.jpeg"/><Relationship Id="rId1" Type="http://schemas.openxmlformats.org/officeDocument/2006/relationships/slideLayout" Target="../slideLayouts/slideLayout4.xml"/><Relationship Id="rId6" Type="http://schemas.microsoft.com/office/2007/relationships/hdphoto" Target="../media/hdphoto7.wdp"/><Relationship Id="rId5" Type="http://schemas.openxmlformats.org/officeDocument/2006/relationships/image" Target="../media/image14.png"/><Relationship Id="rId4" Type="http://schemas.microsoft.com/office/2007/relationships/hdphoto" Target="../media/hdphoto6.wdp"/></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hdphoto" Target="../media/hdphoto9.wdp"/><Relationship Id="rId7" Type="http://schemas.openxmlformats.org/officeDocument/2006/relationships/hyperlink" Target="mailto:cegee-l-bdd-marketing@cegee.caisse-epargne.fr?subject=Demande%20d'informations%20Papernest" TargetMode="External"/><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hyperlink" Target="mailto:noe.benard@papernest.com?subject=Demande%20d'informations" TargetMode="External"/><Relationship Id="rId5" Type="http://schemas.openxmlformats.org/officeDocument/2006/relationships/hyperlink" Target="mailto:lucie.tesson@papernest.com?subject=Demande%20d'informations" TargetMode="External"/><Relationship Id="rId4" Type="http://schemas.openxmlformats.org/officeDocument/2006/relationships/hyperlink" Target="http://commerciaux.celca.caisse-epargne.fr/particuliers/zoom-jeunes/parrainage/papernest-le-dispositif/"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google.fr/url?sa=t&amp;rct=j&amp;q=&amp;esrc=s&amp;source=video&amp;cd=&amp;cad=rja&amp;uact=8&amp;ved=2ahUKEwjz8tuquKOEAxWrUKQEHUJZB20QtwJ6BAgGEAI&amp;url=https%3A%2F%2Fwww.youtube.com%2Fwatch%3Fv%3DhGV3jbBd8Ps&amp;usg=AOvVaw0jLF_jGMTdw3kAfe87zlGm&amp;opi=89978449" TargetMode="External"/><Relationship Id="rId3" Type="http://schemas.microsoft.com/office/2007/relationships/hdphoto" Target="../media/hdphoto9.wdp"/><Relationship Id="rId7" Type="http://schemas.openxmlformats.org/officeDocument/2006/relationships/hyperlink" Target="http://commerciaux.celca.caisse-epargne.fr/download/2138/partenariat-cozynergy/27888/lien-formulaire-contact-cozynergy.3gp" TargetMode="External"/><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hyperlink" Target="https://groupebpce.sharepoint.com/sites/CEGEE-TV/_layouts/15/stream.aspx?id=%2Fsites%2FCEGEE%2DTV%2FDocuments%20partages%2FStream%20Migrated%20Videos%2FCEGEE%2DTV%2FTuto%20CEGEE%2FTutoriel%20Cozynergy%20Green%2Emp4&amp;nav=eyJyZWZlcnJhbEluZm8iOnsicmVmZXJyYWxBcHAiOiJTdHJlYW1XZWJBcHAiLCJyZWZlcnJhbFZpZXciOiJTaGFyZURpYWxvZy1MaW5rIiwicmVmZXJyYWxBcHBQbGF0Zm9ybSI6IldlYiIsInJlZmVycmFsTW9kZSI6InZpZXcifX0%3D&amp;referrer=StreamWebApp%2EWeb&amp;referrerScenario=AddressBarCopied%2Eview" TargetMode="External"/><Relationship Id="rId5" Type="http://schemas.openxmlformats.org/officeDocument/2006/relationships/hyperlink" Target="https://www.google.fr/url?sa=t&amp;rct=j&amp;q=&amp;esrc=s&amp;source=video&amp;cd=&amp;cad=rja&amp;uact=8&amp;ved=2ahUKEwjc3M6dt6OEAxVPVaQEHbHtDjgQtwJ6BAgKEAI&amp;url=https%3A%2F%2Fwww.youtube.com%2Fwatch%3Fv%3DMBkPsOJwzfw&amp;usg=AOvVaw2vEaXeyEeysBiM2_B6dkRE&amp;opi=89978449" TargetMode="External"/><Relationship Id="rId10" Type="http://schemas.openxmlformats.org/officeDocument/2006/relationships/image" Target="../media/image22.png"/><Relationship Id="rId4" Type="http://schemas.openxmlformats.org/officeDocument/2006/relationships/hyperlink" Target="http://commerciaux.celca.caisse-epargne.fr/download/2138/partenariat-cozynergy/27887/presentation-de-cozynergy.pptx" TargetMode="External"/><Relationship Id="rId9" Type="http://schemas.openxmlformats.org/officeDocument/2006/relationships/hyperlink" Target="https://www.google.fr/url?sa=t&amp;rct=j&amp;q=&amp;esrc=s&amp;source=video&amp;cd=&amp;cad=rja&amp;uact=8&amp;ved=2ahUKEwjz8tuquKOEAxWrUKQEHUJZB20QtwJ6BAgQEAI&amp;url=https%3A%2F%2Fwww.youtube.com%2Fwatch%3Fv%3DwHL3IKrvt2g&amp;usg=AOvVaw3yCe6ZZjEKkceALyRwf4Lx&amp;opi=89978449" TargetMode="External"/></Relationships>
</file>

<file path=ppt/slides/_rels/slide1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hyperlink" Target="http://commerciaux.celca.caisse-epargne.fr/particuliers/credits-particuliers/credits-a-la-consommation/la-restructuration-regenair/"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mailto:cegee-b-accession-soc-propriete@cegee.caisse-epargne.fr?subject=Fiche%20contact%20PVH" TargetMode="External"/><Relationship Id="rId3" Type="http://schemas.microsoft.com/office/2007/relationships/hdphoto" Target="../media/hdphoto9.wdp"/><Relationship Id="rId7" Type="http://schemas.openxmlformats.org/officeDocument/2006/relationships/hyperlink" Target="https://www.google.fr/url?sa=t&amp;rct=j&amp;q=&amp;esrc=s&amp;source=video&amp;cd=&amp;cad=rja&amp;uact=8&amp;ved=2ahUKEwjLldWttaOEAxViVKQEHc1aBMoQtwJ6BAgJEAI&amp;url=https%3A%2F%2Fwww.facebook.com%2FWilliamAmidi%2Fvideos%2Fvos-droits-un-pr%25C3%25AAt-sans-rembourser-cest-possible-william-%25C3%25A0-midi%2F921343671842097%2F%3Flocale%3Dfr_FR&amp;usg=AOvVaw3or1XW9cWqx83vHvmAfbiK&amp;opi=89978449" TargetMode="External"/><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hyperlink" Target="http://commerciaux.celca.caisse-epargne.fr/download/2108/pvh-parcours-dinstruction/31022/pret-viager-hypothecaire-presentation-excellence-pro.pdf" TargetMode="External"/><Relationship Id="rId5" Type="http://schemas.openxmlformats.org/officeDocument/2006/relationships/hyperlink" Target="http://commerciaux.celca.caisse-epargne.fr/download/2108/pvh-parcours-dinstruction/27244/video-daide-a-la-vente.html" TargetMode="External"/><Relationship Id="rId4" Type="http://schemas.openxmlformats.org/officeDocument/2006/relationships/hyperlink" Target="http://commerciaux.celca.caisse-epargne.fr/download/1028/documents-hors-arbo-1/26502/brochure-informations-client-pvh-1.pdf" TargetMode="External"/><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hyperlink" Target="https://www.kiwai.fr/" TargetMode="External"/></Relationships>
</file>

<file path=ppt/slides/_rels/slide2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2.png"/><Relationship Id="rId2" Type="http://schemas.openxmlformats.org/officeDocument/2006/relationships/hyperlink" Target="http://commerciaux.celca.caisse-epargne.fr/particuliers/iard-et-prevoyance-3/assurances-iard/mrh-innove-2020-copy/" TargetMode="External"/><Relationship Id="rId1" Type="http://schemas.openxmlformats.org/officeDocument/2006/relationships/slideLayout" Target="../slideLayouts/slideLayout4.xml"/><Relationship Id="rId6" Type="http://schemas.openxmlformats.org/officeDocument/2006/relationships/hyperlink" Target="https://www.imaprotect.com/caisse-d-epargne/" TargetMode="External"/><Relationship Id="rId5" Type="http://schemas.openxmlformats.org/officeDocument/2006/relationships/hyperlink" Target="https://www.caisse-epargne.fr/grand-est-europe/assurer/telesurveillance/" TargetMode="External"/><Relationship Id="rId4" Type="http://schemas.microsoft.com/office/2007/relationships/hdphoto" Target="../media/hdphoto9.wdp"/></Relationships>
</file>

<file path=ppt/slides/_rels/slide2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hyperlink" Target="https://www.particuliers.mycarlease.fr/caisse-epargne" TargetMode="External"/><Relationship Id="rId5" Type="http://schemas.openxmlformats.org/officeDocument/2006/relationships/hyperlink" Target="https://caisse-epargne.loa-automobile.fr/" TargetMode="Externa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hyperlink" Target="http://commerciaux.celca.caisse-epargne.fr/download/1466/monetique/32427/hebdopro-semaine-4-2024-diag-solutions-paiements.pptx" TargetMode="External"/><Relationship Id="rId4" Type="http://schemas.openxmlformats.org/officeDocument/2006/relationships/hyperlink" Target="http://commerciaux.celca.caisse-epargne.fr/download/1691/payplug/27842/oav-e-commerce-cegee.pptx" TargetMode="External"/></Relationships>
</file>

<file path=ppt/slides/_rels/slide25.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hyperlink" Target="https://www.mycarlease.fr/bpce-car-lease/professionnels/lld" TargetMode="External"/><Relationship Id="rId4" Type="http://schemas.openxmlformats.org/officeDocument/2006/relationships/hyperlink" Target="http://commerciaux.celca.caisse-epargne.fr/download/407/location-longue-duree-lld/30933/lessentiel-sur-la-lld.pptx"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4.wdp"/><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20E41081-D52D-45F3-6DB7-206E54CDA964}"/>
              </a:ext>
            </a:extLst>
          </p:cNvPr>
          <p:cNvGrpSpPr/>
          <p:nvPr/>
        </p:nvGrpSpPr>
        <p:grpSpPr>
          <a:xfrm>
            <a:off x="3469341" y="5506985"/>
            <a:ext cx="9280207" cy="2189847"/>
            <a:chOff x="1523999" y="4143375"/>
            <a:chExt cx="9102386" cy="2147887"/>
          </a:xfrm>
        </p:grpSpPr>
        <p:pic>
          <p:nvPicPr>
            <p:cNvPr id="7" name="Picture 2">
              <a:extLst>
                <a:ext uri="{FF2B5EF4-FFF2-40B4-BE49-F238E27FC236}">
                  <a16:creationId xmlns:a16="http://schemas.microsoft.com/office/drawing/2014/main" id="{08A06072-AF34-6EBE-0ABB-FAF0E31E2AB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2276" b="48547" l="6295" r="28935">
                          <a14:foregroundMark x1="15375" y1="27482" x2="16707" y2="29177"/>
                          <a14:foregroundMark x1="19128" y1="26271" x2="18160" y2="24818"/>
                          <a14:foregroundMark x1="16828" y1="23850" x2="21550" y2="25787"/>
                          <a14:foregroundMark x1="22034" y1="30145" x2="18160" y2="31719"/>
                          <a14:foregroundMark x1="19128" y1="34262" x2="18160" y2="26513"/>
                          <a14:foregroundMark x1="16707" y1="39709" x2="16344" y2="31235"/>
                          <a14:foregroundMark x1="15981" y1="31840" x2="16102" y2="25787"/>
                          <a14:foregroundMark x1="18281" y1="38378" x2="18039" y2="40194"/>
                          <a14:foregroundMark x1="12591" y1="48910" x2="12591" y2="48910"/>
                          <a14:foregroundMark x1="23002" y1="48910" x2="23002" y2="48910"/>
                          <a14:foregroundMark x1="27966" y1="28935" x2="27966" y2="28450"/>
                          <a14:foregroundMark x1="28571" y1="28935" x2="28935" y2="28450"/>
                          <a14:foregroundMark x1="7385" y1="33898" x2="6692" y2="32975"/>
                          <a14:backgroundMark x1="5932" y1="32809" x2="6416" y2="32082"/>
                          <a14:backgroundMark x1="6295" y1="32324" x2="7143" y2="32203"/>
                        </a14:backgroundRemoval>
                      </a14:imgEffect>
                    </a14:imgLayer>
                  </a14:imgProps>
                </a:ext>
                <a:ext uri="{28A0092B-C50C-407E-A947-70E740481C1C}">
                  <a14:useLocalDpi xmlns:a14="http://schemas.microsoft.com/office/drawing/2010/main" val="0"/>
                </a:ext>
              </a:extLst>
            </a:blip>
            <a:srcRect l="5417" t="19861" r="69722" b="50000"/>
            <a:stretch/>
          </p:blipFill>
          <p:spPr bwMode="auto">
            <a:xfrm>
              <a:off x="1523999" y="4143375"/>
              <a:ext cx="1704975" cy="20669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576726B8-9834-5CB7-4DB4-DB5CB8EC78C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2276" b="48547" l="6295" r="28935">
                          <a14:foregroundMark x1="15375" y1="27482" x2="16707" y2="29177"/>
                          <a14:foregroundMark x1="19128" y1="26271" x2="18160" y2="24818"/>
                          <a14:foregroundMark x1="16828" y1="23850" x2="21550" y2="25787"/>
                          <a14:foregroundMark x1="22034" y1="30145" x2="18160" y2="31719"/>
                          <a14:foregroundMark x1="19128" y1="34262" x2="18160" y2="26513"/>
                          <a14:foregroundMark x1="16707" y1="39709" x2="16344" y2="31235"/>
                          <a14:foregroundMark x1="15981" y1="31840" x2="16102" y2="25787"/>
                          <a14:foregroundMark x1="18281" y1="38378" x2="18039" y2="40194"/>
                          <a14:foregroundMark x1="12591" y1="48910" x2="12591" y2="48910"/>
                          <a14:foregroundMark x1="23002" y1="48910" x2="23002" y2="48910"/>
                          <a14:foregroundMark x1="27966" y1="28935" x2="27966" y2="28450"/>
                          <a14:foregroundMark x1="28571" y1="28935" x2="28935" y2="28450"/>
                          <a14:foregroundMark x1="7385" y1="33898" x2="6692" y2="32975"/>
                          <a14:backgroundMark x1="5932" y1="32809" x2="6416" y2="32082"/>
                          <a14:backgroundMark x1="6295" y1="32324" x2="7143" y2="32203"/>
                        </a14:backgroundRemoval>
                      </a14:imgEffect>
                    </a14:imgLayer>
                  </a14:imgProps>
                </a:ext>
                <a:ext uri="{28A0092B-C50C-407E-A947-70E740481C1C}">
                  <a14:useLocalDpi xmlns:a14="http://schemas.microsoft.com/office/drawing/2010/main" val="0"/>
                </a:ext>
              </a:extLst>
            </a:blip>
            <a:srcRect l="5417" t="19861" r="69722" b="50000"/>
            <a:stretch/>
          </p:blipFill>
          <p:spPr bwMode="auto">
            <a:xfrm flipH="1">
              <a:off x="4491036" y="4143375"/>
              <a:ext cx="1704975" cy="20669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72A52CF7-374A-9A08-E954-306A33385A0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2276" b="48547" l="6295" r="28935">
                          <a14:foregroundMark x1="15375" y1="27482" x2="16707" y2="29177"/>
                          <a14:foregroundMark x1="19128" y1="26271" x2="18160" y2="24818"/>
                          <a14:foregroundMark x1="16828" y1="23850" x2="21550" y2="25787"/>
                          <a14:foregroundMark x1="22034" y1="30145" x2="18160" y2="31719"/>
                          <a14:foregroundMark x1="19128" y1="34262" x2="18160" y2="26513"/>
                          <a14:foregroundMark x1="16707" y1="39709" x2="16344" y2="31235"/>
                          <a14:foregroundMark x1="15981" y1="31840" x2="16102" y2="25787"/>
                          <a14:foregroundMark x1="18281" y1="38378" x2="18039" y2="40194"/>
                          <a14:foregroundMark x1="12591" y1="48910" x2="12591" y2="48910"/>
                          <a14:foregroundMark x1="23002" y1="48910" x2="23002" y2="48910"/>
                          <a14:foregroundMark x1="27966" y1="28935" x2="27966" y2="28450"/>
                          <a14:foregroundMark x1="28571" y1="28935" x2="28935" y2="28450"/>
                          <a14:foregroundMark x1="7385" y1="33898" x2="6692" y2="32975"/>
                          <a14:backgroundMark x1="5932" y1="32809" x2="6416" y2="32082"/>
                          <a14:backgroundMark x1="6295" y1="32324" x2="7143" y2="32203"/>
                        </a14:backgroundRemoval>
                      </a14:imgEffect>
                    </a14:imgLayer>
                  </a14:imgProps>
                </a:ext>
                <a:ext uri="{28A0092B-C50C-407E-A947-70E740481C1C}">
                  <a14:useLocalDpi xmlns:a14="http://schemas.microsoft.com/office/drawing/2010/main" val="0"/>
                </a:ext>
              </a:extLst>
            </a:blip>
            <a:srcRect l="5417" t="19861" r="69722" b="50000"/>
            <a:stretch/>
          </p:blipFill>
          <p:spPr bwMode="auto">
            <a:xfrm>
              <a:off x="7359081" y="4219575"/>
              <a:ext cx="1704975" cy="20669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9748ADCB-F185-FED6-49C1-6295880A1B6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6780" b="82930" l="48547" r="69734">
                          <a14:foregroundMark x1="55085" y1="63075" x2="61259" y2="69613"/>
                          <a14:foregroundMark x1="59443" y1="75303" x2="60291" y2="66707"/>
                          <a14:foregroundMark x1="59201" y1="62470" x2="60048" y2="56780"/>
                          <a14:foregroundMark x1="48910" y1="62954" x2="49274" y2="61985"/>
                          <a14:foregroundMark x1="69007" y1="63317" x2="68886" y2="62349"/>
                          <a14:foregroundMark x1="56538" y1="60412" x2="64165" y2="60412"/>
                          <a14:foregroundMark x1="60533" y1="71913" x2="56659" y2="76029"/>
                          <a14:foregroundMark x1="54600" y1="82930" x2="55327" y2="82809"/>
                          <a14:foregroundMark x1="61259" y1="82809" x2="61259" y2="82809"/>
                          <a14:foregroundMark x1="63196" y1="82324" x2="61985" y2="81719"/>
                          <a14:foregroundMark x1="55085" y1="82930" x2="55085" y2="82324"/>
                          <a14:foregroundMark x1="63196" y1="82930" x2="62107" y2="82324"/>
                          <a14:foregroundMark x1="60654" y1="73245" x2="62520" y2="71699"/>
                          <a14:foregroundMark x1="69734" y1="62107" x2="69734" y2="62107"/>
                          <a14:backgroundMark x1="63923" y1="70097" x2="65133" y2="71913"/>
                          <a14:backgroundMark x1="61985" y1="81719" x2="61985" y2="81719"/>
                          <a14:backgroundMark x1="61259" y1="82809" x2="61259" y2="82809"/>
                        </a14:backgroundRemoval>
                      </a14:imgEffect>
                    </a14:imgLayer>
                  </a14:imgProps>
                </a:ext>
                <a:ext uri="{28A0092B-C50C-407E-A947-70E740481C1C}">
                  <a14:useLocalDpi xmlns:a14="http://schemas.microsoft.com/office/drawing/2010/main" val="0"/>
                </a:ext>
              </a:extLst>
            </a:blip>
            <a:srcRect l="47361" t="54861" r="29524" b="15000"/>
            <a:stretch/>
          </p:blipFill>
          <p:spPr bwMode="auto">
            <a:xfrm>
              <a:off x="3067389" y="4219575"/>
              <a:ext cx="1585232" cy="20669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2A5D6ED9-E816-0874-6321-39F79D509F40}"/>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55448" b="82930" l="47821" r="70823">
                          <a14:foregroundMark x1="60048" y1="61138" x2="57627" y2="69249"/>
                          <a14:foregroundMark x1="59564" y1="73608" x2="60533" y2="66223"/>
                          <a14:foregroundMark x1="60048" y1="73487" x2="60169" y2="65496"/>
                          <a14:foregroundMark x1="56659" y1="73245" x2="56416" y2="65133"/>
                          <a14:foregroundMark x1="47821" y1="71429" x2="48184" y2="71550"/>
                          <a14:foregroundMark x1="58475" y1="57627" x2="59322" y2="57143"/>
                          <a14:foregroundMark x1="61017" y1="56538" x2="59322" y2="56538"/>
                          <a14:foregroundMark x1="65133" y1="61259" x2="58475" y2="61501"/>
                          <a14:foregroundMark x1="58717" y1="55690" x2="58717" y2="55690"/>
                          <a14:foregroundMark x1="58475" y1="57264" x2="55569" y2="58838"/>
                          <a14:foregroundMark x1="69007" y1="63075" x2="69855" y2="62833"/>
                          <a14:foregroundMark x1="70944" y1="63196" x2="70944" y2="63196"/>
                          <a14:foregroundMark x1="70944" y1="76029" x2="70944" y2="76029"/>
                          <a14:foregroundMark x1="59564" y1="82930" x2="59564" y2="82930"/>
                          <a14:foregroundMark x1="59685" y1="82324" x2="59201" y2="82324"/>
                        </a14:backgroundRemoval>
                      </a14:imgEffect>
                    </a14:imgLayer>
                  </a14:imgProps>
                </a:ext>
                <a:ext uri="{28A0092B-C50C-407E-A947-70E740481C1C}">
                  <a14:useLocalDpi xmlns:a14="http://schemas.microsoft.com/office/drawing/2010/main" val="0"/>
                </a:ext>
              </a:extLst>
            </a:blip>
            <a:srcRect l="46388" t="53750" r="27223" b="15000"/>
            <a:stretch/>
          </p:blipFill>
          <p:spPr bwMode="auto">
            <a:xfrm flipH="1">
              <a:off x="8816635" y="4148138"/>
              <a:ext cx="1809750" cy="214312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a:extLst>
                <a:ext uri="{FF2B5EF4-FFF2-40B4-BE49-F238E27FC236}">
                  <a16:creationId xmlns:a16="http://schemas.microsoft.com/office/drawing/2014/main" id="{5C4A140F-B5B0-65EC-6267-D8B9A808996B}"/>
                </a:ext>
              </a:extLst>
            </p:cNvPr>
            <p:cNvPicPr>
              <a:picLocks noChangeAspect="1" noChangeArrowheads="1"/>
            </p:cNvPicPr>
            <p:nvPr/>
          </p:nvPicPr>
          <p:blipFill rotWithShape="1">
            <a:blip r:embed="rId8">
              <a:extLst>
                <a:ext uri="{BEBA8EAE-BF5A-486C-A8C5-ECC9F3942E4B}">
                  <a14:imgProps xmlns:a14="http://schemas.microsoft.com/office/drawing/2010/main">
                    <a14:imgLayer r:embed="rId7">
                      <a14:imgEffect>
                        <a14:backgroundRemoval t="21792" b="49637" l="9080" r="29903">
                          <a14:foregroundMark x1="27515" y1="28692" x2="26392" y2="28692"/>
                          <a14:foregroundMark x1="28087" y1="28692" x2="27808" y2="28692"/>
                          <a14:foregroundMark x1="22881" y1="29177" x2="19007" y2="22760"/>
                          <a14:foregroundMark x1="25424" y1="26513" x2="20702" y2="25908"/>
                          <a14:foregroundMark x1="21671" y1="31598" x2="18644" y2="24576"/>
                          <a14:foregroundMark x1="14770" y1="26755" x2="16344" y2="24818"/>
                          <a14:foregroundMark x1="18039" y1="30024" x2="20339" y2="37530"/>
                          <a14:foregroundMark x1="22397" y1="33172" x2="18644" y2="40436"/>
                          <a14:foregroundMark x1="9564" y1="38015" x2="9564" y2="36925"/>
                          <a14:foregroundMark x1="29540" y1="34262" x2="29298" y2="33051"/>
                          <a14:foregroundMark x1="18644" y1="40799" x2="25424" y2="40920"/>
                          <a14:foregroundMark x1="19976" y1="42615" x2="18160" y2="34988"/>
                          <a14:foregroundMark x1="12591" y1="48668" x2="14770" y2="48910"/>
                          <a14:foregroundMark x1="28935" y1="44794" x2="28814" y2="42978"/>
                          <a14:foregroundMark x1="30145" y1="32809" x2="30145" y2="32809"/>
                          <a14:foregroundMark x1="19855" y1="21792" x2="19855" y2="21792"/>
                          <a14:foregroundMark x1="18402" y1="21792" x2="18886" y2="21792"/>
                          <a14:foregroundMark x1="21308" y1="22034" x2="21308" y2="22034"/>
                          <a14:foregroundMark x1="12833" y1="49637" x2="12833" y2="49637"/>
                          <a14:backgroundMark x1="28329" y1="28814" x2="28329" y2="28814"/>
                          <a14:backgroundMark x1="29540" y1="28450" x2="28571" y2="28450"/>
                          <a14:backgroundMark x1="28329" y1="29056" x2="28935" y2="28087"/>
                          <a14:backgroundMark x1="29419" y1="29056" x2="28935" y2="28329"/>
                          <a14:backgroundMark x1="28087" y1="28692" x2="28571" y2="27603"/>
                          <a14:backgroundMark x1="27966" y1="29177" x2="29298" y2="28450"/>
                          <a14:backgroundMark x1="27603" y1="29298" x2="27966" y2="27361"/>
                        </a14:backgroundRemoval>
                      </a14:imgEffect>
                    </a14:imgLayer>
                  </a14:imgProps>
                </a:ext>
                <a:ext uri="{28A0092B-C50C-407E-A947-70E740481C1C}">
                  <a14:useLocalDpi xmlns:a14="http://schemas.microsoft.com/office/drawing/2010/main" val="0"/>
                </a:ext>
              </a:extLst>
            </a:blip>
            <a:srcRect l="6675" t="20000" r="68464" b="48750"/>
            <a:stretch/>
          </p:blipFill>
          <p:spPr bwMode="auto">
            <a:xfrm flipH="1">
              <a:off x="6005851" y="4143375"/>
              <a:ext cx="1704975" cy="2143124"/>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dirty="0"/>
              <a:t>Satisfaire et conseiller </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22 février 2024</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725444" y="1249377"/>
            <a:ext cx="8431253" cy="2450311"/>
          </a:xfrm>
        </p:spPr>
        <p:txBody>
          <a:bodyPr>
            <a:normAutofit fontScale="90000"/>
          </a:bodyPr>
          <a:lstStyle/>
          <a:p>
            <a:r>
              <a:rPr lang="fr-FR" dirty="0"/>
              <a:t>HDJ </a:t>
            </a:r>
            <a:br>
              <a:rPr lang="fr-FR" dirty="0"/>
            </a:br>
            <a:r>
              <a:rPr lang="fr-FR" dirty="0"/>
              <a:t>« NOS FILIALES ET NOS PARTENAIRES, UN ATOUT POUR LA CONQUÊTE ! »</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dirty="0"/>
              <a:t>Direction BDD</a:t>
            </a:r>
          </a:p>
        </p:txBody>
      </p:sp>
      <p:grpSp>
        <p:nvGrpSpPr>
          <p:cNvPr id="13" name="Groupe 12">
            <a:extLst>
              <a:ext uri="{FF2B5EF4-FFF2-40B4-BE49-F238E27FC236}">
                <a16:creationId xmlns:a16="http://schemas.microsoft.com/office/drawing/2014/main" id="{EEAB4E94-7871-D625-6090-92A42F3F4095}"/>
              </a:ext>
            </a:extLst>
          </p:cNvPr>
          <p:cNvGrpSpPr/>
          <p:nvPr/>
        </p:nvGrpSpPr>
        <p:grpSpPr>
          <a:xfrm>
            <a:off x="-853708" y="5424442"/>
            <a:ext cx="4734150" cy="2184994"/>
            <a:chOff x="3067389" y="4143375"/>
            <a:chExt cx="4643437" cy="2143127"/>
          </a:xfrm>
        </p:grpSpPr>
        <p:pic>
          <p:nvPicPr>
            <p:cNvPr id="15" name="Picture 2">
              <a:extLst>
                <a:ext uri="{FF2B5EF4-FFF2-40B4-BE49-F238E27FC236}">
                  <a16:creationId xmlns:a16="http://schemas.microsoft.com/office/drawing/2014/main" id="{324F93EE-2694-FC14-2DBA-8C7969FBEB4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2276" b="48547" l="6295" r="28935">
                          <a14:foregroundMark x1="15375" y1="27482" x2="16707" y2="29177"/>
                          <a14:foregroundMark x1="19128" y1="26271" x2="18160" y2="24818"/>
                          <a14:foregroundMark x1="16828" y1="23850" x2="21550" y2="25787"/>
                          <a14:foregroundMark x1="22034" y1="30145" x2="18160" y2="31719"/>
                          <a14:foregroundMark x1="19128" y1="34262" x2="18160" y2="26513"/>
                          <a14:foregroundMark x1="16707" y1="39709" x2="16344" y2="31235"/>
                          <a14:foregroundMark x1="15981" y1="31840" x2="16102" y2="25787"/>
                          <a14:foregroundMark x1="18281" y1="38378" x2="18039" y2="40194"/>
                          <a14:foregroundMark x1="12591" y1="48910" x2="12591" y2="48910"/>
                          <a14:foregroundMark x1="23002" y1="48910" x2="23002" y2="48910"/>
                          <a14:foregroundMark x1="27966" y1="28935" x2="27966" y2="28450"/>
                          <a14:foregroundMark x1="28571" y1="28935" x2="28935" y2="28450"/>
                          <a14:foregroundMark x1="7385" y1="33898" x2="6692" y2="32975"/>
                          <a14:backgroundMark x1="5932" y1="32809" x2="6416" y2="32082"/>
                          <a14:backgroundMark x1="6295" y1="32324" x2="7143" y2="32203"/>
                        </a14:backgroundRemoval>
                      </a14:imgEffect>
                    </a14:imgLayer>
                  </a14:imgProps>
                </a:ext>
                <a:ext uri="{28A0092B-C50C-407E-A947-70E740481C1C}">
                  <a14:useLocalDpi xmlns:a14="http://schemas.microsoft.com/office/drawing/2010/main" val="0"/>
                </a:ext>
              </a:extLst>
            </a:blip>
            <a:srcRect l="5417" t="19861" r="69722" b="50000"/>
            <a:stretch/>
          </p:blipFill>
          <p:spPr bwMode="auto">
            <a:xfrm flipH="1">
              <a:off x="4491036" y="4143375"/>
              <a:ext cx="1704975" cy="206692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a:extLst>
                <a:ext uri="{FF2B5EF4-FFF2-40B4-BE49-F238E27FC236}">
                  <a16:creationId xmlns:a16="http://schemas.microsoft.com/office/drawing/2014/main" id="{A91C4567-33DE-E706-BC6B-389037AF2E2F}"/>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6780" b="82930" l="48547" r="69734">
                          <a14:foregroundMark x1="55085" y1="63075" x2="61259" y2="69613"/>
                          <a14:foregroundMark x1="59443" y1="75303" x2="60291" y2="66707"/>
                          <a14:foregroundMark x1="59201" y1="62470" x2="60048" y2="56780"/>
                          <a14:foregroundMark x1="48910" y1="62954" x2="49274" y2="61985"/>
                          <a14:foregroundMark x1="69007" y1="63317" x2="68886" y2="62349"/>
                          <a14:foregroundMark x1="56538" y1="60412" x2="64165" y2="60412"/>
                          <a14:foregroundMark x1="60533" y1="71913" x2="56659" y2="76029"/>
                          <a14:foregroundMark x1="54600" y1="82930" x2="55327" y2="82809"/>
                          <a14:foregroundMark x1="61259" y1="82809" x2="61259" y2="82809"/>
                          <a14:foregroundMark x1="63196" y1="82324" x2="61985" y2="81719"/>
                          <a14:foregroundMark x1="55085" y1="82930" x2="55085" y2="82324"/>
                          <a14:foregroundMark x1="63196" y1="82930" x2="62107" y2="82324"/>
                          <a14:foregroundMark x1="60654" y1="73245" x2="62520" y2="71699"/>
                          <a14:foregroundMark x1="69734" y1="62107" x2="69734" y2="62107"/>
                          <a14:backgroundMark x1="63923" y1="70097" x2="65133" y2="71913"/>
                          <a14:backgroundMark x1="61985" y1="81719" x2="61985" y2="81719"/>
                          <a14:backgroundMark x1="61259" y1="82809" x2="61259" y2="82809"/>
                        </a14:backgroundRemoval>
                      </a14:imgEffect>
                    </a14:imgLayer>
                  </a14:imgProps>
                </a:ext>
                <a:ext uri="{28A0092B-C50C-407E-A947-70E740481C1C}">
                  <a14:useLocalDpi xmlns:a14="http://schemas.microsoft.com/office/drawing/2010/main" val="0"/>
                </a:ext>
              </a:extLst>
            </a:blip>
            <a:srcRect l="47361" t="54861" r="29524" b="15000"/>
            <a:stretch/>
          </p:blipFill>
          <p:spPr bwMode="auto">
            <a:xfrm>
              <a:off x="3067389" y="4219575"/>
              <a:ext cx="1585232" cy="20669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a:extLst>
                <a:ext uri="{FF2B5EF4-FFF2-40B4-BE49-F238E27FC236}">
                  <a16:creationId xmlns:a16="http://schemas.microsoft.com/office/drawing/2014/main" id="{5B94961A-4BDC-B6F0-B988-E9FF6A7AE131}"/>
                </a:ext>
              </a:extLst>
            </p:cNvPr>
            <p:cNvPicPr>
              <a:picLocks noChangeAspect="1" noChangeArrowheads="1"/>
            </p:cNvPicPr>
            <p:nvPr/>
          </p:nvPicPr>
          <p:blipFill rotWithShape="1">
            <a:blip r:embed="rId8">
              <a:extLst>
                <a:ext uri="{BEBA8EAE-BF5A-486C-A8C5-ECC9F3942E4B}">
                  <a14:imgProps xmlns:a14="http://schemas.microsoft.com/office/drawing/2010/main">
                    <a14:imgLayer r:embed="rId7">
                      <a14:imgEffect>
                        <a14:backgroundRemoval t="21792" b="49637" l="9080" r="29903">
                          <a14:foregroundMark x1="27515" y1="28692" x2="26392" y2="28692"/>
                          <a14:foregroundMark x1="28087" y1="28692" x2="27808" y2="28692"/>
                          <a14:foregroundMark x1="22881" y1="29177" x2="19007" y2="22760"/>
                          <a14:foregroundMark x1="25424" y1="26513" x2="20702" y2="25908"/>
                          <a14:foregroundMark x1="21671" y1="31598" x2="18644" y2="24576"/>
                          <a14:foregroundMark x1="14770" y1="26755" x2="16344" y2="24818"/>
                          <a14:foregroundMark x1="18039" y1="30024" x2="20339" y2="37530"/>
                          <a14:foregroundMark x1="22397" y1="33172" x2="18644" y2="40436"/>
                          <a14:foregroundMark x1="9564" y1="38015" x2="9564" y2="36925"/>
                          <a14:foregroundMark x1="29540" y1="34262" x2="29298" y2="33051"/>
                          <a14:foregroundMark x1="18644" y1="40799" x2="25424" y2="40920"/>
                          <a14:foregroundMark x1="19976" y1="42615" x2="18160" y2="34988"/>
                          <a14:foregroundMark x1="12591" y1="48668" x2="14770" y2="48910"/>
                          <a14:foregroundMark x1="28935" y1="44794" x2="28814" y2="42978"/>
                          <a14:foregroundMark x1="30145" y1="32809" x2="30145" y2="32809"/>
                          <a14:foregroundMark x1="19855" y1="21792" x2="19855" y2="21792"/>
                          <a14:foregroundMark x1="18402" y1="21792" x2="18886" y2="21792"/>
                          <a14:foregroundMark x1="21308" y1="22034" x2="21308" y2="22034"/>
                          <a14:foregroundMark x1="12833" y1="49637" x2="12833" y2="49637"/>
                          <a14:backgroundMark x1="28329" y1="28814" x2="28329" y2="28814"/>
                          <a14:backgroundMark x1="29540" y1="28450" x2="28571" y2="28450"/>
                          <a14:backgroundMark x1="28329" y1="29056" x2="28935" y2="28087"/>
                          <a14:backgroundMark x1="29419" y1="29056" x2="28935" y2="28329"/>
                          <a14:backgroundMark x1="28087" y1="28692" x2="28571" y2="27603"/>
                          <a14:backgroundMark x1="27966" y1="29177" x2="29298" y2="28450"/>
                          <a14:backgroundMark x1="27603" y1="29298" x2="27966" y2="27361"/>
                        </a14:backgroundRemoval>
                      </a14:imgEffect>
                    </a14:imgLayer>
                  </a14:imgProps>
                </a:ext>
                <a:ext uri="{28A0092B-C50C-407E-A947-70E740481C1C}">
                  <a14:useLocalDpi xmlns:a14="http://schemas.microsoft.com/office/drawing/2010/main" val="0"/>
                </a:ext>
              </a:extLst>
            </a:blip>
            <a:srcRect l="6675" t="20000" r="68464" b="48750"/>
            <a:stretch/>
          </p:blipFill>
          <p:spPr bwMode="auto">
            <a:xfrm flipH="1">
              <a:off x="6005851" y="4143375"/>
              <a:ext cx="1704975" cy="214312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79207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2975399" y="2512437"/>
            <a:ext cx="8360966" cy="1833126"/>
          </a:xfrm>
        </p:spPr>
        <p:txBody>
          <a:bodyPr/>
          <a:lstStyle/>
          <a:p>
            <a:r>
              <a:rPr lang="fr-FR" dirty="0"/>
              <a:t>Le contexte et les objectifs de l’Heure du Jeudi</a:t>
            </a:r>
          </a:p>
          <a:p>
            <a:r>
              <a:rPr lang="fr-FR" dirty="0"/>
              <a:t>Nos filiales et nos partenaires</a:t>
            </a:r>
          </a:p>
          <a:p>
            <a:r>
              <a:rPr lang="fr-FR" dirty="0"/>
              <a:t>Les démarches commerciales </a:t>
            </a:r>
          </a:p>
          <a:p>
            <a:r>
              <a:rPr lang="fr-FR" dirty="0"/>
              <a:t>Conclusion</a:t>
            </a:r>
          </a:p>
        </p:txBody>
      </p:sp>
    </p:spTree>
    <p:extLst>
      <p:ext uri="{BB962C8B-B14F-4D97-AF65-F5344CB8AC3E}">
        <p14:creationId xmlns:p14="http://schemas.microsoft.com/office/powerpoint/2010/main" val="30292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2975399" y="2512437"/>
            <a:ext cx="8360966" cy="1833126"/>
          </a:xfrm>
        </p:spPr>
        <p:txBody>
          <a:bodyPr/>
          <a:lstStyle/>
          <a:p>
            <a:r>
              <a:rPr lang="fr-FR" b="1" dirty="0">
                <a:solidFill>
                  <a:srgbClr val="C00000"/>
                </a:solidFill>
              </a:rPr>
              <a:t>Le contexte et les objectifs de l’Heure du Jeudi</a:t>
            </a:r>
          </a:p>
          <a:p>
            <a:r>
              <a:rPr lang="fr-FR" dirty="0"/>
              <a:t>Nos filiales et nos partenaires</a:t>
            </a:r>
          </a:p>
          <a:p>
            <a:r>
              <a:rPr lang="fr-FR" dirty="0"/>
              <a:t>Les démarches commerciales </a:t>
            </a:r>
          </a:p>
          <a:p>
            <a:r>
              <a:rPr lang="fr-FR" dirty="0"/>
              <a:t>Conclusion</a:t>
            </a:r>
          </a:p>
        </p:txBody>
      </p:sp>
    </p:spTree>
    <p:extLst>
      <p:ext uri="{BB962C8B-B14F-4D97-AF65-F5344CB8AC3E}">
        <p14:creationId xmlns:p14="http://schemas.microsoft.com/office/powerpoint/2010/main" val="3469404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t>Le contexte économique actuel entraîne une évolution des modes de consommation des Français, influençant ainsi le modèle bancaire. </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 contexte</a:t>
            </a:r>
          </a:p>
        </p:txBody>
      </p:sp>
      <p:sp>
        <p:nvSpPr>
          <p:cNvPr id="5" name="Espace réservé du texte 4">
            <a:extLst>
              <a:ext uri="{FF2B5EF4-FFF2-40B4-BE49-F238E27FC236}">
                <a16:creationId xmlns:a16="http://schemas.microsoft.com/office/drawing/2014/main" id="{59198D41-F9A2-4C57-BE01-23398303FF8B}"/>
              </a:ext>
            </a:extLst>
          </p:cNvPr>
          <p:cNvSpPr>
            <a:spLocks noGrp="1"/>
          </p:cNvSpPr>
          <p:nvPr>
            <p:ph type="body" sz="quarter" idx="16"/>
          </p:nvPr>
        </p:nvSpPr>
        <p:spPr/>
        <p:txBody>
          <a:bodyPr/>
          <a:lstStyle/>
          <a:p>
            <a:r>
              <a:rPr lang="fr-FR" dirty="0"/>
              <a:t>1</a:t>
            </a:r>
          </a:p>
        </p:txBody>
      </p:sp>
      <p:sp>
        <p:nvSpPr>
          <p:cNvPr id="8" name="Rectangle 7">
            <a:extLst>
              <a:ext uri="{FF2B5EF4-FFF2-40B4-BE49-F238E27FC236}">
                <a16:creationId xmlns:a16="http://schemas.microsoft.com/office/drawing/2014/main" id="{D63EAF26-3BBC-0790-CEBD-BE7754A24D04}"/>
              </a:ext>
            </a:extLst>
          </p:cNvPr>
          <p:cNvSpPr/>
          <p:nvPr/>
        </p:nvSpPr>
        <p:spPr>
          <a:xfrm>
            <a:off x="1151653" y="2086644"/>
            <a:ext cx="6791892" cy="2743200"/>
          </a:xfrm>
          <a:custGeom>
            <a:avLst/>
            <a:gdLst>
              <a:gd name="connsiteX0" fmla="*/ 0 w 6791892"/>
              <a:gd name="connsiteY0" fmla="*/ 0 h 2743200"/>
              <a:gd name="connsiteX1" fmla="*/ 747108 w 6791892"/>
              <a:gd name="connsiteY1" fmla="*/ 0 h 2743200"/>
              <a:gd name="connsiteX2" fmla="*/ 1426297 w 6791892"/>
              <a:gd name="connsiteY2" fmla="*/ 0 h 2743200"/>
              <a:gd name="connsiteX3" fmla="*/ 2241324 w 6791892"/>
              <a:gd name="connsiteY3" fmla="*/ 0 h 2743200"/>
              <a:gd name="connsiteX4" fmla="*/ 2988432 w 6791892"/>
              <a:gd name="connsiteY4" fmla="*/ 0 h 2743200"/>
              <a:gd name="connsiteX5" fmla="*/ 3599703 w 6791892"/>
              <a:gd name="connsiteY5" fmla="*/ 0 h 2743200"/>
              <a:gd name="connsiteX6" fmla="*/ 4346811 w 6791892"/>
              <a:gd name="connsiteY6" fmla="*/ 0 h 2743200"/>
              <a:gd name="connsiteX7" fmla="*/ 4958081 w 6791892"/>
              <a:gd name="connsiteY7" fmla="*/ 0 h 2743200"/>
              <a:gd name="connsiteX8" fmla="*/ 5637270 w 6791892"/>
              <a:gd name="connsiteY8" fmla="*/ 0 h 2743200"/>
              <a:gd name="connsiteX9" fmla="*/ 6180622 w 6791892"/>
              <a:gd name="connsiteY9" fmla="*/ 0 h 2743200"/>
              <a:gd name="connsiteX10" fmla="*/ 6791892 w 6791892"/>
              <a:gd name="connsiteY10" fmla="*/ 0 h 2743200"/>
              <a:gd name="connsiteX11" fmla="*/ 6791892 w 6791892"/>
              <a:gd name="connsiteY11" fmla="*/ 740664 h 2743200"/>
              <a:gd name="connsiteX12" fmla="*/ 6791892 w 6791892"/>
              <a:gd name="connsiteY12" fmla="*/ 1371600 h 2743200"/>
              <a:gd name="connsiteX13" fmla="*/ 6791892 w 6791892"/>
              <a:gd name="connsiteY13" fmla="*/ 2002536 h 2743200"/>
              <a:gd name="connsiteX14" fmla="*/ 6791892 w 6791892"/>
              <a:gd name="connsiteY14" fmla="*/ 2743200 h 2743200"/>
              <a:gd name="connsiteX15" fmla="*/ 6180622 w 6791892"/>
              <a:gd name="connsiteY15" fmla="*/ 2743200 h 2743200"/>
              <a:gd name="connsiteX16" fmla="*/ 5569351 w 6791892"/>
              <a:gd name="connsiteY16" fmla="*/ 2743200 h 2743200"/>
              <a:gd name="connsiteX17" fmla="*/ 5093919 w 6791892"/>
              <a:gd name="connsiteY17" fmla="*/ 2743200 h 2743200"/>
              <a:gd name="connsiteX18" fmla="*/ 4618487 w 6791892"/>
              <a:gd name="connsiteY18" fmla="*/ 2743200 h 2743200"/>
              <a:gd name="connsiteX19" fmla="*/ 3871378 w 6791892"/>
              <a:gd name="connsiteY19" fmla="*/ 2743200 h 2743200"/>
              <a:gd name="connsiteX20" fmla="*/ 3124270 w 6791892"/>
              <a:gd name="connsiteY20" fmla="*/ 2743200 h 2743200"/>
              <a:gd name="connsiteX21" fmla="*/ 2513000 w 6791892"/>
              <a:gd name="connsiteY21" fmla="*/ 2743200 h 2743200"/>
              <a:gd name="connsiteX22" fmla="*/ 1969649 w 6791892"/>
              <a:gd name="connsiteY22" fmla="*/ 2743200 h 2743200"/>
              <a:gd name="connsiteX23" fmla="*/ 1426297 w 6791892"/>
              <a:gd name="connsiteY23" fmla="*/ 2743200 h 2743200"/>
              <a:gd name="connsiteX24" fmla="*/ 679189 w 6791892"/>
              <a:gd name="connsiteY24" fmla="*/ 2743200 h 2743200"/>
              <a:gd name="connsiteX25" fmla="*/ 0 w 6791892"/>
              <a:gd name="connsiteY25" fmla="*/ 2743200 h 2743200"/>
              <a:gd name="connsiteX26" fmla="*/ 0 w 6791892"/>
              <a:gd name="connsiteY26" fmla="*/ 2057400 h 2743200"/>
              <a:gd name="connsiteX27" fmla="*/ 0 w 6791892"/>
              <a:gd name="connsiteY27" fmla="*/ 1344168 h 2743200"/>
              <a:gd name="connsiteX28" fmla="*/ 0 w 6791892"/>
              <a:gd name="connsiteY28" fmla="*/ 740664 h 2743200"/>
              <a:gd name="connsiteX29" fmla="*/ 0 w 6791892"/>
              <a:gd name="connsiteY29" fmla="*/ 0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91892" h="2743200" extrusionOk="0">
                <a:moveTo>
                  <a:pt x="0" y="0"/>
                </a:moveTo>
                <a:cubicBezTo>
                  <a:pt x="173691" y="-25016"/>
                  <a:pt x="424028" y="735"/>
                  <a:pt x="747108" y="0"/>
                </a:cubicBezTo>
                <a:cubicBezTo>
                  <a:pt x="1070188" y="-735"/>
                  <a:pt x="1274669" y="-20342"/>
                  <a:pt x="1426297" y="0"/>
                </a:cubicBezTo>
                <a:cubicBezTo>
                  <a:pt x="1577925" y="20342"/>
                  <a:pt x="2059353" y="19895"/>
                  <a:pt x="2241324" y="0"/>
                </a:cubicBezTo>
                <a:cubicBezTo>
                  <a:pt x="2423295" y="-19895"/>
                  <a:pt x="2659630" y="22603"/>
                  <a:pt x="2988432" y="0"/>
                </a:cubicBezTo>
                <a:cubicBezTo>
                  <a:pt x="3317234" y="-22603"/>
                  <a:pt x="3394506" y="-888"/>
                  <a:pt x="3599703" y="0"/>
                </a:cubicBezTo>
                <a:cubicBezTo>
                  <a:pt x="3804900" y="888"/>
                  <a:pt x="4131350" y="14184"/>
                  <a:pt x="4346811" y="0"/>
                </a:cubicBezTo>
                <a:cubicBezTo>
                  <a:pt x="4562272" y="-14184"/>
                  <a:pt x="4766625" y="-22278"/>
                  <a:pt x="4958081" y="0"/>
                </a:cubicBezTo>
                <a:cubicBezTo>
                  <a:pt x="5149537" y="22278"/>
                  <a:pt x="5350864" y="3793"/>
                  <a:pt x="5637270" y="0"/>
                </a:cubicBezTo>
                <a:cubicBezTo>
                  <a:pt x="5923676" y="-3793"/>
                  <a:pt x="6039950" y="-24164"/>
                  <a:pt x="6180622" y="0"/>
                </a:cubicBezTo>
                <a:cubicBezTo>
                  <a:pt x="6321294" y="24164"/>
                  <a:pt x="6539783" y="4736"/>
                  <a:pt x="6791892" y="0"/>
                </a:cubicBezTo>
                <a:cubicBezTo>
                  <a:pt x="6791852" y="370027"/>
                  <a:pt x="6786658" y="533300"/>
                  <a:pt x="6791892" y="740664"/>
                </a:cubicBezTo>
                <a:cubicBezTo>
                  <a:pt x="6797126" y="948028"/>
                  <a:pt x="6773112" y="1101036"/>
                  <a:pt x="6791892" y="1371600"/>
                </a:cubicBezTo>
                <a:cubicBezTo>
                  <a:pt x="6810672" y="1642164"/>
                  <a:pt x="6813376" y="1735490"/>
                  <a:pt x="6791892" y="2002536"/>
                </a:cubicBezTo>
                <a:cubicBezTo>
                  <a:pt x="6770408" y="2269582"/>
                  <a:pt x="6810321" y="2522417"/>
                  <a:pt x="6791892" y="2743200"/>
                </a:cubicBezTo>
                <a:cubicBezTo>
                  <a:pt x="6602814" y="2752210"/>
                  <a:pt x="6427787" y="2746757"/>
                  <a:pt x="6180622" y="2743200"/>
                </a:cubicBezTo>
                <a:cubicBezTo>
                  <a:pt x="5933457" y="2739644"/>
                  <a:pt x="5761083" y="2715254"/>
                  <a:pt x="5569351" y="2743200"/>
                </a:cubicBezTo>
                <a:cubicBezTo>
                  <a:pt x="5377619" y="2771146"/>
                  <a:pt x="5293501" y="2724834"/>
                  <a:pt x="5093919" y="2743200"/>
                </a:cubicBezTo>
                <a:cubicBezTo>
                  <a:pt x="4894337" y="2761566"/>
                  <a:pt x="4846656" y="2753434"/>
                  <a:pt x="4618487" y="2743200"/>
                </a:cubicBezTo>
                <a:cubicBezTo>
                  <a:pt x="4390318" y="2732966"/>
                  <a:pt x="4227469" y="2751126"/>
                  <a:pt x="3871378" y="2743200"/>
                </a:cubicBezTo>
                <a:cubicBezTo>
                  <a:pt x="3515287" y="2735274"/>
                  <a:pt x="3384721" y="2718602"/>
                  <a:pt x="3124270" y="2743200"/>
                </a:cubicBezTo>
                <a:cubicBezTo>
                  <a:pt x="2863819" y="2767798"/>
                  <a:pt x="2793023" y="2736738"/>
                  <a:pt x="2513000" y="2743200"/>
                </a:cubicBezTo>
                <a:cubicBezTo>
                  <a:pt x="2232977" y="2749663"/>
                  <a:pt x="2171033" y="2752831"/>
                  <a:pt x="1969649" y="2743200"/>
                </a:cubicBezTo>
                <a:cubicBezTo>
                  <a:pt x="1768265" y="2733569"/>
                  <a:pt x="1632870" y="2754614"/>
                  <a:pt x="1426297" y="2743200"/>
                </a:cubicBezTo>
                <a:cubicBezTo>
                  <a:pt x="1219724" y="2731786"/>
                  <a:pt x="857195" y="2707582"/>
                  <a:pt x="679189" y="2743200"/>
                </a:cubicBezTo>
                <a:cubicBezTo>
                  <a:pt x="501183" y="2778818"/>
                  <a:pt x="179911" y="2776428"/>
                  <a:pt x="0" y="2743200"/>
                </a:cubicBezTo>
                <a:cubicBezTo>
                  <a:pt x="34150" y="2514004"/>
                  <a:pt x="-21215" y="2379837"/>
                  <a:pt x="0" y="2057400"/>
                </a:cubicBezTo>
                <a:cubicBezTo>
                  <a:pt x="21215" y="1734963"/>
                  <a:pt x="20602" y="1490524"/>
                  <a:pt x="0" y="1344168"/>
                </a:cubicBezTo>
                <a:cubicBezTo>
                  <a:pt x="-20602" y="1197812"/>
                  <a:pt x="22698" y="1003942"/>
                  <a:pt x="0" y="740664"/>
                </a:cubicBezTo>
                <a:cubicBezTo>
                  <a:pt x="-22698" y="477386"/>
                  <a:pt x="-11088" y="298344"/>
                  <a:pt x="0" y="0"/>
                </a:cubicBezTo>
                <a:close/>
              </a:path>
            </a:pathLst>
          </a:custGeom>
          <a:noFill/>
          <a:ln>
            <a:solidFill>
              <a:schemeClr val="tx1"/>
            </a:solidFill>
            <a:extLst>
              <a:ext uri="{C807C97D-BFC1-408E-A445-0C87EB9F89A2}">
                <ask:lineSketchStyleProps xmlns:ask="http://schemas.microsoft.com/office/drawing/2018/sketchyshapes" sd="3098272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1">
            <a:extLst>
              <a:ext uri="{FF2B5EF4-FFF2-40B4-BE49-F238E27FC236}">
                <a16:creationId xmlns:a16="http://schemas.microsoft.com/office/drawing/2014/main" id="{B84508D3-763B-01B3-5918-17135038680F}"/>
              </a:ext>
            </a:extLst>
          </p:cNvPr>
          <p:cNvSpPr>
            <a:spLocks noGrp="1"/>
          </p:cNvSpPr>
          <p:nvPr>
            <p:ph idx="17"/>
          </p:nvPr>
        </p:nvSpPr>
        <p:spPr>
          <a:xfrm>
            <a:off x="695325" y="1388670"/>
            <a:ext cx="10980738" cy="626950"/>
          </a:xfrm>
        </p:spPr>
        <p:txBody>
          <a:bodyPr/>
          <a:lstStyle/>
          <a:p>
            <a:r>
              <a:rPr lang="fr-FR" dirty="0"/>
              <a:t>L’inflation a un impact sur le pouvoir d’achat des Français, et plusieurs d’entre eux ont dû puiser dans leur épargne pour faire face à leurs dépenses du quotidien. </a:t>
            </a:r>
          </a:p>
        </p:txBody>
      </p:sp>
      <p:sp>
        <p:nvSpPr>
          <p:cNvPr id="10" name="ZoneTexte 9">
            <a:extLst>
              <a:ext uri="{FF2B5EF4-FFF2-40B4-BE49-F238E27FC236}">
                <a16:creationId xmlns:a16="http://schemas.microsoft.com/office/drawing/2014/main" id="{F9BDB8CC-8FA3-1378-3E7A-9BA3C4AF5A85}"/>
              </a:ext>
            </a:extLst>
          </p:cNvPr>
          <p:cNvSpPr txBox="1"/>
          <p:nvPr/>
        </p:nvSpPr>
        <p:spPr>
          <a:xfrm>
            <a:off x="1144399" y="4421289"/>
            <a:ext cx="7044106" cy="215444"/>
          </a:xfrm>
          <a:prstGeom prst="rect">
            <a:avLst/>
          </a:prstGeom>
          <a:noFill/>
        </p:spPr>
        <p:txBody>
          <a:bodyPr wrap="square" rtlCol="0">
            <a:spAutoFit/>
          </a:bodyPr>
          <a:lstStyle/>
          <a:p>
            <a:r>
              <a:rPr lang="fr-FR" sz="800" dirty="0">
                <a:solidFill>
                  <a:schemeClr val="tx1">
                    <a:lumMod val="50000"/>
                    <a:lumOff val="50000"/>
                  </a:schemeClr>
                </a:solidFill>
              </a:rPr>
              <a:t>Etude « Cette situation de hausse de l’inflation vous incite-t-elle à puiser dans votre épargne pour faire face à vos dépenses du quotidien ? » 2022</a:t>
            </a:r>
          </a:p>
        </p:txBody>
      </p:sp>
      <p:graphicFrame>
        <p:nvGraphicFramePr>
          <p:cNvPr id="11" name="Graphique 10">
            <a:extLst>
              <a:ext uri="{FF2B5EF4-FFF2-40B4-BE49-F238E27FC236}">
                <a16:creationId xmlns:a16="http://schemas.microsoft.com/office/drawing/2014/main" id="{5F7C1C3C-93FC-AD34-FC1E-372E91197C7A}"/>
              </a:ext>
            </a:extLst>
          </p:cNvPr>
          <p:cNvGraphicFramePr/>
          <p:nvPr>
            <p:extLst>
              <p:ext uri="{D42A27DB-BD31-4B8C-83A1-F6EECF244321}">
                <p14:modId xmlns:p14="http://schemas.microsoft.com/office/powerpoint/2010/main" val="4198653534"/>
              </p:ext>
            </p:extLst>
          </p:nvPr>
        </p:nvGraphicFramePr>
        <p:xfrm>
          <a:off x="1235452" y="1982273"/>
          <a:ext cx="2212129" cy="2121569"/>
        </p:xfrm>
        <a:graphic>
          <a:graphicData uri="http://schemas.openxmlformats.org/drawingml/2006/chart">
            <c:chart xmlns:c="http://schemas.openxmlformats.org/drawingml/2006/chart" xmlns:r="http://schemas.openxmlformats.org/officeDocument/2006/relationships" r:id="rId2"/>
          </a:graphicData>
        </a:graphic>
      </p:graphicFrame>
      <p:pic>
        <p:nvPicPr>
          <p:cNvPr id="12" name="Image 11">
            <a:extLst>
              <a:ext uri="{FF2B5EF4-FFF2-40B4-BE49-F238E27FC236}">
                <a16:creationId xmlns:a16="http://schemas.microsoft.com/office/drawing/2014/main" id="{7E22EF90-33AB-ECC3-83A7-B968A9EB7E2C}"/>
              </a:ext>
            </a:extLst>
          </p:cNvPr>
          <p:cNvPicPr>
            <a:picLocks noChangeAspect="1"/>
          </p:cNvPicPr>
          <p:nvPr/>
        </p:nvPicPr>
        <p:blipFill>
          <a:blip r:embed="rId3">
            <a:clrChange>
              <a:clrFrom>
                <a:srgbClr val="FFFFFF"/>
              </a:clrFrom>
              <a:clrTo>
                <a:srgbClr val="FFFFFF">
                  <a:alpha val="0"/>
                </a:srgbClr>
              </a:clrTo>
            </a:clrChange>
            <a:duotone>
              <a:schemeClr val="accent1">
                <a:shade val="45000"/>
                <a:satMod val="135000"/>
              </a:schemeClr>
              <a:prstClr val="white"/>
            </a:duotone>
          </a:blip>
          <a:stretch>
            <a:fillRect/>
          </a:stretch>
        </p:blipFill>
        <p:spPr>
          <a:xfrm>
            <a:off x="1746723" y="2738257"/>
            <a:ext cx="1267764" cy="571387"/>
          </a:xfrm>
          <a:prstGeom prst="rect">
            <a:avLst/>
          </a:prstGeom>
        </p:spPr>
      </p:pic>
      <p:sp>
        <p:nvSpPr>
          <p:cNvPr id="13" name="ZoneTexte 12">
            <a:extLst>
              <a:ext uri="{FF2B5EF4-FFF2-40B4-BE49-F238E27FC236}">
                <a16:creationId xmlns:a16="http://schemas.microsoft.com/office/drawing/2014/main" id="{255C07AB-5859-A98C-D07E-5B59E9F94873}"/>
              </a:ext>
            </a:extLst>
          </p:cNvPr>
          <p:cNvSpPr txBox="1"/>
          <p:nvPr/>
        </p:nvSpPr>
        <p:spPr>
          <a:xfrm>
            <a:off x="1418089" y="3680934"/>
            <a:ext cx="1846854" cy="646331"/>
          </a:xfrm>
          <a:prstGeom prst="rect">
            <a:avLst/>
          </a:prstGeom>
          <a:noFill/>
        </p:spPr>
        <p:txBody>
          <a:bodyPr wrap="square" rtlCol="0">
            <a:spAutoFit/>
          </a:bodyPr>
          <a:lstStyle/>
          <a:p>
            <a:pPr algn="ctr"/>
            <a:r>
              <a:rPr lang="fr-FR" sz="1200" b="1" dirty="0">
                <a:solidFill>
                  <a:schemeClr val="tx1">
                    <a:lumMod val="75000"/>
                    <a:lumOff val="25000"/>
                  </a:schemeClr>
                </a:solidFill>
              </a:rPr>
              <a:t>Des 18-24 ans ont déjà puisé dans leur épargne </a:t>
            </a:r>
          </a:p>
        </p:txBody>
      </p:sp>
      <p:graphicFrame>
        <p:nvGraphicFramePr>
          <p:cNvPr id="14" name="Graphique 13">
            <a:extLst>
              <a:ext uri="{FF2B5EF4-FFF2-40B4-BE49-F238E27FC236}">
                <a16:creationId xmlns:a16="http://schemas.microsoft.com/office/drawing/2014/main" id="{8F691039-99F9-CFAD-B4BF-ADD3F08C79F0}"/>
              </a:ext>
            </a:extLst>
          </p:cNvPr>
          <p:cNvGraphicFramePr/>
          <p:nvPr>
            <p:extLst>
              <p:ext uri="{D42A27DB-BD31-4B8C-83A1-F6EECF244321}">
                <p14:modId xmlns:p14="http://schemas.microsoft.com/office/powerpoint/2010/main" val="2980333718"/>
              </p:ext>
            </p:extLst>
          </p:nvPr>
        </p:nvGraphicFramePr>
        <p:xfrm>
          <a:off x="3364531" y="1967027"/>
          <a:ext cx="2212129" cy="2121569"/>
        </p:xfrm>
        <a:graphic>
          <a:graphicData uri="http://schemas.openxmlformats.org/drawingml/2006/chart">
            <c:chart xmlns:c="http://schemas.openxmlformats.org/drawingml/2006/chart" xmlns:r="http://schemas.openxmlformats.org/officeDocument/2006/relationships" r:id="rId4"/>
          </a:graphicData>
        </a:graphic>
      </p:graphicFrame>
      <p:pic>
        <p:nvPicPr>
          <p:cNvPr id="15" name="Image 14">
            <a:extLst>
              <a:ext uri="{FF2B5EF4-FFF2-40B4-BE49-F238E27FC236}">
                <a16:creationId xmlns:a16="http://schemas.microsoft.com/office/drawing/2014/main" id="{6F42DC54-2235-A4B6-F16E-1E619FEC309E}"/>
              </a:ext>
            </a:extLst>
          </p:cNvPr>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3827656" y="2738257"/>
            <a:ext cx="1285875" cy="590550"/>
          </a:xfrm>
          <a:prstGeom prst="rect">
            <a:avLst/>
          </a:prstGeom>
        </p:spPr>
      </p:pic>
      <p:graphicFrame>
        <p:nvGraphicFramePr>
          <p:cNvPr id="16" name="Graphique 15">
            <a:extLst>
              <a:ext uri="{FF2B5EF4-FFF2-40B4-BE49-F238E27FC236}">
                <a16:creationId xmlns:a16="http://schemas.microsoft.com/office/drawing/2014/main" id="{B4177393-63BF-1907-4C69-E61B956147D9}"/>
              </a:ext>
            </a:extLst>
          </p:cNvPr>
          <p:cNvGraphicFramePr/>
          <p:nvPr>
            <p:extLst>
              <p:ext uri="{D42A27DB-BD31-4B8C-83A1-F6EECF244321}">
                <p14:modId xmlns:p14="http://schemas.microsoft.com/office/powerpoint/2010/main" val="3959381173"/>
              </p:ext>
            </p:extLst>
          </p:nvPr>
        </p:nvGraphicFramePr>
        <p:xfrm>
          <a:off x="5660459" y="1971397"/>
          <a:ext cx="2212129" cy="2121569"/>
        </p:xfrm>
        <a:graphic>
          <a:graphicData uri="http://schemas.openxmlformats.org/drawingml/2006/chart">
            <c:chart xmlns:c="http://schemas.openxmlformats.org/drawingml/2006/chart" xmlns:r="http://schemas.openxmlformats.org/officeDocument/2006/relationships" r:id="rId6"/>
          </a:graphicData>
        </a:graphic>
      </p:graphicFrame>
      <p:pic>
        <p:nvPicPr>
          <p:cNvPr id="17" name="Image 16">
            <a:extLst>
              <a:ext uri="{FF2B5EF4-FFF2-40B4-BE49-F238E27FC236}">
                <a16:creationId xmlns:a16="http://schemas.microsoft.com/office/drawing/2014/main" id="{B96BA97F-06E7-1911-AAD1-5AEB92C15AB2}"/>
              </a:ext>
            </a:extLst>
          </p:cNvPr>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6123585" y="2742190"/>
            <a:ext cx="1285875" cy="590550"/>
          </a:xfrm>
          <a:prstGeom prst="rect">
            <a:avLst/>
          </a:prstGeom>
        </p:spPr>
      </p:pic>
      <p:sp>
        <p:nvSpPr>
          <p:cNvPr id="18" name="ZoneTexte 17">
            <a:extLst>
              <a:ext uri="{FF2B5EF4-FFF2-40B4-BE49-F238E27FC236}">
                <a16:creationId xmlns:a16="http://schemas.microsoft.com/office/drawing/2014/main" id="{C13F3BE6-079E-AE58-D6F1-8D50DBBFF8C8}"/>
              </a:ext>
            </a:extLst>
          </p:cNvPr>
          <p:cNvSpPr txBox="1"/>
          <p:nvPr/>
        </p:nvSpPr>
        <p:spPr>
          <a:xfrm>
            <a:off x="3547166" y="3680934"/>
            <a:ext cx="1846854" cy="646331"/>
          </a:xfrm>
          <a:prstGeom prst="rect">
            <a:avLst/>
          </a:prstGeom>
          <a:noFill/>
        </p:spPr>
        <p:txBody>
          <a:bodyPr wrap="square" rtlCol="0">
            <a:spAutoFit/>
          </a:bodyPr>
          <a:lstStyle/>
          <a:p>
            <a:pPr algn="ctr"/>
            <a:r>
              <a:rPr lang="fr-FR" sz="1200" b="1" dirty="0">
                <a:solidFill>
                  <a:schemeClr val="tx1">
                    <a:lumMod val="75000"/>
                    <a:lumOff val="25000"/>
                  </a:schemeClr>
                </a:solidFill>
              </a:rPr>
              <a:t>Des 25-34 ans ont déjà puisé dans leur épargne </a:t>
            </a:r>
          </a:p>
        </p:txBody>
      </p:sp>
      <p:sp>
        <p:nvSpPr>
          <p:cNvPr id="19" name="ZoneTexte 18">
            <a:extLst>
              <a:ext uri="{FF2B5EF4-FFF2-40B4-BE49-F238E27FC236}">
                <a16:creationId xmlns:a16="http://schemas.microsoft.com/office/drawing/2014/main" id="{42A01166-3E0D-4F08-1783-A1C77E4BFE1A}"/>
              </a:ext>
            </a:extLst>
          </p:cNvPr>
          <p:cNvSpPr txBox="1"/>
          <p:nvPr/>
        </p:nvSpPr>
        <p:spPr>
          <a:xfrm>
            <a:off x="5843095" y="3680934"/>
            <a:ext cx="1846854" cy="646331"/>
          </a:xfrm>
          <a:prstGeom prst="rect">
            <a:avLst/>
          </a:prstGeom>
          <a:noFill/>
        </p:spPr>
        <p:txBody>
          <a:bodyPr wrap="square" rtlCol="0">
            <a:spAutoFit/>
          </a:bodyPr>
          <a:lstStyle/>
          <a:p>
            <a:pPr algn="ctr"/>
            <a:r>
              <a:rPr lang="fr-FR" sz="1200" b="1" dirty="0">
                <a:solidFill>
                  <a:schemeClr val="tx1">
                    <a:lumMod val="75000"/>
                    <a:lumOff val="25000"/>
                  </a:schemeClr>
                </a:solidFill>
              </a:rPr>
              <a:t>Des 35-49 ans ont déjà puisé dans leur épargne </a:t>
            </a:r>
          </a:p>
        </p:txBody>
      </p:sp>
      <p:pic>
        <p:nvPicPr>
          <p:cNvPr id="20" name="Image 19">
            <a:extLst>
              <a:ext uri="{FF2B5EF4-FFF2-40B4-BE49-F238E27FC236}">
                <a16:creationId xmlns:a16="http://schemas.microsoft.com/office/drawing/2014/main" id="{29E00DA9-5441-7A56-EA59-01080D516485}"/>
              </a:ext>
            </a:extLst>
          </p:cNvPr>
          <p:cNvPicPr>
            <a:picLocks noChangeAspect="1"/>
          </p:cNvPicPr>
          <p:nvPr/>
        </p:nvPicPr>
        <p:blipFill>
          <a:blip r:embed="rId7"/>
          <a:stretch>
            <a:fillRect/>
          </a:stretch>
        </p:blipFill>
        <p:spPr>
          <a:xfrm>
            <a:off x="1235452" y="4638291"/>
            <a:ext cx="450844" cy="120528"/>
          </a:xfrm>
          <a:prstGeom prst="rect">
            <a:avLst/>
          </a:prstGeom>
        </p:spPr>
      </p:pic>
      <p:sp>
        <p:nvSpPr>
          <p:cNvPr id="22" name="Rectangle 21">
            <a:extLst>
              <a:ext uri="{FF2B5EF4-FFF2-40B4-BE49-F238E27FC236}">
                <a16:creationId xmlns:a16="http://schemas.microsoft.com/office/drawing/2014/main" id="{54CC3E03-44B1-3D6D-A147-C7C3EECBF577}"/>
              </a:ext>
            </a:extLst>
          </p:cNvPr>
          <p:cNvSpPr/>
          <p:nvPr/>
        </p:nvSpPr>
        <p:spPr>
          <a:xfrm>
            <a:off x="8728632" y="2361435"/>
            <a:ext cx="2545256" cy="2310088"/>
          </a:xfrm>
          <a:custGeom>
            <a:avLst/>
            <a:gdLst>
              <a:gd name="connsiteX0" fmla="*/ 0 w 2545256"/>
              <a:gd name="connsiteY0" fmla="*/ 0 h 2310088"/>
              <a:gd name="connsiteX1" fmla="*/ 610861 w 2545256"/>
              <a:gd name="connsiteY1" fmla="*/ 0 h 2310088"/>
              <a:gd name="connsiteX2" fmla="*/ 1272628 w 2545256"/>
              <a:gd name="connsiteY2" fmla="*/ 0 h 2310088"/>
              <a:gd name="connsiteX3" fmla="*/ 1858037 w 2545256"/>
              <a:gd name="connsiteY3" fmla="*/ 0 h 2310088"/>
              <a:gd name="connsiteX4" fmla="*/ 2545256 w 2545256"/>
              <a:gd name="connsiteY4" fmla="*/ 0 h 2310088"/>
              <a:gd name="connsiteX5" fmla="*/ 2545256 w 2545256"/>
              <a:gd name="connsiteY5" fmla="*/ 508219 h 2310088"/>
              <a:gd name="connsiteX6" fmla="*/ 2545256 w 2545256"/>
              <a:gd name="connsiteY6" fmla="*/ 1108842 h 2310088"/>
              <a:gd name="connsiteX7" fmla="*/ 2545256 w 2545256"/>
              <a:gd name="connsiteY7" fmla="*/ 1732566 h 2310088"/>
              <a:gd name="connsiteX8" fmla="*/ 2545256 w 2545256"/>
              <a:gd name="connsiteY8" fmla="*/ 2310088 h 2310088"/>
              <a:gd name="connsiteX9" fmla="*/ 1985300 w 2545256"/>
              <a:gd name="connsiteY9" fmla="*/ 2310088 h 2310088"/>
              <a:gd name="connsiteX10" fmla="*/ 1399891 w 2545256"/>
              <a:gd name="connsiteY10" fmla="*/ 2310088 h 2310088"/>
              <a:gd name="connsiteX11" fmla="*/ 789029 w 2545256"/>
              <a:gd name="connsiteY11" fmla="*/ 2310088 h 2310088"/>
              <a:gd name="connsiteX12" fmla="*/ 0 w 2545256"/>
              <a:gd name="connsiteY12" fmla="*/ 2310088 h 2310088"/>
              <a:gd name="connsiteX13" fmla="*/ 0 w 2545256"/>
              <a:gd name="connsiteY13" fmla="*/ 1801869 h 2310088"/>
              <a:gd name="connsiteX14" fmla="*/ 0 w 2545256"/>
              <a:gd name="connsiteY14" fmla="*/ 1247448 h 2310088"/>
              <a:gd name="connsiteX15" fmla="*/ 0 w 2545256"/>
              <a:gd name="connsiteY15" fmla="*/ 716127 h 2310088"/>
              <a:gd name="connsiteX16" fmla="*/ 0 w 2545256"/>
              <a:gd name="connsiteY16" fmla="*/ 0 h 231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45256" h="2310088" fill="none" extrusionOk="0">
                <a:moveTo>
                  <a:pt x="0" y="0"/>
                </a:moveTo>
                <a:cubicBezTo>
                  <a:pt x="276386" y="9408"/>
                  <a:pt x="321978" y="-26433"/>
                  <a:pt x="610861" y="0"/>
                </a:cubicBezTo>
                <a:cubicBezTo>
                  <a:pt x="899744" y="26433"/>
                  <a:pt x="1126435" y="-7278"/>
                  <a:pt x="1272628" y="0"/>
                </a:cubicBezTo>
                <a:cubicBezTo>
                  <a:pt x="1418821" y="7278"/>
                  <a:pt x="1572707" y="1820"/>
                  <a:pt x="1858037" y="0"/>
                </a:cubicBezTo>
                <a:cubicBezTo>
                  <a:pt x="2143367" y="-1820"/>
                  <a:pt x="2332125" y="-17267"/>
                  <a:pt x="2545256" y="0"/>
                </a:cubicBezTo>
                <a:cubicBezTo>
                  <a:pt x="2527334" y="208272"/>
                  <a:pt x="2558371" y="346832"/>
                  <a:pt x="2545256" y="508219"/>
                </a:cubicBezTo>
                <a:cubicBezTo>
                  <a:pt x="2532141" y="669606"/>
                  <a:pt x="2536003" y="873805"/>
                  <a:pt x="2545256" y="1108842"/>
                </a:cubicBezTo>
                <a:cubicBezTo>
                  <a:pt x="2554509" y="1343879"/>
                  <a:pt x="2557506" y="1538661"/>
                  <a:pt x="2545256" y="1732566"/>
                </a:cubicBezTo>
                <a:cubicBezTo>
                  <a:pt x="2533006" y="1926471"/>
                  <a:pt x="2520061" y="2126866"/>
                  <a:pt x="2545256" y="2310088"/>
                </a:cubicBezTo>
                <a:cubicBezTo>
                  <a:pt x="2331966" y="2288388"/>
                  <a:pt x="2145957" y="2315556"/>
                  <a:pt x="1985300" y="2310088"/>
                </a:cubicBezTo>
                <a:cubicBezTo>
                  <a:pt x="1824643" y="2304620"/>
                  <a:pt x="1668002" y="2325163"/>
                  <a:pt x="1399891" y="2310088"/>
                </a:cubicBezTo>
                <a:cubicBezTo>
                  <a:pt x="1131780" y="2295013"/>
                  <a:pt x="1067176" y="2293539"/>
                  <a:pt x="789029" y="2310088"/>
                </a:cubicBezTo>
                <a:cubicBezTo>
                  <a:pt x="510882" y="2326637"/>
                  <a:pt x="236984" y="2319585"/>
                  <a:pt x="0" y="2310088"/>
                </a:cubicBezTo>
                <a:cubicBezTo>
                  <a:pt x="-24913" y="2158132"/>
                  <a:pt x="-9834" y="1970842"/>
                  <a:pt x="0" y="1801869"/>
                </a:cubicBezTo>
                <a:cubicBezTo>
                  <a:pt x="9834" y="1632896"/>
                  <a:pt x="-3665" y="1417915"/>
                  <a:pt x="0" y="1247448"/>
                </a:cubicBezTo>
                <a:cubicBezTo>
                  <a:pt x="3665" y="1076981"/>
                  <a:pt x="-1015" y="901498"/>
                  <a:pt x="0" y="716127"/>
                </a:cubicBezTo>
                <a:cubicBezTo>
                  <a:pt x="1015" y="530756"/>
                  <a:pt x="-23661" y="169189"/>
                  <a:pt x="0" y="0"/>
                </a:cubicBezTo>
                <a:close/>
              </a:path>
              <a:path w="2545256" h="2310088" stroke="0" extrusionOk="0">
                <a:moveTo>
                  <a:pt x="0" y="0"/>
                </a:moveTo>
                <a:cubicBezTo>
                  <a:pt x="160642" y="-22831"/>
                  <a:pt x="493529" y="-17796"/>
                  <a:pt x="636314" y="0"/>
                </a:cubicBezTo>
                <a:cubicBezTo>
                  <a:pt x="779099" y="17796"/>
                  <a:pt x="1133039" y="23025"/>
                  <a:pt x="1298081" y="0"/>
                </a:cubicBezTo>
                <a:cubicBezTo>
                  <a:pt x="1463123" y="-23025"/>
                  <a:pt x="1641244" y="-20116"/>
                  <a:pt x="1959847" y="0"/>
                </a:cubicBezTo>
                <a:cubicBezTo>
                  <a:pt x="2278450" y="20116"/>
                  <a:pt x="2333377" y="471"/>
                  <a:pt x="2545256" y="0"/>
                </a:cubicBezTo>
                <a:cubicBezTo>
                  <a:pt x="2564171" y="119942"/>
                  <a:pt x="2567468" y="390770"/>
                  <a:pt x="2545256" y="508219"/>
                </a:cubicBezTo>
                <a:cubicBezTo>
                  <a:pt x="2523044" y="625668"/>
                  <a:pt x="2560485" y="832027"/>
                  <a:pt x="2545256" y="1085741"/>
                </a:cubicBezTo>
                <a:cubicBezTo>
                  <a:pt x="2530027" y="1339455"/>
                  <a:pt x="2567283" y="1413476"/>
                  <a:pt x="2545256" y="1593961"/>
                </a:cubicBezTo>
                <a:cubicBezTo>
                  <a:pt x="2523229" y="1774446"/>
                  <a:pt x="2553460" y="1989615"/>
                  <a:pt x="2545256" y="2310088"/>
                </a:cubicBezTo>
                <a:cubicBezTo>
                  <a:pt x="2343614" y="2329726"/>
                  <a:pt x="2098460" y="2341831"/>
                  <a:pt x="1858037" y="2310088"/>
                </a:cubicBezTo>
                <a:cubicBezTo>
                  <a:pt x="1617614" y="2278345"/>
                  <a:pt x="1542757" y="2318545"/>
                  <a:pt x="1298081" y="2310088"/>
                </a:cubicBezTo>
                <a:cubicBezTo>
                  <a:pt x="1053405" y="2301631"/>
                  <a:pt x="863813" y="2303855"/>
                  <a:pt x="636314" y="2310088"/>
                </a:cubicBezTo>
                <a:cubicBezTo>
                  <a:pt x="408815" y="2316321"/>
                  <a:pt x="148279" y="2285891"/>
                  <a:pt x="0" y="2310088"/>
                </a:cubicBezTo>
                <a:cubicBezTo>
                  <a:pt x="-11271" y="2090724"/>
                  <a:pt x="-22825" y="1985979"/>
                  <a:pt x="0" y="1686364"/>
                </a:cubicBezTo>
                <a:cubicBezTo>
                  <a:pt x="22825" y="1386749"/>
                  <a:pt x="-17770" y="1260939"/>
                  <a:pt x="0" y="1062640"/>
                </a:cubicBezTo>
                <a:cubicBezTo>
                  <a:pt x="17770" y="864341"/>
                  <a:pt x="36846" y="289185"/>
                  <a:pt x="0" y="0"/>
                </a:cubicBezTo>
                <a:close/>
              </a:path>
            </a:pathLst>
          </a:custGeom>
          <a:solidFill>
            <a:srgbClr val="C00000"/>
          </a:solidFill>
          <a:ln>
            <a:solidFill>
              <a:srgbClr val="C00000"/>
            </a:solidFill>
            <a:extLst>
              <a:ext uri="{C807C97D-BFC1-408E-A445-0C87EB9F89A2}">
                <ask:lineSketchStyleProps xmlns:ask="http://schemas.microsoft.com/office/drawing/2018/sketchyshapes" sd="343472754">
                  <a:prstGeom prst="rect">
                    <a:avLst/>
                  </a:prstGeom>
                  <ask:type>
                    <ask:lineSketchFreehand/>
                  </ask:type>
                </ask:lineSketchStyleProps>
              </a:ext>
            </a:extLst>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661EEED7-DDCF-780E-E59F-CB1ADA79B33C}"/>
              </a:ext>
            </a:extLst>
          </p:cNvPr>
          <p:cNvSpPr txBox="1"/>
          <p:nvPr/>
        </p:nvSpPr>
        <p:spPr>
          <a:xfrm>
            <a:off x="8796482" y="2454650"/>
            <a:ext cx="2409556" cy="2123658"/>
          </a:xfrm>
          <a:prstGeom prst="rect">
            <a:avLst/>
          </a:prstGeom>
          <a:noFill/>
        </p:spPr>
        <p:txBody>
          <a:bodyPr wrap="square" rtlCol="0">
            <a:spAutoFit/>
          </a:bodyPr>
          <a:lstStyle/>
          <a:p>
            <a:pPr algn="ctr"/>
            <a:r>
              <a:rPr lang="fr-FR" sz="1200" b="1" dirty="0">
                <a:solidFill>
                  <a:schemeClr val="bg1"/>
                </a:solidFill>
                <a:latin typeface="Cavolini" panose="03000502040302020204" pitchFamily="66" charset="0"/>
                <a:cs typeface="Cavolini" panose="03000502040302020204" pitchFamily="66" charset="0"/>
              </a:rPr>
              <a:t>Le coût élevé de la vie représente une préoccupation majeure pour certaines générations, notamment pour la Génération Z et les </a:t>
            </a:r>
            <a:r>
              <a:rPr lang="fr-FR" sz="1200" b="1" dirty="0" err="1">
                <a:solidFill>
                  <a:schemeClr val="bg1"/>
                </a:solidFill>
                <a:latin typeface="Cavolini" panose="03000502040302020204" pitchFamily="66" charset="0"/>
                <a:cs typeface="Cavolini" panose="03000502040302020204" pitchFamily="66" charset="0"/>
              </a:rPr>
              <a:t>Millennials</a:t>
            </a:r>
            <a:r>
              <a:rPr lang="fr-FR" sz="1200" b="1" dirty="0">
                <a:solidFill>
                  <a:schemeClr val="bg1"/>
                </a:solidFill>
                <a:latin typeface="Cavolini" panose="03000502040302020204" pitchFamily="66" charset="0"/>
                <a:cs typeface="Cavolini" panose="03000502040302020204" pitchFamily="66" charset="0"/>
              </a:rPr>
              <a:t>. Ce phénomène donne naissance à de nouveaux besoins et de nouvelles attentes de la part des Français.</a:t>
            </a:r>
          </a:p>
        </p:txBody>
      </p:sp>
      <p:sp>
        <p:nvSpPr>
          <p:cNvPr id="24" name="Espace réservé du contenu 1">
            <a:extLst>
              <a:ext uri="{FF2B5EF4-FFF2-40B4-BE49-F238E27FC236}">
                <a16:creationId xmlns:a16="http://schemas.microsoft.com/office/drawing/2014/main" id="{2089FC22-3CD3-DF1C-DD36-E0AD3EE520A9}"/>
              </a:ext>
            </a:extLst>
          </p:cNvPr>
          <p:cNvSpPr txBox="1">
            <a:spLocks/>
          </p:cNvSpPr>
          <p:nvPr/>
        </p:nvSpPr>
        <p:spPr>
          <a:xfrm>
            <a:off x="695325" y="4974807"/>
            <a:ext cx="10980738" cy="137651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Au-delà de ce contexte économique particulier, les attentes des Français envers leur banque évoluent, impliquant une transformation du modèle bancaire, notamment via l’</a:t>
            </a:r>
            <a:r>
              <a:rPr lang="fr-FR" b="1" dirty="0">
                <a:solidFill>
                  <a:srgbClr val="C00000"/>
                </a:solidFill>
              </a:rPr>
              <a:t>émergence du Beyond Banking</a:t>
            </a:r>
            <a:r>
              <a:rPr lang="fr-FR" dirty="0"/>
              <a:t>, ce modèle de distribution hybride qui apporte des opportunités supplémentaires pour mieux servir les clients. </a:t>
            </a:r>
          </a:p>
          <a:p>
            <a:r>
              <a:rPr lang="fr-FR" dirty="0"/>
              <a:t>Le Beyond Banking est une </a:t>
            </a:r>
            <a:r>
              <a:rPr lang="fr-FR" b="1" dirty="0"/>
              <a:t>stratégie d’entreprise</a:t>
            </a:r>
            <a:r>
              <a:rPr lang="fr-FR" dirty="0"/>
              <a:t>, permettant aux institutions bancaires </a:t>
            </a:r>
            <a:r>
              <a:rPr lang="fr-FR" b="1" dirty="0">
                <a:solidFill>
                  <a:srgbClr val="C00000"/>
                </a:solidFill>
              </a:rPr>
              <a:t>d’offrir à leurs clients</a:t>
            </a:r>
            <a:r>
              <a:rPr lang="fr-FR" dirty="0"/>
              <a:t>, </a:t>
            </a:r>
            <a:r>
              <a:rPr lang="fr-FR" b="1" dirty="0">
                <a:solidFill>
                  <a:srgbClr val="C00000"/>
                </a:solidFill>
              </a:rPr>
              <a:t>des produits et services supplémentaires</a:t>
            </a:r>
            <a:r>
              <a:rPr lang="fr-FR" dirty="0"/>
              <a:t>, en plus des offres bancaires traditionnelles.</a:t>
            </a:r>
          </a:p>
        </p:txBody>
      </p:sp>
    </p:spTree>
    <p:extLst>
      <p:ext uri="{BB962C8B-B14F-4D97-AF65-F5344CB8AC3E}">
        <p14:creationId xmlns:p14="http://schemas.microsoft.com/office/powerpoint/2010/main" val="2111532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A1AC1F9-555B-F4BB-5344-D2DBC5F6FBD4}"/>
              </a:ext>
            </a:extLst>
          </p:cNvPr>
          <p:cNvSpPr>
            <a:spLocks noGrp="1"/>
          </p:cNvSpPr>
          <p:nvPr>
            <p:ph type="body" sz="quarter" idx="12"/>
          </p:nvPr>
        </p:nvSpPr>
        <p:spPr/>
        <p:txBody>
          <a:bodyPr>
            <a:normAutofit fontScale="92500"/>
          </a:bodyPr>
          <a:lstStyle/>
          <a:p>
            <a:r>
              <a:rPr lang="fr-FR" dirty="0"/>
              <a:t>Saisir les opportunités qu’offrent les nouvelles attentes des Français et fidéliser la clientèle aux besoins changeants représentent de véritables défis, qu’il est important de relever ! </a:t>
            </a:r>
          </a:p>
        </p:txBody>
      </p:sp>
      <p:sp>
        <p:nvSpPr>
          <p:cNvPr id="4" name="Espace réservé du texte 3">
            <a:extLst>
              <a:ext uri="{FF2B5EF4-FFF2-40B4-BE49-F238E27FC236}">
                <a16:creationId xmlns:a16="http://schemas.microsoft.com/office/drawing/2014/main" id="{B4C9E50F-1D44-5C19-4994-A9B2ECEB920C}"/>
              </a:ext>
            </a:extLst>
          </p:cNvPr>
          <p:cNvSpPr>
            <a:spLocks noGrp="1"/>
          </p:cNvSpPr>
          <p:nvPr>
            <p:ph type="body" sz="quarter" idx="14"/>
          </p:nvPr>
        </p:nvSpPr>
        <p:spPr/>
        <p:txBody>
          <a:bodyPr/>
          <a:lstStyle/>
          <a:p>
            <a:r>
              <a:rPr lang="fr-FR" dirty="0"/>
              <a:t>Les défis et les enjeux</a:t>
            </a:r>
          </a:p>
        </p:txBody>
      </p:sp>
      <p:sp>
        <p:nvSpPr>
          <p:cNvPr id="5" name="Espace réservé du texte 4">
            <a:extLst>
              <a:ext uri="{FF2B5EF4-FFF2-40B4-BE49-F238E27FC236}">
                <a16:creationId xmlns:a16="http://schemas.microsoft.com/office/drawing/2014/main" id="{38748FC1-FB7B-E137-2487-FDB693ADE1DD}"/>
              </a:ext>
            </a:extLst>
          </p:cNvPr>
          <p:cNvSpPr>
            <a:spLocks noGrp="1"/>
          </p:cNvSpPr>
          <p:nvPr>
            <p:ph type="body" sz="quarter" idx="16"/>
          </p:nvPr>
        </p:nvSpPr>
        <p:spPr/>
        <p:txBody>
          <a:bodyPr/>
          <a:lstStyle/>
          <a:p>
            <a:r>
              <a:rPr lang="fr-FR" dirty="0"/>
              <a:t>2</a:t>
            </a:r>
          </a:p>
        </p:txBody>
      </p:sp>
      <p:sp>
        <p:nvSpPr>
          <p:cNvPr id="6" name="Espace réservé du contenu 1">
            <a:extLst>
              <a:ext uri="{FF2B5EF4-FFF2-40B4-BE49-F238E27FC236}">
                <a16:creationId xmlns:a16="http://schemas.microsoft.com/office/drawing/2014/main" id="{E11A1012-FCE6-B149-ABDD-3A6C665E5960}"/>
              </a:ext>
            </a:extLst>
          </p:cNvPr>
          <p:cNvSpPr>
            <a:spLocks noGrp="1"/>
          </p:cNvSpPr>
          <p:nvPr>
            <p:ph idx="17"/>
          </p:nvPr>
        </p:nvSpPr>
        <p:spPr>
          <a:xfrm>
            <a:off x="695325" y="1388669"/>
            <a:ext cx="10980738" cy="1571814"/>
          </a:xfrm>
        </p:spPr>
        <p:txBody>
          <a:bodyPr/>
          <a:lstStyle/>
          <a:p>
            <a:r>
              <a:rPr lang="fr-FR" dirty="0"/>
              <a:t>Malgré un comportement bancaire de la clientèle en pleine mutation et de plus en plus porté sur le digital, </a:t>
            </a:r>
            <a:r>
              <a:rPr lang="fr-FR" b="1" dirty="0">
                <a:solidFill>
                  <a:srgbClr val="C00000"/>
                </a:solidFill>
              </a:rPr>
              <a:t>l’agence reste au cœur de la relation</a:t>
            </a:r>
            <a:r>
              <a:rPr lang="fr-FR" dirty="0"/>
              <a:t>. C’est pourquoi, chaque collaborateur de la Caisse d’Epargne Grand Est Europe est un acteur majeur dans le développement de l’entreprise, véritable pierre angulaire de sa réussite !</a:t>
            </a:r>
          </a:p>
          <a:p>
            <a:r>
              <a:rPr lang="fr-FR" dirty="0"/>
              <a:t>Pour mieux répondre aux besoins de ses clients et prospects, la Caisse d’Epargne Grand Est Europe </a:t>
            </a:r>
            <a:r>
              <a:rPr lang="fr-FR" b="1" dirty="0">
                <a:solidFill>
                  <a:srgbClr val="C00000"/>
                </a:solidFill>
              </a:rPr>
              <a:t>s’appuie sur ses filiales </a:t>
            </a:r>
            <a:r>
              <a:rPr lang="fr-FR" dirty="0"/>
              <a:t>et </a:t>
            </a:r>
            <a:r>
              <a:rPr lang="fr-FR" b="1" dirty="0">
                <a:solidFill>
                  <a:srgbClr val="C00000"/>
                </a:solidFill>
              </a:rPr>
              <a:t>développe des partenariats</a:t>
            </a:r>
            <a:r>
              <a:rPr lang="fr-FR" dirty="0"/>
              <a:t>, </a:t>
            </a:r>
            <a:r>
              <a:rPr lang="fr-FR" b="1" dirty="0">
                <a:solidFill>
                  <a:srgbClr val="C00000"/>
                </a:solidFill>
              </a:rPr>
              <a:t>véritables leviers pour conquérir, fidéliser et satisfaire la clientèle</a:t>
            </a:r>
            <a:r>
              <a:rPr lang="fr-FR" dirty="0"/>
              <a:t>. </a:t>
            </a:r>
          </a:p>
        </p:txBody>
      </p:sp>
      <p:sp>
        <p:nvSpPr>
          <p:cNvPr id="7" name="ZoneTexte 6">
            <a:extLst>
              <a:ext uri="{FF2B5EF4-FFF2-40B4-BE49-F238E27FC236}">
                <a16:creationId xmlns:a16="http://schemas.microsoft.com/office/drawing/2014/main" id="{053D03F0-A8D8-DFC0-7568-A856962D50F7}"/>
              </a:ext>
            </a:extLst>
          </p:cNvPr>
          <p:cNvSpPr txBox="1"/>
          <p:nvPr/>
        </p:nvSpPr>
        <p:spPr>
          <a:xfrm>
            <a:off x="889305" y="4353880"/>
            <a:ext cx="1846854" cy="276999"/>
          </a:xfrm>
          <a:prstGeom prst="rect">
            <a:avLst/>
          </a:prstGeom>
          <a:noFill/>
        </p:spPr>
        <p:txBody>
          <a:bodyPr wrap="square" rtlCol="0">
            <a:spAutoFit/>
          </a:bodyPr>
          <a:lstStyle/>
          <a:p>
            <a:pPr algn="ctr"/>
            <a:r>
              <a:rPr lang="fr-FR" sz="1200" b="1" dirty="0">
                <a:solidFill>
                  <a:schemeClr val="tx1">
                    <a:lumMod val="75000"/>
                    <a:lumOff val="25000"/>
                  </a:schemeClr>
                </a:solidFill>
              </a:rPr>
              <a:t>Innovation</a:t>
            </a:r>
          </a:p>
        </p:txBody>
      </p:sp>
      <p:pic>
        <p:nvPicPr>
          <p:cNvPr id="8" name="Picture 4">
            <a:extLst>
              <a:ext uri="{FF2B5EF4-FFF2-40B4-BE49-F238E27FC236}">
                <a16:creationId xmlns:a16="http://schemas.microsoft.com/office/drawing/2014/main" id="{286135B7-AA5A-FB11-1DCB-F2BF7CAE75EA}"/>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3355" t="22178" r="43047" b="59076"/>
          <a:stretch/>
        </p:blipFill>
        <p:spPr bwMode="auto">
          <a:xfrm>
            <a:off x="1421577" y="3290515"/>
            <a:ext cx="777201" cy="10714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D0AB2B2F-1CF1-AB85-77DF-A1CB52D07A9A}"/>
              </a:ext>
            </a:extLst>
          </p:cNvPr>
          <p:cNvPicPr>
            <a:picLocks noChangeAspect="1" noChangeArrowheads="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44794" b="60048" l="69855" r="83414">
                        <a14:foregroundMark x1="80145" y1="46368" x2="79782" y2="46247"/>
                        <a14:foregroundMark x1="72760" y1="51211" x2="76392" y2="49031"/>
                        <a14:foregroundMark x1="80145" y1="46610" x2="77240" y2="51574"/>
                        <a14:foregroundMark x1="74092" y1="53390" x2="74455" y2="56659"/>
                        <a14:foregroundMark x1="72155" y1="55690" x2="80751" y2="55811"/>
                        <a14:foregroundMark x1="77966" y1="58111" x2="73002" y2="58111"/>
                        <a14:foregroundMark x1="69855" y1="58596" x2="83535" y2="57869"/>
                        <a14:foregroundMark x1="81114" y1="47942" x2="82203" y2="60048"/>
                        <a14:foregroundMark x1="72155" y1="53874" x2="75303" y2="48305"/>
                        <a14:foregroundMark x1="78571" y1="44794" x2="76755" y2="50726"/>
                        <a14:foregroundMark x1="70944" y1="52058" x2="70823" y2="58232"/>
                        <a14:foregroundMark x1="78571" y1="45642" x2="83172" y2="48668"/>
                        <a14:foregroundMark x1="82203" y1="45400" x2="82930" y2="54237"/>
                        <a14:foregroundMark x1="82446" y1="52663" x2="82446" y2="57627"/>
                      </a14:backgroundRemoval>
                    </a14:imgEffect>
                  </a14:imgLayer>
                </a14:imgProps>
              </a:ext>
              <a:ext uri="{28A0092B-C50C-407E-A947-70E740481C1C}">
                <a14:useLocalDpi xmlns:a14="http://schemas.microsoft.com/office/drawing/2010/main" val="0"/>
              </a:ext>
            </a:extLst>
          </a:blip>
          <a:srcRect l="69361" t="43579" r="17041" b="40975"/>
          <a:stretch/>
        </p:blipFill>
        <p:spPr bwMode="auto">
          <a:xfrm>
            <a:off x="2950142" y="3294413"/>
            <a:ext cx="932507" cy="1059255"/>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5DE53943-4B87-A911-2945-DDAF553662AB}"/>
              </a:ext>
            </a:extLst>
          </p:cNvPr>
          <p:cNvSpPr txBox="1"/>
          <p:nvPr/>
        </p:nvSpPr>
        <p:spPr>
          <a:xfrm>
            <a:off x="2492968" y="4353667"/>
            <a:ext cx="1846854" cy="276999"/>
          </a:xfrm>
          <a:prstGeom prst="rect">
            <a:avLst/>
          </a:prstGeom>
          <a:noFill/>
        </p:spPr>
        <p:txBody>
          <a:bodyPr wrap="square" rtlCol="0">
            <a:spAutoFit/>
          </a:bodyPr>
          <a:lstStyle/>
          <a:p>
            <a:pPr algn="ctr"/>
            <a:r>
              <a:rPr lang="fr-FR" sz="1200" b="1" dirty="0">
                <a:solidFill>
                  <a:schemeClr val="tx1">
                    <a:lumMod val="75000"/>
                    <a:lumOff val="25000"/>
                  </a:schemeClr>
                </a:solidFill>
              </a:rPr>
              <a:t>Evolution</a:t>
            </a:r>
          </a:p>
        </p:txBody>
      </p:sp>
      <p:sp>
        <p:nvSpPr>
          <p:cNvPr id="11" name="ZoneTexte 10">
            <a:extLst>
              <a:ext uri="{FF2B5EF4-FFF2-40B4-BE49-F238E27FC236}">
                <a16:creationId xmlns:a16="http://schemas.microsoft.com/office/drawing/2014/main" id="{F5B850DB-E7B2-FC7B-AB0B-DB3AAAA6AA23}"/>
              </a:ext>
            </a:extLst>
          </p:cNvPr>
          <p:cNvSpPr txBox="1"/>
          <p:nvPr/>
        </p:nvSpPr>
        <p:spPr>
          <a:xfrm>
            <a:off x="4339822" y="4353667"/>
            <a:ext cx="1846854" cy="276999"/>
          </a:xfrm>
          <a:prstGeom prst="rect">
            <a:avLst/>
          </a:prstGeom>
          <a:noFill/>
        </p:spPr>
        <p:txBody>
          <a:bodyPr wrap="square" rtlCol="0">
            <a:spAutoFit/>
          </a:bodyPr>
          <a:lstStyle/>
          <a:p>
            <a:pPr algn="ctr"/>
            <a:r>
              <a:rPr lang="fr-FR" sz="1200" b="1" dirty="0">
                <a:solidFill>
                  <a:schemeClr val="tx1">
                    <a:lumMod val="75000"/>
                    <a:lumOff val="25000"/>
                  </a:schemeClr>
                </a:solidFill>
              </a:rPr>
              <a:t>Collaboration</a:t>
            </a:r>
          </a:p>
        </p:txBody>
      </p:sp>
      <p:sp>
        <p:nvSpPr>
          <p:cNvPr id="12" name="ZoneTexte 11">
            <a:extLst>
              <a:ext uri="{FF2B5EF4-FFF2-40B4-BE49-F238E27FC236}">
                <a16:creationId xmlns:a16="http://schemas.microsoft.com/office/drawing/2014/main" id="{C75FC49A-FAE3-9FE9-B442-38DEF975051E}"/>
              </a:ext>
            </a:extLst>
          </p:cNvPr>
          <p:cNvSpPr txBox="1"/>
          <p:nvPr/>
        </p:nvSpPr>
        <p:spPr>
          <a:xfrm>
            <a:off x="6205160" y="4366320"/>
            <a:ext cx="1846854" cy="276999"/>
          </a:xfrm>
          <a:prstGeom prst="rect">
            <a:avLst/>
          </a:prstGeom>
          <a:noFill/>
        </p:spPr>
        <p:txBody>
          <a:bodyPr wrap="square" rtlCol="0">
            <a:spAutoFit/>
          </a:bodyPr>
          <a:lstStyle/>
          <a:p>
            <a:pPr algn="ctr"/>
            <a:r>
              <a:rPr lang="fr-FR" sz="1200" b="1" dirty="0">
                <a:solidFill>
                  <a:schemeClr val="tx1">
                    <a:lumMod val="75000"/>
                    <a:lumOff val="25000"/>
                  </a:schemeClr>
                </a:solidFill>
              </a:rPr>
              <a:t>Engagement</a:t>
            </a:r>
          </a:p>
        </p:txBody>
      </p:sp>
      <p:pic>
        <p:nvPicPr>
          <p:cNvPr id="13" name="Picture 10">
            <a:extLst>
              <a:ext uri="{FF2B5EF4-FFF2-40B4-BE49-F238E27FC236}">
                <a16:creationId xmlns:a16="http://schemas.microsoft.com/office/drawing/2014/main" id="{E9B7A999-8F2A-238A-82E6-989FBA1D4C7A}"/>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57627" b="71065" l="4964" r="23245">
                        <a14:foregroundMark x1="19370" y1="59564" x2="22276" y2="61380"/>
                        <a14:foregroundMark x1="19249" y1="58354" x2="21671" y2="61138"/>
                        <a14:foregroundMark x1="18886" y1="58475" x2="21186" y2="61017"/>
                        <a14:foregroundMark x1="19613" y1="58111" x2="21186" y2="60048"/>
                        <a14:foregroundMark x1="15496" y1="69492" x2="14891" y2="70460"/>
                        <a14:foregroundMark x1="4964" y1="63196" x2="9564" y2="60896"/>
                        <a14:foregroundMark x1="6053" y1="65375" x2="6053" y2="65375"/>
                        <a14:foregroundMark x1="22639" y1="63923" x2="22639" y2="63923"/>
                        <a14:foregroundMark x1="23245" y1="61622" x2="23245" y2="61622"/>
                      </a14:backgroundRemoval>
                    </a14:imgEffect>
                  </a14:imgLayer>
                </a14:imgProps>
              </a:ext>
              <a:ext uri="{28A0092B-C50C-407E-A947-70E740481C1C}">
                <a14:useLocalDpi xmlns:a14="http://schemas.microsoft.com/office/drawing/2010/main" val="0"/>
              </a:ext>
            </a:extLst>
          </a:blip>
          <a:srcRect l="3356" t="56067" r="74466" b="27260"/>
          <a:stretch/>
        </p:blipFill>
        <p:spPr bwMode="auto">
          <a:xfrm>
            <a:off x="4616563" y="3442883"/>
            <a:ext cx="1298173" cy="9759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a:extLst>
              <a:ext uri="{FF2B5EF4-FFF2-40B4-BE49-F238E27FC236}">
                <a16:creationId xmlns:a16="http://schemas.microsoft.com/office/drawing/2014/main" id="{25BC3C13-88CC-9A1B-41F6-9524105FB8BE}"/>
              </a:ext>
            </a:extLst>
          </p:cNvPr>
          <p:cNvPicPr>
            <a:picLocks noChangeAspect="1" noChangeArrowheads="1"/>
          </p:cNvPicPr>
          <p:nvPr/>
        </p:nvPicPr>
        <p:blipFill rotWithShape="1">
          <a:blip r:embed="rId7">
            <a:clrChange>
              <a:clrFrom>
                <a:srgbClr val="FBFBFB"/>
              </a:clrFrom>
              <a:clrTo>
                <a:srgbClr val="FBFBFB">
                  <a:alpha val="0"/>
                </a:srgbClr>
              </a:clrTo>
            </a:clrChange>
            <a:extLst>
              <a:ext uri="{28A0092B-C50C-407E-A947-70E740481C1C}">
                <a14:useLocalDpi xmlns:a14="http://schemas.microsoft.com/office/drawing/2010/main" val="0"/>
              </a:ext>
            </a:extLst>
          </a:blip>
          <a:srcRect l="28702" t="3861" r="52106" b="76667"/>
          <a:stretch/>
        </p:blipFill>
        <p:spPr bwMode="auto">
          <a:xfrm>
            <a:off x="6574679" y="3294839"/>
            <a:ext cx="1107816" cy="1123952"/>
          </a:xfrm>
          <a:prstGeom prst="rect">
            <a:avLst/>
          </a:prstGeom>
          <a:noFill/>
          <a:extLst>
            <a:ext uri="{909E8E84-426E-40DD-AFC4-6F175D3DCCD1}">
              <a14:hiddenFill xmlns:a14="http://schemas.microsoft.com/office/drawing/2010/main">
                <a:solidFill>
                  <a:srgbClr val="FFFFFF"/>
                </a:solidFill>
              </a14:hiddenFill>
            </a:ext>
          </a:extLst>
        </p:spPr>
      </p:pic>
      <p:sp>
        <p:nvSpPr>
          <p:cNvPr id="15" name="Espace réservé du contenu 1">
            <a:extLst>
              <a:ext uri="{FF2B5EF4-FFF2-40B4-BE49-F238E27FC236}">
                <a16:creationId xmlns:a16="http://schemas.microsoft.com/office/drawing/2014/main" id="{3222E312-8B29-9658-134A-5F28A40913C5}"/>
              </a:ext>
            </a:extLst>
          </p:cNvPr>
          <p:cNvSpPr txBox="1">
            <a:spLocks/>
          </p:cNvSpPr>
          <p:nvPr/>
        </p:nvSpPr>
        <p:spPr>
          <a:xfrm>
            <a:off x="695325" y="5159785"/>
            <a:ext cx="10980738" cy="8259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Avec ses partenaires et filiales, la Caisse d’Epargne Grand Est Europe offre à ses clients une </a:t>
            </a:r>
            <a:r>
              <a:rPr lang="fr-FR" b="1" dirty="0"/>
              <a:t>expérience enrichie</a:t>
            </a:r>
            <a:r>
              <a:rPr lang="fr-FR" dirty="0"/>
              <a:t>, </a:t>
            </a:r>
            <a:r>
              <a:rPr lang="fr-FR" b="1" dirty="0"/>
              <a:t>à valeur ajoutée ainsi qu’un équipement plus complet, synonyme de fidélisation. </a:t>
            </a:r>
            <a:r>
              <a:rPr lang="fr-FR" dirty="0"/>
              <a:t>Cette démarche représente un </a:t>
            </a:r>
            <a:r>
              <a:rPr lang="fr-FR" b="1" dirty="0">
                <a:solidFill>
                  <a:srgbClr val="C00000"/>
                </a:solidFill>
              </a:rPr>
              <a:t>facteur clé de sa réussite </a:t>
            </a:r>
            <a:r>
              <a:rPr lang="fr-FR" dirty="0"/>
              <a:t>et un </a:t>
            </a:r>
            <a:r>
              <a:rPr lang="fr-FR" b="1" dirty="0">
                <a:solidFill>
                  <a:srgbClr val="C00000"/>
                </a:solidFill>
              </a:rPr>
              <a:t>levier de développement de son PNB</a:t>
            </a:r>
            <a:r>
              <a:rPr lang="fr-FR" dirty="0"/>
              <a:t>. </a:t>
            </a:r>
          </a:p>
        </p:txBody>
      </p:sp>
      <p:sp>
        <p:nvSpPr>
          <p:cNvPr id="16" name="Rectangle 15">
            <a:extLst>
              <a:ext uri="{FF2B5EF4-FFF2-40B4-BE49-F238E27FC236}">
                <a16:creationId xmlns:a16="http://schemas.microsoft.com/office/drawing/2014/main" id="{7389899E-BEAE-9221-18E7-B295BC92DAA3}"/>
              </a:ext>
            </a:extLst>
          </p:cNvPr>
          <p:cNvSpPr/>
          <p:nvPr/>
        </p:nvSpPr>
        <p:spPr>
          <a:xfrm>
            <a:off x="1106859" y="3165005"/>
            <a:ext cx="6791892" cy="1571814"/>
          </a:xfrm>
          <a:custGeom>
            <a:avLst/>
            <a:gdLst>
              <a:gd name="connsiteX0" fmla="*/ 0 w 6791892"/>
              <a:gd name="connsiteY0" fmla="*/ 0 h 1571814"/>
              <a:gd name="connsiteX1" fmla="*/ 611270 w 6791892"/>
              <a:gd name="connsiteY1" fmla="*/ 0 h 1571814"/>
              <a:gd name="connsiteX2" fmla="*/ 1358378 w 6791892"/>
              <a:gd name="connsiteY2" fmla="*/ 0 h 1571814"/>
              <a:gd name="connsiteX3" fmla="*/ 1833811 w 6791892"/>
              <a:gd name="connsiteY3" fmla="*/ 0 h 1571814"/>
              <a:gd name="connsiteX4" fmla="*/ 2513000 w 6791892"/>
              <a:gd name="connsiteY4" fmla="*/ 0 h 1571814"/>
              <a:gd name="connsiteX5" fmla="*/ 3056351 w 6791892"/>
              <a:gd name="connsiteY5" fmla="*/ 0 h 1571814"/>
              <a:gd name="connsiteX6" fmla="*/ 3667622 w 6791892"/>
              <a:gd name="connsiteY6" fmla="*/ 0 h 1571814"/>
              <a:gd name="connsiteX7" fmla="*/ 4210973 w 6791892"/>
              <a:gd name="connsiteY7" fmla="*/ 0 h 1571814"/>
              <a:gd name="connsiteX8" fmla="*/ 4958081 w 6791892"/>
              <a:gd name="connsiteY8" fmla="*/ 0 h 1571814"/>
              <a:gd name="connsiteX9" fmla="*/ 5501433 w 6791892"/>
              <a:gd name="connsiteY9" fmla="*/ 0 h 1571814"/>
              <a:gd name="connsiteX10" fmla="*/ 6791892 w 6791892"/>
              <a:gd name="connsiteY10" fmla="*/ 0 h 1571814"/>
              <a:gd name="connsiteX11" fmla="*/ 6791892 w 6791892"/>
              <a:gd name="connsiteY11" fmla="*/ 492502 h 1571814"/>
              <a:gd name="connsiteX12" fmla="*/ 6791892 w 6791892"/>
              <a:gd name="connsiteY12" fmla="*/ 1016440 h 1571814"/>
              <a:gd name="connsiteX13" fmla="*/ 6791892 w 6791892"/>
              <a:gd name="connsiteY13" fmla="*/ 1571814 h 1571814"/>
              <a:gd name="connsiteX14" fmla="*/ 6180622 w 6791892"/>
              <a:gd name="connsiteY14" fmla="*/ 1571814 h 1571814"/>
              <a:gd name="connsiteX15" fmla="*/ 5501433 w 6791892"/>
              <a:gd name="connsiteY15" fmla="*/ 1571814 h 1571814"/>
              <a:gd name="connsiteX16" fmla="*/ 4686405 w 6791892"/>
              <a:gd name="connsiteY16" fmla="*/ 1571814 h 1571814"/>
              <a:gd name="connsiteX17" fmla="*/ 3939297 w 6791892"/>
              <a:gd name="connsiteY17" fmla="*/ 1571814 h 1571814"/>
              <a:gd name="connsiteX18" fmla="*/ 3328027 w 6791892"/>
              <a:gd name="connsiteY18" fmla="*/ 1571814 h 1571814"/>
              <a:gd name="connsiteX19" fmla="*/ 2784676 w 6791892"/>
              <a:gd name="connsiteY19" fmla="*/ 1571814 h 1571814"/>
              <a:gd name="connsiteX20" fmla="*/ 1969649 w 6791892"/>
              <a:gd name="connsiteY20" fmla="*/ 1571814 h 1571814"/>
              <a:gd name="connsiteX21" fmla="*/ 1222541 w 6791892"/>
              <a:gd name="connsiteY21" fmla="*/ 1571814 h 1571814"/>
              <a:gd name="connsiteX22" fmla="*/ 0 w 6791892"/>
              <a:gd name="connsiteY22" fmla="*/ 1571814 h 1571814"/>
              <a:gd name="connsiteX23" fmla="*/ 0 w 6791892"/>
              <a:gd name="connsiteY23" fmla="*/ 1063594 h 1571814"/>
              <a:gd name="connsiteX24" fmla="*/ 0 w 6791892"/>
              <a:gd name="connsiteY24" fmla="*/ 571092 h 1571814"/>
              <a:gd name="connsiteX25" fmla="*/ 0 w 6791892"/>
              <a:gd name="connsiteY25" fmla="*/ 0 h 157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791892" h="1571814" extrusionOk="0">
                <a:moveTo>
                  <a:pt x="0" y="0"/>
                </a:moveTo>
                <a:cubicBezTo>
                  <a:pt x="133599" y="-28273"/>
                  <a:pt x="430418" y="-30183"/>
                  <a:pt x="611270" y="0"/>
                </a:cubicBezTo>
                <a:cubicBezTo>
                  <a:pt x="792122" y="30183"/>
                  <a:pt x="1187002" y="-13180"/>
                  <a:pt x="1358378" y="0"/>
                </a:cubicBezTo>
                <a:cubicBezTo>
                  <a:pt x="1529754" y="13180"/>
                  <a:pt x="1678623" y="-14681"/>
                  <a:pt x="1833811" y="0"/>
                </a:cubicBezTo>
                <a:cubicBezTo>
                  <a:pt x="1988999" y="14681"/>
                  <a:pt x="2291416" y="-24014"/>
                  <a:pt x="2513000" y="0"/>
                </a:cubicBezTo>
                <a:cubicBezTo>
                  <a:pt x="2734584" y="24014"/>
                  <a:pt x="2849742" y="-18801"/>
                  <a:pt x="3056351" y="0"/>
                </a:cubicBezTo>
                <a:cubicBezTo>
                  <a:pt x="3262960" y="18801"/>
                  <a:pt x="3512342" y="-5930"/>
                  <a:pt x="3667622" y="0"/>
                </a:cubicBezTo>
                <a:cubicBezTo>
                  <a:pt x="3822902" y="5930"/>
                  <a:pt x="4013607" y="2135"/>
                  <a:pt x="4210973" y="0"/>
                </a:cubicBezTo>
                <a:cubicBezTo>
                  <a:pt x="4408339" y="-2135"/>
                  <a:pt x="4732503" y="30385"/>
                  <a:pt x="4958081" y="0"/>
                </a:cubicBezTo>
                <a:cubicBezTo>
                  <a:pt x="5183659" y="-30385"/>
                  <a:pt x="5273495" y="-11145"/>
                  <a:pt x="5501433" y="0"/>
                </a:cubicBezTo>
                <a:cubicBezTo>
                  <a:pt x="5729371" y="11145"/>
                  <a:pt x="6467252" y="-27178"/>
                  <a:pt x="6791892" y="0"/>
                </a:cubicBezTo>
                <a:cubicBezTo>
                  <a:pt x="6805373" y="154663"/>
                  <a:pt x="6772427" y="320572"/>
                  <a:pt x="6791892" y="492502"/>
                </a:cubicBezTo>
                <a:cubicBezTo>
                  <a:pt x="6811357" y="664432"/>
                  <a:pt x="6779482" y="809219"/>
                  <a:pt x="6791892" y="1016440"/>
                </a:cubicBezTo>
                <a:cubicBezTo>
                  <a:pt x="6804302" y="1223661"/>
                  <a:pt x="6781750" y="1421878"/>
                  <a:pt x="6791892" y="1571814"/>
                </a:cubicBezTo>
                <a:cubicBezTo>
                  <a:pt x="6625590" y="1545487"/>
                  <a:pt x="6391000" y="1561448"/>
                  <a:pt x="6180622" y="1571814"/>
                </a:cubicBezTo>
                <a:cubicBezTo>
                  <a:pt x="5970244" y="1582181"/>
                  <a:pt x="5673550" y="1601484"/>
                  <a:pt x="5501433" y="1571814"/>
                </a:cubicBezTo>
                <a:cubicBezTo>
                  <a:pt x="5329316" y="1542144"/>
                  <a:pt x="4880480" y="1547355"/>
                  <a:pt x="4686405" y="1571814"/>
                </a:cubicBezTo>
                <a:cubicBezTo>
                  <a:pt x="4492330" y="1596273"/>
                  <a:pt x="4142936" y="1583345"/>
                  <a:pt x="3939297" y="1571814"/>
                </a:cubicBezTo>
                <a:cubicBezTo>
                  <a:pt x="3735658" y="1560283"/>
                  <a:pt x="3518902" y="1553408"/>
                  <a:pt x="3328027" y="1571814"/>
                </a:cubicBezTo>
                <a:cubicBezTo>
                  <a:pt x="3137152" y="1590221"/>
                  <a:pt x="3049618" y="1579749"/>
                  <a:pt x="2784676" y="1571814"/>
                </a:cubicBezTo>
                <a:cubicBezTo>
                  <a:pt x="2519734" y="1563879"/>
                  <a:pt x="2335684" y="1606946"/>
                  <a:pt x="1969649" y="1571814"/>
                </a:cubicBezTo>
                <a:cubicBezTo>
                  <a:pt x="1603614" y="1536682"/>
                  <a:pt x="1506901" y="1552575"/>
                  <a:pt x="1222541" y="1571814"/>
                </a:cubicBezTo>
                <a:cubicBezTo>
                  <a:pt x="938181" y="1591053"/>
                  <a:pt x="369742" y="1613809"/>
                  <a:pt x="0" y="1571814"/>
                </a:cubicBezTo>
                <a:cubicBezTo>
                  <a:pt x="-21107" y="1375881"/>
                  <a:pt x="-5963" y="1167823"/>
                  <a:pt x="0" y="1063594"/>
                </a:cubicBezTo>
                <a:cubicBezTo>
                  <a:pt x="5963" y="959365"/>
                  <a:pt x="11577" y="672137"/>
                  <a:pt x="0" y="571092"/>
                </a:cubicBezTo>
                <a:cubicBezTo>
                  <a:pt x="-11577" y="470047"/>
                  <a:pt x="10204" y="144276"/>
                  <a:pt x="0" y="0"/>
                </a:cubicBezTo>
                <a:close/>
              </a:path>
            </a:pathLst>
          </a:custGeom>
          <a:noFill/>
          <a:ln>
            <a:solidFill>
              <a:schemeClr val="tx1"/>
            </a:solidFill>
            <a:extLst>
              <a:ext uri="{C807C97D-BFC1-408E-A445-0C87EB9F89A2}">
                <ask:lineSketchStyleProps xmlns:ask="http://schemas.microsoft.com/office/drawing/2018/sketchyshapes" sd="7767825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8DF89CE7-85F0-C71E-4A4F-17EDC2C28F8E}"/>
              </a:ext>
            </a:extLst>
          </p:cNvPr>
          <p:cNvSpPr/>
          <p:nvPr/>
        </p:nvSpPr>
        <p:spPr>
          <a:xfrm>
            <a:off x="8654235" y="3165005"/>
            <a:ext cx="2545256" cy="1571814"/>
          </a:xfrm>
          <a:custGeom>
            <a:avLst/>
            <a:gdLst>
              <a:gd name="connsiteX0" fmla="*/ 0 w 2545256"/>
              <a:gd name="connsiteY0" fmla="*/ 0 h 1571814"/>
              <a:gd name="connsiteX1" fmla="*/ 610861 w 2545256"/>
              <a:gd name="connsiteY1" fmla="*/ 0 h 1571814"/>
              <a:gd name="connsiteX2" fmla="*/ 1272628 w 2545256"/>
              <a:gd name="connsiteY2" fmla="*/ 0 h 1571814"/>
              <a:gd name="connsiteX3" fmla="*/ 1934395 w 2545256"/>
              <a:gd name="connsiteY3" fmla="*/ 0 h 1571814"/>
              <a:gd name="connsiteX4" fmla="*/ 2545256 w 2545256"/>
              <a:gd name="connsiteY4" fmla="*/ 0 h 1571814"/>
              <a:gd name="connsiteX5" fmla="*/ 2545256 w 2545256"/>
              <a:gd name="connsiteY5" fmla="*/ 492502 h 1571814"/>
              <a:gd name="connsiteX6" fmla="*/ 2545256 w 2545256"/>
              <a:gd name="connsiteY6" fmla="*/ 969285 h 1571814"/>
              <a:gd name="connsiteX7" fmla="*/ 2545256 w 2545256"/>
              <a:gd name="connsiteY7" fmla="*/ 1571814 h 1571814"/>
              <a:gd name="connsiteX8" fmla="*/ 1908942 w 2545256"/>
              <a:gd name="connsiteY8" fmla="*/ 1571814 h 1571814"/>
              <a:gd name="connsiteX9" fmla="*/ 1221723 w 2545256"/>
              <a:gd name="connsiteY9" fmla="*/ 1571814 h 1571814"/>
              <a:gd name="connsiteX10" fmla="*/ 559956 w 2545256"/>
              <a:gd name="connsiteY10" fmla="*/ 1571814 h 1571814"/>
              <a:gd name="connsiteX11" fmla="*/ 0 w 2545256"/>
              <a:gd name="connsiteY11" fmla="*/ 1571814 h 1571814"/>
              <a:gd name="connsiteX12" fmla="*/ 0 w 2545256"/>
              <a:gd name="connsiteY12" fmla="*/ 1063594 h 1571814"/>
              <a:gd name="connsiteX13" fmla="*/ 0 w 2545256"/>
              <a:gd name="connsiteY13" fmla="*/ 555374 h 1571814"/>
              <a:gd name="connsiteX14" fmla="*/ 0 w 2545256"/>
              <a:gd name="connsiteY14" fmla="*/ 0 h 157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45256" h="1571814" fill="none" extrusionOk="0">
                <a:moveTo>
                  <a:pt x="0" y="0"/>
                </a:moveTo>
                <a:cubicBezTo>
                  <a:pt x="262745" y="-27004"/>
                  <a:pt x="445937" y="20207"/>
                  <a:pt x="610861" y="0"/>
                </a:cubicBezTo>
                <a:cubicBezTo>
                  <a:pt x="775785" y="-20207"/>
                  <a:pt x="1120218" y="-14132"/>
                  <a:pt x="1272628" y="0"/>
                </a:cubicBezTo>
                <a:cubicBezTo>
                  <a:pt x="1425038" y="14132"/>
                  <a:pt x="1606475" y="-18214"/>
                  <a:pt x="1934395" y="0"/>
                </a:cubicBezTo>
                <a:cubicBezTo>
                  <a:pt x="2262315" y="18214"/>
                  <a:pt x="2278058" y="-24672"/>
                  <a:pt x="2545256" y="0"/>
                </a:cubicBezTo>
                <a:cubicBezTo>
                  <a:pt x="2564815" y="132851"/>
                  <a:pt x="2544542" y="273865"/>
                  <a:pt x="2545256" y="492502"/>
                </a:cubicBezTo>
                <a:cubicBezTo>
                  <a:pt x="2545970" y="711139"/>
                  <a:pt x="2554367" y="735797"/>
                  <a:pt x="2545256" y="969285"/>
                </a:cubicBezTo>
                <a:cubicBezTo>
                  <a:pt x="2536145" y="1202773"/>
                  <a:pt x="2520717" y="1313730"/>
                  <a:pt x="2545256" y="1571814"/>
                </a:cubicBezTo>
                <a:cubicBezTo>
                  <a:pt x="2399759" y="1542581"/>
                  <a:pt x="2218384" y="1583523"/>
                  <a:pt x="1908942" y="1571814"/>
                </a:cubicBezTo>
                <a:cubicBezTo>
                  <a:pt x="1599500" y="1560105"/>
                  <a:pt x="1463556" y="1547120"/>
                  <a:pt x="1221723" y="1571814"/>
                </a:cubicBezTo>
                <a:cubicBezTo>
                  <a:pt x="979890" y="1596508"/>
                  <a:pt x="763612" y="1551541"/>
                  <a:pt x="559956" y="1571814"/>
                </a:cubicBezTo>
                <a:cubicBezTo>
                  <a:pt x="356300" y="1592087"/>
                  <a:pt x="216907" y="1569213"/>
                  <a:pt x="0" y="1571814"/>
                </a:cubicBezTo>
                <a:cubicBezTo>
                  <a:pt x="8907" y="1445355"/>
                  <a:pt x="15552" y="1166358"/>
                  <a:pt x="0" y="1063594"/>
                </a:cubicBezTo>
                <a:cubicBezTo>
                  <a:pt x="-15552" y="960830"/>
                  <a:pt x="18313" y="701421"/>
                  <a:pt x="0" y="555374"/>
                </a:cubicBezTo>
                <a:cubicBezTo>
                  <a:pt x="-18313" y="409327"/>
                  <a:pt x="-2646" y="160706"/>
                  <a:pt x="0" y="0"/>
                </a:cubicBezTo>
                <a:close/>
              </a:path>
              <a:path w="2545256" h="1571814" stroke="0" extrusionOk="0">
                <a:moveTo>
                  <a:pt x="0" y="0"/>
                </a:moveTo>
                <a:cubicBezTo>
                  <a:pt x="214478" y="16512"/>
                  <a:pt x="516183" y="-16604"/>
                  <a:pt x="687219" y="0"/>
                </a:cubicBezTo>
                <a:cubicBezTo>
                  <a:pt x="858255" y="16604"/>
                  <a:pt x="1101963" y="4584"/>
                  <a:pt x="1272628" y="0"/>
                </a:cubicBezTo>
                <a:cubicBezTo>
                  <a:pt x="1443293" y="-4584"/>
                  <a:pt x="1705179" y="6717"/>
                  <a:pt x="1832584" y="0"/>
                </a:cubicBezTo>
                <a:cubicBezTo>
                  <a:pt x="1959989" y="-6717"/>
                  <a:pt x="2298099" y="-6899"/>
                  <a:pt x="2545256" y="0"/>
                </a:cubicBezTo>
                <a:cubicBezTo>
                  <a:pt x="2532564" y="152385"/>
                  <a:pt x="2528770" y="358076"/>
                  <a:pt x="2545256" y="523938"/>
                </a:cubicBezTo>
                <a:cubicBezTo>
                  <a:pt x="2561742" y="689800"/>
                  <a:pt x="2543859" y="892309"/>
                  <a:pt x="2545256" y="1063594"/>
                </a:cubicBezTo>
                <a:cubicBezTo>
                  <a:pt x="2546653" y="1234879"/>
                  <a:pt x="2538279" y="1467966"/>
                  <a:pt x="2545256" y="1571814"/>
                </a:cubicBezTo>
                <a:cubicBezTo>
                  <a:pt x="2311606" y="1580357"/>
                  <a:pt x="2110249" y="1584803"/>
                  <a:pt x="1959847" y="1571814"/>
                </a:cubicBezTo>
                <a:cubicBezTo>
                  <a:pt x="1809445" y="1558825"/>
                  <a:pt x="1512282" y="1593219"/>
                  <a:pt x="1374438" y="1571814"/>
                </a:cubicBezTo>
                <a:cubicBezTo>
                  <a:pt x="1236594" y="1550409"/>
                  <a:pt x="968423" y="1549732"/>
                  <a:pt x="712672" y="1571814"/>
                </a:cubicBezTo>
                <a:cubicBezTo>
                  <a:pt x="456921" y="1593896"/>
                  <a:pt x="310817" y="1582481"/>
                  <a:pt x="0" y="1571814"/>
                </a:cubicBezTo>
                <a:cubicBezTo>
                  <a:pt x="9861" y="1398245"/>
                  <a:pt x="6645" y="1279231"/>
                  <a:pt x="0" y="1047876"/>
                </a:cubicBezTo>
                <a:cubicBezTo>
                  <a:pt x="-6645" y="816521"/>
                  <a:pt x="13002" y="739160"/>
                  <a:pt x="0" y="508220"/>
                </a:cubicBezTo>
                <a:cubicBezTo>
                  <a:pt x="-13002" y="277280"/>
                  <a:pt x="17294" y="191998"/>
                  <a:pt x="0" y="0"/>
                </a:cubicBezTo>
                <a:close/>
              </a:path>
            </a:pathLst>
          </a:custGeom>
          <a:solidFill>
            <a:srgbClr val="C00000"/>
          </a:solidFill>
          <a:ln>
            <a:solidFill>
              <a:srgbClr val="C00000"/>
            </a:solidFill>
            <a:extLst>
              <a:ext uri="{C807C97D-BFC1-408E-A445-0C87EB9F89A2}">
                <ask:lineSketchStyleProps xmlns:ask="http://schemas.microsoft.com/office/drawing/2018/sketchyshapes" sd="2269474090">
                  <a:prstGeom prst="rect">
                    <a:avLst/>
                  </a:prstGeom>
                  <ask:type>
                    <ask:lineSketchFreehand/>
                  </ask:type>
                </ask:lineSketchStyleProps>
              </a:ext>
            </a:extLst>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E5540302-3FEA-F1F0-2FA4-4DCD703061A8}"/>
              </a:ext>
            </a:extLst>
          </p:cNvPr>
          <p:cNvSpPr txBox="1"/>
          <p:nvPr/>
        </p:nvSpPr>
        <p:spPr>
          <a:xfrm>
            <a:off x="8695180" y="3421914"/>
            <a:ext cx="2463366" cy="1015663"/>
          </a:xfrm>
          <a:prstGeom prst="rect">
            <a:avLst/>
          </a:prstGeom>
          <a:noFill/>
        </p:spPr>
        <p:txBody>
          <a:bodyPr wrap="square" rtlCol="0">
            <a:spAutoFit/>
          </a:bodyPr>
          <a:lstStyle/>
          <a:p>
            <a:pPr algn="ctr"/>
            <a:r>
              <a:rPr lang="fr-FR" sz="1200" b="1" dirty="0">
                <a:solidFill>
                  <a:schemeClr val="bg1"/>
                </a:solidFill>
                <a:latin typeface="Cavolini" panose="03000502040302020204" pitchFamily="66" charset="0"/>
                <a:cs typeface="Cavolini" panose="03000502040302020204" pitchFamily="66" charset="0"/>
              </a:rPr>
              <a:t>Tels sont les maîtres mots de notre stratégie, qui s’inscrit dans une véritable dynamique de conquête à travers le Beyond Banking !</a:t>
            </a:r>
          </a:p>
        </p:txBody>
      </p:sp>
    </p:spTree>
    <p:extLst>
      <p:ext uri="{BB962C8B-B14F-4D97-AF65-F5344CB8AC3E}">
        <p14:creationId xmlns:p14="http://schemas.microsoft.com/office/powerpoint/2010/main" val="1763798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ADF1ABE-D30F-EAEF-A644-88799EB530B8}"/>
              </a:ext>
            </a:extLst>
          </p:cNvPr>
          <p:cNvSpPr>
            <a:spLocks noGrp="1"/>
          </p:cNvSpPr>
          <p:nvPr>
            <p:ph type="body" sz="quarter" idx="12"/>
          </p:nvPr>
        </p:nvSpPr>
        <p:spPr/>
        <p:txBody>
          <a:bodyPr/>
          <a:lstStyle/>
          <a:p>
            <a:r>
              <a:rPr lang="fr-FR" dirty="0"/>
              <a:t>Présenter, rappeler, accompagner… nombreux sont les objectifs de cette HDJ, pour permettre d’optimiser le développement commercial et de relever les défis ! </a:t>
            </a:r>
          </a:p>
        </p:txBody>
      </p:sp>
      <p:sp>
        <p:nvSpPr>
          <p:cNvPr id="4" name="Espace réservé du texte 3">
            <a:extLst>
              <a:ext uri="{FF2B5EF4-FFF2-40B4-BE49-F238E27FC236}">
                <a16:creationId xmlns:a16="http://schemas.microsoft.com/office/drawing/2014/main" id="{6A3B4E00-4792-3150-9724-841AAE2D7AC8}"/>
              </a:ext>
            </a:extLst>
          </p:cNvPr>
          <p:cNvSpPr>
            <a:spLocks noGrp="1"/>
          </p:cNvSpPr>
          <p:nvPr>
            <p:ph type="body" sz="quarter" idx="14"/>
          </p:nvPr>
        </p:nvSpPr>
        <p:spPr/>
        <p:txBody>
          <a:bodyPr/>
          <a:lstStyle/>
          <a:p>
            <a:r>
              <a:rPr lang="fr-FR" dirty="0"/>
              <a:t>Les objectifs de l’Heure du Jeudi</a:t>
            </a:r>
          </a:p>
        </p:txBody>
      </p:sp>
      <p:sp>
        <p:nvSpPr>
          <p:cNvPr id="5" name="Espace réservé du texte 4">
            <a:extLst>
              <a:ext uri="{FF2B5EF4-FFF2-40B4-BE49-F238E27FC236}">
                <a16:creationId xmlns:a16="http://schemas.microsoft.com/office/drawing/2014/main" id="{1997C20C-FCBD-20E6-2842-F9088459D51D}"/>
              </a:ext>
            </a:extLst>
          </p:cNvPr>
          <p:cNvSpPr>
            <a:spLocks noGrp="1"/>
          </p:cNvSpPr>
          <p:nvPr>
            <p:ph type="body" sz="quarter" idx="16"/>
          </p:nvPr>
        </p:nvSpPr>
        <p:spPr/>
        <p:txBody>
          <a:bodyPr/>
          <a:lstStyle/>
          <a:p>
            <a:r>
              <a:rPr lang="fr-FR" dirty="0"/>
              <a:t>3</a:t>
            </a:r>
          </a:p>
        </p:txBody>
      </p:sp>
      <p:sp>
        <p:nvSpPr>
          <p:cNvPr id="6" name="Espace réservé du contenu 1">
            <a:extLst>
              <a:ext uri="{FF2B5EF4-FFF2-40B4-BE49-F238E27FC236}">
                <a16:creationId xmlns:a16="http://schemas.microsoft.com/office/drawing/2014/main" id="{8F51C1FF-09CF-809A-E3B3-41F7483C3461}"/>
              </a:ext>
            </a:extLst>
          </p:cNvPr>
          <p:cNvSpPr>
            <a:spLocks noGrp="1"/>
          </p:cNvSpPr>
          <p:nvPr>
            <p:ph idx="17"/>
          </p:nvPr>
        </p:nvSpPr>
        <p:spPr>
          <a:xfrm>
            <a:off x="695325" y="1388669"/>
            <a:ext cx="10980738" cy="1312457"/>
          </a:xfrm>
        </p:spPr>
        <p:txBody>
          <a:bodyPr/>
          <a:lstStyle/>
          <a:p>
            <a:r>
              <a:rPr lang="fr-FR" dirty="0"/>
              <a:t>Pour vous aider à bien démarrer le début de l’année 2024 et vous permettre de vous approprier les « essentiels », cette HDJ est votre </a:t>
            </a:r>
            <a:r>
              <a:rPr lang="fr-FR" b="1" dirty="0">
                <a:solidFill>
                  <a:srgbClr val="C00000"/>
                </a:solidFill>
              </a:rPr>
              <a:t>boîte à outils </a:t>
            </a:r>
            <a:r>
              <a:rPr lang="fr-FR" b="1" dirty="0"/>
              <a:t>pour retrouver toutes les informations nécessaires pour optimiser le développement commercial sur le sujet</a:t>
            </a:r>
            <a:r>
              <a:rPr lang="fr-FR" dirty="0"/>
              <a:t>. </a:t>
            </a:r>
          </a:p>
          <a:p>
            <a:r>
              <a:rPr lang="fr-FR" dirty="0"/>
              <a:t>Cet accompagnement va au-delà d’une simple présentation de nos différents partenaires et filiales : </a:t>
            </a:r>
          </a:p>
        </p:txBody>
      </p:sp>
      <p:grpSp>
        <p:nvGrpSpPr>
          <p:cNvPr id="7" name="Groupe 6">
            <a:extLst>
              <a:ext uri="{FF2B5EF4-FFF2-40B4-BE49-F238E27FC236}">
                <a16:creationId xmlns:a16="http://schemas.microsoft.com/office/drawing/2014/main" id="{41BEFE4A-6F07-0808-96D6-391A1B6B969A}"/>
              </a:ext>
            </a:extLst>
          </p:cNvPr>
          <p:cNvGrpSpPr/>
          <p:nvPr/>
        </p:nvGrpSpPr>
        <p:grpSpPr>
          <a:xfrm>
            <a:off x="2205123" y="3004454"/>
            <a:ext cx="1846854" cy="1501243"/>
            <a:chOff x="2286604" y="2987024"/>
            <a:chExt cx="1846854" cy="1501243"/>
          </a:xfrm>
        </p:grpSpPr>
        <p:pic>
          <p:nvPicPr>
            <p:cNvPr id="8" name="Picture 2">
              <a:extLst>
                <a:ext uri="{FF2B5EF4-FFF2-40B4-BE49-F238E27FC236}">
                  <a16:creationId xmlns:a16="http://schemas.microsoft.com/office/drawing/2014/main" id="{EED6DA5C-0278-83DD-DD6D-D3F6131C29D9}"/>
                </a:ext>
              </a:extLst>
            </p:cNvPr>
            <p:cNvPicPr>
              <a:picLocks noChangeAspect="1" noChangeArrowheads="1"/>
            </p:cNvPicPr>
            <p:nvPr/>
          </p:nvPicPr>
          <p:blipFill rotWithShape="1">
            <a:blip r:embed="rId2">
              <a:clrChange>
                <a:clrFrom>
                  <a:srgbClr val="FFFFFF"/>
                </a:clrFrom>
                <a:clrTo>
                  <a:srgbClr val="FFFFFF">
                    <a:alpha val="0"/>
                  </a:srgbClr>
                </a:clrTo>
              </a:clrChange>
              <a:grayscl/>
              <a:extLst>
                <a:ext uri="{28A0092B-C50C-407E-A947-70E740481C1C}">
                  <a14:useLocalDpi xmlns:a14="http://schemas.microsoft.com/office/drawing/2010/main" val="0"/>
                </a:ext>
              </a:extLst>
            </a:blip>
            <a:srcRect l="31606" t="52673" r="41728" b="29637"/>
            <a:stretch/>
          </p:blipFill>
          <p:spPr bwMode="auto">
            <a:xfrm>
              <a:off x="2295631" y="2987024"/>
              <a:ext cx="1828801" cy="1213165"/>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A917AB3C-0193-08CF-08F0-5EF8069A5A48}"/>
                </a:ext>
              </a:extLst>
            </p:cNvPr>
            <p:cNvSpPr txBox="1"/>
            <p:nvPr/>
          </p:nvSpPr>
          <p:spPr>
            <a:xfrm>
              <a:off x="2286604" y="4211268"/>
              <a:ext cx="1846854" cy="276999"/>
            </a:xfrm>
            <a:prstGeom prst="rect">
              <a:avLst/>
            </a:prstGeom>
            <a:noFill/>
          </p:spPr>
          <p:txBody>
            <a:bodyPr wrap="square" rtlCol="0">
              <a:spAutoFit/>
            </a:bodyPr>
            <a:lstStyle/>
            <a:p>
              <a:pPr algn="ctr"/>
              <a:r>
                <a:rPr lang="fr-FR" sz="1200" b="1" dirty="0">
                  <a:solidFill>
                    <a:schemeClr val="tx1">
                      <a:lumMod val="75000"/>
                      <a:lumOff val="25000"/>
                    </a:schemeClr>
                  </a:solidFill>
                </a:rPr>
                <a:t>Fédérer</a:t>
              </a:r>
            </a:p>
          </p:txBody>
        </p:sp>
      </p:grpSp>
      <p:grpSp>
        <p:nvGrpSpPr>
          <p:cNvPr id="10" name="Groupe 9">
            <a:extLst>
              <a:ext uri="{FF2B5EF4-FFF2-40B4-BE49-F238E27FC236}">
                <a16:creationId xmlns:a16="http://schemas.microsoft.com/office/drawing/2014/main" id="{75EF0551-354B-0E9F-70CD-43A1CD18919F}"/>
              </a:ext>
            </a:extLst>
          </p:cNvPr>
          <p:cNvGrpSpPr/>
          <p:nvPr/>
        </p:nvGrpSpPr>
        <p:grpSpPr>
          <a:xfrm>
            <a:off x="4427203" y="3004454"/>
            <a:ext cx="1846854" cy="1504419"/>
            <a:chOff x="4427203" y="3004454"/>
            <a:chExt cx="1846854" cy="1504419"/>
          </a:xfrm>
        </p:grpSpPr>
        <p:pic>
          <p:nvPicPr>
            <p:cNvPr id="11" name="Picture 6">
              <a:extLst>
                <a:ext uri="{FF2B5EF4-FFF2-40B4-BE49-F238E27FC236}">
                  <a16:creationId xmlns:a16="http://schemas.microsoft.com/office/drawing/2014/main" id="{7D922191-A7A4-07F0-B32D-1518671A8299}"/>
                </a:ext>
              </a:extLst>
            </p:cNvPr>
            <p:cNvPicPr>
              <a:picLocks noChangeAspect="1" noChangeArrowheads="1"/>
            </p:cNvPicPr>
            <p:nvPr/>
          </p:nvPicPr>
          <p:blipFill rotWithShape="1">
            <a:blip r:embed="rId3">
              <a:clrChange>
                <a:clrFrom>
                  <a:srgbClr val="FAFAFA"/>
                </a:clrFrom>
                <a:clrTo>
                  <a:srgbClr val="FAFAFA">
                    <a:alpha val="0"/>
                  </a:srgbClr>
                </a:clrTo>
              </a:clrChange>
              <a:extLst>
                <a:ext uri="{28A0092B-C50C-407E-A947-70E740481C1C}">
                  <a14:useLocalDpi xmlns:a14="http://schemas.microsoft.com/office/drawing/2010/main" val="0"/>
                </a:ext>
              </a:extLst>
            </a:blip>
            <a:srcRect l="28834" t="5664" r="54400" b="74534"/>
            <a:stretch/>
          </p:blipFill>
          <p:spPr bwMode="auto">
            <a:xfrm>
              <a:off x="4899696" y="3004454"/>
              <a:ext cx="1027146" cy="1213165"/>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CD54D745-23BE-BB52-6376-1ED90882E493}"/>
                </a:ext>
              </a:extLst>
            </p:cNvPr>
            <p:cNvSpPr txBox="1"/>
            <p:nvPr/>
          </p:nvSpPr>
          <p:spPr>
            <a:xfrm>
              <a:off x="4427203" y="4231874"/>
              <a:ext cx="1846854" cy="276999"/>
            </a:xfrm>
            <a:prstGeom prst="rect">
              <a:avLst/>
            </a:prstGeom>
            <a:noFill/>
          </p:spPr>
          <p:txBody>
            <a:bodyPr wrap="square" rtlCol="0">
              <a:spAutoFit/>
            </a:bodyPr>
            <a:lstStyle/>
            <a:p>
              <a:pPr algn="ctr"/>
              <a:r>
                <a:rPr lang="fr-FR" sz="1200" b="1" dirty="0">
                  <a:solidFill>
                    <a:schemeClr val="tx1">
                      <a:lumMod val="75000"/>
                      <a:lumOff val="25000"/>
                    </a:schemeClr>
                  </a:solidFill>
                </a:rPr>
                <a:t>Informer</a:t>
              </a:r>
            </a:p>
          </p:txBody>
        </p:sp>
      </p:grpSp>
      <p:grpSp>
        <p:nvGrpSpPr>
          <p:cNvPr id="13" name="Groupe 12">
            <a:extLst>
              <a:ext uri="{FF2B5EF4-FFF2-40B4-BE49-F238E27FC236}">
                <a16:creationId xmlns:a16="http://schemas.microsoft.com/office/drawing/2014/main" id="{E1573320-5DE8-ED2F-D629-58EA204FB24A}"/>
              </a:ext>
            </a:extLst>
          </p:cNvPr>
          <p:cNvGrpSpPr/>
          <p:nvPr/>
        </p:nvGrpSpPr>
        <p:grpSpPr>
          <a:xfrm>
            <a:off x="6354294" y="3262488"/>
            <a:ext cx="1846854" cy="1250475"/>
            <a:chOff x="6354294" y="3262488"/>
            <a:chExt cx="1846854" cy="1250475"/>
          </a:xfrm>
        </p:grpSpPr>
        <p:pic>
          <p:nvPicPr>
            <p:cNvPr id="14" name="Picture 8">
              <a:extLst>
                <a:ext uri="{FF2B5EF4-FFF2-40B4-BE49-F238E27FC236}">
                  <a16:creationId xmlns:a16="http://schemas.microsoft.com/office/drawing/2014/main" id="{D7507F27-F6A0-1EA3-BB13-CB69D4B5D8FE}"/>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34642" t="18952" r="52684" b="68713"/>
            <a:stretch/>
          </p:blipFill>
          <p:spPr bwMode="auto">
            <a:xfrm>
              <a:off x="6783587" y="3262488"/>
              <a:ext cx="988267" cy="961851"/>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F579A36C-CEE2-6DE0-BBC2-2408911A847D}"/>
                </a:ext>
              </a:extLst>
            </p:cNvPr>
            <p:cNvSpPr txBox="1"/>
            <p:nvPr/>
          </p:nvSpPr>
          <p:spPr>
            <a:xfrm>
              <a:off x="6354294" y="4235964"/>
              <a:ext cx="1846854" cy="276999"/>
            </a:xfrm>
            <a:prstGeom prst="rect">
              <a:avLst/>
            </a:prstGeom>
            <a:noFill/>
          </p:spPr>
          <p:txBody>
            <a:bodyPr wrap="square" rtlCol="0">
              <a:spAutoFit/>
            </a:bodyPr>
            <a:lstStyle/>
            <a:p>
              <a:pPr algn="ctr"/>
              <a:r>
                <a:rPr lang="fr-FR" sz="1200" b="1" dirty="0">
                  <a:solidFill>
                    <a:schemeClr val="tx1">
                      <a:lumMod val="75000"/>
                      <a:lumOff val="25000"/>
                    </a:schemeClr>
                  </a:solidFill>
                </a:rPr>
                <a:t>Susciter l’intérêt</a:t>
              </a:r>
            </a:p>
          </p:txBody>
        </p:sp>
      </p:grpSp>
      <p:grpSp>
        <p:nvGrpSpPr>
          <p:cNvPr id="16" name="Groupe 15">
            <a:extLst>
              <a:ext uri="{FF2B5EF4-FFF2-40B4-BE49-F238E27FC236}">
                <a16:creationId xmlns:a16="http://schemas.microsoft.com/office/drawing/2014/main" id="{6DEA3A3D-4DDF-7321-F144-89B160D472EA}"/>
              </a:ext>
            </a:extLst>
          </p:cNvPr>
          <p:cNvGrpSpPr/>
          <p:nvPr/>
        </p:nvGrpSpPr>
        <p:grpSpPr>
          <a:xfrm>
            <a:off x="8281386" y="3200617"/>
            <a:ext cx="1846854" cy="1318308"/>
            <a:chOff x="8362867" y="3183187"/>
            <a:chExt cx="1846854" cy="1318308"/>
          </a:xfrm>
        </p:grpSpPr>
        <p:pic>
          <p:nvPicPr>
            <p:cNvPr id="17" name="Picture 10">
              <a:extLst>
                <a:ext uri="{FF2B5EF4-FFF2-40B4-BE49-F238E27FC236}">
                  <a16:creationId xmlns:a16="http://schemas.microsoft.com/office/drawing/2014/main" id="{A3AE3DC7-68B0-7F95-94AE-D95FE3194683}"/>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214" t="13592" r="50000" b="13399"/>
            <a:stretch/>
          </p:blipFill>
          <p:spPr bwMode="auto">
            <a:xfrm>
              <a:off x="8771193" y="3183187"/>
              <a:ext cx="1027147" cy="1024750"/>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55DEDA52-F320-2D57-45BA-58E8EA2F5907}"/>
                </a:ext>
              </a:extLst>
            </p:cNvPr>
            <p:cNvSpPr txBox="1"/>
            <p:nvPr/>
          </p:nvSpPr>
          <p:spPr>
            <a:xfrm>
              <a:off x="8362867" y="4224496"/>
              <a:ext cx="1846854" cy="276999"/>
            </a:xfrm>
            <a:prstGeom prst="rect">
              <a:avLst/>
            </a:prstGeom>
            <a:noFill/>
          </p:spPr>
          <p:txBody>
            <a:bodyPr wrap="square" rtlCol="0">
              <a:spAutoFit/>
            </a:bodyPr>
            <a:lstStyle/>
            <a:p>
              <a:pPr algn="ctr"/>
              <a:r>
                <a:rPr lang="fr-FR" sz="1200" b="1" dirty="0">
                  <a:solidFill>
                    <a:schemeClr val="tx1">
                      <a:lumMod val="75000"/>
                      <a:lumOff val="25000"/>
                    </a:schemeClr>
                  </a:solidFill>
                </a:rPr>
                <a:t>Favoriser l’adhésion</a:t>
              </a:r>
            </a:p>
          </p:txBody>
        </p:sp>
      </p:grpSp>
      <p:sp>
        <p:nvSpPr>
          <p:cNvPr id="19" name="Rectangle 18">
            <a:extLst>
              <a:ext uri="{FF2B5EF4-FFF2-40B4-BE49-F238E27FC236}">
                <a16:creationId xmlns:a16="http://schemas.microsoft.com/office/drawing/2014/main" id="{EA76B342-56E3-7706-AF1E-1553B7318E6E}"/>
              </a:ext>
            </a:extLst>
          </p:cNvPr>
          <p:cNvSpPr/>
          <p:nvPr/>
        </p:nvSpPr>
        <p:spPr>
          <a:xfrm>
            <a:off x="1829897" y="2905648"/>
            <a:ext cx="8532205" cy="1698857"/>
          </a:xfrm>
          <a:custGeom>
            <a:avLst/>
            <a:gdLst>
              <a:gd name="connsiteX0" fmla="*/ 0 w 8532205"/>
              <a:gd name="connsiteY0" fmla="*/ 0 h 1698857"/>
              <a:gd name="connsiteX1" fmla="*/ 741646 w 8532205"/>
              <a:gd name="connsiteY1" fmla="*/ 0 h 1698857"/>
              <a:gd name="connsiteX2" fmla="*/ 1483291 w 8532205"/>
              <a:gd name="connsiteY2" fmla="*/ 0 h 1698857"/>
              <a:gd name="connsiteX3" fmla="*/ 1968970 w 8532205"/>
              <a:gd name="connsiteY3" fmla="*/ 0 h 1698857"/>
              <a:gd name="connsiteX4" fmla="*/ 2454650 w 8532205"/>
              <a:gd name="connsiteY4" fmla="*/ 0 h 1698857"/>
              <a:gd name="connsiteX5" fmla="*/ 2940329 w 8532205"/>
              <a:gd name="connsiteY5" fmla="*/ 0 h 1698857"/>
              <a:gd name="connsiteX6" fmla="*/ 3426008 w 8532205"/>
              <a:gd name="connsiteY6" fmla="*/ 0 h 1698857"/>
              <a:gd name="connsiteX7" fmla="*/ 4167654 w 8532205"/>
              <a:gd name="connsiteY7" fmla="*/ 0 h 1698857"/>
              <a:gd name="connsiteX8" fmla="*/ 4823977 w 8532205"/>
              <a:gd name="connsiteY8" fmla="*/ 0 h 1698857"/>
              <a:gd name="connsiteX9" fmla="*/ 5224335 w 8532205"/>
              <a:gd name="connsiteY9" fmla="*/ 0 h 1698857"/>
              <a:gd name="connsiteX10" fmla="*/ 5965980 w 8532205"/>
              <a:gd name="connsiteY10" fmla="*/ 0 h 1698857"/>
              <a:gd name="connsiteX11" fmla="*/ 6622304 w 8532205"/>
              <a:gd name="connsiteY11" fmla="*/ 0 h 1698857"/>
              <a:gd name="connsiteX12" fmla="*/ 7107983 w 8532205"/>
              <a:gd name="connsiteY12" fmla="*/ 0 h 1698857"/>
              <a:gd name="connsiteX13" fmla="*/ 7508340 w 8532205"/>
              <a:gd name="connsiteY13" fmla="*/ 0 h 1698857"/>
              <a:gd name="connsiteX14" fmla="*/ 7908698 w 8532205"/>
              <a:gd name="connsiteY14" fmla="*/ 0 h 1698857"/>
              <a:gd name="connsiteX15" fmla="*/ 8532205 w 8532205"/>
              <a:gd name="connsiteY15" fmla="*/ 0 h 1698857"/>
              <a:gd name="connsiteX16" fmla="*/ 8532205 w 8532205"/>
              <a:gd name="connsiteY16" fmla="*/ 515320 h 1698857"/>
              <a:gd name="connsiteX17" fmla="*/ 8532205 w 8532205"/>
              <a:gd name="connsiteY17" fmla="*/ 1115583 h 1698857"/>
              <a:gd name="connsiteX18" fmla="*/ 8532205 w 8532205"/>
              <a:gd name="connsiteY18" fmla="*/ 1698857 h 1698857"/>
              <a:gd name="connsiteX19" fmla="*/ 7790559 w 8532205"/>
              <a:gd name="connsiteY19" fmla="*/ 1698857 h 1698857"/>
              <a:gd name="connsiteX20" fmla="*/ 7048914 w 8532205"/>
              <a:gd name="connsiteY20" fmla="*/ 1698857 h 1698857"/>
              <a:gd name="connsiteX21" fmla="*/ 6307268 w 8532205"/>
              <a:gd name="connsiteY21" fmla="*/ 1698857 h 1698857"/>
              <a:gd name="connsiteX22" fmla="*/ 5480301 w 8532205"/>
              <a:gd name="connsiteY22" fmla="*/ 1698857 h 1698857"/>
              <a:gd name="connsiteX23" fmla="*/ 4823977 w 8532205"/>
              <a:gd name="connsiteY23" fmla="*/ 1698857 h 1698857"/>
              <a:gd name="connsiteX24" fmla="*/ 4082332 w 8532205"/>
              <a:gd name="connsiteY24" fmla="*/ 1698857 h 1698857"/>
              <a:gd name="connsiteX25" fmla="*/ 3511331 w 8532205"/>
              <a:gd name="connsiteY25" fmla="*/ 1698857 h 1698857"/>
              <a:gd name="connsiteX26" fmla="*/ 3110973 w 8532205"/>
              <a:gd name="connsiteY26" fmla="*/ 1698857 h 1698857"/>
              <a:gd name="connsiteX27" fmla="*/ 2284006 w 8532205"/>
              <a:gd name="connsiteY27" fmla="*/ 1698857 h 1698857"/>
              <a:gd name="connsiteX28" fmla="*/ 1457038 w 8532205"/>
              <a:gd name="connsiteY28" fmla="*/ 1698857 h 1698857"/>
              <a:gd name="connsiteX29" fmla="*/ 800715 w 8532205"/>
              <a:gd name="connsiteY29" fmla="*/ 1698857 h 1698857"/>
              <a:gd name="connsiteX30" fmla="*/ 0 w 8532205"/>
              <a:gd name="connsiteY30" fmla="*/ 1698857 h 1698857"/>
              <a:gd name="connsiteX31" fmla="*/ 0 w 8532205"/>
              <a:gd name="connsiteY31" fmla="*/ 1183537 h 1698857"/>
              <a:gd name="connsiteX32" fmla="*/ 0 w 8532205"/>
              <a:gd name="connsiteY32" fmla="*/ 600263 h 1698857"/>
              <a:gd name="connsiteX33" fmla="*/ 0 w 8532205"/>
              <a:gd name="connsiteY33" fmla="*/ 0 h 169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532205" h="1698857" extrusionOk="0">
                <a:moveTo>
                  <a:pt x="0" y="0"/>
                </a:moveTo>
                <a:cubicBezTo>
                  <a:pt x="187909" y="1422"/>
                  <a:pt x="383480" y="13764"/>
                  <a:pt x="741646" y="0"/>
                </a:cubicBezTo>
                <a:cubicBezTo>
                  <a:pt x="1099812" y="-13764"/>
                  <a:pt x="1211439" y="-11405"/>
                  <a:pt x="1483291" y="0"/>
                </a:cubicBezTo>
                <a:cubicBezTo>
                  <a:pt x="1755144" y="11405"/>
                  <a:pt x="1805042" y="18099"/>
                  <a:pt x="1968970" y="0"/>
                </a:cubicBezTo>
                <a:cubicBezTo>
                  <a:pt x="2132898" y="-18099"/>
                  <a:pt x="2282870" y="23039"/>
                  <a:pt x="2454650" y="0"/>
                </a:cubicBezTo>
                <a:cubicBezTo>
                  <a:pt x="2626430" y="-23039"/>
                  <a:pt x="2799249" y="16980"/>
                  <a:pt x="2940329" y="0"/>
                </a:cubicBezTo>
                <a:cubicBezTo>
                  <a:pt x="3081409" y="-16980"/>
                  <a:pt x="3295800" y="23336"/>
                  <a:pt x="3426008" y="0"/>
                </a:cubicBezTo>
                <a:cubicBezTo>
                  <a:pt x="3556216" y="-23336"/>
                  <a:pt x="3872625" y="-26592"/>
                  <a:pt x="4167654" y="0"/>
                </a:cubicBezTo>
                <a:cubicBezTo>
                  <a:pt x="4462683" y="26592"/>
                  <a:pt x="4536280" y="24814"/>
                  <a:pt x="4823977" y="0"/>
                </a:cubicBezTo>
                <a:cubicBezTo>
                  <a:pt x="5111674" y="-24814"/>
                  <a:pt x="5120575" y="-2678"/>
                  <a:pt x="5224335" y="0"/>
                </a:cubicBezTo>
                <a:cubicBezTo>
                  <a:pt x="5328095" y="2678"/>
                  <a:pt x="5661288" y="7677"/>
                  <a:pt x="5965980" y="0"/>
                </a:cubicBezTo>
                <a:cubicBezTo>
                  <a:pt x="6270672" y="-7677"/>
                  <a:pt x="6340084" y="-13822"/>
                  <a:pt x="6622304" y="0"/>
                </a:cubicBezTo>
                <a:cubicBezTo>
                  <a:pt x="6904524" y="13822"/>
                  <a:pt x="6905936" y="-14596"/>
                  <a:pt x="7107983" y="0"/>
                </a:cubicBezTo>
                <a:cubicBezTo>
                  <a:pt x="7310030" y="14596"/>
                  <a:pt x="7425245" y="-7351"/>
                  <a:pt x="7508340" y="0"/>
                </a:cubicBezTo>
                <a:cubicBezTo>
                  <a:pt x="7591435" y="7351"/>
                  <a:pt x="7818804" y="-9886"/>
                  <a:pt x="7908698" y="0"/>
                </a:cubicBezTo>
                <a:cubicBezTo>
                  <a:pt x="7998592" y="9886"/>
                  <a:pt x="8386219" y="1227"/>
                  <a:pt x="8532205" y="0"/>
                </a:cubicBezTo>
                <a:cubicBezTo>
                  <a:pt x="8517361" y="153290"/>
                  <a:pt x="8554049" y="296925"/>
                  <a:pt x="8532205" y="515320"/>
                </a:cubicBezTo>
                <a:cubicBezTo>
                  <a:pt x="8510361" y="733715"/>
                  <a:pt x="8507662" y="838761"/>
                  <a:pt x="8532205" y="1115583"/>
                </a:cubicBezTo>
                <a:cubicBezTo>
                  <a:pt x="8556748" y="1392405"/>
                  <a:pt x="8522461" y="1444753"/>
                  <a:pt x="8532205" y="1698857"/>
                </a:cubicBezTo>
                <a:cubicBezTo>
                  <a:pt x="8179079" y="1711023"/>
                  <a:pt x="7953114" y="1666470"/>
                  <a:pt x="7790559" y="1698857"/>
                </a:cubicBezTo>
                <a:cubicBezTo>
                  <a:pt x="7628004" y="1731244"/>
                  <a:pt x="7254831" y="1663487"/>
                  <a:pt x="7048914" y="1698857"/>
                </a:cubicBezTo>
                <a:cubicBezTo>
                  <a:pt x="6842997" y="1734227"/>
                  <a:pt x="6570317" y="1709071"/>
                  <a:pt x="6307268" y="1698857"/>
                </a:cubicBezTo>
                <a:cubicBezTo>
                  <a:pt x="6044219" y="1688643"/>
                  <a:pt x="5739379" y="1669444"/>
                  <a:pt x="5480301" y="1698857"/>
                </a:cubicBezTo>
                <a:cubicBezTo>
                  <a:pt x="5221223" y="1728270"/>
                  <a:pt x="5107233" y="1697019"/>
                  <a:pt x="4823977" y="1698857"/>
                </a:cubicBezTo>
                <a:cubicBezTo>
                  <a:pt x="4540721" y="1700695"/>
                  <a:pt x="4286247" y="1664265"/>
                  <a:pt x="4082332" y="1698857"/>
                </a:cubicBezTo>
                <a:cubicBezTo>
                  <a:pt x="3878418" y="1733449"/>
                  <a:pt x="3712476" y="1708995"/>
                  <a:pt x="3511331" y="1698857"/>
                </a:cubicBezTo>
                <a:cubicBezTo>
                  <a:pt x="3310186" y="1688719"/>
                  <a:pt x="3273429" y="1684550"/>
                  <a:pt x="3110973" y="1698857"/>
                </a:cubicBezTo>
                <a:cubicBezTo>
                  <a:pt x="2948517" y="1713164"/>
                  <a:pt x="2572034" y="1737596"/>
                  <a:pt x="2284006" y="1698857"/>
                </a:cubicBezTo>
                <a:cubicBezTo>
                  <a:pt x="1995978" y="1660118"/>
                  <a:pt x="1762331" y="1658443"/>
                  <a:pt x="1457038" y="1698857"/>
                </a:cubicBezTo>
                <a:cubicBezTo>
                  <a:pt x="1151745" y="1739271"/>
                  <a:pt x="936117" y="1673035"/>
                  <a:pt x="800715" y="1698857"/>
                </a:cubicBezTo>
                <a:cubicBezTo>
                  <a:pt x="665313" y="1724679"/>
                  <a:pt x="183582" y="1672697"/>
                  <a:pt x="0" y="1698857"/>
                </a:cubicBezTo>
                <a:cubicBezTo>
                  <a:pt x="-24401" y="1535646"/>
                  <a:pt x="-3294" y="1372116"/>
                  <a:pt x="0" y="1183537"/>
                </a:cubicBezTo>
                <a:cubicBezTo>
                  <a:pt x="3294" y="994958"/>
                  <a:pt x="-928" y="788843"/>
                  <a:pt x="0" y="600263"/>
                </a:cubicBezTo>
                <a:cubicBezTo>
                  <a:pt x="928" y="411683"/>
                  <a:pt x="-13474" y="145621"/>
                  <a:pt x="0" y="0"/>
                </a:cubicBezTo>
                <a:close/>
              </a:path>
            </a:pathLst>
          </a:custGeom>
          <a:noFill/>
          <a:ln>
            <a:solidFill>
              <a:schemeClr val="tx1"/>
            </a:solidFill>
            <a:extLst>
              <a:ext uri="{C807C97D-BFC1-408E-A445-0C87EB9F89A2}">
                <ask:lineSketchStyleProps xmlns:ask="http://schemas.microsoft.com/office/drawing/2018/sketchyshapes" sd="34135560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EA48A0F0-D651-91A1-A64A-E6044BBC0612}"/>
              </a:ext>
            </a:extLst>
          </p:cNvPr>
          <p:cNvSpPr/>
          <p:nvPr/>
        </p:nvSpPr>
        <p:spPr>
          <a:xfrm>
            <a:off x="3457836" y="4961345"/>
            <a:ext cx="5276327" cy="853288"/>
          </a:xfrm>
          <a:custGeom>
            <a:avLst/>
            <a:gdLst>
              <a:gd name="connsiteX0" fmla="*/ 0 w 5276327"/>
              <a:gd name="connsiteY0" fmla="*/ 0 h 853288"/>
              <a:gd name="connsiteX1" fmla="*/ 659541 w 5276327"/>
              <a:gd name="connsiteY1" fmla="*/ 0 h 853288"/>
              <a:gd name="connsiteX2" fmla="*/ 1371845 w 5276327"/>
              <a:gd name="connsiteY2" fmla="*/ 0 h 853288"/>
              <a:gd name="connsiteX3" fmla="*/ 1873096 w 5276327"/>
              <a:gd name="connsiteY3" fmla="*/ 0 h 853288"/>
              <a:gd name="connsiteX4" fmla="*/ 2374347 w 5276327"/>
              <a:gd name="connsiteY4" fmla="*/ 0 h 853288"/>
              <a:gd name="connsiteX5" fmla="*/ 3086651 w 5276327"/>
              <a:gd name="connsiteY5" fmla="*/ 0 h 853288"/>
              <a:gd name="connsiteX6" fmla="*/ 3693429 w 5276327"/>
              <a:gd name="connsiteY6" fmla="*/ 0 h 853288"/>
              <a:gd name="connsiteX7" fmla="*/ 4352970 w 5276327"/>
              <a:gd name="connsiteY7" fmla="*/ 0 h 853288"/>
              <a:gd name="connsiteX8" fmla="*/ 5276327 w 5276327"/>
              <a:gd name="connsiteY8" fmla="*/ 0 h 853288"/>
              <a:gd name="connsiteX9" fmla="*/ 5276327 w 5276327"/>
              <a:gd name="connsiteY9" fmla="*/ 443710 h 853288"/>
              <a:gd name="connsiteX10" fmla="*/ 5276327 w 5276327"/>
              <a:gd name="connsiteY10" fmla="*/ 853288 h 853288"/>
              <a:gd name="connsiteX11" fmla="*/ 4564023 w 5276327"/>
              <a:gd name="connsiteY11" fmla="*/ 853288 h 853288"/>
              <a:gd name="connsiteX12" fmla="*/ 3798955 w 5276327"/>
              <a:gd name="connsiteY12" fmla="*/ 853288 h 853288"/>
              <a:gd name="connsiteX13" fmla="*/ 3192178 w 5276327"/>
              <a:gd name="connsiteY13" fmla="*/ 853288 h 853288"/>
              <a:gd name="connsiteX14" fmla="*/ 2690927 w 5276327"/>
              <a:gd name="connsiteY14" fmla="*/ 853288 h 853288"/>
              <a:gd name="connsiteX15" fmla="*/ 2084149 w 5276327"/>
              <a:gd name="connsiteY15" fmla="*/ 853288 h 853288"/>
              <a:gd name="connsiteX16" fmla="*/ 1530135 w 5276327"/>
              <a:gd name="connsiteY16" fmla="*/ 853288 h 853288"/>
              <a:gd name="connsiteX17" fmla="*/ 817831 w 5276327"/>
              <a:gd name="connsiteY17" fmla="*/ 853288 h 853288"/>
              <a:gd name="connsiteX18" fmla="*/ 0 w 5276327"/>
              <a:gd name="connsiteY18" fmla="*/ 853288 h 853288"/>
              <a:gd name="connsiteX19" fmla="*/ 0 w 5276327"/>
              <a:gd name="connsiteY19" fmla="*/ 435177 h 853288"/>
              <a:gd name="connsiteX20" fmla="*/ 0 w 5276327"/>
              <a:gd name="connsiteY20" fmla="*/ 0 h 85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76327" h="853288" fill="none" extrusionOk="0">
                <a:moveTo>
                  <a:pt x="0" y="0"/>
                </a:moveTo>
                <a:cubicBezTo>
                  <a:pt x="242367" y="29989"/>
                  <a:pt x="492268" y="-30932"/>
                  <a:pt x="659541" y="0"/>
                </a:cubicBezTo>
                <a:cubicBezTo>
                  <a:pt x="826814" y="30932"/>
                  <a:pt x="1038951" y="30965"/>
                  <a:pt x="1371845" y="0"/>
                </a:cubicBezTo>
                <a:cubicBezTo>
                  <a:pt x="1704739" y="-30965"/>
                  <a:pt x="1623964" y="16271"/>
                  <a:pt x="1873096" y="0"/>
                </a:cubicBezTo>
                <a:cubicBezTo>
                  <a:pt x="2122228" y="-16271"/>
                  <a:pt x="2264297" y="-9868"/>
                  <a:pt x="2374347" y="0"/>
                </a:cubicBezTo>
                <a:cubicBezTo>
                  <a:pt x="2484397" y="9868"/>
                  <a:pt x="2807632" y="-30756"/>
                  <a:pt x="3086651" y="0"/>
                </a:cubicBezTo>
                <a:cubicBezTo>
                  <a:pt x="3365670" y="30756"/>
                  <a:pt x="3423998" y="-13063"/>
                  <a:pt x="3693429" y="0"/>
                </a:cubicBezTo>
                <a:cubicBezTo>
                  <a:pt x="3962860" y="13063"/>
                  <a:pt x="4040362" y="21148"/>
                  <a:pt x="4352970" y="0"/>
                </a:cubicBezTo>
                <a:cubicBezTo>
                  <a:pt x="4665578" y="-21148"/>
                  <a:pt x="4934356" y="39562"/>
                  <a:pt x="5276327" y="0"/>
                </a:cubicBezTo>
                <a:cubicBezTo>
                  <a:pt x="5281571" y="168531"/>
                  <a:pt x="5256951" y="233157"/>
                  <a:pt x="5276327" y="443710"/>
                </a:cubicBezTo>
                <a:cubicBezTo>
                  <a:pt x="5295704" y="654263"/>
                  <a:pt x="5281748" y="677090"/>
                  <a:pt x="5276327" y="853288"/>
                </a:cubicBezTo>
                <a:cubicBezTo>
                  <a:pt x="5065895" y="885209"/>
                  <a:pt x="4729628" y="872199"/>
                  <a:pt x="4564023" y="853288"/>
                </a:cubicBezTo>
                <a:cubicBezTo>
                  <a:pt x="4398418" y="834377"/>
                  <a:pt x="4006910" y="819228"/>
                  <a:pt x="3798955" y="853288"/>
                </a:cubicBezTo>
                <a:cubicBezTo>
                  <a:pt x="3591000" y="887348"/>
                  <a:pt x="3418991" y="863286"/>
                  <a:pt x="3192178" y="853288"/>
                </a:cubicBezTo>
                <a:cubicBezTo>
                  <a:pt x="2965365" y="843290"/>
                  <a:pt x="2929221" y="837364"/>
                  <a:pt x="2690927" y="853288"/>
                </a:cubicBezTo>
                <a:cubicBezTo>
                  <a:pt x="2452633" y="869212"/>
                  <a:pt x="2305157" y="859814"/>
                  <a:pt x="2084149" y="853288"/>
                </a:cubicBezTo>
                <a:cubicBezTo>
                  <a:pt x="1863141" y="846762"/>
                  <a:pt x="1707602" y="870499"/>
                  <a:pt x="1530135" y="853288"/>
                </a:cubicBezTo>
                <a:cubicBezTo>
                  <a:pt x="1352668" y="836077"/>
                  <a:pt x="1123132" y="822573"/>
                  <a:pt x="817831" y="853288"/>
                </a:cubicBezTo>
                <a:cubicBezTo>
                  <a:pt x="512530" y="884003"/>
                  <a:pt x="169558" y="876709"/>
                  <a:pt x="0" y="853288"/>
                </a:cubicBezTo>
                <a:cubicBezTo>
                  <a:pt x="-16152" y="696880"/>
                  <a:pt x="-6343" y="569355"/>
                  <a:pt x="0" y="435177"/>
                </a:cubicBezTo>
                <a:cubicBezTo>
                  <a:pt x="6343" y="300999"/>
                  <a:pt x="-11065" y="103264"/>
                  <a:pt x="0" y="0"/>
                </a:cubicBezTo>
                <a:close/>
              </a:path>
              <a:path w="5276327" h="853288" stroke="0" extrusionOk="0">
                <a:moveTo>
                  <a:pt x="0" y="0"/>
                </a:moveTo>
                <a:cubicBezTo>
                  <a:pt x="381097" y="-2193"/>
                  <a:pt x="558774" y="11802"/>
                  <a:pt x="765067" y="0"/>
                </a:cubicBezTo>
                <a:cubicBezTo>
                  <a:pt x="971360" y="-11802"/>
                  <a:pt x="1165481" y="24161"/>
                  <a:pt x="1266318" y="0"/>
                </a:cubicBezTo>
                <a:cubicBezTo>
                  <a:pt x="1367155" y="-24161"/>
                  <a:pt x="1671119" y="12409"/>
                  <a:pt x="1925859" y="0"/>
                </a:cubicBezTo>
                <a:cubicBezTo>
                  <a:pt x="2180599" y="-12409"/>
                  <a:pt x="2332892" y="459"/>
                  <a:pt x="2690927" y="0"/>
                </a:cubicBezTo>
                <a:cubicBezTo>
                  <a:pt x="3048962" y="-459"/>
                  <a:pt x="3037347" y="17173"/>
                  <a:pt x="3192178" y="0"/>
                </a:cubicBezTo>
                <a:cubicBezTo>
                  <a:pt x="3347009" y="-17173"/>
                  <a:pt x="3558944" y="27512"/>
                  <a:pt x="3798955" y="0"/>
                </a:cubicBezTo>
                <a:cubicBezTo>
                  <a:pt x="4038966" y="-27512"/>
                  <a:pt x="4076008" y="10150"/>
                  <a:pt x="4300207" y="0"/>
                </a:cubicBezTo>
                <a:cubicBezTo>
                  <a:pt x="4524406" y="-10150"/>
                  <a:pt x="4959551" y="2988"/>
                  <a:pt x="5276327" y="0"/>
                </a:cubicBezTo>
                <a:cubicBezTo>
                  <a:pt x="5290084" y="93292"/>
                  <a:pt x="5265116" y="236035"/>
                  <a:pt x="5276327" y="418111"/>
                </a:cubicBezTo>
                <a:cubicBezTo>
                  <a:pt x="5287538" y="600187"/>
                  <a:pt x="5292873" y="747762"/>
                  <a:pt x="5276327" y="853288"/>
                </a:cubicBezTo>
                <a:cubicBezTo>
                  <a:pt x="4958494" y="854357"/>
                  <a:pt x="4899924" y="860701"/>
                  <a:pt x="4564023" y="853288"/>
                </a:cubicBezTo>
                <a:cubicBezTo>
                  <a:pt x="4228122" y="845875"/>
                  <a:pt x="4074686" y="819650"/>
                  <a:pt x="3851719" y="853288"/>
                </a:cubicBezTo>
                <a:cubicBezTo>
                  <a:pt x="3628752" y="886926"/>
                  <a:pt x="3510946" y="851587"/>
                  <a:pt x="3297704" y="853288"/>
                </a:cubicBezTo>
                <a:cubicBezTo>
                  <a:pt x="3084462" y="854989"/>
                  <a:pt x="2957856" y="863466"/>
                  <a:pt x="2796453" y="853288"/>
                </a:cubicBezTo>
                <a:cubicBezTo>
                  <a:pt x="2635050" y="843110"/>
                  <a:pt x="2414535" y="844428"/>
                  <a:pt x="2242439" y="853288"/>
                </a:cubicBezTo>
                <a:cubicBezTo>
                  <a:pt x="2070343" y="862148"/>
                  <a:pt x="1759521" y="884321"/>
                  <a:pt x="1477372" y="853288"/>
                </a:cubicBezTo>
                <a:cubicBezTo>
                  <a:pt x="1195223" y="822255"/>
                  <a:pt x="998693" y="841407"/>
                  <a:pt x="765067" y="853288"/>
                </a:cubicBezTo>
                <a:cubicBezTo>
                  <a:pt x="531442" y="865169"/>
                  <a:pt x="191237" y="866028"/>
                  <a:pt x="0" y="853288"/>
                </a:cubicBezTo>
                <a:cubicBezTo>
                  <a:pt x="127" y="723010"/>
                  <a:pt x="10790" y="599094"/>
                  <a:pt x="0" y="409578"/>
                </a:cubicBezTo>
                <a:cubicBezTo>
                  <a:pt x="-10790" y="220062"/>
                  <a:pt x="-6036" y="104945"/>
                  <a:pt x="0" y="0"/>
                </a:cubicBezTo>
                <a:close/>
              </a:path>
            </a:pathLst>
          </a:custGeom>
          <a:solidFill>
            <a:srgbClr val="C00000"/>
          </a:solidFill>
          <a:ln>
            <a:solidFill>
              <a:srgbClr val="C00000"/>
            </a:solidFill>
            <a:extLst>
              <a:ext uri="{C807C97D-BFC1-408E-A445-0C87EB9F89A2}">
                <ask:lineSketchStyleProps xmlns:ask="http://schemas.microsoft.com/office/drawing/2018/sketchyshapes" sd="2208134989">
                  <a:prstGeom prst="rect">
                    <a:avLst/>
                  </a:prstGeom>
                  <ask:type>
                    <ask:lineSketchFreehand/>
                  </ask:type>
                </ask:lineSketchStyleProps>
              </a:ext>
            </a:extLst>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803C20D7-7A5F-DA8D-8312-E2F30BBD7D3F}"/>
              </a:ext>
            </a:extLst>
          </p:cNvPr>
          <p:cNvSpPr txBox="1"/>
          <p:nvPr/>
        </p:nvSpPr>
        <p:spPr>
          <a:xfrm>
            <a:off x="3684313" y="5157156"/>
            <a:ext cx="4823371" cy="461665"/>
          </a:xfrm>
          <a:prstGeom prst="rect">
            <a:avLst/>
          </a:prstGeom>
          <a:noFill/>
        </p:spPr>
        <p:txBody>
          <a:bodyPr wrap="square" rtlCol="0">
            <a:spAutoFit/>
          </a:bodyPr>
          <a:lstStyle/>
          <a:p>
            <a:pPr algn="ctr"/>
            <a:r>
              <a:rPr lang="fr-FR" sz="1200" b="1" dirty="0">
                <a:solidFill>
                  <a:schemeClr val="bg1"/>
                </a:solidFill>
                <a:latin typeface="Cavolini" panose="03000502040302020204" pitchFamily="66" charset="0"/>
                <a:cs typeface="Cavolini" panose="03000502040302020204" pitchFamily="66" charset="0"/>
              </a:rPr>
              <a:t>En d’autres termes, l’objectif est de vous partager notre stratégie afin de vous aider à convaincre vos clients ! </a:t>
            </a:r>
          </a:p>
        </p:txBody>
      </p:sp>
    </p:spTree>
    <p:extLst>
      <p:ext uri="{BB962C8B-B14F-4D97-AF65-F5344CB8AC3E}">
        <p14:creationId xmlns:p14="http://schemas.microsoft.com/office/powerpoint/2010/main" val="840293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2975399" y="2512437"/>
            <a:ext cx="8360966" cy="1833126"/>
          </a:xfrm>
        </p:spPr>
        <p:txBody>
          <a:bodyPr/>
          <a:lstStyle/>
          <a:p>
            <a:r>
              <a:rPr lang="fr-FR" dirty="0"/>
              <a:t>Le contexte et les objectifs de l’Heure du Jeudi</a:t>
            </a:r>
          </a:p>
          <a:p>
            <a:r>
              <a:rPr lang="fr-FR" b="1" dirty="0">
                <a:solidFill>
                  <a:srgbClr val="C00000"/>
                </a:solidFill>
              </a:rPr>
              <a:t>Nos filiales et nos partenaires</a:t>
            </a:r>
          </a:p>
          <a:p>
            <a:r>
              <a:rPr lang="fr-FR" dirty="0"/>
              <a:t>Les démarches commerciales </a:t>
            </a:r>
          </a:p>
          <a:p>
            <a:r>
              <a:rPr lang="fr-FR" dirty="0"/>
              <a:t>Conclusion</a:t>
            </a:r>
          </a:p>
        </p:txBody>
      </p:sp>
    </p:spTree>
    <p:extLst>
      <p:ext uri="{BB962C8B-B14F-4D97-AF65-F5344CB8AC3E}">
        <p14:creationId xmlns:p14="http://schemas.microsoft.com/office/powerpoint/2010/main" val="2550367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33679-FFD0-62EF-E350-8FAC902ED4FC}"/>
              </a:ext>
            </a:extLst>
          </p:cNvPr>
          <p:cNvSpPr>
            <a:spLocks noGrp="1"/>
          </p:cNvSpPr>
          <p:nvPr>
            <p:ph type="body" sz="quarter" idx="14"/>
          </p:nvPr>
        </p:nvSpPr>
        <p:spPr/>
        <p:txBody>
          <a:bodyPr/>
          <a:lstStyle/>
          <a:p>
            <a:r>
              <a:rPr lang="fr-FR" dirty="0"/>
              <a:t>Nos partenaires et nos filiales</a:t>
            </a:r>
          </a:p>
        </p:txBody>
      </p:sp>
      <p:sp>
        <p:nvSpPr>
          <p:cNvPr id="3" name="Rectangle 2">
            <a:extLst>
              <a:ext uri="{FF2B5EF4-FFF2-40B4-BE49-F238E27FC236}">
                <a16:creationId xmlns:a16="http://schemas.microsoft.com/office/drawing/2014/main" id="{240A60E2-FB93-CC60-1ACA-14FB349CD86E}"/>
              </a:ext>
            </a:extLst>
          </p:cNvPr>
          <p:cNvSpPr/>
          <p:nvPr/>
        </p:nvSpPr>
        <p:spPr>
          <a:xfrm>
            <a:off x="676275" y="952500"/>
            <a:ext cx="2009775" cy="4762500"/>
          </a:xfrm>
          <a:custGeom>
            <a:avLst/>
            <a:gdLst>
              <a:gd name="connsiteX0" fmla="*/ 0 w 2009775"/>
              <a:gd name="connsiteY0" fmla="*/ 0 h 4762500"/>
              <a:gd name="connsiteX1" fmla="*/ 710121 w 2009775"/>
              <a:gd name="connsiteY1" fmla="*/ 0 h 4762500"/>
              <a:gd name="connsiteX2" fmla="*/ 1359948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2136321 h 4762500"/>
              <a:gd name="connsiteX7" fmla="*/ 2009775 w 2009775"/>
              <a:gd name="connsiteY7" fmla="*/ 272142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710121 w 2009775"/>
              <a:gd name="connsiteY12" fmla="*/ 4762500 h 4762500"/>
              <a:gd name="connsiteX13" fmla="*/ 0 w 2009775"/>
              <a:gd name="connsiteY13" fmla="*/ 4762500 h 4762500"/>
              <a:gd name="connsiteX14" fmla="*/ 0 w 2009775"/>
              <a:gd name="connsiteY14" fmla="*/ 4177393 h 4762500"/>
              <a:gd name="connsiteX15" fmla="*/ 0 w 2009775"/>
              <a:gd name="connsiteY15" fmla="*/ 3639911 h 4762500"/>
              <a:gd name="connsiteX16" fmla="*/ 0 w 2009775"/>
              <a:gd name="connsiteY16" fmla="*/ 2911929 h 4762500"/>
              <a:gd name="connsiteX17" fmla="*/ 0 w 2009775"/>
              <a:gd name="connsiteY17" fmla="*/ 2231571 h 4762500"/>
              <a:gd name="connsiteX18" fmla="*/ 0 w 2009775"/>
              <a:gd name="connsiteY18" fmla="*/ 1694089 h 4762500"/>
              <a:gd name="connsiteX19" fmla="*/ 0 w 2009775"/>
              <a:gd name="connsiteY19" fmla="*/ 9661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65187" y="-9564"/>
                  <a:pt x="520116" y="34756"/>
                  <a:pt x="710121" y="0"/>
                </a:cubicBezTo>
                <a:cubicBezTo>
                  <a:pt x="900126" y="-34756"/>
                  <a:pt x="1122295" y="14811"/>
                  <a:pt x="1359948" y="0"/>
                </a:cubicBezTo>
                <a:cubicBezTo>
                  <a:pt x="1597601" y="-14811"/>
                  <a:pt x="1687579" y="526"/>
                  <a:pt x="2009775" y="0"/>
                </a:cubicBezTo>
                <a:cubicBezTo>
                  <a:pt x="2020358" y="171418"/>
                  <a:pt x="2017859" y="601737"/>
                  <a:pt x="2009775" y="775607"/>
                </a:cubicBezTo>
                <a:cubicBezTo>
                  <a:pt x="2001691" y="949477"/>
                  <a:pt x="1988576" y="1153274"/>
                  <a:pt x="2009775" y="1360714"/>
                </a:cubicBezTo>
                <a:cubicBezTo>
                  <a:pt x="2030974" y="1568154"/>
                  <a:pt x="1999421" y="1922490"/>
                  <a:pt x="2009775" y="2136321"/>
                </a:cubicBezTo>
                <a:cubicBezTo>
                  <a:pt x="2020129" y="2350152"/>
                  <a:pt x="2024789" y="2545699"/>
                  <a:pt x="2009775" y="2721429"/>
                </a:cubicBezTo>
                <a:cubicBezTo>
                  <a:pt x="1994761" y="2897159"/>
                  <a:pt x="1990393" y="3076813"/>
                  <a:pt x="2009775" y="3401786"/>
                </a:cubicBezTo>
                <a:cubicBezTo>
                  <a:pt x="2029157" y="3726759"/>
                  <a:pt x="1997156" y="3836847"/>
                  <a:pt x="2009775" y="4034518"/>
                </a:cubicBezTo>
                <a:cubicBezTo>
                  <a:pt x="2022394" y="4232189"/>
                  <a:pt x="1998103" y="4599525"/>
                  <a:pt x="2009775" y="4762500"/>
                </a:cubicBezTo>
                <a:cubicBezTo>
                  <a:pt x="1868079" y="4772093"/>
                  <a:pt x="1499180" y="4781415"/>
                  <a:pt x="1339850" y="4762500"/>
                </a:cubicBezTo>
                <a:cubicBezTo>
                  <a:pt x="1180520" y="4743585"/>
                  <a:pt x="836326" y="4785718"/>
                  <a:pt x="710121" y="4762500"/>
                </a:cubicBezTo>
                <a:cubicBezTo>
                  <a:pt x="583916" y="4739282"/>
                  <a:pt x="167310" y="4733341"/>
                  <a:pt x="0" y="4762500"/>
                </a:cubicBezTo>
                <a:cubicBezTo>
                  <a:pt x="20554" y="4630970"/>
                  <a:pt x="-23941" y="4456607"/>
                  <a:pt x="0" y="4177393"/>
                </a:cubicBezTo>
                <a:cubicBezTo>
                  <a:pt x="23941" y="3898179"/>
                  <a:pt x="-22229" y="3900744"/>
                  <a:pt x="0" y="3639911"/>
                </a:cubicBezTo>
                <a:cubicBezTo>
                  <a:pt x="22229" y="3379078"/>
                  <a:pt x="-20873" y="3159780"/>
                  <a:pt x="0" y="2911929"/>
                </a:cubicBezTo>
                <a:cubicBezTo>
                  <a:pt x="20873" y="2664078"/>
                  <a:pt x="-17530" y="2548594"/>
                  <a:pt x="0" y="2231571"/>
                </a:cubicBezTo>
                <a:cubicBezTo>
                  <a:pt x="17530" y="1914548"/>
                  <a:pt x="4719" y="1935947"/>
                  <a:pt x="0" y="1694089"/>
                </a:cubicBezTo>
                <a:cubicBezTo>
                  <a:pt x="-4719" y="1452231"/>
                  <a:pt x="-16119" y="1234068"/>
                  <a:pt x="0" y="966107"/>
                </a:cubicBezTo>
                <a:cubicBezTo>
                  <a:pt x="16119" y="698146"/>
                  <a:pt x="-25913" y="381690"/>
                  <a:pt x="0" y="0"/>
                </a:cubicBezTo>
                <a:close/>
              </a:path>
              <a:path w="2009775" h="4762500" stroke="0" extrusionOk="0">
                <a:moveTo>
                  <a:pt x="0" y="0"/>
                </a:moveTo>
                <a:cubicBezTo>
                  <a:pt x="283373" y="-46"/>
                  <a:pt x="480280" y="18198"/>
                  <a:pt x="609632" y="0"/>
                </a:cubicBezTo>
                <a:cubicBezTo>
                  <a:pt x="738984" y="-18198"/>
                  <a:pt x="961167" y="21226"/>
                  <a:pt x="1279557" y="0"/>
                </a:cubicBezTo>
                <a:cubicBezTo>
                  <a:pt x="1597947" y="-21226"/>
                  <a:pt x="1786403" y="9365"/>
                  <a:pt x="2009775" y="0"/>
                </a:cubicBezTo>
                <a:cubicBezTo>
                  <a:pt x="2005068" y="107557"/>
                  <a:pt x="2012326" y="413843"/>
                  <a:pt x="2009775" y="537482"/>
                </a:cubicBezTo>
                <a:cubicBezTo>
                  <a:pt x="2007224" y="661121"/>
                  <a:pt x="1991931" y="824274"/>
                  <a:pt x="2009775" y="1074964"/>
                </a:cubicBezTo>
                <a:cubicBezTo>
                  <a:pt x="2027619" y="1325654"/>
                  <a:pt x="1995928" y="1590337"/>
                  <a:pt x="2009775" y="1755321"/>
                </a:cubicBezTo>
                <a:cubicBezTo>
                  <a:pt x="2023622" y="1920305"/>
                  <a:pt x="1981362" y="2163481"/>
                  <a:pt x="2009775" y="2340429"/>
                </a:cubicBezTo>
                <a:cubicBezTo>
                  <a:pt x="2038188" y="2517377"/>
                  <a:pt x="2035770" y="2679549"/>
                  <a:pt x="2009775" y="2877911"/>
                </a:cubicBezTo>
                <a:cubicBezTo>
                  <a:pt x="1983780" y="3076273"/>
                  <a:pt x="2042467" y="3390597"/>
                  <a:pt x="2009775" y="3558268"/>
                </a:cubicBezTo>
                <a:cubicBezTo>
                  <a:pt x="1977083" y="3725939"/>
                  <a:pt x="2023353" y="3862249"/>
                  <a:pt x="2009775" y="4095750"/>
                </a:cubicBezTo>
                <a:cubicBezTo>
                  <a:pt x="1996197" y="4329251"/>
                  <a:pt x="2031888" y="4452109"/>
                  <a:pt x="2009775" y="4762500"/>
                </a:cubicBezTo>
                <a:cubicBezTo>
                  <a:pt x="1762925" y="4781846"/>
                  <a:pt x="1542725" y="4787519"/>
                  <a:pt x="1380046" y="4762500"/>
                </a:cubicBezTo>
                <a:cubicBezTo>
                  <a:pt x="1217367" y="4737481"/>
                  <a:pt x="899631" y="4790396"/>
                  <a:pt x="770414" y="4762500"/>
                </a:cubicBezTo>
                <a:cubicBezTo>
                  <a:pt x="641197" y="4734604"/>
                  <a:pt x="373348" y="4758626"/>
                  <a:pt x="0" y="4762500"/>
                </a:cubicBezTo>
                <a:cubicBezTo>
                  <a:pt x="34518" y="4452012"/>
                  <a:pt x="-25645" y="4255991"/>
                  <a:pt x="0" y="3986893"/>
                </a:cubicBezTo>
                <a:cubicBezTo>
                  <a:pt x="25645" y="3717795"/>
                  <a:pt x="-6817" y="3436725"/>
                  <a:pt x="0" y="3258911"/>
                </a:cubicBezTo>
                <a:cubicBezTo>
                  <a:pt x="6817" y="3081097"/>
                  <a:pt x="-14663" y="2947925"/>
                  <a:pt x="0" y="2673804"/>
                </a:cubicBezTo>
                <a:cubicBezTo>
                  <a:pt x="14663" y="2399683"/>
                  <a:pt x="-24497" y="2210310"/>
                  <a:pt x="0" y="2041071"/>
                </a:cubicBezTo>
                <a:cubicBezTo>
                  <a:pt x="24497" y="1871832"/>
                  <a:pt x="-30614" y="1654566"/>
                  <a:pt x="0" y="1313089"/>
                </a:cubicBezTo>
                <a:cubicBezTo>
                  <a:pt x="30614" y="971612"/>
                  <a:pt x="1988" y="861042"/>
                  <a:pt x="0" y="727982"/>
                </a:cubicBezTo>
                <a:cubicBezTo>
                  <a:pt x="-1988" y="594922"/>
                  <a:pt x="8496" y="188894"/>
                  <a:pt x="0" y="0"/>
                </a:cubicBezTo>
                <a:close/>
              </a:path>
            </a:pathLst>
          </a:custGeom>
          <a:solidFill>
            <a:srgbClr val="FF8F8F"/>
          </a:solidFill>
          <a:ln>
            <a:solidFill>
              <a:srgbClr val="FF8F8F"/>
            </a:solidFill>
            <a:extLst>
              <a:ext uri="{C807C97D-BFC1-408E-A445-0C87EB9F89A2}">
                <ask:lineSketchStyleProps xmlns:ask="http://schemas.microsoft.com/office/drawing/2018/sketchyshapes" sd="359810162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678D3B07-0631-F150-F4C6-7D6D4AAF7FE0}"/>
              </a:ext>
            </a:extLst>
          </p:cNvPr>
          <p:cNvSpPr/>
          <p:nvPr/>
        </p:nvSpPr>
        <p:spPr>
          <a:xfrm>
            <a:off x="2838450" y="952500"/>
            <a:ext cx="2009775" cy="4762500"/>
          </a:xfrm>
          <a:custGeom>
            <a:avLst/>
            <a:gdLst>
              <a:gd name="connsiteX0" fmla="*/ 0 w 2009775"/>
              <a:gd name="connsiteY0" fmla="*/ 0 h 4762500"/>
              <a:gd name="connsiteX1" fmla="*/ 669925 w 2009775"/>
              <a:gd name="connsiteY1" fmla="*/ 0 h 4762500"/>
              <a:gd name="connsiteX2" fmla="*/ 1319752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1945821 h 4762500"/>
              <a:gd name="connsiteX7" fmla="*/ 2009775 w 2009775"/>
              <a:gd name="connsiteY7" fmla="*/ 2530929 h 4762500"/>
              <a:gd name="connsiteX8" fmla="*/ 2009775 w 2009775"/>
              <a:gd name="connsiteY8" fmla="*/ 3068411 h 4762500"/>
              <a:gd name="connsiteX9" fmla="*/ 2009775 w 2009775"/>
              <a:gd name="connsiteY9" fmla="*/ 3605893 h 4762500"/>
              <a:gd name="connsiteX10" fmla="*/ 2009775 w 2009775"/>
              <a:gd name="connsiteY10" fmla="*/ 4762500 h 4762500"/>
              <a:gd name="connsiteX11" fmla="*/ 1359948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129768 h 4762500"/>
              <a:gd name="connsiteX15" fmla="*/ 0 w 2009775"/>
              <a:gd name="connsiteY15" fmla="*/ 3497036 h 4762500"/>
              <a:gd name="connsiteX16" fmla="*/ 0 w 2009775"/>
              <a:gd name="connsiteY16" fmla="*/ 2864304 h 4762500"/>
              <a:gd name="connsiteX17" fmla="*/ 0 w 2009775"/>
              <a:gd name="connsiteY17" fmla="*/ 2231571 h 4762500"/>
              <a:gd name="connsiteX18" fmla="*/ 0 w 2009775"/>
              <a:gd name="connsiteY18" fmla="*/ 1646464 h 4762500"/>
              <a:gd name="connsiteX19" fmla="*/ 0 w 2009775"/>
              <a:gd name="connsiteY19" fmla="*/ 91848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36738" y="27841"/>
                  <a:pt x="392819" y="-14640"/>
                  <a:pt x="669925" y="0"/>
                </a:cubicBezTo>
                <a:cubicBezTo>
                  <a:pt x="947032" y="14640"/>
                  <a:pt x="1029981" y="-22633"/>
                  <a:pt x="1319752" y="0"/>
                </a:cubicBezTo>
                <a:cubicBezTo>
                  <a:pt x="1609523" y="22633"/>
                  <a:pt x="1693633" y="3744"/>
                  <a:pt x="2009775" y="0"/>
                </a:cubicBezTo>
                <a:cubicBezTo>
                  <a:pt x="2048486" y="356016"/>
                  <a:pt x="1976184" y="580215"/>
                  <a:pt x="2009775" y="775607"/>
                </a:cubicBezTo>
                <a:cubicBezTo>
                  <a:pt x="2043366" y="970999"/>
                  <a:pt x="2019838" y="1128798"/>
                  <a:pt x="2009775" y="1360714"/>
                </a:cubicBezTo>
                <a:cubicBezTo>
                  <a:pt x="1999712" y="1592630"/>
                  <a:pt x="1993622" y="1701932"/>
                  <a:pt x="2009775" y="1945821"/>
                </a:cubicBezTo>
                <a:cubicBezTo>
                  <a:pt x="2025928" y="2189710"/>
                  <a:pt x="1989269" y="2247747"/>
                  <a:pt x="2009775" y="2530929"/>
                </a:cubicBezTo>
                <a:cubicBezTo>
                  <a:pt x="2030281" y="2814111"/>
                  <a:pt x="2016861" y="2952628"/>
                  <a:pt x="2009775" y="3068411"/>
                </a:cubicBezTo>
                <a:cubicBezTo>
                  <a:pt x="2002689" y="3184194"/>
                  <a:pt x="2017420" y="3469220"/>
                  <a:pt x="2009775" y="3605893"/>
                </a:cubicBezTo>
                <a:cubicBezTo>
                  <a:pt x="2002130" y="3742566"/>
                  <a:pt x="2023684" y="4351006"/>
                  <a:pt x="2009775" y="4762500"/>
                </a:cubicBezTo>
                <a:cubicBezTo>
                  <a:pt x="1825321" y="4755360"/>
                  <a:pt x="1580427" y="4784738"/>
                  <a:pt x="1359948" y="4762500"/>
                </a:cubicBezTo>
                <a:cubicBezTo>
                  <a:pt x="1139469" y="4740262"/>
                  <a:pt x="955070" y="4788466"/>
                  <a:pt x="669925" y="4762500"/>
                </a:cubicBezTo>
                <a:cubicBezTo>
                  <a:pt x="384780" y="4736534"/>
                  <a:pt x="197881" y="4793342"/>
                  <a:pt x="0" y="4762500"/>
                </a:cubicBezTo>
                <a:cubicBezTo>
                  <a:pt x="-12253" y="4537129"/>
                  <a:pt x="-9532" y="4263446"/>
                  <a:pt x="0" y="4129768"/>
                </a:cubicBezTo>
                <a:cubicBezTo>
                  <a:pt x="9532" y="3996090"/>
                  <a:pt x="-3840" y="3729878"/>
                  <a:pt x="0" y="3497036"/>
                </a:cubicBezTo>
                <a:cubicBezTo>
                  <a:pt x="3840" y="3264194"/>
                  <a:pt x="-14726" y="3107320"/>
                  <a:pt x="0" y="2864304"/>
                </a:cubicBezTo>
                <a:cubicBezTo>
                  <a:pt x="14726" y="2621288"/>
                  <a:pt x="3935" y="2396772"/>
                  <a:pt x="0" y="2231571"/>
                </a:cubicBezTo>
                <a:cubicBezTo>
                  <a:pt x="-3935" y="2066370"/>
                  <a:pt x="-16098" y="1791170"/>
                  <a:pt x="0" y="1646464"/>
                </a:cubicBezTo>
                <a:cubicBezTo>
                  <a:pt x="16098" y="1501758"/>
                  <a:pt x="26899" y="1268510"/>
                  <a:pt x="0" y="918482"/>
                </a:cubicBezTo>
                <a:cubicBezTo>
                  <a:pt x="-26899" y="568454"/>
                  <a:pt x="-40065" y="259293"/>
                  <a:pt x="0" y="0"/>
                </a:cubicBezTo>
                <a:close/>
              </a:path>
              <a:path w="2009775" h="4762500" stroke="0" extrusionOk="0">
                <a:moveTo>
                  <a:pt x="0" y="0"/>
                </a:moveTo>
                <a:cubicBezTo>
                  <a:pt x="333957" y="-6629"/>
                  <a:pt x="362374" y="-12961"/>
                  <a:pt x="690023" y="0"/>
                </a:cubicBezTo>
                <a:cubicBezTo>
                  <a:pt x="1017672" y="12961"/>
                  <a:pt x="1227587" y="-5423"/>
                  <a:pt x="1400143" y="0"/>
                </a:cubicBezTo>
                <a:cubicBezTo>
                  <a:pt x="1572699" y="5423"/>
                  <a:pt x="1827075" y="-27492"/>
                  <a:pt x="2009775" y="0"/>
                </a:cubicBezTo>
                <a:cubicBezTo>
                  <a:pt x="2018795" y="191886"/>
                  <a:pt x="2026738" y="356600"/>
                  <a:pt x="2009775" y="585107"/>
                </a:cubicBezTo>
                <a:cubicBezTo>
                  <a:pt x="1992812" y="813614"/>
                  <a:pt x="1993542" y="979742"/>
                  <a:pt x="2009775" y="1122589"/>
                </a:cubicBezTo>
                <a:cubicBezTo>
                  <a:pt x="2026008" y="1265436"/>
                  <a:pt x="2023423" y="1622489"/>
                  <a:pt x="2009775" y="1755321"/>
                </a:cubicBezTo>
                <a:cubicBezTo>
                  <a:pt x="1996127" y="1888153"/>
                  <a:pt x="1983552" y="2108889"/>
                  <a:pt x="2009775" y="2435679"/>
                </a:cubicBezTo>
                <a:cubicBezTo>
                  <a:pt x="2035998" y="2762469"/>
                  <a:pt x="2011693" y="3005661"/>
                  <a:pt x="2009775" y="3211286"/>
                </a:cubicBezTo>
                <a:cubicBezTo>
                  <a:pt x="2007857" y="3416911"/>
                  <a:pt x="2009922" y="3580813"/>
                  <a:pt x="2009775" y="3939268"/>
                </a:cubicBezTo>
                <a:cubicBezTo>
                  <a:pt x="2009628" y="4297723"/>
                  <a:pt x="1985322" y="4526219"/>
                  <a:pt x="2009775" y="4762500"/>
                </a:cubicBezTo>
                <a:cubicBezTo>
                  <a:pt x="1793857" y="4790703"/>
                  <a:pt x="1520459" y="4749609"/>
                  <a:pt x="1380046" y="4762500"/>
                </a:cubicBezTo>
                <a:cubicBezTo>
                  <a:pt x="1239633" y="4775391"/>
                  <a:pt x="891269" y="4780724"/>
                  <a:pt x="690023" y="4762500"/>
                </a:cubicBezTo>
                <a:cubicBezTo>
                  <a:pt x="488777" y="4744276"/>
                  <a:pt x="206547" y="4795916"/>
                  <a:pt x="0" y="4762500"/>
                </a:cubicBezTo>
                <a:cubicBezTo>
                  <a:pt x="-29962" y="4590749"/>
                  <a:pt x="32032" y="4320546"/>
                  <a:pt x="0" y="4082143"/>
                </a:cubicBezTo>
                <a:cubicBezTo>
                  <a:pt x="-32032" y="3843740"/>
                  <a:pt x="5239" y="3695020"/>
                  <a:pt x="0" y="3544661"/>
                </a:cubicBezTo>
                <a:cubicBezTo>
                  <a:pt x="-5239" y="3394302"/>
                  <a:pt x="20065" y="3072428"/>
                  <a:pt x="0" y="2816679"/>
                </a:cubicBezTo>
                <a:cubicBezTo>
                  <a:pt x="-20065" y="2560930"/>
                  <a:pt x="-11865" y="2440463"/>
                  <a:pt x="0" y="2231571"/>
                </a:cubicBezTo>
                <a:cubicBezTo>
                  <a:pt x="11865" y="2022679"/>
                  <a:pt x="-18854" y="1719786"/>
                  <a:pt x="0" y="1503589"/>
                </a:cubicBezTo>
                <a:cubicBezTo>
                  <a:pt x="18854" y="1287392"/>
                  <a:pt x="-21717" y="1096297"/>
                  <a:pt x="0" y="870857"/>
                </a:cubicBezTo>
                <a:cubicBezTo>
                  <a:pt x="21717" y="645417"/>
                  <a:pt x="-9604" y="275139"/>
                  <a:pt x="0" y="0"/>
                </a:cubicBezTo>
                <a:close/>
              </a:path>
            </a:pathLst>
          </a:custGeom>
          <a:solidFill>
            <a:srgbClr val="FF5B5B"/>
          </a:solidFill>
          <a:ln>
            <a:solidFill>
              <a:srgbClr val="FF5B5B"/>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9CFC209-463A-7813-4650-AE3B3D14F463}"/>
              </a:ext>
            </a:extLst>
          </p:cNvPr>
          <p:cNvSpPr/>
          <p:nvPr/>
        </p:nvSpPr>
        <p:spPr>
          <a:xfrm>
            <a:off x="5000625" y="952500"/>
            <a:ext cx="2009775" cy="4762500"/>
          </a:xfrm>
          <a:custGeom>
            <a:avLst/>
            <a:gdLst>
              <a:gd name="connsiteX0" fmla="*/ 0 w 2009775"/>
              <a:gd name="connsiteY0" fmla="*/ 0 h 4762500"/>
              <a:gd name="connsiteX1" fmla="*/ 690023 w 2009775"/>
              <a:gd name="connsiteY1" fmla="*/ 0 h 4762500"/>
              <a:gd name="connsiteX2" fmla="*/ 1299655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2088696 h 4762500"/>
              <a:gd name="connsiteX7" fmla="*/ 2009775 w 2009775"/>
              <a:gd name="connsiteY7" fmla="*/ 2673804 h 4762500"/>
              <a:gd name="connsiteX8" fmla="*/ 2009775 w 2009775"/>
              <a:gd name="connsiteY8" fmla="*/ 3354161 h 4762500"/>
              <a:gd name="connsiteX9" fmla="*/ 2009775 w 2009775"/>
              <a:gd name="connsiteY9" fmla="*/ 4129768 h 4762500"/>
              <a:gd name="connsiteX10" fmla="*/ 2009775 w 2009775"/>
              <a:gd name="connsiteY10" fmla="*/ 4762500 h 4762500"/>
              <a:gd name="connsiteX11" fmla="*/ 1359948 w 2009775"/>
              <a:gd name="connsiteY11" fmla="*/ 4762500 h 4762500"/>
              <a:gd name="connsiteX12" fmla="*/ 690023 w 2009775"/>
              <a:gd name="connsiteY12" fmla="*/ 4762500 h 4762500"/>
              <a:gd name="connsiteX13" fmla="*/ 0 w 2009775"/>
              <a:gd name="connsiteY13" fmla="*/ 4762500 h 4762500"/>
              <a:gd name="connsiteX14" fmla="*/ 0 w 2009775"/>
              <a:gd name="connsiteY14" fmla="*/ 4225018 h 4762500"/>
              <a:gd name="connsiteX15" fmla="*/ 0 w 2009775"/>
              <a:gd name="connsiteY15" fmla="*/ 3449411 h 4762500"/>
              <a:gd name="connsiteX16" fmla="*/ 0 w 2009775"/>
              <a:gd name="connsiteY16" fmla="*/ 2816679 h 4762500"/>
              <a:gd name="connsiteX17" fmla="*/ 0 w 2009775"/>
              <a:gd name="connsiteY17" fmla="*/ 2183946 h 4762500"/>
              <a:gd name="connsiteX18" fmla="*/ 0 w 2009775"/>
              <a:gd name="connsiteY18" fmla="*/ 1551214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84969" y="-17329"/>
                  <a:pt x="379393" y="-26212"/>
                  <a:pt x="690023" y="0"/>
                </a:cubicBezTo>
                <a:cubicBezTo>
                  <a:pt x="1000653" y="26212"/>
                  <a:pt x="1144843" y="7351"/>
                  <a:pt x="1299655" y="0"/>
                </a:cubicBezTo>
                <a:cubicBezTo>
                  <a:pt x="1454467" y="-7351"/>
                  <a:pt x="1749321" y="-22757"/>
                  <a:pt x="2009775" y="0"/>
                </a:cubicBezTo>
                <a:cubicBezTo>
                  <a:pt x="1994819" y="334975"/>
                  <a:pt x="1981427" y="475214"/>
                  <a:pt x="2009775" y="775607"/>
                </a:cubicBezTo>
                <a:cubicBezTo>
                  <a:pt x="2038123" y="1076000"/>
                  <a:pt x="2032470" y="1173502"/>
                  <a:pt x="2009775" y="1313089"/>
                </a:cubicBezTo>
                <a:cubicBezTo>
                  <a:pt x="1987080" y="1452676"/>
                  <a:pt x="1985896" y="1759348"/>
                  <a:pt x="2009775" y="2088696"/>
                </a:cubicBezTo>
                <a:cubicBezTo>
                  <a:pt x="2033654" y="2418044"/>
                  <a:pt x="1987956" y="2514659"/>
                  <a:pt x="2009775" y="2673804"/>
                </a:cubicBezTo>
                <a:cubicBezTo>
                  <a:pt x="2031594" y="2832949"/>
                  <a:pt x="2010265" y="3110793"/>
                  <a:pt x="2009775" y="3354161"/>
                </a:cubicBezTo>
                <a:cubicBezTo>
                  <a:pt x="2009285" y="3597529"/>
                  <a:pt x="2000055" y="3968452"/>
                  <a:pt x="2009775" y="4129768"/>
                </a:cubicBezTo>
                <a:cubicBezTo>
                  <a:pt x="2019495" y="4291084"/>
                  <a:pt x="2005800" y="4539244"/>
                  <a:pt x="2009775" y="4762500"/>
                </a:cubicBezTo>
                <a:cubicBezTo>
                  <a:pt x="1716621" y="4788230"/>
                  <a:pt x="1677810" y="4759839"/>
                  <a:pt x="1359948" y="4762500"/>
                </a:cubicBezTo>
                <a:cubicBezTo>
                  <a:pt x="1042086" y="4765161"/>
                  <a:pt x="983399" y="4729091"/>
                  <a:pt x="690023" y="4762500"/>
                </a:cubicBezTo>
                <a:cubicBezTo>
                  <a:pt x="396648" y="4795909"/>
                  <a:pt x="225694" y="4795645"/>
                  <a:pt x="0" y="4762500"/>
                </a:cubicBezTo>
                <a:cubicBezTo>
                  <a:pt x="1352" y="4503732"/>
                  <a:pt x="-14486" y="4387955"/>
                  <a:pt x="0" y="4225018"/>
                </a:cubicBezTo>
                <a:cubicBezTo>
                  <a:pt x="14486" y="4062081"/>
                  <a:pt x="-6527" y="3796133"/>
                  <a:pt x="0" y="3449411"/>
                </a:cubicBezTo>
                <a:cubicBezTo>
                  <a:pt x="6527" y="3102689"/>
                  <a:pt x="433" y="3072039"/>
                  <a:pt x="0" y="2816679"/>
                </a:cubicBezTo>
                <a:cubicBezTo>
                  <a:pt x="-433" y="2561319"/>
                  <a:pt x="-12171" y="2469262"/>
                  <a:pt x="0" y="2183946"/>
                </a:cubicBezTo>
                <a:cubicBezTo>
                  <a:pt x="12171" y="1898630"/>
                  <a:pt x="4671" y="1833169"/>
                  <a:pt x="0" y="1551214"/>
                </a:cubicBezTo>
                <a:cubicBezTo>
                  <a:pt x="-4671" y="1269259"/>
                  <a:pt x="-10851" y="1212301"/>
                  <a:pt x="0" y="1013732"/>
                </a:cubicBezTo>
                <a:cubicBezTo>
                  <a:pt x="10851" y="815163"/>
                  <a:pt x="9425" y="340905"/>
                  <a:pt x="0" y="0"/>
                </a:cubicBezTo>
                <a:close/>
              </a:path>
              <a:path w="2009775" h="4762500" stroke="0" extrusionOk="0">
                <a:moveTo>
                  <a:pt x="0" y="0"/>
                </a:moveTo>
                <a:cubicBezTo>
                  <a:pt x="176252" y="10604"/>
                  <a:pt x="402071" y="-6479"/>
                  <a:pt x="710121" y="0"/>
                </a:cubicBezTo>
                <a:cubicBezTo>
                  <a:pt x="1018171" y="6479"/>
                  <a:pt x="1211464" y="-28826"/>
                  <a:pt x="1339850" y="0"/>
                </a:cubicBezTo>
                <a:cubicBezTo>
                  <a:pt x="1468236" y="28826"/>
                  <a:pt x="1756639" y="-9834"/>
                  <a:pt x="2009775" y="0"/>
                </a:cubicBezTo>
                <a:cubicBezTo>
                  <a:pt x="1998008" y="293939"/>
                  <a:pt x="1989902" y="317804"/>
                  <a:pt x="2009775" y="632732"/>
                </a:cubicBezTo>
                <a:cubicBezTo>
                  <a:pt x="2029648" y="947660"/>
                  <a:pt x="1994578" y="969321"/>
                  <a:pt x="2009775" y="1217839"/>
                </a:cubicBezTo>
                <a:cubicBezTo>
                  <a:pt x="2024972" y="1466357"/>
                  <a:pt x="2044510" y="1706695"/>
                  <a:pt x="2009775" y="1993446"/>
                </a:cubicBezTo>
                <a:cubicBezTo>
                  <a:pt x="1975040" y="2280197"/>
                  <a:pt x="2009734" y="2408957"/>
                  <a:pt x="2009775" y="2673804"/>
                </a:cubicBezTo>
                <a:cubicBezTo>
                  <a:pt x="2009816" y="2938651"/>
                  <a:pt x="1995075" y="3052094"/>
                  <a:pt x="2009775" y="3211286"/>
                </a:cubicBezTo>
                <a:cubicBezTo>
                  <a:pt x="2024475" y="3370478"/>
                  <a:pt x="2031418" y="3638429"/>
                  <a:pt x="2009775" y="3796393"/>
                </a:cubicBezTo>
                <a:cubicBezTo>
                  <a:pt x="1988132" y="3954357"/>
                  <a:pt x="1976450" y="4297782"/>
                  <a:pt x="2009775" y="4762500"/>
                </a:cubicBezTo>
                <a:cubicBezTo>
                  <a:pt x="1722789" y="4774861"/>
                  <a:pt x="1600676" y="4756106"/>
                  <a:pt x="1299655" y="4762500"/>
                </a:cubicBezTo>
                <a:cubicBezTo>
                  <a:pt x="998634" y="4768894"/>
                  <a:pt x="873854" y="4773067"/>
                  <a:pt x="629730" y="4762500"/>
                </a:cubicBezTo>
                <a:cubicBezTo>
                  <a:pt x="385606" y="4751933"/>
                  <a:pt x="288775" y="4735660"/>
                  <a:pt x="0" y="4762500"/>
                </a:cubicBezTo>
                <a:cubicBezTo>
                  <a:pt x="13901" y="4507038"/>
                  <a:pt x="-4462" y="4276723"/>
                  <a:pt x="0" y="4082143"/>
                </a:cubicBezTo>
                <a:cubicBezTo>
                  <a:pt x="4462" y="3887563"/>
                  <a:pt x="-15254" y="3662733"/>
                  <a:pt x="0" y="3401786"/>
                </a:cubicBezTo>
                <a:cubicBezTo>
                  <a:pt x="15254" y="3140839"/>
                  <a:pt x="-6033" y="2932085"/>
                  <a:pt x="0" y="2626179"/>
                </a:cubicBezTo>
                <a:cubicBezTo>
                  <a:pt x="6033" y="2320273"/>
                  <a:pt x="-8951" y="2228812"/>
                  <a:pt x="0" y="1898196"/>
                </a:cubicBezTo>
                <a:cubicBezTo>
                  <a:pt x="8951" y="1567580"/>
                  <a:pt x="15551" y="1560295"/>
                  <a:pt x="0" y="1265464"/>
                </a:cubicBezTo>
                <a:cubicBezTo>
                  <a:pt x="-15551" y="970633"/>
                  <a:pt x="-4621" y="875076"/>
                  <a:pt x="0" y="680357"/>
                </a:cubicBezTo>
                <a:cubicBezTo>
                  <a:pt x="4621" y="485638"/>
                  <a:pt x="17661" y="285329"/>
                  <a:pt x="0" y="0"/>
                </a:cubicBezTo>
                <a:close/>
              </a:path>
            </a:pathLst>
          </a:custGeom>
          <a:solidFill>
            <a:srgbClr val="FF3B3B"/>
          </a:solidFill>
          <a:ln>
            <a:solidFill>
              <a:srgbClr val="FF3B3B"/>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82D172A-76EF-156D-DD2E-C63CC500F08D}"/>
              </a:ext>
            </a:extLst>
          </p:cNvPr>
          <p:cNvSpPr/>
          <p:nvPr/>
        </p:nvSpPr>
        <p:spPr>
          <a:xfrm>
            <a:off x="7162800" y="952500"/>
            <a:ext cx="2009775" cy="4762500"/>
          </a:xfrm>
          <a:custGeom>
            <a:avLst/>
            <a:gdLst>
              <a:gd name="connsiteX0" fmla="*/ 0 w 2009775"/>
              <a:gd name="connsiteY0" fmla="*/ 0 h 4762500"/>
              <a:gd name="connsiteX1" fmla="*/ 710121 w 2009775"/>
              <a:gd name="connsiteY1" fmla="*/ 0 h 4762500"/>
              <a:gd name="connsiteX2" fmla="*/ 1380046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1850571 h 4762500"/>
              <a:gd name="connsiteX7" fmla="*/ 2009775 w 2009775"/>
              <a:gd name="connsiteY7" fmla="*/ 2530929 h 4762500"/>
              <a:gd name="connsiteX8" fmla="*/ 2009775 w 2009775"/>
              <a:gd name="connsiteY8" fmla="*/ 3116036 h 4762500"/>
              <a:gd name="connsiteX9" fmla="*/ 2009775 w 2009775"/>
              <a:gd name="connsiteY9" fmla="*/ 3653518 h 4762500"/>
              <a:gd name="connsiteX10" fmla="*/ 2009775 w 2009775"/>
              <a:gd name="connsiteY10" fmla="*/ 4762500 h 4762500"/>
              <a:gd name="connsiteX11" fmla="*/ 1299655 w 2009775"/>
              <a:gd name="connsiteY11" fmla="*/ 4762500 h 4762500"/>
              <a:gd name="connsiteX12" fmla="*/ 609632 w 2009775"/>
              <a:gd name="connsiteY12" fmla="*/ 4762500 h 4762500"/>
              <a:gd name="connsiteX13" fmla="*/ 0 w 2009775"/>
              <a:gd name="connsiteY13" fmla="*/ 4762500 h 4762500"/>
              <a:gd name="connsiteX14" fmla="*/ 0 w 2009775"/>
              <a:gd name="connsiteY14" fmla="*/ 3986893 h 4762500"/>
              <a:gd name="connsiteX15" fmla="*/ 0 w 2009775"/>
              <a:gd name="connsiteY15" fmla="*/ 3211286 h 4762500"/>
              <a:gd name="connsiteX16" fmla="*/ 0 w 2009775"/>
              <a:gd name="connsiteY16" fmla="*/ 2673804 h 4762500"/>
              <a:gd name="connsiteX17" fmla="*/ 0 w 2009775"/>
              <a:gd name="connsiteY17" fmla="*/ 2088696 h 4762500"/>
              <a:gd name="connsiteX18" fmla="*/ 0 w 2009775"/>
              <a:gd name="connsiteY18" fmla="*/ 1455964 h 4762500"/>
              <a:gd name="connsiteX19" fmla="*/ 0 w 2009775"/>
              <a:gd name="connsiteY19" fmla="*/ 7756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12924" y="-5715"/>
                  <a:pt x="525449" y="33812"/>
                  <a:pt x="710121" y="0"/>
                </a:cubicBezTo>
                <a:cubicBezTo>
                  <a:pt x="894793" y="-33812"/>
                  <a:pt x="1060725" y="23114"/>
                  <a:pt x="1380046" y="0"/>
                </a:cubicBezTo>
                <a:cubicBezTo>
                  <a:pt x="1699368" y="-23114"/>
                  <a:pt x="1724938" y="4607"/>
                  <a:pt x="2009775" y="0"/>
                </a:cubicBezTo>
                <a:cubicBezTo>
                  <a:pt x="2015732" y="275276"/>
                  <a:pt x="2044249" y="393735"/>
                  <a:pt x="2009775" y="775607"/>
                </a:cubicBezTo>
                <a:cubicBezTo>
                  <a:pt x="1975301" y="1157479"/>
                  <a:pt x="1993514" y="1178784"/>
                  <a:pt x="2009775" y="1313089"/>
                </a:cubicBezTo>
                <a:cubicBezTo>
                  <a:pt x="2026036" y="1447394"/>
                  <a:pt x="2000224" y="1706841"/>
                  <a:pt x="2009775" y="1850571"/>
                </a:cubicBezTo>
                <a:cubicBezTo>
                  <a:pt x="2019326" y="1994301"/>
                  <a:pt x="1995155" y="2300973"/>
                  <a:pt x="2009775" y="2530929"/>
                </a:cubicBezTo>
                <a:cubicBezTo>
                  <a:pt x="2024395" y="2760885"/>
                  <a:pt x="2033678" y="2961378"/>
                  <a:pt x="2009775" y="3116036"/>
                </a:cubicBezTo>
                <a:cubicBezTo>
                  <a:pt x="1985872" y="3270694"/>
                  <a:pt x="1998269" y="3457790"/>
                  <a:pt x="2009775" y="3653518"/>
                </a:cubicBezTo>
                <a:cubicBezTo>
                  <a:pt x="2021281" y="3849246"/>
                  <a:pt x="2052579" y="4534495"/>
                  <a:pt x="2009775" y="4762500"/>
                </a:cubicBezTo>
                <a:cubicBezTo>
                  <a:pt x="1675836" y="4734871"/>
                  <a:pt x="1576468" y="4732495"/>
                  <a:pt x="1299655" y="4762500"/>
                </a:cubicBezTo>
                <a:cubicBezTo>
                  <a:pt x="1022842" y="4792505"/>
                  <a:pt x="773584" y="4753025"/>
                  <a:pt x="609632" y="4762500"/>
                </a:cubicBezTo>
                <a:cubicBezTo>
                  <a:pt x="445680" y="4771975"/>
                  <a:pt x="180571" y="4775521"/>
                  <a:pt x="0" y="4762500"/>
                </a:cubicBezTo>
                <a:cubicBezTo>
                  <a:pt x="-31716" y="4499882"/>
                  <a:pt x="-4603" y="4298336"/>
                  <a:pt x="0" y="3986893"/>
                </a:cubicBezTo>
                <a:cubicBezTo>
                  <a:pt x="4603" y="3675450"/>
                  <a:pt x="-35574" y="3394748"/>
                  <a:pt x="0" y="3211286"/>
                </a:cubicBezTo>
                <a:cubicBezTo>
                  <a:pt x="35574" y="3027824"/>
                  <a:pt x="24880" y="2893016"/>
                  <a:pt x="0" y="2673804"/>
                </a:cubicBezTo>
                <a:cubicBezTo>
                  <a:pt x="-24880" y="2454592"/>
                  <a:pt x="-21793" y="2349539"/>
                  <a:pt x="0" y="2088696"/>
                </a:cubicBezTo>
                <a:cubicBezTo>
                  <a:pt x="21793" y="1827853"/>
                  <a:pt x="24540" y="1708357"/>
                  <a:pt x="0" y="1455964"/>
                </a:cubicBezTo>
                <a:cubicBezTo>
                  <a:pt x="-24540" y="1203571"/>
                  <a:pt x="-12573" y="1015730"/>
                  <a:pt x="0" y="775607"/>
                </a:cubicBezTo>
                <a:cubicBezTo>
                  <a:pt x="12573" y="535484"/>
                  <a:pt x="-29062" y="164162"/>
                  <a:pt x="0" y="0"/>
                </a:cubicBezTo>
                <a:close/>
              </a:path>
              <a:path w="2009775" h="4762500" stroke="0" extrusionOk="0">
                <a:moveTo>
                  <a:pt x="0" y="0"/>
                </a:moveTo>
                <a:cubicBezTo>
                  <a:pt x="281772" y="9272"/>
                  <a:pt x="318155" y="23931"/>
                  <a:pt x="629729" y="0"/>
                </a:cubicBezTo>
                <a:cubicBezTo>
                  <a:pt x="941303" y="-23931"/>
                  <a:pt x="1149561" y="3259"/>
                  <a:pt x="1319752" y="0"/>
                </a:cubicBezTo>
                <a:cubicBezTo>
                  <a:pt x="1489943" y="-3259"/>
                  <a:pt x="1748509" y="-6827"/>
                  <a:pt x="2009775" y="0"/>
                </a:cubicBezTo>
                <a:cubicBezTo>
                  <a:pt x="2033168" y="347167"/>
                  <a:pt x="2034956" y="477988"/>
                  <a:pt x="2009775" y="727982"/>
                </a:cubicBezTo>
                <a:cubicBezTo>
                  <a:pt x="1984594" y="977976"/>
                  <a:pt x="1991002" y="1223612"/>
                  <a:pt x="2009775" y="1503589"/>
                </a:cubicBezTo>
                <a:cubicBezTo>
                  <a:pt x="2028548" y="1783566"/>
                  <a:pt x="2026172" y="1829008"/>
                  <a:pt x="2009775" y="2041071"/>
                </a:cubicBezTo>
                <a:cubicBezTo>
                  <a:pt x="1993378" y="2253134"/>
                  <a:pt x="2003096" y="2467638"/>
                  <a:pt x="2009775" y="2721429"/>
                </a:cubicBezTo>
                <a:cubicBezTo>
                  <a:pt x="2016454" y="2975220"/>
                  <a:pt x="1990952" y="3018729"/>
                  <a:pt x="2009775" y="3306536"/>
                </a:cubicBezTo>
                <a:cubicBezTo>
                  <a:pt x="2028598" y="3594343"/>
                  <a:pt x="2041944" y="3842218"/>
                  <a:pt x="2009775" y="4082143"/>
                </a:cubicBezTo>
                <a:cubicBezTo>
                  <a:pt x="1977606" y="4322068"/>
                  <a:pt x="1979089" y="4623516"/>
                  <a:pt x="2009775" y="4762500"/>
                </a:cubicBezTo>
                <a:cubicBezTo>
                  <a:pt x="1727909" y="4740281"/>
                  <a:pt x="1621937" y="4769923"/>
                  <a:pt x="1400143" y="4762500"/>
                </a:cubicBezTo>
                <a:cubicBezTo>
                  <a:pt x="1178349" y="4755077"/>
                  <a:pt x="1027379" y="4746035"/>
                  <a:pt x="770414" y="4762500"/>
                </a:cubicBezTo>
                <a:cubicBezTo>
                  <a:pt x="513449" y="4778965"/>
                  <a:pt x="203779" y="4800527"/>
                  <a:pt x="0" y="4762500"/>
                </a:cubicBezTo>
                <a:cubicBezTo>
                  <a:pt x="826" y="4608193"/>
                  <a:pt x="-16592" y="4432892"/>
                  <a:pt x="0" y="4225018"/>
                </a:cubicBezTo>
                <a:cubicBezTo>
                  <a:pt x="16592" y="4017144"/>
                  <a:pt x="20402" y="3845555"/>
                  <a:pt x="0" y="3544661"/>
                </a:cubicBezTo>
                <a:cubicBezTo>
                  <a:pt x="-20402" y="3243767"/>
                  <a:pt x="-38558" y="2988399"/>
                  <a:pt x="0" y="2769054"/>
                </a:cubicBezTo>
                <a:cubicBezTo>
                  <a:pt x="38558" y="2549709"/>
                  <a:pt x="11919" y="2423149"/>
                  <a:pt x="0" y="2088696"/>
                </a:cubicBezTo>
                <a:cubicBezTo>
                  <a:pt x="-11919" y="1754243"/>
                  <a:pt x="-14905" y="1649643"/>
                  <a:pt x="0" y="1455964"/>
                </a:cubicBezTo>
                <a:cubicBezTo>
                  <a:pt x="14905" y="1262285"/>
                  <a:pt x="-22856" y="896784"/>
                  <a:pt x="0" y="727982"/>
                </a:cubicBezTo>
                <a:cubicBezTo>
                  <a:pt x="22856" y="559180"/>
                  <a:pt x="-19273" y="248987"/>
                  <a:pt x="0" y="0"/>
                </a:cubicBezTo>
                <a:close/>
              </a:path>
            </a:pathLst>
          </a:custGeom>
          <a:solidFill>
            <a:srgbClr val="DE0000"/>
          </a:solidFill>
          <a:ln>
            <a:solidFill>
              <a:srgbClr val="DE0000"/>
            </a:solidFill>
            <a:extLst>
              <a:ext uri="{C807C97D-BFC1-408E-A445-0C87EB9F89A2}">
                <ask:lineSketchStyleProps xmlns:ask="http://schemas.microsoft.com/office/drawing/2018/sketchyshapes" sd="6786703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7C0FD92-0ACC-E74A-D774-228B866AEB4E}"/>
              </a:ext>
            </a:extLst>
          </p:cNvPr>
          <p:cNvSpPr/>
          <p:nvPr/>
        </p:nvSpPr>
        <p:spPr>
          <a:xfrm>
            <a:off x="9324975" y="952500"/>
            <a:ext cx="2009775" cy="4762500"/>
          </a:xfrm>
          <a:custGeom>
            <a:avLst/>
            <a:gdLst>
              <a:gd name="connsiteX0" fmla="*/ 0 w 2009775"/>
              <a:gd name="connsiteY0" fmla="*/ 0 h 4762500"/>
              <a:gd name="connsiteX1" fmla="*/ 629729 w 2009775"/>
              <a:gd name="connsiteY1" fmla="*/ 0 h 4762500"/>
              <a:gd name="connsiteX2" fmla="*/ 1259459 w 2009775"/>
              <a:gd name="connsiteY2" fmla="*/ 0 h 4762500"/>
              <a:gd name="connsiteX3" fmla="*/ 2009775 w 2009775"/>
              <a:gd name="connsiteY3" fmla="*/ 0 h 4762500"/>
              <a:gd name="connsiteX4" fmla="*/ 2009775 w 2009775"/>
              <a:gd name="connsiteY4" fmla="*/ 632732 h 4762500"/>
              <a:gd name="connsiteX5" fmla="*/ 2009775 w 2009775"/>
              <a:gd name="connsiteY5" fmla="*/ 1408339 h 4762500"/>
              <a:gd name="connsiteX6" fmla="*/ 2009775 w 2009775"/>
              <a:gd name="connsiteY6" fmla="*/ 2136321 h 4762500"/>
              <a:gd name="connsiteX7" fmla="*/ 2009775 w 2009775"/>
              <a:gd name="connsiteY7" fmla="*/ 281667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034518 h 4762500"/>
              <a:gd name="connsiteX15" fmla="*/ 0 w 2009775"/>
              <a:gd name="connsiteY15" fmla="*/ 3354161 h 4762500"/>
              <a:gd name="connsiteX16" fmla="*/ 0 w 2009775"/>
              <a:gd name="connsiteY16" fmla="*/ 2816679 h 4762500"/>
              <a:gd name="connsiteX17" fmla="*/ 0 w 2009775"/>
              <a:gd name="connsiteY17" fmla="*/ 2279196 h 4762500"/>
              <a:gd name="connsiteX18" fmla="*/ 0 w 2009775"/>
              <a:gd name="connsiteY18" fmla="*/ 1694089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143075" y="-3838"/>
                  <a:pt x="399012" y="-22873"/>
                  <a:pt x="629729" y="0"/>
                </a:cubicBezTo>
                <a:cubicBezTo>
                  <a:pt x="860446" y="22873"/>
                  <a:pt x="1033552" y="3910"/>
                  <a:pt x="1259459" y="0"/>
                </a:cubicBezTo>
                <a:cubicBezTo>
                  <a:pt x="1485366" y="-3910"/>
                  <a:pt x="1767007" y="-916"/>
                  <a:pt x="2009775" y="0"/>
                </a:cubicBezTo>
                <a:cubicBezTo>
                  <a:pt x="2015930" y="176823"/>
                  <a:pt x="2022901" y="412825"/>
                  <a:pt x="2009775" y="632732"/>
                </a:cubicBezTo>
                <a:cubicBezTo>
                  <a:pt x="1996649" y="852639"/>
                  <a:pt x="2017978" y="1118540"/>
                  <a:pt x="2009775" y="1408339"/>
                </a:cubicBezTo>
                <a:cubicBezTo>
                  <a:pt x="2001572" y="1698138"/>
                  <a:pt x="1984509" y="1870137"/>
                  <a:pt x="2009775" y="2136321"/>
                </a:cubicBezTo>
                <a:cubicBezTo>
                  <a:pt x="2035041" y="2402505"/>
                  <a:pt x="2041134" y="2585968"/>
                  <a:pt x="2009775" y="2816679"/>
                </a:cubicBezTo>
                <a:cubicBezTo>
                  <a:pt x="1978416" y="3047390"/>
                  <a:pt x="2006116" y="3207289"/>
                  <a:pt x="2009775" y="3401786"/>
                </a:cubicBezTo>
                <a:cubicBezTo>
                  <a:pt x="2013434" y="3596283"/>
                  <a:pt x="1999717" y="3889877"/>
                  <a:pt x="2009775" y="4034518"/>
                </a:cubicBezTo>
                <a:cubicBezTo>
                  <a:pt x="2019833" y="4179159"/>
                  <a:pt x="1998979" y="4500535"/>
                  <a:pt x="2009775" y="4762500"/>
                </a:cubicBezTo>
                <a:cubicBezTo>
                  <a:pt x="1747832" y="4770733"/>
                  <a:pt x="1654757" y="4752336"/>
                  <a:pt x="1339850" y="4762500"/>
                </a:cubicBezTo>
                <a:cubicBezTo>
                  <a:pt x="1024943" y="4772664"/>
                  <a:pt x="921534" y="4731833"/>
                  <a:pt x="669925" y="4762500"/>
                </a:cubicBezTo>
                <a:cubicBezTo>
                  <a:pt x="418317" y="4793167"/>
                  <a:pt x="252817" y="4764629"/>
                  <a:pt x="0" y="4762500"/>
                </a:cubicBezTo>
                <a:cubicBezTo>
                  <a:pt x="-18313" y="4591043"/>
                  <a:pt x="-1578" y="4335996"/>
                  <a:pt x="0" y="4034518"/>
                </a:cubicBezTo>
                <a:cubicBezTo>
                  <a:pt x="1578" y="3733040"/>
                  <a:pt x="-19486" y="3631657"/>
                  <a:pt x="0" y="3354161"/>
                </a:cubicBezTo>
                <a:cubicBezTo>
                  <a:pt x="19486" y="3076665"/>
                  <a:pt x="-10138" y="2993426"/>
                  <a:pt x="0" y="2816679"/>
                </a:cubicBezTo>
                <a:cubicBezTo>
                  <a:pt x="10138" y="2639932"/>
                  <a:pt x="16669" y="2547061"/>
                  <a:pt x="0" y="2279196"/>
                </a:cubicBezTo>
                <a:cubicBezTo>
                  <a:pt x="-16669" y="2011331"/>
                  <a:pt x="-26555" y="1818089"/>
                  <a:pt x="0" y="1694089"/>
                </a:cubicBezTo>
                <a:cubicBezTo>
                  <a:pt x="26555" y="1570089"/>
                  <a:pt x="26906" y="1286102"/>
                  <a:pt x="0" y="1013732"/>
                </a:cubicBezTo>
                <a:cubicBezTo>
                  <a:pt x="-26906" y="741362"/>
                  <a:pt x="-17202" y="326781"/>
                  <a:pt x="0" y="0"/>
                </a:cubicBezTo>
                <a:close/>
              </a:path>
              <a:path w="2009775" h="4762500" stroke="0" extrusionOk="0">
                <a:moveTo>
                  <a:pt x="0" y="0"/>
                </a:moveTo>
                <a:cubicBezTo>
                  <a:pt x="222884" y="4087"/>
                  <a:pt x="418957" y="5695"/>
                  <a:pt x="609632" y="0"/>
                </a:cubicBezTo>
                <a:cubicBezTo>
                  <a:pt x="800307" y="-5695"/>
                  <a:pt x="1114370" y="8663"/>
                  <a:pt x="1319752" y="0"/>
                </a:cubicBezTo>
                <a:cubicBezTo>
                  <a:pt x="1525134" y="-8663"/>
                  <a:pt x="1776782" y="-24185"/>
                  <a:pt x="2009775" y="0"/>
                </a:cubicBezTo>
                <a:cubicBezTo>
                  <a:pt x="1987300" y="287654"/>
                  <a:pt x="1990074" y="428338"/>
                  <a:pt x="2009775" y="585107"/>
                </a:cubicBezTo>
                <a:cubicBezTo>
                  <a:pt x="2029476" y="741876"/>
                  <a:pt x="1996637" y="937657"/>
                  <a:pt x="2009775" y="1170214"/>
                </a:cubicBezTo>
                <a:cubicBezTo>
                  <a:pt x="2022913" y="1402771"/>
                  <a:pt x="2021720" y="1623925"/>
                  <a:pt x="2009775" y="1755321"/>
                </a:cubicBezTo>
                <a:cubicBezTo>
                  <a:pt x="1997830" y="1886717"/>
                  <a:pt x="2014097" y="2082826"/>
                  <a:pt x="2009775" y="2292804"/>
                </a:cubicBezTo>
                <a:cubicBezTo>
                  <a:pt x="2005453" y="2502782"/>
                  <a:pt x="2002759" y="2759302"/>
                  <a:pt x="2009775" y="2925536"/>
                </a:cubicBezTo>
                <a:cubicBezTo>
                  <a:pt x="2016791" y="3091770"/>
                  <a:pt x="2015894" y="3379201"/>
                  <a:pt x="2009775" y="3653518"/>
                </a:cubicBezTo>
                <a:cubicBezTo>
                  <a:pt x="2003656" y="3927835"/>
                  <a:pt x="2029877" y="4246362"/>
                  <a:pt x="2009775" y="4762500"/>
                </a:cubicBezTo>
                <a:cubicBezTo>
                  <a:pt x="1802017" y="4733698"/>
                  <a:pt x="1543597" y="4739548"/>
                  <a:pt x="1380046" y="4762500"/>
                </a:cubicBezTo>
                <a:cubicBezTo>
                  <a:pt x="1216495" y="4785452"/>
                  <a:pt x="864220" y="4759128"/>
                  <a:pt x="669925" y="4762500"/>
                </a:cubicBezTo>
                <a:cubicBezTo>
                  <a:pt x="475630" y="4765872"/>
                  <a:pt x="311130" y="4757829"/>
                  <a:pt x="0" y="4762500"/>
                </a:cubicBezTo>
                <a:cubicBezTo>
                  <a:pt x="-28826" y="4439895"/>
                  <a:pt x="-12241" y="4214453"/>
                  <a:pt x="0" y="4034518"/>
                </a:cubicBezTo>
                <a:cubicBezTo>
                  <a:pt x="12241" y="3854583"/>
                  <a:pt x="21804" y="3631231"/>
                  <a:pt x="0" y="3497036"/>
                </a:cubicBezTo>
                <a:cubicBezTo>
                  <a:pt x="-21804" y="3362841"/>
                  <a:pt x="7977" y="3203842"/>
                  <a:pt x="0" y="2911929"/>
                </a:cubicBezTo>
                <a:cubicBezTo>
                  <a:pt x="-7977" y="2620016"/>
                  <a:pt x="28776" y="2461047"/>
                  <a:pt x="0" y="2231571"/>
                </a:cubicBezTo>
                <a:cubicBezTo>
                  <a:pt x="-28776" y="2002095"/>
                  <a:pt x="-27501" y="1817260"/>
                  <a:pt x="0" y="1551214"/>
                </a:cubicBezTo>
                <a:cubicBezTo>
                  <a:pt x="27501" y="1285168"/>
                  <a:pt x="1390" y="1196812"/>
                  <a:pt x="0" y="966107"/>
                </a:cubicBezTo>
                <a:cubicBezTo>
                  <a:pt x="-1390" y="735402"/>
                  <a:pt x="37392" y="396009"/>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9637782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6BA9FC11-C4C0-F304-1D31-148B411A0CFA}"/>
              </a:ext>
            </a:extLst>
          </p:cNvPr>
          <p:cNvSpPr txBox="1"/>
          <p:nvPr/>
        </p:nvSpPr>
        <p:spPr>
          <a:xfrm>
            <a:off x="833437" y="2595086"/>
            <a:ext cx="1695450"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Préserver le pouvoir d’achat de nos clients particuliers</a:t>
            </a:r>
          </a:p>
        </p:txBody>
      </p:sp>
      <p:sp>
        <p:nvSpPr>
          <p:cNvPr id="9" name="ZoneTexte 8">
            <a:extLst>
              <a:ext uri="{FF2B5EF4-FFF2-40B4-BE49-F238E27FC236}">
                <a16:creationId xmlns:a16="http://schemas.microsoft.com/office/drawing/2014/main" id="{5B084270-7DDA-B04C-E44D-C4B50796A1E7}"/>
              </a:ext>
            </a:extLst>
          </p:cNvPr>
          <p:cNvSpPr txBox="1"/>
          <p:nvPr/>
        </p:nvSpPr>
        <p:spPr>
          <a:xfrm>
            <a:off x="833437" y="4632097"/>
            <a:ext cx="1695450" cy="461665"/>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Papernest</a:t>
            </a:r>
            <a:r>
              <a:rPr lang="fr-FR" sz="1200" dirty="0">
                <a:solidFill>
                  <a:schemeClr val="bg1"/>
                </a:solidFill>
                <a:latin typeface="Cavolini" panose="03000502040302020204" pitchFamily="66" charset="0"/>
                <a:cs typeface="Cavolini" panose="03000502040302020204" pitchFamily="66" charset="0"/>
              </a:rPr>
              <a:t> </a:t>
            </a:r>
          </a:p>
          <a:p>
            <a:pPr algn="ctr"/>
            <a:r>
              <a:rPr lang="fr-FR" sz="1200" dirty="0" err="1">
                <a:solidFill>
                  <a:schemeClr val="bg1"/>
                </a:solidFill>
                <a:latin typeface="Cavolini" panose="03000502040302020204" pitchFamily="66" charset="0"/>
                <a:cs typeface="Cavolini" panose="03000502040302020204" pitchFamily="66" charset="0"/>
              </a:rPr>
              <a:t>Cozynergy</a:t>
            </a:r>
            <a:endParaRPr lang="fr-FR" sz="1200" dirty="0">
              <a:solidFill>
                <a:schemeClr val="bg1"/>
              </a:solidFill>
              <a:latin typeface="Cavolini" panose="03000502040302020204" pitchFamily="66" charset="0"/>
              <a:cs typeface="Cavolini" panose="03000502040302020204" pitchFamily="66" charset="0"/>
            </a:endParaRPr>
          </a:p>
        </p:txBody>
      </p:sp>
      <p:sp>
        <p:nvSpPr>
          <p:cNvPr id="10" name="ZoneTexte 9">
            <a:extLst>
              <a:ext uri="{FF2B5EF4-FFF2-40B4-BE49-F238E27FC236}">
                <a16:creationId xmlns:a16="http://schemas.microsoft.com/office/drawing/2014/main" id="{46BF65F7-C4A6-6DCE-68A3-A2A16D93D9C9}"/>
              </a:ext>
            </a:extLst>
          </p:cNvPr>
          <p:cNvSpPr txBox="1"/>
          <p:nvPr/>
        </p:nvSpPr>
        <p:spPr>
          <a:xfrm>
            <a:off x="838200"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01</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1" name="ZoneTexte 10">
            <a:extLst>
              <a:ext uri="{FF2B5EF4-FFF2-40B4-BE49-F238E27FC236}">
                <a16:creationId xmlns:a16="http://schemas.microsoft.com/office/drawing/2014/main" id="{0AF803B1-6A76-D8D5-0FEC-557155909A4A}"/>
              </a:ext>
            </a:extLst>
          </p:cNvPr>
          <p:cNvSpPr txBox="1"/>
          <p:nvPr/>
        </p:nvSpPr>
        <p:spPr>
          <a:xfrm>
            <a:off x="2995612"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02</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2" name="ZoneTexte 11">
            <a:extLst>
              <a:ext uri="{FF2B5EF4-FFF2-40B4-BE49-F238E27FC236}">
                <a16:creationId xmlns:a16="http://schemas.microsoft.com/office/drawing/2014/main" id="{F56209C7-6CF1-E969-773C-0211D8A18BEA}"/>
              </a:ext>
            </a:extLst>
          </p:cNvPr>
          <p:cNvSpPr txBox="1"/>
          <p:nvPr/>
        </p:nvSpPr>
        <p:spPr>
          <a:xfrm>
            <a:off x="5157787" y="1668912"/>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03</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3" name="ZoneTexte 12">
            <a:extLst>
              <a:ext uri="{FF2B5EF4-FFF2-40B4-BE49-F238E27FC236}">
                <a16:creationId xmlns:a16="http://schemas.microsoft.com/office/drawing/2014/main" id="{C077A07B-89DB-069F-6D66-6E3A71717E29}"/>
              </a:ext>
            </a:extLst>
          </p:cNvPr>
          <p:cNvSpPr txBox="1"/>
          <p:nvPr/>
        </p:nvSpPr>
        <p:spPr>
          <a:xfrm>
            <a:off x="7319962" y="1668911"/>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04</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4" name="ZoneTexte 13">
            <a:extLst>
              <a:ext uri="{FF2B5EF4-FFF2-40B4-BE49-F238E27FC236}">
                <a16:creationId xmlns:a16="http://schemas.microsoft.com/office/drawing/2014/main" id="{BD33C6DC-8E52-8EC1-48B4-A99741C129C1}"/>
              </a:ext>
            </a:extLst>
          </p:cNvPr>
          <p:cNvSpPr txBox="1"/>
          <p:nvPr/>
        </p:nvSpPr>
        <p:spPr>
          <a:xfrm>
            <a:off x="9482137" y="1668910"/>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05</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5" name="ZoneTexte 14">
            <a:extLst>
              <a:ext uri="{FF2B5EF4-FFF2-40B4-BE49-F238E27FC236}">
                <a16:creationId xmlns:a16="http://schemas.microsoft.com/office/drawing/2014/main" id="{CD042298-CC6F-ED10-2744-5E45EBE54267}"/>
              </a:ext>
            </a:extLst>
          </p:cNvPr>
          <p:cNvSpPr txBox="1"/>
          <p:nvPr/>
        </p:nvSpPr>
        <p:spPr>
          <a:xfrm>
            <a:off x="299561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Améliorer la trésorerie de nos clients</a:t>
            </a:r>
          </a:p>
        </p:txBody>
      </p:sp>
      <p:sp>
        <p:nvSpPr>
          <p:cNvPr id="16" name="ZoneTexte 15">
            <a:extLst>
              <a:ext uri="{FF2B5EF4-FFF2-40B4-BE49-F238E27FC236}">
                <a16:creationId xmlns:a16="http://schemas.microsoft.com/office/drawing/2014/main" id="{78A2A516-428B-3441-17D9-5BC4B503A8A7}"/>
              </a:ext>
            </a:extLst>
          </p:cNvPr>
          <p:cNvSpPr txBox="1"/>
          <p:nvPr/>
        </p:nvSpPr>
        <p:spPr>
          <a:xfrm>
            <a:off x="5157787"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Valoriser le patrimoine de nos clients</a:t>
            </a:r>
          </a:p>
        </p:txBody>
      </p:sp>
      <p:sp>
        <p:nvSpPr>
          <p:cNvPr id="17" name="ZoneTexte 16">
            <a:extLst>
              <a:ext uri="{FF2B5EF4-FFF2-40B4-BE49-F238E27FC236}">
                <a16:creationId xmlns:a16="http://schemas.microsoft.com/office/drawing/2014/main" id="{A90475F0-7C80-2005-40D6-F5096DF518A6}"/>
              </a:ext>
            </a:extLst>
          </p:cNvPr>
          <p:cNvSpPr txBox="1"/>
          <p:nvPr/>
        </p:nvSpPr>
        <p:spPr>
          <a:xfrm>
            <a:off x="731996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Faciliter le quotidien de nos clients</a:t>
            </a:r>
          </a:p>
        </p:txBody>
      </p:sp>
      <p:sp>
        <p:nvSpPr>
          <p:cNvPr id="18" name="ZoneTexte 17">
            <a:extLst>
              <a:ext uri="{FF2B5EF4-FFF2-40B4-BE49-F238E27FC236}">
                <a16:creationId xmlns:a16="http://schemas.microsoft.com/office/drawing/2014/main" id="{3E218F1B-4915-16CC-DDFC-FF556F0C16B2}"/>
              </a:ext>
            </a:extLst>
          </p:cNvPr>
          <p:cNvSpPr txBox="1"/>
          <p:nvPr/>
        </p:nvSpPr>
        <p:spPr>
          <a:xfrm>
            <a:off x="9441655" y="2595086"/>
            <a:ext cx="1776413"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Accompagner le développement de nos clients Pros</a:t>
            </a:r>
          </a:p>
        </p:txBody>
      </p:sp>
      <p:sp>
        <p:nvSpPr>
          <p:cNvPr id="19" name="ZoneTexte 18">
            <a:extLst>
              <a:ext uri="{FF2B5EF4-FFF2-40B4-BE49-F238E27FC236}">
                <a16:creationId xmlns:a16="http://schemas.microsoft.com/office/drawing/2014/main" id="{5243AEF2-D26E-C64F-04BD-DA3B4B1F49B4}"/>
              </a:ext>
            </a:extLst>
          </p:cNvPr>
          <p:cNvSpPr txBox="1"/>
          <p:nvPr/>
        </p:nvSpPr>
        <p:spPr>
          <a:xfrm>
            <a:off x="2995612" y="4539763"/>
            <a:ext cx="1695450" cy="646331"/>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Régén’Air</a:t>
            </a:r>
            <a:endParaRPr lang="fr-FR" sz="12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Prêt Viager Hypothécaire</a:t>
            </a:r>
          </a:p>
        </p:txBody>
      </p:sp>
      <p:sp>
        <p:nvSpPr>
          <p:cNvPr id="20" name="ZoneTexte 19">
            <a:extLst>
              <a:ext uri="{FF2B5EF4-FFF2-40B4-BE49-F238E27FC236}">
                <a16:creationId xmlns:a16="http://schemas.microsoft.com/office/drawing/2014/main" id="{A7B13382-FA16-8669-4AD1-B3D1F08D8D3C}"/>
              </a:ext>
            </a:extLst>
          </p:cNvPr>
          <p:cNvSpPr txBox="1"/>
          <p:nvPr/>
        </p:nvSpPr>
        <p:spPr>
          <a:xfrm>
            <a:off x="5157787" y="4262761"/>
            <a:ext cx="1695450" cy="1200329"/>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BPCE Solutions Immobilières </a:t>
            </a:r>
            <a:r>
              <a:rPr lang="fr-FR" sz="1200" dirty="0" err="1">
                <a:solidFill>
                  <a:schemeClr val="bg1"/>
                </a:solidFill>
                <a:latin typeface="Cavolini" panose="03000502040302020204" pitchFamily="66" charset="0"/>
                <a:cs typeface="Cavolini" panose="03000502040302020204" pitchFamily="66" charset="0"/>
              </a:rPr>
              <a:t>Immo</a:t>
            </a:r>
            <a:r>
              <a:rPr lang="fr-FR" sz="1200" dirty="0">
                <a:solidFill>
                  <a:schemeClr val="bg1"/>
                </a:solidFill>
                <a:latin typeface="Cavolini" panose="03000502040302020204" pitchFamily="66" charset="0"/>
                <a:cs typeface="Cavolini" panose="03000502040302020204" pitchFamily="66" charset="0"/>
              </a:rPr>
              <a:t> Box</a:t>
            </a:r>
          </a:p>
          <a:p>
            <a:pPr algn="ctr"/>
            <a:r>
              <a:rPr lang="fr-FR" sz="1200" dirty="0">
                <a:solidFill>
                  <a:schemeClr val="bg1"/>
                </a:solidFill>
                <a:latin typeface="Cavolini" panose="03000502040302020204" pitchFamily="66" charset="0"/>
                <a:cs typeface="Cavolini" panose="03000502040302020204" pitchFamily="66" charset="0"/>
              </a:rPr>
              <a:t>i-Sélection</a:t>
            </a:r>
          </a:p>
          <a:p>
            <a:pPr algn="ctr"/>
            <a:r>
              <a:rPr lang="fr-FR" sz="1200" dirty="0">
                <a:solidFill>
                  <a:schemeClr val="bg1"/>
                </a:solidFill>
                <a:latin typeface="Cavolini" panose="03000502040302020204" pitchFamily="66" charset="0"/>
                <a:cs typeface="Cavolini" panose="03000502040302020204" pitchFamily="66" charset="0"/>
              </a:rPr>
              <a:t>AEW Patrimoine</a:t>
            </a:r>
          </a:p>
          <a:p>
            <a:pPr algn="ctr"/>
            <a:r>
              <a:rPr lang="fr-FR" sz="1200" dirty="0">
                <a:solidFill>
                  <a:schemeClr val="bg1"/>
                </a:solidFill>
                <a:latin typeface="Cavolini" panose="03000502040302020204" pitchFamily="66" charset="0"/>
                <a:cs typeface="Cavolini" panose="03000502040302020204" pitchFamily="66" charset="0"/>
              </a:rPr>
              <a:t>Kiwaï</a:t>
            </a:r>
          </a:p>
        </p:txBody>
      </p:sp>
      <p:sp>
        <p:nvSpPr>
          <p:cNvPr id="21" name="ZoneTexte 20">
            <a:extLst>
              <a:ext uri="{FF2B5EF4-FFF2-40B4-BE49-F238E27FC236}">
                <a16:creationId xmlns:a16="http://schemas.microsoft.com/office/drawing/2014/main" id="{1435D51A-2DA2-B8AE-AFA8-B5F0CF04FEBD}"/>
              </a:ext>
            </a:extLst>
          </p:cNvPr>
          <p:cNvSpPr txBox="1"/>
          <p:nvPr/>
        </p:nvSpPr>
        <p:spPr>
          <a:xfrm>
            <a:off x="7319962" y="4632094"/>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Télésurveillance</a:t>
            </a:r>
          </a:p>
          <a:p>
            <a:pPr algn="ctr"/>
            <a:r>
              <a:rPr lang="fr-FR" sz="1200" dirty="0">
                <a:solidFill>
                  <a:schemeClr val="bg1"/>
                </a:solidFill>
                <a:latin typeface="Cavolini" panose="03000502040302020204" pitchFamily="66" charset="0"/>
                <a:cs typeface="Cavolini" panose="03000502040302020204" pitchFamily="66" charset="0"/>
              </a:rPr>
              <a:t>LOA/LLD</a:t>
            </a:r>
          </a:p>
        </p:txBody>
      </p:sp>
      <p:sp>
        <p:nvSpPr>
          <p:cNvPr id="22" name="ZoneTexte 21">
            <a:extLst>
              <a:ext uri="{FF2B5EF4-FFF2-40B4-BE49-F238E27FC236}">
                <a16:creationId xmlns:a16="http://schemas.microsoft.com/office/drawing/2014/main" id="{8FA857F7-0788-C629-1169-8F0CB6FCEB64}"/>
              </a:ext>
            </a:extLst>
          </p:cNvPr>
          <p:cNvSpPr txBox="1"/>
          <p:nvPr/>
        </p:nvSpPr>
        <p:spPr>
          <a:xfrm>
            <a:off x="9482136" y="4635448"/>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E-commerce</a:t>
            </a:r>
          </a:p>
          <a:p>
            <a:pPr algn="ctr"/>
            <a:r>
              <a:rPr lang="fr-FR" sz="1200" dirty="0">
                <a:solidFill>
                  <a:schemeClr val="bg1"/>
                </a:solidFill>
                <a:latin typeface="Cavolini" panose="03000502040302020204" pitchFamily="66" charset="0"/>
                <a:cs typeface="Cavolini" panose="03000502040302020204" pitchFamily="66" charset="0"/>
              </a:rPr>
              <a:t>LLD pour les Pros</a:t>
            </a:r>
          </a:p>
        </p:txBody>
      </p:sp>
      <p:pic>
        <p:nvPicPr>
          <p:cNvPr id="24" name="Picture 4">
            <a:extLst>
              <a:ext uri="{FF2B5EF4-FFF2-40B4-BE49-F238E27FC236}">
                <a16:creationId xmlns:a16="http://schemas.microsoft.com/office/drawing/2014/main" id="{336B30BB-B3D1-4CF8-3F57-21EBC9AC58E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a:off x="-261940" y="4791432"/>
            <a:ext cx="1428751" cy="172402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828EACA0-9912-DFC3-471E-459FE43D47E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flipH="1">
            <a:off x="11048999" y="4791431"/>
            <a:ext cx="1428751"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082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33679-FFD0-62EF-E350-8FAC902ED4FC}"/>
              </a:ext>
            </a:extLst>
          </p:cNvPr>
          <p:cNvSpPr>
            <a:spLocks noGrp="1"/>
          </p:cNvSpPr>
          <p:nvPr>
            <p:ph type="body" sz="quarter" idx="14"/>
          </p:nvPr>
        </p:nvSpPr>
        <p:spPr/>
        <p:txBody>
          <a:bodyPr/>
          <a:lstStyle/>
          <a:p>
            <a:r>
              <a:rPr lang="fr-FR" dirty="0"/>
              <a:t>Nos partenaires et nos filiales</a:t>
            </a:r>
          </a:p>
        </p:txBody>
      </p:sp>
      <p:sp>
        <p:nvSpPr>
          <p:cNvPr id="3" name="Rectangle 2">
            <a:extLst>
              <a:ext uri="{FF2B5EF4-FFF2-40B4-BE49-F238E27FC236}">
                <a16:creationId xmlns:a16="http://schemas.microsoft.com/office/drawing/2014/main" id="{240A60E2-FB93-CC60-1ACA-14FB349CD86E}"/>
              </a:ext>
            </a:extLst>
          </p:cNvPr>
          <p:cNvSpPr/>
          <p:nvPr/>
        </p:nvSpPr>
        <p:spPr>
          <a:xfrm>
            <a:off x="676275" y="952500"/>
            <a:ext cx="2009775" cy="4762500"/>
          </a:xfrm>
          <a:custGeom>
            <a:avLst/>
            <a:gdLst>
              <a:gd name="connsiteX0" fmla="*/ 0 w 2009775"/>
              <a:gd name="connsiteY0" fmla="*/ 0 h 4762500"/>
              <a:gd name="connsiteX1" fmla="*/ 710121 w 2009775"/>
              <a:gd name="connsiteY1" fmla="*/ 0 h 4762500"/>
              <a:gd name="connsiteX2" fmla="*/ 1359948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2136321 h 4762500"/>
              <a:gd name="connsiteX7" fmla="*/ 2009775 w 2009775"/>
              <a:gd name="connsiteY7" fmla="*/ 272142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710121 w 2009775"/>
              <a:gd name="connsiteY12" fmla="*/ 4762500 h 4762500"/>
              <a:gd name="connsiteX13" fmla="*/ 0 w 2009775"/>
              <a:gd name="connsiteY13" fmla="*/ 4762500 h 4762500"/>
              <a:gd name="connsiteX14" fmla="*/ 0 w 2009775"/>
              <a:gd name="connsiteY14" fmla="*/ 4177393 h 4762500"/>
              <a:gd name="connsiteX15" fmla="*/ 0 w 2009775"/>
              <a:gd name="connsiteY15" fmla="*/ 3639911 h 4762500"/>
              <a:gd name="connsiteX16" fmla="*/ 0 w 2009775"/>
              <a:gd name="connsiteY16" fmla="*/ 2911929 h 4762500"/>
              <a:gd name="connsiteX17" fmla="*/ 0 w 2009775"/>
              <a:gd name="connsiteY17" fmla="*/ 2231571 h 4762500"/>
              <a:gd name="connsiteX18" fmla="*/ 0 w 2009775"/>
              <a:gd name="connsiteY18" fmla="*/ 1694089 h 4762500"/>
              <a:gd name="connsiteX19" fmla="*/ 0 w 2009775"/>
              <a:gd name="connsiteY19" fmla="*/ 9661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65187" y="-9564"/>
                  <a:pt x="520116" y="34756"/>
                  <a:pt x="710121" y="0"/>
                </a:cubicBezTo>
                <a:cubicBezTo>
                  <a:pt x="900126" y="-34756"/>
                  <a:pt x="1122295" y="14811"/>
                  <a:pt x="1359948" y="0"/>
                </a:cubicBezTo>
                <a:cubicBezTo>
                  <a:pt x="1597601" y="-14811"/>
                  <a:pt x="1687579" y="526"/>
                  <a:pt x="2009775" y="0"/>
                </a:cubicBezTo>
                <a:cubicBezTo>
                  <a:pt x="2020358" y="171418"/>
                  <a:pt x="2017859" y="601737"/>
                  <a:pt x="2009775" y="775607"/>
                </a:cubicBezTo>
                <a:cubicBezTo>
                  <a:pt x="2001691" y="949477"/>
                  <a:pt x="1988576" y="1153274"/>
                  <a:pt x="2009775" y="1360714"/>
                </a:cubicBezTo>
                <a:cubicBezTo>
                  <a:pt x="2030974" y="1568154"/>
                  <a:pt x="1999421" y="1922490"/>
                  <a:pt x="2009775" y="2136321"/>
                </a:cubicBezTo>
                <a:cubicBezTo>
                  <a:pt x="2020129" y="2350152"/>
                  <a:pt x="2024789" y="2545699"/>
                  <a:pt x="2009775" y="2721429"/>
                </a:cubicBezTo>
                <a:cubicBezTo>
                  <a:pt x="1994761" y="2897159"/>
                  <a:pt x="1990393" y="3076813"/>
                  <a:pt x="2009775" y="3401786"/>
                </a:cubicBezTo>
                <a:cubicBezTo>
                  <a:pt x="2029157" y="3726759"/>
                  <a:pt x="1997156" y="3836847"/>
                  <a:pt x="2009775" y="4034518"/>
                </a:cubicBezTo>
                <a:cubicBezTo>
                  <a:pt x="2022394" y="4232189"/>
                  <a:pt x="1998103" y="4599525"/>
                  <a:pt x="2009775" y="4762500"/>
                </a:cubicBezTo>
                <a:cubicBezTo>
                  <a:pt x="1868079" y="4772093"/>
                  <a:pt x="1499180" y="4781415"/>
                  <a:pt x="1339850" y="4762500"/>
                </a:cubicBezTo>
                <a:cubicBezTo>
                  <a:pt x="1180520" y="4743585"/>
                  <a:pt x="836326" y="4785718"/>
                  <a:pt x="710121" y="4762500"/>
                </a:cubicBezTo>
                <a:cubicBezTo>
                  <a:pt x="583916" y="4739282"/>
                  <a:pt x="167310" y="4733341"/>
                  <a:pt x="0" y="4762500"/>
                </a:cubicBezTo>
                <a:cubicBezTo>
                  <a:pt x="20554" y="4630970"/>
                  <a:pt x="-23941" y="4456607"/>
                  <a:pt x="0" y="4177393"/>
                </a:cubicBezTo>
                <a:cubicBezTo>
                  <a:pt x="23941" y="3898179"/>
                  <a:pt x="-22229" y="3900744"/>
                  <a:pt x="0" y="3639911"/>
                </a:cubicBezTo>
                <a:cubicBezTo>
                  <a:pt x="22229" y="3379078"/>
                  <a:pt x="-20873" y="3159780"/>
                  <a:pt x="0" y="2911929"/>
                </a:cubicBezTo>
                <a:cubicBezTo>
                  <a:pt x="20873" y="2664078"/>
                  <a:pt x="-17530" y="2548594"/>
                  <a:pt x="0" y="2231571"/>
                </a:cubicBezTo>
                <a:cubicBezTo>
                  <a:pt x="17530" y="1914548"/>
                  <a:pt x="4719" y="1935947"/>
                  <a:pt x="0" y="1694089"/>
                </a:cubicBezTo>
                <a:cubicBezTo>
                  <a:pt x="-4719" y="1452231"/>
                  <a:pt x="-16119" y="1234068"/>
                  <a:pt x="0" y="966107"/>
                </a:cubicBezTo>
                <a:cubicBezTo>
                  <a:pt x="16119" y="698146"/>
                  <a:pt x="-25913" y="381690"/>
                  <a:pt x="0" y="0"/>
                </a:cubicBezTo>
                <a:close/>
              </a:path>
              <a:path w="2009775" h="4762500" stroke="0" extrusionOk="0">
                <a:moveTo>
                  <a:pt x="0" y="0"/>
                </a:moveTo>
                <a:cubicBezTo>
                  <a:pt x="283373" y="-46"/>
                  <a:pt x="480280" y="18198"/>
                  <a:pt x="609632" y="0"/>
                </a:cubicBezTo>
                <a:cubicBezTo>
                  <a:pt x="738984" y="-18198"/>
                  <a:pt x="961167" y="21226"/>
                  <a:pt x="1279557" y="0"/>
                </a:cubicBezTo>
                <a:cubicBezTo>
                  <a:pt x="1597947" y="-21226"/>
                  <a:pt x="1786403" y="9365"/>
                  <a:pt x="2009775" y="0"/>
                </a:cubicBezTo>
                <a:cubicBezTo>
                  <a:pt x="2005068" y="107557"/>
                  <a:pt x="2012326" y="413843"/>
                  <a:pt x="2009775" y="537482"/>
                </a:cubicBezTo>
                <a:cubicBezTo>
                  <a:pt x="2007224" y="661121"/>
                  <a:pt x="1991931" y="824274"/>
                  <a:pt x="2009775" y="1074964"/>
                </a:cubicBezTo>
                <a:cubicBezTo>
                  <a:pt x="2027619" y="1325654"/>
                  <a:pt x="1995928" y="1590337"/>
                  <a:pt x="2009775" y="1755321"/>
                </a:cubicBezTo>
                <a:cubicBezTo>
                  <a:pt x="2023622" y="1920305"/>
                  <a:pt x="1981362" y="2163481"/>
                  <a:pt x="2009775" y="2340429"/>
                </a:cubicBezTo>
                <a:cubicBezTo>
                  <a:pt x="2038188" y="2517377"/>
                  <a:pt x="2035770" y="2679549"/>
                  <a:pt x="2009775" y="2877911"/>
                </a:cubicBezTo>
                <a:cubicBezTo>
                  <a:pt x="1983780" y="3076273"/>
                  <a:pt x="2042467" y="3390597"/>
                  <a:pt x="2009775" y="3558268"/>
                </a:cubicBezTo>
                <a:cubicBezTo>
                  <a:pt x="1977083" y="3725939"/>
                  <a:pt x="2023353" y="3862249"/>
                  <a:pt x="2009775" y="4095750"/>
                </a:cubicBezTo>
                <a:cubicBezTo>
                  <a:pt x="1996197" y="4329251"/>
                  <a:pt x="2031888" y="4452109"/>
                  <a:pt x="2009775" y="4762500"/>
                </a:cubicBezTo>
                <a:cubicBezTo>
                  <a:pt x="1762925" y="4781846"/>
                  <a:pt x="1542725" y="4787519"/>
                  <a:pt x="1380046" y="4762500"/>
                </a:cubicBezTo>
                <a:cubicBezTo>
                  <a:pt x="1217367" y="4737481"/>
                  <a:pt x="899631" y="4790396"/>
                  <a:pt x="770414" y="4762500"/>
                </a:cubicBezTo>
                <a:cubicBezTo>
                  <a:pt x="641197" y="4734604"/>
                  <a:pt x="373348" y="4758626"/>
                  <a:pt x="0" y="4762500"/>
                </a:cubicBezTo>
                <a:cubicBezTo>
                  <a:pt x="34518" y="4452012"/>
                  <a:pt x="-25645" y="4255991"/>
                  <a:pt x="0" y="3986893"/>
                </a:cubicBezTo>
                <a:cubicBezTo>
                  <a:pt x="25645" y="3717795"/>
                  <a:pt x="-6817" y="3436725"/>
                  <a:pt x="0" y="3258911"/>
                </a:cubicBezTo>
                <a:cubicBezTo>
                  <a:pt x="6817" y="3081097"/>
                  <a:pt x="-14663" y="2947925"/>
                  <a:pt x="0" y="2673804"/>
                </a:cubicBezTo>
                <a:cubicBezTo>
                  <a:pt x="14663" y="2399683"/>
                  <a:pt x="-24497" y="2210310"/>
                  <a:pt x="0" y="2041071"/>
                </a:cubicBezTo>
                <a:cubicBezTo>
                  <a:pt x="24497" y="1871832"/>
                  <a:pt x="-30614" y="1654566"/>
                  <a:pt x="0" y="1313089"/>
                </a:cubicBezTo>
                <a:cubicBezTo>
                  <a:pt x="30614" y="971612"/>
                  <a:pt x="1988" y="861042"/>
                  <a:pt x="0" y="727982"/>
                </a:cubicBezTo>
                <a:cubicBezTo>
                  <a:pt x="-1988" y="594922"/>
                  <a:pt x="8496" y="188894"/>
                  <a:pt x="0" y="0"/>
                </a:cubicBezTo>
                <a:close/>
              </a:path>
            </a:pathLst>
          </a:custGeom>
          <a:solidFill>
            <a:srgbClr val="FF8F8F"/>
          </a:solidFill>
          <a:ln>
            <a:solidFill>
              <a:srgbClr val="FF8F8F"/>
            </a:solidFill>
            <a:extLst>
              <a:ext uri="{C807C97D-BFC1-408E-A445-0C87EB9F89A2}">
                <ask:lineSketchStyleProps xmlns:ask="http://schemas.microsoft.com/office/drawing/2018/sketchyshapes" sd="359810162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678D3B07-0631-F150-F4C6-7D6D4AAF7FE0}"/>
              </a:ext>
            </a:extLst>
          </p:cNvPr>
          <p:cNvSpPr/>
          <p:nvPr/>
        </p:nvSpPr>
        <p:spPr>
          <a:xfrm>
            <a:off x="2838450" y="952500"/>
            <a:ext cx="2009775" cy="4762500"/>
          </a:xfrm>
          <a:custGeom>
            <a:avLst/>
            <a:gdLst>
              <a:gd name="connsiteX0" fmla="*/ 0 w 2009775"/>
              <a:gd name="connsiteY0" fmla="*/ 0 h 4762500"/>
              <a:gd name="connsiteX1" fmla="*/ 669925 w 2009775"/>
              <a:gd name="connsiteY1" fmla="*/ 0 h 4762500"/>
              <a:gd name="connsiteX2" fmla="*/ 1319752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1945821 h 4762500"/>
              <a:gd name="connsiteX7" fmla="*/ 2009775 w 2009775"/>
              <a:gd name="connsiteY7" fmla="*/ 2530929 h 4762500"/>
              <a:gd name="connsiteX8" fmla="*/ 2009775 w 2009775"/>
              <a:gd name="connsiteY8" fmla="*/ 3068411 h 4762500"/>
              <a:gd name="connsiteX9" fmla="*/ 2009775 w 2009775"/>
              <a:gd name="connsiteY9" fmla="*/ 3605893 h 4762500"/>
              <a:gd name="connsiteX10" fmla="*/ 2009775 w 2009775"/>
              <a:gd name="connsiteY10" fmla="*/ 4762500 h 4762500"/>
              <a:gd name="connsiteX11" fmla="*/ 1359948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129768 h 4762500"/>
              <a:gd name="connsiteX15" fmla="*/ 0 w 2009775"/>
              <a:gd name="connsiteY15" fmla="*/ 3497036 h 4762500"/>
              <a:gd name="connsiteX16" fmla="*/ 0 w 2009775"/>
              <a:gd name="connsiteY16" fmla="*/ 2864304 h 4762500"/>
              <a:gd name="connsiteX17" fmla="*/ 0 w 2009775"/>
              <a:gd name="connsiteY17" fmla="*/ 2231571 h 4762500"/>
              <a:gd name="connsiteX18" fmla="*/ 0 w 2009775"/>
              <a:gd name="connsiteY18" fmla="*/ 1646464 h 4762500"/>
              <a:gd name="connsiteX19" fmla="*/ 0 w 2009775"/>
              <a:gd name="connsiteY19" fmla="*/ 91848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36738" y="27841"/>
                  <a:pt x="392819" y="-14640"/>
                  <a:pt x="669925" y="0"/>
                </a:cubicBezTo>
                <a:cubicBezTo>
                  <a:pt x="947032" y="14640"/>
                  <a:pt x="1029981" y="-22633"/>
                  <a:pt x="1319752" y="0"/>
                </a:cubicBezTo>
                <a:cubicBezTo>
                  <a:pt x="1609523" y="22633"/>
                  <a:pt x="1693633" y="3744"/>
                  <a:pt x="2009775" y="0"/>
                </a:cubicBezTo>
                <a:cubicBezTo>
                  <a:pt x="2048486" y="356016"/>
                  <a:pt x="1976184" y="580215"/>
                  <a:pt x="2009775" y="775607"/>
                </a:cubicBezTo>
                <a:cubicBezTo>
                  <a:pt x="2043366" y="970999"/>
                  <a:pt x="2019838" y="1128798"/>
                  <a:pt x="2009775" y="1360714"/>
                </a:cubicBezTo>
                <a:cubicBezTo>
                  <a:pt x="1999712" y="1592630"/>
                  <a:pt x="1993622" y="1701932"/>
                  <a:pt x="2009775" y="1945821"/>
                </a:cubicBezTo>
                <a:cubicBezTo>
                  <a:pt x="2025928" y="2189710"/>
                  <a:pt x="1989269" y="2247747"/>
                  <a:pt x="2009775" y="2530929"/>
                </a:cubicBezTo>
                <a:cubicBezTo>
                  <a:pt x="2030281" y="2814111"/>
                  <a:pt x="2016861" y="2952628"/>
                  <a:pt x="2009775" y="3068411"/>
                </a:cubicBezTo>
                <a:cubicBezTo>
                  <a:pt x="2002689" y="3184194"/>
                  <a:pt x="2017420" y="3469220"/>
                  <a:pt x="2009775" y="3605893"/>
                </a:cubicBezTo>
                <a:cubicBezTo>
                  <a:pt x="2002130" y="3742566"/>
                  <a:pt x="2023684" y="4351006"/>
                  <a:pt x="2009775" y="4762500"/>
                </a:cubicBezTo>
                <a:cubicBezTo>
                  <a:pt x="1825321" y="4755360"/>
                  <a:pt x="1580427" y="4784738"/>
                  <a:pt x="1359948" y="4762500"/>
                </a:cubicBezTo>
                <a:cubicBezTo>
                  <a:pt x="1139469" y="4740262"/>
                  <a:pt x="955070" y="4788466"/>
                  <a:pt x="669925" y="4762500"/>
                </a:cubicBezTo>
                <a:cubicBezTo>
                  <a:pt x="384780" y="4736534"/>
                  <a:pt x="197881" y="4793342"/>
                  <a:pt x="0" y="4762500"/>
                </a:cubicBezTo>
                <a:cubicBezTo>
                  <a:pt x="-12253" y="4537129"/>
                  <a:pt x="-9532" y="4263446"/>
                  <a:pt x="0" y="4129768"/>
                </a:cubicBezTo>
                <a:cubicBezTo>
                  <a:pt x="9532" y="3996090"/>
                  <a:pt x="-3840" y="3729878"/>
                  <a:pt x="0" y="3497036"/>
                </a:cubicBezTo>
                <a:cubicBezTo>
                  <a:pt x="3840" y="3264194"/>
                  <a:pt x="-14726" y="3107320"/>
                  <a:pt x="0" y="2864304"/>
                </a:cubicBezTo>
                <a:cubicBezTo>
                  <a:pt x="14726" y="2621288"/>
                  <a:pt x="3935" y="2396772"/>
                  <a:pt x="0" y="2231571"/>
                </a:cubicBezTo>
                <a:cubicBezTo>
                  <a:pt x="-3935" y="2066370"/>
                  <a:pt x="-16098" y="1791170"/>
                  <a:pt x="0" y="1646464"/>
                </a:cubicBezTo>
                <a:cubicBezTo>
                  <a:pt x="16098" y="1501758"/>
                  <a:pt x="26899" y="1268510"/>
                  <a:pt x="0" y="918482"/>
                </a:cubicBezTo>
                <a:cubicBezTo>
                  <a:pt x="-26899" y="568454"/>
                  <a:pt x="-40065" y="259293"/>
                  <a:pt x="0" y="0"/>
                </a:cubicBezTo>
                <a:close/>
              </a:path>
              <a:path w="2009775" h="4762500" stroke="0" extrusionOk="0">
                <a:moveTo>
                  <a:pt x="0" y="0"/>
                </a:moveTo>
                <a:cubicBezTo>
                  <a:pt x="333957" y="-6629"/>
                  <a:pt x="362374" y="-12961"/>
                  <a:pt x="690023" y="0"/>
                </a:cubicBezTo>
                <a:cubicBezTo>
                  <a:pt x="1017672" y="12961"/>
                  <a:pt x="1227587" y="-5423"/>
                  <a:pt x="1400143" y="0"/>
                </a:cubicBezTo>
                <a:cubicBezTo>
                  <a:pt x="1572699" y="5423"/>
                  <a:pt x="1827075" y="-27492"/>
                  <a:pt x="2009775" y="0"/>
                </a:cubicBezTo>
                <a:cubicBezTo>
                  <a:pt x="2018795" y="191886"/>
                  <a:pt x="2026738" y="356600"/>
                  <a:pt x="2009775" y="585107"/>
                </a:cubicBezTo>
                <a:cubicBezTo>
                  <a:pt x="1992812" y="813614"/>
                  <a:pt x="1993542" y="979742"/>
                  <a:pt x="2009775" y="1122589"/>
                </a:cubicBezTo>
                <a:cubicBezTo>
                  <a:pt x="2026008" y="1265436"/>
                  <a:pt x="2023423" y="1622489"/>
                  <a:pt x="2009775" y="1755321"/>
                </a:cubicBezTo>
                <a:cubicBezTo>
                  <a:pt x="1996127" y="1888153"/>
                  <a:pt x="1983552" y="2108889"/>
                  <a:pt x="2009775" y="2435679"/>
                </a:cubicBezTo>
                <a:cubicBezTo>
                  <a:pt x="2035998" y="2762469"/>
                  <a:pt x="2011693" y="3005661"/>
                  <a:pt x="2009775" y="3211286"/>
                </a:cubicBezTo>
                <a:cubicBezTo>
                  <a:pt x="2007857" y="3416911"/>
                  <a:pt x="2009922" y="3580813"/>
                  <a:pt x="2009775" y="3939268"/>
                </a:cubicBezTo>
                <a:cubicBezTo>
                  <a:pt x="2009628" y="4297723"/>
                  <a:pt x="1985322" y="4526219"/>
                  <a:pt x="2009775" y="4762500"/>
                </a:cubicBezTo>
                <a:cubicBezTo>
                  <a:pt x="1793857" y="4790703"/>
                  <a:pt x="1520459" y="4749609"/>
                  <a:pt x="1380046" y="4762500"/>
                </a:cubicBezTo>
                <a:cubicBezTo>
                  <a:pt x="1239633" y="4775391"/>
                  <a:pt x="891269" y="4780724"/>
                  <a:pt x="690023" y="4762500"/>
                </a:cubicBezTo>
                <a:cubicBezTo>
                  <a:pt x="488777" y="4744276"/>
                  <a:pt x="206547" y="4795916"/>
                  <a:pt x="0" y="4762500"/>
                </a:cubicBezTo>
                <a:cubicBezTo>
                  <a:pt x="-29962" y="4590749"/>
                  <a:pt x="32032" y="4320546"/>
                  <a:pt x="0" y="4082143"/>
                </a:cubicBezTo>
                <a:cubicBezTo>
                  <a:pt x="-32032" y="3843740"/>
                  <a:pt x="5239" y="3695020"/>
                  <a:pt x="0" y="3544661"/>
                </a:cubicBezTo>
                <a:cubicBezTo>
                  <a:pt x="-5239" y="3394302"/>
                  <a:pt x="20065" y="3072428"/>
                  <a:pt x="0" y="2816679"/>
                </a:cubicBezTo>
                <a:cubicBezTo>
                  <a:pt x="-20065" y="2560930"/>
                  <a:pt x="-11865" y="2440463"/>
                  <a:pt x="0" y="2231571"/>
                </a:cubicBezTo>
                <a:cubicBezTo>
                  <a:pt x="11865" y="2022679"/>
                  <a:pt x="-18854" y="1719786"/>
                  <a:pt x="0" y="1503589"/>
                </a:cubicBezTo>
                <a:cubicBezTo>
                  <a:pt x="18854" y="1287392"/>
                  <a:pt x="-21717" y="1096297"/>
                  <a:pt x="0" y="870857"/>
                </a:cubicBezTo>
                <a:cubicBezTo>
                  <a:pt x="21717" y="645417"/>
                  <a:pt x="-9604" y="275139"/>
                  <a:pt x="0" y="0"/>
                </a:cubicBezTo>
                <a:close/>
              </a:path>
            </a:pathLst>
          </a:custGeom>
          <a:solidFill>
            <a:srgbClr val="FF5B5B"/>
          </a:solidFill>
          <a:ln>
            <a:solidFill>
              <a:srgbClr val="FF5B5B"/>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9CFC209-463A-7813-4650-AE3B3D14F463}"/>
              </a:ext>
            </a:extLst>
          </p:cNvPr>
          <p:cNvSpPr/>
          <p:nvPr/>
        </p:nvSpPr>
        <p:spPr>
          <a:xfrm>
            <a:off x="5000625" y="952500"/>
            <a:ext cx="2009775" cy="4762500"/>
          </a:xfrm>
          <a:custGeom>
            <a:avLst/>
            <a:gdLst>
              <a:gd name="connsiteX0" fmla="*/ 0 w 2009775"/>
              <a:gd name="connsiteY0" fmla="*/ 0 h 4762500"/>
              <a:gd name="connsiteX1" fmla="*/ 690023 w 2009775"/>
              <a:gd name="connsiteY1" fmla="*/ 0 h 4762500"/>
              <a:gd name="connsiteX2" fmla="*/ 1299655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2088696 h 4762500"/>
              <a:gd name="connsiteX7" fmla="*/ 2009775 w 2009775"/>
              <a:gd name="connsiteY7" fmla="*/ 2673804 h 4762500"/>
              <a:gd name="connsiteX8" fmla="*/ 2009775 w 2009775"/>
              <a:gd name="connsiteY8" fmla="*/ 3354161 h 4762500"/>
              <a:gd name="connsiteX9" fmla="*/ 2009775 w 2009775"/>
              <a:gd name="connsiteY9" fmla="*/ 4129768 h 4762500"/>
              <a:gd name="connsiteX10" fmla="*/ 2009775 w 2009775"/>
              <a:gd name="connsiteY10" fmla="*/ 4762500 h 4762500"/>
              <a:gd name="connsiteX11" fmla="*/ 1359948 w 2009775"/>
              <a:gd name="connsiteY11" fmla="*/ 4762500 h 4762500"/>
              <a:gd name="connsiteX12" fmla="*/ 690023 w 2009775"/>
              <a:gd name="connsiteY12" fmla="*/ 4762500 h 4762500"/>
              <a:gd name="connsiteX13" fmla="*/ 0 w 2009775"/>
              <a:gd name="connsiteY13" fmla="*/ 4762500 h 4762500"/>
              <a:gd name="connsiteX14" fmla="*/ 0 w 2009775"/>
              <a:gd name="connsiteY14" fmla="*/ 4225018 h 4762500"/>
              <a:gd name="connsiteX15" fmla="*/ 0 w 2009775"/>
              <a:gd name="connsiteY15" fmla="*/ 3449411 h 4762500"/>
              <a:gd name="connsiteX16" fmla="*/ 0 w 2009775"/>
              <a:gd name="connsiteY16" fmla="*/ 2816679 h 4762500"/>
              <a:gd name="connsiteX17" fmla="*/ 0 w 2009775"/>
              <a:gd name="connsiteY17" fmla="*/ 2183946 h 4762500"/>
              <a:gd name="connsiteX18" fmla="*/ 0 w 2009775"/>
              <a:gd name="connsiteY18" fmla="*/ 1551214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84969" y="-17329"/>
                  <a:pt x="379393" y="-26212"/>
                  <a:pt x="690023" y="0"/>
                </a:cubicBezTo>
                <a:cubicBezTo>
                  <a:pt x="1000653" y="26212"/>
                  <a:pt x="1144843" y="7351"/>
                  <a:pt x="1299655" y="0"/>
                </a:cubicBezTo>
                <a:cubicBezTo>
                  <a:pt x="1454467" y="-7351"/>
                  <a:pt x="1749321" y="-22757"/>
                  <a:pt x="2009775" y="0"/>
                </a:cubicBezTo>
                <a:cubicBezTo>
                  <a:pt x="1994819" y="334975"/>
                  <a:pt x="1981427" y="475214"/>
                  <a:pt x="2009775" y="775607"/>
                </a:cubicBezTo>
                <a:cubicBezTo>
                  <a:pt x="2038123" y="1076000"/>
                  <a:pt x="2032470" y="1173502"/>
                  <a:pt x="2009775" y="1313089"/>
                </a:cubicBezTo>
                <a:cubicBezTo>
                  <a:pt x="1987080" y="1452676"/>
                  <a:pt x="1985896" y="1759348"/>
                  <a:pt x="2009775" y="2088696"/>
                </a:cubicBezTo>
                <a:cubicBezTo>
                  <a:pt x="2033654" y="2418044"/>
                  <a:pt x="1987956" y="2514659"/>
                  <a:pt x="2009775" y="2673804"/>
                </a:cubicBezTo>
                <a:cubicBezTo>
                  <a:pt x="2031594" y="2832949"/>
                  <a:pt x="2010265" y="3110793"/>
                  <a:pt x="2009775" y="3354161"/>
                </a:cubicBezTo>
                <a:cubicBezTo>
                  <a:pt x="2009285" y="3597529"/>
                  <a:pt x="2000055" y="3968452"/>
                  <a:pt x="2009775" y="4129768"/>
                </a:cubicBezTo>
                <a:cubicBezTo>
                  <a:pt x="2019495" y="4291084"/>
                  <a:pt x="2005800" y="4539244"/>
                  <a:pt x="2009775" y="4762500"/>
                </a:cubicBezTo>
                <a:cubicBezTo>
                  <a:pt x="1716621" y="4788230"/>
                  <a:pt x="1677810" y="4759839"/>
                  <a:pt x="1359948" y="4762500"/>
                </a:cubicBezTo>
                <a:cubicBezTo>
                  <a:pt x="1042086" y="4765161"/>
                  <a:pt x="983399" y="4729091"/>
                  <a:pt x="690023" y="4762500"/>
                </a:cubicBezTo>
                <a:cubicBezTo>
                  <a:pt x="396648" y="4795909"/>
                  <a:pt x="225694" y="4795645"/>
                  <a:pt x="0" y="4762500"/>
                </a:cubicBezTo>
                <a:cubicBezTo>
                  <a:pt x="1352" y="4503732"/>
                  <a:pt x="-14486" y="4387955"/>
                  <a:pt x="0" y="4225018"/>
                </a:cubicBezTo>
                <a:cubicBezTo>
                  <a:pt x="14486" y="4062081"/>
                  <a:pt x="-6527" y="3796133"/>
                  <a:pt x="0" y="3449411"/>
                </a:cubicBezTo>
                <a:cubicBezTo>
                  <a:pt x="6527" y="3102689"/>
                  <a:pt x="433" y="3072039"/>
                  <a:pt x="0" y="2816679"/>
                </a:cubicBezTo>
                <a:cubicBezTo>
                  <a:pt x="-433" y="2561319"/>
                  <a:pt x="-12171" y="2469262"/>
                  <a:pt x="0" y="2183946"/>
                </a:cubicBezTo>
                <a:cubicBezTo>
                  <a:pt x="12171" y="1898630"/>
                  <a:pt x="4671" y="1833169"/>
                  <a:pt x="0" y="1551214"/>
                </a:cubicBezTo>
                <a:cubicBezTo>
                  <a:pt x="-4671" y="1269259"/>
                  <a:pt x="-10851" y="1212301"/>
                  <a:pt x="0" y="1013732"/>
                </a:cubicBezTo>
                <a:cubicBezTo>
                  <a:pt x="10851" y="815163"/>
                  <a:pt x="9425" y="340905"/>
                  <a:pt x="0" y="0"/>
                </a:cubicBezTo>
                <a:close/>
              </a:path>
              <a:path w="2009775" h="4762500" stroke="0" extrusionOk="0">
                <a:moveTo>
                  <a:pt x="0" y="0"/>
                </a:moveTo>
                <a:cubicBezTo>
                  <a:pt x="176252" y="10604"/>
                  <a:pt x="402071" y="-6479"/>
                  <a:pt x="710121" y="0"/>
                </a:cubicBezTo>
                <a:cubicBezTo>
                  <a:pt x="1018171" y="6479"/>
                  <a:pt x="1211464" y="-28826"/>
                  <a:pt x="1339850" y="0"/>
                </a:cubicBezTo>
                <a:cubicBezTo>
                  <a:pt x="1468236" y="28826"/>
                  <a:pt x="1756639" y="-9834"/>
                  <a:pt x="2009775" y="0"/>
                </a:cubicBezTo>
                <a:cubicBezTo>
                  <a:pt x="1998008" y="293939"/>
                  <a:pt x="1989902" y="317804"/>
                  <a:pt x="2009775" y="632732"/>
                </a:cubicBezTo>
                <a:cubicBezTo>
                  <a:pt x="2029648" y="947660"/>
                  <a:pt x="1994578" y="969321"/>
                  <a:pt x="2009775" y="1217839"/>
                </a:cubicBezTo>
                <a:cubicBezTo>
                  <a:pt x="2024972" y="1466357"/>
                  <a:pt x="2044510" y="1706695"/>
                  <a:pt x="2009775" y="1993446"/>
                </a:cubicBezTo>
                <a:cubicBezTo>
                  <a:pt x="1975040" y="2280197"/>
                  <a:pt x="2009734" y="2408957"/>
                  <a:pt x="2009775" y="2673804"/>
                </a:cubicBezTo>
                <a:cubicBezTo>
                  <a:pt x="2009816" y="2938651"/>
                  <a:pt x="1995075" y="3052094"/>
                  <a:pt x="2009775" y="3211286"/>
                </a:cubicBezTo>
                <a:cubicBezTo>
                  <a:pt x="2024475" y="3370478"/>
                  <a:pt x="2031418" y="3638429"/>
                  <a:pt x="2009775" y="3796393"/>
                </a:cubicBezTo>
                <a:cubicBezTo>
                  <a:pt x="1988132" y="3954357"/>
                  <a:pt x="1976450" y="4297782"/>
                  <a:pt x="2009775" y="4762500"/>
                </a:cubicBezTo>
                <a:cubicBezTo>
                  <a:pt x="1722789" y="4774861"/>
                  <a:pt x="1600676" y="4756106"/>
                  <a:pt x="1299655" y="4762500"/>
                </a:cubicBezTo>
                <a:cubicBezTo>
                  <a:pt x="998634" y="4768894"/>
                  <a:pt x="873854" y="4773067"/>
                  <a:pt x="629730" y="4762500"/>
                </a:cubicBezTo>
                <a:cubicBezTo>
                  <a:pt x="385606" y="4751933"/>
                  <a:pt x="288775" y="4735660"/>
                  <a:pt x="0" y="4762500"/>
                </a:cubicBezTo>
                <a:cubicBezTo>
                  <a:pt x="13901" y="4507038"/>
                  <a:pt x="-4462" y="4276723"/>
                  <a:pt x="0" y="4082143"/>
                </a:cubicBezTo>
                <a:cubicBezTo>
                  <a:pt x="4462" y="3887563"/>
                  <a:pt x="-15254" y="3662733"/>
                  <a:pt x="0" y="3401786"/>
                </a:cubicBezTo>
                <a:cubicBezTo>
                  <a:pt x="15254" y="3140839"/>
                  <a:pt x="-6033" y="2932085"/>
                  <a:pt x="0" y="2626179"/>
                </a:cubicBezTo>
                <a:cubicBezTo>
                  <a:pt x="6033" y="2320273"/>
                  <a:pt x="-8951" y="2228812"/>
                  <a:pt x="0" y="1898196"/>
                </a:cubicBezTo>
                <a:cubicBezTo>
                  <a:pt x="8951" y="1567580"/>
                  <a:pt x="15551" y="1560295"/>
                  <a:pt x="0" y="1265464"/>
                </a:cubicBezTo>
                <a:cubicBezTo>
                  <a:pt x="-15551" y="970633"/>
                  <a:pt x="-4621" y="875076"/>
                  <a:pt x="0" y="680357"/>
                </a:cubicBezTo>
                <a:cubicBezTo>
                  <a:pt x="4621" y="485638"/>
                  <a:pt x="17661" y="285329"/>
                  <a:pt x="0" y="0"/>
                </a:cubicBezTo>
                <a:close/>
              </a:path>
            </a:pathLst>
          </a:custGeom>
          <a:solidFill>
            <a:srgbClr val="FF3B3B"/>
          </a:solidFill>
          <a:ln>
            <a:solidFill>
              <a:srgbClr val="FF3B3B"/>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82D172A-76EF-156D-DD2E-C63CC500F08D}"/>
              </a:ext>
            </a:extLst>
          </p:cNvPr>
          <p:cNvSpPr/>
          <p:nvPr/>
        </p:nvSpPr>
        <p:spPr>
          <a:xfrm>
            <a:off x="7162800" y="952500"/>
            <a:ext cx="2009775" cy="4762500"/>
          </a:xfrm>
          <a:custGeom>
            <a:avLst/>
            <a:gdLst>
              <a:gd name="connsiteX0" fmla="*/ 0 w 2009775"/>
              <a:gd name="connsiteY0" fmla="*/ 0 h 4762500"/>
              <a:gd name="connsiteX1" fmla="*/ 710121 w 2009775"/>
              <a:gd name="connsiteY1" fmla="*/ 0 h 4762500"/>
              <a:gd name="connsiteX2" fmla="*/ 1380046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1850571 h 4762500"/>
              <a:gd name="connsiteX7" fmla="*/ 2009775 w 2009775"/>
              <a:gd name="connsiteY7" fmla="*/ 2530929 h 4762500"/>
              <a:gd name="connsiteX8" fmla="*/ 2009775 w 2009775"/>
              <a:gd name="connsiteY8" fmla="*/ 3116036 h 4762500"/>
              <a:gd name="connsiteX9" fmla="*/ 2009775 w 2009775"/>
              <a:gd name="connsiteY9" fmla="*/ 3653518 h 4762500"/>
              <a:gd name="connsiteX10" fmla="*/ 2009775 w 2009775"/>
              <a:gd name="connsiteY10" fmla="*/ 4762500 h 4762500"/>
              <a:gd name="connsiteX11" fmla="*/ 1299655 w 2009775"/>
              <a:gd name="connsiteY11" fmla="*/ 4762500 h 4762500"/>
              <a:gd name="connsiteX12" fmla="*/ 609632 w 2009775"/>
              <a:gd name="connsiteY12" fmla="*/ 4762500 h 4762500"/>
              <a:gd name="connsiteX13" fmla="*/ 0 w 2009775"/>
              <a:gd name="connsiteY13" fmla="*/ 4762500 h 4762500"/>
              <a:gd name="connsiteX14" fmla="*/ 0 w 2009775"/>
              <a:gd name="connsiteY14" fmla="*/ 3986893 h 4762500"/>
              <a:gd name="connsiteX15" fmla="*/ 0 w 2009775"/>
              <a:gd name="connsiteY15" fmla="*/ 3211286 h 4762500"/>
              <a:gd name="connsiteX16" fmla="*/ 0 w 2009775"/>
              <a:gd name="connsiteY16" fmla="*/ 2673804 h 4762500"/>
              <a:gd name="connsiteX17" fmla="*/ 0 w 2009775"/>
              <a:gd name="connsiteY17" fmla="*/ 2088696 h 4762500"/>
              <a:gd name="connsiteX18" fmla="*/ 0 w 2009775"/>
              <a:gd name="connsiteY18" fmla="*/ 1455964 h 4762500"/>
              <a:gd name="connsiteX19" fmla="*/ 0 w 2009775"/>
              <a:gd name="connsiteY19" fmla="*/ 7756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12924" y="-5715"/>
                  <a:pt x="525449" y="33812"/>
                  <a:pt x="710121" y="0"/>
                </a:cubicBezTo>
                <a:cubicBezTo>
                  <a:pt x="894793" y="-33812"/>
                  <a:pt x="1060725" y="23114"/>
                  <a:pt x="1380046" y="0"/>
                </a:cubicBezTo>
                <a:cubicBezTo>
                  <a:pt x="1699368" y="-23114"/>
                  <a:pt x="1724938" y="4607"/>
                  <a:pt x="2009775" y="0"/>
                </a:cubicBezTo>
                <a:cubicBezTo>
                  <a:pt x="2015732" y="275276"/>
                  <a:pt x="2044249" y="393735"/>
                  <a:pt x="2009775" y="775607"/>
                </a:cubicBezTo>
                <a:cubicBezTo>
                  <a:pt x="1975301" y="1157479"/>
                  <a:pt x="1993514" y="1178784"/>
                  <a:pt x="2009775" y="1313089"/>
                </a:cubicBezTo>
                <a:cubicBezTo>
                  <a:pt x="2026036" y="1447394"/>
                  <a:pt x="2000224" y="1706841"/>
                  <a:pt x="2009775" y="1850571"/>
                </a:cubicBezTo>
                <a:cubicBezTo>
                  <a:pt x="2019326" y="1994301"/>
                  <a:pt x="1995155" y="2300973"/>
                  <a:pt x="2009775" y="2530929"/>
                </a:cubicBezTo>
                <a:cubicBezTo>
                  <a:pt x="2024395" y="2760885"/>
                  <a:pt x="2033678" y="2961378"/>
                  <a:pt x="2009775" y="3116036"/>
                </a:cubicBezTo>
                <a:cubicBezTo>
                  <a:pt x="1985872" y="3270694"/>
                  <a:pt x="1998269" y="3457790"/>
                  <a:pt x="2009775" y="3653518"/>
                </a:cubicBezTo>
                <a:cubicBezTo>
                  <a:pt x="2021281" y="3849246"/>
                  <a:pt x="2052579" y="4534495"/>
                  <a:pt x="2009775" y="4762500"/>
                </a:cubicBezTo>
                <a:cubicBezTo>
                  <a:pt x="1675836" y="4734871"/>
                  <a:pt x="1576468" y="4732495"/>
                  <a:pt x="1299655" y="4762500"/>
                </a:cubicBezTo>
                <a:cubicBezTo>
                  <a:pt x="1022842" y="4792505"/>
                  <a:pt x="773584" y="4753025"/>
                  <a:pt x="609632" y="4762500"/>
                </a:cubicBezTo>
                <a:cubicBezTo>
                  <a:pt x="445680" y="4771975"/>
                  <a:pt x="180571" y="4775521"/>
                  <a:pt x="0" y="4762500"/>
                </a:cubicBezTo>
                <a:cubicBezTo>
                  <a:pt x="-31716" y="4499882"/>
                  <a:pt x="-4603" y="4298336"/>
                  <a:pt x="0" y="3986893"/>
                </a:cubicBezTo>
                <a:cubicBezTo>
                  <a:pt x="4603" y="3675450"/>
                  <a:pt x="-35574" y="3394748"/>
                  <a:pt x="0" y="3211286"/>
                </a:cubicBezTo>
                <a:cubicBezTo>
                  <a:pt x="35574" y="3027824"/>
                  <a:pt x="24880" y="2893016"/>
                  <a:pt x="0" y="2673804"/>
                </a:cubicBezTo>
                <a:cubicBezTo>
                  <a:pt x="-24880" y="2454592"/>
                  <a:pt x="-21793" y="2349539"/>
                  <a:pt x="0" y="2088696"/>
                </a:cubicBezTo>
                <a:cubicBezTo>
                  <a:pt x="21793" y="1827853"/>
                  <a:pt x="24540" y="1708357"/>
                  <a:pt x="0" y="1455964"/>
                </a:cubicBezTo>
                <a:cubicBezTo>
                  <a:pt x="-24540" y="1203571"/>
                  <a:pt x="-12573" y="1015730"/>
                  <a:pt x="0" y="775607"/>
                </a:cubicBezTo>
                <a:cubicBezTo>
                  <a:pt x="12573" y="535484"/>
                  <a:pt x="-29062" y="164162"/>
                  <a:pt x="0" y="0"/>
                </a:cubicBezTo>
                <a:close/>
              </a:path>
              <a:path w="2009775" h="4762500" stroke="0" extrusionOk="0">
                <a:moveTo>
                  <a:pt x="0" y="0"/>
                </a:moveTo>
                <a:cubicBezTo>
                  <a:pt x="281772" y="9272"/>
                  <a:pt x="318155" y="23931"/>
                  <a:pt x="629729" y="0"/>
                </a:cubicBezTo>
                <a:cubicBezTo>
                  <a:pt x="941303" y="-23931"/>
                  <a:pt x="1149561" y="3259"/>
                  <a:pt x="1319752" y="0"/>
                </a:cubicBezTo>
                <a:cubicBezTo>
                  <a:pt x="1489943" y="-3259"/>
                  <a:pt x="1748509" y="-6827"/>
                  <a:pt x="2009775" y="0"/>
                </a:cubicBezTo>
                <a:cubicBezTo>
                  <a:pt x="2033168" y="347167"/>
                  <a:pt x="2034956" y="477988"/>
                  <a:pt x="2009775" y="727982"/>
                </a:cubicBezTo>
                <a:cubicBezTo>
                  <a:pt x="1984594" y="977976"/>
                  <a:pt x="1991002" y="1223612"/>
                  <a:pt x="2009775" y="1503589"/>
                </a:cubicBezTo>
                <a:cubicBezTo>
                  <a:pt x="2028548" y="1783566"/>
                  <a:pt x="2026172" y="1829008"/>
                  <a:pt x="2009775" y="2041071"/>
                </a:cubicBezTo>
                <a:cubicBezTo>
                  <a:pt x="1993378" y="2253134"/>
                  <a:pt x="2003096" y="2467638"/>
                  <a:pt x="2009775" y="2721429"/>
                </a:cubicBezTo>
                <a:cubicBezTo>
                  <a:pt x="2016454" y="2975220"/>
                  <a:pt x="1990952" y="3018729"/>
                  <a:pt x="2009775" y="3306536"/>
                </a:cubicBezTo>
                <a:cubicBezTo>
                  <a:pt x="2028598" y="3594343"/>
                  <a:pt x="2041944" y="3842218"/>
                  <a:pt x="2009775" y="4082143"/>
                </a:cubicBezTo>
                <a:cubicBezTo>
                  <a:pt x="1977606" y="4322068"/>
                  <a:pt x="1979089" y="4623516"/>
                  <a:pt x="2009775" y="4762500"/>
                </a:cubicBezTo>
                <a:cubicBezTo>
                  <a:pt x="1727909" y="4740281"/>
                  <a:pt x="1621937" y="4769923"/>
                  <a:pt x="1400143" y="4762500"/>
                </a:cubicBezTo>
                <a:cubicBezTo>
                  <a:pt x="1178349" y="4755077"/>
                  <a:pt x="1027379" y="4746035"/>
                  <a:pt x="770414" y="4762500"/>
                </a:cubicBezTo>
                <a:cubicBezTo>
                  <a:pt x="513449" y="4778965"/>
                  <a:pt x="203779" y="4800527"/>
                  <a:pt x="0" y="4762500"/>
                </a:cubicBezTo>
                <a:cubicBezTo>
                  <a:pt x="826" y="4608193"/>
                  <a:pt x="-16592" y="4432892"/>
                  <a:pt x="0" y="4225018"/>
                </a:cubicBezTo>
                <a:cubicBezTo>
                  <a:pt x="16592" y="4017144"/>
                  <a:pt x="20402" y="3845555"/>
                  <a:pt x="0" y="3544661"/>
                </a:cubicBezTo>
                <a:cubicBezTo>
                  <a:pt x="-20402" y="3243767"/>
                  <a:pt x="-38558" y="2988399"/>
                  <a:pt x="0" y="2769054"/>
                </a:cubicBezTo>
                <a:cubicBezTo>
                  <a:pt x="38558" y="2549709"/>
                  <a:pt x="11919" y="2423149"/>
                  <a:pt x="0" y="2088696"/>
                </a:cubicBezTo>
                <a:cubicBezTo>
                  <a:pt x="-11919" y="1754243"/>
                  <a:pt x="-14905" y="1649643"/>
                  <a:pt x="0" y="1455964"/>
                </a:cubicBezTo>
                <a:cubicBezTo>
                  <a:pt x="14905" y="1262285"/>
                  <a:pt x="-22856" y="896784"/>
                  <a:pt x="0" y="727982"/>
                </a:cubicBezTo>
                <a:cubicBezTo>
                  <a:pt x="22856" y="559180"/>
                  <a:pt x="-19273" y="248987"/>
                  <a:pt x="0" y="0"/>
                </a:cubicBezTo>
                <a:close/>
              </a:path>
            </a:pathLst>
          </a:custGeom>
          <a:solidFill>
            <a:srgbClr val="DE0000"/>
          </a:solidFill>
          <a:ln>
            <a:solidFill>
              <a:srgbClr val="DE0000"/>
            </a:solidFill>
            <a:extLst>
              <a:ext uri="{C807C97D-BFC1-408E-A445-0C87EB9F89A2}">
                <ask:lineSketchStyleProps xmlns:ask="http://schemas.microsoft.com/office/drawing/2018/sketchyshapes" sd="6786703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7C0FD92-0ACC-E74A-D774-228B866AEB4E}"/>
              </a:ext>
            </a:extLst>
          </p:cNvPr>
          <p:cNvSpPr/>
          <p:nvPr/>
        </p:nvSpPr>
        <p:spPr>
          <a:xfrm>
            <a:off x="9324975" y="952500"/>
            <a:ext cx="2009775" cy="4762500"/>
          </a:xfrm>
          <a:custGeom>
            <a:avLst/>
            <a:gdLst>
              <a:gd name="connsiteX0" fmla="*/ 0 w 2009775"/>
              <a:gd name="connsiteY0" fmla="*/ 0 h 4762500"/>
              <a:gd name="connsiteX1" fmla="*/ 629729 w 2009775"/>
              <a:gd name="connsiteY1" fmla="*/ 0 h 4762500"/>
              <a:gd name="connsiteX2" fmla="*/ 1259459 w 2009775"/>
              <a:gd name="connsiteY2" fmla="*/ 0 h 4762500"/>
              <a:gd name="connsiteX3" fmla="*/ 2009775 w 2009775"/>
              <a:gd name="connsiteY3" fmla="*/ 0 h 4762500"/>
              <a:gd name="connsiteX4" fmla="*/ 2009775 w 2009775"/>
              <a:gd name="connsiteY4" fmla="*/ 632732 h 4762500"/>
              <a:gd name="connsiteX5" fmla="*/ 2009775 w 2009775"/>
              <a:gd name="connsiteY5" fmla="*/ 1408339 h 4762500"/>
              <a:gd name="connsiteX6" fmla="*/ 2009775 w 2009775"/>
              <a:gd name="connsiteY6" fmla="*/ 2136321 h 4762500"/>
              <a:gd name="connsiteX7" fmla="*/ 2009775 w 2009775"/>
              <a:gd name="connsiteY7" fmla="*/ 281667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034518 h 4762500"/>
              <a:gd name="connsiteX15" fmla="*/ 0 w 2009775"/>
              <a:gd name="connsiteY15" fmla="*/ 3354161 h 4762500"/>
              <a:gd name="connsiteX16" fmla="*/ 0 w 2009775"/>
              <a:gd name="connsiteY16" fmla="*/ 2816679 h 4762500"/>
              <a:gd name="connsiteX17" fmla="*/ 0 w 2009775"/>
              <a:gd name="connsiteY17" fmla="*/ 2279196 h 4762500"/>
              <a:gd name="connsiteX18" fmla="*/ 0 w 2009775"/>
              <a:gd name="connsiteY18" fmla="*/ 1694089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143075" y="-3838"/>
                  <a:pt x="399012" y="-22873"/>
                  <a:pt x="629729" y="0"/>
                </a:cubicBezTo>
                <a:cubicBezTo>
                  <a:pt x="860446" y="22873"/>
                  <a:pt x="1033552" y="3910"/>
                  <a:pt x="1259459" y="0"/>
                </a:cubicBezTo>
                <a:cubicBezTo>
                  <a:pt x="1485366" y="-3910"/>
                  <a:pt x="1767007" y="-916"/>
                  <a:pt x="2009775" y="0"/>
                </a:cubicBezTo>
                <a:cubicBezTo>
                  <a:pt x="2015930" y="176823"/>
                  <a:pt x="2022901" y="412825"/>
                  <a:pt x="2009775" y="632732"/>
                </a:cubicBezTo>
                <a:cubicBezTo>
                  <a:pt x="1996649" y="852639"/>
                  <a:pt x="2017978" y="1118540"/>
                  <a:pt x="2009775" y="1408339"/>
                </a:cubicBezTo>
                <a:cubicBezTo>
                  <a:pt x="2001572" y="1698138"/>
                  <a:pt x="1984509" y="1870137"/>
                  <a:pt x="2009775" y="2136321"/>
                </a:cubicBezTo>
                <a:cubicBezTo>
                  <a:pt x="2035041" y="2402505"/>
                  <a:pt x="2041134" y="2585968"/>
                  <a:pt x="2009775" y="2816679"/>
                </a:cubicBezTo>
                <a:cubicBezTo>
                  <a:pt x="1978416" y="3047390"/>
                  <a:pt x="2006116" y="3207289"/>
                  <a:pt x="2009775" y="3401786"/>
                </a:cubicBezTo>
                <a:cubicBezTo>
                  <a:pt x="2013434" y="3596283"/>
                  <a:pt x="1999717" y="3889877"/>
                  <a:pt x="2009775" y="4034518"/>
                </a:cubicBezTo>
                <a:cubicBezTo>
                  <a:pt x="2019833" y="4179159"/>
                  <a:pt x="1998979" y="4500535"/>
                  <a:pt x="2009775" y="4762500"/>
                </a:cubicBezTo>
                <a:cubicBezTo>
                  <a:pt x="1747832" y="4770733"/>
                  <a:pt x="1654757" y="4752336"/>
                  <a:pt x="1339850" y="4762500"/>
                </a:cubicBezTo>
                <a:cubicBezTo>
                  <a:pt x="1024943" y="4772664"/>
                  <a:pt x="921534" y="4731833"/>
                  <a:pt x="669925" y="4762500"/>
                </a:cubicBezTo>
                <a:cubicBezTo>
                  <a:pt x="418317" y="4793167"/>
                  <a:pt x="252817" y="4764629"/>
                  <a:pt x="0" y="4762500"/>
                </a:cubicBezTo>
                <a:cubicBezTo>
                  <a:pt x="-18313" y="4591043"/>
                  <a:pt x="-1578" y="4335996"/>
                  <a:pt x="0" y="4034518"/>
                </a:cubicBezTo>
                <a:cubicBezTo>
                  <a:pt x="1578" y="3733040"/>
                  <a:pt x="-19486" y="3631657"/>
                  <a:pt x="0" y="3354161"/>
                </a:cubicBezTo>
                <a:cubicBezTo>
                  <a:pt x="19486" y="3076665"/>
                  <a:pt x="-10138" y="2993426"/>
                  <a:pt x="0" y="2816679"/>
                </a:cubicBezTo>
                <a:cubicBezTo>
                  <a:pt x="10138" y="2639932"/>
                  <a:pt x="16669" y="2547061"/>
                  <a:pt x="0" y="2279196"/>
                </a:cubicBezTo>
                <a:cubicBezTo>
                  <a:pt x="-16669" y="2011331"/>
                  <a:pt x="-26555" y="1818089"/>
                  <a:pt x="0" y="1694089"/>
                </a:cubicBezTo>
                <a:cubicBezTo>
                  <a:pt x="26555" y="1570089"/>
                  <a:pt x="26906" y="1286102"/>
                  <a:pt x="0" y="1013732"/>
                </a:cubicBezTo>
                <a:cubicBezTo>
                  <a:pt x="-26906" y="741362"/>
                  <a:pt x="-17202" y="326781"/>
                  <a:pt x="0" y="0"/>
                </a:cubicBezTo>
                <a:close/>
              </a:path>
              <a:path w="2009775" h="4762500" stroke="0" extrusionOk="0">
                <a:moveTo>
                  <a:pt x="0" y="0"/>
                </a:moveTo>
                <a:cubicBezTo>
                  <a:pt x="222884" y="4087"/>
                  <a:pt x="418957" y="5695"/>
                  <a:pt x="609632" y="0"/>
                </a:cubicBezTo>
                <a:cubicBezTo>
                  <a:pt x="800307" y="-5695"/>
                  <a:pt x="1114370" y="8663"/>
                  <a:pt x="1319752" y="0"/>
                </a:cubicBezTo>
                <a:cubicBezTo>
                  <a:pt x="1525134" y="-8663"/>
                  <a:pt x="1776782" y="-24185"/>
                  <a:pt x="2009775" y="0"/>
                </a:cubicBezTo>
                <a:cubicBezTo>
                  <a:pt x="1987300" y="287654"/>
                  <a:pt x="1990074" y="428338"/>
                  <a:pt x="2009775" y="585107"/>
                </a:cubicBezTo>
                <a:cubicBezTo>
                  <a:pt x="2029476" y="741876"/>
                  <a:pt x="1996637" y="937657"/>
                  <a:pt x="2009775" y="1170214"/>
                </a:cubicBezTo>
                <a:cubicBezTo>
                  <a:pt x="2022913" y="1402771"/>
                  <a:pt x="2021720" y="1623925"/>
                  <a:pt x="2009775" y="1755321"/>
                </a:cubicBezTo>
                <a:cubicBezTo>
                  <a:pt x="1997830" y="1886717"/>
                  <a:pt x="2014097" y="2082826"/>
                  <a:pt x="2009775" y="2292804"/>
                </a:cubicBezTo>
                <a:cubicBezTo>
                  <a:pt x="2005453" y="2502782"/>
                  <a:pt x="2002759" y="2759302"/>
                  <a:pt x="2009775" y="2925536"/>
                </a:cubicBezTo>
                <a:cubicBezTo>
                  <a:pt x="2016791" y="3091770"/>
                  <a:pt x="2015894" y="3379201"/>
                  <a:pt x="2009775" y="3653518"/>
                </a:cubicBezTo>
                <a:cubicBezTo>
                  <a:pt x="2003656" y="3927835"/>
                  <a:pt x="2029877" y="4246362"/>
                  <a:pt x="2009775" y="4762500"/>
                </a:cubicBezTo>
                <a:cubicBezTo>
                  <a:pt x="1802017" y="4733698"/>
                  <a:pt x="1543597" y="4739548"/>
                  <a:pt x="1380046" y="4762500"/>
                </a:cubicBezTo>
                <a:cubicBezTo>
                  <a:pt x="1216495" y="4785452"/>
                  <a:pt x="864220" y="4759128"/>
                  <a:pt x="669925" y="4762500"/>
                </a:cubicBezTo>
                <a:cubicBezTo>
                  <a:pt x="475630" y="4765872"/>
                  <a:pt x="311130" y="4757829"/>
                  <a:pt x="0" y="4762500"/>
                </a:cubicBezTo>
                <a:cubicBezTo>
                  <a:pt x="-28826" y="4439895"/>
                  <a:pt x="-12241" y="4214453"/>
                  <a:pt x="0" y="4034518"/>
                </a:cubicBezTo>
                <a:cubicBezTo>
                  <a:pt x="12241" y="3854583"/>
                  <a:pt x="21804" y="3631231"/>
                  <a:pt x="0" y="3497036"/>
                </a:cubicBezTo>
                <a:cubicBezTo>
                  <a:pt x="-21804" y="3362841"/>
                  <a:pt x="7977" y="3203842"/>
                  <a:pt x="0" y="2911929"/>
                </a:cubicBezTo>
                <a:cubicBezTo>
                  <a:pt x="-7977" y="2620016"/>
                  <a:pt x="28776" y="2461047"/>
                  <a:pt x="0" y="2231571"/>
                </a:cubicBezTo>
                <a:cubicBezTo>
                  <a:pt x="-28776" y="2002095"/>
                  <a:pt x="-27501" y="1817260"/>
                  <a:pt x="0" y="1551214"/>
                </a:cubicBezTo>
                <a:cubicBezTo>
                  <a:pt x="27501" y="1285168"/>
                  <a:pt x="1390" y="1196812"/>
                  <a:pt x="0" y="966107"/>
                </a:cubicBezTo>
                <a:cubicBezTo>
                  <a:pt x="-1390" y="735402"/>
                  <a:pt x="37392" y="396009"/>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9637782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6BA9FC11-C4C0-F304-1D31-148B411A0CFA}"/>
              </a:ext>
            </a:extLst>
          </p:cNvPr>
          <p:cNvSpPr txBox="1"/>
          <p:nvPr/>
        </p:nvSpPr>
        <p:spPr>
          <a:xfrm>
            <a:off x="833437" y="2595086"/>
            <a:ext cx="1695450"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Préserver le pouvoir d’achat de nos clients particuliers</a:t>
            </a:r>
          </a:p>
        </p:txBody>
      </p:sp>
      <p:sp>
        <p:nvSpPr>
          <p:cNvPr id="9" name="ZoneTexte 8">
            <a:extLst>
              <a:ext uri="{FF2B5EF4-FFF2-40B4-BE49-F238E27FC236}">
                <a16:creationId xmlns:a16="http://schemas.microsoft.com/office/drawing/2014/main" id="{5B084270-7DDA-B04C-E44D-C4B50796A1E7}"/>
              </a:ext>
            </a:extLst>
          </p:cNvPr>
          <p:cNvSpPr txBox="1"/>
          <p:nvPr/>
        </p:nvSpPr>
        <p:spPr>
          <a:xfrm>
            <a:off x="833437" y="4632097"/>
            <a:ext cx="1695450" cy="461665"/>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Papernest</a:t>
            </a:r>
            <a:r>
              <a:rPr lang="fr-FR" sz="1200" dirty="0">
                <a:solidFill>
                  <a:schemeClr val="bg1"/>
                </a:solidFill>
                <a:latin typeface="Cavolini" panose="03000502040302020204" pitchFamily="66" charset="0"/>
                <a:cs typeface="Cavolini" panose="03000502040302020204" pitchFamily="66" charset="0"/>
              </a:rPr>
              <a:t> </a:t>
            </a:r>
          </a:p>
          <a:p>
            <a:pPr algn="ctr"/>
            <a:r>
              <a:rPr lang="fr-FR" sz="1200" dirty="0" err="1">
                <a:solidFill>
                  <a:schemeClr val="bg1"/>
                </a:solidFill>
                <a:latin typeface="Cavolini" panose="03000502040302020204" pitchFamily="66" charset="0"/>
                <a:cs typeface="Cavolini" panose="03000502040302020204" pitchFamily="66" charset="0"/>
              </a:rPr>
              <a:t>Cozynergy</a:t>
            </a:r>
            <a:endParaRPr lang="fr-FR" sz="1200" dirty="0">
              <a:solidFill>
                <a:schemeClr val="bg1"/>
              </a:solidFill>
              <a:latin typeface="Cavolini" panose="03000502040302020204" pitchFamily="66" charset="0"/>
              <a:cs typeface="Cavolini" panose="03000502040302020204" pitchFamily="66" charset="0"/>
            </a:endParaRPr>
          </a:p>
        </p:txBody>
      </p:sp>
      <p:sp>
        <p:nvSpPr>
          <p:cNvPr id="10" name="ZoneTexte 9">
            <a:extLst>
              <a:ext uri="{FF2B5EF4-FFF2-40B4-BE49-F238E27FC236}">
                <a16:creationId xmlns:a16="http://schemas.microsoft.com/office/drawing/2014/main" id="{46BF65F7-C4A6-6DCE-68A3-A2A16D93D9C9}"/>
              </a:ext>
            </a:extLst>
          </p:cNvPr>
          <p:cNvSpPr txBox="1"/>
          <p:nvPr/>
        </p:nvSpPr>
        <p:spPr>
          <a:xfrm>
            <a:off x="838200"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01</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1" name="ZoneTexte 10">
            <a:extLst>
              <a:ext uri="{FF2B5EF4-FFF2-40B4-BE49-F238E27FC236}">
                <a16:creationId xmlns:a16="http://schemas.microsoft.com/office/drawing/2014/main" id="{0AF803B1-6A76-D8D5-0FEC-557155909A4A}"/>
              </a:ext>
            </a:extLst>
          </p:cNvPr>
          <p:cNvSpPr txBox="1"/>
          <p:nvPr/>
        </p:nvSpPr>
        <p:spPr>
          <a:xfrm>
            <a:off x="2995612"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02</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2" name="ZoneTexte 11">
            <a:extLst>
              <a:ext uri="{FF2B5EF4-FFF2-40B4-BE49-F238E27FC236}">
                <a16:creationId xmlns:a16="http://schemas.microsoft.com/office/drawing/2014/main" id="{F56209C7-6CF1-E969-773C-0211D8A18BEA}"/>
              </a:ext>
            </a:extLst>
          </p:cNvPr>
          <p:cNvSpPr txBox="1"/>
          <p:nvPr/>
        </p:nvSpPr>
        <p:spPr>
          <a:xfrm>
            <a:off x="5157787" y="1668912"/>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03</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3" name="ZoneTexte 12">
            <a:extLst>
              <a:ext uri="{FF2B5EF4-FFF2-40B4-BE49-F238E27FC236}">
                <a16:creationId xmlns:a16="http://schemas.microsoft.com/office/drawing/2014/main" id="{C077A07B-89DB-069F-6D66-6E3A71717E29}"/>
              </a:ext>
            </a:extLst>
          </p:cNvPr>
          <p:cNvSpPr txBox="1"/>
          <p:nvPr/>
        </p:nvSpPr>
        <p:spPr>
          <a:xfrm>
            <a:off x="7319962" y="1668911"/>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04</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4" name="ZoneTexte 13">
            <a:extLst>
              <a:ext uri="{FF2B5EF4-FFF2-40B4-BE49-F238E27FC236}">
                <a16:creationId xmlns:a16="http://schemas.microsoft.com/office/drawing/2014/main" id="{BD33C6DC-8E52-8EC1-48B4-A99741C129C1}"/>
              </a:ext>
            </a:extLst>
          </p:cNvPr>
          <p:cNvSpPr txBox="1"/>
          <p:nvPr/>
        </p:nvSpPr>
        <p:spPr>
          <a:xfrm>
            <a:off x="9482137" y="1668910"/>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05</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5" name="ZoneTexte 14">
            <a:extLst>
              <a:ext uri="{FF2B5EF4-FFF2-40B4-BE49-F238E27FC236}">
                <a16:creationId xmlns:a16="http://schemas.microsoft.com/office/drawing/2014/main" id="{CD042298-CC6F-ED10-2744-5E45EBE54267}"/>
              </a:ext>
            </a:extLst>
          </p:cNvPr>
          <p:cNvSpPr txBox="1"/>
          <p:nvPr/>
        </p:nvSpPr>
        <p:spPr>
          <a:xfrm>
            <a:off x="299561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Améliorer la trésorerie de nos clients</a:t>
            </a:r>
          </a:p>
        </p:txBody>
      </p:sp>
      <p:sp>
        <p:nvSpPr>
          <p:cNvPr id="16" name="ZoneTexte 15">
            <a:extLst>
              <a:ext uri="{FF2B5EF4-FFF2-40B4-BE49-F238E27FC236}">
                <a16:creationId xmlns:a16="http://schemas.microsoft.com/office/drawing/2014/main" id="{78A2A516-428B-3441-17D9-5BC4B503A8A7}"/>
              </a:ext>
            </a:extLst>
          </p:cNvPr>
          <p:cNvSpPr txBox="1"/>
          <p:nvPr/>
        </p:nvSpPr>
        <p:spPr>
          <a:xfrm>
            <a:off x="5157787"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Valoriser le patrimoine de nos clients</a:t>
            </a:r>
          </a:p>
        </p:txBody>
      </p:sp>
      <p:sp>
        <p:nvSpPr>
          <p:cNvPr id="17" name="ZoneTexte 16">
            <a:extLst>
              <a:ext uri="{FF2B5EF4-FFF2-40B4-BE49-F238E27FC236}">
                <a16:creationId xmlns:a16="http://schemas.microsoft.com/office/drawing/2014/main" id="{A90475F0-7C80-2005-40D6-F5096DF518A6}"/>
              </a:ext>
            </a:extLst>
          </p:cNvPr>
          <p:cNvSpPr txBox="1"/>
          <p:nvPr/>
        </p:nvSpPr>
        <p:spPr>
          <a:xfrm>
            <a:off x="731996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Faciliter le quotidien de nos clients</a:t>
            </a:r>
          </a:p>
        </p:txBody>
      </p:sp>
      <p:sp>
        <p:nvSpPr>
          <p:cNvPr id="18" name="ZoneTexte 17">
            <a:extLst>
              <a:ext uri="{FF2B5EF4-FFF2-40B4-BE49-F238E27FC236}">
                <a16:creationId xmlns:a16="http://schemas.microsoft.com/office/drawing/2014/main" id="{3E218F1B-4915-16CC-DDFC-FF556F0C16B2}"/>
              </a:ext>
            </a:extLst>
          </p:cNvPr>
          <p:cNvSpPr txBox="1"/>
          <p:nvPr/>
        </p:nvSpPr>
        <p:spPr>
          <a:xfrm>
            <a:off x="9441655" y="2595086"/>
            <a:ext cx="1776413"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Accompagner le développement de nos clients Pros</a:t>
            </a:r>
          </a:p>
        </p:txBody>
      </p:sp>
      <p:sp>
        <p:nvSpPr>
          <p:cNvPr id="19" name="ZoneTexte 18">
            <a:extLst>
              <a:ext uri="{FF2B5EF4-FFF2-40B4-BE49-F238E27FC236}">
                <a16:creationId xmlns:a16="http://schemas.microsoft.com/office/drawing/2014/main" id="{5243AEF2-D26E-C64F-04BD-DA3B4B1F49B4}"/>
              </a:ext>
            </a:extLst>
          </p:cNvPr>
          <p:cNvSpPr txBox="1"/>
          <p:nvPr/>
        </p:nvSpPr>
        <p:spPr>
          <a:xfrm>
            <a:off x="2995612" y="4539763"/>
            <a:ext cx="1695450" cy="646331"/>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Régén’Air</a:t>
            </a:r>
            <a:endParaRPr lang="fr-FR" sz="12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Prêt Viager Hypothécaire</a:t>
            </a:r>
          </a:p>
        </p:txBody>
      </p:sp>
      <p:sp>
        <p:nvSpPr>
          <p:cNvPr id="20" name="ZoneTexte 19">
            <a:extLst>
              <a:ext uri="{FF2B5EF4-FFF2-40B4-BE49-F238E27FC236}">
                <a16:creationId xmlns:a16="http://schemas.microsoft.com/office/drawing/2014/main" id="{A7B13382-FA16-8669-4AD1-B3D1F08D8D3C}"/>
              </a:ext>
            </a:extLst>
          </p:cNvPr>
          <p:cNvSpPr txBox="1"/>
          <p:nvPr/>
        </p:nvSpPr>
        <p:spPr>
          <a:xfrm>
            <a:off x="5157787" y="4262761"/>
            <a:ext cx="1695450" cy="1200329"/>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BPCE Solutions Immobilières </a:t>
            </a:r>
            <a:r>
              <a:rPr lang="fr-FR" sz="1200" dirty="0" err="1">
                <a:solidFill>
                  <a:schemeClr val="bg1"/>
                </a:solidFill>
                <a:latin typeface="Cavolini" panose="03000502040302020204" pitchFamily="66" charset="0"/>
                <a:cs typeface="Cavolini" panose="03000502040302020204" pitchFamily="66" charset="0"/>
              </a:rPr>
              <a:t>Immo</a:t>
            </a:r>
            <a:r>
              <a:rPr lang="fr-FR" sz="1200" dirty="0">
                <a:solidFill>
                  <a:schemeClr val="bg1"/>
                </a:solidFill>
                <a:latin typeface="Cavolini" panose="03000502040302020204" pitchFamily="66" charset="0"/>
                <a:cs typeface="Cavolini" panose="03000502040302020204" pitchFamily="66" charset="0"/>
              </a:rPr>
              <a:t> Box</a:t>
            </a:r>
          </a:p>
          <a:p>
            <a:pPr algn="ctr"/>
            <a:r>
              <a:rPr lang="fr-FR" sz="1200" dirty="0">
                <a:solidFill>
                  <a:schemeClr val="bg1"/>
                </a:solidFill>
                <a:latin typeface="Cavolini" panose="03000502040302020204" pitchFamily="66" charset="0"/>
                <a:cs typeface="Cavolini" panose="03000502040302020204" pitchFamily="66" charset="0"/>
              </a:rPr>
              <a:t>i-Sélection</a:t>
            </a:r>
          </a:p>
          <a:p>
            <a:pPr algn="ctr"/>
            <a:r>
              <a:rPr lang="fr-FR" sz="1200" dirty="0">
                <a:solidFill>
                  <a:schemeClr val="bg1"/>
                </a:solidFill>
                <a:latin typeface="Cavolini" panose="03000502040302020204" pitchFamily="66" charset="0"/>
                <a:cs typeface="Cavolini" panose="03000502040302020204" pitchFamily="66" charset="0"/>
              </a:rPr>
              <a:t>AEW Patrimoine</a:t>
            </a:r>
          </a:p>
          <a:p>
            <a:pPr algn="ctr"/>
            <a:r>
              <a:rPr lang="fr-FR" sz="1200" dirty="0">
                <a:solidFill>
                  <a:schemeClr val="bg1"/>
                </a:solidFill>
                <a:latin typeface="Cavolini" panose="03000502040302020204" pitchFamily="66" charset="0"/>
                <a:cs typeface="Cavolini" panose="03000502040302020204" pitchFamily="66" charset="0"/>
              </a:rPr>
              <a:t>Kiwaï</a:t>
            </a:r>
          </a:p>
        </p:txBody>
      </p:sp>
      <p:sp>
        <p:nvSpPr>
          <p:cNvPr id="21" name="ZoneTexte 20">
            <a:extLst>
              <a:ext uri="{FF2B5EF4-FFF2-40B4-BE49-F238E27FC236}">
                <a16:creationId xmlns:a16="http://schemas.microsoft.com/office/drawing/2014/main" id="{1435D51A-2DA2-B8AE-AFA8-B5F0CF04FEBD}"/>
              </a:ext>
            </a:extLst>
          </p:cNvPr>
          <p:cNvSpPr txBox="1"/>
          <p:nvPr/>
        </p:nvSpPr>
        <p:spPr>
          <a:xfrm>
            <a:off x="7319962" y="4632094"/>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Télésurveillance</a:t>
            </a:r>
          </a:p>
          <a:p>
            <a:pPr algn="ctr"/>
            <a:r>
              <a:rPr lang="fr-FR" sz="1200" dirty="0">
                <a:solidFill>
                  <a:schemeClr val="bg1"/>
                </a:solidFill>
                <a:latin typeface="Cavolini" panose="03000502040302020204" pitchFamily="66" charset="0"/>
                <a:cs typeface="Cavolini" panose="03000502040302020204" pitchFamily="66" charset="0"/>
              </a:rPr>
              <a:t>LOA/LLD</a:t>
            </a:r>
          </a:p>
        </p:txBody>
      </p:sp>
      <p:sp>
        <p:nvSpPr>
          <p:cNvPr id="22" name="ZoneTexte 21">
            <a:extLst>
              <a:ext uri="{FF2B5EF4-FFF2-40B4-BE49-F238E27FC236}">
                <a16:creationId xmlns:a16="http://schemas.microsoft.com/office/drawing/2014/main" id="{8FA857F7-0788-C629-1169-8F0CB6FCEB64}"/>
              </a:ext>
            </a:extLst>
          </p:cNvPr>
          <p:cNvSpPr txBox="1"/>
          <p:nvPr/>
        </p:nvSpPr>
        <p:spPr>
          <a:xfrm>
            <a:off x="9482136" y="4635448"/>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E-commerce</a:t>
            </a:r>
          </a:p>
          <a:p>
            <a:pPr algn="ctr"/>
            <a:r>
              <a:rPr lang="fr-FR" sz="1200" dirty="0">
                <a:solidFill>
                  <a:schemeClr val="bg1"/>
                </a:solidFill>
                <a:latin typeface="Cavolini" panose="03000502040302020204" pitchFamily="66" charset="0"/>
                <a:cs typeface="Cavolini" panose="03000502040302020204" pitchFamily="66" charset="0"/>
              </a:rPr>
              <a:t>LLD pour les Pros</a:t>
            </a:r>
          </a:p>
        </p:txBody>
      </p:sp>
      <p:pic>
        <p:nvPicPr>
          <p:cNvPr id="24" name="Picture 4">
            <a:extLst>
              <a:ext uri="{FF2B5EF4-FFF2-40B4-BE49-F238E27FC236}">
                <a16:creationId xmlns:a16="http://schemas.microsoft.com/office/drawing/2014/main" id="{336B30BB-B3D1-4CF8-3F57-21EBC9AC58E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a:off x="-261940" y="4791432"/>
            <a:ext cx="1428751" cy="172402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D71D96C2-D89B-E9AB-5CA8-DD3E4B0E1CA4}"/>
              </a:ext>
            </a:extLst>
          </p:cNvPr>
          <p:cNvSpPr/>
          <p:nvPr/>
        </p:nvSpPr>
        <p:spPr>
          <a:xfrm>
            <a:off x="2762251" y="657225"/>
            <a:ext cx="8677274" cy="51530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10084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2" y="5270992"/>
            <a:ext cx="3164784" cy="1008095"/>
          </a:xfrm>
          <a:custGeom>
            <a:avLst/>
            <a:gdLst>
              <a:gd name="connsiteX0" fmla="*/ 0 w 3164784"/>
              <a:gd name="connsiteY0" fmla="*/ 0 h 1008095"/>
              <a:gd name="connsiteX1" fmla="*/ 664605 w 3164784"/>
              <a:gd name="connsiteY1" fmla="*/ 0 h 1008095"/>
              <a:gd name="connsiteX2" fmla="*/ 1360857 w 3164784"/>
              <a:gd name="connsiteY2" fmla="*/ 0 h 1008095"/>
              <a:gd name="connsiteX3" fmla="*/ 1962166 w 3164784"/>
              <a:gd name="connsiteY3" fmla="*/ 0 h 1008095"/>
              <a:gd name="connsiteX4" fmla="*/ 2563475 w 3164784"/>
              <a:gd name="connsiteY4" fmla="*/ 0 h 1008095"/>
              <a:gd name="connsiteX5" fmla="*/ 3164784 w 3164784"/>
              <a:gd name="connsiteY5" fmla="*/ 0 h 1008095"/>
              <a:gd name="connsiteX6" fmla="*/ 3164784 w 3164784"/>
              <a:gd name="connsiteY6" fmla="*/ 483886 h 1008095"/>
              <a:gd name="connsiteX7" fmla="*/ 3164784 w 3164784"/>
              <a:gd name="connsiteY7" fmla="*/ 1008095 h 1008095"/>
              <a:gd name="connsiteX8" fmla="*/ 2468532 w 3164784"/>
              <a:gd name="connsiteY8" fmla="*/ 1008095 h 1008095"/>
              <a:gd name="connsiteX9" fmla="*/ 1930518 w 3164784"/>
              <a:gd name="connsiteY9" fmla="*/ 1008095 h 1008095"/>
              <a:gd name="connsiteX10" fmla="*/ 1392505 w 3164784"/>
              <a:gd name="connsiteY10" fmla="*/ 1008095 h 1008095"/>
              <a:gd name="connsiteX11" fmla="*/ 791196 w 3164784"/>
              <a:gd name="connsiteY11" fmla="*/ 1008095 h 1008095"/>
              <a:gd name="connsiteX12" fmla="*/ 0 w 3164784"/>
              <a:gd name="connsiteY12" fmla="*/ 1008095 h 1008095"/>
              <a:gd name="connsiteX13" fmla="*/ 0 w 3164784"/>
              <a:gd name="connsiteY13" fmla="*/ 493967 h 1008095"/>
              <a:gd name="connsiteX14" fmla="*/ 0 w 3164784"/>
              <a:gd name="connsiteY14" fmla="*/ 0 h 1008095"/>
              <a:gd name="connsiteX0" fmla="*/ -93266 w 3164784"/>
              <a:gd name="connsiteY0" fmla="*/ 0 h 1008095"/>
              <a:gd name="connsiteX1" fmla="*/ -93266 w 3164784"/>
              <a:gd name="connsiteY1" fmla="*/ 483886 h 1008095"/>
              <a:gd name="connsiteX2" fmla="*/ -93266 w 3164784"/>
              <a:gd name="connsiteY2" fmla="*/ 1008095 h 1008095"/>
              <a:gd name="connsiteX3" fmla="*/ -93266 w 3164784"/>
              <a:gd name="connsiteY3" fmla="*/ 524209 h 1008095"/>
              <a:gd name="connsiteX4" fmla="*/ -93266 w 3164784"/>
              <a:gd name="connsiteY4" fmla="*/ 0 h 1008095"/>
              <a:gd name="connsiteX0" fmla="*/ -93266 w 3164784"/>
              <a:gd name="connsiteY0" fmla="*/ 176215 h 1008095"/>
              <a:gd name="connsiteX1" fmla="*/ -217136 w 3164784"/>
              <a:gd name="connsiteY1" fmla="*/ 38035 h 1008095"/>
            </a:gdLst>
            <a:ahLst/>
            <a:cxnLst>
              <a:cxn ang="0">
                <a:pos x="connsiteX0" y="connsiteY0"/>
              </a:cxn>
              <a:cxn ang="0">
                <a:pos x="connsiteX1" y="connsiteY1"/>
              </a:cxn>
            </a:cxnLst>
            <a:rect l="l" t="t" r="r" b="b"/>
            <a:pathLst>
              <a:path w="3164784" h="1008095"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81853" y="168642"/>
                  <a:pt x="3143987" y="308419"/>
                  <a:pt x="3164784" y="483886"/>
                </a:cubicBezTo>
                <a:cubicBezTo>
                  <a:pt x="3185581" y="659353"/>
                  <a:pt x="3181287" y="798604"/>
                  <a:pt x="3164784" y="1008095"/>
                </a:cubicBezTo>
                <a:cubicBezTo>
                  <a:pt x="2838496" y="1012645"/>
                  <a:pt x="2775583" y="1006398"/>
                  <a:pt x="2468532" y="1008095"/>
                </a:cubicBezTo>
                <a:cubicBezTo>
                  <a:pt x="2161481" y="1009792"/>
                  <a:pt x="2091860" y="998622"/>
                  <a:pt x="1930518" y="1008095"/>
                </a:cubicBezTo>
                <a:cubicBezTo>
                  <a:pt x="1769176" y="1017568"/>
                  <a:pt x="1654792" y="1013406"/>
                  <a:pt x="1392505" y="1008095"/>
                </a:cubicBezTo>
                <a:cubicBezTo>
                  <a:pt x="1130218" y="1002784"/>
                  <a:pt x="1037610" y="1032629"/>
                  <a:pt x="791196" y="1008095"/>
                </a:cubicBezTo>
                <a:cubicBezTo>
                  <a:pt x="544782" y="983561"/>
                  <a:pt x="207237" y="1012133"/>
                  <a:pt x="0" y="1008095"/>
                </a:cubicBezTo>
                <a:cubicBezTo>
                  <a:pt x="19763" y="762324"/>
                  <a:pt x="-17645" y="599675"/>
                  <a:pt x="0" y="493967"/>
                </a:cubicBezTo>
                <a:cubicBezTo>
                  <a:pt x="17645" y="388259"/>
                  <a:pt x="-17529" y="237319"/>
                  <a:pt x="0" y="0"/>
                </a:cubicBezTo>
                <a:close/>
              </a:path>
              <a:path w="3164784" h="1008095" fill="none" extrusionOk="0">
                <a:moveTo>
                  <a:pt x="-93266" y="0"/>
                </a:moveTo>
                <a:cubicBezTo>
                  <a:pt x="-107150" y="130638"/>
                  <a:pt x="-92551" y="366100"/>
                  <a:pt x="-93266" y="483886"/>
                </a:cubicBezTo>
                <a:cubicBezTo>
                  <a:pt x="-93981" y="601672"/>
                  <a:pt x="-76147" y="854929"/>
                  <a:pt x="-93266" y="1008095"/>
                </a:cubicBezTo>
                <a:cubicBezTo>
                  <a:pt x="-72879" y="891992"/>
                  <a:pt x="-77916" y="716050"/>
                  <a:pt x="-93266" y="524209"/>
                </a:cubicBezTo>
                <a:cubicBezTo>
                  <a:pt x="-108616" y="332368"/>
                  <a:pt x="-84651" y="221153"/>
                  <a:pt x="-93266" y="0"/>
                </a:cubicBezTo>
                <a:close/>
              </a:path>
              <a:path w="3164784" h="1008095" fill="none" extrusionOk="0">
                <a:moveTo>
                  <a:pt x="-93266" y="176215"/>
                </a:moveTo>
                <a:cubicBezTo>
                  <a:pt x="-123818" y="141946"/>
                  <a:pt x="-164446" y="102784"/>
                  <a:pt x="-217136" y="38035"/>
                </a:cubicBezTo>
              </a:path>
              <a:path w="3164784" h="1008095"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81676" y="121275"/>
                  <a:pt x="3146625" y="356024"/>
                  <a:pt x="3164784" y="473805"/>
                </a:cubicBezTo>
                <a:cubicBezTo>
                  <a:pt x="3182943" y="591587"/>
                  <a:pt x="3150177" y="857240"/>
                  <a:pt x="3164784" y="1008095"/>
                </a:cubicBezTo>
                <a:cubicBezTo>
                  <a:pt x="3021047" y="1014803"/>
                  <a:pt x="2827855" y="1013770"/>
                  <a:pt x="2563475" y="1008095"/>
                </a:cubicBezTo>
                <a:cubicBezTo>
                  <a:pt x="2299095" y="1002420"/>
                  <a:pt x="2277170" y="1014263"/>
                  <a:pt x="2025462" y="1008095"/>
                </a:cubicBezTo>
                <a:cubicBezTo>
                  <a:pt x="1773754" y="1001927"/>
                  <a:pt x="1675052" y="990496"/>
                  <a:pt x="1455801" y="1008095"/>
                </a:cubicBezTo>
                <a:cubicBezTo>
                  <a:pt x="1236550" y="1025694"/>
                  <a:pt x="1086986" y="1014911"/>
                  <a:pt x="917787" y="1008095"/>
                </a:cubicBezTo>
                <a:cubicBezTo>
                  <a:pt x="748588" y="1001279"/>
                  <a:pt x="341069" y="973010"/>
                  <a:pt x="0" y="1008095"/>
                </a:cubicBezTo>
                <a:cubicBezTo>
                  <a:pt x="-1940" y="895595"/>
                  <a:pt x="-16670" y="639912"/>
                  <a:pt x="0" y="534290"/>
                </a:cubicBezTo>
                <a:cubicBezTo>
                  <a:pt x="16670" y="428668"/>
                  <a:pt x="7931" y="161926"/>
                  <a:pt x="0" y="0"/>
                </a:cubicBezTo>
                <a:close/>
              </a:path>
              <a:path w="3164784" h="1008095" fill="none" stroke="0" extrusionOk="0">
                <a:moveTo>
                  <a:pt x="-93266" y="0"/>
                </a:moveTo>
                <a:cubicBezTo>
                  <a:pt x="-101378" y="231602"/>
                  <a:pt x="-98803" y="278989"/>
                  <a:pt x="-93266" y="483886"/>
                </a:cubicBezTo>
                <a:cubicBezTo>
                  <a:pt x="-87729" y="688783"/>
                  <a:pt x="-78123" y="882056"/>
                  <a:pt x="-93266" y="1008095"/>
                </a:cubicBezTo>
                <a:cubicBezTo>
                  <a:pt x="-107724" y="864517"/>
                  <a:pt x="-93450" y="648891"/>
                  <a:pt x="-93266" y="483886"/>
                </a:cubicBezTo>
                <a:cubicBezTo>
                  <a:pt x="-93082" y="318881"/>
                  <a:pt x="-79055" y="99815"/>
                  <a:pt x="-93266" y="0"/>
                </a:cubicBezTo>
                <a:close/>
              </a:path>
              <a:path w="3164784" h="1008095" fill="none" stroke="0" extrusionOk="0">
                <a:moveTo>
                  <a:pt x="-93266" y="176215"/>
                </a:moveTo>
                <a:cubicBezTo>
                  <a:pt x="-139459" y="114086"/>
                  <a:pt x="-194337" y="69656"/>
                  <a:pt x="-217136" y="38035"/>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b="1" dirty="0">
              <a:latin typeface="Cavolini" panose="03000502040302020204" pitchFamily="66" charset="0"/>
              <a:cs typeface="Cavolini" panose="03000502040302020204" pitchFamily="66" charset="0"/>
            </a:endParaRPr>
          </a:p>
          <a:p>
            <a:pPr algn="ctr"/>
            <a:r>
              <a:rPr lang="fr-FR" sz="1100" b="1" dirty="0">
                <a:latin typeface="Cavolini" panose="03000502040302020204" pitchFamily="66" charset="0"/>
                <a:cs typeface="Cavolini" panose="03000502040302020204" pitchFamily="66" charset="0"/>
              </a:rPr>
              <a:t>Papernest permet de satisfaire et de conseiller, tout en favorisant les rebonds sur des produits bancaires via des ventes additionnelles !</a:t>
            </a:r>
          </a:p>
          <a:p>
            <a:pPr algn="ctr"/>
            <a:endParaRPr lang="fr-FR" sz="1100" dirty="0">
              <a:latin typeface="Cavolini" panose="03000502040302020204" pitchFamily="66" charset="0"/>
              <a:cs typeface="Cavolini" panose="03000502040302020204" pitchFamily="66" charset="0"/>
            </a:endParaRP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Papernest c’est « rapide, simple et gratuit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Préserver le pouvoir d’achat de nos clients particuliers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203808"/>
            <a:ext cx="10980738" cy="1858862"/>
          </a:xfrm>
        </p:spPr>
        <p:txBody>
          <a:bodyPr/>
          <a:lstStyle/>
          <a:p>
            <a:r>
              <a:rPr lang="fr-FR" dirty="0"/>
              <a:t>Papernest accompagne les clients Particuliers sur </a:t>
            </a:r>
            <a:r>
              <a:rPr lang="fr-FR" b="1" dirty="0">
                <a:solidFill>
                  <a:srgbClr val="C00000"/>
                </a:solidFill>
              </a:rPr>
              <a:t>l’optimisation de leurs abonnements du quotidien</a:t>
            </a:r>
            <a:r>
              <a:rPr lang="fr-FR" b="1" dirty="0"/>
              <a:t> </a:t>
            </a:r>
            <a:r>
              <a:rPr lang="fr-FR" dirty="0"/>
              <a:t>(mobile, internet, gaz, électricité) : </a:t>
            </a:r>
          </a:p>
          <a:p>
            <a:pPr lvl="1"/>
            <a:r>
              <a:rPr lang="fr-FR" dirty="0"/>
              <a:t>En proposant aux clients les meilleures offres en fonction de ses partenaires, suivant le profil, les besoins et les projets des clients </a:t>
            </a:r>
          </a:p>
          <a:p>
            <a:pPr lvl="1"/>
            <a:r>
              <a:rPr lang="fr-FR" dirty="0"/>
              <a:t>En réalisant gratuitement la souscription à un nouvel opérateur en tenant compte des critères des clients et en réalisant gratuitement la résiliation des anciens contrats des clients</a:t>
            </a:r>
          </a:p>
          <a:p>
            <a:pPr lvl="1"/>
            <a:r>
              <a:rPr lang="fr-FR" dirty="0"/>
              <a:t>En gérant les démarches d’aide au déménagement (souscription de nouveaux contrats d’abonnement par exemple).</a:t>
            </a:r>
          </a:p>
        </p:txBody>
      </p:sp>
      <p:sp>
        <p:nvSpPr>
          <p:cNvPr id="12" name="Rectangle 11">
            <a:extLst>
              <a:ext uri="{FF2B5EF4-FFF2-40B4-BE49-F238E27FC236}">
                <a16:creationId xmlns:a16="http://schemas.microsoft.com/office/drawing/2014/main" id="{0F6DC96F-EE42-DE80-24AA-076E7E35C45E}"/>
              </a:ext>
            </a:extLst>
          </p:cNvPr>
          <p:cNvSpPr/>
          <p:nvPr/>
        </p:nvSpPr>
        <p:spPr>
          <a:xfrm>
            <a:off x="334912" y="3200392"/>
            <a:ext cx="2791060" cy="1805201"/>
          </a:xfrm>
          <a:custGeom>
            <a:avLst/>
            <a:gdLst>
              <a:gd name="connsiteX0" fmla="*/ 0 w 2791060"/>
              <a:gd name="connsiteY0" fmla="*/ 0 h 1805201"/>
              <a:gd name="connsiteX1" fmla="*/ 697765 w 2791060"/>
              <a:gd name="connsiteY1" fmla="*/ 0 h 1805201"/>
              <a:gd name="connsiteX2" fmla="*/ 1339709 w 2791060"/>
              <a:gd name="connsiteY2" fmla="*/ 0 h 1805201"/>
              <a:gd name="connsiteX3" fmla="*/ 1953742 w 2791060"/>
              <a:gd name="connsiteY3" fmla="*/ 0 h 1805201"/>
              <a:gd name="connsiteX4" fmla="*/ 2791060 w 2791060"/>
              <a:gd name="connsiteY4" fmla="*/ 0 h 1805201"/>
              <a:gd name="connsiteX5" fmla="*/ 2791060 w 2791060"/>
              <a:gd name="connsiteY5" fmla="*/ 547578 h 1805201"/>
              <a:gd name="connsiteX6" fmla="*/ 2791060 w 2791060"/>
              <a:gd name="connsiteY6" fmla="*/ 1185415 h 1805201"/>
              <a:gd name="connsiteX7" fmla="*/ 2791060 w 2791060"/>
              <a:gd name="connsiteY7" fmla="*/ 1805201 h 1805201"/>
              <a:gd name="connsiteX8" fmla="*/ 2149116 w 2791060"/>
              <a:gd name="connsiteY8" fmla="*/ 1805201 h 1805201"/>
              <a:gd name="connsiteX9" fmla="*/ 1535083 w 2791060"/>
              <a:gd name="connsiteY9" fmla="*/ 1805201 h 1805201"/>
              <a:gd name="connsiteX10" fmla="*/ 809407 w 2791060"/>
              <a:gd name="connsiteY10" fmla="*/ 1805201 h 1805201"/>
              <a:gd name="connsiteX11" fmla="*/ 0 w 2791060"/>
              <a:gd name="connsiteY11" fmla="*/ 1805201 h 1805201"/>
              <a:gd name="connsiteX12" fmla="*/ 0 w 2791060"/>
              <a:gd name="connsiteY12" fmla="*/ 1185415 h 1805201"/>
              <a:gd name="connsiteX13" fmla="*/ 0 w 2791060"/>
              <a:gd name="connsiteY13" fmla="*/ 565630 h 1805201"/>
              <a:gd name="connsiteX14" fmla="*/ 0 w 2791060"/>
              <a:gd name="connsiteY14"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805201"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80003" y="205194"/>
                  <a:pt x="2783113" y="370429"/>
                  <a:pt x="2791060" y="547578"/>
                </a:cubicBezTo>
                <a:cubicBezTo>
                  <a:pt x="2799007" y="724727"/>
                  <a:pt x="2793085" y="1041710"/>
                  <a:pt x="2791060" y="1185415"/>
                </a:cubicBezTo>
                <a:cubicBezTo>
                  <a:pt x="2789035" y="1329120"/>
                  <a:pt x="2794704" y="1503742"/>
                  <a:pt x="2791060" y="1805201"/>
                </a:cubicBezTo>
                <a:cubicBezTo>
                  <a:pt x="2651314" y="1790999"/>
                  <a:pt x="2294347" y="1808234"/>
                  <a:pt x="2149116" y="1805201"/>
                </a:cubicBezTo>
                <a:cubicBezTo>
                  <a:pt x="2003885" y="1802168"/>
                  <a:pt x="1706856" y="1797306"/>
                  <a:pt x="1535083" y="1805201"/>
                </a:cubicBezTo>
                <a:cubicBezTo>
                  <a:pt x="1363310" y="1813096"/>
                  <a:pt x="1133747" y="1781078"/>
                  <a:pt x="809407" y="1805201"/>
                </a:cubicBezTo>
                <a:cubicBezTo>
                  <a:pt x="485067" y="1829324"/>
                  <a:pt x="251087" y="1828694"/>
                  <a:pt x="0" y="1805201"/>
                </a:cubicBezTo>
                <a:cubicBezTo>
                  <a:pt x="3305" y="1557396"/>
                  <a:pt x="2782" y="1339210"/>
                  <a:pt x="0" y="1185415"/>
                </a:cubicBezTo>
                <a:cubicBezTo>
                  <a:pt x="-2782" y="1031620"/>
                  <a:pt x="-18168" y="691331"/>
                  <a:pt x="0" y="565630"/>
                </a:cubicBezTo>
                <a:cubicBezTo>
                  <a:pt x="18168" y="439929"/>
                  <a:pt x="-26557" y="278490"/>
                  <a:pt x="0" y="0"/>
                </a:cubicBezTo>
                <a:close/>
              </a:path>
              <a:path w="2791060" h="1805201"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98641" y="168912"/>
                  <a:pt x="2801658" y="391776"/>
                  <a:pt x="2791060" y="547578"/>
                </a:cubicBezTo>
                <a:cubicBezTo>
                  <a:pt x="2780462" y="703380"/>
                  <a:pt x="2793985" y="937216"/>
                  <a:pt x="2791060" y="1095155"/>
                </a:cubicBezTo>
                <a:cubicBezTo>
                  <a:pt x="2788135" y="1253094"/>
                  <a:pt x="2819650" y="1546929"/>
                  <a:pt x="2791060" y="1805201"/>
                </a:cubicBezTo>
                <a:cubicBezTo>
                  <a:pt x="2570458" y="1815123"/>
                  <a:pt x="2332186" y="1793320"/>
                  <a:pt x="2121206" y="1805201"/>
                </a:cubicBezTo>
                <a:cubicBezTo>
                  <a:pt x="1910226" y="1817082"/>
                  <a:pt x="1697158" y="1784013"/>
                  <a:pt x="1451351" y="1805201"/>
                </a:cubicBezTo>
                <a:cubicBezTo>
                  <a:pt x="1205544" y="1826389"/>
                  <a:pt x="991664" y="1792953"/>
                  <a:pt x="781497" y="1805201"/>
                </a:cubicBezTo>
                <a:cubicBezTo>
                  <a:pt x="571330" y="1817449"/>
                  <a:pt x="290526" y="1791549"/>
                  <a:pt x="0" y="1805201"/>
                </a:cubicBezTo>
                <a:cubicBezTo>
                  <a:pt x="8180" y="1605376"/>
                  <a:pt x="26420" y="1362093"/>
                  <a:pt x="0" y="1239571"/>
                </a:cubicBezTo>
                <a:cubicBezTo>
                  <a:pt x="-26420" y="1117049"/>
                  <a:pt x="-24921" y="850866"/>
                  <a:pt x="0" y="655890"/>
                </a:cubicBezTo>
                <a:cubicBezTo>
                  <a:pt x="24921" y="460914"/>
                  <a:pt x="30278" y="193940"/>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C5BE46A-56E5-F2B3-6607-3DB4156481FA}"/>
              </a:ext>
            </a:extLst>
          </p:cNvPr>
          <p:cNvSpPr/>
          <p:nvPr/>
        </p:nvSpPr>
        <p:spPr>
          <a:xfrm>
            <a:off x="1074065" y="3110291"/>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grpSp>
        <p:nvGrpSpPr>
          <p:cNvPr id="20" name="Groupe 19">
            <a:extLst>
              <a:ext uri="{FF2B5EF4-FFF2-40B4-BE49-F238E27FC236}">
                <a16:creationId xmlns:a16="http://schemas.microsoft.com/office/drawing/2014/main" id="{548ABA2B-C1BA-F57E-B20F-8BB6B438EACA}"/>
              </a:ext>
            </a:extLst>
          </p:cNvPr>
          <p:cNvGrpSpPr/>
          <p:nvPr/>
        </p:nvGrpSpPr>
        <p:grpSpPr>
          <a:xfrm>
            <a:off x="469297" y="3426804"/>
            <a:ext cx="2403281" cy="261610"/>
            <a:chOff x="469297" y="3709399"/>
            <a:chExt cx="2403281" cy="261610"/>
          </a:xfrm>
        </p:grpSpPr>
        <p:sp>
          <p:nvSpPr>
            <p:cNvPr id="14" name="Ellipse 13">
              <a:extLst>
                <a:ext uri="{FF2B5EF4-FFF2-40B4-BE49-F238E27FC236}">
                  <a16:creationId xmlns:a16="http://schemas.microsoft.com/office/drawing/2014/main" id="{114820FA-F5DF-DDB2-E8CE-9A5278E0CD7E}"/>
                </a:ext>
              </a:extLst>
            </p:cNvPr>
            <p:cNvSpPr/>
            <p:nvPr/>
          </p:nvSpPr>
          <p:spPr>
            <a:xfrm>
              <a:off x="469297" y="3747642"/>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15" name="ZoneTexte 14">
              <a:extLst>
                <a:ext uri="{FF2B5EF4-FFF2-40B4-BE49-F238E27FC236}">
                  <a16:creationId xmlns:a16="http://schemas.microsoft.com/office/drawing/2014/main" id="{25513378-44E0-D6CA-BB1E-75DAC7E081D2}"/>
                </a:ext>
              </a:extLst>
            </p:cNvPr>
            <p:cNvSpPr txBox="1"/>
            <p:nvPr/>
          </p:nvSpPr>
          <p:spPr>
            <a:xfrm>
              <a:off x="666825" y="3709399"/>
              <a:ext cx="2205753" cy="261610"/>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Jeunes</a:t>
              </a:r>
              <a:r>
                <a:rPr lang="fr-FR" sz="1100" dirty="0">
                  <a:latin typeface="Cavolini" panose="03000502040302020204" pitchFamily="66" charset="0"/>
                  <a:cs typeface="Cavolini" panose="03000502040302020204" pitchFamily="66" charset="0"/>
                </a:rPr>
                <a:t>, entre 18 et 35 ans</a:t>
              </a:r>
            </a:p>
          </p:txBody>
        </p:sp>
      </p:grpSp>
      <p:grpSp>
        <p:nvGrpSpPr>
          <p:cNvPr id="21" name="Groupe 20">
            <a:extLst>
              <a:ext uri="{FF2B5EF4-FFF2-40B4-BE49-F238E27FC236}">
                <a16:creationId xmlns:a16="http://schemas.microsoft.com/office/drawing/2014/main" id="{D21266A3-FCB7-5E5C-C499-5B74B51A9C40}"/>
              </a:ext>
            </a:extLst>
          </p:cNvPr>
          <p:cNvGrpSpPr/>
          <p:nvPr/>
        </p:nvGrpSpPr>
        <p:grpSpPr>
          <a:xfrm>
            <a:off x="469217" y="3892293"/>
            <a:ext cx="2433082" cy="430887"/>
            <a:chOff x="469217" y="4174888"/>
            <a:chExt cx="2433082" cy="430887"/>
          </a:xfrm>
        </p:grpSpPr>
        <p:sp>
          <p:nvSpPr>
            <p:cNvPr id="16" name="Ellipse 15">
              <a:extLst>
                <a:ext uri="{FF2B5EF4-FFF2-40B4-BE49-F238E27FC236}">
                  <a16:creationId xmlns:a16="http://schemas.microsoft.com/office/drawing/2014/main" id="{1734EA77-E549-3649-9465-BF2CD63A2D86}"/>
                </a:ext>
              </a:extLst>
            </p:cNvPr>
            <p:cNvSpPr/>
            <p:nvPr/>
          </p:nvSpPr>
          <p:spPr>
            <a:xfrm>
              <a:off x="469217" y="429777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17" name="ZoneTexte 16">
              <a:extLst>
                <a:ext uri="{FF2B5EF4-FFF2-40B4-BE49-F238E27FC236}">
                  <a16:creationId xmlns:a16="http://schemas.microsoft.com/office/drawing/2014/main" id="{3AEF4C32-086A-5780-5293-46BF1550EFAF}"/>
                </a:ext>
              </a:extLst>
            </p:cNvPr>
            <p:cNvSpPr txBox="1"/>
            <p:nvPr/>
          </p:nvSpPr>
          <p:spPr>
            <a:xfrm>
              <a:off x="696546" y="4174888"/>
              <a:ext cx="2205753" cy="430887"/>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Particuliers, entre 18 et 35 ans, au </a:t>
              </a:r>
              <a:r>
                <a:rPr lang="fr-FR" sz="1100" b="1" dirty="0">
                  <a:latin typeface="Cavolini" panose="03000502040302020204" pitchFamily="66" charset="0"/>
                  <a:cs typeface="Cavolini" panose="03000502040302020204" pitchFamily="66" charset="0"/>
                </a:rPr>
                <a:t>budget tendu</a:t>
              </a:r>
            </a:p>
          </p:txBody>
        </p:sp>
      </p:grpSp>
      <p:grpSp>
        <p:nvGrpSpPr>
          <p:cNvPr id="22" name="Groupe 21">
            <a:extLst>
              <a:ext uri="{FF2B5EF4-FFF2-40B4-BE49-F238E27FC236}">
                <a16:creationId xmlns:a16="http://schemas.microsoft.com/office/drawing/2014/main" id="{DAE99DB6-9687-77D6-D0CA-FB7203BCCBEE}"/>
              </a:ext>
            </a:extLst>
          </p:cNvPr>
          <p:cNvGrpSpPr/>
          <p:nvPr/>
        </p:nvGrpSpPr>
        <p:grpSpPr>
          <a:xfrm>
            <a:off x="469217" y="4442422"/>
            <a:ext cx="2433082" cy="430887"/>
            <a:chOff x="469217" y="4725017"/>
            <a:chExt cx="2433082" cy="430887"/>
          </a:xfrm>
        </p:grpSpPr>
        <p:sp>
          <p:nvSpPr>
            <p:cNvPr id="18" name="Ellipse 17">
              <a:extLst>
                <a:ext uri="{FF2B5EF4-FFF2-40B4-BE49-F238E27FC236}">
                  <a16:creationId xmlns:a16="http://schemas.microsoft.com/office/drawing/2014/main" id="{DD2C9E1F-A566-F8EE-C697-35285EAB5AC5}"/>
                </a:ext>
              </a:extLst>
            </p:cNvPr>
            <p:cNvSpPr/>
            <p:nvPr/>
          </p:nvSpPr>
          <p:spPr>
            <a:xfrm>
              <a:off x="469217" y="4847900"/>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3</a:t>
              </a:r>
            </a:p>
          </p:txBody>
        </p:sp>
        <p:sp>
          <p:nvSpPr>
            <p:cNvPr id="19" name="ZoneTexte 18">
              <a:extLst>
                <a:ext uri="{FF2B5EF4-FFF2-40B4-BE49-F238E27FC236}">
                  <a16:creationId xmlns:a16="http://schemas.microsoft.com/office/drawing/2014/main" id="{35704950-AB03-FFDE-F453-AE2448AA75E3}"/>
                </a:ext>
              </a:extLst>
            </p:cNvPr>
            <p:cNvSpPr txBox="1"/>
            <p:nvPr/>
          </p:nvSpPr>
          <p:spPr>
            <a:xfrm>
              <a:off x="696547" y="4725017"/>
              <a:ext cx="2205752" cy="430887"/>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Clients majeurs avec un </a:t>
              </a:r>
              <a:r>
                <a:rPr lang="fr-FR" sz="1100" b="1" dirty="0">
                  <a:latin typeface="Cavolini" panose="03000502040302020204" pitchFamily="66" charset="0"/>
                  <a:cs typeface="Cavolini" panose="03000502040302020204" pitchFamily="66" charset="0"/>
                </a:rPr>
                <a:t>projet de déménagement</a:t>
              </a:r>
            </a:p>
          </p:txBody>
        </p:sp>
      </p:grpSp>
      <p:sp>
        <p:nvSpPr>
          <p:cNvPr id="23" name="Rectangle 22">
            <a:extLst>
              <a:ext uri="{FF2B5EF4-FFF2-40B4-BE49-F238E27FC236}">
                <a16:creationId xmlns:a16="http://schemas.microsoft.com/office/drawing/2014/main" id="{A7E98DE8-2548-3D6C-CE45-B5CAE9DB08D6}"/>
              </a:ext>
            </a:extLst>
          </p:cNvPr>
          <p:cNvSpPr/>
          <p:nvPr/>
        </p:nvSpPr>
        <p:spPr>
          <a:xfrm>
            <a:off x="3338624" y="3200392"/>
            <a:ext cx="4401877" cy="1805201"/>
          </a:xfrm>
          <a:custGeom>
            <a:avLst/>
            <a:gdLst>
              <a:gd name="connsiteX0" fmla="*/ 0 w 4401877"/>
              <a:gd name="connsiteY0" fmla="*/ 0 h 1805201"/>
              <a:gd name="connsiteX1" fmla="*/ 496783 w 4401877"/>
              <a:gd name="connsiteY1" fmla="*/ 0 h 1805201"/>
              <a:gd name="connsiteX2" fmla="*/ 1081604 w 4401877"/>
              <a:gd name="connsiteY2" fmla="*/ 0 h 1805201"/>
              <a:gd name="connsiteX3" fmla="*/ 1754462 w 4401877"/>
              <a:gd name="connsiteY3" fmla="*/ 0 h 1805201"/>
              <a:gd name="connsiteX4" fmla="*/ 2383302 w 4401877"/>
              <a:gd name="connsiteY4" fmla="*/ 0 h 1805201"/>
              <a:gd name="connsiteX5" fmla="*/ 2880085 w 4401877"/>
              <a:gd name="connsiteY5" fmla="*/ 0 h 1805201"/>
              <a:gd name="connsiteX6" fmla="*/ 3596962 w 4401877"/>
              <a:gd name="connsiteY6" fmla="*/ 0 h 1805201"/>
              <a:gd name="connsiteX7" fmla="*/ 4401877 w 4401877"/>
              <a:gd name="connsiteY7" fmla="*/ 0 h 1805201"/>
              <a:gd name="connsiteX8" fmla="*/ 4401877 w 4401877"/>
              <a:gd name="connsiteY8" fmla="*/ 601734 h 1805201"/>
              <a:gd name="connsiteX9" fmla="*/ 4401877 w 4401877"/>
              <a:gd name="connsiteY9" fmla="*/ 1167363 h 1805201"/>
              <a:gd name="connsiteX10" fmla="*/ 4401877 w 4401877"/>
              <a:gd name="connsiteY10" fmla="*/ 1805201 h 1805201"/>
              <a:gd name="connsiteX11" fmla="*/ 3861075 w 4401877"/>
              <a:gd name="connsiteY11" fmla="*/ 1805201 h 1805201"/>
              <a:gd name="connsiteX12" fmla="*/ 3232235 w 4401877"/>
              <a:gd name="connsiteY12" fmla="*/ 1805201 h 1805201"/>
              <a:gd name="connsiteX13" fmla="*/ 2559377 w 4401877"/>
              <a:gd name="connsiteY13" fmla="*/ 1805201 h 1805201"/>
              <a:gd name="connsiteX14" fmla="*/ 1974556 w 4401877"/>
              <a:gd name="connsiteY14" fmla="*/ 1805201 h 1805201"/>
              <a:gd name="connsiteX15" fmla="*/ 1301698 w 4401877"/>
              <a:gd name="connsiteY15" fmla="*/ 1805201 h 1805201"/>
              <a:gd name="connsiteX16" fmla="*/ 760896 w 4401877"/>
              <a:gd name="connsiteY16" fmla="*/ 1805201 h 1805201"/>
              <a:gd name="connsiteX17" fmla="*/ 0 w 4401877"/>
              <a:gd name="connsiteY17" fmla="*/ 1805201 h 1805201"/>
              <a:gd name="connsiteX18" fmla="*/ 0 w 4401877"/>
              <a:gd name="connsiteY18" fmla="*/ 1203467 h 1805201"/>
              <a:gd name="connsiteX19" fmla="*/ 0 w 4401877"/>
              <a:gd name="connsiteY19" fmla="*/ 601734 h 1805201"/>
              <a:gd name="connsiteX20" fmla="*/ 0 w 4401877"/>
              <a:gd name="connsiteY20"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805201"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412158" y="196794"/>
                  <a:pt x="4405181" y="352558"/>
                  <a:pt x="4401877" y="601734"/>
                </a:cubicBezTo>
                <a:cubicBezTo>
                  <a:pt x="4398573" y="850910"/>
                  <a:pt x="4407319" y="1050422"/>
                  <a:pt x="4401877" y="1167363"/>
                </a:cubicBezTo>
                <a:cubicBezTo>
                  <a:pt x="4396435" y="1284304"/>
                  <a:pt x="4427250" y="1555693"/>
                  <a:pt x="4401877" y="1805201"/>
                </a:cubicBezTo>
                <a:cubicBezTo>
                  <a:pt x="4187464" y="1791181"/>
                  <a:pt x="4011962" y="1825196"/>
                  <a:pt x="3861075" y="1805201"/>
                </a:cubicBezTo>
                <a:cubicBezTo>
                  <a:pt x="3710188" y="1785206"/>
                  <a:pt x="3461875" y="1778929"/>
                  <a:pt x="3232235" y="1805201"/>
                </a:cubicBezTo>
                <a:cubicBezTo>
                  <a:pt x="3002595" y="1831473"/>
                  <a:pt x="2728939" y="1825409"/>
                  <a:pt x="2559377" y="1805201"/>
                </a:cubicBezTo>
                <a:cubicBezTo>
                  <a:pt x="2389815" y="1784993"/>
                  <a:pt x="2232193" y="1802416"/>
                  <a:pt x="1974556" y="1805201"/>
                </a:cubicBezTo>
                <a:cubicBezTo>
                  <a:pt x="1716919" y="1807986"/>
                  <a:pt x="1529534" y="1790878"/>
                  <a:pt x="1301698" y="1805201"/>
                </a:cubicBezTo>
                <a:cubicBezTo>
                  <a:pt x="1073862" y="1819524"/>
                  <a:pt x="966932" y="1790899"/>
                  <a:pt x="760896" y="1805201"/>
                </a:cubicBezTo>
                <a:cubicBezTo>
                  <a:pt x="554860" y="1819503"/>
                  <a:pt x="199971" y="1839488"/>
                  <a:pt x="0" y="1805201"/>
                </a:cubicBezTo>
                <a:cubicBezTo>
                  <a:pt x="25143" y="1623234"/>
                  <a:pt x="-9684" y="1409523"/>
                  <a:pt x="0" y="1203467"/>
                </a:cubicBezTo>
                <a:cubicBezTo>
                  <a:pt x="9684" y="997411"/>
                  <a:pt x="14408" y="727316"/>
                  <a:pt x="0" y="601734"/>
                </a:cubicBezTo>
                <a:cubicBezTo>
                  <a:pt x="-14408" y="476152"/>
                  <a:pt x="-23821" y="277827"/>
                  <a:pt x="0" y="0"/>
                </a:cubicBezTo>
                <a:close/>
              </a:path>
              <a:path w="4401877" h="1805201"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371698" y="293804"/>
                  <a:pt x="4421424" y="358084"/>
                  <a:pt x="4401877" y="637838"/>
                </a:cubicBezTo>
                <a:cubicBezTo>
                  <a:pt x="4382330" y="917592"/>
                  <a:pt x="4393017" y="1091952"/>
                  <a:pt x="4401877" y="1221519"/>
                </a:cubicBezTo>
                <a:cubicBezTo>
                  <a:pt x="4410737" y="1351086"/>
                  <a:pt x="4415971" y="1661691"/>
                  <a:pt x="4401877" y="1805201"/>
                </a:cubicBezTo>
                <a:cubicBezTo>
                  <a:pt x="4183979" y="1788078"/>
                  <a:pt x="3958078" y="1791825"/>
                  <a:pt x="3729019" y="1805201"/>
                </a:cubicBezTo>
                <a:cubicBezTo>
                  <a:pt x="3499960" y="1818577"/>
                  <a:pt x="3304989" y="1829041"/>
                  <a:pt x="3188217" y="1805201"/>
                </a:cubicBezTo>
                <a:cubicBezTo>
                  <a:pt x="3071445" y="1781361"/>
                  <a:pt x="2770131" y="1787677"/>
                  <a:pt x="2647415" y="1805201"/>
                </a:cubicBezTo>
                <a:cubicBezTo>
                  <a:pt x="2524699" y="1822725"/>
                  <a:pt x="2122209" y="1791951"/>
                  <a:pt x="1974556" y="1805201"/>
                </a:cubicBezTo>
                <a:cubicBezTo>
                  <a:pt x="1826903" y="1818451"/>
                  <a:pt x="1667267" y="1801377"/>
                  <a:pt x="1433754" y="1805201"/>
                </a:cubicBezTo>
                <a:cubicBezTo>
                  <a:pt x="1200241" y="1809025"/>
                  <a:pt x="1047277" y="1804687"/>
                  <a:pt x="848933" y="1805201"/>
                </a:cubicBezTo>
                <a:cubicBezTo>
                  <a:pt x="650589" y="1805715"/>
                  <a:pt x="226131" y="1806810"/>
                  <a:pt x="0" y="1805201"/>
                </a:cubicBezTo>
                <a:cubicBezTo>
                  <a:pt x="1526" y="1667365"/>
                  <a:pt x="22921" y="1421143"/>
                  <a:pt x="0" y="1203467"/>
                </a:cubicBezTo>
                <a:cubicBezTo>
                  <a:pt x="-22921" y="985791"/>
                  <a:pt x="14671" y="817933"/>
                  <a:pt x="0" y="583682"/>
                </a:cubicBezTo>
                <a:cubicBezTo>
                  <a:pt x="-14671" y="349432"/>
                  <a:pt x="-16579" y="157363"/>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3110291"/>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25" name="ZoneTexte 24">
            <a:extLst>
              <a:ext uri="{FF2B5EF4-FFF2-40B4-BE49-F238E27FC236}">
                <a16:creationId xmlns:a16="http://schemas.microsoft.com/office/drawing/2014/main" id="{5E3C0683-E647-1127-B3B1-D2F1D92F7B9A}"/>
              </a:ext>
            </a:extLst>
          </p:cNvPr>
          <p:cNvSpPr txBox="1"/>
          <p:nvPr/>
        </p:nvSpPr>
        <p:spPr>
          <a:xfrm>
            <a:off x="3338625" y="3370031"/>
            <a:ext cx="4401876"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Les possibilités de rebonds sur des produits bancaires sont nombreuses, par exemple :</a:t>
            </a:r>
            <a:endParaRPr lang="fr-FR" sz="1100" dirty="0">
              <a:latin typeface="Cavolini" panose="03000502040302020204" pitchFamily="66" charset="0"/>
              <a:cs typeface="Cavolini" panose="03000502040302020204" pitchFamily="66" charset="0"/>
            </a:endParaRPr>
          </a:p>
        </p:txBody>
      </p:sp>
      <p:sp>
        <p:nvSpPr>
          <p:cNvPr id="27" name="Ellipse 26">
            <a:extLst>
              <a:ext uri="{FF2B5EF4-FFF2-40B4-BE49-F238E27FC236}">
                <a16:creationId xmlns:a16="http://schemas.microsoft.com/office/drawing/2014/main" id="{15A30718-F978-5748-B716-DDDC8DA04F2C}"/>
              </a:ext>
            </a:extLst>
          </p:cNvPr>
          <p:cNvSpPr/>
          <p:nvPr/>
        </p:nvSpPr>
        <p:spPr>
          <a:xfrm>
            <a:off x="3487606" y="3833573"/>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28" name="ZoneTexte 27">
            <a:extLst>
              <a:ext uri="{FF2B5EF4-FFF2-40B4-BE49-F238E27FC236}">
                <a16:creationId xmlns:a16="http://schemas.microsoft.com/office/drawing/2014/main" id="{461C6AA4-9471-8331-7386-46128304307B}"/>
              </a:ext>
            </a:extLst>
          </p:cNvPr>
          <p:cNvSpPr txBox="1"/>
          <p:nvPr/>
        </p:nvSpPr>
        <p:spPr>
          <a:xfrm>
            <a:off x="3685133" y="3795330"/>
            <a:ext cx="4055367" cy="600164"/>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Bancarisation</a:t>
            </a:r>
            <a:r>
              <a:rPr lang="fr-FR" sz="1100" dirty="0">
                <a:latin typeface="Cavolini" panose="03000502040302020204" pitchFamily="66" charset="0"/>
                <a:cs typeface="Cavolini" panose="03000502040302020204" pitchFamily="66" charset="0"/>
              </a:rPr>
              <a:t> : une montée en gamme sur la carte pour utiliser à bon escient les économies réalisées.</a:t>
            </a:r>
            <a:endParaRPr lang="fr-FR" sz="1100" b="1" dirty="0">
              <a:latin typeface="Cavolini" panose="03000502040302020204" pitchFamily="66" charset="0"/>
              <a:cs typeface="Cavolini" panose="03000502040302020204" pitchFamily="66" charset="0"/>
            </a:endParaRPr>
          </a:p>
        </p:txBody>
      </p:sp>
      <p:sp>
        <p:nvSpPr>
          <p:cNvPr id="29" name="Ellipse 28">
            <a:extLst>
              <a:ext uri="{FF2B5EF4-FFF2-40B4-BE49-F238E27FC236}">
                <a16:creationId xmlns:a16="http://schemas.microsoft.com/office/drawing/2014/main" id="{E51F4C25-4FE6-C4D6-5CAB-645465A7CCFD}"/>
              </a:ext>
            </a:extLst>
          </p:cNvPr>
          <p:cNvSpPr/>
          <p:nvPr/>
        </p:nvSpPr>
        <p:spPr>
          <a:xfrm>
            <a:off x="3487606" y="4428117"/>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30" name="ZoneTexte 29">
            <a:extLst>
              <a:ext uri="{FF2B5EF4-FFF2-40B4-BE49-F238E27FC236}">
                <a16:creationId xmlns:a16="http://schemas.microsoft.com/office/drawing/2014/main" id="{F1455CDF-652D-663E-6B3A-CA2DCD2BEA14}"/>
              </a:ext>
            </a:extLst>
          </p:cNvPr>
          <p:cNvSpPr txBox="1"/>
          <p:nvPr/>
        </p:nvSpPr>
        <p:spPr>
          <a:xfrm>
            <a:off x="3685134" y="4389874"/>
            <a:ext cx="4055366" cy="600164"/>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Prévoyance</a:t>
            </a:r>
            <a:r>
              <a:rPr lang="fr-FR" sz="1100" dirty="0">
                <a:latin typeface="Cavolini" panose="03000502040302020204" pitchFamily="66" charset="0"/>
                <a:cs typeface="Cavolini" panose="03000502040302020204" pitchFamily="66" charset="0"/>
              </a:rPr>
              <a:t> : souscrire un contrat </a:t>
            </a:r>
            <a:r>
              <a:rPr lang="fr-FR" sz="1100" dirty="0" err="1">
                <a:latin typeface="Cavolini" panose="03000502040302020204" pitchFamily="66" charset="0"/>
                <a:cs typeface="Cavolini" panose="03000502040302020204" pitchFamily="66" charset="0"/>
              </a:rPr>
              <a:t>Secur’Famille</a:t>
            </a:r>
            <a:r>
              <a:rPr lang="fr-FR" sz="1100" dirty="0">
                <a:latin typeface="Cavolini" panose="03000502040302020204" pitchFamily="66" charset="0"/>
                <a:cs typeface="Cavolini" panose="03000502040302020204" pitchFamily="66" charset="0"/>
              </a:rPr>
              <a:t> pour protéger ses proches grâce aux économies réalisées.</a:t>
            </a:r>
            <a:endParaRPr lang="fr-FR" sz="1100" b="1" dirty="0">
              <a:latin typeface="Cavolini" panose="03000502040302020204" pitchFamily="66" charset="0"/>
              <a:cs typeface="Cavolini" panose="03000502040302020204" pitchFamily="66" charset="0"/>
            </a:endParaRP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110291"/>
            <a:ext cx="3164784" cy="2079772"/>
          </a:xfrm>
          <a:custGeom>
            <a:avLst/>
            <a:gdLst>
              <a:gd name="connsiteX0" fmla="*/ 0 w 3164784"/>
              <a:gd name="connsiteY0" fmla="*/ 0 h 2079772"/>
              <a:gd name="connsiteX1" fmla="*/ 696252 w 3164784"/>
              <a:gd name="connsiteY1" fmla="*/ 0 h 2079772"/>
              <a:gd name="connsiteX2" fmla="*/ 1297561 w 3164784"/>
              <a:gd name="connsiteY2" fmla="*/ 0 h 2079772"/>
              <a:gd name="connsiteX3" fmla="*/ 1930518 w 3164784"/>
              <a:gd name="connsiteY3" fmla="*/ 0 h 2079772"/>
              <a:gd name="connsiteX4" fmla="*/ 2500179 w 3164784"/>
              <a:gd name="connsiteY4" fmla="*/ 0 h 2079772"/>
              <a:gd name="connsiteX5" fmla="*/ 3164784 w 3164784"/>
              <a:gd name="connsiteY5" fmla="*/ 0 h 2079772"/>
              <a:gd name="connsiteX6" fmla="*/ 3164784 w 3164784"/>
              <a:gd name="connsiteY6" fmla="*/ 672460 h 2079772"/>
              <a:gd name="connsiteX7" fmla="*/ 3164784 w 3164784"/>
              <a:gd name="connsiteY7" fmla="*/ 1386515 h 2079772"/>
              <a:gd name="connsiteX8" fmla="*/ 3164784 w 3164784"/>
              <a:gd name="connsiteY8" fmla="*/ 2079772 h 2079772"/>
              <a:gd name="connsiteX9" fmla="*/ 2595123 w 3164784"/>
              <a:gd name="connsiteY9" fmla="*/ 2079772 h 2079772"/>
              <a:gd name="connsiteX10" fmla="*/ 1993814 w 3164784"/>
              <a:gd name="connsiteY10" fmla="*/ 2079772 h 2079772"/>
              <a:gd name="connsiteX11" fmla="*/ 1329209 w 3164784"/>
              <a:gd name="connsiteY11" fmla="*/ 2079772 h 2079772"/>
              <a:gd name="connsiteX12" fmla="*/ 696252 w 3164784"/>
              <a:gd name="connsiteY12" fmla="*/ 2079772 h 2079772"/>
              <a:gd name="connsiteX13" fmla="*/ 0 w 3164784"/>
              <a:gd name="connsiteY13" fmla="*/ 2079772 h 2079772"/>
              <a:gd name="connsiteX14" fmla="*/ 0 w 3164784"/>
              <a:gd name="connsiteY14" fmla="*/ 1407312 h 2079772"/>
              <a:gd name="connsiteX15" fmla="*/ 0 w 3164784"/>
              <a:gd name="connsiteY15" fmla="*/ 672460 h 2079772"/>
              <a:gd name="connsiteX16" fmla="*/ 0 w 3164784"/>
              <a:gd name="connsiteY16" fmla="*/ 0 h 2079772"/>
              <a:gd name="connsiteX0" fmla="*/ -93266 w 3164784"/>
              <a:gd name="connsiteY0" fmla="*/ 0 h 2079772"/>
              <a:gd name="connsiteX1" fmla="*/ -93266 w 3164784"/>
              <a:gd name="connsiteY1" fmla="*/ 651662 h 2079772"/>
              <a:gd name="connsiteX2" fmla="*/ -93266 w 3164784"/>
              <a:gd name="connsiteY2" fmla="*/ 1303324 h 2079772"/>
              <a:gd name="connsiteX3" fmla="*/ -93266 w 3164784"/>
              <a:gd name="connsiteY3" fmla="*/ 2079772 h 2079772"/>
              <a:gd name="connsiteX4" fmla="*/ -93266 w 3164784"/>
              <a:gd name="connsiteY4" fmla="*/ 1365717 h 2079772"/>
              <a:gd name="connsiteX5" fmla="*/ -93266 w 3164784"/>
              <a:gd name="connsiteY5" fmla="*/ 714055 h 2079772"/>
              <a:gd name="connsiteX6" fmla="*/ -93266 w 3164784"/>
              <a:gd name="connsiteY6" fmla="*/ 0 h 2079772"/>
              <a:gd name="connsiteX0" fmla="*/ -93266 w 3164784"/>
              <a:gd name="connsiteY0" fmla="*/ 363544 h 2079772"/>
              <a:gd name="connsiteX1" fmla="*/ -172709 w 3164784"/>
              <a:gd name="connsiteY1" fmla="*/ 753473 h 2079772"/>
              <a:gd name="connsiteX2" fmla="*/ -249037 w 3164784"/>
              <a:gd name="connsiteY2" fmla="*/ 1128110 h 2079772"/>
            </a:gdLst>
            <a:ahLst/>
            <a:cxnLst>
              <a:cxn ang="0">
                <a:pos x="connsiteX0" y="connsiteY0"/>
              </a:cxn>
              <a:cxn ang="0">
                <a:pos x="connsiteX1" y="connsiteY1"/>
              </a:cxn>
              <a:cxn ang="0">
                <a:pos x="connsiteX2" y="connsiteY2"/>
              </a:cxn>
            </a:cxnLst>
            <a:rect l="l" t="t" r="r" b="b"/>
            <a:pathLst>
              <a:path w="3164784" h="2079772" fill="none" extrusionOk="0">
                <a:moveTo>
                  <a:pt x="0" y="0"/>
                </a:moveTo>
                <a:cubicBezTo>
                  <a:pt x="251765" y="-31645"/>
                  <a:pt x="476502" y="-30577"/>
                  <a:pt x="696252" y="0"/>
                </a:cubicBezTo>
                <a:cubicBezTo>
                  <a:pt x="916002" y="30577"/>
                  <a:pt x="1126351" y="-24279"/>
                  <a:pt x="1297561" y="0"/>
                </a:cubicBezTo>
                <a:cubicBezTo>
                  <a:pt x="1468771" y="24279"/>
                  <a:pt x="1670575" y="-23920"/>
                  <a:pt x="1930518" y="0"/>
                </a:cubicBezTo>
                <a:cubicBezTo>
                  <a:pt x="2190461" y="23920"/>
                  <a:pt x="2357498" y="6055"/>
                  <a:pt x="2500179" y="0"/>
                </a:cubicBezTo>
                <a:cubicBezTo>
                  <a:pt x="2642860" y="-6055"/>
                  <a:pt x="2964837" y="19712"/>
                  <a:pt x="3164784" y="0"/>
                </a:cubicBezTo>
                <a:cubicBezTo>
                  <a:pt x="3144060" y="270530"/>
                  <a:pt x="3194251" y="411878"/>
                  <a:pt x="3164784" y="672460"/>
                </a:cubicBezTo>
                <a:cubicBezTo>
                  <a:pt x="3135317" y="933042"/>
                  <a:pt x="3134265" y="1210178"/>
                  <a:pt x="3164784" y="1386515"/>
                </a:cubicBezTo>
                <a:cubicBezTo>
                  <a:pt x="3195303" y="1562852"/>
                  <a:pt x="3172029" y="1844518"/>
                  <a:pt x="3164784" y="2079772"/>
                </a:cubicBezTo>
                <a:cubicBezTo>
                  <a:pt x="2916190" y="2094834"/>
                  <a:pt x="2873294" y="2092303"/>
                  <a:pt x="2595123" y="2079772"/>
                </a:cubicBezTo>
                <a:cubicBezTo>
                  <a:pt x="2316952" y="2067241"/>
                  <a:pt x="2239749" y="2065001"/>
                  <a:pt x="1993814" y="2079772"/>
                </a:cubicBezTo>
                <a:cubicBezTo>
                  <a:pt x="1747879" y="2094543"/>
                  <a:pt x="1505672" y="2080896"/>
                  <a:pt x="1329209" y="2079772"/>
                </a:cubicBezTo>
                <a:cubicBezTo>
                  <a:pt x="1152747" y="2078648"/>
                  <a:pt x="959260" y="2056506"/>
                  <a:pt x="696252" y="2079772"/>
                </a:cubicBezTo>
                <a:cubicBezTo>
                  <a:pt x="433244" y="2103038"/>
                  <a:pt x="343801" y="2064731"/>
                  <a:pt x="0" y="2079772"/>
                </a:cubicBezTo>
                <a:cubicBezTo>
                  <a:pt x="24680" y="1776977"/>
                  <a:pt x="-27592" y="1612902"/>
                  <a:pt x="0" y="1407312"/>
                </a:cubicBezTo>
                <a:cubicBezTo>
                  <a:pt x="27592" y="1201722"/>
                  <a:pt x="-19594" y="898675"/>
                  <a:pt x="0" y="672460"/>
                </a:cubicBezTo>
                <a:cubicBezTo>
                  <a:pt x="19594" y="446245"/>
                  <a:pt x="6282" y="238690"/>
                  <a:pt x="0" y="0"/>
                </a:cubicBezTo>
                <a:close/>
              </a:path>
              <a:path w="3164784" h="2079772" fill="none" extrusionOk="0">
                <a:moveTo>
                  <a:pt x="-93266" y="0"/>
                </a:moveTo>
                <a:cubicBezTo>
                  <a:pt x="-106896" y="270570"/>
                  <a:pt x="-94885" y="474652"/>
                  <a:pt x="-93266" y="651662"/>
                </a:cubicBezTo>
                <a:cubicBezTo>
                  <a:pt x="-91647" y="828672"/>
                  <a:pt x="-96452" y="1012477"/>
                  <a:pt x="-93266" y="1303324"/>
                </a:cubicBezTo>
                <a:cubicBezTo>
                  <a:pt x="-90080" y="1594171"/>
                  <a:pt x="-105632" y="1775286"/>
                  <a:pt x="-93266" y="2079772"/>
                </a:cubicBezTo>
                <a:cubicBezTo>
                  <a:pt x="-74316" y="1899841"/>
                  <a:pt x="-82392" y="1678623"/>
                  <a:pt x="-93266" y="1365717"/>
                </a:cubicBezTo>
                <a:cubicBezTo>
                  <a:pt x="-104140" y="1052811"/>
                  <a:pt x="-108485" y="929220"/>
                  <a:pt x="-93266" y="714055"/>
                </a:cubicBezTo>
                <a:cubicBezTo>
                  <a:pt x="-78047" y="498890"/>
                  <a:pt x="-69723" y="346972"/>
                  <a:pt x="-93266" y="0"/>
                </a:cubicBezTo>
                <a:close/>
              </a:path>
              <a:path w="3164784" h="2079772" fill="none" extrusionOk="0">
                <a:moveTo>
                  <a:pt x="-93266" y="363544"/>
                </a:moveTo>
                <a:cubicBezTo>
                  <a:pt x="-105047" y="482215"/>
                  <a:pt x="-141672" y="598130"/>
                  <a:pt x="-172709" y="753473"/>
                </a:cubicBezTo>
                <a:cubicBezTo>
                  <a:pt x="-203746" y="908816"/>
                  <a:pt x="-240529" y="1046946"/>
                  <a:pt x="-249037" y="1128110"/>
                </a:cubicBezTo>
              </a:path>
              <a:path w="3164784" h="2079772"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33925" y="203240"/>
                  <a:pt x="3133894" y="428718"/>
                  <a:pt x="3164784" y="630864"/>
                </a:cubicBezTo>
                <a:cubicBezTo>
                  <a:pt x="3195674" y="833010"/>
                  <a:pt x="3137088" y="1013618"/>
                  <a:pt x="3164784" y="1282526"/>
                </a:cubicBezTo>
                <a:cubicBezTo>
                  <a:pt x="3192480" y="1551434"/>
                  <a:pt x="3191895" y="1762240"/>
                  <a:pt x="3164784" y="2079772"/>
                </a:cubicBezTo>
                <a:cubicBezTo>
                  <a:pt x="3030790" y="2081829"/>
                  <a:pt x="2796131" y="2059497"/>
                  <a:pt x="2500179" y="2079772"/>
                </a:cubicBezTo>
                <a:cubicBezTo>
                  <a:pt x="2204227" y="2100047"/>
                  <a:pt x="2149769" y="2062173"/>
                  <a:pt x="1930518" y="2079772"/>
                </a:cubicBezTo>
                <a:cubicBezTo>
                  <a:pt x="1711267" y="2097371"/>
                  <a:pt x="1556663" y="2084858"/>
                  <a:pt x="1392505" y="2079772"/>
                </a:cubicBezTo>
                <a:cubicBezTo>
                  <a:pt x="1228347" y="2074686"/>
                  <a:pt x="1026109" y="2101334"/>
                  <a:pt x="854492" y="2079772"/>
                </a:cubicBezTo>
                <a:cubicBezTo>
                  <a:pt x="682875" y="2058210"/>
                  <a:pt x="284063" y="2068708"/>
                  <a:pt x="0" y="2079772"/>
                </a:cubicBezTo>
                <a:cubicBezTo>
                  <a:pt x="13215" y="1919916"/>
                  <a:pt x="-1617" y="1599179"/>
                  <a:pt x="0" y="1448908"/>
                </a:cubicBezTo>
                <a:cubicBezTo>
                  <a:pt x="1617" y="1298637"/>
                  <a:pt x="-9053" y="877808"/>
                  <a:pt x="0" y="734853"/>
                </a:cubicBezTo>
                <a:cubicBezTo>
                  <a:pt x="9053" y="591898"/>
                  <a:pt x="18651" y="320080"/>
                  <a:pt x="0" y="0"/>
                </a:cubicBezTo>
                <a:close/>
              </a:path>
              <a:path w="3164784" h="2079772" fill="none" stroke="0" extrusionOk="0">
                <a:moveTo>
                  <a:pt x="-93266" y="0"/>
                </a:moveTo>
                <a:cubicBezTo>
                  <a:pt x="-112467" y="133310"/>
                  <a:pt x="-115834" y="499197"/>
                  <a:pt x="-93266" y="630864"/>
                </a:cubicBezTo>
                <a:cubicBezTo>
                  <a:pt x="-70698" y="762531"/>
                  <a:pt x="-106135" y="1074975"/>
                  <a:pt x="-93266" y="1261728"/>
                </a:cubicBezTo>
                <a:cubicBezTo>
                  <a:pt x="-80397" y="1448481"/>
                  <a:pt x="-94856" y="1743126"/>
                  <a:pt x="-93266" y="2079772"/>
                </a:cubicBezTo>
                <a:cubicBezTo>
                  <a:pt x="-121458" y="1923738"/>
                  <a:pt x="-73925" y="1735965"/>
                  <a:pt x="-93266" y="1448908"/>
                </a:cubicBezTo>
                <a:cubicBezTo>
                  <a:pt x="-112607" y="1161851"/>
                  <a:pt x="-86473" y="966596"/>
                  <a:pt x="-93266" y="797246"/>
                </a:cubicBezTo>
                <a:cubicBezTo>
                  <a:pt x="-100059" y="627896"/>
                  <a:pt x="-96851" y="191646"/>
                  <a:pt x="-93266" y="0"/>
                </a:cubicBezTo>
                <a:close/>
              </a:path>
              <a:path w="3164784" h="2079772" fill="none" stroke="0" extrusionOk="0">
                <a:moveTo>
                  <a:pt x="-93266" y="363544"/>
                </a:moveTo>
                <a:cubicBezTo>
                  <a:pt x="-135398" y="486307"/>
                  <a:pt x="-118643" y="562111"/>
                  <a:pt x="-166478" y="722890"/>
                </a:cubicBezTo>
                <a:cubicBezTo>
                  <a:pt x="-214313" y="883669"/>
                  <a:pt x="-224936" y="984026"/>
                  <a:pt x="-249037" y="1128110"/>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54242"/>
                      <a:gd name="adj4" fmla="val -786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Les impacts sur la PV </a:t>
            </a:r>
          </a:p>
          <a:p>
            <a:pPr algn="ctr"/>
            <a:endParaRPr lang="fr-FR" sz="1100" dirty="0">
              <a:latin typeface="Cavolini" panose="03000502040302020204" pitchFamily="66" charset="0"/>
              <a:cs typeface="Cavolini" panose="03000502040302020204" pitchFamily="66" charset="0"/>
            </a:endParaRPr>
          </a:p>
          <a:p>
            <a:pPr marL="171450" indent="-171450">
              <a:buClr>
                <a:schemeClr val="bg1"/>
              </a:buClr>
              <a:buFont typeface="Wingdings" panose="05000000000000000000" pitchFamily="2" charset="2"/>
              <a:buChar char="§"/>
            </a:pPr>
            <a:r>
              <a:rPr lang="fr-FR" sz="1100" dirty="0">
                <a:latin typeface="Cavolini" panose="03000502040302020204" pitchFamily="66" charset="0"/>
                <a:cs typeface="Cavolini" panose="03000502040302020204" pitchFamily="66" charset="0"/>
              </a:rPr>
              <a:t>En </a:t>
            </a:r>
            <a:r>
              <a:rPr lang="fr-FR" sz="1100" b="1" dirty="0">
                <a:latin typeface="Cavolini" panose="03000502040302020204" pitchFamily="66" charset="0"/>
                <a:cs typeface="Cavolini" panose="03000502040302020204" pitchFamily="66" charset="0"/>
              </a:rPr>
              <a:t>agence</a:t>
            </a:r>
            <a:r>
              <a:rPr lang="fr-FR" sz="1100" dirty="0">
                <a:latin typeface="Cavolini" panose="03000502040302020204" pitchFamily="66" charset="0"/>
                <a:cs typeface="Cavolini" panose="03000502040302020204" pitchFamily="66" charset="0"/>
              </a:rPr>
              <a:t> : </a:t>
            </a:r>
          </a:p>
          <a:p>
            <a:pPr marL="361950" lvl="1" indent="-171450">
              <a:buClr>
                <a:schemeClr val="bg1"/>
              </a:buClr>
              <a:buFont typeface="Wingdings" panose="05000000000000000000" pitchFamily="2" charset="2"/>
              <a:buChar char="§"/>
              <a:tabLst>
                <a:tab pos="361950" algn="l"/>
              </a:tabLst>
            </a:pPr>
            <a:r>
              <a:rPr lang="fr-FR" sz="1100" dirty="0">
                <a:latin typeface="Cavolini" panose="03000502040302020204" pitchFamily="66" charset="0"/>
                <a:cs typeface="Cavolini" panose="03000502040302020204" pitchFamily="66" charset="0"/>
              </a:rPr>
              <a:t>Un lead qualifié génère </a:t>
            </a:r>
            <a:r>
              <a:rPr lang="fr-FR" sz="1100" b="1" dirty="0">
                <a:latin typeface="Cavolini" panose="03000502040302020204" pitchFamily="66" charset="0"/>
                <a:cs typeface="Cavolini" panose="03000502040302020204" pitchFamily="66" charset="0"/>
              </a:rPr>
              <a:t>5€</a:t>
            </a:r>
            <a:r>
              <a:rPr lang="fr-FR" sz="1100" dirty="0">
                <a:latin typeface="Cavolini" panose="03000502040302020204" pitchFamily="66" charset="0"/>
                <a:cs typeface="Cavolini" panose="03000502040302020204" pitchFamily="66" charset="0"/>
              </a:rPr>
              <a:t> de PNB</a:t>
            </a:r>
          </a:p>
          <a:p>
            <a:pPr marL="361950" lvl="1" indent="-171450">
              <a:buClr>
                <a:schemeClr val="bg1"/>
              </a:buClr>
              <a:buFont typeface="Wingdings" panose="05000000000000000000" pitchFamily="2" charset="2"/>
              <a:buChar char="§"/>
              <a:tabLst>
                <a:tab pos="361950" algn="l"/>
              </a:tabLst>
            </a:pPr>
            <a:r>
              <a:rPr lang="fr-FR" sz="1100" dirty="0">
                <a:latin typeface="Cavolini" panose="03000502040302020204" pitchFamily="66" charset="0"/>
                <a:cs typeface="Cavolini" panose="03000502040302020204" pitchFamily="66" charset="0"/>
              </a:rPr>
              <a:t>Un lead concrétisé génère </a:t>
            </a:r>
            <a:r>
              <a:rPr lang="fr-FR" sz="1100" b="1" dirty="0">
                <a:latin typeface="Cavolini" panose="03000502040302020204" pitchFamily="66" charset="0"/>
                <a:cs typeface="Cavolini" panose="03000502040302020204" pitchFamily="66" charset="0"/>
              </a:rPr>
              <a:t>15€</a:t>
            </a:r>
            <a:r>
              <a:rPr lang="fr-FR" sz="1100" dirty="0">
                <a:latin typeface="Cavolini" panose="03000502040302020204" pitchFamily="66" charset="0"/>
                <a:cs typeface="Cavolini" panose="03000502040302020204" pitchFamily="66" charset="0"/>
              </a:rPr>
              <a:t> de PNB</a:t>
            </a:r>
          </a:p>
          <a:p>
            <a:pPr marL="171450" indent="-171450">
              <a:buClr>
                <a:schemeClr val="bg1"/>
              </a:buClr>
              <a:buFont typeface="Wingdings" panose="05000000000000000000" pitchFamily="2" charset="2"/>
              <a:buChar char="§"/>
            </a:pPr>
            <a:r>
              <a:rPr lang="fr-FR" sz="1100" dirty="0">
                <a:latin typeface="Cavolini" panose="03000502040302020204" pitchFamily="66" charset="0"/>
                <a:cs typeface="Cavolini" panose="03000502040302020204" pitchFamily="66" charset="0"/>
              </a:rPr>
              <a:t>Sur </a:t>
            </a:r>
            <a:r>
              <a:rPr lang="fr-FR" sz="1100" b="1" dirty="0" err="1">
                <a:latin typeface="Cavolini" panose="03000502040302020204" pitchFamily="66" charset="0"/>
                <a:cs typeface="Cavolini" panose="03000502040302020204" pitchFamily="66" charset="0"/>
              </a:rPr>
              <a:t>Banxo</a:t>
            </a:r>
            <a:r>
              <a:rPr lang="fr-FR" sz="1100" dirty="0">
                <a:latin typeface="Cavolini" panose="03000502040302020204" pitchFamily="66" charset="0"/>
                <a:cs typeface="Cavolini" panose="03000502040302020204" pitchFamily="66" charset="0"/>
              </a:rPr>
              <a:t>, le lead concrétisé génère </a:t>
            </a:r>
            <a:r>
              <a:rPr lang="fr-FR" sz="1100" b="1" dirty="0">
                <a:latin typeface="Cavolini" panose="03000502040302020204" pitchFamily="66" charset="0"/>
                <a:cs typeface="Cavolini" panose="03000502040302020204" pitchFamily="66" charset="0"/>
              </a:rPr>
              <a:t>20€</a:t>
            </a:r>
            <a:r>
              <a:rPr lang="fr-FR" sz="1100" dirty="0">
                <a:latin typeface="Cavolini" panose="03000502040302020204" pitchFamily="66" charset="0"/>
                <a:cs typeface="Cavolini" panose="03000502040302020204" pitchFamily="66" charset="0"/>
              </a:rPr>
              <a:t> de PNB.</a:t>
            </a:r>
          </a:p>
          <a:p>
            <a:pPr marL="171450" indent="-171450">
              <a:buClr>
                <a:schemeClr val="bg1"/>
              </a:buClr>
              <a:buFont typeface="Wingdings" panose="05000000000000000000" pitchFamily="2" charset="2"/>
              <a:buChar char="§"/>
            </a:pPr>
            <a:r>
              <a:rPr lang="fr-FR" sz="1100" dirty="0">
                <a:latin typeface="Cavolini" panose="03000502040302020204" pitchFamily="66" charset="0"/>
                <a:cs typeface="Cavolini" panose="03000502040302020204" pitchFamily="66" charset="0"/>
              </a:rPr>
              <a:t>Dans le baromètre, la </a:t>
            </a:r>
            <a:r>
              <a:rPr lang="fr-FR" sz="1100" b="1" dirty="0">
                <a:latin typeface="Cavolini" panose="03000502040302020204" pitchFamily="66" charset="0"/>
                <a:cs typeface="Cavolini" panose="03000502040302020204" pitchFamily="66" charset="0"/>
              </a:rPr>
              <a:t>comptabilisation</a:t>
            </a:r>
            <a:r>
              <a:rPr lang="fr-FR" sz="1100" dirty="0">
                <a:latin typeface="Cavolini" panose="03000502040302020204" pitchFamily="66" charset="0"/>
                <a:cs typeface="Cavolini" panose="03000502040302020204" pitchFamily="66" charset="0"/>
              </a:rPr>
              <a:t> s’effectue </a:t>
            </a:r>
            <a:r>
              <a:rPr lang="fr-FR" sz="1100" b="1" dirty="0">
                <a:latin typeface="Cavolini" panose="03000502040302020204" pitchFamily="66" charset="0"/>
                <a:cs typeface="Cavolini" panose="03000502040302020204" pitchFamily="66" charset="0"/>
              </a:rPr>
              <a:t>sur le lead qualifié</a:t>
            </a:r>
            <a:r>
              <a:rPr lang="fr-FR" sz="1100" dirty="0">
                <a:latin typeface="Cavolini" panose="03000502040302020204" pitchFamily="66" charset="0"/>
                <a:cs typeface="Cavolini" panose="03000502040302020204" pitchFamily="66" charset="0"/>
              </a:rPr>
              <a:t>.</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5197034"/>
            <a:ext cx="7405588" cy="1139006"/>
          </a:xfrm>
          <a:custGeom>
            <a:avLst/>
            <a:gdLst>
              <a:gd name="connsiteX0" fmla="*/ 0 w 7405588"/>
              <a:gd name="connsiteY0" fmla="*/ 0 h 1139006"/>
              <a:gd name="connsiteX1" fmla="*/ 821347 w 7405588"/>
              <a:gd name="connsiteY1" fmla="*/ 0 h 1139006"/>
              <a:gd name="connsiteX2" fmla="*/ 1494582 w 7405588"/>
              <a:gd name="connsiteY2" fmla="*/ 0 h 1139006"/>
              <a:gd name="connsiteX3" fmla="*/ 2241873 w 7405588"/>
              <a:gd name="connsiteY3" fmla="*/ 0 h 1139006"/>
              <a:gd name="connsiteX4" fmla="*/ 2989165 w 7405588"/>
              <a:gd name="connsiteY4" fmla="*/ 0 h 1139006"/>
              <a:gd name="connsiteX5" fmla="*/ 3662400 w 7405588"/>
              <a:gd name="connsiteY5" fmla="*/ 0 h 1139006"/>
              <a:gd name="connsiteX6" fmla="*/ 4187523 w 7405588"/>
              <a:gd name="connsiteY6" fmla="*/ 0 h 1139006"/>
              <a:gd name="connsiteX7" fmla="*/ 4934815 w 7405588"/>
              <a:gd name="connsiteY7" fmla="*/ 0 h 1139006"/>
              <a:gd name="connsiteX8" fmla="*/ 5533994 w 7405588"/>
              <a:gd name="connsiteY8" fmla="*/ 0 h 1139006"/>
              <a:gd name="connsiteX9" fmla="*/ 6207229 w 7405588"/>
              <a:gd name="connsiteY9" fmla="*/ 0 h 1139006"/>
              <a:gd name="connsiteX10" fmla="*/ 6658297 w 7405588"/>
              <a:gd name="connsiteY10" fmla="*/ 0 h 1139006"/>
              <a:gd name="connsiteX11" fmla="*/ 7405588 w 7405588"/>
              <a:gd name="connsiteY11" fmla="*/ 0 h 1139006"/>
              <a:gd name="connsiteX12" fmla="*/ 7405588 w 7405588"/>
              <a:gd name="connsiteY12" fmla="*/ 569503 h 1139006"/>
              <a:gd name="connsiteX13" fmla="*/ 7405588 w 7405588"/>
              <a:gd name="connsiteY13" fmla="*/ 1139006 h 1139006"/>
              <a:gd name="connsiteX14" fmla="*/ 6954520 w 7405588"/>
              <a:gd name="connsiteY14" fmla="*/ 1139006 h 1139006"/>
              <a:gd name="connsiteX15" fmla="*/ 6429397 w 7405588"/>
              <a:gd name="connsiteY15" fmla="*/ 1139006 h 1139006"/>
              <a:gd name="connsiteX16" fmla="*/ 5682106 w 7405588"/>
              <a:gd name="connsiteY16" fmla="*/ 1139006 h 1139006"/>
              <a:gd name="connsiteX17" fmla="*/ 4934815 w 7405588"/>
              <a:gd name="connsiteY17" fmla="*/ 1139006 h 1139006"/>
              <a:gd name="connsiteX18" fmla="*/ 4335635 w 7405588"/>
              <a:gd name="connsiteY18" fmla="*/ 1139006 h 1139006"/>
              <a:gd name="connsiteX19" fmla="*/ 3514288 w 7405588"/>
              <a:gd name="connsiteY19" fmla="*/ 1139006 h 1139006"/>
              <a:gd name="connsiteX20" fmla="*/ 2766997 w 7405588"/>
              <a:gd name="connsiteY20" fmla="*/ 1139006 h 1139006"/>
              <a:gd name="connsiteX21" fmla="*/ 1945650 w 7405588"/>
              <a:gd name="connsiteY21" fmla="*/ 1139006 h 1139006"/>
              <a:gd name="connsiteX22" fmla="*/ 1198359 w 7405588"/>
              <a:gd name="connsiteY22" fmla="*/ 1139006 h 1139006"/>
              <a:gd name="connsiteX23" fmla="*/ 0 w 7405588"/>
              <a:gd name="connsiteY23" fmla="*/ 1139006 h 1139006"/>
              <a:gd name="connsiteX24" fmla="*/ 0 w 7405588"/>
              <a:gd name="connsiteY24" fmla="*/ 569503 h 1139006"/>
              <a:gd name="connsiteX25" fmla="*/ 0 w 7405588"/>
              <a:gd name="connsiteY25" fmla="*/ 0 h 113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139006"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78741" y="183975"/>
                  <a:pt x="7401548" y="389549"/>
                  <a:pt x="7405588" y="569503"/>
                </a:cubicBezTo>
                <a:cubicBezTo>
                  <a:pt x="7409628" y="749457"/>
                  <a:pt x="7386453" y="953821"/>
                  <a:pt x="7405588" y="1139006"/>
                </a:cubicBezTo>
                <a:cubicBezTo>
                  <a:pt x="7238604" y="1155927"/>
                  <a:pt x="7146131" y="1127963"/>
                  <a:pt x="6954520" y="1139006"/>
                </a:cubicBezTo>
                <a:cubicBezTo>
                  <a:pt x="6762909" y="1150049"/>
                  <a:pt x="6594653" y="1142268"/>
                  <a:pt x="6429397" y="1139006"/>
                </a:cubicBezTo>
                <a:cubicBezTo>
                  <a:pt x="6264141" y="1135744"/>
                  <a:pt x="5944120" y="1136414"/>
                  <a:pt x="5682106" y="1139006"/>
                </a:cubicBezTo>
                <a:cubicBezTo>
                  <a:pt x="5420092" y="1141598"/>
                  <a:pt x="5209279" y="1172273"/>
                  <a:pt x="4934815" y="1139006"/>
                </a:cubicBezTo>
                <a:cubicBezTo>
                  <a:pt x="4660351" y="1105739"/>
                  <a:pt x="4554775" y="1121499"/>
                  <a:pt x="4335635" y="1139006"/>
                </a:cubicBezTo>
                <a:cubicBezTo>
                  <a:pt x="4116495" y="1156513"/>
                  <a:pt x="3744260" y="1136143"/>
                  <a:pt x="3514288" y="1139006"/>
                </a:cubicBezTo>
                <a:cubicBezTo>
                  <a:pt x="3284316" y="1141869"/>
                  <a:pt x="2973223" y="1105180"/>
                  <a:pt x="2766997" y="1139006"/>
                </a:cubicBezTo>
                <a:cubicBezTo>
                  <a:pt x="2560771" y="1172832"/>
                  <a:pt x="2284025" y="1127367"/>
                  <a:pt x="1945650" y="1139006"/>
                </a:cubicBezTo>
                <a:cubicBezTo>
                  <a:pt x="1607275" y="1150645"/>
                  <a:pt x="1407956" y="1140441"/>
                  <a:pt x="1198359" y="1139006"/>
                </a:cubicBezTo>
                <a:cubicBezTo>
                  <a:pt x="988762" y="1137571"/>
                  <a:pt x="256253" y="1110399"/>
                  <a:pt x="0" y="1139006"/>
                </a:cubicBezTo>
                <a:cubicBezTo>
                  <a:pt x="-11732" y="897393"/>
                  <a:pt x="24243" y="761862"/>
                  <a:pt x="0" y="569503"/>
                </a:cubicBezTo>
                <a:cubicBezTo>
                  <a:pt x="-24243" y="377144"/>
                  <a:pt x="-1988" y="230496"/>
                  <a:pt x="0" y="0"/>
                </a:cubicBezTo>
                <a:close/>
              </a:path>
              <a:path w="7405588" h="1139006"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419689" y="285112"/>
                  <a:pt x="7383301" y="344619"/>
                  <a:pt x="7405588" y="580893"/>
                </a:cubicBezTo>
                <a:cubicBezTo>
                  <a:pt x="7427875" y="817167"/>
                  <a:pt x="7426891" y="929617"/>
                  <a:pt x="7405588" y="1139006"/>
                </a:cubicBezTo>
                <a:cubicBezTo>
                  <a:pt x="7226261" y="1157736"/>
                  <a:pt x="7106435" y="1151457"/>
                  <a:pt x="6880464" y="1139006"/>
                </a:cubicBezTo>
                <a:cubicBezTo>
                  <a:pt x="6654493" y="1126555"/>
                  <a:pt x="6464347" y="1123192"/>
                  <a:pt x="6355341" y="1139006"/>
                </a:cubicBezTo>
                <a:cubicBezTo>
                  <a:pt x="6246335" y="1154820"/>
                  <a:pt x="5894222" y="1155175"/>
                  <a:pt x="5756162" y="1139006"/>
                </a:cubicBezTo>
                <a:cubicBezTo>
                  <a:pt x="5618102" y="1122837"/>
                  <a:pt x="5151091" y="1153977"/>
                  <a:pt x="4934815" y="1139006"/>
                </a:cubicBezTo>
                <a:cubicBezTo>
                  <a:pt x="4718539" y="1124035"/>
                  <a:pt x="4419669" y="1139257"/>
                  <a:pt x="4261579" y="1139006"/>
                </a:cubicBezTo>
                <a:cubicBezTo>
                  <a:pt x="4103489" y="1138755"/>
                  <a:pt x="3787567" y="1129657"/>
                  <a:pt x="3662400" y="1139006"/>
                </a:cubicBezTo>
                <a:cubicBezTo>
                  <a:pt x="3537233" y="1148355"/>
                  <a:pt x="3220143" y="1118913"/>
                  <a:pt x="2915109" y="1139006"/>
                </a:cubicBezTo>
                <a:cubicBezTo>
                  <a:pt x="2610075" y="1159099"/>
                  <a:pt x="2545973" y="1139658"/>
                  <a:pt x="2241873" y="1139006"/>
                </a:cubicBezTo>
                <a:cubicBezTo>
                  <a:pt x="1937773" y="1138354"/>
                  <a:pt x="1755204" y="1101661"/>
                  <a:pt x="1420526" y="1139006"/>
                </a:cubicBezTo>
                <a:cubicBezTo>
                  <a:pt x="1085848" y="1176351"/>
                  <a:pt x="916011" y="1138362"/>
                  <a:pt x="599179" y="1139006"/>
                </a:cubicBezTo>
                <a:cubicBezTo>
                  <a:pt x="282347" y="1139650"/>
                  <a:pt x="146465" y="1121640"/>
                  <a:pt x="0" y="1139006"/>
                </a:cubicBezTo>
                <a:cubicBezTo>
                  <a:pt x="19571" y="1024386"/>
                  <a:pt x="21529" y="796771"/>
                  <a:pt x="0" y="592283"/>
                </a:cubicBezTo>
                <a:cubicBezTo>
                  <a:pt x="-21529" y="387795"/>
                  <a:pt x="11251" y="258974"/>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966571" y="5119752"/>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Papernest !</a:t>
            </a:r>
          </a:p>
        </p:txBody>
      </p:sp>
      <p:sp>
        <p:nvSpPr>
          <p:cNvPr id="41" name="ZoneTexte 40">
            <a:extLst>
              <a:ext uri="{FF2B5EF4-FFF2-40B4-BE49-F238E27FC236}">
                <a16:creationId xmlns:a16="http://schemas.microsoft.com/office/drawing/2014/main" id="{41F5B4C9-D297-03BC-C857-09805736B96C}"/>
              </a:ext>
            </a:extLst>
          </p:cNvPr>
          <p:cNvSpPr txBox="1"/>
          <p:nvPr/>
        </p:nvSpPr>
        <p:spPr>
          <a:xfrm>
            <a:off x="695324" y="5362318"/>
            <a:ext cx="7045175" cy="769441"/>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Rendez-vous dans la Rubrique des Commerciaux &gt; Conquêtes &gt; </a:t>
            </a:r>
            <a:r>
              <a:rPr lang="fr-FR" sz="1100" b="1" dirty="0">
                <a:latin typeface="Cavolini" panose="03000502040302020204" pitchFamily="66" charset="0"/>
                <a:cs typeface="Cavolini" panose="03000502040302020204" pitchFamily="66" charset="0"/>
                <a:hlinkClick r:id="rId4"/>
              </a:rPr>
              <a:t>Papernest</a:t>
            </a:r>
            <a:r>
              <a:rPr lang="fr-FR" sz="1100" dirty="0">
                <a:latin typeface="Cavolini" panose="03000502040302020204" pitchFamily="66" charset="0"/>
                <a:cs typeface="Cavolini" panose="03000502040302020204" pitchFamily="66" charset="0"/>
              </a:rPr>
              <a:t> et retrouvez tous les supports nécessaires pour compléter vos connaissances sur le sujet ! </a:t>
            </a:r>
          </a:p>
          <a:p>
            <a:endParaRPr lang="fr-FR" sz="1100" dirty="0">
              <a:latin typeface="Cavolini" panose="03000502040302020204" pitchFamily="66" charset="0"/>
              <a:cs typeface="Cavolini" panose="03000502040302020204" pitchFamily="66" charset="0"/>
            </a:endParaRPr>
          </a:p>
          <a:p>
            <a:r>
              <a:rPr lang="fr-FR" sz="1100" dirty="0">
                <a:latin typeface="Cavolini" panose="03000502040302020204" pitchFamily="66" charset="0"/>
                <a:cs typeface="Cavolini" panose="03000502040302020204" pitchFamily="66" charset="0"/>
              </a:rPr>
              <a:t>N’hésitez pas à contacter </a:t>
            </a:r>
            <a:r>
              <a:rPr lang="fr-FR" sz="1100" b="1" dirty="0">
                <a:latin typeface="Cavolini" panose="03000502040302020204" pitchFamily="66" charset="0"/>
                <a:cs typeface="Cavolini" panose="03000502040302020204" pitchFamily="66" charset="0"/>
                <a:hlinkClick r:id="rId5"/>
              </a:rPr>
              <a:t>Lucie Tesson</a:t>
            </a:r>
            <a:r>
              <a:rPr lang="fr-FR" sz="1100" dirty="0">
                <a:latin typeface="Cavolini" panose="03000502040302020204" pitchFamily="66" charset="0"/>
                <a:cs typeface="Cavolini" panose="03000502040302020204" pitchFamily="66" charset="0"/>
              </a:rPr>
              <a:t>, </a:t>
            </a:r>
            <a:r>
              <a:rPr lang="fr-FR" sz="1100" b="1" dirty="0">
                <a:latin typeface="Cavolini" panose="03000502040302020204" pitchFamily="66" charset="0"/>
                <a:cs typeface="Cavolini" panose="03000502040302020204" pitchFamily="66" charset="0"/>
                <a:hlinkClick r:id="rId6"/>
              </a:rPr>
              <a:t>Noé </a:t>
            </a:r>
            <a:r>
              <a:rPr lang="fr-FR" sz="1100" b="1" dirty="0" err="1">
                <a:latin typeface="Cavolini" panose="03000502040302020204" pitchFamily="66" charset="0"/>
                <a:cs typeface="Cavolini" panose="03000502040302020204" pitchFamily="66" charset="0"/>
                <a:hlinkClick r:id="rId6"/>
              </a:rPr>
              <a:t>Benard</a:t>
            </a:r>
            <a:r>
              <a:rPr lang="fr-FR" sz="1100" b="1" dirty="0">
                <a:latin typeface="Cavolini" panose="03000502040302020204" pitchFamily="66" charset="0"/>
                <a:cs typeface="Cavolini" panose="03000502040302020204" pitchFamily="66" charset="0"/>
                <a:hlinkClick r:id="rId6"/>
              </a:rPr>
              <a:t> </a:t>
            </a:r>
            <a:r>
              <a:rPr lang="fr-FR" sz="1100" dirty="0">
                <a:latin typeface="Cavolini" panose="03000502040302020204" pitchFamily="66" charset="0"/>
                <a:cs typeface="Cavolini" panose="03000502040302020204" pitchFamily="66" charset="0"/>
              </a:rPr>
              <a:t>ou le </a:t>
            </a:r>
            <a:r>
              <a:rPr lang="fr-FR" sz="1100" b="1" dirty="0">
                <a:latin typeface="Cavolini" panose="03000502040302020204" pitchFamily="66" charset="0"/>
                <a:cs typeface="Cavolini" panose="03000502040302020204" pitchFamily="66" charset="0"/>
                <a:hlinkClick r:id="rId7"/>
              </a:rPr>
              <a:t>Marketing</a:t>
            </a:r>
            <a:r>
              <a:rPr lang="fr-FR" sz="1100" dirty="0">
                <a:latin typeface="Cavolini" panose="03000502040302020204" pitchFamily="66" charset="0"/>
                <a:cs typeface="Cavolini" panose="03000502040302020204" pitchFamily="66" charset="0"/>
              </a:rPr>
              <a:t> si besoin ! </a:t>
            </a:r>
          </a:p>
        </p:txBody>
      </p:sp>
      <p:sp>
        <p:nvSpPr>
          <p:cNvPr id="42" name="Ellipse 41">
            <a:extLst>
              <a:ext uri="{FF2B5EF4-FFF2-40B4-BE49-F238E27FC236}">
                <a16:creationId xmlns:a16="http://schemas.microsoft.com/office/drawing/2014/main" id="{B32387E1-BBB0-827D-1213-8E5DF8D04F9E}"/>
              </a:ext>
            </a:extLst>
          </p:cNvPr>
          <p:cNvSpPr/>
          <p:nvPr/>
        </p:nvSpPr>
        <p:spPr>
          <a:xfrm>
            <a:off x="468460" y="549818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43" name="Ellipse 42">
            <a:extLst>
              <a:ext uri="{FF2B5EF4-FFF2-40B4-BE49-F238E27FC236}">
                <a16:creationId xmlns:a16="http://schemas.microsoft.com/office/drawing/2014/main" id="{4696074F-E1D7-015A-B7B3-F7EDB43E97FC}"/>
              </a:ext>
            </a:extLst>
          </p:cNvPr>
          <p:cNvSpPr/>
          <p:nvPr/>
        </p:nvSpPr>
        <p:spPr>
          <a:xfrm>
            <a:off x="465561" y="5891889"/>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pic>
        <p:nvPicPr>
          <p:cNvPr id="2" name="Image 1">
            <a:extLst>
              <a:ext uri="{FF2B5EF4-FFF2-40B4-BE49-F238E27FC236}">
                <a16:creationId xmlns:a16="http://schemas.microsoft.com/office/drawing/2014/main" id="{7FEF83F5-55F7-918D-A722-1AF09665D10B}"/>
              </a:ext>
            </a:extLst>
          </p:cNvPr>
          <p:cNvPicPr>
            <a:picLocks noChangeAspect="1"/>
          </p:cNvPicPr>
          <p:nvPr/>
        </p:nvPicPr>
        <p:blipFill>
          <a:blip r:embed="rId8">
            <a:duotone>
              <a:prstClr val="black"/>
              <a:schemeClr val="accent4">
                <a:tint val="45000"/>
                <a:satMod val="400000"/>
              </a:schemeClr>
            </a:duotone>
          </a:blip>
          <a:stretch>
            <a:fillRect/>
          </a:stretch>
        </p:blipFill>
        <p:spPr>
          <a:xfrm rot="5400000" flipH="1" flipV="1">
            <a:off x="7476835" y="6097839"/>
            <a:ext cx="390819" cy="349164"/>
          </a:xfrm>
          <a:prstGeom prst="rect">
            <a:avLst/>
          </a:prstGeom>
          <a:noFill/>
        </p:spPr>
      </p:pic>
    </p:spTree>
    <p:extLst>
      <p:ext uri="{BB962C8B-B14F-4D97-AF65-F5344CB8AC3E}">
        <p14:creationId xmlns:p14="http://schemas.microsoft.com/office/powerpoint/2010/main" val="1507568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1" y="5062827"/>
            <a:ext cx="3164784" cy="1139006"/>
          </a:xfrm>
          <a:custGeom>
            <a:avLst/>
            <a:gdLst>
              <a:gd name="connsiteX0" fmla="*/ 0 w 3164784"/>
              <a:gd name="connsiteY0" fmla="*/ 0 h 1139006"/>
              <a:gd name="connsiteX1" fmla="*/ 664605 w 3164784"/>
              <a:gd name="connsiteY1" fmla="*/ 0 h 1139006"/>
              <a:gd name="connsiteX2" fmla="*/ 1360857 w 3164784"/>
              <a:gd name="connsiteY2" fmla="*/ 0 h 1139006"/>
              <a:gd name="connsiteX3" fmla="*/ 1962166 w 3164784"/>
              <a:gd name="connsiteY3" fmla="*/ 0 h 1139006"/>
              <a:gd name="connsiteX4" fmla="*/ 2563475 w 3164784"/>
              <a:gd name="connsiteY4" fmla="*/ 0 h 1139006"/>
              <a:gd name="connsiteX5" fmla="*/ 3164784 w 3164784"/>
              <a:gd name="connsiteY5" fmla="*/ 0 h 1139006"/>
              <a:gd name="connsiteX6" fmla="*/ 3164784 w 3164784"/>
              <a:gd name="connsiteY6" fmla="*/ 546723 h 1139006"/>
              <a:gd name="connsiteX7" fmla="*/ 3164784 w 3164784"/>
              <a:gd name="connsiteY7" fmla="*/ 1139006 h 1139006"/>
              <a:gd name="connsiteX8" fmla="*/ 2468532 w 3164784"/>
              <a:gd name="connsiteY8" fmla="*/ 1139006 h 1139006"/>
              <a:gd name="connsiteX9" fmla="*/ 1930518 w 3164784"/>
              <a:gd name="connsiteY9" fmla="*/ 1139006 h 1139006"/>
              <a:gd name="connsiteX10" fmla="*/ 1392505 w 3164784"/>
              <a:gd name="connsiteY10" fmla="*/ 1139006 h 1139006"/>
              <a:gd name="connsiteX11" fmla="*/ 791196 w 3164784"/>
              <a:gd name="connsiteY11" fmla="*/ 1139006 h 1139006"/>
              <a:gd name="connsiteX12" fmla="*/ 0 w 3164784"/>
              <a:gd name="connsiteY12" fmla="*/ 1139006 h 1139006"/>
              <a:gd name="connsiteX13" fmla="*/ 0 w 3164784"/>
              <a:gd name="connsiteY13" fmla="*/ 558113 h 1139006"/>
              <a:gd name="connsiteX14" fmla="*/ 0 w 3164784"/>
              <a:gd name="connsiteY14" fmla="*/ 0 h 1139006"/>
              <a:gd name="connsiteX0" fmla="*/ -93266 w 3164784"/>
              <a:gd name="connsiteY0" fmla="*/ 0 h 1139006"/>
              <a:gd name="connsiteX1" fmla="*/ -93266 w 3164784"/>
              <a:gd name="connsiteY1" fmla="*/ 546723 h 1139006"/>
              <a:gd name="connsiteX2" fmla="*/ -93266 w 3164784"/>
              <a:gd name="connsiteY2" fmla="*/ 1139006 h 1139006"/>
              <a:gd name="connsiteX3" fmla="*/ -93266 w 3164784"/>
              <a:gd name="connsiteY3" fmla="*/ 592283 h 1139006"/>
              <a:gd name="connsiteX4" fmla="*/ -93266 w 3164784"/>
              <a:gd name="connsiteY4" fmla="*/ 0 h 1139006"/>
              <a:gd name="connsiteX0" fmla="*/ -93266 w 3164784"/>
              <a:gd name="connsiteY0" fmla="*/ 199098 h 1139006"/>
              <a:gd name="connsiteX1" fmla="*/ -217136 w 3164784"/>
              <a:gd name="connsiteY1" fmla="*/ 42975 h 1139006"/>
            </a:gdLst>
            <a:ahLst/>
            <a:cxnLst>
              <a:cxn ang="0">
                <a:pos x="connsiteX0" y="connsiteY0"/>
              </a:cxn>
              <a:cxn ang="0">
                <a:pos x="connsiteX1" y="connsiteY1"/>
              </a:cxn>
            </a:cxnLst>
            <a:rect l="l" t="t" r="r" b="b"/>
            <a:pathLst>
              <a:path w="3164784" h="1139006"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72888" y="119860"/>
                  <a:pt x="3183272" y="319139"/>
                  <a:pt x="3164784" y="546723"/>
                </a:cubicBezTo>
                <a:cubicBezTo>
                  <a:pt x="3146296" y="774307"/>
                  <a:pt x="3137706" y="927540"/>
                  <a:pt x="3164784" y="1139006"/>
                </a:cubicBezTo>
                <a:cubicBezTo>
                  <a:pt x="2838496" y="1143556"/>
                  <a:pt x="2775583" y="1137309"/>
                  <a:pt x="2468532" y="1139006"/>
                </a:cubicBezTo>
                <a:cubicBezTo>
                  <a:pt x="2161481" y="1140703"/>
                  <a:pt x="2091860" y="1129533"/>
                  <a:pt x="1930518" y="1139006"/>
                </a:cubicBezTo>
                <a:cubicBezTo>
                  <a:pt x="1769176" y="1148479"/>
                  <a:pt x="1654792" y="1144317"/>
                  <a:pt x="1392505" y="1139006"/>
                </a:cubicBezTo>
                <a:cubicBezTo>
                  <a:pt x="1130218" y="1133695"/>
                  <a:pt x="1037610" y="1163540"/>
                  <a:pt x="791196" y="1139006"/>
                </a:cubicBezTo>
                <a:cubicBezTo>
                  <a:pt x="544782" y="1114472"/>
                  <a:pt x="207237" y="1143044"/>
                  <a:pt x="0" y="1139006"/>
                </a:cubicBezTo>
                <a:cubicBezTo>
                  <a:pt x="6975" y="932933"/>
                  <a:pt x="25024" y="694031"/>
                  <a:pt x="0" y="558113"/>
                </a:cubicBezTo>
                <a:cubicBezTo>
                  <a:pt x="-25024" y="422195"/>
                  <a:pt x="-18903" y="260151"/>
                  <a:pt x="0" y="0"/>
                </a:cubicBezTo>
                <a:close/>
              </a:path>
              <a:path w="3164784" h="1139006" fill="none" extrusionOk="0">
                <a:moveTo>
                  <a:pt x="-93266" y="0"/>
                </a:moveTo>
                <a:cubicBezTo>
                  <a:pt x="-101256" y="109976"/>
                  <a:pt x="-91071" y="285320"/>
                  <a:pt x="-93266" y="546723"/>
                </a:cubicBezTo>
                <a:cubicBezTo>
                  <a:pt x="-95461" y="808126"/>
                  <a:pt x="-109460" y="989185"/>
                  <a:pt x="-93266" y="1139006"/>
                </a:cubicBezTo>
                <a:cubicBezTo>
                  <a:pt x="-92609" y="917931"/>
                  <a:pt x="-98946" y="724883"/>
                  <a:pt x="-93266" y="592283"/>
                </a:cubicBezTo>
                <a:cubicBezTo>
                  <a:pt x="-87586" y="459683"/>
                  <a:pt x="-113506" y="230963"/>
                  <a:pt x="-93266" y="0"/>
                </a:cubicBezTo>
                <a:close/>
              </a:path>
              <a:path w="3164784" h="1139006" fill="none" extrusionOk="0">
                <a:moveTo>
                  <a:pt x="-93266" y="199098"/>
                </a:moveTo>
                <a:cubicBezTo>
                  <a:pt x="-142700" y="124737"/>
                  <a:pt x="-173707" y="110136"/>
                  <a:pt x="-217136" y="42975"/>
                </a:cubicBezTo>
              </a:path>
              <a:path w="3164784" h="1139006"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39125" y="223695"/>
                  <a:pt x="3166495" y="308302"/>
                  <a:pt x="3164784" y="535333"/>
                </a:cubicBezTo>
                <a:cubicBezTo>
                  <a:pt x="3163073" y="762364"/>
                  <a:pt x="3190781" y="841306"/>
                  <a:pt x="3164784" y="1139006"/>
                </a:cubicBezTo>
                <a:cubicBezTo>
                  <a:pt x="3021047" y="1145714"/>
                  <a:pt x="2827855" y="1144681"/>
                  <a:pt x="2563475" y="1139006"/>
                </a:cubicBezTo>
                <a:cubicBezTo>
                  <a:pt x="2299095" y="1133331"/>
                  <a:pt x="2277170" y="1145174"/>
                  <a:pt x="2025462" y="1139006"/>
                </a:cubicBezTo>
                <a:cubicBezTo>
                  <a:pt x="1773754" y="1132838"/>
                  <a:pt x="1675052" y="1121407"/>
                  <a:pt x="1455801" y="1139006"/>
                </a:cubicBezTo>
                <a:cubicBezTo>
                  <a:pt x="1236550" y="1156605"/>
                  <a:pt x="1086986" y="1145822"/>
                  <a:pt x="917787" y="1139006"/>
                </a:cubicBezTo>
                <a:cubicBezTo>
                  <a:pt x="748588" y="1132190"/>
                  <a:pt x="341069" y="1103921"/>
                  <a:pt x="0" y="1139006"/>
                </a:cubicBezTo>
                <a:cubicBezTo>
                  <a:pt x="1935" y="893433"/>
                  <a:pt x="-10690" y="837426"/>
                  <a:pt x="0" y="603673"/>
                </a:cubicBezTo>
                <a:cubicBezTo>
                  <a:pt x="10690" y="369920"/>
                  <a:pt x="-26730" y="130707"/>
                  <a:pt x="0" y="0"/>
                </a:cubicBezTo>
                <a:close/>
              </a:path>
              <a:path w="3164784" h="1139006" fill="none" stroke="0" extrusionOk="0">
                <a:moveTo>
                  <a:pt x="-93266" y="0"/>
                </a:moveTo>
                <a:cubicBezTo>
                  <a:pt x="-94082" y="166016"/>
                  <a:pt x="-86251" y="328747"/>
                  <a:pt x="-93266" y="546723"/>
                </a:cubicBezTo>
                <a:cubicBezTo>
                  <a:pt x="-100281" y="764699"/>
                  <a:pt x="-86989" y="858837"/>
                  <a:pt x="-93266" y="1139006"/>
                </a:cubicBezTo>
                <a:cubicBezTo>
                  <a:pt x="-85491" y="894095"/>
                  <a:pt x="-105464" y="744616"/>
                  <a:pt x="-93266" y="546723"/>
                </a:cubicBezTo>
                <a:cubicBezTo>
                  <a:pt x="-81068" y="348830"/>
                  <a:pt x="-80654" y="243141"/>
                  <a:pt x="-93266" y="0"/>
                </a:cubicBezTo>
                <a:close/>
              </a:path>
              <a:path w="3164784" h="1139006" fill="none" stroke="0" extrusionOk="0">
                <a:moveTo>
                  <a:pt x="-93266" y="199098"/>
                </a:moveTo>
                <a:cubicBezTo>
                  <a:pt x="-128371" y="163761"/>
                  <a:pt x="-183036" y="96614"/>
                  <a:pt x="-217136" y="42975"/>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b="1" dirty="0">
              <a:latin typeface="Cavolini" panose="03000502040302020204" pitchFamily="66" charset="0"/>
              <a:cs typeface="Cavolini" panose="03000502040302020204" pitchFamily="66" charset="0"/>
            </a:endParaRPr>
          </a:p>
          <a:p>
            <a:pPr algn="ctr"/>
            <a:r>
              <a:rPr lang="fr-FR" sz="1100" b="1" dirty="0">
                <a:latin typeface="Cavolini" panose="03000502040302020204" pitchFamily="66" charset="0"/>
                <a:cs typeface="Cavolini" panose="03000502040302020204" pitchFamily="66" charset="0"/>
              </a:rPr>
              <a:t>Les impacts sur la PV </a:t>
            </a:r>
          </a:p>
          <a:p>
            <a:pPr algn="ctr"/>
            <a:endParaRPr lang="fr-FR" sz="1100"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Dans le baromètre, la </a:t>
            </a:r>
            <a:r>
              <a:rPr lang="fr-FR" sz="1100" b="1" dirty="0">
                <a:latin typeface="Cavolini" panose="03000502040302020204" pitchFamily="66" charset="0"/>
                <a:cs typeface="Cavolini" panose="03000502040302020204" pitchFamily="66" charset="0"/>
              </a:rPr>
              <a:t>comptabilisation</a:t>
            </a:r>
            <a:r>
              <a:rPr lang="fr-FR" sz="1100" dirty="0">
                <a:latin typeface="Cavolini" panose="03000502040302020204" pitchFamily="66" charset="0"/>
                <a:cs typeface="Cavolini" panose="03000502040302020204" pitchFamily="66" charset="0"/>
              </a:rPr>
              <a:t> s’effectue </a:t>
            </a:r>
            <a:r>
              <a:rPr lang="fr-FR" sz="1100" b="1" dirty="0">
                <a:latin typeface="Cavolini" panose="03000502040302020204" pitchFamily="66" charset="0"/>
                <a:cs typeface="Cavolini" panose="03000502040302020204" pitchFamily="66" charset="0"/>
              </a:rPr>
              <a:t>sur le lead qualifié</a:t>
            </a:r>
            <a:r>
              <a:rPr lang="fr-FR" sz="1100" dirty="0">
                <a:latin typeface="Cavolini" panose="03000502040302020204" pitchFamily="66" charset="0"/>
                <a:cs typeface="Cavolini" panose="03000502040302020204" pitchFamily="66" charset="0"/>
              </a:rPr>
              <a:t>.</a:t>
            </a:r>
          </a:p>
          <a:p>
            <a:endParaRPr lang="fr-FR" sz="1100" dirty="0">
              <a:latin typeface="Cavolini" panose="03000502040302020204" pitchFamily="66" charset="0"/>
              <a:cs typeface="Cavolini" panose="03000502040302020204" pitchFamily="66" charset="0"/>
            </a:endParaRP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Cozynergy, c’est « mettre le projet de rénovation énergétique de nos clients entre de bonnes mains »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Préserver le pouvoir d’achat de nos clients particuliers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193622"/>
            <a:ext cx="10980738" cy="2005592"/>
          </a:xfrm>
        </p:spPr>
        <p:txBody>
          <a:bodyPr/>
          <a:lstStyle/>
          <a:p>
            <a:r>
              <a:rPr lang="fr-FR" dirty="0"/>
              <a:t>Cozynergy, opérateur global de rénovation énergétique, </a:t>
            </a:r>
            <a:r>
              <a:rPr lang="fr-FR" b="1" dirty="0">
                <a:solidFill>
                  <a:srgbClr val="C00000"/>
                </a:solidFill>
              </a:rPr>
              <a:t>accompagne nos clients tout au long de leur rénovation</a:t>
            </a:r>
            <a:r>
              <a:rPr lang="fr-FR" dirty="0"/>
              <a:t>, via:</a:t>
            </a:r>
          </a:p>
          <a:p>
            <a:pPr lvl="1"/>
            <a:r>
              <a:rPr lang="fr-FR" dirty="0"/>
              <a:t>Un diagnostic énergétique gratuit</a:t>
            </a:r>
          </a:p>
          <a:p>
            <a:pPr lvl="1"/>
            <a:r>
              <a:rPr lang="fr-FR" dirty="0"/>
              <a:t>Un choix et un chiffrage des travaux (isolation, ventilation, chauffe-eau, menuiserie, chauffage, panneau solaire)</a:t>
            </a:r>
          </a:p>
          <a:p>
            <a:pPr lvl="1"/>
            <a:r>
              <a:rPr lang="fr-FR" dirty="0"/>
              <a:t>Un recensement et une avance sur les aides et subventions</a:t>
            </a:r>
          </a:p>
          <a:p>
            <a:pPr lvl="1"/>
            <a:r>
              <a:rPr lang="fr-FR" dirty="0"/>
              <a:t>Une sélection et gestion des artisans</a:t>
            </a:r>
          </a:p>
          <a:p>
            <a:pPr lvl="1"/>
            <a:r>
              <a:rPr lang="fr-FR" dirty="0"/>
              <a:t>Une certification, avec garantie, des travaux.</a:t>
            </a:r>
          </a:p>
        </p:txBody>
      </p:sp>
      <p:sp>
        <p:nvSpPr>
          <p:cNvPr id="12" name="Rectangle 11">
            <a:extLst>
              <a:ext uri="{FF2B5EF4-FFF2-40B4-BE49-F238E27FC236}">
                <a16:creationId xmlns:a16="http://schemas.microsoft.com/office/drawing/2014/main" id="{0F6DC96F-EE42-DE80-24AA-076E7E35C45E}"/>
              </a:ext>
            </a:extLst>
          </p:cNvPr>
          <p:cNvSpPr/>
          <p:nvPr/>
        </p:nvSpPr>
        <p:spPr>
          <a:xfrm>
            <a:off x="334912" y="3352857"/>
            <a:ext cx="2791060" cy="1652736"/>
          </a:xfrm>
          <a:custGeom>
            <a:avLst/>
            <a:gdLst>
              <a:gd name="connsiteX0" fmla="*/ 0 w 2791060"/>
              <a:gd name="connsiteY0" fmla="*/ 0 h 1652736"/>
              <a:gd name="connsiteX1" fmla="*/ 697765 w 2791060"/>
              <a:gd name="connsiteY1" fmla="*/ 0 h 1652736"/>
              <a:gd name="connsiteX2" fmla="*/ 1339709 w 2791060"/>
              <a:gd name="connsiteY2" fmla="*/ 0 h 1652736"/>
              <a:gd name="connsiteX3" fmla="*/ 1953742 w 2791060"/>
              <a:gd name="connsiteY3" fmla="*/ 0 h 1652736"/>
              <a:gd name="connsiteX4" fmla="*/ 2791060 w 2791060"/>
              <a:gd name="connsiteY4" fmla="*/ 0 h 1652736"/>
              <a:gd name="connsiteX5" fmla="*/ 2791060 w 2791060"/>
              <a:gd name="connsiteY5" fmla="*/ 501330 h 1652736"/>
              <a:gd name="connsiteX6" fmla="*/ 2791060 w 2791060"/>
              <a:gd name="connsiteY6" fmla="*/ 1085297 h 1652736"/>
              <a:gd name="connsiteX7" fmla="*/ 2791060 w 2791060"/>
              <a:gd name="connsiteY7" fmla="*/ 1652736 h 1652736"/>
              <a:gd name="connsiteX8" fmla="*/ 2149116 w 2791060"/>
              <a:gd name="connsiteY8" fmla="*/ 1652736 h 1652736"/>
              <a:gd name="connsiteX9" fmla="*/ 1535083 w 2791060"/>
              <a:gd name="connsiteY9" fmla="*/ 1652736 h 1652736"/>
              <a:gd name="connsiteX10" fmla="*/ 809407 w 2791060"/>
              <a:gd name="connsiteY10" fmla="*/ 1652736 h 1652736"/>
              <a:gd name="connsiteX11" fmla="*/ 0 w 2791060"/>
              <a:gd name="connsiteY11" fmla="*/ 1652736 h 1652736"/>
              <a:gd name="connsiteX12" fmla="*/ 0 w 2791060"/>
              <a:gd name="connsiteY12" fmla="*/ 1085297 h 1652736"/>
              <a:gd name="connsiteX13" fmla="*/ 0 w 2791060"/>
              <a:gd name="connsiteY13" fmla="*/ 517857 h 1652736"/>
              <a:gd name="connsiteX14" fmla="*/ 0 w 2791060"/>
              <a:gd name="connsiteY14" fmla="*/ 0 h 1652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652736"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93669" y="144733"/>
                  <a:pt x="2784159" y="317225"/>
                  <a:pt x="2791060" y="501330"/>
                </a:cubicBezTo>
                <a:cubicBezTo>
                  <a:pt x="2797962" y="685435"/>
                  <a:pt x="2798452" y="922013"/>
                  <a:pt x="2791060" y="1085297"/>
                </a:cubicBezTo>
                <a:cubicBezTo>
                  <a:pt x="2783668" y="1248581"/>
                  <a:pt x="2763615" y="1431582"/>
                  <a:pt x="2791060" y="1652736"/>
                </a:cubicBezTo>
                <a:cubicBezTo>
                  <a:pt x="2651314" y="1638534"/>
                  <a:pt x="2294347" y="1655769"/>
                  <a:pt x="2149116" y="1652736"/>
                </a:cubicBezTo>
                <a:cubicBezTo>
                  <a:pt x="2003885" y="1649703"/>
                  <a:pt x="1706856" y="1644841"/>
                  <a:pt x="1535083" y="1652736"/>
                </a:cubicBezTo>
                <a:cubicBezTo>
                  <a:pt x="1363310" y="1660631"/>
                  <a:pt x="1133747" y="1628613"/>
                  <a:pt x="809407" y="1652736"/>
                </a:cubicBezTo>
                <a:cubicBezTo>
                  <a:pt x="485067" y="1676859"/>
                  <a:pt x="251087" y="1676229"/>
                  <a:pt x="0" y="1652736"/>
                </a:cubicBezTo>
                <a:cubicBezTo>
                  <a:pt x="20393" y="1387835"/>
                  <a:pt x="-17244" y="1293469"/>
                  <a:pt x="0" y="1085297"/>
                </a:cubicBezTo>
                <a:cubicBezTo>
                  <a:pt x="17244" y="877125"/>
                  <a:pt x="25329" y="724207"/>
                  <a:pt x="0" y="517857"/>
                </a:cubicBezTo>
                <a:cubicBezTo>
                  <a:pt x="-25329" y="311507"/>
                  <a:pt x="17558" y="124869"/>
                  <a:pt x="0" y="0"/>
                </a:cubicBezTo>
                <a:close/>
              </a:path>
              <a:path w="2791060" h="1652736"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93957" y="218619"/>
                  <a:pt x="2814229" y="331240"/>
                  <a:pt x="2791060" y="501330"/>
                </a:cubicBezTo>
                <a:cubicBezTo>
                  <a:pt x="2767892" y="671420"/>
                  <a:pt x="2807763" y="775618"/>
                  <a:pt x="2791060" y="1002660"/>
                </a:cubicBezTo>
                <a:cubicBezTo>
                  <a:pt x="2774358" y="1229702"/>
                  <a:pt x="2812630" y="1513752"/>
                  <a:pt x="2791060" y="1652736"/>
                </a:cubicBezTo>
                <a:cubicBezTo>
                  <a:pt x="2570458" y="1662658"/>
                  <a:pt x="2332186" y="1640855"/>
                  <a:pt x="2121206" y="1652736"/>
                </a:cubicBezTo>
                <a:cubicBezTo>
                  <a:pt x="1910226" y="1664617"/>
                  <a:pt x="1697158" y="1631548"/>
                  <a:pt x="1451351" y="1652736"/>
                </a:cubicBezTo>
                <a:cubicBezTo>
                  <a:pt x="1205544" y="1673924"/>
                  <a:pt x="991664" y="1640488"/>
                  <a:pt x="781497" y="1652736"/>
                </a:cubicBezTo>
                <a:cubicBezTo>
                  <a:pt x="571330" y="1664984"/>
                  <a:pt x="290526" y="1639084"/>
                  <a:pt x="0" y="1652736"/>
                </a:cubicBezTo>
                <a:cubicBezTo>
                  <a:pt x="6039" y="1508709"/>
                  <a:pt x="4977" y="1330162"/>
                  <a:pt x="0" y="1134879"/>
                </a:cubicBezTo>
                <a:cubicBezTo>
                  <a:pt x="-4977" y="939596"/>
                  <a:pt x="20247" y="780158"/>
                  <a:pt x="0" y="600494"/>
                </a:cubicBezTo>
                <a:cubicBezTo>
                  <a:pt x="-20247" y="420830"/>
                  <a:pt x="10440" y="169634"/>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C5BE46A-56E5-F2B3-6607-3DB4156481FA}"/>
              </a:ext>
            </a:extLst>
          </p:cNvPr>
          <p:cNvSpPr/>
          <p:nvPr/>
        </p:nvSpPr>
        <p:spPr>
          <a:xfrm>
            <a:off x="1074065" y="3253267"/>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grpSp>
        <p:nvGrpSpPr>
          <p:cNvPr id="20" name="Groupe 19">
            <a:extLst>
              <a:ext uri="{FF2B5EF4-FFF2-40B4-BE49-F238E27FC236}">
                <a16:creationId xmlns:a16="http://schemas.microsoft.com/office/drawing/2014/main" id="{548ABA2B-C1BA-F57E-B20F-8BB6B438EACA}"/>
              </a:ext>
            </a:extLst>
          </p:cNvPr>
          <p:cNvGrpSpPr/>
          <p:nvPr/>
        </p:nvGrpSpPr>
        <p:grpSpPr>
          <a:xfrm>
            <a:off x="465481" y="3775024"/>
            <a:ext cx="2403361" cy="430887"/>
            <a:chOff x="469217" y="3709399"/>
            <a:chExt cx="2403361" cy="430887"/>
          </a:xfrm>
        </p:grpSpPr>
        <p:sp>
          <p:nvSpPr>
            <p:cNvPr id="14" name="Ellipse 13">
              <a:extLst>
                <a:ext uri="{FF2B5EF4-FFF2-40B4-BE49-F238E27FC236}">
                  <a16:creationId xmlns:a16="http://schemas.microsoft.com/office/drawing/2014/main" id="{114820FA-F5DF-DDB2-E8CE-9A5278E0CD7E}"/>
                </a:ext>
              </a:extLst>
            </p:cNvPr>
            <p:cNvSpPr/>
            <p:nvPr/>
          </p:nvSpPr>
          <p:spPr>
            <a:xfrm>
              <a:off x="469217" y="382599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15" name="ZoneTexte 14">
              <a:extLst>
                <a:ext uri="{FF2B5EF4-FFF2-40B4-BE49-F238E27FC236}">
                  <a16:creationId xmlns:a16="http://schemas.microsoft.com/office/drawing/2014/main" id="{25513378-44E0-D6CA-BB1E-75DAC7E081D2}"/>
                </a:ext>
              </a:extLst>
            </p:cNvPr>
            <p:cNvSpPr txBox="1"/>
            <p:nvPr/>
          </p:nvSpPr>
          <p:spPr>
            <a:xfrm>
              <a:off x="666825" y="3709399"/>
              <a:ext cx="2205753"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Accédant </a:t>
              </a:r>
              <a:r>
                <a:rPr lang="fr-FR" sz="1100" dirty="0">
                  <a:latin typeface="Cavolini" panose="03000502040302020204" pitchFamily="66" charset="0"/>
                  <a:cs typeface="Cavolini" panose="03000502040302020204" pitchFamily="66" charset="0"/>
                </a:rPr>
                <a:t>ou</a:t>
              </a:r>
              <a:r>
                <a:rPr lang="fr-FR" sz="1100" b="1" dirty="0">
                  <a:latin typeface="Cavolini" panose="03000502040302020204" pitchFamily="66" charset="0"/>
                  <a:cs typeface="Cavolini" panose="03000502040302020204" pitchFamily="66" charset="0"/>
                </a:rPr>
                <a:t> propriétaire d’une maison individuelle</a:t>
              </a:r>
              <a:endParaRPr lang="fr-FR" sz="1100" dirty="0">
                <a:latin typeface="Cavolini" panose="03000502040302020204" pitchFamily="66" charset="0"/>
                <a:cs typeface="Cavolini" panose="03000502040302020204" pitchFamily="66" charset="0"/>
              </a:endParaRPr>
            </a:p>
          </p:txBody>
        </p:sp>
      </p:grpSp>
      <p:grpSp>
        <p:nvGrpSpPr>
          <p:cNvPr id="21" name="Groupe 20">
            <a:extLst>
              <a:ext uri="{FF2B5EF4-FFF2-40B4-BE49-F238E27FC236}">
                <a16:creationId xmlns:a16="http://schemas.microsoft.com/office/drawing/2014/main" id="{D21266A3-FCB7-5E5C-C499-5B74B51A9C40}"/>
              </a:ext>
            </a:extLst>
          </p:cNvPr>
          <p:cNvGrpSpPr/>
          <p:nvPr/>
        </p:nvGrpSpPr>
        <p:grpSpPr>
          <a:xfrm>
            <a:off x="465481" y="4240513"/>
            <a:ext cx="2433082" cy="430887"/>
            <a:chOff x="469217" y="4174888"/>
            <a:chExt cx="2433082" cy="430887"/>
          </a:xfrm>
        </p:grpSpPr>
        <p:sp>
          <p:nvSpPr>
            <p:cNvPr id="16" name="Ellipse 15">
              <a:extLst>
                <a:ext uri="{FF2B5EF4-FFF2-40B4-BE49-F238E27FC236}">
                  <a16:creationId xmlns:a16="http://schemas.microsoft.com/office/drawing/2014/main" id="{1734EA77-E549-3649-9465-BF2CD63A2D86}"/>
                </a:ext>
              </a:extLst>
            </p:cNvPr>
            <p:cNvSpPr/>
            <p:nvPr/>
          </p:nvSpPr>
          <p:spPr>
            <a:xfrm>
              <a:off x="469217" y="429777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17" name="ZoneTexte 16">
              <a:extLst>
                <a:ext uri="{FF2B5EF4-FFF2-40B4-BE49-F238E27FC236}">
                  <a16:creationId xmlns:a16="http://schemas.microsoft.com/office/drawing/2014/main" id="{3AEF4C32-086A-5780-5293-46BF1550EFAF}"/>
                </a:ext>
              </a:extLst>
            </p:cNvPr>
            <p:cNvSpPr txBox="1"/>
            <p:nvPr/>
          </p:nvSpPr>
          <p:spPr>
            <a:xfrm>
              <a:off x="696546" y="4174888"/>
              <a:ext cx="2205753"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DPE</a:t>
              </a:r>
              <a:r>
                <a:rPr lang="fr-FR" sz="1100" dirty="0">
                  <a:latin typeface="Cavolini" panose="03000502040302020204" pitchFamily="66" charset="0"/>
                  <a:cs typeface="Cavolini" panose="03000502040302020204" pitchFamily="66" charset="0"/>
                </a:rPr>
                <a:t>, &gt; à D ou construction avant 2000</a:t>
              </a:r>
              <a:endParaRPr lang="fr-FR" sz="1100" b="1" dirty="0">
                <a:latin typeface="Cavolini" panose="03000502040302020204" pitchFamily="66" charset="0"/>
                <a:cs typeface="Cavolini" panose="03000502040302020204" pitchFamily="66" charset="0"/>
              </a:endParaRPr>
            </a:p>
          </p:txBody>
        </p:sp>
      </p:grpSp>
      <p:sp>
        <p:nvSpPr>
          <p:cNvPr id="23" name="Rectangle 22">
            <a:extLst>
              <a:ext uri="{FF2B5EF4-FFF2-40B4-BE49-F238E27FC236}">
                <a16:creationId xmlns:a16="http://schemas.microsoft.com/office/drawing/2014/main" id="{A7E98DE8-2548-3D6C-CE45-B5CAE9DB08D6}"/>
              </a:ext>
            </a:extLst>
          </p:cNvPr>
          <p:cNvSpPr/>
          <p:nvPr/>
        </p:nvSpPr>
        <p:spPr>
          <a:xfrm>
            <a:off x="3338624" y="3352857"/>
            <a:ext cx="4401877" cy="1652736"/>
          </a:xfrm>
          <a:custGeom>
            <a:avLst/>
            <a:gdLst>
              <a:gd name="connsiteX0" fmla="*/ 0 w 4401877"/>
              <a:gd name="connsiteY0" fmla="*/ 0 h 1652736"/>
              <a:gd name="connsiteX1" fmla="*/ 496783 w 4401877"/>
              <a:gd name="connsiteY1" fmla="*/ 0 h 1652736"/>
              <a:gd name="connsiteX2" fmla="*/ 1081604 w 4401877"/>
              <a:gd name="connsiteY2" fmla="*/ 0 h 1652736"/>
              <a:gd name="connsiteX3" fmla="*/ 1754462 w 4401877"/>
              <a:gd name="connsiteY3" fmla="*/ 0 h 1652736"/>
              <a:gd name="connsiteX4" fmla="*/ 2383302 w 4401877"/>
              <a:gd name="connsiteY4" fmla="*/ 0 h 1652736"/>
              <a:gd name="connsiteX5" fmla="*/ 2880085 w 4401877"/>
              <a:gd name="connsiteY5" fmla="*/ 0 h 1652736"/>
              <a:gd name="connsiteX6" fmla="*/ 3596962 w 4401877"/>
              <a:gd name="connsiteY6" fmla="*/ 0 h 1652736"/>
              <a:gd name="connsiteX7" fmla="*/ 4401877 w 4401877"/>
              <a:gd name="connsiteY7" fmla="*/ 0 h 1652736"/>
              <a:gd name="connsiteX8" fmla="*/ 4401877 w 4401877"/>
              <a:gd name="connsiteY8" fmla="*/ 550912 h 1652736"/>
              <a:gd name="connsiteX9" fmla="*/ 4401877 w 4401877"/>
              <a:gd name="connsiteY9" fmla="*/ 1068769 h 1652736"/>
              <a:gd name="connsiteX10" fmla="*/ 4401877 w 4401877"/>
              <a:gd name="connsiteY10" fmla="*/ 1652736 h 1652736"/>
              <a:gd name="connsiteX11" fmla="*/ 3861075 w 4401877"/>
              <a:gd name="connsiteY11" fmla="*/ 1652736 h 1652736"/>
              <a:gd name="connsiteX12" fmla="*/ 3232235 w 4401877"/>
              <a:gd name="connsiteY12" fmla="*/ 1652736 h 1652736"/>
              <a:gd name="connsiteX13" fmla="*/ 2559377 w 4401877"/>
              <a:gd name="connsiteY13" fmla="*/ 1652736 h 1652736"/>
              <a:gd name="connsiteX14" fmla="*/ 1974556 w 4401877"/>
              <a:gd name="connsiteY14" fmla="*/ 1652736 h 1652736"/>
              <a:gd name="connsiteX15" fmla="*/ 1301698 w 4401877"/>
              <a:gd name="connsiteY15" fmla="*/ 1652736 h 1652736"/>
              <a:gd name="connsiteX16" fmla="*/ 760896 w 4401877"/>
              <a:gd name="connsiteY16" fmla="*/ 1652736 h 1652736"/>
              <a:gd name="connsiteX17" fmla="*/ 0 w 4401877"/>
              <a:gd name="connsiteY17" fmla="*/ 1652736 h 1652736"/>
              <a:gd name="connsiteX18" fmla="*/ 0 w 4401877"/>
              <a:gd name="connsiteY18" fmla="*/ 1101824 h 1652736"/>
              <a:gd name="connsiteX19" fmla="*/ 0 w 4401877"/>
              <a:gd name="connsiteY19" fmla="*/ 550912 h 1652736"/>
              <a:gd name="connsiteX20" fmla="*/ 0 w 4401877"/>
              <a:gd name="connsiteY20" fmla="*/ 0 h 1652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652736"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394870" y="118693"/>
                  <a:pt x="4401924" y="292505"/>
                  <a:pt x="4401877" y="550912"/>
                </a:cubicBezTo>
                <a:cubicBezTo>
                  <a:pt x="4401830" y="809319"/>
                  <a:pt x="4381727" y="825280"/>
                  <a:pt x="4401877" y="1068769"/>
                </a:cubicBezTo>
                <a:cubicBezTo>
                  <a:pt x="4422027" y="1312258"/>
                  <a:pt x="4376653" y="1426858"/>
                  <a:pt x="4401877" y="1652736"/>
                </a:cubicBezTo>
                <a:cubicBezTo>
                  <a:pt x="4187464" y="1638716"/>
                  <a:pt x="4011962" y="1672731"/>
                  <a:pt x="3861075" y="1652736"/>
                </a:cubicBezTo>
                <a:cubicBezTo>
                  <a:pt x="3710188" y="1632741"/>
                  <a:pt x="3461875" y="1626464"/>
                  <a:pt x="3232235" y="1652736"/>
                </a:cubicBezTo>
                <a:cubicBezTo>
                  <a:pt x="3002595" y="1679008"/>
                  <a:pt x="2728939" y="1672944"/>
                  <a:pt x="2559377" y="1652736"/>
                </a:cubicBezTo>
                <a:cubicBezTo>
                  <a:pt x="2389815" y="1632528"/>
                  <a:pt x="2232193" y="1649951"/>
                  <a:pt x="1974556" y="1652736"/>
                </a:cubicBezTo>
                <a:cubicBezTo>
                  <a:pt x="1716919" y="1655521"/>
                  <a:pt x="1529534" y="1638413"/>
                  <a:pt x="1301698" y="1652736"/>
                </a:cubicBezTo>
                <a:cubicBezTo>
                  <a:pt x="1073862" y="1667059"/>
                  <a:pt x="966932" y="1638434"/>
                  <a:pt x="760896" y="1652736"/>
                </a:cubicBezTo>
                <a:cubicBezTo>
                  <a:pt x="554860" y="1667038"/>
                  <a:pt x="199971" y="1687023"/>
                  <a:pt x="0" y="1652736"/>
                </a:cubicBezTo>
                <a:cubicBezTo>
                  <a:pt x="9359" y="1404774"/>
                  <a:pt x="-18654" y="1336687"/>
                  <a:pt x="0" y="1101824"/>
                </a:cubicBezTo>
                <a:cubicBezTo>
                  <a:pt x="18654" y="866961"/>
                  <a:pt x="-18221" y="715780"/>
                  <a:pt x="0" y="550912"/>
                </a:cubicBezTo>
                <a:cubicBezTo>
                  <a:pt x="18221" y="386044"/>
                  <a:pt x="-16467" y="236769"/>
                  <a:pt x="0" y="0"/>
                </a:cubicBezTo>
                <a:close/>
              </a:path>
              <a:path w="4401877" h="1652736"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405921" y="188189"/>
                  <a:pt x="4416015" y="395207"/>
                  <a:pt x="4401877" y="583967"/>
                </a:cubicBezTo>
                <a:cubicBezTo>
                  <a:pt x="4387739" y="772727"/>
                  <a:pt x="4404595" y="898905"/>
                  <a:pt x="4401877" y="1118351"/>
                </a:cubicBezTo>
                <a:cubicBezTo>
                  <a:pt x="4399159" y="1337797"/>
                  <a:pt x="4405654" y="1469035"/>
                  <a:pt x="4401877" y="1652736"/>
                </a:cubicBezTo>
                <a:cubicBezTo>
                  <a:pt x="4183979" y="1635613"/>
                  <a:pt x="3958078" y="1639360"/>
                  <a:pt x="3729019" y="1652736"/>
                </a:cubicBezTo>
                <a:cubicBezTo>
                  <a:pt x="3499960" y="1666112"/>
                  <a:pt x="3304989" y="1676576"/>
                  <a:pt x="3188217" y="1652736"/>
                </a:cubicBezTo>
                <a:cubicBezTo>
                  <a:pt x="3071445" y="1628896"/>
                  <a:pt x="2770131" y="1635212"/>
                  <a:pt x="2647415" y="1652736"/>
                </a:cubicBezTo>
                <a:cubicBezTo>
                  <a:pt x="2524699" y="1670260"/>
                  <a:pt x="2122209" y="1639486"/>
                  <a:pt x="1974556" y="1652736"/>
                </a:cubicBezTo>
                <a:cubicBezTo>
                  <a:pt x="1826903" y="1665986"/>
                  <a:pt x="1667267" y="1648912"/>
                  <a:pt x="1433754" y="1652736"/>
                </a:cubicBezTo>
                <a:cubicBezTo>
                  <a:pt x="1200241" y="1656560"/>
                  <a:pt x="1047277" y="1652222"/>
                  <a:pt x="848933" y="1652736"/>
                </a:cubicBezTo>
                <a:cubicBezTo>
                  <a:pt x="650589" y="1653250"/>
                  <a:pt x="226131" y="1654345"/>
                  <a:pt x="0" y="1652736"/>
                </a:cubicBezTo>
                <a:cubicBezTo>
                  <a:pt x="27232" y="1478306"/>
                  <a:pt x="21219" y="1238525"/>
                  <a:pt x="0" y="1101824"/>
                </a:cubicBezTo>
                <a:cubicBezTo>
                  <a:pt x="-21219" y="965123"/>
                  <a:pt x="-26595" y="690383"/>
                  <a:pt x="0" y="534385"/>
                </a:cubicBezTo>
                <a:cubicBezTo>
                  <a:pt x="26595" y="378387"/>
                  <a:pt x="-22708" y="126278"/>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3253268"/>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27" name="Ellipse 26">
            <a:extLst>
              <a:ext uri="{FF2B5EF4-FFF2-40B4-BE49-F238E27FC236}">
                <a16:creationId xmlns:a16="http://schemas.microsoft.com/office/drawing/2014/main" id="{15A30718-F978-5748-B716-DDDC8DA04F2C}"/>
              </a:ext>
            </a:extLst>
          </p:cNvPr>
          <p:cNvSpPr/>
          <p:nvPr/>
        </p:nvSpPr>
        <p:spPr>
          <a:xfrm>
            <a:off x="3486562" y="3599103"/>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28" name="ZoneTexte 27">
            <a:extLst>
              <a:ext uri="{FF2B5EF4-FFF2-40B4-BE49-F238E27FC236}">
                <a16:creationId xmlns:a16="http://schemas.microsoft.com/office/drawing/2014/main" id="{461C6AA4-9471-8331-7386-46128304307B}"/>
              </a:ext>
            </a:extLst>
          </p:cNvPr>
          <p:cNvSpPr txBox="1"/>
          <p:nvPr/>
        </p:nvSpPr>
        <p:spPr>
          <a:xfrm>
            <a:off x="3685133" y="3489880"/>
            <a:ext cx="4055367"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Qualification</a:t>
            </a:r>
            <a:r>
              <a:rPr lang="fr-FR" sz="1100" dirty="0">
                <a:latin typeface="Cavolini" panose="03000502040302020204" pitchFamily="66" charset="0"/>
                <a:cs typeface="Cavolini" panose="03000502040302020204" pitchFamily="66" charset="0"/>
              </a:rPr>
              <a:t> : analyse de la capacité financière et rigueur de gestion des clients.</a:t>
            </a:r>
            <a:endParaRPr lang="fr-FR" sz="1100" b="1" dirty="0">
              <a:latin typeface="Cavolini" panose="03000502040302020204" pitchFamily="66" charset="0"/>
              <a:cs typeface="Cavolini" panose="03000502040302020204" pitchFamily="66" charset="0"/>
            </a:endParaRPr>
          </a:p>
        </p:txBody>
      </p:sp>
      <p:sp>
        <p:nvSpPr>
          <p:cNvPr id="29" name="Ellipse 28">
            <a:extLst>
              <a:ext uri="{FF2B5EF4-FFF2-40B4-BE49-F238E27FC236}">
                <a16:creationId xmlns:a16="http://schemas.microsoft.com/office/drawing/2014/main" id="{E51F4C25-4FE6-C4D6-5CAB-645465A7CCFD}"/>
              </a:ext>
            </a:extLst>
          </p:cNvPr>
          <p:cNvSpPr/>
          <p:nvPr/>
        </p:nvSpPr>
        <p:spPr>
          <a:xfrm>
            <a:off x="3484473" y="4151184"/>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30" name="ZoneTexte 29">
            <a:extLst>
              <a:ext uri="{FF2B5EF4-FFF2-40B4-BE49-F238E27FC236}">
                <a16:creationId xmlns:a16="http://schemas.microsoft.com/office/drawing/2014/main" id="{F1455CDF-652D-663E-6B3A-CA2DCD2BEA14}"/>
              </a:ext>
            </a:extLst>
          </p:cNvPr>
          <p:cNvSpPr txBox="1"/>
          <p:nvPr/>
        </p:nvSpPr>
        <p:spPr>
          <a:xfrm>
            <a:off x="3685133" y="4026965"/>
            <a:ext cx="4055366"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Financement</a:t>
            </a:r>
            <a:r>
              <a:rPr lang="fr-FR" sz="1100" dirty="0">
                <a:latin typeface="Cavolini" panose="03000502040302020204" pitchFamily="66" charset="0"/>
                <a:cs typeface="Cavolini" panose="03000502040302020204" pitchFamily="66" charset="0"/>
              </a:rPr>
              <a:t> : suit le projet (besoins de financement Eco PTZ et Conso).</a:t>
            </a:r>
            <a:endParaRPr lang="fr-FR" sz="1100" b="1" dirty="0">
              <a:latin typeface="Cavolini" panose="03000502040302020204" pitchFamily="66" charset="0"/>
              <a:cs typeface="Cavolini" panose="03000502040302020204" pitchFamily="66" charset="0"/>
            </a:endParaRP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1" y="3464588"/>
            <a:ext cx="3164784" cy="1498260"/>
          </a:xfrm>
          <a:custGeom>
            <a:avLst/>
            <a:gdLst>
              <a:gd name="connsiteX0" fmla="*/ 0 w 3164784"/>
              <a:gd name="connsiteY0" fmla="*/ 0 h 1498260"/>
              <a:gd name="connsiteX1" fmla="*/ 696252 w 3164784"/>
              <a:gd name="connsiteY1" fmla="*/ 0 h 1498260"/>
              <a:gd name="connsiteX2" fmla="*/ 1297561 w 3164784"/>
              <a:gd name="connsiteY2" fmla="*/ 0 h 1498260"/>
              <a:gd name="connsiteX3" fmla="*/ 1930518 w 3164784"/>
              <a:gd name="connsiteY3" fmla="*/ 0 h 1498260"/>
              <a:gd name="connsiteX4" fmla="*/ 2500179 w 3164784"/>
              <a:gd name="connsiteY4" fmla="*/ 0 h 1498260"/>
              <a:gd name="connsiteX5" fmla="*/ 3164784 w 3164784"/>
              <a:gd name="connsiteY5" fmla="*/ 0 h 1498260"/>
              <a:gd name="connsiteX6" fmla="*/ 3164784 w 3164784"/>
              <a:gd name="connsiteY6" fmla="*/ 484437 h 1498260"/>
              <a:gd name="connsiteX7" fmla="*/ 3164784 w 3164784"/>
              <a:gd name="connsiteY7" fmla="*/ 998840 h 1498260"/>
              <a:gd name="connsiteX8" fmla="*/ 3164784 w 3164784"/>
              <a:gd name="connsiteY8" fmla="*/ 1498260 h 1498260"/>
              <a:gd name="connsiteX9" fmla="*/ 2595123 w 3164784"/>
              <a:gd name="connsiteY9" fmla="*/ 1498260 h 1498260"/>
              <a:gd name="connsiteX10" fmla="*/ 1993814 w 3164784"/>
              <a:gd name="connsiteY10" fmla="*/ 1498260 h 1498260"/>
              <a:gd name="connsiteX11" fmla="*/ 1329209 w 3164784"/>
              <a:gd name="connsiteY11" fmla="*/ 1498260 h 1498260"/>
              <a:gd name="connsiteX12" fmla="*/ 696252 w 3164784"/>
              <a:gd name="connsiteY12" fmla="*/ 1498260 h 1498260"/>
              <a:gd name="connsiteX13" fmla="*/ 0 w 3164784"/>
              <a:gd name="connsiteY13" fmla="*/ 1498260 h 1498260"/>
              <a:gd name="connsiteX14" fmla="*/ 0 w 3164784"/>
              <a:gd name="connsiteY14" fmla="*/ 1013823 h 1498260"/>
              <a:gd name="connsiteX15" fmla="*/ 0 w 3164784"/>
              <a:gd name="connsiteY15" fmla="*/ 484437 h 1498260"/>
              <a:gd name="connsiteX16" fmla="*/ 0 w 3164784"/>
              <a:gd name="connsiteY16" fmla="*/ 0 h 1498260"/>
              <a:gd name="connsiteX0" fmla="*/ -93266 w 3164784"/>
              <a:gd name="connsiteY0" fmla="*/ 0 h 1498260"/>
              <a:gd name="connsiteX1" fmla="*/ -93266 w 3164784"/>
              <a:gd name="connsiteY1" fmla="*/ 469455 h 1498260"/>
              <a:gd name="connsiteX2" fmla="*/ -93266 w 3164784"/>
              <a:gd name="connsiteY2" fmla="*/ 938910 h 1498260"/>
              <a:gd name="connsiteX3" fmla="*/ -93266 w 3164784"/>
              <a:gd name="connsiteY3" fmla="*/ 1498260 h 1498260"/>
              <a:gd name="connsiteX4" fmla="*/ -93266 w 3164784"/>
              <a:gd name="connsiteY4" fmla="*/ 983857 h 1498260"/>
              <a:gd name="connsiteX5" fmla="*/ -93266 w 3164784"/>
              <a:gd name="connsiteY5" fmla="*/ 514403 h 1498260"/>
              <a:gd name="connsiteX6" fmla="*/ -93266 w 3164784"/>
              <a:gd name="connsiteY6" fmla="*/ 0 h 1498260"/>
              <a:gd name="connsiteX0" fmla="*/ -93266 w 3164784"/>
              <a:gd name="connsiteY0" fmla="*/ 261896 h 1498260"/>
              <a:gd name="connsiteX1" fmla="*/ -249037 w 3164784"/>
              <a:gd name="connsiteY1" fmla="*/ 799142 h 1498260"/>
            </a:gdLst>
            <a:ahLst/>
            <a:cxnLst>
              <a:cxn ang="0">
                <a:pos x="connsiteX0" y="connsiteY0"/>
              </a:cxn>
              <a:cxn ang="0">
                <a:pos x="connsiteX1" y="connsiteY1"/>
              </a:cxn>
            </a:cxnLst>
            <a:rect l="l" t="t" r="r" b="b"/>
            <a:pathLst>
              <a:path w="3164784" h="1498260" fill="none" extrusionOk="0">
                <a:moveTo>
                  <a:pt x="0" y="0"/>
                </a:moveTo>
                <a:cubicBezTo>
                  <a:pt x="251765" y="-31645"/>
                  <a:pt x="476502" y="-30577"/>
                  <a:pt x="696252" y="0"/>
                </a:cubicBezTo>
                <a:cubicBezTo>
                  <a:pt x="916002" y="30577"/>
                  <a:pt x="1126351" y="-24279"/>
                  <a:pt x="1297561" y="0"/>
                </a:cubicBezTo>
                <a:cubicBezTo>
                  <a:pt x="1468771" y="24279"/>
                  <a:pt x="1670575" y="-23920"/>
                  <a:pt x="1930518" y="0"/>
                </a:cubicBezTo>
                <a:cubicBezTo>
                  <a:pt x="2190461" y="23920"/>
                  <a:pt x="2357498" y="6055"/>
                  <a:pt x="2500179" y="0"/>
                </a:cubicBezTo>
                <a:cubicBezTo>
                  <a:pt x="2642860" y="-6055"/>
                  <a:pt x="2964837" y="19712"/>
                  <a:pt x="3164784" y="0"/>
                </a:cubicBezTo>
                <a:cubicBezTo>
                  <a:pt x="3181098" y="119055"/>
                  <a:pt x="3181420" y="342121"/>
                  <a:pt x="3164784" y="484437"/>
                </a:cubicBezTo>
                <a:cubicBezTo>
                  <a:pt x="3148148" y="626753"/>
                  <a:pt x="3171572" y="797984"/>
                  <a:pt x="3164784" y="998840"/>
                </a:cubicBezTo>
                <a:cubicBezTo>
                  <a:pt x="3157996" y="1199696"/>
                  <a:pt x="3168917" y="1311739"/>
                  <a:pt x="3164784" y="1498260"/>
                </a:cubicBezTo>
                <a:cubicBezTo>
                  <a:pt x="2916190" y="1513322"/>
                  <a:pt x="2873294" y="1510791"/>
                  <a:pt x="2595123" y="1498260"/>
                </a:cubicBezTo>
                <a:cubicBezTo>
                  <a:pt x="2316952" y="1485729"/>
                  <a:pt x="2239749" y="1483489"/>
                  <a:pt x="1993814" y="1498260"/>
                </a:cubicBezTo>
                <a:cubicBezTo>
                  <a:pt x="1747879" y="1513031"/>
                  <a:pt x="1505672" y="1499384"/>
                  <a:pt x="1329209" y="1498260"/>
                </a:cubicBezTo>
                <a:cubicBezTo>
                  <a:pt x="1152747" y="1497136"/>
                  <a:pt x="959260" y="1474994"/>
                  <a:pt x="696252" y="1498260"/>
                </a:cubicBezTo>
                <a:cubicBezTo>
                  <a:pt x="433244" y="1521526"/>
                  <a:pt x="343801" y="1483219"/>
                  <a:pt x="0" y="1498260"/>
                </a:cubicBezTo>
                <a:cubicBezTo>
                  <a:pt x="-3011" y="1324496"/>
                  <a:pt x="-12015" y="1247887"/>
                  <a:pt x="0" y="1013823"/>
                </a:cubicBezTo>
                <a:cubicBezTo>
                  <a:pt x="12015" y="779759"/>
                  <a:pt x="-12588" y="687143"/>
                  <a:pt x="0" y="484437"/>
                </a:cubicBezTo>
                <a:cubicBezTo>
                  <a:pt x="12588" y="281731"/>
                  <a:pt x="18026" y="224874"/>
                  <a:pt x="0" y="0"/>
                </a:cubicBezTo>
                <a:close/>
              </a:path>
              <a:path w="3164784" h="1498260" fill="none" extrusionOk="0">
                <a:moveTo>
                  <a:pt x="-93266" y="0"/>
                </a:moveTo>
                <a:cubicBezTo>
                  <a:pt x="-108377" y="160684"/>
                  <a:pt x="-90124" y="311732"/>
                  <a:pt x="-93266" y="469455"/>
                </a:cubicBezTo>
                <a:cubicBezTo>
                  <a:pt x="-96408" y="627178"/>
                  <a:pt x="-108106" y="809355"/>
                  <a:pt x="-93266" y="938910"/>
                </a:cubicBezTo>
                <a:cubicBezTo>
                  <a:pt x="-78426" y="1068466"/>
                  <a:pt x="-110970" y="1286359"/>
                  <a:pt x="-93266" y="1498260"/>
                </a:cubicBezTo>
                <a:cubicBezTo>
                  <a:pt x="-90500" y="1382613"/>
                  <a:pt x="-94433" y="1098814"/>
                  <a:pt x="-93266" y="983857"/>
                </a:cubicBezTo>
                <a:cubicBezTo>
                  <a:pt x="-92099" y="868900"/>
                  <a:pt x="-83586" y="632249"/>
                  <a:pt x="-93266" y="514403"/>
                </a:cubicBezTo>
                <a:cubicBezTo>
                  <a:pt x="-102946" y="396557"/>
                  <a:pt x="-98687" y="144901"/>
                  <a:pt x="-93266" y="0"/>
                </a:cubicBezTo>
                <a:close/>
              </a:path>
              <a:path w="3164784" h="1498260" fill="none" extrusionOk="0">
                <a:moveTo>
                  <a:pt x="-93266" y="261896"/>
                </a:moveTo>
                <a:cubicBezTo>
                  <a:pt x="-157911" y="417882"/>
                  <a:pt x="-188393" y="615441"/>
                  <a:pt x="-249037" y="799142"/>
                </a:cubicBezTo>
              </a:path>
              <a:path w="3164784" h="1498260"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54416" y="96281"/>
                  <a:pt x="3150493" y="278605"/>
                  <a:pt x="3164784" y="454472"/>
                </a:cubicBezTo>
                <a:cubicBezTo>
                  <a:pt x="3179075" y="630339"/>
                  <a:pt x="3151722" y="803265"/>
                  <a:pt x="3164784" y="923927"/>
                </a:cubicBezTo>
                <a:cubicBezTo>
                  <a:pt x="3177846" y="1044589"/>
                  <a:pt x="3145631" y="1375451"/>
                  <a:pt x="3164784" y="1498260"/>
                </a:cubicBezTo>
                <a:cubicBezTo>
                  <a:pt x="3030790" y="1500317"/>
                  <a:pt x="2796131" y="1477985"/>
                  <a:pt x="2500179" y="1498260"/>
                </a:cubicBezTo>
                <a:cubicBezTo>
                  <a:pt x="2204227" y="1518535"/>
                  <a:pt x="2149769" y="1480661"/>
                  <a:pt x="1930518" y="1498260"/>
                </a:cubicBezTo>
                <a:cubicBezTo>
                  <a:pt x="1711267" y="1515859"/>
                  <a:pt x="1556663" y="1503346"/>
                  <a:pt x="1392505" y="1498260"/>
                </a:cubicBezTo>
                <a:cubicBezTo>
                  <a:pt x="1228347" y="1493174"/>
                  <a:pt x="1026109" y="1519822"/>
                  <a:pt x="854492" y="1498260"/>
                </a:cubicBezTo>
                <a:cubicBezTo>
                  <a:pt x="682875" y="1476698"/>
                  <a:pt x="284063" y="1487196"/>
                  <a:pt x="0" y="1498260"/>
                </a:cubicBezTo>
                <a:cubicBezTo>
                  <a:pt x="-7494" y="1295394"/>
                  <a:pt x="16139" y="1167277"/>
                  <a:pt x="0" y="1043788"/>
                </a:cubicBezTo>
                <a:cubicBezTo>
                  <a:pt x="-16139" y="920299"/>
                  <a:pt x="25589" y="714582"/>
                  <a:pt x="0" y="529385"/>
                </a:cubicBezTo>
                <a:cubicBezTo>
                  <a:pt x="-25589" y="344188"/>
                  <a:pt x="-12383" y="117167"/>
                  <a:pt x="0" y="0"/>
                </a:cubicBezTo>
                <a:close/>
              </a:path>
              <a:path w="3164784" h="1498260" fill="none" stroke="0" extrusionOk="0">
                <a:moveTo>
                  <a:pt x="-93266" y="0"/>
                </a:moveTo>
                <a:cubicBezTo>
                  <a:pt x="-85990" y="163430"/>
                  <a:pt x="-104067" y="228221"/>
                  <a:pt x="-93266" y="454472"/>
                </a:cubicBezTo>
                <a:cubicBezTo>
                  <a:pt x="-82465" y="680723"/>
                  <a:pt x="-74789" y="776528"/>
                  <a:pt x="-93266" y="908944"/>
                </a:cubicBezTo>
                <a:cubicBezTo>
                  <a:pt x="-111743" y="1041360"/>
                  <a:pt x="-82259" y="1332413"/>
                  <a:pt x="-93266" y="1498260"/>
                </a:cubicBezTo>
                <a:cubicBezTo>
                  <a:pt x="-81037" y="1400380"/>
                  <a:pt x="-80050" y="1154603"/>
                  <a:pt x="-93266" y="1043788"/>
                </a:cubicBezTo>
                <a:cubicBezTo>
                  <a:pt x="-106482" y="932973"/>
                  <a:pt x="-75042" y="669757"/>
                  <a:pt x="-93266" y="574333"/>
                </a:cubicBezTo>
                <a:cubicBezTo>
                  <a:pt x="-111490" y="478909"/>
                  <a:pt x="-98936" y="234485"/>
                  <a:pt x="-93266" y="0"/>
                </a:cubicBezTo>
                <a:close/>
              </a:path>
              <a:path w="3164784" h="1498260" fill="none" stroke="0" extrusionOk="0">
                <a:moveTo>
                  <a:pt x="-93266" y="261896"/>
                </a:moveTo>
                <a:cubicBezTo>
                  <a:pt x="-111377" y="404414"/>
                  <a:pt x="-181519" y="624473"/>
                  <a:pt x="-249037" y="799142"/>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53338"/>
                      <a:gd name="adj4" fmla="val -786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1"/>
              </a:buClr>
            </a:pPr>
            <a:r>
              <a:rPr lang="fr-FR" sz="1100" b="1" dirty="0">
                <a:latin typeface="Cavolini" panose="03000502040302020204" pitchFamily="66" charset="0"/>
                <a:cs typeface="Cavolini" panose="03000502040302020204" pitchFamily="66" charset="0"/>
              </a:rPr>
              <a:t>L’impact sur la création de valeur</a:t>
            </a:r>
          </a:p>
          <a:p>
            <a:pPr algn="ctr">
              <a:buClr>
                <a:schemeClr val="bg1"/>
              </a:buClr>
            </a:pPr>
            <a:endParaRPr lang="fr-FR" sz="1100" dirty="0">
              <a:latin typeface="Cavolini" panose="03000502040302020204" pitchFamily="66" charset="0"/>
              <a:cs typeface="Cavolini" panose="03000502040302020204" pitchFamily="66" charset="0"/>
            </a:endParaRPr>
          </a:p>
          <a:p>
            <a:pPr algn="ctr">
              <a:buClr>
                <a:schemeClr val="bg1"/>
              </a:buClr>
            </a:pPr>
            <a:r>
              <a:rPr lang="fr-FR" sz="1100" dirty="0">
                <a:latin typeface="Cavolini" panose="03000502040302020204" pitchFamily="66" charset="0"/>
                <a:cs typeface="Cavolini" panose="03000502040302020204" pitchFamily="66" charset="0"/>
              </a:rPr>
              <a:t>Le ticket moyen est de </a:t>
            </a:r>
            <a:r>
              <a:rPr lang="fr-FR" sz="1100" b="1" dirty="0">
                <a:latin typeface="Cavolini" panose="03000502040302020204" pitchFamily="66" charset="0"/>
                <a:cs typeface="Cavolini" panose="03000502040302020204" pitchFamily="66" charset="0"/>
              </a:rPr>
              <a:t>25 k€</a:t>
            </a:r>
            <a:r>
              <a:rPr lang="fr-FR" sz="1100" dirty="0">
                <a:latin typeface="Cavolini" panose="03000502040302020204" pitchFamily="66" charset="0"/>
                <a:cs typeface="Cavolini" panose="03000502040302020204" pitchFamily="66" charset="0"/>
              </a:rPr>
              <a:t> avec un </a:t>
            </a:r>
            <a:r>
              <a:rPr lang="fr-FR" sz="1100" b="1" dirty="0">
                <a:latin typeface="Cavolini" panose="03000502040302020204" pitchFamily="66" charset="0"/>
                <a:cs typeface="Cavolini" panose="03000502040302020204" pitchFamily="66" charset="0"/>
              </a:rPr>
              <a:t>taux de commission moyen de 3,5%</a:t>
            </a:r>
            <a:r>
              <a:rPr lang="fr-FR" sz="1100" dirty="0">
                <a:latin typeface="Cavolini" panose="03000502040302020204" pitchFamily="66" charset="0"/>
                <a:cs typeface="Cavolini" panose="03000502040302020204" pitchFamily="66" charset="0"/>
              </a:rPr>
              <a:t>, soit une commission moyenne de </a:t>
            </a:r>
            <a:r>
              <a:rPr lang="fr-FR" sz="1100" b="1" dirty="0">
                <a:latin typeface="Cavolini" panose="03000502040302020204" pitchFamily="66" charset="0"/>
                <a:cs typeface="Cavolini" panose="03000502040302020204" pitchFamily="66" charset="0"/>
              </a:rPr>
              <a:t>875€</a:t>
            </a:r>
            <a:r>
              <a:rPr lang="fr-FR" sz="1100" dirty="0">
                <a:latin typeface="Cavolini" panose="03000502040302020204" pitchFamily="66" charset="0"/>
                <a:cs typeface="Cavolini" panose="03000502040302020204" pitchFamily="66" charset="0"/>
              </a:rPr>
              <a:t>.</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5197034"/>
            <a:ext cx="7405588" cy="1139006"/>
          </a:xfrm>
          <a:custGeom>
            <a:avLst/>
            <a:gdLst>
              <a:gd name="connsiteX0" fmla="*/ 0 w 7405588"/>
              <a:gd name="connsiteY0" fmla="*/ 0 h 1139006"/>
              <a:gd name="connsiteX1" fmla="*/ 821347 w 7405588"/>
              <a:gd name="connsiteY1" fmla="*/ 0 h 1139006"/>
              <a:gd name="connsiteX2" fmla="*/ 1494582 w 7405588"/>
              <a:gd name="connsiteY2" fmla="*/ 0 h 1139006"/>
              <a:gd name="connsiteX3" fmla="*/ 2241873 w 7405588"/>
              <a:gd name="connsiteY3" fmla="*/ 0 h 1139006"/>
              <a:gd name="connsiteX4" fmla="*/ 2989165 w 7405588"/>
              <a:gd name="connsiteY4" fmla="*/ 0 h 1139006"/>
              <a:gd name="connsiteX5" fmla="*/ 3662400 w 7405588"/>
              <a:gd name="connsiteY5" fmla="*/ 0 h 1139006"/>
              <a:gd name="connsiteX6" fmla="*/ 4187523 w 7405588"/>
              <a:gd name="connsiteY6" fmla="*/ 0 h 1139006"/>
              <a:gd name="connsiteX7" fmla="*/ 4934815 w 7405588"/>
              <a:gd name="connsiteY7" fmla="*/ 0 h 1139006"/>
              <a:gd name="connsiteX8" fmla="*/ 5533994 w 7405588"/>
              <a:gd name="connsiteY8" fmla="*/ 0 h 1139006"/>
              <a:gd name="connsiteX9" fmla="*/ 6207229 w 7405588"/>
              <a:gd name="connsiteY9" fmla="*/ 0 h 1139006"/>
              <a:gd name="connsiteX10" fmla="*/ 6658297 w 7405588"/>
              <a:gd name="connsiteY10" fmla="*/ 0 h 1139006"/>
              <a:gd name="connsiteX11" fmla="*/ 7405588 w 7405588"/>
              <a:gd name="connsiteY11" fmla="*/ 0 h 1139006"/>
              <a:gd name="connsiteX12" fmla="*/ 7405588 w 7405588"/>
              <a:gd name="connsiteY12" fmla="*/ 569503 h 1139006"/>
              <a:gd name="connsiteX13" fmla="*/ 7405588 w 7405588"/>
              <a:gd name="connsiteY13" fmla="*/ 1139006 h 1139006"/>
              <a:gd name="connsiteX14" fmla="*/ 6954520 w 7405588"/>
              <a:gd name="connsiteY14" fmla="*/ 1139006 h 1139006"/>
              <a:gd name="connsiteX15" fmla="*/ 6429397 w 7405588"/>
              <a:gd name="connsiteY15" fmla="*/ 1139006 h 1139006"/>
              <a:gd name="connsiteX16" fmla="*/ 5682106 w 7405588"/>
              <a:gd name="connsiteY16" fmla="*/ 1139006 h 1139006"/>
              <a:gd name="connsiteX17" fmla="*/ 4934815 w 7405588"/>
              <a:gd name="connsiteY17" fmla="*/ 1139006 h 1139006"/>
              <a:gd name="connsiteX18" fmla="*/ 4335635 w 7405588"/>
              <a:gd name="connsiteY18" fmla="*/ 1139006 h 1139006"/>
              <a:gd name="connsiteX19" fmla="*/ 3514288 w 7405588"/>
              <a:gd name="connsiteY19" fmla="*/ 1139006 h 1139006"/>
              <a:gd name="connsiteX20" fmla="*/ 2766997 w 7405588"/>
              <a:gd name="connsiteY20" fmla="*/ 1139006 h 1139006"/>
              <a:gd name="connsiteX21" fmla="*/ 1945650 w 7405588"/>
              <a:gd name="connsiteY21" fmla="*/ 1139006 h 1139006"/>
              <a:gd name="connsiteX22" fmla="*/ 1198359 w 7405588"/>
              <a:gd name="connsiteY22" fmla="*/ 1139006 h 1139006"/>
              <a:gd name="connsiteX23" fmla="*/ 0 w 7405588"/>
              <a:gd name="connsiteY23" fmla="*/ 1139006 h 1139006"/>
              <a:gd name="connsiteX24" fmla="*/ 0 w 7405588"/>
              <a:gd name="connsiteY24" fmla="*/ 569503 h 1139006"/>
              <a:gd name="connsiteX25" fmla="*/ 0 w 7405588"/>
              <a:gd name="connsiteY25" fmla="*/ 0 h 113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139006"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78741" y="183975"/>
                  <a:pt x="7401548" y="389549"/>
                  <a:pt x="7405588" y="569503"/>
                </a:cubicBezTo>
                <a:cubicBezTo>
                  <a:pt x="7409628" y="749457"/>
                  <a:pt x="7386453" y="953821"/>
                  <a:pt x="7405588" y="1139006"/>
                </a:cubicBezTo>
                <a:cubicBezTo>
                  <a:pt x="7238604" y="1155927"/>
                  <a:pt x="7146131" y="1127963"/>
                  <a:pt x="6954520" y="1139006"/>
                </a:cubicBezTo>
                <a:cubicBezTo>
                  <a:pt x="6762909" y="1150049"/>
                  <a:pt x="6594653" y="1142268"/>
                  <a:pt x="6429397" y="1139006"/>
                </a:cubicBezTo>
                <a:cubicBezTo>
                  <a:pt x="6264141" y="1135744"/>
                  <a:pt x="5944120" y="1136414"/>
                  <a:pt x="5682106" y="1139006"/>
                </a:cubicBezTo>
                <a:cubicBezTo>
                  <a:pt x="5420092" y="1141598"/>
                  <a:pt x="5209279" y="1172273"/>
                  <a:pt x="4934815" y="1139006"/>
                </a:cubicBezTo>
                <a:cubicBezTo>
                  <a:pt x="4660351" y="1105739"/>
                  <a:pt x="4554775" y="1121499"/>
                  <a:pt x="4335635" y="1139006"/>
                </a:cubicBezTo>
                <a:cubicBezTo>
                  <a:pt x="4116495" y="1156513"/>
                  <a:pt x="3744260" y="1136143"/>
                  <a:pt x="3514288" y="1139006"/>
                </a:cubicBezTo>
                <a:cubicBezTo>
                  <a:pt x="3284316" y="1141869"/>
                  <a:pt x="2973223" y="1105180"/>
                  <a:pt x="2766997" y="1139006"/>
                </a:cubicBezTo>
                <a:cubicBezTo>
                  <a:pt x="2560771" y="1172832"/>
                  <a:pt x="2284025" y="1127367"/>
                  <a:pt x="1945650" y="1139006"/>
                </a:cubicBezTo>
                <a:cubicBezTo>
                  <a:pt x="1607275" y="1150645"/>
                  <a:pt x="1407956" y="1140441"/>
                  <a:pt x="1198359" y="1139006"/>
                </a:cubicBezTo>
                <a:cubicBezTo>
                  <a:pt x="988762" y="1137571"/>
                  <a:pt x="256253" y="1110399"/>
                  <a:pt x="0" y="1139006"/>
                </a:cubicBezTo>
                <a:cubicBezTo>
                  <a:pt x="-11732" y="897393"/>
                  <a:pt x="24243" y="761862"/>
                  <a:pt x="0" y="569503"/>
                </a:cubicBezTo>
                <a:cubicBezTo>
                  <a:pt x="-24243" y="377144"/>
                  <a:pt x="-1988" y="230496"/>
                  <a:pt x="0" y="0"/>
                </a:cubicBezTo>
                <a:close/>
              </a:path>
              <a:path w="7405588" h="1139006"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419689" y="285112"/>
                  <a:pt x="7383301" y="344619"/>
                  <a:pt x="7405588" y="580893"/>
                </a:cubicBezTo>
                <a:cubicBezTo>
                  <a:pt x="7427875" y="817167"/>
                  <a:pt x="7426891" y="929617"/>
                  <a:pt x="7405588" y="1139006"/>
                </a:cubicBezTo>
                <a:cubicBezTo>
                  <a:pt x="7226261" y="1157736"/>
                  <a:pt x="7106435" y="1151457"/>
                  <a:pt x="6880464" y="1139006"/>
                </a:cubicBezTo>
                <a:cubicBezTo>
                  <a:pt x="6654493" y="1126555"/>
                  <a:pt x="6464347" y="1123192"/>
                  <a:pt x="6355341" y="1139006"/>
                </a:cubicBezTo>
                <a:cubicBezTo>
                  <a:pt x="6246335" y="1154820"/>
                  <a:pt x="5894222" y="1155175"/>
                  <a:pt x="5756162" y="1139006"/>
                </a:cubicBezTo>
                <a:cubicBezTo>
                  <a:pt x="5618102" y="1122837"/>
                  <a:pt x="5151091" y="1153977"/>
                  <a:pt x="4934815" y="1139006"/>
                </a:cubicBezTo>
                <a:cubicBezTo>
                  <a:pt x="4718539" y="1124035"/>
                  <a:pt x="4419669" y="1139257"/>
                  <a:pt x="4261579" y="1139006"/>
                </a:cubicBezTo>
                <a:cubicBezTo>
                  <a:pt x="4103489" y="1138755"/>
                  <a:pt x="3787567" y="1129657"/>
                  <a:pt x="3662400" y="1139006"/>
                </a:cubicBezTo>
                <a:cubicBezTo>
                  <a:pt x="3537233" y="1148355"/>
                  <a:pt x="3220143" y="1118913"/>
                  <a:pt x="2915109" y="1139006"/>
                </a:cubicBezTo>
                <a:cubicBezTo>
                  <a:pt x="2610075" y="1159099"/>
                  <a:pt x="2545973" y="1139658"/>
                  <a:pt x="2241873" y="1139006"/>
                </a:cubicBezTo>
                <a:cubicBezTo>
                  <a:pt x="1937773" y="1138354"/>
                  <a:pt x="1755204" y="1101661"/>
                  <a:pt x="1420526" y="1139006"/>
                </a:cubicBezTo>
                <a:cubicBezTo>
                  <a:pt x="1085848" y="1176351"/>
                  <a:pt x="916011" y="1138362"/>
                  <a:pt x="599179" y="1139006"/>
                </a:cubicBezTo>
                <a:cubicBezTo>
                  <a:pt x="282347" y="1139650"/>
                  <a:pt x="146465" y="1121640"/>
                  <a:pt x="0" y="1139006"/>
                </a:cubicBezTo>
                <a:cubicBezTo>
                  <a:pt x="19571" y="1024386"/>
                  <a:pt x="21529" y="796771"/>
                  <a:pt x="0" y="592283"/>
                </a:cubicBezTo>
                <a:cubicBezTo>
                  <a:pt x="-21529" y="387795"/>
                  <a:pt x="11251" y="258974"/>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966571" y="5119752"/>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Cozynergy !</a:t>
            </a:r>
          </a:p>
        </p:txBody>
      </p:sp>
      <p:sp>
        <p:nvSpPr>
          <p:cNvPr id="41" name="ZoneTexte 40">
            <a:extLst>
              <a:ext uri="{FF2B5EF4-FFF2-40B4-BE49-F238E27FC236}">
                <a16:creationId xmlns:a16="http://schemas.microsoft.com/office/drawing/2014/main" id="{41F5B4C9-D297-03BC-C857-09805736B96C}"/>
              </a:ext>
            </a:extLst>
          </p:cNvPr>
          <p:cNvSpPr txBox="1"/>
          <p:nvPr/>
        </p:nvSpPr>
        <p:spPr>
          <a:xfrm>
            <a:off x="695324" y="5362318"/>
            <a:ext cx="7045175" cy="938719"/>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Cliquez sur les liens suivants pour davantage d’informations sur notre </a:t>
            </a:r>
            <a:r>
              <a:rPr lang="fr-FR" sz="1100" b="1" dirty="0">
                <a:latin typeface="Cavolini" panose="03000502040302020204" pitchFamily="66" charset="0"/>
                <a:cs typeface="Cavolini" panose="03000502040302020204" pitchFamily="66" charset="0"/>
                <a:hlinkClick r:id="rId4"/>
              </a:rPr>
              <a:t>partenaire</a:t>
            </a:r>
            <a:r>
              <a:rPr lang="fr-FR" sz="1100" dirty="0">
                <a:latin typeface="Cavolini" panose="03000502040302020204" pitchFamily="66" charset="0"/>
                <a:cs typeface="Cavolini" panose="03000502040302020204" pitchFamily="66" charset="0"/>
              </a:rPr>
              <a:t> et ses </a:t>
            </a:r>
            <a:r>
              <a:rPr lang="fr-FR" sz="1100" b="1" dirty="0">
                <a:latin typeface="Cavolini" panose="03000502040302020204" pitchFamily="66" charset="0"/>
                <a:cs typeface="Cavolini" panose="03000502040302020204" pitchFamily="66" charset="0"/>
                <a:hlinkClick r:id="rId5"/>
              </a:rPr>
              <a:t>services</a:t>
            </a:r>
            <a:r>
              <a:rPr lang="fr-FR" sz="1100" b="1" dirty="0">
                <a:latin typeface="Cavolini" panose="03000502040302020204" pitchFamily="66" charset="0"/>
                <a:cs typeface="Cavolini" panose="03000502040302020204" pitchFamily="66" charset="0"/>
              </a:rPr>
              <a:t>. </a:t>
            </a:r>
            <a:r>
              <a:rPr lang="fr-FR" sz="1100" dirty="0">
                <a:latin typeface="Cavolini" panose="03000502040302020204" pitchFamily="66" charset="0"/>
                <a:cs typeface="Cavolini" panose="03000502040302020204" pitchFamily="66" charset="0"/>
              </a:rPr>
              <a:t>Un </a:t>
            </a:r>
            <a:r>
              <a:rPr lang="fr-FR" sz="1100" b="1" dirty="0">
                <a:latin typeface="Cavolini" panose="03000502040302020204" pitchFamily="66" charset="0"/>
                <a:cs typeface="Cavolini" panose="03000502040302020204" pitchFamily="66" charset="0"/>
                <a:hlinkClick r:id="rId6"/>
              </a:rPr>
              <a:t>tutoriel</a:t>
            </a:r>
            <a:r>
              <a:rPr lang="fr-FR" sz="1100" dirty="0">
                <a:latin typeface="Cavolini" panose="03000502040302020204" pitchFamily="66" charset="0"/>
                <a:cs typeface="Cavolini" panose="03000502040302020204" pitchFamily="66" charset="0"/>
              </a:rPr>
              <a:t> est également disponible pour prendre en main le sujet ! </a:t>
            </a:r>
          </a:p>
          <a:p>
            <a:endParaRPr lang="fr-FR" sz="1100" dirty="0">
              <a:latin typeface="Cavolini" panose="03000502040302020204" pitchFamily="66" charset="0"/>
              <a:cs typeface="Cavolini" panose="03000502040302020204" pitchFamily="66" charset="0"/>
            </a:endParaRPr>
          </a:p>
          <a:p>
            <a:r>
              <a:rPr lang="fr-FR" sz="1100" dirty="0">
                <a:latin typeface="Cavolini" panose="03000502040302020204" pitchFamily="66" charset="0"/>
                <a:cs typeface="Cavolini" panose="03000502040302020204" pitchFamily="66" charset="0"/>
              </a:rPr>
              <a:t>N’hésitez pas à solliciter </a:t>
            </a:r>
            <a:r>
              <a:rPr lang="fr-FR" sz="1100" b="1" dirty="0">
                <a:latin typeface="Cavolini" panose="03000502040302020204" pitchFamily="66" charset="0"/>
                <a:cs typeface="Cavolini" panose="03000502040302020204" pitchFamily="66" charset="0"/>
                <a:hlinkClick r:id="rId7"/>
              </a:rPr>
              <a:t>Cozynergy</a:t>
            </a:r>
            <a:r>
              <a:rPr lang="fr-FR" sz="1100" dirty="0">
                <a:latin typeface="Cavolini" panose="03000502040302020204" pitchFamily="66" charset="0"/>
                <a:cs typeface="Cavolini" panose="03000502040302020204" pitchFamily="66" charset="0"/>
              </a:rPr>
              <a:t> et à visionner les témoignages de la clientèle : </a:t>
            </a:r>
            <a:r>
              <a:rPr lang="fr-FR" sz="1100" b="1" dirty="0">
                <a:latin typeface="Cavolini" panose="03000502040302020204" pitchFamily="66" charset="0"/>
                <a:cs typeface="Cavolini" panose="03000502040302020204" pitchFamily="66" charset="0"/>
                <a:hlinkClick r:id="rId8"/>
              </a:rPr>
              <a:t>ici</a:t>
            </a:r>
            <a:r>
              <a:rPr lang="fr-FR" sz="1100" dirty="0">
                <a:latin typeface="Cavolini" panose="03000502040302020204" pitchFamily="66" charset="0"/>
                <a:cs typeface="Cavolini" panose="03000502040302020204" pitchFamily="66" charset="0"/>
              </a:rPr>
              <a:t> et </a:t>
            </a:r>
            <a:r>
              <a:rPr lang="fr-FR" sz="1100" b="1" dirty="0">
                <a:latin typeface="Cavolini" panose="03000502040302020204" pitchFamily="66" charset="0"/>
                <a:cs typeface="Cavolini" panose="03000502040302020204" pitchFamily="66" charset="0"/>
                <a:hlinkClick r:id="rId9"/>
              </a:rPr>
              <a:t>là</a:t>
            </a:r>
            <a:r>
              <a:rPr lang="fr-FR" sz="1100" dirty="0">
                <a:latin typeface="Cavolini" panose="03000502040302020204" pitchFamily="66" charset="0"/>
                <a:cs typeface="Cavolini" panose="03000502040302020204" pitchFamily="66" charset="0"/>
              </a:rPr>
              <a:t> ! </a:t>
            </a:r>
          </a:p>
        </p:txBody>
      </p:sp>
      <p:sp>
        <p:nvSpPr>
          <p:cNvPr id="42" name="Ellipse 41">
            <a:extLst>
              <a:ext uri="{FF2B5EF4-FFF2-40B4-BE49-F238E27FC236}">
                <a16:creationId xmlns:a16="http://schemas.microsoft.com/office/drawing/2014/main" id="{B32387E1-BBB0-827D-1213-8E5DF8D04F9E}"/>
              </a:ext>
            </a:extLst>
          </p:cNvPr>
          <p:cNvSpPr/>
          <p:nvPr/>
        </p:nvSpPr>
        <p:spPr>
          <a:xfrm>
            <a:off x="468460" y="549818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43" name="Ellipse 42">
            <a:extLst>
              <a:ext uri="{FF2B5EF4-FFF2-40B4-BE49-F238E27FC236}">
                <a16:creationId xmlns:a16="http://schemas.microsoft.com/office/drawing/2014/main" id="{4696074F-E1D7-015A-B7B3-F7EDB43E97FC}"/>
              </a:ext>
            </a:extLst>
          </p:cNvPr>
          <p:cNvSpPr/>
          <p:nvPr/>
        </p:nvSpPr>
        <p:spPr>
          <a:xfrm>
            <a:off x="465561" y="5891889"/>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2" name="Ellipse 1">
            <a:extLst>
              <a:ext uri="{FF2B5EF4-FFF2-40B4-BE49-F238E27FC236}">
                <a16:creationId xmlns:a16="http://schemas.microsoft.com/office/drawing/2014/main" id="{31E6558B-02A5-01C4-286A-4C662FC648D3}"/>
              </a:ext>
            </a:extLst>
          </p:cNvPr>
          <p:cNvSpPr/>
          <p:nvPr/>
        </p:nvSpPr>
        <p:spPr>
          <a:xfrm>
            <a:off x="3484473" y="4667784"/>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3</a:t>
            </a:r>
          </a:p>
        </p:txBody>
      </p:sp>
      <p:sp>
        <p:nvSpPr>
          <p:cNvPr id="6" name="ZoneTexte 5">
            <a:extLst>
              <a:ext uri="{FF2B5EF4-FFF2-40B4-BE49-F238E27FC236}">
                <a16:creationId xmlns:a16="http://schemas.microsoft.com/office/drawing/2014/main" id="{97DCEEEF-EADF-85A0-FC50-50A57D77D8EF}"/>
              </a:ext>
            </a:extLst>
          </p:cNvPr>
          <p:cNvSpPr txBox="1"/>
          <p:nvPr/>
        </p:nvSpPr>
        <p:spPr>
          <a:xfrm>
            <a:off x="3681398" y="4553787"/>
            <a:ext cx="4055366"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MRH</a:t>
            </a:r>
            <a:r>
              <a:rPr lang="fr-FR" sz="1100" dirty="0">
                <a:latin typeface="Cavolini" panose="03000502040302020204" pitchFamily="66" charset="0"/>
                <a:cs typeface="Cavolini" panose="03000502040302020204" pitchFamily="66" charset="0"/>
              </a:rPr>
              <a:t> : Bilan MRH après les travaux pour réévaluer les besoins clients.</a:t>
            </a:r>
            <a:endParaRPr lang="fr-FR" sz="1100" b="1" dirty="0">
              <a:latin typeface="Cavolini" panose="03000502040302020204" pitchFamily="66" charset="0"/>
              <a:cs typeface="Cavolini" panose="03000502040302020204" pitchFamily="66" charset="0"/>
            </a:endParaRPr>
          </a:p>
        </p:txBody>
      </p:sp>
      <p:pic>
        <p:nvPicPr>
          <p:cNvPr id="7" name="Image 6">
            <a:extLst>
              <a:ext uri="{FF2B5EF4-FFF2-40B4-BE49-F238E27FC236}">
                <a16:creationId xmlns:a16="http://schemas.microsoft.com/office/drawing/2014/main" id="{5B78B0DC-86E5-869C-BCE7-B1A7E5635B93}"/>
              </a:ext>
            </a:extLst>
          </p:cNvPr>
          <p:cNvPicPr>
            <a:picLocks noChangeAspect="1"/>
          </p:cNvPicPr>
          <p:nvPr/>
        </p:nvPicPr>
        <p:blipFill>
          <a:blip r:embed="rId10">
            <a:duotone>
              <a:prstClr val="black"/>
              <a:schemeClr val="accent4">
                <a:tint val="45000"/>
                <a:satMod val="400000"/>
              </a:schemeClr>
            </a:duotone>
          </a:blip>
          <a:stretch>
            <a:fillRect/>
          </a:stretch>
        </p:blipFill>
        <p:spPr>
          <a:xfrm rot="5400000" flipH="1" flipV="1">
            <a:off x="7476835" y="6107107"/>
            <a:ext cx="390819" cy="349164"/>
          </a:xfrm>
          <a:prstGeom prst="rect">
            <a:avLst/>
          </a:prstGeom>
          <a:noFill/>
        </p:spPr>
      </p:pic>
    </p:spTree>
    <p:extLst>
      <p:ext uri="{BB962C8B-B14F-4D97-AF65-F5344CB8AC3E}">
        <p14:creationId xmlns:p14="http://schemas.microsoft.com/office/powerpoint/2010/main" val="2223895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33679-FFD0-62EF-E350-8FAC902ED4FC}"/>
              </a:ext>
            </a:extLst>
          </p:cNvPr>
          <p:cNvSpPr>
            <a:spLocks noGrp="1"/>
          </p:cNvSpPr>
          <p:nvPr>
            <p:ph type="body" sz="quarter" idx="14"/>
          </p:nvPr>
        </p:nvSpPr>
        <p:spPr/>
        <p:txBody>
          <a:bodyPr/>
          <a:lstStyle/>
          <a:p>
            <a:r>
              <a:rPr lang="fr-FR" dirty="0"/>
              <a:t>Nos partenaires et nos filiales</a:t>
            </a:r>
          </a:p>
        </p:txBody>
      </p:sp>
      <p:sp>
        <p:nvSpPr>
          <p:cNvPr id="3" name="Rectangle 2">
            <a:extLst>
              <a:ext uri="{FF2B5EF4-FFF2-40B4-BE49-F238E27FC236}">
                <a16:creationId xmlns:a16="http://schemas.microsoft.com/office/drawing/2014/main" id="{240A60E2-FB93-CC60-1ACA-14FB349CD86E}"/>
              </a:ext>
            </a:extLst>
          </p:cNvPr>
          <p:cNvSpPr/>
          <p:nvPr/>
        </p:nvSpPr>
        <p:spPr>
          <a:xfrm>
            <a:off x="676275" y="952500"/>
            <a:ext cx="2009775" cy="4762500"/>
          </a:xfrm>
          <a:custGeom>
            <a:avLst/>
            <a:gdLst>
              <a:gd name="connsiteX0" fmla="*/ 0 w 2009775"/>
              <a:gd name="connsiteY0" fmla="*/ 0 h 4762500"/>
              <a:gd name="connsiteX1" fmla="*/ 710121 w 2009775"/>
              <a:gd name="connsiteY1" fmla="*/ 0 h 4762500"/>
              <a:gd name="connsiteX2" fmla="*/ 1359948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2136321 h 4762500"/>
              <a:gd name="connsiteX7" fmla="*/ 2009775 w 2009775"/>
              <a:gd name="connsiteY7" fmla="*/ 272142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710121 w 2009775"/>
              <a:gd name="connsiteY12" fmla="*/ 4762500 h 4762500"/>
              <a:gd name="connsiteX13" fmla="*/ 0 w 2009775"/>
              <a:gd name="connsiteY13" fmla="*/ 4762500 h 4762500"/>
              <a:gd name="connsiteX14" fmla="*/ 0 w 2009775"/>
              <a:gd name="connsiteY14" fmla="*/ 4177393 h 4762500"/>
              <a:gd name="connsiteX15" fmla="*/ 0 w 2009775"/>
              <a:gd name="connsiteY15" fmla="*/ 3639911 h 4762500"/>
              <a:gd name="connsiteX16" fmla="*/ 0 w 2009775"/>
              <a:gd name="connsiteY16" fmla="*/ 2911929 h 4762500"/>
              <a:gd name="connsiteX17" fmla="*/ 0 w 2009775"/>
              <a:gd name="connsiteY17" fmla="*/ 2231571 h 4762500"/>
              <a:gd name="connsiteX18" fmla="*/ 0 w 2009775"/>
              <a:gd name="connsiteY18" fmla="*/ 1694089 h 4762500"/>
              <a:gd name="connsiteX19" fmla="*/ 0 w 2009775"/>
              <a:gd name="connsiteY19" fmla="*/ 9661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65187" y="-9564"/>
                  <a:pt x="520116" y="34756"/>
                  <a:pt x="710121" y="0"/>
                </a:cubicBezTo>
                <a:cubicBezTo>
                  <a:pt x="900126" y="-34756"/>
                  <a:pt x="1122295" y="14811"/>
                  <a:pt x="1359948" y="0"/>
                </a:cubicBezTo>
                <a:cubicBezTo>
                  <a:pt x="1597601" y="-14811"/>
                  <a:pt x="1687579" y="526"/>
                  <a:pt x="2009775" y="0"/>
                </a:cubicBezTo>
                <a:cubicBezTo>
                  <a:pt x="2020358" y="171418"/>
                  <a:pt x="2017859" y="601737"/>
                  <a:pt x="2009775" y="775607"/>
                </a:cubicBezTo>
                <a:cubicBezTo>
                  <a:pt x="2001691" y="949477"/>
                  <a:pt x="1988576" y="1153274"/>
                  <a:pt x="2009775" y="1360714"/>
                </a:cubicBezTo>
                <a:cubicBezTo>
                  <a:pt x="2030974" y="1568154"/>
                  <a:pt x="1999421" y="1922490"/>
                  <a:pt x="2009775" y="2136321"/>
                </a:cubicBezTo>
                <a:cubicBezTo>
                  <a:pt x="2020129" y="2350152"/>
                  <a:pt x="2024789" y="2545699"/>
                  <a:pt x="2009775" y="2721429"/>
                </a:cubicBezTo>
                <a:cubicBezTo>
                  <a:pt x="1994761" y="2897159"/>
                  <a:pt x="1990393" y="3076813"/>
                  <a:pt x="2009775" y="3401786"/>
                </a:cubicBezTo>
                <a:cubicBezTo>
                  <a:pt x="2029157" y="3726759"/>
                  <a:pt x="1997156" y="3836847"/>
                  <a:pt x="2009775" y="4034518"/>
                </a:cubicBezTo>
                <a:cubicBezTo>
                  <a:pt x="2022394" y="4232189"/>
                  <a:pt x="1998103" y="4599525"/>
                  <a:pt x="2009775" y="4762500"/>
                </a:cubicBezTo>
                <a:cubicBezTo>
                  <a:pt x="1868079" y="4772093"/>
                  <a:pt x="1499180" y="4781415"/>
                  <a:pt x="1339850" y="4762500"/>
                </a:cubicBezTo>
                <a:cubicBezTo>
                  <a:pt x="1180520" y="4743585"/>
                  <a:pt x="836326" y="4785718"/>
                  <a:pt x="710121" y="4762500"/>
                </a:cubicBezTo>
                <a:cubicBezTo>
                  <a:pt x="583916" y="4739282"/>
                  <a:pt x="167310" y="4733341"/>
                  <a:pt x="0" y="4762500"/>
                </a:cubicBezTo>
                <a:cubicBezTo>
                  <a:pt x="20554" y="4630970"/>
                  <a:pt x="-23941" y="4456607"/>
                  <a:pt x="0" y="4177393"/>
                </a:cubicBezTo>
                <a:cubicBezTo>
                  <a:pt x="23941" y="3898179"/>
                  <a:pt x="-22229" y="3900744"/>
                  <a:pt x="0" y="3639911"/>
                </a:cubicBezTo>
                <a:cubicBezTo>
                  <a:pt x="22229" y="3379078"/>
                  <a:pt x="-20873" y="3159780"/>
                  <a:pt x="0" y="2911929"/>
                </a:cubicBezTo>
                <a:cubicBezTo>
                  <a:pt x="20873" y="2664078"/>
                  <a:pt x="-17530" y="2548594"/>
                  <a:pt x="0" y="2231571"/>
                </a:cubicBezTo>
                <a:cubicBezTo>
                  <a:pt x="17530" y="1914548"/>
                  <a:pt x="4719" y="1935947"/>
                  <a:pt x="0" y="1694089"/>
                </a:cubicBezTo>
                <a:cubicBezTo>
                  <a:pt x="-4719" y="1452231"/>
                  <a:pt x="-16119" y="1234068"/>
                  <a:pt x="0" y="966107"/>
                </a:cubicBezTo>
                <a:cubicBezTo>
                  <a:pt x="16119" y="698146"/>
                  <a:pt x="-25913" y="381690"/>
                  <a:pt x="0" y="0"/>
                </a:cubicBezTo>
                <a:close/>
              </a:path>
              <a:path w="2009775" h="4762500" stroke="0" extrusionOk="0">
                <a:moveTo>
                  <a:pt x="0" y="0"/>
                </a:moveTo>
                <a:cubicBezTo>
                  <a:pt x="283373" y="-46"/>
                  <a:pt x="480280" y="18198"/>
                  <a:pt x="609632" y="0"/>
                </a:cubicBezTo>
                <a:cubicBezTo>
                  <a:pt x="738984" y="-18198"/>
                  <a:pt x="961167" y="21226"/>
                  <a:pt x="1279557" y="0"/>
                </a:cubicBezTo>
                <a:cubicBezTo>
                  <a:pt x="1597947" y="-21226"/>
                  <a:pt x="1786403" y="9365"/>
                  <a:pt x="2009775" y="0"/>
                </a:cubicBezTo>
                <a:cubicBezTo>
                  <a:pt x="2005068" y="107557"/>
                  <a:pt x="2012326" y="413843"/>
                  <a:pt x="2009775" y="537482"/>
                </a:cubicBezTo>
                <a:cubicBezTo>
                  <a:pt x="2007224" y="661121"/>
                  <a:pt x="1991931" y="824274"/>
                  <a:pt x="2009775" y="1074964"/>
                </a:cubicBezTo>
                <a:cubicBezTo>
                  <a:pt x="2027619" y="1325654"/>
                  <a:pt x="1995928" y="1590337"/>
                  <a:pt x="2009775" y="1755321"/>
                </a:cubicBezTo>
                <a:cubicBezTo>
                  <a:pt x="2023622" y="1920305"/>
                  <a:pt x="1981362" y="2163481"/>
                  <a:pt x="2009775" y="2340429"/>
                </a:cubicBezTo>
                <a:cubicBezTo>
                  <a:pt x="2038188" y="2517377"/>
                  <a:pt x="2035770" y="2679549"/>
                  <a:pt x="2009775" y="2877911"/>
                </a:cubicBezTo>
                <a:cubicBezTo>
                  <a:pt x="1983780" y="3076273"/>
                  <a:pt x="2042467" y="3390597"/>
                  <a:pt x="2009775" y="3558268"/>
                </a:cubicBezTo>
                <a:cubicBezTo>
                  <a:pt x="1977083" y="3725939"/>
                  <a:pt x="2023353" y="3862249"/>
                  <a:pt x="2009775" y="4095750"/>
                </a:cubicBezTo>
                <a:cubicBezTo>
                  <a:pt x="1996197" y="4329251"/>
                  <a:pt x="2031888" y="4452109"/>
                  <a:pt x="2009775" y="4762500"/>
                </a:cubicBezTo>
                <a:cubicBezTo>
                  <a:pt x="1762925" y="4781846"/>
                  <a:pt x="1542725" y="4787519"/>
                  <a:pt x="1380046" y="4762500"/>
                </a:cubicBezTo>
                <a:cubicBezTo>
                  <a:pt x="1217367" y="4737481"/>
                  <a:pt x="899631" y="4790396"/>
                  <a:pt x="770414" y="4762500"/>
                </a:cubicBezTo>
                <a:cubicBezTo>
                  <a:pt x="641197" y="4734604"/>
                  <a:pt x="373348" y="4758626"/>
                  <a:pt x="0" y="4762500"/>
                </a:cubicBezTo>
                <a:cubicBezTo>
                  <a:pt x="34518" y="4452012"/>
                  <a:pt x="-25645" y="4255991"/>
                  <a:pt x="0" y="3986893"/>
                </a:cubicBezTo>
                <a:cubicBezTo>
                  <a:pt x="25645" y="3717795"/>
                  <a:pt x="-6817" y="3436725"/>
                  <a:pt x="0" y="3258911"/>
                </a:cubicBezTo>
                <a:cubicBezTo>
                  <a:pt x="6817" y="3081097"/>
                  <a:pt x="-14663" y="2947925"/>
                  <a:pt x="0" y="2673804"/>
                </a:cubicBezTo>
                <a:cubicBezTo>
                  <a:pt x="14663" y="2399683"/>
                  <a:pt x="-24497" y="2210310"/>
                  <a:pt x="0" y="2041071"/>
                </a:cubicBezTo>
                <a:cubicBezTo>
                  <a:pt x="24497" y="1871832"/>
                  <a:pt x="-30614" y="1654566"/>
                  <a:pt x="0" y="1313089"/>
                </a:cubicBezTo>
                <a:cubicBezTo>
                  <a:pt x="30614" y="971612"/>
                  <a:pt x="1988" y="861042"/>
                  <a:pt x="0" y="727982"/>
                </a:cubicBezTo>
                <a:cubicBezTo>
                  <a:pt x="-1988" y="594922"/>
                  <a:pt x="8496" y="188894"/>
                  <a:pt x="0" y="0"/>
                </a:cubicBezTo>
                <a:close/>
              </a:path>
            </a:pathLst>
          </a:custGeom>
          <a:solidFill>
            <a:srgbClr val="FF8F8F"/>
          </a:solidFill>
          <a:ln>
            <a:solidFill>
              <a:srgbClr val="FF8F8F"/>
            </a:solidFill>
            <a:extLst>
              <a:ext uri="{C807C97D-BFC1-408E-A445-0C87EB9F89A2}">
                <ask:lineSketchStyleProps xmlns:ask="http://schemas.microsoft.com/office/drawing/2018/sketchyshapes" sd="359810162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678D3B07-0631-F150-F4C6-7D6D4AAF7FE0}"/>
              </a:ext>
            </a:extLst>
          </p:cNvPr>
          <p:cNvSpPr/>
          <p:nvPr/>
        </p:nvSpPr>
        <p:spPr>
          <a:xfrm>
            <a:off x="2838450" y="952500"/>
            <a:ext cx="2009775" cy="4762500"/>
          </a:xfrm>
          <a:custGeom>
            <a:avLst/>
            <a:gdLst>
              <a:gd name="connsiteX0" fmla="*/ 0 w 2009775"/>
              <a:gd name="connsiteY0" fmla="*/ 0 h 4762500"/>
              <a:gd name="connsiteX1" fmla="*/ 669925 w 2009775"/>
              <a:gd name="connsiteY1" fmla="*/ 0 h 4762500"/>
              <a:gd name="connsiteX2" fmla="*/ 1319752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1945821 h 4762500"/>
              <a:gd name="connsiteX7" fmla="*/ 2009775 w 2009775"/>
              <a:gd name="connsiteY7" fmla="*/ 2530929 h 4762500"/>
              <a:gd name="connsiteX8" fmla="*/ 2009775 w 2009775"/>
              <a:gd name="connsiteY8" fmla="*/ 3068411 h 4762500"/>
              <a:gd name="connsiteX9" fmla="*/ 2009775 w 2009775"/>
              <a:gd name="connsiteY9" fmla="*/ 3605893 h 4762500"/>
              <a:gd name="connsiteX10" fmla="*/ 2009775 w 2009775"/>
              <a:gd name="connsiteY10" fmla="*/ 4762500 h 4762500"/>
              <a:gd name="connsiteX11" fmla="*/ 1359948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129768 h 4762500"/>
              <a:gd name="connsiteX15" fmla="*/ 0 w 2009775"/>
              <a:gd name="connsiteY15" fmla="*/ 3497036 h 4762500"/>
              <a:gd name="connsiteX16" fmla="*/ 0 w 2009775"/>
              <a:gd name="connsiteY16" fmla="*/ 2864304 h 4762500"/>
              <a:gd name="connsiteX17" fmla="*/ 0 w 2009775"/>
              <a:gd name="connsiteY17" fmla="*/ 2231571 h 4762500"/>
              <a:gd name="connsiteX18" fmla="*/ 0 w 2009775"/>
              <a:gd name="connsiteY18" fmla="*/ 1646464 h 4762500"/>
              <a:gd name="connsiteX19" fmla="*/ 0 w 2009775"/>
              <a:gd name="connsiteY19" fmla="*/ 91848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36738" y="27841"/>
                  <a:pt x="392819" y="-14640"/>
                  <a:pt x="669925" y="0"/>
                </a:cubicBezTo>
                <a:cubicBezTo>
                  <a:pt x="947032" y="14640"/>
                  <a:pt x="1029981" y="-22633"/>
                  <a:pt x="1319752" y="0"/>
                </a:cubicBezTo>
                <a:cubicBezTo>
                  <a:pt x="1609523" y="22633"/>
                  <a:pt x="1693633" y="3744"/>
                  <a:pt x="2009775" y="0"/>
                </a:cubicBezTo>
                <a:cubicBezTo>
                  <a:pt x="2048486" y="356016"/>
                  <a:pt x="1976184" y="580215"/>
                  <a:pt x="2009775" y="775607"/>
                </a:cubicBezTo>
                <a:cubicBezTo>
                  <a:pt x="2043366" y="970999"/>
                  <a:pt x="2019838" y="1128798"/>
                  <a:pt x="2009775" y="1360714"/>
                </a:cubicBezTo>
                <a:cubicBezTo>
                  <a:pt x="1999712" y="1592630"/>
                  <a:pt x="1993622" y="1701932"/>
                  <a:pt x="2009775" y="1945821"/>
                </a:cubicBezTo>
                <a:cubicBezTo>
                  <a:pt x="2025928" y="2189710"/>
                  <a:pt x="1989269" y="2247747"/>
                  <a:pt x="2009775" y="2530929"/>
                </a:cubicBezTo>
                <a:cubicBezTo>
                  <a:pt x="2030281" y="2814111"/>
                  <a:pt x="2016861" y="2952628"/>
                  <a:pt x="2009775" y="3068411"/>
                </a:cubicBezTo>
                <a:cubicBezTo>
                  <a:pt x="2002689" y="3184194"/>
                  <a:pt x="2017420" y="3469220"/>
                  <a:pt x="2009775" y="3605893"/>
                </a:cubicBezTo>
                <a:cubicBezTo>
                  <a:pt x="2002130" y="3742566"/>
                  <a:pt x="2023684" y="4351006"/>
                  <a:pt x="2009775" y="4762500"/>
                </a:cubicBezTo>
                <a:cubicBezTo>
                  <a:pt x="1825321" y="4755360"/>
                  <a:pt x="1580427" y="4784738"/>
                  <a:pt x="1359948" y="4762500"/>
                </a:cubicBezTo>
                <a:cubicBezTo>
                  <a:pt x="1139469" y="4740262"/>
                  <a:pt x="955070" y="4788466"/>
                  <a:pt x="669925" y="4762500"/>
                </a:cubicBezTo>
                <a:cubicBezTo>
                  <a:pt x="384780" y="4736534"/>
                  <a:pt x="197881" y="4793342"/>
                  <a:pt x="0" y="4762500"/>
                </a:cubicBezTo>
                <a:cubicBezTo>
                  <a:pt x="-12253" y="4537129"/>
                  <a:pt x="-9532" y="4263446"/>
                  <a:pt x="0" y="4129768"/>
                </a:cubicBezTo>
                <a:cubicBezTo>
                  <a:pt x="9532" y="3996090"/>
                  <a:pt x="-3840" y="3729878"/>
                  <a:pt x="0" y="3497036"/>
                </a:cubicBezTo>
                <a:cubicBezTo>
                  <a:pt x="3840" y="3264194"/>
                  <a:pt x="-14726" y="3107320"/>
                  <a:pt x="0" y="2864304"/>
                </a:cubicBezTo>
                <a:cubicBezTo>
                  <a:pt x="14726" y="2621288"/>
                  <a:pt x="3935" y="2396772"/>
                  <a:pt x="0" y="2231571"/>
                </a:cubicBezTo>
                <a:cubicBezTo>
                  <a:pt x="-3935" y="2066370"/>
                  <a:pt x="-16098" y="1791170"/>
                  <a:pt x="0" y="1646464"/>
                </a:cubicBezTo>
                <a:cubicBezTo>
                  <a:pt x="16098" y="1501758"/>
                  <a:pt x="26899" y="1268510"/>
                  <a:pt x="0" y="918482"/>
                </a:cubicBezTo>
                <a:cubicBezTo>
                  <a:pt x="-26899" y="568454"/>
                  <a:pt x="-40065" y="259293"/>
                  <a:pt x="0" y="0"/>
                </a:cubicBezTo>
                <a:close/>
              </a:path>
              <a:path w="2009775" h="4762500" stroke="0" extrusionOk="0">
                <a:moveTo>
                  <a:pt x="0" y="0"/>
                </a:moveTo>
                <a:cubicBezTo>
                  <a:pt x="333957" y="-6629"/>
                  <a:pt x="362374" y="-12961"/>
                  <a:pt x="690023" y="0"/>
                </a:cubicBezTo>
                <a:cubicBezTo>
                  <a:pt x="1017672" y="12961"/>
                  <a:pt x="1227587" y="-5423"/>
                  <a:pt x="1400143" y="0"/>
                </a:cubicBezTo>
                <a:cubicBezTo>
                  <a:pt x="1572699" y="5423"/>
                  <a:pt x="1827075" y="-27492"/>
                  <a:pt x="2009775" y="0"/>
                </a:cubicBezTo>
                <a:cubicBezTo>
                  <a:pt x="2018795" y="191886"/>
                  <a:pt x="2026738" y="356600"/>
                  <a:pt x="2009775" y="585107"/>
                </a:cubicBezTo>
                <a:cubicBezTo>
                  <a:pt x="1992812" y="813614"/>
                  <a:pt x="1993542" y="979742"/>
                  <a:pt x="2009775" y="1122589"/>
                </a:cubicBezTo>
                <a:cubicBezTo>
                  <a:pt x="2026008" y="1265436"/>
                  <a:pt x="2023423" y="1622489"/>
                  <a:pt x="2009775" y="1755321"/>
                </a:cubicBezTo>
                <a:cubicBezTo>
                  <a:pt x="1996127" y="1888153"/>
                  <a:pt x="1983552" y="2108889"/>
                  <a:pt x="2009775" y="2435679"/>
                </a:cubicBezTo>
                <a:cubicBezTo>
                  <a:pt x="2035998" y="2762469"/>
                  <a:pt x="2011693" y="3005661"/>
                  <a:pt x="2009775" y="3211286"/>
                </a:cubicBezTo>
                <a:cubicBezTo>
                  <a:pt x="2007857" y="3416911"/>
                  <a:pt x="2009922" y="3580813"/>
                  <a:pt x="2009775" y="3939268"/>
                </a:cubicBezTo>
                <a:cubicBezTo>
                  <a:pt x="2009628" y="4297723"/>
                  <a:pt x="1985322" y="4526219"/>
                  <a:pt x="2009775" y="4762500"/>
                </a:cubicBezTo>
                <a:cubicBezTo>
                  <a:pt x="1793857" y="4790703"/>
                  <a:pt x="1520459" y="4749609"/>
                  <a:pt x="1380046" y="4762500"/>
                </a:cubicBezTo>
                <a:cubicBezTo>
                  <a:pt x="1239633" y="4775391"/>
                  <a:pt x="891269" y="4780724"/>
                  <a:pt x="690023" y="4762500"/>
                </a:cubicBezTo>
                <a:cubicBezTo>
                  <a:pt x="488777" y="4744276"/>
                  <a:pt x="206547" y="4795916"/>
                  <a:pt x="0" y="4762500"/>
                </a:cubicBezTo>
                <a:cubicBezTo>
                  <a:pt x="-29962" y="4590749"/>
                  <a:pt x="32032" y="4320546"/>
                  <a:pt x="0" y="4082143"/>
                </a:cubicBezTo>
                <a:cubicBezTo>
                  <a:pt x="-32032" y="3843740"/>
                  <a:pt x="5239" y="3695020"/>
                  <a:pt x="0" y="3544661"/>
                </a:cubicBezTo>
                <a:cubicBezTo>
                  <a:pt x="-5239" y="3394302"/>
                  <a:pt x="20065" y="3072428"/>
                  <a:pt x="0" y="2816679"/>
                </a:cubicBezTo>
                <a:cubicBezTo>
                  <a:pt x="-20065" y="2560930"/>
                  <a:pt x="-11865" y="2440463"/>
                  <a:pt x="0" y="2231571"/>
                </a:cubicBezTo>
                <a:cubicBezTo>
                  <a:pt x="11865" y="2022679"/>
                  <a:pt x="-18854" y="1719786"/>
                  <a:pt x="0" y="1503589"/>
                </a:cubicBezTo>
                <a:cubicBezTo>
                  <a:pt x="18854" y="1287392"/>
                  <a:pt x="-21717" y="1096297"/>
                  <a:pt x="0" y="870857"/>
                </a:cubicBezTo>
                <a:cubicBezTo>
                  <a:pt x="21717" y="645417"/>
                  <a:pt x="-9604" y="275139"/>
                  <a:pt x="0" y="0"/>
                </a:cubicBezTo>
                <a:close/>
              </a:path>
            </a:pathLst>
          </a:custGeom>
          <a:solidFill>
            <a:srgbClr val="FF5B5B"/>
          </a:solidFill>
          <a:ln>
            <a:solidFill>
              <a:srgbClr val="FF5B5B"/>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9CFC209-463A-7813-4650-AE3B3D14F463}"/>
              </a:ext>
            </a:extLst>
          </p:cNvPr>
          <p:cNvSpPr/>
          <p:nvPr/>
        </p:nvSpPr>
        <p:spPr>
          <a:xfrm>
            <a:off x="5000625" y="952500"/>
            <a:ext cx="2009775" cy="4762500"/>
          </a:xfrm>
          <a:custGeom>
            <a:avLst/>
            <a:gdLst>
              <a:gd name="connsiteX0" fmla="*/ 0 w 2009775"/>
              <a:gd name="connsiteY0" fmla="*/ 0 h 4762500"/>
              <a:gd name="connsiteX1" fmla="*/ 690023 w 2009775"/>
              <a:gd name="connsiteY1" fmla="*/ 0 h 4762500"/>
              <a:gd name="connsiteX2" fmla="*/ 1299655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2088696 h 4762500"/>
              <a:gd name="connsiteX7" fmla="*/ 2009775 w 2009775"/>
              <a:gd name="connsiteY7" fmla="*/ 2673804 h 4762500"/>
              <a:gd name="connsiteX8" fmla="*/ 2009775 w 2009775"/>
              <a:gd name="connsiteY8" fmla="*/ 3354161 h 4762500"/>
              <a:gd name="connsiteX9" fmla="*/ 2009775 w 2009775"/>
              <a:gd name="connsiteY9" fmla="*/ 4129768 h 4762500"/>
              <a:gd name="connsiteX10" fmla="*/ 2009775 w 2009775"/>
              <a:gd name="connsiteY10" fmla="*/ 4762500 h 4762500"/>
              <a:gd name="connsiteX11" fmla="*/ 1359948 w 2009775"/>
              <a:gd name="connsiteY11" fmla="*/ 4762500 h 4762500"/>
              <a:gd name="connsiteX12" fmla="*/ 690023 w 2009775"/>
              <a:gd name="connsiteY12" fmla="*/ 4762500 h 4762500"/>
              <a:gd name="connsiteX13" fmla="*/ 0 w 2009775"/>
              <a:gd name="connsiteY13" fmla="*/ 4762500 h 4762500"/>
              <a:gd name="connsiteX14" fmla="*/ 0 w 2009775"/>
              <a:gd name="connsiteY14" fmla="*/ 4225018 h 4762500"/>
              <a:gd name="connsiteX15" fmla="*/ 0 w 2009775"/>
              <a:gd name="connsiteY15" fmla="*/ 3449411 h 4762500"/>
              <a:gd name="connsiteX16" fmla="*/ 0 w 2009775"/>
              <a:gd name="connsiteY16" fmla="*/ 2816679 h 4762500"/>
              <a:gd name="connsiteX17" fmla="*/ 0 w 2009775"/>
              <a:gd name="connsiteY17" fmla="*/ 2183946 h 4762500"/>
              <a:gd name="connsiteX18" fmla="*/ 0 w 2009775"/>
              <a:gd name="connsiteY18" fmla="*/ 1551214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84969" y="-17329"/>
                  <a:pt x="379393" y="-26212"/>
                  <a:pt x="690023" y="0"/>
                </a:cubicBezTo>
                <a:cubicBezTo>
                  <a:pt x="1000653" y="26212"/>
                  <a:pt x="1144843" y="7351"/>
                  <a:pt x="1299655" y="0"/>
                </a:cubicBezTo>
                <a:cubicBezTo>
                  <a:pt x="1454467" y="-7351"/>
                  <a:pt x="1749321" y="-22757"/>
                  <a:pt x="2009775" y="0"/>
                </a:cubicBezTo>
                <a:cubicBezTo>
                  <a:pt x="1994819" y="334975"/>
                  <a:pt x="1981427" y="475214"/>
                  <a:pt x="2009775" y="775607"/>
                </a:cubicBezTo>
                <a:cubicBezTo>
                  <a:pt x="2038123" y="1076000"/>
                  <a:pt x="2032470" y="1173502"/>
                  <a:pt x="2009775" y="1313089"/>
                </a:cubicBezTo>
                <a:cubicBezTo>
                  <a:pt x="1987080" y="1452676"/>
                  <a:pt x="1985896" y="1759348"/>
                  <a:pt x="2009775" y="2088696"/>
                </a:cubicBezTo>
                <a:cubicBezTo>
                  <a:pt x="2033654" y="2418044"/>
                  <a:pt x="1987956" y="2514659"/>
                  <a:pt x="2009775" y="2673804"/>
                </a:cubicBezTo>
                <a:cubicBezTo>
                  <a:pt x="2031594" y="2832949"/>
                  <a:pt x="2010265" y="3110793"/>
                  <a:pt x="2009775" y="3354161"/>
                </a:cubicBezTo>
                <a:cubicBezTo>
                  <a:pt x="2009285" y="3597529"/>
                  <a:pt x="2000055" y="3968452"/>
                  <a:pt x="2009775" y="4129768"/>
                </a:cubicBezTo>
                <a:cubicBezTo>
                  <a:pt x="2019495" y="4291084"/>
                  <a:pt x="2005800" y="4539244"/>
                  <a:pt x="2009775" y="4762500"/>
                </a:cubicBezTo>
                <a:cubicBezTo>
                  <a:pt x="1716621" y="4788230"/>
                  <a:pt x="1677810" y="4759839"/>
                  <a:pt x="1359948" y="4762500"/>
                </a:cubicBezTo>
                <a:cubicBezTo>
                  <a:pt x="1042086" y="4765161"/>
                  <a:pt x="983399" y="4729091"/>
                  <a:pt x="690023" y="4762500"/>
                </a:cubicBezTo>
                <a:cubicBezTo>
                  <a:pt x="396648" y="4795909"/>
                  <a:pt x="225694" y="4795645"/>
                  <a:pt x="0" y="4762500"/>
                </a:cubicBezTo>
                <a:cubicBezTo>
                  <a:pt x="1352" y="4503732"/>
                  <a:pt x="-14486" y="4387955"/>
                  <a:pt x="0" y="4225018"/>
                </a:cubicBezTo>
                <a:cubicBezTo>
                  <a:pt x="14486" y="4062081"/>
                  <a:pt x="-6527" y="3796133"/>
                  <a:pt x="0" y="3449411"/>
                </a:cubicBezTo>
                <a:cubicBezTo>
                  <a:pt x="6527" y="3102689"/>
                  <a:pt x="433" y="3072039"/>
                  <a:pt x="0" y="2816679"/>
                </a:cubicBezTo>
                <a:cubicBezTo>
                  <a:pt x="-433" y="2561319"/>
                  <a:pt x="-12171" y="2469262"/>
                  <a:pt x="0" y="2183946"/>
                </a:cubicBezTo>
                <a:cubicBezTo>
                  <a:pt x="12171" y="1898630"/>
                  <a:pt x="4671" y="1833169"/>
                  <a:pt x="0" y="1551214"/>
                </a:cubicBezTo>
                <a:cubicBezTo>
                  <a:pt x="-4671" y="1269259"/>
                  <a:pt x="-10851" y="1212301"/>
                  <a:pt x="0" y="1013732"/>
                </a:cubicBezTo>
                <a:cubicBezTo>
                  <a:pt x="10851" y="815163"/>
                  <a:pt x="9425" y="340905"/>
                  <a:pt x="0" y="0"/>
                </a:cubicBezTo>
                <a:close/>
              </a:path>
              <a:path w="2009775" h="4762500" stroke="0" extrusionOk="0">
                <a:moveTo>
                  <a:pt x="0" y="0"/>
                </a:moveTo>
                <a:cubicBezTo>
                  <a:pt x="176252" y="10604"/>
                  <a:pt x="402071" y="-6479"/>
                  <a:pt x="710121" y="0"/>
                </a:cubicBezTo>
                <a:cubicBezTo>
                  <a:pt x="1018171" y="6479"/>
                  <a:pt x="1211464" y="-28826"/>
                  <a:pt x="1339850" y="0"/>
                </a:cubicBezTo>
                <a:cubicBezTo>
                  <a:pt x="1468236" y="28826"/>
                  <a:pt x="1756639" y="-9834"/>
                  <a:pt x="2009775" y="0"/>
                </a:cubicBezTo>
                <a:cubicBezTo>
                  <a:pt x="1998008" y="293939"/>
                  <a:pt x="1989902" y="317804"/>
                  <a:pt x="2009775" y="632732"/>
                </a:cubicBezTo>
                <a:cubicBezTo>
                  <a:pt x="2029648" y="947660"/>
                  <a:pt x="1994578" y="969321"/>
                  <a:pt x="2009775" y="1217839"/>
                </a:cubicBezTo>
                <a:cubicBezTo>
                  <a:pt x="2024972" y="1466357"/>
                  <a:pt x="2044510" y="1706695"/>
                  <a:pt x="2009775" y="1993446"/>
                </a:cubicBezTo>
                <a:cubicBezTo>
                  <a:pt x="1975040" y="2280197"/>
                  <a:pt x="2009734" y="2408957"/>
                  <a:pt x="2009775" y="2673804"/>
                </a:cubicBezTo>
                <a:cubicBezTo>
                  <a:pt x="2009816" y="2938651"/>
                  <a:pt x="1995075" y="3052094"/>
                  <a:pt x="2009775" y="3211286"/>
                </a:cubicBezTo>
                <a:cubicBezTo>
                  <a:pt x="2024475" y="3370478"/>
                  <a:pt x="2031418" y="3638429"/>
                  <a:pt x="2009775" y="3796393"/>
                </a:cubicBezTo>
                <a:cubicBezTo>
                  <a:pt x="1988132" y="3954357"/>
                  <a:pt x="1976450" y="4297782"/>
                  <a:pt x="2009775" y="4762500"/>
                </a:cubicBezTo>
                <a:cubicBezTo>
                  <a:pt x="1722789" y="4774861"/>
                  <a:pt x="1600676" y="4756106"/>
                  <a:pt x="1299655" y="4762500"/>
                </a:cubicBezTo>
                <a:cubicBezTo>
                  <a:pt x="998634" y="4768894"/>
                  <a:pt x="873854" y="4773067"/>
                  <a:pt x="629730" y="4762500"/>
                </a:cubicBezTo>
                <a:cubicBezTo>
                  <a:pt x="385606" y="4751933"/>
                  <a:pt x="288775" y="4735660"/>
                  <a:pt x="0" y="4762500"/>
                </a:cubicBezTo>
                <a:cubicBezTo>
                  <a:pt x="13901" y="4507038"/>
                  <a:pt x="-4462" y="4276723"/>
                  <a:pt x="0" y="4082143"/>
                </a:cubicBezTo>
                <a:cubicBezTo>
                  <a:pt x="4462" y="3887563"/>
                  <a:pt x="-15254" y="3662733"/>
                  <a:pt x="0" y="3401786"/>
                </a:cubicBezTo>
                <a:cubicBezTo>
                  <a:pt x="15254" y="3140839"/>
                  <a:pt x="-6033" y="2932085"/>
                  <a:pt x="0" y="2626179"/>
                </a:cubicBezTo>
                <a:cubicBezTo>
                  <a:pt x="6033" y="2320273"/>
                  <a:pt x="-8951" y="2228812"/>
                  <a:pt x="0" y="1898196"/>
                </a:cubicBezTo>
                <a:cubicBezTo>
                  <a:pt x="8951" y="1567580"/>
                  <a:pt x="15551" y="1560295"/>
                  <a:pt x="0" y="1265464"/>
                </a:cubicBezTo>
                <a:cubicBezTo>
                  <a:pt x="-15551" y="970633"/>
                  <a:pt x="-4621" y="875076"/>
                  <a:pt x="0" y="680357"/>
                </a:cubicBezTo>
                <a:cubicBezTo>
                  <a:pt x="4621" y="485638"/>
                  <a:pt x="17661" y="285329"/>
                  <a:pt x="0" y="0"/>
                </a:cubicBezTo>
                <a:close/>
              </a:path>
            </a:pathLst>
          </a:custGeom>
          <a:solidFill>
            <a:srgbClr val="FF3B3B"/>
          </a:solidFill>
          <a:ln>
            <a:solidFill>
              <a:srgbClr val="FF3B3B"/>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82D172A-76EF-156D-DD2E-C63CC500F08D}"/>
              </a:ext>
            </a:extLst>
          </p:cNvPr>
          <p:cNvSpPr/>
          <p:nvPr/>
        </p:nvSpPr>
        <p:spPr>
          <a:xfrm>
            <a:off x="7162800" y="952500"/>
            <a:ext cx="2009775" cy="4762500"/>
          </a:xfrm>
          <a:custGeom>
            <a:avLst/>
            <a:gdLst>
              <a:gd name="connsiteX0" fmla="*/ 0 w 2009775"/>
              <a:gd name="connsiteY0" fmla="*/ 0 h 4762500"/>
              <a:gd name="connsiteX1" fmla="*/ 710121 w 2009775"/>
              <a:gd name="connsiteY1" fmla="*/ 0 h 4762500"/>
              <a:gd name="connsiteX2" fmla="*/ 1380046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1850571 h 4762500"/>
              <a:gd name="connsiteX7" fmla="*/ 2009775 w 2009775"/>
              <a:gd name="connsiteY7" fmla="*/ 2530929 h 4762500"/>
              <a:gd name="connsiteX8" fmla="*/ 2009775 w 2009775"/>
              <a:gd name="connsiteY8" fmla="*/ 3116036 h 4762500"/>
              <a:gd name="connsiteX9" fmla="*/ 2009775 w 2009775"/>
              <a:gd name="connsiteY9" fmla="*/ 3653518 h 4762500"/>
              <a:gd name="connsiteX10" fmla="*/ 2009775 w 2009775"/>
              <a:gd name="connsiteY10" fmla="*/ 4762500 h 4762500"/>
              <a:gd name="connsiteX11" fmla="*/ 1299655 w 2009775"/>
              <a:gd name="connsiteY11" fmla="*/ 4762500 h 4762500"/>
              <a:gd name="connsiteX12" fmla="*/ 609632 w 2009775"/>
              <a:gd name="connsiteY12" fmla="*/ 4762500 h 4762500"/>
              <a:gd name="connsiteX13" fmla="*/ 0 w 2009775"/>
              <a:gd name="connsiteY13" fmla="*/ 4762500 h 4762500"/>
              <a:gd name="connsiteX14" fmla="*/ 0 w 2009775"/>
              <a:gd name="connsiteY14" fmla="*/ 3986893 h 4762500"/>
              <a:gd name="connsiteX15" fmla="*/ 0 w 2009775"/>
              <a:gd name="connsiteY15" fmla="*/ 3211286 h 4762500"/>
              <a:gd name="connsiteX16" fmla="*/ 0 w 2009775"/>
              <a:gd name="connsiteY16" fmla="*/ 2673804 h 4762500"/>
              <a:gd name="connsiteX17" fmla="*/ 0 w 2009775"/>
              <a:gd name="connsiteY17" fmla="*/ 2088696 h 4762500"/>
              <a:gd name="connsiteX18" fmla="*/ 0 w 2009775"/>
              <a:gd name="connsiteY18" fmla="*/ 1455964 h 4762500"/>
              <a:gd name="connsiteX19" fmla="*/ 0 w 2009775"/>
              <a:gd name="connsiteY19" fmla="*/ 7756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12924" y="-5715"/>
                  <a:pt x="525449" y="33812"/>
                  <a:pt x="710121" y="0"/>
                </a:cubicBezTo>
                <a:cubicBezTo>
                  <a:pt x="894793" y="-33812"/>
                  <a:pt x="1060725" y="23114"/>
                  <a:pt x="1380046" y="0"/>
                </a:cubicBezTo>
                <a:cubicBezTo>
                  <a:pt x="1699368" y="-23114"/>
                  <a:pt x="1724938" y="4607"/>
                  <a:pt x="2009775" y="0"/>
                </a:cubicBezTo>
                <a:cubicBezTo>
                  <a:pt x="2015732" y="275276"/>
                  <a:pt x="2044249" y="393735"/>
                  <a:pt x="2009775" y="775607"/>
                </a:cubicBezTo>
                <a:cubicBezTo>
                  <a:pt x="1975301" y="1157479"/>
                  <a:pt x="1993514" y="1178784"/>
                  <a:pt x="2009775" y="1313089"/>
                </a:cubicBezTo>
                <a:cubicBezTo>
                  <a:pt x="2026036" y="1447394"/>
                  <a:pt x="2000224" y="1706841"/>
                  <a:pt x="2009775" y="1850571"/>
                </a:cubicBezTo>
                <a:cubicBezTo>
                  <a:pt x="2019326" y="1994301"/>
                  <a:pt x="1995155" y="2300973"/>
                  <a:pt x="2009775" y="2530929"/>
                </a:cubicBezTo>
                <a:cubicBezTo>
                  <a:pt x="2024395" y="2760885"/>
                  <a:pt x="2033678" y="2961378"/>
                  <a:pt x="2009775" y="3116036"/>
                </a:cubicBezTo>
                <a:cubicBezTo>
                  <a:pt x="1985872" y="3270694"/>
                  <a:pt x="1998269" y="3457790"/>
                  <a:pt x="2009775" y="3653518"/>
                </a:cubicBezTo>
                <a:cubicBezTo>
                  <a:pt x="2021281" y="3849246"/>
                  <a:pt x="2052579" y="4534495"/>
                  <a:pt x="2009775" y="4762500"/>
                </a:cubicBezTo>
                <a:cubicBezTo>
                  <a:pt x="1675836" y="4734871"/>
                  <a:pt x="1576468" y="4732495"/>
                  <a:pt x="1299655" y="4762500"/>
                </a:cubicBezTo>
                <a:cubicBezTo>
                  <a:pt x="1022842" y="4792505"/>
                  <a:pt x="773584" y="4753025"/>
                  <a:pt x="609632" y="4762500"/>
                </a:cubicBezTo>
                <a:cubicBezTo>
                  <a:pt x="445680" y="4771975"/>
                  <a:pt x="180571" y="4775521"/>
                  <a:pt x="0" y="4762500"/>
                </a:cubicBezTo>
                <a:cubicBezTo>
                  <a:pt x="-31716" y="4499882"/>
                  <a:pt x="-4603" y="4298336"/>
                  <a:pt x="0" y="3986893"/>
                </a:cubicBezTo>
                <a:cubicBezTo>
                  <a:pt x="4603" y="3675450"/>
                  <a:pt x="-35574" y="3394748"/>
                  <a:pt x="0" y="3211286"/>
                </a:cubicBezTo>
                <a:cubicBezTo>
                  <a:pt x="35574" y="3027824"/>
                  <a:pt x="24880" y="2893016"/>
                  <a:pt x="0" y="2673804"/>
                </a:cubicBezTo>
                <a:cubicBezTo>
                  <a:pt x="-24880" y="2454592"/>
                  <a:pt x="-21793" y="2349539"/>
                  <a:pt x="0" y="2088696"/>
                </a:cubicBezTo>
                <a:cubicBezTo>
                  <a:pt x="21793" y="1827853"/>
                  <a:pt x="24540" y="1708357"/>
                  <a:pt x="0" y="1455964"/>
                </a:cubicBezTo>
                <a:cubicBezTo>
                  <a:pt x="-24540" y="1203571"/>
                  <a:pt x="-12573" y="1015730"/>
                  <a:pt x="0" y="775607"/>
                </a:cubicBezTo>
                <a:cubicBezTo>
                  <a:pt x="12573" y="535484"/>
                  <a:pt x="-29062" y="164162"/>
                  <a:pt x="0" y="0"/>
                </a:cubicBezTo>
                <a:close/>
              </a:path>
              <a:path w="2009775" h="4762500" stroke="0" extrusionOk="0">
                <a:moveTo>
                  <a:pt x="0" y="0"/>
                </a:moveTo>
                <a:cubicBezTo>
                  <a:pt x="281772" y="9272"/>
                  <a:pt x="318155" y="23931"/>
                  <a:pt x="629729" y="0"/>
                </a:cubicBezTo>
                <a:cubicBezTo>
                  <a:pt x="941303" y="-23931"/>
                  <a:pt x="1149561" y="3259"/>
                  <a:pt x="1319752" y="0"/>
                </a:cubicBezTo>
                <a:cubicBezTo>
                  <a:pt x="1489943" y="-3259"/>
                  <a:pt x="1748509" y="-6827"/>
                  <a:pt x="2009775" y="0"/>
                </a:cubicBezTo>
                <a:cubicBezTo>
                  <a:pt x="2033168" y="347167"/>
                  <a:pt x="2034956" y="477988"/>
                  <a:pt x="2009775" y="727982"/>
                </a:cubicBezTo>
                <a:cubicBezTo>
                  <a:pt x="1984594" y="977976"/>
                  <a:pt x="1991002" y="1223612"/>
                  <a:pt x="2009775" y="1503589"/>
                </a:cubicBezTo>
                <a:cubicBezTo>
                  <a:pt x="2028548" y="1783566"/>
                  <a:pt x="2026172" y="1829008"/>
                  <a:pt x="2009775" y="2041071"/>
                </a:cubicBezTo>
                <a:cubicBezTo>
                  <a:pt x="1993378" y="2253134"/>
                  <a:pt x="2003096" y="2467638"/>
                  <a:pt x="2009775" y="2721429"/>
                </a:cubicBezTo>
                <a:cubicBezTo>
                  <a:pt x="2016454" y="2975220"/>
                  <a:pt x="1990952" y="3018729"/>
                  <a:pt x="2009775" y="3306536"/>
                </a:cubicBezTo>
                <a:cubicBezTo>
                  <a:pt x="2028598" y="3594343"/>
                  <a:pt x="2041944" y="3842218"/>
                  <a:pt x="2009775" y="4082143"/>
                </a:cubicBezTo>
                <a:cubicBezTo>
                  <a:pt x="1977606" y="4322068"/>
                  <a:pt x="1979089" y="4623516"/>
                  <a:pt x="2009775" y="4762500"/>
                </a:cubicBezTo>
                <a:cubicBezTo>
                  <a:pt x="1727909" y="4740281"/>
                  <a:pt x="1621937" y="4769923"/>
                  <a:pt x="1400143" y="4762500"/>
                </a:cubicBezTo>
                <a:cubicBezTo>
                  <a:pt x="1178349" y="4755077"/>
                  <a:pt x="1027379" y="4746035"/>
                  <a:pt x="770414" y="4762500"/>
                </a:cubicBezTo>
                <a:cubicBezTo>
                  <a:pt x="513449" y="4778965"/>
                  <a:pt x="203779" y="4800527"/>
                  <a:pt x="0" y="4762500"/>
                </a:cubicBezTo>
                <a:cubicBezTo>
                  <a:pt x="826" y="4608193"/>
                  <a:pt x="-16592" y="4432892"/>
                  <a:pt x="0" y="4225018"/>
                </a:cubicBezTo>
                <a:cubicBezTo>
                  <a:pt x="16592" y="4017144"/>
                  <a:pt x="20402" y="3845555"/>
                  <a:pt x="0" y="3544661"/>
                </a:cubicBezTo>
                <a:cubicBezTo>
                  <a:pt x="-20402" y="3243767"/>
                  <a:pt x="-38558" y="2988399"/>
                  <a:pt x="0" y="2769054"/>
                </a:cubicBezTo>
                <a:cubicBezTo>
                  <a:pt x="38558" y="2549709"/>
                  <a:pt x="11919" y="2423149"/>
                  <a:pt x="0" y="2088696"/>
                </a:cubicBezTo>
                <a:cubicBezTo>
                  <a:pt x="-11919" y="1754243"/>
                  <a:pt x="-14905" y="1649643"/>
                  <a:pt x="0" y="1455964"/>
                </a:cubicBezTo>
                <a:cubicBezTo>
                  <a:pt x="14905" y="1262285"/>
                  <a:pt x="-22856" y="896784"/>
                  <a:pt x="0" y="727982"/>
                </a:cubicBezTo>
                <a:cubicBezTo>
                  <a:pt x="22856" y="559180"/>
                  <a:pt x="-19273" y="248987"/>
                  <a:pt x="0" y="0"/>
                </a:cubicBezTo>
                <a:close/>
              </a:path>
            </a:pathLst>
          </a:custGeom>
          <a:solidFill>
            <a:srgbClr val="DE0000"/>
          </a:solidFill>
          <a:ln>
            <a:solidFill>
              <a:srgbClr val="DE0000"/>
            </a:solidFill>
            <a:extLst>
              <a:ext uri="{C807C97D-BFC1-408E-A445-0C87EB9F89A2}">
                <ask:lineSketchStyleProps xmlns:ask="http://schemas.microsoft.com/office/drawing/2018/sketchyshapes" sd="6786703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7C0FD92-0ACC-E74A-D774-228B866AEB4E}"/>
              </a:ext>
            </a:extLst>
          </p:cNvPr>
          <p:cNvSpPr/>
          <p:nvPr/>
        </p:nvSpPr>
        <p:spPr>
          <a:xfrm>
            <a:off x="9324975" y="952500"/>
            <a:ext cx="2009775" cy="4762500"/>
          </a:xfrm>
          <a:custGeom>
            <a:avLst/>
            <a:gdLst>
              <a:gd name="connsiteX0" fmla="*/ 0 w 2009775"/>
              <a:gd name="connsiteY0" fmla="*/ 0 h 4762500"/>
              <a:gd name="connsiteX1" fmla="*/ 629729 w 2009775"/>
              <a:gd name="connsiteY1" fmla="*/ 0 h 4762500"/>
              <a:gd name="connsiteX2" fmla="*/ 1259459 w 2009775"/>
              <a:gd name="connsiteY2" fmla="*/ 0 h 4762500"/>
              <a:gd name="connsiteX3" fmla="*/ 2009775 w 2009775"/>
              <a:gd name="connsiteY3" fmla="*/ 0 h 4762500"/>
              <a:gd name="connsiteX4" fmla="*/ 2009775 w 2009775"/>
              <a:gd name="connsiteY4" fmla="*/ 632732 h 4762500"/>
              <a:gd name="connsiteX5" fmla="*/ 2009775 w 2009775"/>
              <a:gd name="connsiteY5" fmla="*/ 1408339 h 4762500"/>
              <a:gd name="connsiteX6" fmla="*/ 2009775 w 2009775"/>
              <a:gd name="connsiteY6" fmla="*/ 2136321 h 4762500"/>
              <a:gd name="connsiteX7" fmla="*/ 2009775 w 2009775"/>
              <a:gd name="connsiteY7" fmla="*/ 281667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034518 h 4762500"/>
              <a:gd name="connsiteX15" fmla="*/ 0 w 2009775"/>
              <a:gd name="connsiteY15" fmla="*/ 3354161 h 4762500"/>
              <a:gd name="connsiteX16" fmla="*/ 0 w 2009775"/>
              <a:gd name="connsiteY16" fmla="*/ 2816679 h 4762500"/>
              <a:gd name="connsiteX17" fmla="*/ 0 w 2009775"/>
              <a:gd name="connsiteY17" fmla="*/ 2279196 h 4762500"/>
              <a:gd name="connsiteX18" fmla="*/ 0 w 2009775"/>
              <a:gd name="connsiteY18" fmla="*/ 1694089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143075" y="-3838"/>
                  <a:pt x="399012" y="-22873"/>
                  <a:pt x="629729" y="0"/>
                </a:cubicBezTo>
                <a:cubicBezTo>
                  <a:pt x="860446" y="22873"/>
                  <a:pt x="1033552" y="3910"/>
                  <a:pt x="1259459" y="0"/>
                </a:cubicBezTo>
                <a:cubicBezTo>
                  <a:pt x="1485366" y="-3910"/>
                  <a:pt x="1767007" y="-916"/>
                  <a:pt x="2009775" y="0"/>
                </a:cubicBezTo>
                <a:cubicBezTo>
                  <a:pt x="2015930" y="176823"/>
                  <a:pt x="2022901" y="412825"/>
                  <a:pt x="2009775" y="632732"/>
                </a:cubicBezTo>
                <a:cubicBezTo>
                  <a:pt x="1996649" y="852639"/>
                  <a:pt x="2017978" y="1118540"/>
                  <a:pt x="2009775" y="1408339"/>
                </a:cubicBezTo>
                <a:cubicBezTo>
                  <a:pt x="2001572" y="1698138"/>
                  <a:pt x="1984509" y="1870137"/>
                  <a:pt x="2009775" y="2136321"/>
                </a:cubicBezTo>
                <a:cubicBezTo>
                  <a:pt x="2035041" y="2402505"/>
                  <a:pt x="2041134" y="2585968"/>
                  <a:pt x="2009775" y="2816679"/>
                </a:cubicBezTo>
                <a:cubicBezTo>
                  <a:pt x="1978416" y="3047390"/>
                  <a:pt x="2006116" y="3207289"/>
                  <a:pt x="2009775" y="3401786"/>
                </a:cubicBezTo>
                <a:cubicBezTo>
                  <a:pt x="2013434" y="3596283"/>
                  <a:pt x="1999717" y="3889877"/>
                  <a:pt x="2009775" y="4034518"/>
                </a:cubicBezTo>
                <a:cubicBezTo>
                  <a:pt x="2019833" y="4179159"/>
                  <a:pt x="1998979" y="4500535"/>
                  <a:pt x="2009775" y="4762500"/>
                </a:cubicBezTo>
                <a:cubicBezTo>
                  <a:pt x="1747832" y="4770733"/>
                  <a:pt x="1654757" y="4752336"/>
                  <a:pt x="1339850" y="4762500"/>
                </a:cubicBezTo>
                <a:cubicBezTo>
                  <a:pt x="1024943" y="4772664"/>
                  <a:pt x="921534" y="4731833"/>
                  <a:pt x="669925" y="4762500"/>
                </a:cubicBezTo>
                <a:cubicBezTo>
                  <a:pt x="418317" y="4793167"/>
                  <a:pt x="252817" y="4764629"/>
                  <a:pt x="0" y="4762500"/>
                </a:cubicBezTo>
                <a:cubicBezTo>
                  <a:pt x="-18313" y="4591043"/>
                  <a:pt x="-1578" y="4335996"/>
                  <a:pt x="0" y="4034518"/>
                </a:cubicBezTo>
                <a:cubicBezTo>
                  <a:pt x="1578" y="3733040"/>
                  <a:pt x="-19486" y="3631657"/>
                  <a:pt x="0" y="3354161"/>
                </a:cubicBezTo>
                <a:cubicBezTo>
                  <a:pt x="19486" y="3076665"/>
                  <a:pt x="-10138" y="2993426"/>
                  <a:pt x="0" y="2816679"/>
                </a:cubicBezTo>
                <a:cubicBezTo>
                  <a:pt x="10138" y="2639932"/>
                  <a:pt x="16669" y="2547061"/>
                  <a:pt x="0" y="2279196"/>
                </a:cubicBezTo>
                <a:cubicBezTo>
                  <a:pt x="-16669" y="2011331"/>
                  <a:pt x="-26555" y="1818089"/>
                  <a:pt x="0" y="1694089"/>
                </a:cubicBezTo>
                <a:cubicBezTo>
                  <a:pt x="26555" y="1570089"/>
                  <a:pt x="26906" y="1286102"/>
                  <a:pt x="0" y="1013732"/>
                </a:cubicBezTo>
                <a:cubicBezTo>
                  <a:pt x="-26906" y="741362"/>
                  <a:pt x="-17202" y="326781"/>
                  <a:pt x="0" y="0"/>
                </a:cubicBezTo>
                <a:close/>
              </a:path>
              <a:path w="2009775" h="4762500" stroke="0" extrusionOk="0">
                <a:moveTo>
                  <a:pt x="0" y="0"/>
                </a:moveTo>
                <a:cubicBezTo>
                  <a:pt x="222884" y="4087"/>
                  <a:pt x="418957" y="5695"/>
                  <a:pt x="609632" y="0"/>
                </a:cubicBezTo>
                <a:cubicBezTo>
                  <a:pt x="800307" y="-5695"/>
                  <a:pt x="1114370" y="8663"/>
                  <a:pt x="1319752" y="0"/>
                </a:cubicBezTo>
                <a:cubicBezTo>
                  <a:pt x="1525134" y="-8663"/>
                  <a:pt x="1776782" y="-24185"/>
                  <a:pt x="2009775" y="0"/>
                </a:cubicBezTo>
                <a:cubicBezTo>
                  <a:pt x="1987300" y="287654"/>
                  <a:pt x="1990074" y="428338"/>
                  <a:pt x="2009775" y="585107"/>
                </a:cubicBezTo>
                <a:cubicBezTo>
                  <a:pt x="2029476" y="741876"/>
                  <a:pt x="1996637" y="937657"/>
                  <a:pt x="2009775" y="1170214"/>
                </a:cubicBezTo>
                <a:cubicBezTo>
                  <a:pt x="2022913" y="1402771"/>
                  <a:pt x="2021720" y="1623925"/>
                  <a:pt x="2009775" y="1755321"/>
                </a:cubicBezTo>
                <a:cubicBezTo>
                  <a:pt x="1997830" y="1886717"/>
                  <a:pt x="2014097" y="2082826"/>
                  <a:pt x="2009775" y="2292804"/>
                </a:cubicBezTo>
                <a:cubicBezTo>
                  <a:pt x="2005453" y="2502782"/>
                  <a:pt x="2002759" y="2759302"/>
                  <a:pt x="2009775" y="2925536"/>
                </a:cubicBezTo>
                <a:cubicBezTo>
                  <a:pt x="2016791" y="3091770"/>
                  <a:pt x="2015894" y="3379201"/>
                  <a:pt x="2009775" y="3653518"/>
                </a:cubicBezTo>
                <a:cubicBezTo>
                  <a:pt x="2003656" y="3927835"/>
                  <a:pt x="2029877" y="4246362"/>
                  <a:pt x="2009775" y="4762500"/>
                </a:cubicBezTo>
                <a:cubicBezTo>
                  <a:pt x="1802017" y="4733698"/>
                  <a:pt x="1543597" y="4739548"/>
                  <a:pt x="1380046" y="4762500"/>
                </a:cubicBezTo>
                <a:cubicBezTo>
                  <a:pt x="1216495" y="4785452"/>
                  <a:pt x="864220" y="4759128"/>
                  <a:pt x="669925" y="4762500"/>
                </a:cubicBezTo>
                <a:cubicBezTo>
                  <a:pt x="475630" y="4765872"/>
                  <a:pt x="311130" y="4757829"/>
                  <a:pt x="0" y="4762500"/>
                </a:cubicBezTo>
                <a:cubicBezTo>
                  <a:pt x="-28826" y="4439895"/>
                  <a:pt x="-12241" y="4214453"/>
                  <a:pt x="0" y="4034518"/>
                </a:cubicBezTo>
                <a:cubicBezTo>
                  <a:pt x="12241" y="3854583"/>
                  <a:pt x="21804" y="3631231"/>
                  <a:pt x="0" y="3497036"/>
                </a:cubicBezTo>
                <a:cubicBezTo>
                  <a:pt x="-21804" y="3362841"/>
                  <a:pt x="7977" y="3203842"/>
                  <a:pt x="0" y="2911929"/>
                </a:cubicBezTo>
                <a:cubicBezTo>
                  <a:pt x="-7977" y="2620016"/>
                  <a:pt x="28776" y="2461047"/>
                  <a:pt x="0" y="2231571"/>
                </a:cubicBezTo>
                <a:cubicBezTo>
                  <a:pt x="-28776" y="2002095"/>
                  <a:pt x="-27501" y="1817260"/>
                  <a:pt x="0" y="1551214"/>
                </a:cubicBezTo>
                <a:cubicBezTo>
                  <a:pt x="27501" y="1285168"/>
                  <a:pt x="1390" y="1196812"/>
                  <a:pt x="0" y="966107"/>
                </a:cubicBezTo>
                <a:cubicBezTo>
                  <a:pt x="-1390" y="735402"/>
                  <a:pt x="37392" y="396009"/>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9637782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6BA9FC11-C4C0-F304-1D31-148B411A0CFA}"/>
              </a:ext>
            </a:extLst>
          </p:cNvPr>
          <p:cNvSpPr txBox="1"/>
          <p:nvPr/>
        </p:nvSpPr>
        <p:spPr>
          <a:xfrm>
            <a:off x="833437" y="2595086"/>
            <a:ext cx="1695450"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Préserver le pouvoir d’achat de nos clients particuliers</a:t>
            </a:r>
          </a:p>
        </p:txBody>
      </p:sp>
      <p:sp>
        <p:nvSpPr>
          <p:cNvPr id="9" name="ZoneTexte 8">
            <a:extLst>
              <a:ext uri="{FF2B5EF4-FFF2-40B4-BE49-F238E27FC236}">
                <a16:creationId xmlns:a16="http://schemas.microsoft.com/office/drawing/2014/main" id="{5B084270-7DDA-B04C-E44D-C4B50796A1E7}"/>
              </a:ext>
            </a:extLst>
          </p:cNvPr>
          <p:cNvSpPr txBox="1"/>
          <p:nvPr/>
        </p:nvSpPr>
        <p:spPr>
          <a:xfrm>
            <a:off x="833437" y="4632097"/>
            <a:ext cx="1695450" cy="461665"/>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Papernest</a:t>
            </a:r>
            <a:r>
              <a:rPr lang="fr-FR" sz="1200" dirty="0">
                <a:solidFill>
                  <a:schemeClr val="bg1"/>
                </a:solidFill>
                <a:latin typeface="Cavolini" panose="03000502040302020204" pitchFamily="66" charset="0"/>
                <a:cs typeface="Cavolini" panose="03000502040302020204" pitchFamily="66" charset="0"/>
              </a:rPr>
              <a:t> </a:t>
            </a:r>
          </a:p>
          <a:p>
            <a:pPr algn="ctr"/>
            <a:r>
              <a:rPr lang="fr-FR" sz="1200" dirty="0" err="1">
                <a:solidFill>
                  <a:schemeClr val="bg1"/>
                </a:solidFill>
                <a:latin typeface="Cavolini" panose="03000502040302020204" pitchFamily="66" charset="0"/>
                <a:cs typeface="Cavolini" panose="03000502040302020204" pitchFamily="66" charset="0"/>
              </a:rPr>
              <a:t>Cozynergy</a:t>
            </a:r>
            <a:endParaRPr lang="fr-FR" sz="1200" dirty="0">
              <a:solidFill>
                <a:schemeClr val="bg1"/>
              </a:solidFill>
              <a:latin typeface="Cavolini" panose="03000502040302020204" pitchFamily="66" charset="0"/>
              <a:cs typeface="Cavolini" panose="03000502040302020204" pitchFamily="66" charset="0"/>
            </a:endParaRPr>
          </a:p>
        </p:txBody>
      </p:sp>
      <p:sp>
        <p:nvSpPr>
          <p:cNvPr id="10" name="ZoneTexte 9">
            <a:extLst>
              <a:ext uri="{FF2B5EF4-FFF2-40B4-BE49-F238E27FC236}">
                <a16:creationId xmlns:a16="http://schemas.microsoft.com/office/drawing/2014/main" id="{46BF65F7-C4A6-6DCE-68A3-A2A16D93D9C9}"/>
              </a:ext>
            </a:extLst>
          </p:cNvPr>
          <p:cNvSpPr txBox="1"/>
          <p:nvPr/>
        </p:nvSpPr>
        <p:spPr>
          <a:xfrm>
            <a:off x="838200"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01</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1" name="ZoneTexte 10">
            <a:extLst>
              <a:ext uri="{FF2B5EF4-FFF2-40B4-BE49-F238E27FC236}">
                <a16:creationId xmlns:a16="http://schemas.microsoft.com/office/drawing/2014/main" id="{0AF803B1-6A76-D8D5-0FEC-557155909A4A}"/>
              </a:ext>
            </a:extLst>
          </p:cNvPr>
          <p:cNvSpPr txBox="1"/>
          <p:nvPr/>
        </p:nvSpPr>
        <p:spPr>
          <a:xfrm>
            <a:off x="2995612"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02</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2" name="ZoneTexte 11">
            <a:extLst>
              <a:ext uri="{FF2B5EF4-FFF2-40B4-BE49-F238E27FC236}">
                <a16:creationId xmlns:a16="http://schemas.microsoft.com/office/drawing/2014/main" id="{F56209C7-6CF1-E969-773C-0211D8A18BEA}"/>
              </a:ext>
            </a:extLst>
          </p:cNvPr>
          <p:cNvSpPr txBox="1"/>
          <p:nvPr/>
        </p:nvSpPr>
        <p:spPr>
          <a:xfrm>
            <a:off x="5157787" y="1668912"/>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03</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3" name="ZoneTexte 12">
            <a:extLst>
              <a:ext uri="{FF2B5EF4-FFF2-40B4-BE49-F238E27FC236}">
                <a16:creationId xmlns:a16="http://schemas.microsoft.com/office/drawing/2014/main" id="{C077A07B-89DB-069F-6D66-6E3A71717E29}"/>
              </a:ext>
            </a:extLst>
          </p:cNvPr>
          <p:cNvSpPr txBox="1"/>
          <p:nvPr/>
        </p:nvSpPr>
        <p:spPr>
          <a:xfrm>
            <a:off x="7319962" y="1668911"/>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04</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4" name="ZoneTexte 13">
            <a:extLst>
              <a:ext uri="{FF2B5EF4-FFF2-40B4-BE49-F238E27FC236}">
                <a16:creationId xmlns:a16="http://schemas.microsoft.com/office/drawing/2014/main" id="{BD33C6DC-8E52-8EC1-48B4-A99741C129C1}"/>
              </a:ext>
            </a:extLst>
          </p:cNvPr>
          <p:cNvSpPr txBox="1"/>
          <p:nvPr/>
        </p:nvSpPr>
        <p:spPr>
          <a:xfrm>
            <a:off x="9482137" y="1668910"/>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05</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5" name="ZoneTexte 14">
            <a:extLst>
              <a:ext uri="{FF2B5EF4-FFF2-40B4-BE49-F238E27FC236}">
                <a16:creationId xmlns:a16="http://schemas.microsoft.com/office/drawing/2014/main" id="{CD042298-CC6F-ED10-2744-5E45EBE54267}"/>
              </a:ext>
            </a:extLst>
          </p:cNvPr>
          <p:cNvSpPr txBox="1"/>
          <p:nvPr/>
        </p:nvSpPr>
        <p:spPr>
          <a:xfrm>
            <a:off x="299561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Améliorer la trésorerie de nos clients</a:t>
            </a:r>
          </a:p>
        </p:txBody>
      </p:sp>
      <p:sp>
        <p:nvSpPr>
          <p:cNvPr id="16" name="ZoneTexte 15">
            <a:extLst>
              <a:ext uri="{FF2B5EF4-FFF2-40B4-BE49-F238E27FC236}">
                <a16:creationId xmlns:a16="http://schemas.microsoft.com/office/drawing/2014/main" id="{78A2A516-428B-3441-17D9-5BC4B503A8A7}"/>
              </a:ext>
            </a:extLst>
          </p:cNvPr>
          <p:cNvSpPr txBox="1"/>
          <p:nvPr/>
        </p:nvSpPr>
        <p:spPr>
          <a:xfrm>
            <a:off x="5157787"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Valoriser le patrimoine de nos clients</a:t>
            </a:r>
          </a:p>
        </p:txBody>
      </p:sp>
      <p:sp>
        <p:nvSpPr>
          <p:cNvPr id="17" name="ZoneTexte 16">
            <a:extLst>
              <a:ext uri="{FF2B5EF4-FFF2-40B4-BE49-F238E27FC236}">
                <a16:creationId xmlns:a16="http://schemas.microsoft.com/office/drawing/2014/main" id="{A90475F0-7C80-2005-40D6-F5096DF518A6}"/>
              </a:ext>
            </a:extLst>
          </p:cNvPr>
          <p:cNvSpPr txBox="1"/>
          <p:nvPr/>
        </p:nvSpPr>
        <p:spPr>
          <a:xfrm>
            <a:off x="731996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Faciliter le quotidien de nos clients</a:t>
            </a:r>
          </a:p>
        </p:txBody>
      </p:sp>
      <p:sp>
        <p:nvSpPr>
          <p:cNvPr id="18" name="ZoneTexte 17">
            <a:extLst>
              <a:ext uri="{FF2B5EF4-FFF2-40B4-BE49-F238E27FC236}">
                <a16:creationId xmlns:a16="http://schemas.microsoft.com/office/drawing/2014/main" id="{3E218F1B-4915-16CC-DDFC-FF556F0C16B2}"/>
              </a:ext>
            </a:extLst>
          </p:cNvPr>
          <p:cNvSpPr txBox="1"/>
          <p:nvPr/>
        </p:nvSpPr>
        <p:spPr>
          <a:xfrm>
            <a:off x="9441655" y="2595086"/>
            <a:ext cx="1776413"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Accompagner le développement de nos clients Pros</a:t>
            </a:r>
          </a:p>
        </p:txBody>
      </p:sp>
      <p:sp>
        <p:nvSpPr>
          <p:cNvPr id="19" name="ZoneTexte 18">
            <a:extLst>
              <a:ext uri="{FF2B5EF4-FFF2-40B4-BE49-F238E27FC236}">
                <a16:creationId xmlns:a16="http://schemas.microsoft.com/office/drawing/2014/main" id="{5243AEF2-D26E-C64F-04BD-DA3B4B1F49B4}"/>
              </a:ext>
            </a:extLst>
          </p:cNvPr>
          <p:cNvSpPr txBox="1"/>
          <p:nvPr/>
        </p:nvSpPr>
        <p:spPr>
          <a:xfrm>
            <a:off x="2995612" y="4539763"/>
            <a:ext cx="1695450" cy="646331"/>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Régén’Air</a:t>
            </a:r>
            <a:endParaRPr lang="fr-FR" sz="12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Prêt Viager Hypothécaire</a:t>
            </a:r>
          </a:p>
        </p:txBody>
      </p:sp>
      <p:sp>
        <p:nvSpPr>
          <p:cNvPr id="20" name="ZoneTexte 19">
            <a:extLst>
              <a:ext uri="{FF2B5EF4-FFF2-40B4-BE49-F238E27FC236}">
                <a16:creationId xmlns:a16="http://schemas.microsoft.com/office/drawing/2014/main" id="{A7B13382-FA16-8669-4AD1-B3D1F08D8D3C}"/>
              </a:ext>
            </a:extLst>
          </p:cNvPr>
          <p:cNvSpPr txBox="1"/>
          <p:nvPr/>
        </p:nvSpPr>
        <p:spPr>
          <a:xfrm>
            <a:off x="5157787" y="4262761"/>
            <a:ext cx="1695450" cy="1200329"/>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BPCE Solutions Immobilières </a:t>
            </a:r>
            <a:r>
              <a:rPr lang="fr-FR" sz="1200" dirty="0" err="1">
                <a:solidFill>
                  <a:schemeClr val="bg1"/>
                </a:solidFill>
                <a:latin typeface="Cavolini" panose="03000502040302020204" pitchFamily="66" charset="0"/>
                <a:cs typeface="Cavolini" panose="03000502040302020204" pitchFamily="66" charset="0"/>
              </a:rPr>
              <a:t>Immo</a:t>
            </a:r>
            <a:r>
              <a:rPr lang="fr-FR" sz="1200" dirty="0">
                <a:solidFill>
                  <a:schemeClr val="bg1"/>
                </a:solidFill>
                <a:latin typeface="Cavolini" panose="03000502040302020204" pitchFamily="66" charset="0"/>
                <a:cs typeface="Cavolini" panose="03000502040302020204" pitchFamily="66" charset="0"/>
              </a:rPr>
              <a:t> Box</a:t>
            </a:r>
          </a:p>
          <a:p>
            <a:pPr algn="ctr"/>
            <a:r>
              <a:rPr lang="fr-FR" sz="1200" dirty="0">
                <a:solidFill>
                  <a:schemeClr val="bg1"/>
                </a:solidFill>
                <a:latin typeface="Cavolini" panose="03000502040302020204" pitchFamily="66" charset="0"/>
                <a:cs typeface="Cavolini" panose="03000502040302020204" pitchFamily="66" charset="0"/>
              </a:rPr>
              <a:t>i-Sélection</a:t>
            </a:r>
          </a:p>
          <a:p>
            <a:pPr algn="ctr"/>
            <a:r>
              <a:rPr lang="fr-FR" sz="1200" dirty="0">
                <a:solidFill>
                  <a:schemeClr val="bg1"/>
                </a:solidFill>
                <a:latin typeface="Cavolini" panose="03000502040302020204" pitchFamily="66" charset="0"/>
                <a:cs typeface="Cavolini" panose="03000502040302020204" pitchFamily="66" charset="0"/>
              </a:rPr>
              <a:t>AEW Patrimoine</a:t>
            </a:r>
          </a:p>
          <a:p>
            <a:pPr algn="ctr"/>
            <a:r>
              <a:rPr lang="fr-FR" sz="1200" dirty="0">
                <a:solidFill>
                  <a:schemeClr val="bg1"/>
                </a:solidFill>
                <a:latin typeface="Cavolini" panose="03000502040302020204" pitchFamily="66" charset="0"/>
                <a:cs typeface="Cavolini" panose="03000502040302020204" pitchFamily="66" charset="0"/>
              </a:rPr>
              <a:t>Kiwaï</a:t>
            </a:r>
          </a:p>
        </p:txBody>
      </p:sp>
      <p:sp>
        <p:nvSpPr>
          <p:cNvPr id="21" name="ZoneTexte 20">
            <a:extLst>
              <a:ext uri="{FF2B5EF4-FFF2-40B4-BE49-F238E27FC236}">
                <a16:creationId xmlns:a16="http://schemas.microsoft.com/office/drawing/2014/main" id="{1435D51A-2DA2-B8AE-AFA8-B5F0CF04FEBD}"/>
              </a:ext>
            </a:extLst>
          </p:cNvPr>
          <p:cNvSpPr txBox="1"/>
          <p:nvPr/>
        </p:nvSpPr>
        <p:spPr>
          <a:xfrm>
            <a:off x="7319962" y="4632094"/>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Télésurveillance</a:t>
            </a:r>
          </a:p>
          <a:p>
            <a:pPr algn="ctr"/>
            <a:r>
              <a:rPr lang="fr-FR" sz="1200" dirty="0">
                <a:solidFill>
                  <a:schemeClr val="bg1"/>
                </a:solidFill>
                <a:latin typeface="Cavolini" panose="03000502040302020204" pitchFamily="66" charset="0"/>
                <a:cs typeface="Cavolini" panose="03000502040302020204" pitchFamily="66" charset="0"/>
              </a:rPr>
              <a:t>LOA/LLD</a:t>
            </a:r>
          </a:p>
        </p:txBody>
      </p:sp>
      <p:sp>
        <p:nvSpPr>
          <p:cNvPr id="22" name="ZoneTexte 21">
            <a:extLst>
              <a:ext uri="{FF2B5EF4-FFF2-40B4-BE49-F238E27FC236}">
                <a16:creationId xmlns:a16="http://schemas.microsoft.com/office/drawing/2014/main" id="{8FA857F7-0788-C629-1169-8F0CB6FCEB64}"/>
              </a:ext>
            </a:extLst>
          </p:cNvPr>
          <p:cNvSpPr txBox="1"/>
          <p:nvPr/>
        </p:nvSpPr>
        <p:spPr>
          <a:xfrm>
            <a:off x="9482136" y="4635448"/>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E-commerce</a:t>
            </a:r>
          </a:p>
          <a:p>
            <a:pPr algn="ctr"/>
            <a:r>
              <a:rPr lang="fr-FR" sz="1200" dirty="0">
                <a:solidFill>
                  <a:schemeClr val="bg1"/>
                </a:solidFill>
                <a:latin typeface="Cavolini" panose="03000502040302020204" pitchFamily="66" charset="0"/>
                <a:cs typeface="Cavolini" panose="03000502040302020204" pitchFamily="66" charset="0"/>
              </a:rPr>
              <a:t>LLD pour les Pros</a:t>
            </a:r>
          </a:p>
        </p:txBody>
      </p:sp>
      <p:sp>
        <p:nvSpPr>
          <p:cNvPr id="23" name="Rectangle 22">
            <a:extLst>
              <a:ext uri="{FF2B5EF4-FFF2-40B4-BE49-F238E27FC236}">
                <a16:creationId xmlns:a16="http://schemas.microsoft.com/office/drawing/2014/main" id="{D71D96C2-D89B-E9AB-5CA8-DD3E4B0E1CA4}"/>
              </a:ext>
            </a:extLst>
          </p:cNvPr>
          <p:cNvSpPr/>
          <p:nvPr/>
        </p:nvSpPr>
        <p:spPr>
          <a:xfrm>
            <a:off x="4924425" y="657225"/>
            <a:ext cx="6515100" cy="51530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AE4A8C55-F153-33DF-006F-AB5FF4FA1578}"/>
              </a:ext>
            </a:extLst>
          </p:cNvPr>
          <p:cNvSpPr/>
          <p:nvPr/>
        </p:nvSpPr>
        <p:spPr>
          <a:xfrm>
            <a:off x="490533" y="657225"/>
            <a:ext cx="2266953" cy="51530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Picture 4">
            <a:extLst>
              <a:ext uri="{FF2B5EF4-FFF2-40B4-BE49-F238E27FC236}">
                <a16:creationId xmlns:a16="http://schemas.microsoft.com/office/drawing/2014/main" id="{336B30BB-B3D1-4CF8-3F57-21EBC9AC58E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a:off x="1890710" y="4791432"/>
            <a:ext cx="1428751"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537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2" y="4834199"/>
            <a:ext cx="3164784" cy="1008095"/>
          </a:xfrm>
          <a:custGeom>
            <a:avLst/>
            <a:gdLst>
              <a:gd name="connsiteX0" fmla="*/ 0 w 3164784"/>
              <a:gd name="connsiteY0" fmla="*/ 0 h 1008095"/>
              <a:gd name="connsiteX1" fmla="*/ 664605 w 3164784"/>
              <a:gd name="connsiteY1" fmla="*/ 0 h 1008095"/>
              <a:gd name="connsiteX2" fmla="*/ 1360857 w 3164784"/>
              <a:gd name="connsiteY2" fmla="*/ 0 h 1008095"/>
              <a:gd name="connsiteX3" fmla="*/ 1962166 w 3164784"/>
              <a:gd name="connsiteY3" fmla="*/ 0 h 1008095"/>
              <a:gd name="connsiteX4" fmla="*/ 2563475 w 3164784"/>
              <a:gd name="connsiteY4" fmla="*/ 0 h 1008095"/>
              <a:gd name="connsiteX5" fmla="*/ 3164784 w 3164784"/>
              <a:gd name="connsiteY5" fmla="*/ 0 h 1008095"/>
              <a:gd name="connsiteX6" fmla="*/ 3164784 w 3164784"/>
              <a:gd name="connsiteY6" fmla="*/ 483886 h 1008095"/>
              <a:gd name="connsiteX7" fmla="*/ 3164784 w 3164784"/>
              <a:gd name="connsiteY7" fmla="*/ 1008095 h 1008095"/>
              <a:gd name="connsiteX8" fmla="*/ 2468532 w 3164784"/>
              <a:gd name="connsiteY8" fmla="*/ 1008095 h 1008095"/>
              <a:gd name="connsiteX9" fmla="*/ 1930518 w 3164784"/>
              <a:gd name="connsiteY9" fmla="*/ 1008095 h 1008095"/>
              <a:gd name="connsiteX10" fmla="*/ 1392505 w 3164784"/>
              <a:gd name="connsiteY10" fmla="*/ 1008095 h 1008095"/>
              <a:gd name="connsiteX11" fmla="*/ 791196 w 3164784"/>
              <a:gd name="connsiteY11" fmla="*/ 1008095 h 1008095"/>
              <a:gd name="connsiteX12" fmla="*/ 0 w 3164784"/>
              <a:gd name="connsiteY12" fmla="*/ 1008095 h 1008095"/>
              <a:gd name="connsiteX13" fmla="*/ 0 w 3164784"/>
              <a:gd name="connsiteY13" fmla="*/ 493967 h 1008095"/>
              <a:gd name="connsiteX14" fmla="*/ 0 w 3164784"/>
              <a:gd name="connsiteY14" fmla="*/ 0 h 1008095"/>
              <a:gd name="connsiteX0" fmla="*/ -93266 w 3164784"/>
              <a:gd name="connsiteY0" fmla="*/ 0 h 1008095"/>
              <a:gd name="connsiteX1" fmla="*/ -93266 w 3164784"/>
              <a:gd name="connsiteY1" fmla="*/ 483886 h 1008095"/>
              <a:gd name="connsiteX2" fmla="*/ -93266 w 3164784"/>
              <a:gd name="connsiteY2" fmla="*/ 1008095 h 1008095"/>
              <a:gd name="connsiteX3" fmla="*/ -93266 w 3164784"/>
              <a:gd name="connsiteY3" fmla="*/ 524209 h 1008095"/>
              <a:gd name="connsiteX4" fmla="*/ -93266 w 3164784"/>
              <a:gd name="connsiteY4" fmla="*/ 0 h 1008095"/>
              <a:gd name="connsiteX0" fmla="*/ -93266 w 3164784"/>
              <a:gd name="connsiteY0" fmla="*/ 176215 h 1008095"/>
              <a:gd name="connsiteX1" fmla="*/ -217136 w 3164784"/>
              <a:gd name="connsiteY1" fmla="*/ 38035 h 1008095"/>
            </a:gdLst>
            <a:ahLst/>
            <a:cxnLst>
              <a:cxn ang="0">
                <a:pos x="connsiteX0" y="connsiteY0"/>
              </a:cxn>
              <a:cxn ang="0">
                <a:pos x="connsiteX1" y="connsiteY1"/>
              </a:cxn>
            </a:cxnLst>
            <a:rect l="l" t="t" r="r" b="b"/>
            <a:pathLst>
              <a:path w="3164784" h="1008095"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81853" y="168642"/>
                  <a:pt x="3143987" y="308419"/>
                  <a:pt x="3164784" y="483886"/>
                </a:cubicBezTo>
                <a:cubicBezTo>
                  <a:pt x="3185581" y="659353"/>
                  <a:pt x="3181287" y="798604"/>
                  <a:pt x="3164784" y="1008095"/>
                </a:cubicBezTo>
                <a:cubicBezTo>
                  <a:pt x="2838496" y="1012645"/>
                  <a:pt x="2775583" y="1006398"/>
                  <a:pt x="2468532" y="1008095"/>
                </a:cubicBezTo>
                <a:cubicBezTo>
                  <a:pt x="2161481" y="1009792"/>
                  <a:pt x="2091860" y="998622"/>
                  <a:pt x="1930518" y="1008095"/>
                </a:cubicBezTo>
                <a:cubicBezTo>
                  <a:pt x="1769176" y="1017568"/>
                  <a:pt x="1654792" y="1013406"/>
                  <a:pt x="1392505" y="1008095"/>
                </a:cubicBezTo>
                <a:cubicBezTo>
                  <a:pt x="1130218" y="1002784"/>
                  <a:pt x="1037610" y="1032629"/>
                  <a:pt x="791196" y="1008095"/>
                </a:cubicBezTo>
                <a:cubicBezTo>
                  <a:pt x="544782" y="983561"/>
                  <a:pt x="207237" y="1012133"/>
                  <a:pt x="0" y="1008095"/>
                </a:cubicBezTo>
                <a:cubicBezTo>
                  <a:pt x="19763" y="762324"/>
                  <a:pt x="-17645" y="599675"/>
                  <a:pt x="0" y="493967"/>
                </a:cubicBezTo>
                <a:cubicBezTo>
                  <a:pt x="17645" y="388259"/>
                  <a:pt x="-17529" y="237319"/>
                  <a:pt x="0" y="0"/>
                </a:cubicBezTo>
                <a:close/>
              </a:path>
              <a:path w="3164784" h="1008095" fill="none" extrusionOk="0">
                <a:moveTo>
                  <a:pt x="-93266" y="0"/>
                </a:moveTo>
                <a:cubicBezTo>
                  <a:pt x="-107150" y="130638"/>
                  <a:pt x="-92551" y="366100"/>
                  <a:pt x="-93266" y="483886"/>
                </a:cubicBezTo>
                <a:cubicBezTo>
                  <a:pt x="-93981" y="601672"/>
                  <a:pt x="-76147" y="854929"/>
                  <a:pt x="-93266" y="1008095"/>
                </a:cubicBezTo>
                <a:cubicBezTo>
                  <a:pt x="-72879" y="891992"/>
                  <a:pt x="-77916" y="716050"/>
                  <a:pt x="-93266" y="524209"/>
                </a:cubicBezTo>
                <a:cubicBezTo>
                  <a:pt x="-108616" y="332368"/>
                  <a:pt x="-84651" y="221153"/>
                  <a:pt x="-93266" y="0"/>
                </a:cubicBezTo>
                <a:close/>
              </a:path>
              <a:path w="3164784" h="1008095" fill="none" extrusionOk="0">
                <a:moveTo>
                  <a:pt x="-93266" y="176215"/>
                </a:moveTo>
                <a:cubicBezTo>
                  <a:pt x="-123818" y="141946"/>
                  <a:pt x="-164446" y="102784"/>
                  <a:pt x="-217136" y="38035"/>
                </a:cubicBezTo>
              </a:path>
              <a:path w="3164784" h="1008095"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81676" y="121275"/>
                  <a:pt x="3146625" y="356024"/>
                  <a:pt x="3164784" y="473805"/>
                </a:cubicBezTo>
                <a:cubicBezTo>
                  <a:pt x="3182943" y="591587"/>
                  <a:pt x="3150177" y="857240"/>
                  <a:pt x="3164784" y="1008095"/>
                </a:cubicBezTo>
                <a:cubicBezTo>
                  <a:pt x="3021047" y="1014803"/>
                  <a:pt x="2827855" y="1013770"/>
                  <a:pt x="2563475" y="1008095"/>
                </a:cubicBezTo>
                <a:cubicBezTo>
                  <a:pt x="2299095" y="1002420"/>
                  <a:pt x="2277170" y="1014263"/>
                  <a:pt x="2025462" y="1008095"/>
                </a:cubicBezTo>
                <a:cubicBezTo>
                  <a:pt x="1773754" y="1001927"/>
                  <a:pt x="1675052" y="990496"/>
                  <a:pt x="1455801" y="1008095"/>
                </a:cubicBezTo>
                <a:cubicBezTo>
                  <a:pt x="1236550" y="1025694"/>
                  <a:pt x="1086986" y="1014911"/>
                  <a:pt x="917787" y="1008095"/>
                </a:cubicBezTo>
                <a:cubicBezTo>
                  <a:pt x="748588" y="1001279"/>
                  <a:pt x="341069" y="973010"/>
                  <a:pt x="0" y="1008095"/>
                </a:cubicBezTo>
                <a:cubicBezTo>
                  <a:pt x="-1940" y="895595"/>
                  <a:pt x="-16670" y="639912"/>
                  <a:pt x="0" y="534290"/>
                </a:cubicBezTo>
                <a:cubicBezTo>
                  <a:pt x="16670" y="428668"/>
                  <a:pt x="7931" y="161926"/>
                  <a:pt x="0" y="0"/>
                </a:cubicBezTo>
                <a:close/>
              </a:path>
              <a:path w="3164784" h="1008095" fill="none" stroke="0" extrusionOk="0">
                <a:moveTo>
                  <a:pt x="-93266" y="0"/>
                </a:moveTo>
                <a:cubicBezTo>
                  <a:pt x="-101378" y="231602"/>
                  <a:pt x="-98803" y="278989"/>
                  <a:pt x="-93266" y="483886"/>
                </a:cubicBezTo>
                <a:cubicBezTo>
                  <a:pt x="-87729" y="688783"/>
                  <a:pt x="-78123" y="882056"/>
                  <a:pt x="-93266" y="1008095"/>
                </a:cubicBezTo>
                <a:cubicBezTo>
                  <a:pt x="-107724" y="864517"/>
                  <a:pt x="-93450" y="648891"/>
                  <a:pt x="-93266" y="483886"/>
                </a:cubicBezTo>
                <a:cubicBezTo>
                  <a:pt x="-93082" y="318881"/>
                  <a:pt x="-79055" y="99815"/>
                  <a:pt x="-93266" y="0"/>
                </a:cubicBezTo>
                <a:close/>
              </a:path>
              <a:path w="3164784" h="1008095" fill="none" stroke="0" extrusionOk="0">
                <a:moveTo>
                  <a:pt x="-93266" y="176215"/>
                </a:moveTo>
                <a:cubicBezTo>
                  <a:pt x="-139459" y="114086"/>
                  <a:pt x="-194337" y="69656"/>
                  <a:pt x="-217136" y="38035"/>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latin typeface="Cavolini" panose="03000502040302020204" pitchFamily="66" charset="0"/>
                <a:cs typeface="Cavolini" panose="03000502040302020204" pitchFamily="66" charset="0"/>
              </a:rPr>
              <a:t>Régén’Air</a:t>
            </a:r>
            <a:r>
              <a:rPr lang="fr-FR" sz="1100" dirty="0">
                <a:latin typeface="Cavolini" panose="03000502040302020204" pitchFamily="66" charset="0"/>
                <a:cs typeface="Cavolini" panose="03000502040302020204" pitchFamily="66" charset="0"/>
              </a:rPr>
              <a:t> est une </a:t>
            </a:r>
            <a:r>
              <a:rPr lang="fr-FR" sz="1100" b="1" dirty="0">
                <a:latin typeface="Cavolini" panose="03000502040302020204" pitchFamily="66" charset="0"/>
                <a:cs typeface="Cavolini" panose="03000502040302020204" pitchFamily="66" charset="0"/>
              </a:rPr>
              <a:t>offre différenciante</a:t>
            </a:r>
            <a:r>
              <a:rPr lang="fr-FR" sz="1100" dirty="0">
                <a:latin typeface="Cavolini" panose="03000502040302020204" pitchFamily="66" charset="0"/>
                <a:cs typeface="Cavolini" panose="03000502040302020204" pitchFamily="66" charset="0"/>
              </a:rPr>
              <a:t>, </a:t>
            </a:r>
            <a:r>
              <a:rPr lang="fr-FR" sz="1100" b="1" dirty="0">
                <a:latin typeface="Cavolini" panose="03000502040302020204" pitchFamily="66" charset="0"/>
                <a:cs typeface="Cavolini" panose="03000502040302020204" pitchFamily="66" charset="0"/>
              </a:rPr>
              <a:t>véritable levier pour satisfaire et conseiller nos clients, </a:t>
            </a:r>
            <a:r>
              <a:rPr lang="fr-FR" sz="1100" dirty="0">
                <a:latin typeface="Cavolini" panose="03000502040302020204" pitchFamily="66" charset="0"/>
                <a:cs typeface="Cavolini" panose="03000502040302020204" pitchFamily="66" charset="0"/>
              </a:rPr>
              <a:t>ce qui </a:t>
            </a:r>
            <a:r>
              <a:rPr lang="fr-FR" sz="1100" b="1" dirty="0">
                <a:latin typeface="Cavolini" panose="03000502040302020204" pitchFamily="66" charset="0"/>
                <a:cs typeface="Cavolini" panose="03000502040302020204" pitchFamily="66" charset="0"/>
              </a:rPr>
              <a:t>influence le NPS à froid.</a:t>
            </a:r>
            <a:endParaRPr lang="fr-FR" sz="1100" dirty="0">
              <a:latin typeface="Cavolini" panose="03000502040302020204" pitchFamily="66" charset="0"/>
              <a:cs typeface="Cavolini" panose="03000502040302020204" pitchFamily="66" charset="0"/>
            </a:endParaRP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err="1"/>
              <a:t>Régén’Air</a:t>
            </a:r>
            <a:r>
              <a:rPr lang="fr-FR" dirty="0"/>
              <a:t> : « pour alléger les charges de nos clients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Améliorer la trésorerie de nos clients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174572"/>
            <a:ext cx="10980738" cy="1805201"/>
          </a:xfrm>
        </p:spPr>
        <p:txBody>
          <a:bodyPr/>
          <a:lstStyle/>
          <a:p>
            <a:r>
              <a:rPr lang="fr-FR" dirty="0" err="1"/>
              <a:t>Régén’Air</a:t>
            </a:r>
            <a:r>
              <a:rPr lang="fr-FR" dirty="0"/>
              <a:t> est une </a:t>
            </a:r>
            <a:r>
              <a:rPr lang="fr-FR" b="1" dirty="0">
                <a:solidFill>
                  <a:srgbClr val="C00000"/>
                </a:solidFill>
              </a:rPr>
              <a:t>solution de restructuration de dettes </a:t>
            </a:r>
            <a:r>
              <a:rPr lang="fr-FR" dirty="0"/>
              <a:t>qui vient en complément de nos solutions de financement, et notamment du regroupement de crédits. </a:t>
            </a:r>
          </a:p>
          <a:p>
            <a:r>
              <a:rPr lang="fr-FR" dirty="0"/>
              <a:t>La restructuration de dettes s’adresse à nos clients qui font face à des crédits trop lourds à rembourser et/ou à des fins de mois difficiles, et pour qui le groupement de crédits n’est pas possible (montant, hors normes, …).</a:t>
            </a:r>
          </a:p>
          <a:p>
            <a:r>
              <a:rPr lang="fr-FR" dirty="0"/>
              <a:t>Cette offre permet également </a:t>
            </a:r>
            <a:r>
              <a:rPr lang="fr-FR" b="1" dirty="0">
                <a:solidFill>
                  <a:srgbClr val="C00000"/>
                </a:solidFill>
              </a:rPr>
              <a:t>d’envisager de racheter des montants plus importants sur des durées plus élevées</a:t>
            </a:r>
            <a:r>
              <a:rPr lang="fr-FR" dirty="0"/>
              <a:t>.</a:t>
            </a:r>
          </a:p>
        </p:txBody>
      </p:sp>
      <p:sp>
        <p:nvSpPr>
          <p:cNvPr id="12" name="Rectangle 11">
            <a:extLst>
              <a:ext uri="{FF2B5EF4-FFF2-40B4-BE49-F238E27FC236}">
                <a16:creationId xmlns:a16="http://schemas.microsoft.com/office/drawing/2014/main" id="{0F6DC96F-EE42-DE80-24AA-076E7E35C45E}"/>
              </a:ext>
            </a:extLst>
          </p:cNvPr>
          <p:cNvSpPr/>
          <p:nvPr/>
        </p:nvSpPr>
        <p:spPr>
          <a:xfrm>
            <a:off x="334912" y="2973795"/>
            <a:ext cx="2791060" cy="2060374"/>
          </a:xfrm>
          <a:custGeom>
            <a:avLst/>
            <a:gdLst>
              <a:gd name="connsiteX0" fmla="*/ 0 w 2791060"/>
              <a:gd name="connsiteY0" fmla="*/ 0 h 2060374"/>
              <a:gd name="connsiteX1" fmla="*/ 697765 w 2791060"/>
              <a:gd name="connsiteY1" fmla="*/ 0 h 2060374"/>
              <a:gd name="connsiteX2" fmla="*/ 1339709 w 2791060"/>
              <a:gd name="connsiteY2" fmla="*/ 0 h 2060374"/>
              <a:gd name="connsiteX3" fmla="*/ 1953742 w 2791060"/>
              <a:gd name="connsiteY3" fmla="*/ 0 h 2060374"/>
              <a:gd name="connsiteX4" fmla="*/ 2791060 w 2791060"/>
              <a:gd name="connsiteY4" fmla="*/ 0 h 2060374"/>
              <a:gd name="connsiteX5" fmla="*/ 2791060 w 2791060"/>
              <a:gd name="connsiteY5" fmla="*/ 624980 h 2060374"/>
              <a:gd name="connsiteX6" fmla="*/ 2791060 w 2791060"/>
              <a:gd name="connsiteY6" fmla="*/ 1352979 h 2060374"/>
              <a:gd name="connsiteX7" fmla="*/ 2791060 w 2791060"/>
              <a:gd name="connsiteY7" fmla="*/ 2060374 h 2060374"/>
              <a:gd name="connsiteX8" fmla="*/ 2149116 w 2791060"/>
              <a:gd name="connsiteY8" fmla="*/ 2060374 h 2060374"/>
              <a:gd name="connsiteX9" fmla="*/ 1535083 w 2791060"/>
              <a:gd name="connsiteY9" fmla="*/ 2060374 h 2060374"/>
              <a:gd name="connsiteX10" fmla="*/ 809407 w 2791060"/>
              <a:gd name="connsiteY10" fmla="*/ 2060374 h 2060374"/>
              <a:gd name="connsiteX11" fmla="*/ 0 w 2791060"/>
              <a:gd name="connsiteY11" fmla="*/ 2060374 h 2060374"/>
              <a:gd name="connsiteX12" fmla="*/ 0 w 2791060"/>
              <a:gd name="connsiteY12" fmla="*/ 1352979 h 2060374"/>
              <a:gd name="connsiteX13" fmla="*/ 0 w 2791060"/>
              <a:gd name="connsiteY13" fmla="*/ 645584 h 2060374"/>
              <a:gd name="connsiteX14" fmla="*/ 0 w 2791060"/>
              <a:gd name="connsiteY14" fmla="*/ 0 h 2060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2060374"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68800" y="130893"/>
                  <a:pt x="2786729" y="394655"/>
                  <a:pt x="2791060" y="624980"/>
                </a:cubicBezTo>
                <a:cubicBezTo>
                  <a:pt x="2795391" y="855305"/>
                  <a:pt x="2823317" y="1128019"/>
                  <a:pt x="2791060" y="1352979"/>
                </a:cubicBezTo>
                <a:cubicBezTo>
                  <a:pt x="2758803" y="1577939"/>
                  <a:pt x="2769615" y="1711085"/>
                  <a:pt x="2791060" y="2060374"/>
                </a:cubicBezTo>
                <a:cubicBezTo>
                  <a:pt x="2651314" y="2046172"/>
                  <a:pt x="2294347" y="2063407"/>
                  <a:pt x="2149116" y="2060374"/>
                </a:cubicBezTo>
                <a:cubicBezTo>
                  <a:pt x="2003885" y="2057341"/>
                  <a:pt x="1706856" y="2052479"/>
                  <a:pt x="1535083" y="2060374"/>
                </a:cubicBezTo>
                <a:cubicBezTo>
                  <a:pt x="1363310" y="2068269"/>
                  <a:pt x="1133747" y="2036251"/>
                  <a:pt x="809407" y="2060374"/>
                </a:cubicBezTo>
                <a:cubicBezTo>
                  <a:pt x="485067" y="2084497"/>
                  <a:pt x="251087" y="2083867"/>
                  <a:pt x="0" y="2060374"/>
                </a:cubicBezTo>
                <a:cubicBezTo>
                  <a:pt x="-27013" y="1831695"/>
                  <a:pt x="31212" y="1530490"/>
                  <a:pt x="0" y="1352979"/>
                </a:cubicBezTo>
                <a:cubicBezTo>
                  <a:pt x="-31212" y="1175469"/>
                  <a:pt x="-34133" y="971105"/>
                  <a:pt x="0" y="645584"/>
                </a:cubicBezTo>
                <a:cubicBezTo>
                  <a:pt x="34133" y="320064"/>
                  <a:pt x="14753" y="285111"/>
                  <a:pt x="0" y="0"/>
                </a:cubicBezTo>
                <a:close/>
              </a:path>
              <a:path w="2791060" h="2060374"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73608" y="213929"/>
                  <a:pt x="2759988" y="481570"/>
                  <a:pt x="2791060" y="624980"/>
                </a:cubicBezTo>
                <a:cubicBezTo>
                  <a:pt x="2822132" y="768390"/>
                  <a:pt x="2784660" y="1013538"/>
                  <a:pt x="2791060" y="1249960"/>
                </a:cubicBezTo>
                <a:cubicBezTo>
                  <a:pt x="2797460" y="1486382"/>
                  <a:pt x="2751049" y="1897441"/>
                  <a:pt x="2791060" y="2060374"/>
                </a:cubicBezTo>
                <a:cubicBezTo>
                  <a:pt x="2570458" y="2070296"/>
                  <a:pt x="2332186" y="2048493"/>
                  <a:pt x="2121206" y="2060374"/>
                </a:cubicBezTo>
                <a:cubicBezTo>
                  <a:pt x="1910226" y="2072255"/>
                  <a:pt x="1697158" y="2039186"/>
                  <a:pt x="1451351" y="2060374"/>
                </a:cubicBezTo>
                <a:cubicBezTo>
                  <a:pt x="1205544" y="2081562"/>
                  <a:pt x="991664" y="2048126"/>
                  <a:pt x="781497" y="2060374"/>
                </a:cubicBezTo>
                <a:cubicBezTo>
                  <a:pt x="571330" y="2072622"/>
                  <a:pt x="290526" y="2046722"/>
                  <a:pt x="0" y="2060374"/>
                </a:cubicBezTo>
                <a:cubicBezTo>
                  <a:pt x="-25059" y="1930144"/>
                  <a:pt x="-21639" y="1704801"/>
                  <a:pt x="0" y="1414790"/>
                </a:cubicBezTo>
                <a:cubicBezTo>
                  <a:pt x="21639" y="1124779"/>
                  <a:pt x="57" y="888405"/>
                  <a:pt x="0" y="748603"/>
                </a:cubicBezTo>
                <a:cubicBezTo>
                  <a:pt x="-57" y="608801"/>
                  <a:pt x="-33948" y="261443"/>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C5BE46A-56E5-F2B3-6607-3DB4156481FA}"/>
              </a:ext>
            </a:extLst>
          </p:cNvPr>
          <p:cNvSpPr/>
          <p:nvPr/>
        </p:nvSpPr>
        <p:spPr>
          <a:xfrm>
            <a:off x="1074065" y="2864675"/>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grpSp>
        <p:nvGrpSpPr>
          <p:cNvPr id="20" name="Groupe 19">
            <a:extLst>
              <a:ext uri="{FF2B5EF4-FFF2-40B4-BE49-F238E27FC236}">
                <a16:creationId xmlns:a16="http://schemas.microsoft.com/office/drawing/2014/main" id="{548ABA2B-C1BA-F57E-B20F-8BB6B438EACA}"/>
              </a:ext>
            </a:extLst>
          </p:cNvPr>
          <p:cNvGrpSpPr/>
          <p:nvPr/>
        </p:nvGrpSpPr>
        <p:grpSpPr>
          <a:xfrm>
            <a:off x="465293" y="3158141"/>
            <a:ext cx="2648086" cy="430887"/>
            <a:chOff x="481702" y="3709399"/>
            <a:chExt cx="2648086" cy="430887"/>
          </a:xfrm>
        </p:grpSpPr>
        <p:sp>
          <p:nvSpPr>
            <p:cNvPr id="14" name="Ellipse 13">
              <a:extLst>
                <a:ext uri="{FF2B5EF4-FFF2-40B4-BE49-F238E27FC236}">
                  <a16:creationId xmlns:a16="http://schemas.microsoft.com/office/drawing/2014/main" id="{114820FA-F5DF-DDB2-E8CE-9A5278E0CD7E}"/>
                </a:ext>
              </a:extLst>
            </p:cNvPr>
            <p:cNvSpPr/>
            <p:nvPr/>
          </p:nvSpPr>
          <p:spPr>
            <a:xfrm>
              <a:off x="481702" y="3832280"/>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15" name="ZoneTexte 14">
              <a:extLst>
                <a:ext uri="{FF2B5EF4-FFF2-40B4-BE49-F238E27FC236}">
                  <a16:creationId xmlns:a16="http://schemas.microsoft.com/office/drawing/2014/main" id="{25513378-44E0-D6CA-BB1E-75DAC7E081D2}"/>
                </a:ext>
              </a:extLst>
            </p:cNvPr>
            <p:cNvSpPr txBox="1"/>
            <p:nvPr/>
          </p:nvSpPr>
          <p:spPr>
            <a:xfrm>
              <a:off x="666825" y="3709399"/>
              <a:ext cx="2462963" cy="430887"/>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Clients </a:t>
              </a:r>
              <a:r>
                <a:rPr lang="fr-FR" sz="1100" b="1" dirty="0">
                  <a:latin typeface="Cavolini" panose="03000502040302020204" pitchFamily="66" charset="0"/>
                  <a:cs typeface="Cavolini" panose="03000502040302020204" pitchFamily="66" charset="0"/>
                </a:rPr>
                <a:t>non éligibles au regroupement de crédit</a:t>
              </a:r>
            </a:p>
          </p:txBody>
        </p:sp>
      </p:grpSp>
      <p:grpSp>
        <p:nvGrpSpPr>
          <p:cNvPr id="21" name="Groupe 20">
            <a:extLst>
              <a:ext uri="{FF2B5EF4-FFF2-40B4-BE49-F238E27FC236}">
                <a16:creationId xmlns:a16="http://schemas.microsoft.com/office/drawing/2014/main" id="{D21266A3-FCB7-5E5C-C499-5B74B51A9C40}"/>
              </a:ext>
            </a:extLst>
          </p:cNvPr>
          <p:cNvGrpSpPr/>
          <p:nvPr/>
        </p:nvGrpSpPr>
        <p:grpSpPr>
          <a:xfrm>
            <a:off x="461644" y="3563534"/>
            <a:ext cx="2618197" cy="600164"/>
            <a:chOff x="469217" y="4174564"/>
            <a:chExt cx="2618197" cy="600164"/>
          </a:xfrm>
        </p:grpSpPr>
        <p:sp>
          <p:nvSpPr>
            <p:cNvPr id="16" name="Ellipse 15">
              <a:extLst>
                <a:ext uri="{FF2B5EF4-FFF2-40B4-BE49-F238E27FC236}">
                  <a16:creationId xmlns:a16="http://schemas.microsoft.com/office/drawing/2014/main" id="{1734EA77-E549-3649-9465-BF2CD63A2D86}"/>
                </a:ext>
              </a:extLst>
            </p:cNvPr>
            <p:cNvSpPr/>
            <p:nvPr/>
          </p:nvSpPr>
          <p:spPr>
            <a:xfrm>
              <a:off x="469217" y="4376489"/>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17" name="ZoneTexte 16">
              <a:extLst>
                <a:ext uri="{FF2B5EF4-FFF2-40B4-BE49-F238E27FC236}">
                  <a16:creationId xmlns:a16="http://schemas.microsoft.com/office/drawing/2014/main" id="{3AEF4C32-086A-5780-5293-46BF1550EFAF}"/>
                </a:ext>
              </a:extLst>
            </p:cNvPr>
            <p:cNvSpPr txBox="1"/>
            <p:nvPr/>
          </p:nvSpPr>
          <p:spPr>
            <a:xfrm>
              <a:off x="654252" y="4174564"/>
              <a:ext cx="2433162" cy="600164"/>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Clients confrontés à un </a:t>
              </a:r>
              <a:r>
                <a:rPr lang="fr-FR" sz="1100" b="1" dirty="0">
                  <a:latin typeface="Cavolini" panose="03000502040302020204" pitchFamily="66" charset="0"/>
                  <a:cs typeface="Cavolini" panose="03000502040302020204" pitchFamily="66" charset="0"/>
                </a:rPr>
                <a:t>accident de la vie</a:t>
              </a:r>
              <a:r>
                <a:rPr lang="fr-FR" sz="1100" dirty="0">
                  <a:latin typeface="Cavolini" panose="03000502040302020204" pitchFamily="66" charset="0"/>
                  <a:cs typeface="Cavolini" panose="03000502040302020204" pitchFamily="66" charset="0"/>
                </a:rPr>
                <a:t>, en difficulté financière</a:t>
              </a:r>
            </a:p>
          </p:txBody>
        </p:sp>
      </p:grpSp>
      <p:sp>
        <p:nvSpPr>
          <p:cNvPr id="23" name="Rectangle 22">
            <a:extLst>
              <a:ext uri="{FF2B5EF4-FFF2-40B4-BE49-F238E27FC236}">
                <a16:creationId xmlns:a16="http://schemas.microsoft.com/office/drawing/2014/main" id="{A7E98DE8-2548-3D6C-CE45-B5CAE9DB08D6}"/>
              </a:ext>
            </a:extLst>
          </p:cNvPr>
          <p:cNvSpPr/>
          <p:nvPr/>
        </p:nvSpPr>
        <p:spPr>
          <a:xfrm>
            <a:off x="3338624" y="2973795"/>
            <a:ext cx="4401877" cy="2060374"/>
          </a:xfrm>
          <a:custGeom>
            <a:avLst/>
            <a:gdLst>
              <a:gd name="connsiteX0" fmla="*/ 0 w 4401877"/>
              <a:gd name="connsiteY0" fmla="*/ 0 h 2060374"/>
              <a:gd name="connsiteX1" fmla="*/ 496783 w 4401877"/>
              <a:gd name="connsiteY1" fmla="*/ 0 h 2060374"/>
              <a:gd name="connsiteX2" fmla="*/ 1081604 w 4401877"/>
              <a:gd name="connsiteY2" fmla="*/ 0 h 2060374"/>
              <a:gd name="connsiteX3" fmla="*/ 1754462 w 4401877"/>
              <a:gd name="connsiteY3" fmla="*/ 0 h 2060374"/>
              <a:gd name="connsiteX4" fmla="*/ 2383302 w 4401877"/>
              <a:gd name="connsiteY4" fmla="*/ 0 h 2060374"/>
              <a:gd name="connsiteX5" fmla="*/ 2880085 w 4401877"/>
              <a:gd name="connsiteY5" fmla="*/ 0 h 2060374"/>
              <a:gd name="connsiteX6" fmla="*/ 3596962 w 4401877"/>
              <a:gd name="connsiteY6" fmla="*/ 0 h 2060374"/>
              <a:gd name="connsiteX7" fmla="*/ 4401877 w 4401877"/>
              <a:gd name="connsiteY7" fmla="*/ 0 h 2060374"/>
              <a:gd name="connsiteX8" fmla="*/ 4401877 w 4401877"/>
              <a:gd name="connsiteY8" fmla="*/ 686791 h 2060374"/>
              <a:gd name="connsiteX9" fmla="*/ 4401877 w 4401877"/>
              <a:gd name="connsiteY9" fmla="*/ 1332375 h 2060374"/>
              <a:gd name="connsiteX10" fmla="*/ 4401877 w 4401877"/>
              <a:gd name="connsiteY10" fmla="*/ 2060374 h 2060374"/>
              <a:gd name="connsiteX11" fmla="*/ 3861075 w 4401877"/>
              <a:gd name="connsiteY11" fmla="*/ 2060374 h 2060374"/>
              <a:gd name="connsiteX12" fmla="*/ 3232235 w 4401877"/>
              <a:gd name="connsiteY12" fmla="*/ 2060374 h 2060374"/>
              <a:gd name="connsiteX13" fmla="*/ 2559377 w 4401877"/>
              <a:gd name="connsiteY13" fmla="*/ 2060374 h 2060374"/>
              <a:gd name="connsiteX14" fmla="*/ 1974556 w 4401877"/>
              <a:gd name="connsiteY14" fmla="*/ 2060374 h 2060374"/>
              <a:gd name="connsiteX15" fmla="*/ 1301698 w 4401877"/>
              <a:gd name="connsiteY15" fmla="*/ 2060374 h 2060374"/>
              <a:gd name="connsiteX16" fmla="*/ 760896 w 4401877"/>
              <a:gd name="connsiteY16" fmla="*/ 2060374 h 2060374"/>
              <a:gd name="connsiteX17" fmla="*/ 0 w 4401877"/>
              <a:gd name="connsiteY17" fmla="*/ 2060374 h 2060374"/>
              <a:gd name="connsiteX18" fmla="*/ 0 w 4401877"/>
              <a:gd name="connsiteY18" fmla="*/ 1373583 h 2060374"/>
              <a:gd name="connsiteX19" fmla="*/ 0 w 4401877"/>
              <a:gd name="connsiteY19" fmla="*/ 686791 h 2060374"/>
              <a:gd name="connsiteX20" fmla="*/ 0 w 4401877"/>
              <a:gd name="connsiteY20" fmla="*/ 0 h 2060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2060374"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396995" y="252009"/>
                  <a:pt x="4414885" y="431867"/>
                  <a:pt x="4401877" y="686791"/>
                </a:cubicBezTo>
                <a:cubicBezTo>
                  <a:pt x="4388869" y="941715"/>
                  <a:pt x="4383997" y="1042207"/>
                  <a:pt x="4401877" y="1332375"/>
                </a:cubicBezTo>
                <a:cubicBezTo>
                  <a:pt x="4419757" y="1622543"/>
                  <a:pt x="4385044" y="1800181"/>
                  <a:pt x="4401877" y="2060374"/>
                </a:cubicBezTo>
                <a:cubicBezTo>
                  <a:pt x="4187464" y="2046354"/>
                  <a:pt x="4011962" y="2080369"/>
                  <a:pt x="3861075" y="2060374"/>
                </a:cubicBezTo>
                <a:cubicBezTo>
                  <a:pt x="3710188" y="2040379"/>
                  <a:pt x="3461875" y="2034102"/>
                  <a:pt x="3232235" y="2060374"/>
                </a:cubicBezTo>
                <a:cubicBezTo>
                  <a:pt x="3002595" y="2086646"/>
                  <a:pt x="2728939" y="2080582"/>
                  <a:pt x="2559377" y="2060374"/>
                </a:cubicBezTo>
                <a:cubicBezTo>
                  <a:pt x="2389815" y="2040166"/>
                  <a:pt x="2232193" y="2057589"/>
                  <a:pt x="1974556" y="2060374"/>
                </a:cubicBezTo>
                <a:cubicBezTo>
                  <a:pt x="1716919" y="2063159"/>
                  <a:pt x="1529534" y="2046051"/>
                  <a:pt x="1301698" y="2060374"/>
                </a:cubicBezTo>
                <a:cubicBezTo>
                  <a:pt x="1073862" y="2074697"/>
                  <a:pt x="966932" y="2046072"/>
                  <a:pt x="760896" y="2060374"/>
                </a:cubicBezTo>
                <a:cubicBezTo>
                  <a:pt x="554860" y="2074676"/>
                  <a:pt x="199971" y="2094661"/>
                  <a:pt x="0" y="2060374"/>
                </a:cubicBezTo>
                <a:cubicBezTo>
                  <a:pt x="-4812" y="1812894"/>
                  <a:pt x="-102" y="1627757"/>
                  <a:pt x="0" y="1373583"/>
                </a:cubicBezTo>
                <a:cubicBezTo>
                  <a:pt x="102" y="1119409"/>
                  <a:pt x="3502" y="904898"/>
                  <a:pt x="0" y="686791"/>
                </a:cubicBezTo>
                <a:cubicBezTo>
                  <a:pt x="-3502" y="468684"/>
                  <a:pt x="7515" y="311779"/>
                  <a:pt x="0" y="0"/>
                </a:cubicBezTo>
                <a:close/>
              </a:path>
              <a:path w="4401877" h="2060374"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429517" y="190134"/>
                  <a:pt x="4395072" y="499580"/>
                  <a:pt x="4401877" y="727999"/>
                </a:cubicBezTo>
                <a:cubicBezTo>
                  <a:pt x="4408682" y="956418"/>
                  <a:pt x="4394621" y="1076155"/>
                  <a:pt x="4401877" y="1394186"/>
                </a:cubicBezTo>
                <a:cubicBezTo>
                  <a:pt x="4409133" y="1712217"/>
                  <a:pt x="4369700" y="1821000"/>
                  <a:pt x="4401877" y="2060374"/>
                </a:cubicBezTo>
                <a:cubicBezTo>
                  <a:pt x="4183979" y="2043251"/>
                  <a:pt x="3958078" y="2046998"/>
                  <a:pt x="3729019" y="2060374"/>
                </a:cubicBezTo>
                <a:cubicBezTo>
                  <a:pt x="3499960" y="2073750"/>
                  <a:pt x="3304989" y="2084214"/>
                  <a:pt x="3188217" y="2060374"/>
                </a:cubicBezTo>
                <a:cubicBezTo>
                  <a:pt x="3071445" y="2036534"/>
                  <a:pt x="2770131" y="2042850"/>
                  <a:pt x="2647415" y="2060374"/>
                </a:cubicBezTo>
                <a:cubicBezTo>
                  <a:pt x="2524699" y="2077898"/>
                  <a:pt x="2122209" y="2047124"/>
                  <a:pt x="1974556" y="2060374"/>
                </a:cubicBezTo>
                <a:cubicBezTo>
                  <a:pt x="1826903" y="2073624"/>
                  <a:pt x="1667267" y="2056550"/>
                  <a:pt x="1433754" y="2060374"/>
                </a:cubicBezTo>
                <a:cubicBezTo>
                  <a:pt x="1200241" y="2064198"/>
                  <a:pt x="1047277" y="2059860"/>
                  <a:pt x="848933" y="2060374"/>
                </a:cubicBezTo>
                <a:cubicBezTo>
                  <a:pt x="650589" y="2060888"/>
                  <a:pt x="226131" y="2061983"/>
                  <a:pt x="0" y="2060374"/>
                </a:cubicBezTo>
                <a:cubicBezTo>
                  <a:pt x="3135" y="1832536"/>
                  <a:pt x="-6906" y="1680552"/>
                  <a:pt x="0" y="1373583"/>
                </a:cubicBezTo>
                <a:cubicBezTo>
                  <a:pt x="6906" y="1066614"/>
                  <a:pt x="6132" y="880393"/>
                  <a:pt x="0" y="666188"/>
                </a:cubicBezTo>
                <a:cubicBezTo>
                  <a:pt x="-6132" y="451983"/>
                  <a:pt x="-22661" y="143985"/>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2864675"/>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27" name="Ellipse 26">
            <a:extLst>
              <a:ext uri="{FF2B5EF4-FFF2-40B4-BE49-F238E27FC236}">
                <a16:creationId xmlns:a16="http://schemas.microsoft.com/office/drawing/2014/main" id="{15A30718-F978-5748-B716-DDDC8DA04F2C}"/>
              </a:ext>
            </a:extLst>
          </p:cNvPr>
          <p:cNvSpPr/>
          <p:nvPr/>
        </p:nvSpPr>
        <p:spPr>
          <a:xfrm>
            <a:off x="3477541" y="3476913"/>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28" name="ZoneTexte 27">
            <a:extLst>
              <a:ext uri="{FF2B5EF4-FFF2-40B4-BE49-F238E27FC236}">
                <a16:creationId xmlns:a16="http://schemas.microsoft.com/office/drawing/2014/main" id="{461C6AA4-9471-8331-7386-46128304307B}"/>
              </a:ext>
            </a:extLst>
          </p:cNvPr>
          <p:cNvSpPr txBox="1"/>
          <p:nvPr/>
        </p:nvSpPr>
        <p:spPr>
          <a:xfrm>
            <a:off x="3681398" y="3367906"/>
            <a:ext cx="4055367" cy="430887"/>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Lorsque la mise en place d’un regroupement n’est pas possible.</a:t>
            </a:r>
          </a:p>
        </p:txBody>
      </p:sp>
      <p:sp>
        <p:nvSpPr>
          <p:cNvPr id="29" name="Ellipse 28">
            <a:extLst>
              <a:ext uri="{FF2B5EF4-FFF2-40B4-BE49-F238E27FC236}">
                <a16:creationId xmlns:a16="http://schemas.microsoft.com/office/drawing/2014/main" id="{E51F4C25-4FE6-C4D6-5CAB-645465A7CCFD}"/>
              </a:ext>
            </a:extLst>
          </p:cNvPr>
          <p:cNvSpPr/>
          <p:nvPr/>
        </p:nvSpPr>
        <p:spPr>
          <a:xfrm>
            <a:off x="3479796" y="3942333"/>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30" name="ZoneTexte 29">
            <a:extLst>
              <a:ext uri="{FF2B5EF4-FFF2-40B4-BE49-F238E27FC236}">
                <a16:creationId xmlns:a16="http://schemas.microsoft.com/office/drawing/2014/main" id="{F1455CDF-652D-663E-6B3A-CA2DCD2BEA14}"/>
              </a:ext>
            </a:extLst>
          </p:cNvPr>
          <p:cNvSpPr txBox="1"/>
          <p:nvPr/>
        </p:nvSpPr>
        <p:spPr>
          <a:xfrm>
            <a:off x="3681398" y="3812648"/>
            <a:ext cx="4055366" cy="430887"/>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Quand un client endetté nous sollicite pour trouver une solution.</a:t>
            </a: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623940"/>
            <a:ext cx="3164784" cy="1110279"/>
          </a:xfrm>
          <a:custGeom>
            <a:avLst/>
            <a:gdLst>
              <a:gd name="connsiteX0" fmla="*/ 0 w 3164784"/>
              <a:gd name="connsiteY0" fmla="*/ 0 h 1110279"/>
              <a:gd name="connsiteX1" fmla="*/ 664605 w 3164784"/>
              <a:gd name="connsiteY1" fmla="*/ 0 h 1110279"/>
              <a:gd name="connsiteX2" fmla="*/ 1360857 w 3164784"/>
              <a:gd name="connsiteY2" fmla="*/ 0 h 1110279"/>
              <a:gd name="connsiteX3" fmla="*/ 1962166 w 3164784"/>
              <a:gd name="connsiteY3" fmla="*/ 0 h 1110279"/>
              <a:gd name="connsiteX4" fmla="*/ 2563475 w 3164784"/>
              <a:gd name="connsiteY4" fmla="*/ 0 h 1110279"/>
              <a:gd name="connsiteX5" fmla="*/ 3164784 w 3164784"/>
              <a:gd name="connsiteY5" fmla="*/ 0 h 1110279"/>
              <a:gd name="connsiteX6" fmla="*/ 3164784 w 3164784"/>
              <a:gd name="connsiteY6" fmla="*/ 532934 h 1110279"/>
              <a:gd name="connsiteX7" fmla="*/ 3164784 w 3164784"/>
              <a:gd name="connsiteY7" fmla="*/ 1110279 h 1110279"/>
              <a:gd name="connsiteX8" fmla="*/ 2468532 w 3164784"/>
              <a:gd name="connsiteY8" fmla="*/ 1110279 h 1110279"/>
              <a:gd name="connsiteX9" fmla="*/ 1930518 w 3164784"/>
              <a:gd name="connsiteY9" fmla="*/ 1110279 h 1110279"/>
              <a:gd name="connsiteX10" fmla="*/ 1392505 w 3164784"/>
              <a:gd name="connsiteY10" fmla="*/ 1110279 h 1110279"/>
              <a:gd name="connsiteX11" fmla="*/ 791196 w 3164784"/>
              <a:gd name="connsiteY11" fmla="*/ 1110279 h 1110279"/>
              <a:gd name="connsiteX12" fmla="*/ 0 w 3164784"/>
              <a:gd name="connsiteY12" fmla="*/ 1110279 h 1110279"/>
              <a:gd name="connsiteX13" fmla="*/ 0 w 3164784"/>
              <a:gd name="connsiteY13" fmla="*/ 544037 h 1110279"/>
              <a:gd name="connsiteX14" fmla="*/ 0 w 3164784"/>
              <a:gd name="connsiteY14" fmla="*/ 0 h 1110279"/>
              <a:gd name="connsiteX0" fmla="*/ -93266 w 3164784"/>
              <a:gd name="connsiteY0" fmla="*/ 0 h 1110279"/>
              <a:gd name="connsiteX1" fmla="*/ -93266 w 3164784"/>
              <a:gd name="connsiteY1" fmla="*/ 532934 h 1110279"/>
              <a:gd name="connsiteX2" fmla="*/ -93266 w 3164784"/>
              <a:gd name="connsiteY2" fmla="*/ 1110279 h 1110279"/>
              <a:gd name="connsiteX3" fmla="*/ -93266 w 3164784"/>
              <a:gd name="connsiteY3" fmla="*/ 577345 h 1110279"/>
              <a:gd name="connsiteX4" fmla="*/ -93266 w 3164784"/>
              <a:gd name="connsiteY4" fmla="*/ 0 h 1110279"/>
              <a:gd name="connsiteX0" fmla="*/ -93266 w 3164784"/>
              <a:gd name="connsiteY0" fmla="*/ 194077 h 1110279"/>
              <a:gd name="connsiteX1" fmla="*/ -258563 w 3164784"/>
              <a:gd name="connsiteY1" fmla="*/ 655731 h 1110279"/>
            </a:gdLst>
            <a:ahLst/>
            <a:cxnLst>
              <a:cxn ang="0">
                <a:pos x="connsiteX0" y="connsiteY0"/>
              </a:cxn>
              <a:cxn ang="0">
                <a:pos x="connsiteX1" y="connsiteY1"/>
              </a:cxn>
            </a:cxnLst>
            <a:rect l="l" t="t" r="r" b="b"/>
            <a:pathLst>
              <a:path w="3164784" h="1110279"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66059" y="116272"/>
                  <a:pt x="3167832" y="369553"/>
                  <a:pt x="3164784" y="532934"/>
                </a:cubicBezTo>
                <a:cubicBezTo>
                  <a:pt x="3161736" y="696315"/>
                  <a:pt x="3162351" y="932809"/>
                  <a:pt x="3164784" y="1110279"/>
                </a:cubicBezTo>
                <a:cubicBezTo>
                  <a:pt x="2838496" y="1114829"/>
                  <a:pt x="2775583" y="1108582"/>
                  <a:pt x="2468532" y="1110279"/>
                </a:cubicBezTo>
                <a:cubicBezTo>
                  <a:pt x="2161481" y="1111976"/>
                  <a:pt x="2091860" y="1100806"/>
                  <a:pt x="1930518" y="1110279"/>
                </a:cubicBezTo>
                <a:cubicBezTo>
                  <a:pt x="1769176" y="1119752"/>
                  <a:pt x="1654792" y="1115590"/>
                  <a:pt x="1392505" y="1110279"/>
                </a:cubicBezTo>
                <a:cubicBezTo>
                  <a:pt x="1130218" y="1104968"/>
                  <a:pt x="1037610" y="1134813"/>
                  <a:pt x="791196" y="1110279"/>
                </a:cubicBezTo>
                <a:cubicBezTo>
                  <a:pt x="544782" y="1085745"/>
                  <a:pt x="207237" y="1114317"/>
                  <a:pt x="0" y="1110279"/>
                </a:cubicBezTo>
                <a:cubicBezTo>
                  <a:pt x="-9991" y="980009"/>
                  <a:pt x="13245" y="728237"/>
                  <a:pt x="0" y="544037"/>
                </a:cubicBezTo>
                <a:cubicBezTo>
                  <a:pt x="-13245" y="359837"/>
                  <a:pt x="26446" y="212626"/>
                  <a:pt x="0" y="0"/>
                </a:cubicBezTo>
                <a:close/>
              </a:path>
              <a:path w="3164784" h="1110279" fill="none" extrusionOk="0">
                <a:moveTo>
                  <a:pt x="-93266" y="0"/>
                </a:moveTo>
                <a:cubicBezTo>
                  <a:pt x="-81372" y="120877"/>
                  <a:pt x="-86769" y="311612"/>
                  <a:pt x="-93266" y="532934"/>
                </a:cubicBezTo>
                <a:cubicBezTo>
                  <a:pt x="-99763" y="754256"/>
                  <a:pt x="-77885" y="986797"/>
                  <a:pt x="-93266" y="1110279"/>
                </a:cubicBezTo>
                <a:cubicBezTo>
                  <a:pt x="-87912" y="961600"/>
                  <a:pt x="-92116" y="748103"/>
                  <a:pt x="-93266" y="577345"/>
                </a:cubicBezTo>
                <a:cubicBezTo>
                  <a:pt x="-94416" y="406587"/>
                  <a:pt x="-84737" y="140293"/>
                  <a:pt x="-93266" y="0"/>
                </a:cubicBezTo>
                <a:close/>
              </a:path>
              <a:path w="3164784" h="1110279" fill="none" extrusionOk="0">
                <a:moveTo>
                  <a:pt x="-93266" y="194077"/>
                </a:moveTo>
                <a:cubicBezTo>
                  <a:pt x="-180041" y="392478"/>
                  <a:pt x="-203533" y="535852"/>
                  <a:pt x="-258563" y="655731"/>
                </a:cubicBezTo>
              </a:path>
              <a:path w="3164784" h="1110279"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59092" y="208384"/>
                  <a:pt x="3186639" y="302959"/>
                  <a:pt x="3164784" y="521831"/>
                </a:cubicBezTo>
                <a:cubicBezTo>
                  <a:pt x="3142929" y="740703"/>
                  <a:pt x="3162472" y="969810"/>
                  <a:pt x="3164784" y="1110279"/>
                </a:cubicBezTo>
                <a:cubicBezTo>
                  <a:pt x="3021047" y="1116987"/>
                  <a:pt x="2827855" y="1115954"/>
                  <a:pt x="2563475" y="1110279"/>
                </a:cubicBezTo>
                <a:cubicBezTo>
                  <a:pt x="2299095" y="1104604"/>
                  <a:pt x="2277170" y="1116447"/>
                  <a:pt x="2025462" y="1110279"/>
                </a:cubicBezTo>
                <a:cubicBezTo>
                  <a:pt x="1773754" y="1104111"/>
                  <a:pt x="1675052" y="1092680"/>
                  <a:pt x="1455801" y="1110279"/>
                </a:cubicBezTo>
                <a:cubicBezTo>
                  <a:pt x="1236550" y="1127878"/>
                  <a:pt x="1086986" y="1117095"/>
                  <a:pt x="917787" y="1110279"/>
                </a:cubicBezTo>
                <a:cubicBezTo>
                  <a:pt x="748588" y="1103463"/>
                  <a:pt x="341069" y="1075194"/>
                  <a:pt x="0" y="1110279"/>
                </a:cubicBezTo>
                <a:cubicBezTo>
                  <a:pt x="26088" y="991935"/>
                  <a:pt x="-18128" y="695149"/>
                  <a:pt x="0" y="588448"/>
                </a:cubicBezTo>
                <a:cubicBezTo>
                  <a:pt x="18128" y="481747"/>
                  <a:pt x="-14629" y="129493"/>
                  <a:pt x="0" y="0"/>
                </a:cubicBezTo>
                <a:close/>
              </a:path>
              <a:path w="3164784" h="1110279" fill="none" stroke="0" extrusionOk="0">
                <a:moveTo>
                  <a:pt x="-93266" y="0"/>
                </a:moveTo>
                <a:cubicBezTo>
                  <a:pt x="-96476" y="109101"/>
                  <a:pt x="-71060" y="300768"/>
                  <a:pt x="-93266" y="532934"/>
                </a:cubicBezTo>
                <a:cubicBezTo>
                  <a:pt x="-115472" y="765100"/>
                  <a:pt x="-108531" y="918231"/>
                  <a:pt x="-93266" y="1110279"/>
                </a:cubicBezTo>
                <a:cubicBezTo>
                  <a:pt x="-110542" y="861692"/>
                  <a:pt x="-81266" y="735429"/>
                  <a:pt x="-93266" y="532934"/>
                </a:cubicBezTo>
                <a:cubicBezTo>
                  <a:pt x="-105266" y="330439"/>
                  <a:pt x="-88483" y="222554"/>
                  <a:pt x="-93266" y="0"/>
                </a:cubicBezTo>
                <a:close/>
              </a:path>
              <a:path w="3164784" h="1110279" fill="none" stroke="0" extrusionOk="0">
                <a:moveTo>
                  <a:pt x="-93266" y="194077"/>
                </a:moveTo>
                <a:cubicBezTo>
                  <a:pt x="-158608" y="311645"/>
                  <a:pt x="-202478" y="517912"/>
                  <a:pt x="-258563" y="655731"/>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59060"/>
                      <a:gd name="adj4" fmla="val -817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1"/>
              </a:buClr>
            </a:pPr>
            <a:r>
              <a:rPr lang="fr-FR" sz="1100" b="1" dirty="0">
                <a:latin typeface="Cavolini" panose="03000502040302020204" pitchFamily="66" charset="0"/>
                <a:cs typeface="Cavolini" panose="03000502040302020204" pitchFamily="66" charset="0"/>
              </a:rPr>
              <a:t>Les impacts sur la PV</a:t>
            </a:r>
          </a:p>
          <a:p>
            <a:pPr algn="ctr">
              <a:buClr>
                <a:schemeClr val="bg1"/>
              </a:buClr>
            </a:pPr>
            <a:endParaRPr lang="fr-FR" sz="1100" b="1" dirty="0">
              <a:latin typeface="Cavolini" panose="03000502040302020204" pitchFamily="66" charset="0"/>
              <a:cs typeface="Cavolini" panose="03000502040302020204" pitchFamily="66" charset="0"/>
            </a:endParaRPr>
          </a:p>
          <a:p>
            <a:pPr algn="ctr">
              <a:buClr>
                <a:schemeClr val="bg1"/>
              </a:buClr>
            </a:pPr>
            <a:r>
              <a:rPr lang="fr-FR" sz="1100" dirty="0">
                <a:latin typeface="Cavolini" panose="03000502040302020204" pitchFamily="66" charset="0"/>
                <a:cs typeface="Cavolini" panose="03000502040302020204" pitchFamily="66" charset="0"/>
              </a:rPr>
              <a:t>La commission générée par </a:t>
            </a:r>
            <a:r>
              <a:rPr lang="fr-FR" sz="1100" dirty="0" err="1">
                <a:latin typeface="Cavolini" panose="03000502040302020204" pitchFamily="66" charset="0"/>
                <a:cs typeface="Cavolini" panose="03000502040302020204" pitchFamily="66" charset="0"/>
              </a:rPr>
              <a:t>Régén’Air</a:t>
            </a:r>
            <a:r>
              <a:rPr lang="fr-FR" sz="1100" dirty="0">
                <a:latin typeface="Cavolini" panose="03000502040302020204" pitchFamily="66" charset="0"/>
                <a:cs typeface="Cavolini" panose="03000502040302020204" pitchFamily="66" charset="0"/>
              </a:rPr>
              <a:t> est </a:t>
            </a:r>
            <a:r>
              <a:rPr lang="fr-FR" sz="1100" b="1" dirty="0">
                <a:latin typeface="Cavolini" panose="03000502040302020204" pitchFamily="66" charset="0"/>
                <a:cs typeface="Cavolini" panose="03000502040302020204" pitchFamily="66" charset="0"/>
              </a:rPr>
              <a:t>intégrée au PNB du crédit conso</a:t>
            </a:r>
            <a:r>
              <a:rPr lang="fr-FR" sz="1100" dirty="0">
                <a:latin typeface="Cavolini" panose="03000502040302020204" pitchFamily="66" charset="0"/>
                <a:cs typeface="Cavolini" panose="03000502040302020204" pitchFamily="66" charset="0"/>
              </a:rPr>
              <a:t>.</a:t>
            </a:r>
            <a:endParaRPr lang="fr-FR" sz="1100" b="1" dirty="0">
              <a:latin typeface="Cavolini" panose="03000502040302020204" pitchFamily="66" charset="0"/>
              <a:cs typeface="Cavolini" panose="03000502040302020204" pitchFamily="66" charset="0"/>
            </a:endParaRP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5197034"/>
            <a:ext cx="7405588" cy="1139006"/>
          </a:xfrm>
          <a:custGeom>
            <a:avLst/>
            <a:gdLst>
              <a:gd name="connsiteX0" fmla="*/ 0 w 7405588"/>
              <a:gd name="connsiteY0" fmla="*/ 0 h 1139006"/>
              <a:gd name="connsiteX1" fmla="*/ 821347 w 7405588"/>
              <a:gd name="connsiteY1" fmla="*/ 0 h 1139006"/>
              <a:gd name="connsiteX2" fmla="*/ 1494582 w 7405588"/>
              <a:gd name="connsiteY2" fmla="*/ 0 h 1139006"/>
              <a:gd name="connsiteX3" fmla="*/ 2241873 w 7405588"/>
              <a:gd name="connsiteY3" fmla="*/ 0 h 1139006"/>
              <a:gd name="connsiteX4" fmla="*/ 2989165 w 7405588"/>
              <a:gd name="connsiteY4" fmla="*/ 0 h 1139006"/>
              <a:gd name="connsiteX5" fmla="*/ 3662400 w 7405588"/>
              <a:gd name="connsiteY5" fmla="*/ 0 h 1139006"/>
              <a:gd name="connsiteX6" fmla="*/ 4187523 w 7405588"/>
              <a:gd name="connsiteY6" fmla="*/ 0 h 1139006"/>
              <a:gd name="connsiteX7" fmla="*/ 4934815 w 7405588"/>
              <a:gd name="connsiteY7" fmla="*/ 0 h 1139006"/>
              <a:gd name="connsiteX8" fmla="*/ 5533994 w 7405588"/>
              <a:gd name="connsiteY8" fmla="*/ 0 h 1139006"/>
              <a:gd name="connsiteX9" fmla="*/ 6207229 w 7405588"/>
              <a:gd name="connsiteY9" fmla="*/ 0 h 1139006"/>
              <a:gd name="connsiteX10" fmla="*/ 6658297 w 7405588"/>
              <a:gd name="connsiteY10" fmla="*/ 0 h 1139006"/>
              <a:gd name="connsiteX11" fmla="*/ 7405588 w 7405588"/>
              <a:gd name="connsiteY11" fmla="*/ 0 h 1139006"/>
              <a:gd name="connsiteX12" fmla="*/ 7405588 w 7405588"/>
              <a:gd name="connsiteY12" fmla="*/ 569503 h 1139006"/>
              <a:gd name="connsiteX13" fmla="*/ 7405588 w 7405588"/>
              <a:gd name="connsiteY13" fmla="*/ 1139006 h 1139006"/>
              <a:gd name="connsiteX14" fmla="*/ 6954520 w 7405588"/>
              <a:gd name="connsiteY14" fmla="*/ 1139006 h 1139006"/>
              <a:gd name="connsiteX15" fmla="*/ 6429397 w 7405588"/>
              <a:gd name="connsiteY15" fmla="*/ 1139006 h 1139006"/>
              <a:gd name="connsiteX16" fmla="*/ 5682106 w 7405588"/>
              <a:gd name="connsiteY16" fmla="*/ 1139006 h 1139006"/>
              <a:gd name="connsiteX17" fmla="*/ 4934815 w 7405588"/>
              <a:gd name="connsiteY17" fmla="*/ 1139006 h 1139006"/>
              <a:gd name="connsiteX18" fmla="*/ 4335635 w 7405588"/>
              <a:gd name="connsiteY18" fmla="*/ 1139006 h 1139006"/>
              <a:gd name="connsiteX19" fmla="*/ 3514288 w 7405588"/>
              <a:gd name="connsiteY19" fmla="*/ 1139006 h 1139006"/>
              <a:gd name="connsiteX20" fmla="*/ 2766997 w 7405588"/>
              <a:gd name="connsiteY20" fmla="*/ 1139006 h 1139006"/>
              <a:gd name="connsiteX21" fmla="*/ 1945650 w 7405588"/>
              <a:gd name="connsiteY21" fmla="*/ 1139006 h 1139006"/>
              <a:gd name="connsiteX22" fmla="*/ 1198359 w 7405588"/>
              <a:gd name="connsiteY22" fmla="*/ 1139006 h 1139006"/>
              <a:gd name="connsiteX23" fmla="*/ 0 w 7405588"/>
              <a:gd name="connsiteY23" fmla="*/ 1139006 h 1139006"/>
              <a:gd name="connsiteX24" fmla="*/ 0 w 7405588"/>
              <a:gd name="connsiteY24" fmla="*/ 569503 h 1139006"/>
              <a:gd name="connsiteX25" fmla="*/ 0 w 7405588"/>
              <a:gd name="connsiteY25" fmla="*/ 0 h 113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139006"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78741" y="183975"/>
                  <a:pt x="7401548" y="389549"/>
                  <a:pt x="7405588" y="569503"/>
                </a:cubicBezTo>
                <a:cubicBezTo>
                  <a:pt x="7409628" y="749457"/>
                  <a:pt x="7386453" y="953821"/>
                  <a:pt x="7405588" y="1139006"/>
                </a:cubicBezTo>
                <a:cubicBezTo>
                  <a:pt x="7238604" y="1155927"/>
                  <a:pt x="7146131" y="1127963"/>
                  <a:pt x="6954520" y="1139006"/>
                </a:cubicBezTo>
                <a:cubicBezTo>
                  <a:pt x="6762909" y="1150049"/>
                  <a:pt x="6594653" y="1142268"/>
                  <a:pt x="6429397" y="1139006"/>
                </a:cubicBezTo>
                <a:cubicBezTo>
                  <a:pt x="6264141" y="1135744"/>
                  <a:pt x="5944120" y="1136414"/>
                  <a:pt x="5682106" y="1139006"/>
                </a:cubicBezTo>
                <a:cubicBezTo>
                  <a:pt x="5420092" y="1141598"/>
                  <a:pt x="5209279" y="1172273"/>
                  <a:pt x="4934815" y="1139006"/>
                </a:cubicBezTo>
                <a:cubicBezTo>
                  <a:pt x="4660351" y="1105739"/>
                  <a:pt x="4554775" y="1121499"/>
                  <a:pt x="4335635" y="1139006"/>
                </a:cubicBezTo>
                <a:cubicBezTo>
                  <a:pt x="4116495" y="1156513"/>
                  <a:pt x="3744260" y="1136143"/>
                  <a:pt x="3514288" y="1139006"/>
                </a:cubicBezTo>
                <a:cubicBezTo>
                  <a:pt x="3284316" y="1141869"/>
                  <a:pt x="2973223" y="1105180"/>
                  <a:pt x="2766997" y="1139006"/>
                </a:cubicBezTo>
                <a:cubicBezTo>
                  <a:pt x="2560771" y="1172832"/>
                  <a:pt x="2284025" y="1127367"/>
                  <a:pt x="1945650" y="1139006"/>
                </a:cubicBezTo>
                <a:cubicBezTo>
                  <a:pt x="1607275" y="1150645"/>
                  <a:pt x="1407956" y="1140441"/>
                  <a:pt x="1198359" y="1139006"/>
                </a:cubicBezTo>
                <a:cubicBezTo>
                  <a:pt x="988762" y="1137571"/>
                  <a:pt x="256253" y="1110399"/>
                  <a:pt x="0" y="1139006"/>
                </a:cubicBezTo>
                <a:cubicBezTo>
                  <a:pt x="-11732" y="897393"/>
                  <a:pt x="24243" y="761862"/>
                  <a:pt x="0" y="569503"/>
                </a:cubicBezTo>
                <a:cubicBezTo>
                  <a:pt x="-24243" y="377144"/>
                  <a:pt x="-1988" y="230496"/>
                  <a:pt x="0" y="0"/>
                </a:cubicBezTo>
                <a:close/>
              </a:path>
              <a:path w="7405588" h="1139006"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419689" y="285112"/>
                  <a:pt x="7383301" y="344619"/>
                  <a:pt x="7405588" y="580893"/>
                </a:cubicBezTo>
                <a:cubicBezTo>
                  <a:pt x="7427875" y="817167"/>
                  <a:pt x="7426891" y="929617"/>
                  <a:pt x="7405588" y="1139006"/>
                </a:cubicBezTo>
                <a:cubicBezTo>
                  <a:pt x="7226261" y="1157736"/>
                  <a:pt x="7106435" y="1151457"/>
                  <a:pt x="6880464" y="1139006"/>
                </a:cubicBezTo>
                <a:cubicBezTo>
                  <a:pt x="6654493" y="1126555"/>
                  <a:pt x="6464347" y="1123192"/>
                  <a:pt x="6355341" y="1139006"/>
                </a:cubicBezTo>
                <a:cubicBezTo>
                  <a:pt x="6246335" y="1154820"/>
                  <a:pt x="5894222" y="1155175"/>
                  <a:pt x="5756162" y="1139006"/>
                </a:cubicBezTo>
                <a:cubicBezTo>
                  <a:pt x="5618102" y="1122837"/>
                  <a:pt x="5151091" y="1153977"/>
                  <a:pt x="4934815" y="1139006"/>
                </a:cubicBezTo>
                <a:cubicBezTo>
                  <a:pt x="4718539" y="1124035"/>
                  <a:pt x="4419669" y="1139257"/>
                  <a:pt x="4261579" y="1139006"/>
                </a:cubicBezTo>
                <a:cubicBezTo>
                  <a:pt x="4103489" y="1138755"/>
                  <a:pt x="3787567" y="1129657"/>
                  <a:pt x="3662400" y="1139006"/>
                </a:cubicBezTo>
                <a:cubicBezTo>
                  <a:pt x="3537233" y="1148355"/>
                  <a:pt x="3220143" y="1118913"/>
                  <a:pt x="2915109" y="1139006"/>
                </a:cubicBezTo>
                <a:cubicBezTo>
                  <a:pt x="2610075" y="1159099"/>
                  <a:pt x="2545973" y="1139658"/>
                  <a:pt x="2241873" y="1139006"/>
                </a:cubicBezTo>
                <a:cubicBezTo>
                  <a:pt x="1937773" y="1138354"/>
                  <a:pt x="1755204" y="1101661"/>
                  <a:pt x="1420526" y="1139006"/>
                </a:cubicBezTo>
                <a:cubicBezTo>
                  <a:pt x="1085848" y="1176351"/>
                  <a:pt x="916011" y="1138362"/>
                  <a:pt x="599179" y="1139006"/>
                </a:cubicBezTo>
                <a:cubicBezTo>
                  <a:pt x="282347" y="1139650"/>
                  <a:pt x="146465" y="1121640"/>
                  <a:pt x="0" y="1139006"/>
                </a:cubicBezTo>
                <a:cubicBezTo>
                  <a:pt x="19571" y="1024386"/>
                  <a:pt x="21529" y="796771"/>
                  <a:pt x="0" y="592283"/>
                </a:cubicBezTo>
                <a:cubicBezTo>
                  <a:pt x="-21529" y="387795"/>
                  <a:pt x="11251" y="258974"/>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966571" y="5119752"/>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a:t>
            </a:r>
            <a:r>
              <a:rPr lang="fr-FR" sz="1200" b="1" dirty="0" err="1">
                <a:solidFill>
                  <a:schemeClr val="bg1"/>
                </a:solidFill>
                <a:latin typeface="Cavolini" panose="03000502040302020204" pitchFamily="66" charset="0"/>
                <a:cs typeface="Cavolini" panose="03000502040302020204" pitchFamily="66" charset="0"/>
              </a:rPr>
              <a:t>Régén’Air</a:t>
            </a:r>
            <a:r>
              <a:rPr lang="fr-FR" sz="1200" b="1" dirty="0">
                <a:solidFill>
                  <a:schemeClr val="bg1"/>
                </a:solidFill>
                <a:latin typeface="Cavolini" panose="03000502040302020204" pitchFamily="66" charset="0"/>
                <a:cs typeface="Cavolini" panose="03000502040302020204" pitchFamily="66" charset="0"/>
              </a:rPr>
              <a:t> !</a:t>
            </a:r>
          </a:p>
        </p:txBody>
      </p:sp>
      <p:sp>
        <p:nvSpPr>
          <p:cNvPr id="41" name="ZoneTexte 40">
            <a:extLst>
              <a:ext uri="{FF2B5EF4-FFF2-40B4-BE49-F238E27FC236}">
                <a16:creationId xmlns:a16="http://schemas.microsoft.com/office/drawing/2014/main" id="{41F5B4C9-D297-03BC-C857-09805736B96C}"/>
              </a:ext>
            </a:extLst>
          </p:cNvPr>
          <p:cNvSpPr txBox="1"/>
          <p:nvPr/>
        </p:nvSpPr>
        <p:spPr>
          <a:xfrm>
            <a:off x="695324" y="5362318"/>
            <a:ext cx="7045175" cy="769441"/>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La transmission de lead se fait via </a:t>
            </a:r>
            <a:r>
              <a:rPr lang="fr-FR" sz="1100" b="1" dirty="0" err="1">
                <a:latin typeface="Cavolini" panose="03000502040302020204" pitchFamily="66" charset="0"/>
                <a:cs typeface="Cavolini" panose="03000502040302020204" pitchFamily="66" charset="0"/>
              </a:rPr>
              <a:t>Izivente</a:t>
            </a:r>
            <a:r>
              <a:rPr lang="fr-FR" sz="1100" dirty="0">
                <a:latin typeface="Cavolini" panose="03000502040302020204" pitchFamily="66" charset="0"/>
                <a:cs typeface="Cavolini" panose="03000502040302020204" pitchFamily="66" charset="0"/>
              </a:rPr>
              <a:t>. </a:t>
            </a:r>
          </a:p>
          <a:p>
            <a:endParaRPr lang="fr-FR" sz="1100" dirty="0">
              <a:latin typeface="Cavolini" panose="03000502040302020204" pitchFamily="66" charset="0"/>
              <a:cs typeface="Cavolini" panose="03000502040302020204" pitchFamily="66" charset="0"/>
            </a:endParaRPr>
          </a:p>
          <a:p>
            <a:r>
              <a:rPr lang="fr-FR" sz="1100" dirty="0">
                <a:latin typeface="Cavolini" panose="03000502040302020204" pitchFamily="66" charset="0"/>
                <a:cs typeface="Cavolini" panose="03000502040302020204" pitchFamily="66" charset="0"/>
              </a:rPr>
              <a:t>Retrouvez l’OAV, les cas d’usages, le parcours conseiller ou la </a:t>
            </a:r>
            <a:r>
              <a:rPr lang="fr-FR" sz="1100" b="1" dirty="0">
                <a:latin typeface="Cavolini" panose="03000502040302020204" pitchFamily="66" charset="0"/>
                <a:cs typeface="Cavolini" panose="03000502040302020204" pitchFamily="66" charset="0"/>
                <a:hlinkClick r:id="rId4"/>
              </a:rPr>
              <a:t>documentation</a:t>
            </a:r>
            <a:r>
              <a:rPr lang="fr-FR" sz="1100" dirty="0">
                <a:latin typeface="Cavolini" panose="03000502040302020204" pitchFamily="66" charset="0"/>
                <a:cs typeface="Cavolini" panose="03000502040302020204" pitchFamily="66" charset="0"/>
              </a:rPr>
              <a:t> dans la Rubrique des Commerciaux ! </a:t>
            </a:r>
          </a:p>
        </p:txBody>
      </p:sp>
      <p:sp>
        <p:nvSpPr>
          <p:cNvPr id="42" name="Ellipse 41">
            <a:extLst>
              <a:ext uri="{FF2B5EF4-FFF2-40B4-BE49-F238E27FC236}">
                <a16:creationId xmlns:a16="http://schemas.microsoft.com/office/drawing/2014/main" id="{B32387E1-BBB0-827D-1213-8E5DF8D04F9E}"/>
              </a:ext>
            </a:extLst>
          </p:cNvPr>
          <p:cNvSpPr/>
          <p:nvPr/>
        </p:nvSpPr>
        <p:spPr>
          <a:xfrm>
            <a:off x="477886" y="5390874"/>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43" name="Ellipse 42">
            <a:extLst>
              <a:ext uri="{FF2B5EF4-FFF2-40B4-BE49-F238E27FC236}">
                <a16:creationId xmlns:a16="http://schemas.microsoft.com/office/drawing/2014/main" id="{4696074F-E1D7-015A-B7B3-F7EDB43E97FC}"/>
              </a:ext>
            </a:extLst>
          </p:cNvPr>
          <p:cNvSpPr/>
          <p:nvPr/>
        </p:nvSpPr>
        <p:spPr>
          <a:xfrm>
            <a:off x="477886" y="5803219"/>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2" name="Ellipse 1">
            <a:extLst>
              <a:ext uri="{FF2B5EF4-FFF2-40B4-BE49-F238E27FC236}">
                <a16:creationId xmlns:a16="http://schemas.microsoft.com/office/drawing/2014/main" id="{31E6558B-02A5-01C4-286A-4C662FC648D3}"/>
              </a:ext>
            </a:extLst>
          </p:cNvPr>
          <p:cNvSpPr/>
          <p:nvPr/>
        </p:nvSpPr>
        <p:spPr>
          <a:xfrm>
            <a:off x="3477542" y="4535693"/>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3</a:t>
            </a:r>
          </a:p>
        </p:txBody>
      </p:sp>
      <p:sp>
        <p:nvSpPr>
          <p:cNvPr id="6" name="ZoneTexte 5">
            <a:extLst>
              <a:ext uri="{FF2B5EF4-FFF2-40B4-BE49-F238E27FC236}">
                <a16:creationId xmlns:a16="http://schemas.microsoft.com/office/drawing/2014/main" id="{97DCEEEF-EADF-85A0-FC50-50A57D77D8EF}"/>
              </a:ext>
            </a:extLst>
          </p:cNvPr>
          <p:cNvSpPr txBox="1"/>
          <p:nvPr/>
        </p:nvSpPr>
        <p:spPr>
          <a:xfrm>
            <a:off x="3681398" y="4243535"/>
            <a:ext cx="4055366" cy="769441"/>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Lorsque vous mettez à jour le point budget, lors d’un entretien ou du traitement du MAD, pensez à notre nouvelle offre de restructuration de dettes.</a:t>
            </a:r>
          </a:p>
        </p:txBody>
      </p:sp>
      <p:grpSp>
        <p:nvGrpSpPr>
          <p:cNvPr id="7" name="Groupe 6">
            <a:extLst>
              <a:ext uri="{FF2B5EF4-FFF2-40B4-BE49-F238E27FC236}">
                <a16:creationId xmlns:a16="http://schemas.microsoft.com/office/drawing/2014/main" id="{E6A5845D-DF5E-5B32-CE3D-E0DD45DFB52F}"/>
              </a:ext>
            </a:extLst>
          </p:cNvPr>
          <p:cNvGrpSpPr/>
          <p:nvPr/>
        </p:nvGrpSpPr>
        <p:grpSpPr>
          <a:xfrm>
            <a:off x="468460" y="4106209"/>
            <a:ext cx="2609359" cy="600164"/>
            <a:chOff x="469217" y="4173772"/>
            <a:chExt cx="2609359" cy="600164"/>
          </a:xfrm>
        </p:grpSpPr>
        <p:sp>
          <p:nvSpPr>
            <p:cNvPr id="9" name="Ellipse 8">
              <a:extLst>
                <a:ext uri="{FF2B5EF4-FFF2-40B4-BE49-F238E27FC236}">
                  <a16:creationId xmlns:a16="http://schemas.microsoft.com/office/drawing/2014/main" id="{EC511386-337B-0937-5339-45CA9CF39DDE}"/>
                </a:ext>
              </a:extLst>
            </p:cNvPr>
            <p:cNvSpPr/>
            <p:nvPr/>
          </p:nvSpPr>
          <p:spPr>
            <a:xfrm>
              <a:off x="469217" y="4376489"/>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3</a:t>
              </a:r>
            </a:p>
          </p:txBody>
        </p:sp>
        <p:sp>
          <p:nvSpPr>
            <p:cNvPr id="10" name="ZoneTexte 9">
              <a:extLst>
                <a:ext uri="{FF2B5EF4-FFF2-40B4-BE49-F238E27FC236}">
                  <a16:creationId xmlns:a16="http://schemas.microsoft.com/office/drawing/2014/main" id="{AA30082F-90A0-46D8-D375-B9BDF8BE3A18}"/>
                </a:ext>
              </a:extLst>
            </p:cNvPr>
            <p:cNvSpPr txBox="1"/>
            <p:nvPr/>
          </p:nvSpPr>
          <p:spPr>
            <a:xfrm>
              <a:off x="645414" y="4173772"/>
              <a:ext cx="2433162" cy="600164"/>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Retraités</a:t>
              </a:r>
              <a:r>
                <a:rPr lang="fr-FR" sz="1100" dirty="0">
                  <a:latin typeface="Cavolini" panose="03000502040302020204" pitchFamily="66" charset="0"/>
                  <a:cs typeface="Cavolini" panose="03000502040302020204" pitchFamily="66" charset="0"/>
                </a:rPr>
                <a:t> avec une </a:t>
              </a:r>
              <a:r>
                <a:rPr lang="fr-FR" sz="1100" b="1" dirty="0">
                  <a:latin typeface="Cavolini" panose="03000502040302020204" pitchFamily="66" charset="0"/>
                  <a:cs typeface="Cavolini" panose="03000502040302020204" pitchFamily="66" charset="0"/>
                </a:rPr>
                <a:t>baisse de revenus</a:t>
              </a:r>
              <a:r>
                <a:rPr lang="fr-FR" sz="1100" dirty="0">
                  <a:latin typeface="Cavolini" panose="03000502040302020204" pitchFamily="66" charset="0"/>
                  <a:cs typeface="Cavolini" panose="03000502040302020204" pitchFamily="66" charset="0"/>
                </a:rPr>
                <a:t> conservant des charges de crédits</a:t>
              </a:r>
            </a:p>
          </p:txBody>
        </p:sp>
      </p:grpSp>
      <p:grpSp>
        <p:nvGrpSpPr>
          <p:cNvPr id="11" name="Groupe 10">
            <a:extLst>
              <a:ext uri="{FF2B5EF4-FFF2-40B4-BE49-F238E27FC236}">
                <a16:creationId xmlns:a16="http://schemas.microsoft.com/office/drawing/2014/main" id="{8B25E4BC-3E85-ACE2-387E-8E34FDE3EABC}"/>
              </a:ext>
            </a:extLst>
          </p:cNvPr>
          <p:cNvGrpSpPr/>
          <p:nvPr/>
        </p:nvGrpSpPr>
        <p:grpSpPr>
          <a:xfrm>
            <a:off x="461644" y="4628256"/>
            <a:ext cx="2648086" cy="430887"/>
            <a:chOff x="481702" y="3709399"/>
            <a:chExt cx="2648086" cy="430887"/>
          </a:xfrm>
        </p:grpSpPr>
        <p:sp>
          <p:nvSpPr>
            <p:cNvPr id="18" name="Ellipse 17">
              <a:extLst>
                <a:ext uri="{FF2B5EF4-FFF2-40B4-BE49-F238E27FC236}">
                  <a16:creationId xmlns:a16="http://schemas.microsoft.com/office/drawing/2014/main" id="{2097DDB0-AA2C-9EBE-8B5D-F1F5AEFA97D1}"/>
                </a:ext>
              </a:extLst>
            </p:cNvPr>
            <p:cNvSpPr/>
            <p:nvPr/>
          </p:nvSpPr>
          <p:spPr>
            <a:xfrm>
              <a:off x="481702" y="3832280"/>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4</a:t>
              </a:r>
            </a:p>
          </p:txBody>
        </p:sp>
        <p:sp>
          <p:nvSpPr>
            <p:cNvPr id="19" name="ZoneTexte 18">
              <a:extLst>
                <a:ext uri="{FF2B5EF4-FFF2-40B4-BE49-F238E27FC236}">
                  <a16:creationId xmlns:a16="http://schemas.microsoft.com/office/drawing/2014/main" id="{6EA85695-ED47-AE0A-A54A-39437A2A4195}"/>
                </a:ext>
              </a:extLst>
            </p:cNvPr>
            <p:cNvSpPr txBox="1"/>
            <p:nvPr/>
          </p:nvSpPr>
          <p:spPr>
            <a:xfrm>
              <a:off x="666825" y="3709399"/>
              <a:ext cx="2462963" cy="430887"/>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Clients avec un </a:t>
              </a:r>
              <a:r>
                <a:rPr lang="fr-FR" sz="1100" b="1" dirty="0">
                  <a:latin typeface="Cavolini" panose="03000502040302020204" pitchFamily="66" charset="0"/>
                  <a:cs typeface="Cavolini" panose="03000502040302020204" pitchFamily="66" charset="0"/>
                </a:rPr>
                <a:t>encours de crédits de 75 k€</a:t>
              </a:r>
            </a:p>
          </p:txBody>
        </p:sp>
      </p:grpSp>
      <p:sp>
        <p:nvSpPr>
          <p:cNvPr id="22" name="ZoneTexte 21">
            <a:extLst>
              <a:ext uri="{FF2B5EF4-FFF2-40B4-BE49-F238E27FC236}">
                <a16:creationId xmlns:a16="http://schemas.microsoft.com/office/drawing/2014/main" id="{773B068E-0ADE-325F-4C11-D834C429E018}"/>
              </a:ext>
            </a:extLst>
          </p:cNvPr>
          <p:cNvSpPr txBox="1"/>
          <p:nvPr/>
        </p:nvSpPr>
        <p:spPr>
          <a:xfrm>
            <a:off x="3338623" y="3110829"/>
            <a:ext cx="4401876" cy="261610"/>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Quand proposer l’offre ?</a:t>
            </a:r>
            <a:endParaRPr lang="fr-FR" sz="1100" dirty="0">
              <a:latin typeface="Cavolini" panose="03000502040302020204" pitchFamily="66" charset="0"/>
              <a:cs typeface="Cavolini" panose="03000502040302020204" pitchFamily="66" charset="0"/>
            </a:endParaRPr>
          </a:p>
        </p:txBody>
      </p:sp>
      <p:pic>
        <p:nvPicPr>
          <p:cNvPr id="25" name="Image 24">
            <a:extLst>
              <a:ext uri="{FF2B5EF4-FFF2-40B4-BE49-F238E27FC236}">
                <a16:creationId xmlns:a16="http://schemas.microsoft.com/office/drawing/2014/main" id="{ABD1862F-B064-8832-B8C5-A0B8C292E0BA}"/>
              </a:ext>
            </a:extLst>
          </p:cNvPr>
          <p:cNvPicPr>
            <a:picLocks noChangeAspect="1"/>
          </p:cNvPicPr>
          <p:nvPr/>
        </p:nvPicPr>
        <p:blipFill>
          <a:blip r:embed="rId5">
            <a:duotone>
              <a:prstClr val="black"/>
              <a:schemeClr val="accent4">
                <a:tint val="45000"/>
                <a:satMod val="400000"/>
              </a:schemeClr>
            </a:duotone>
          </a:blip>
          <a:stretch>
            <a:fillRect/>
          </a:stretch>
        </p:blipFill>
        <p:spPr>
          <a:xfrm rot="5400000" flipH="1" flipV="1">
            <a:off x="7476835" y="6088868"/>
            <a:ext cx="390819" cy="349164"/>
          </a:xfrm>
          <a:prstGeom prst="rect">
            <a:avLst/>
          </a:prstGeom>
          <a:noFill/>
        </p:spPr>
      </p:pic>
    </p:spTree>
    <p:extLst>
      <p:ext uri="{BB962C8B-B14F-4D97-AF65-F5344CB8AC3E}">
        <p14:creationId xmlns:p14="http://schemas.microsoft.com/office/powerpoint/2010/main" val="4030550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2" y="5090017"/>
            <a:ext cx="3164784" cy="1008095"/>
          </a:xfrm>
          <a:custGeom>
            <a:avLst/>
            <a:gdLst>
              <a:gd name="connsiteX0" fmla="*/ 0 w 3164784"/>
              <a:gd name="connsiteY0" fmla="*/ 0 h 1008095"/>
              <a:gd name="connsiteX1" fmla="*/ 664605 w 3164784"/>
              <a:gd name="connsiteY1" fmla="*/ 0 h 1008095"/>
              <a:gd name="connsiteX2" fmla="*/ 1360857 w 3164784"/>
              <a:gd name="connsiteY2" fmla="*/ 0 h 1008095"/>
              <a:gd name="connsiteX3" fmla="*/ 1962166 w 3164784"/>
              <a:gd name="connsiteY3" fmla="*/ 0 h 1008095"/>
              <a:gd name="connsiteX4" fmla="*/ 2563475 w 3164784"/>
              <a:gd name="connsiteY4" fmla="*/ 0 h 1008095"/>
              <a:gd name="connsiteX5" fmla="*/ 3164784 w 3164784"/>
              <a:gd name="connsiteY5" fmla="*/ 0 h 1008095"/>
              <a:gd name="connsiteX6" fmla="*/ 3164784 w 3164784"/>
              <a:gd name="connsiteY6" fmla="*/ 483886 h 1008095"/>
              <a:gd name="connsiteX7" fmla="*/ 3164784 w 3164784"/>
              <a:gd name="connsiteY7" fmla="*/ 1008095 h 1008095"/>
              <a:gd name="connsiteX8" fmla="*/ 2468532 w 3164784"/>
              <a:gd name="connsiteY8" fmla="*/ 1008095 h 1008095"/>
              <a:gd name="connsiteX9" fmla="*/ 1930518 w 3164784"/>
              <a:gd name="connsiteY9" fmla="*/ 1008095 h 1008095"/>
              <a:gd name="connsiteX10" fmla="*/ 1392505 w 3164784"/>
              <a:gd name="connsiteY10" fmla="*/ 1008095 h 1008095"/>
              <a:gd name="connsiteX11" fmla="*/ 791196 w 3164784"/>
              <a:gd name="connsiteY11" fmla="*/ 1008095 h 1008095"/>
              <a:gd name="connsiteX12" fmla="*/ 0 w 3164784"/>
              <a:gd name="connsiteY12" fmla="*/ 1008095 h 1008095"/>
              <a:gd name="connsiteX13" fmla="*/ 0 w 3164784"/>
              <a:gd name="connsiteY13" fmla="*/ 493967 h 1008095"/>
              <a:gd name="connsiteX14" fmla="*/ 0 w 3164784"/>
              <a:gd name="connsiteY14" fmla="*/ 0 h 1008095"/>
              <a:gd name="connsiteX0" fmla="*/ -93266 w 3164784"/>
              <a:gd name="connsiteY0" fmla="*/ 0 h 1008095"/>
              <a:gd name="connsiteX1" fmla="*/ -93266 w 3164784"/>
              <a:gd name="connsiteY1" fmla="*/ 483886 h 1008095"/>
              <a:gd name="connsiteX2" fmla="*/ -93266 w 3164784"/>
              <a:gd name="connsiteY2" fmla="*/ 1008095 h 1008095"/>
              <a:gd name="connsiteX3" fmla="*/ -93266 w 3164784"/>
              <a:gd name="connsiteY3" fmla="*/ 524209 h 1008095"/>
              <a:gd name="connsiteX4" fmla="*/ -93266 w 3164784"/>
              <a:gd name="connsiteY4" fmla="*/ 0 h 1008095"/>
              <a:gd name="connsiteX0" fmla="*/ -93266 w 3164784"/>
              <a:gd name="connsiteY0" fmla="*/ 176215 h 1008095"/>
              <a:gd name="connsiteX1" fmla="*/ -217136 w 3164784"/>
              <a:gd name="connsiteY1" fmla="*/ 38035 h 1008095"/>
            </a:gdLst>
            <a:ahLst/>
            <a:cxnLst>
              <a:cxn ang="0">
                <a:pos x="connsiteX0" y="connsiteY0"/>
              </a:cxn>
              <a:cxn ang="0">
                <a:pos x="connsiteX1" y="connsiteY1"/>
              </a:cxn>
            </a:cxnLst>
            <a:rect l="l" t="t" r="r" b="b"/>
            <a:pathLst>
              <a:path w="3164784" h="1008095"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81853" y="168642"/>
                  <a:pt x="3143987" y="308419"/>
                  <a:pt x="3164784" y="483886"/>
                </a:cubicBezTo>
                <a:cubicBezTo>
                  <a:pt x="3185581" y="659353"/>
                  <a:pt x="3181287" y="798604"/>
                  <a:pt x="3164784" y="1008095"/>
                </a:cubicBezTo>
                <a:cubicBezTo>
                  <a:pt x="2838496" y="1012645"/>
                  <a:pt x="2775583" y="1006398"/>
                  <a:pt x="2468532" y="1008095"/>
                </a:cubicBezTo>
                <a:cubicBezTo>
                  <a:pt x="2161481" y="1009792"/>
                  <a:pt x="2091860" y="998622"/>
                  <a:pt x="1930518" y="1008095"/>
                </a:cubicBezTo>
                <a:cubicBezTo>
                  <a:pt x="1769176" y="1017568"/>
                  <a:pt x="1654792" y="1013406"/>
                  <a:pt x="1392505" y="1008095"/>
                </a:cubicBezTo>
                <a:cubicBezTo>
                  <a:pt x="1130218" y="1002784"/>
                  <a:pt x="1037610" y="1032629"/>
                  <a:pt x="791196" y="1008095"/>
                </a:cubicBezTo>
                <a:cubicBezTo>
                  <a:pt x="544782" y="983561"/>
                  <a:pt x="207237" y="1012133"/>
                  <a:pt x="0" y="1008095"/>
                </a:cubicBezTo>
                <a:cubicBezTo>
                  <a:pt x="19763" y="762324"/>
                  <a:pt x="-17645" y="599675"/>
                  <a:pt x="0" y="493967"/>
                </a:cubicBezTo>
                <a:cubicBezTo>
                  <a:pt x="17645" y="388259"/>
                  <a:pt x="-17529" y="237319"/>
                  <a:pt x="0" y="0"/>
                </a:cubicBezTo>
                <a:close/>
              </a:path>
              <a:path w="3164784" h="1008095" fill="none" extrusionOk="0">
                <a:moveTo>
                  <a:pt x="-93266" y="0"/>
                </a:moveTo>
                <a:cubicBezTo>
                  <a:pt x="-107150" y="130638"/>
                  <a:pt x="-92551" y="366100"/>
                  <a:pt x="-93266" y="483886"/>
                </a:cubicBezTo>
                <a:cubicBezTo>
                  <a:pt x="-93981" y="601672"/>
                  <a:pt x="-76147" y="854929"/>
                  <a:pt x="-93266" y="1008095"/>
                </a:cubicBezTo>
                <a:cubicBezTo>
                  <a:pt x="-72879" y="891992"/>
                  <a:pt x="-77916" y="716050"/>
                  <a:pt x="-93266" y="524209"/>
                </a:cubicBezTo>
                <a:cubicBezTo>
                  <a:pt x="-108616" y="332368"/>
                  <a:pt x="-84651" y="221153"/>
                  <a:pt x="-93266" y="0"/>
                </a:cubicBezTo>
                <a:close/>
              </a:path>
              <a:path w="3164784" h="1008095" fill="none" extrusionOk="0">
                <a:moveTo>
                  <a:pt x="-93266" y="176215"/>
                </a:moveTo>
                <a:cubicBezTo>
                  <a:pt x="-123818" y="141946"/>
                  <a:pt x="-164446" y="102784"/>
                  <a:pt x="-217136" y="38035"/>
                </a:cubicBezTo>
              </a:path>
              <a:path w="3164784" h="1008095"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81676" y="121275"/>
                  <a:pt x="3146625" y="356024"/>
                  <a:pt x="3164784" y="473805"/>
                </a:cubicBezTo>
                <a:cubicBezTo>
                  <a:pt x="3182943" y="591587"/>
                  <a:pt x="3150177" y="857240"/>
                  <a:pt x="3164784" y="1008095"/>
                </a:cubicBezTo>
                <a:cubicBezTo>
                  <a:pt x="3021047" y="1014803"/>
                  <a:pt x="2827855" y="1013770"/>
                  <a:pt x="2563475" y="1008095"/>
                </a:cubicBezTo>
                <a:cubicBezTo>
                  <a:pt x="2299095" y="1002420"/>
                  <a:pt x="2277170" y="1014263"/>
                  <a:pt x="2025462" y="1008095"/>
                </a:cubicBezTo>
                <a:cubicBezTo>
                  <a:pt x="1773754" y="1001927"/>
                  <a:pt x="1675052" y="990496"/>
                  <a:pt x="1455801" y="1008095"/>
                </a:cubicBezTo>
                <a:cubicBezTo>
                  <a:pt x="1236550" y="1025694"/>
                  <a:pt x="1086986" y="1014911"/>
                  <a:pt x="917787" y="1008095"/>
                </a:cubicBezTo>
                <a:cubicBezTo>
                  <a:pt x="748588" y="1001279"/>
                  <a:pt x="341069" y="973010"/>
                  <a:pt x="0" y="1008095"/>
                </a:cubicBezTo>
                <a:cubicBezTo>
                  <a:pt x="-1940" y="895595"/>
                  <a:pt x="-16670" y="639912"/>
                  <a:pt x="0" y="534290"/>
                </a:cubicBezTo>
                <a:cubicBezTo>
                  <a:pt x="16670" y="428668"/>
                  <a:pt x="7931" y="161926"/>
                  <a:pt x="0" y="0"/>
                </a:cubicBezTo>
                <a:close/>
              </a:path>
              <a:path w="3164784" h="1008095" fill="none" stroke="0" extrusionOk="0">
                <a:moveTo>
                  <a:pt x="-93266" y="0"/>
                </a:moveTo>
                <a:cubicBezTo>
                  <a:pt x="-101378" y="231602"/>
                  <a:pt x="-98803" y="278989"/>
                  <a:pt x="-93266" y="483886"/>
                </a:cubicBezTo>
                <a:cubicBezTo>
                  <a:pt x="-87729" y="688783"/>
                  <a:pt x="-78123" y="882056"/>
                  <a:pt x="-93266" y="1008095"/>
                </a:cubicBezTo>
                <a:cubicBezTo>
                  <a:pt x="-107724" y="864517"/>
                  <a:pt x="-93450" y="648891"/>
                  <a:pt x="-93266" y="483886"/>
                </a:cubicBezTo>
                <a:cubicBezTo>
                  <a:pt x="-93082" y="318881"/>
                  <a:pt x="-79055" y="99815"/>
                  <a:pt x="-93266" y="0"/>
                </a:cubicBezTo>
                <a:close/>
              </a:path>
              <a:path w="3164784" h="1008095" fill="none" stroke="0" extrusionOk="0">
                <a:moveTo>
                  <a:pt x="-93266" y="176215"/>
                </a:moveTo>
                <a:cubicBezTo>
                  <a:pt x="-139459" y="114086"/>
                  <a:pt x="-194337" y="69656"/>
                  <a:pt x="-217136" y="38035"/>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b="1" dirty="0">
              <a:latin typeface="Cavolini" panose="03000502040302020204" pitchFamily="66" charset="0"/>
              <a:cs typeface="Cavolini" panose="03000502040302020204" pitchFamily="66" charset="0"/>
            </a:endParaRPr>
          </a:p>
          <a:p>
            <a:pPr algn="ctr"/>
            <a:r>
              <a:rPr lang="fr-FR" sz="1100" b="1" dirty="0">
                <a:latin typeface="Cavolini" panose="03000502040302020204" pitchFamily="66" charset="0"/>
                <a:cs typeface="Cavolini" panose="03000502040302020204" pitchFamily="66" charset="0"/>
              </a:rPr>
              <a:t>Les impacts sur la PV </a:t>
            </a:r>
          </a:p>
          <a:p>
            <a:pPr algn="ctr"/>
            <a:endParaRPr lang="fr-FR" sz="1100"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La commission générée par le PVH est </a:t>
            </a:r>
            <a:r>
              <a:rPr lang="fr-FR" sz="1100" b="1" dirty="0">
                <a:latin typeface="Cavolini" panose="03000502040302020204" pitchFamily="66" charset="0"/>
                <a:cs typeface="Cavolini" panose="03000502040302020204" pitchFamily="66" charset="0"/>
              </a:rPr>
              <a:t>intégrée au PNB du crédit conso</a:t>
            </a:r>
            <a:r>
              <a:rPr lang="fr-FR" sz="1100" dirty="0">
                <a:latin typeface="Cavolini" panose="03000502040302020204" pitchFamily="66" charset="0"/>
                <a:cs typeface="Cavolini" panose="03000502040302020204" pitchFamily="66" charset="0"/>
              </a:rPr>
              <a:t>. </a:t>
            </a:r>
          </a:p>
          <a:p>
            <a:pPr algn="ctr"/>
            <a:endParaRPr lang="fr-FR" sz="1100" dirty="0">
              <a:latin typeface="Cavolini" panose="03000502040302020204" pitchFamily="66" charset="0"/>
              <a:cs typeface="Cavolini" panose="03000502040302020204" pitchFamily="66" charset="0"/>
            </a:endParaRP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Le Prêt Viager Hypothécaire : « une solution de financement exclusive pour les 60 ans et plus ! »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Améliorer la trésorerie de nos clients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165047"/>
            <a:ext cx="8086725" cy="1928701"/>
          </a:xfrm>
        </p:spPr>
        <p:txBody>
          <a:bodyPr/>
          <a:lstStyle/>
          <a:p>
            <a:r>
              <a:rPr lang="fr-FR" dirty="0"/>
              <a:t>Le prêt viager hypothécaire est une solution exclusive de la CEGEE, permettant de </a:t>
            </a:r>
            <a:r>
              <a:rPr lang="fr-FR" b="1" dirty="0">
                <a:solidFill>
                  <a:srgbClr val="C00000"/>
                </a:solidFill>
              </a:rPr>
              <a:t>liquéfier le patrimoine immobilier </a:t>
            </a:r>
            <a:r>
              <a:rPr lang="fr-FR" dirty="0"/>
              <a:t>de nos clients pour financer leurs dépenses, réaliser leurs projets ou aider leurs proches. Le PVH implique :</a:t>
            </a:r>
          </a:p>
          <a:p>
            <a:pPr lvl="1"/>
            <a:r>
              <a:rPr lang="fr-FR" dirty="0"/>
              <a:t>Aucune dépossession</a:t>
            </a:r>
          </a:p>
          <a:p>
            <a:pPr lvl="1"/>
            <a:r>
              <a:rPr lang="fr-FR" dirty="0"/>
              <a:t>Un prêt non affecté et aucun remboursement en capital et intérêt du vivant des emprunteurs</a:t>
            </a:r>
          </a:p>
          <a:p>
            <a:pPr lvl="1"/>
            <a:r>
              <a:rPr lang="fr-FR" dirty="0"/>
              <a:t>Aucune assurance, ni examen de santé</a:t>
            </a:r>
          </a:p>
          <a:p>
            <a:pPr lvl="1"/>
            <a:r>
              <a:rPr lang="fr-FR" dirty="0"/>
              <a:t>Aucune charge laissée aux héritiers.</a:t>
            </a:r>
          </a:p>
        </p:txBody>
      </p:sp>
      <p:sp>
        <p:nvSpPr>
          <p:cNvPr id="12" name="Rectangle 11">
            <a:extLst>
              <a:ext uri="{FF2B5EF4-FFF2-40B4-BE49-F238E27FC236}">
                <a16:creationId xmlns:a16="http://schemas.microsoft.com/office/drawing/2014/main" id="{0F6DC96F-EE42-DE80-24AA-076E7E35C45E}"/>
              </a:ext>
            </a:extLst>
          </p:cNvPr>
          <p:cNvSpPr/>
          <p:nvPr/>
        </p:nvSpPr>
        <p:spPr>
          <a:xfrm>
            <a:off x="334912" y="3238492"/>
            <a:ext cx="2791060" cy="1805201"/>
          </a:xfrm>
          <a:custGeom>
            <a:avLst/>
            <a:gdLst>
              <a:gd name="connsiteX0" fmla="*/ 0 w 2791060"/>
              <a:gd name="connsiteY0" fmla="*/ 0 h 1805201"/>
              <a:gd name="connsiteX1" fmla="*/ 697765 w 2791060"/>
              <a:gd name="connsiteY1" fmla="*/ 0 h 1805201"/>
              <a:gd name="connsiteX2" fmla="*/ 1339709 w 2791060"/>
              <a:gd name="connsiteY2" fmla="*/ 0 h 1805201"/>
              <a:gd name="connsiteX3" fmla="*/ 1953742 w 2791060"/>
              <a:gd name="connsiteY3" fmla="*/ 0 h 1805201"/>
              <a:gd name="connsiteX4" fmla="*/ 2791060 w 2791060"/>
              <a:gd name="connsiteY4" fmla="*/ 0 h 1805201"/>
              <a:gd name="connsiteX5" fmla="*/ 2791060 w 2791060"/>
              <a:gd name="connsiteY5" fmla="*/ 547578 h 1805201"/>
              <a:gd name="connsiteX6" fmla="*/ 2791060 w 2791060"/>
              <a:gd name="connsiteY6" fmla="*/ 1185415 h 1805201"/>
              <a:gd name="connsiteX7" fmla="*/ 2791060 w 2791060"/>
              <a:gd name="connsiteY7" fmla="*/ 1805201 h 1805201"/>
              <a:gd name="connsiteX8" fmla="*/ 2149116 w 2791060"/>
              <a:gd name="connsiteY8" fmla="*/ 1805201 h 1805201"/>
              <a:gd name="connsiteX9" fmla="*/ 1535083 w 2791060"/>
              <a:gd name="connsiteY9" fmla="*/ 1805201 h 1805201"/>
              <a:gd name="connsiteX10" fmla="*/ 809407 w 2791060"/>
              <a:gd name="connsiteY10" fmla="*/ 1805201 h 1805201"/>
              <a:gd name="connsiteX11" fmla="*/ 0 w 2791060"/>
              <a:gd name="connsiteY11" fmla="*/ 1805201 h 1805201"/>
              <a:gd name="connsiteX12" fmla="*/ 0 w 2791060"/>
              <a:gd name="connsiteY12" fmla="*/ 1185415 h 1805201"/>
              <a:gd name="connsiteX13" fmla="*/ 0 w 2791060"/>
              <a:gd name="connsiteY13" fmla="*/ 565630 h 1805201"/>
              <a:gd name="connsiteX14" fmla="*/ 0 w 2791060"/>
              <a:gd name="connsiteY14"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805201"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80003" y="205194"/>
                  <a:pt x="2783113" y="370429"/>
                  <a:pt x="2791060" y="547578"/>
                </a:cubicBezTo>
                <a:cubicBezTo>
                  <a:pt x="2799007" y="724727"/>
                  <a:pt x="2793085" y="1041710"/>
                  <a:pt x="2791060" y="1185415"/>
                </a:cubicBezTo>
                <a:cubicBezTo>
                  <a:pt x="2789035" y="1329120"/>
                  <a:pt x="2794704" y="1503742"/>
                  <a:pt x="2791060" y="1805201"/>
                </a:cubicBezTo>
                <a:cubicBezTo>
                  <a:pt x="2651314" y="1790999"/>
                  <a:pt x="2294347" y="1808234"/>
                  <a:pt x="2149116" y="1805201"/>
                </a:cubicBezTo>
                <a:cubicBezTo>
                  <a:pt x="2003885" y="1802168"/>
                  <a:pt x="1706856" y="1797306"/>
                  <a:pt x="1535083" y="1805201"/>
                </a:cubicBezTo>
                <a:cubicBezTo>
                  <a:pt x="1363310" y="1813096"/>
                  <a:pt x="1133747" y="1781078"/>
                  <a:pt x="809407" y="1805201"/>
                </a:cubicBezTo>
                <a:cubicBezTo>
                  <a:pt x="485067" y="1829324"/>
                  <a:pt x="251087" y="1828694"/>
                  <a:pt x="0" y="1805201"/>
                </a:cubicBezTo>
                <a:cubicBezTo>
                  <a:pt x="3305" y="1557396"/>
                  <a:pt x="2782" y="1339210"/>
                  <a:pt x="0" y="1185415"/>
                </a:cubicBezTo>
                <a:cubicBezTo>
                  <a:pt x="-2782" y="1031620"/>
                  <a:pt x="-18168" y="691331"/>
                  <a:pt x="0" y="565630"/>
                </a:cubicBezTo>
                <a:cubicBezTo>
                  <a:pt x="18168" y="439929"/>
                  <a:pt x="-26557" y="278490"/>
                  <a:pt x="0" y="0"/>
                </a:cubicBezTo>
                <a:close/>
              </a:path>
              <a:path w="2791060" h="1805201"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98641" y="168912"/>
                  <a:pt x="2801658" y="391776"/>
                  <a:pt x="2791060" y="547578"/>
                </a:cubicBezTo>
                <a:cubicBezTo>
                  <a:pt x="2780462" y="703380"/>
                  <a:pt x="2793985" y="937216"/>
                  <a:pt x="2791060" y="1095155"/>
                </a:cubicBezTo>
                <a:cubicBezTo>
                  <a:pt x="2788135" y="1253094"/>
                  <a:pt x="2819650" y="1546929"/>
                  <a:pt x="2791060" y="1805201"/>
                </a:cubicBezTo>
                <a:cubicBezTo>
                  <a:pt x="2570458" y="1815123"/>
                  <a:pt x="2332186" y="1793320"/>
                  <a:pt x="2121206" y="1805201"/>
                </a:cubicBezTo>
                <a:cubicBezTo>
                  <a:pt x="1910226" y="1817082"/>
                  <a:pt x="1697158" y="1784013"/>
                  <a:pt x="1451351" y="1805201"/>
                </a:cubicBezTo>
                <a:cubicBezTo>
                  <a:pt x="1205544" y="1826389"/>
                  <a:pt x="991664" y="1792953"/>
                  <a:pt x="781497" y="1805201"/>
                </a:cubicBezTo>
                <a:cubicBezTo>
                  <a:pt x="571330" y="1817449"/>
                  <a:pt x="290526" y="1791549"/>
                  <a:pt x="0" y="1805201"/>
                </a:cubicBezTo>
                <a:cubicBezTo>
                  <a:pt x="8180" y="1605376"/>
                  <a:pt x="26420" y="1362093"/>
                  <a:pt x="0" y="1239571"/>
                </a:cubicBezTo>
                <a:cubicBezTo>
                  <a:pt x="-26420" y="1117049"/>
                  <a:pt x="-24921" y="850866"/>
                  <a:pt x="0" y="655890"/>
                </a:cubicBezTo>
                <a:cubicBezTo>
                  <a:pt x="24921" y="460914"/>
                  <a:pt x="30278" y="193940"/>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C5BE46A-56E5-F2B3-6607-3DB4156481FA}"/>
              </a:ext>
            </a:extLst>
          </p:cNvPr>
          <p:cNvSpPr/>
          <p:nvPr/>
        </p:nvSpPr>
        <p:spPr>
          <a:xfrm>
            <a:off x="1074065" y="3148391"/>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grpSp>
        <p:nvGrpSpPr>
          <p:cNvPr id="20" name="Groupe 19">
            <a:extLst>
              <a:ext uri="{FF2B5EF4-FFF2-40B4-BE49-F238E27FC236}">
                <a16:creationId xmlns:a16="http://schemas.microsoft.com/office/drawing/2014/main" id="{548ABA2B-C1BA-F57E-B20F-8BB6B438EACA}"/>
              </a:ext>
            </a:extLst>
          </p:cNvPr>
          <p:cNvGrpSpPr/>
          <p:nvPr/>
        </p:nvGrpSpPr>
        <p:grpSpPr>
          <a:xfrm>
            <a:off x="465481" y="3427372"/>
            <a:ext cx="2660491" cy="769441"/>
            <a:chOff x="469297" y="3709399"/>
            <a:chExt cx="2660491" cy="769441"/>
          </a:xfrm>
        </p:grpSpPr>
        <p:sp>
          <p:nvSpPr>
            <p:cNvPr id="14" name="Ellipse 13">
              <a:extLst>
                <a:ext uri="{FF2B5EF4-FFF2-40B4-BE49-F238E27FC236}">
                  <a16:creationId xmlns:a16="http://schemas.microsoft.com/office/drawing/2014/main" id="{114820FA-F5DF-DDB2-E8CE-9A5278E0CD7E}"/>
                </a:ext>
              </a:extLst>
            </p:cNvPr>
            <p:cNvSpPr/>
            <p:nvPr/>
          </p:nvSpPr>
          <p:spPr>
            <a:xfrm>
              <a:off x="469297" y="399709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15" name="ZoneTexte 14">
              <a:extLst>
                <a:ext uri="{FF2B5EF4-FFF2-40B4-BE49-F238E27FC236}">
                  <a16:creationId xmlns:a16="http://schemas.microsoft.com/office/drawing/2014/main" id="{25513378-44E0-D6CA-BB1E-75DAC7E081D2}"/>
                </a:ext>
              </a:extLst>
            </p:cNvPr>
            <p:cNvSpPr txBox="1"/>
            <p:nvPr/>
          </p:nvSpPr>
          <p:spPr>
            <a:xfrm>
              <a:off x="666825" y="3709399"/>
              <a:ext cx="2462963" cy="769441"/>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Propriétaire de plus de 60 ans</a:t>
              </a:r>
              <a:r>
                <a:rPr lang="fr-FR" sz="1100" dirty="0">
                  <a:latin typeface="Cavolini" panose="03000502040302020204" pitchFamily="66" charset="0"/>
                  <a:cs typeface="Cavolini" panose="03000502040302020204" pitchFamily="66" charset="0"/>
                </a:rPr>
                <a:t>, sans limite d’âge, dans le Grand Est et départements limitrophes</a:t>
              </a:r>
            </a:p>
          </p:txBody>
        </p:sp>
      </p:grpSp>
      <p:grpSp>
        <p:nvGrpSpPr>
          <p:cNvPr id="21" name="Groupe 20">
            <a:extLst>
              <a:ext uri="{FF2B5EF4-FFF2-40B4-BE49-F238E27FC236}">
                <a16:creationId xmlns:a16="http://schemas.microsoft.com/office/drawing/2014/main" id="{D21266A3-FCB7-5E5C-C499-5B74B51A9C40}"/>
              </a:ext>
            </a:extLst>
          </p:cNvPr>
          <p:cNvGrpSpPr/>
          <p:nvPr/>
        </p:nvGrpSpPr>
        <p:grpSpPr>
          <a:xfrm>
            <a:off x="465481" y="4245594"/>
            <a:ext cx="2660491" cy="769441"/>
            <a:chOff x="469217" y="4174888"/>
            <a:chExt cx="2660491" cy="769441"/>
          </a:xfrm>
        </p:grpSpPr>
        <p:sp>
          <p:nvSpPr>
            <p:cNvPr id="16" name="Ellipse 15">
              <a:extLst>
                <a:ext uri="{FF2B5EF4-FFF2-40B4-BE49-F238E27FC236}">
                  <a16:creationId xmlns:a16="http://schemas.microsoft.com/office/drawing/2014/main" id="{1734EA77-E549-3649-9465-BF2CD63A2D86}"/>
                </a:ext>
              </a:extLst>
            </p:cNvPr>
            <p:cNvSpPr/>
            <p:nvPr/>
          </p:nvSpPr>
          <p:spPr>
            <a:xfrm>
              <a:off x="469217" y="4376489"/>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17" name="ZoneTexte 16">
              <a:extLst>
                <a:ext uri="{FF2B5EF4-FFF2-40B4-BE49-F238E27FC236}">
                  <a16:creationId xmlns:a16="http://schemas.microsoft.com/office/drawing/2014/main" id="{3AEF4C32-086A-5780-5293-46BF1550EFAF}"/>
                </a:ext>
              </a:extLst>
            </p:cNvPr>
            <p:cNvSpPr txBox="1"/>
            <p:nvPr/>
          </p:nvSpPr>
          <p:spPr>
            <a:xfrm>
              <a:off x="696546" y="4174888"/>
              <a:ext cx="2433162" cy="769441"/>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Bien détenu </a:t>
              </a:r>
              <a:r>
                <a:rPr lang="fr-FR" sz="1100" dirty="0">
                  <a:latin typeface="Cavolini" panose="03000502040302020204" pitchFamily="66" charset="0"/>
                  <a:cs typeface="Cavolini" panose="03000502040302020204" pitchFamily="66" charset="0"/>
                </a:rPr>
                <a:t>en </a:t>
              </a:r>
              <a:r>
                <a:rPr lang="fr-FR" sz="1100" b="1" dirty="0">
                  <a:latin typeface="Cavolini" panose="03000502040302020204" pitchFamily="66" charset="0"/>
                  <a:cs typeface="Cavolini" panose="03000502040302020204" pitchFamily="66" charset="0"/>
                </a:rPr>
                <a:t>pleine propriété </a:t>
              </a:r>
              <a:r>
                <a:rPr lang="fr-FR" sz="1100" dirty="0">
                  <a:latin typeface="Cavolini" panose="03000502040302020204" pitchFamily="66" charset="0"/>
                  <a:cs typeface="Cavolini" panose="03000502040302020204" pitchFamily="66" charset="0"/>
                </a:rPr>
                <a:t>et </a:t>
              </a:r>
              <a:r>
                <a:rPr lang="fr-FR" sz="1100" b="1" dirty="0">
                  <a:latin typeface="Cavolini" panose="03000502040302020204" pitchFamily="66" charset="0"/>
                  <a:cs typeface="Cavolini" panose="03000502040302020204" pitchFamily="66" charset="0"/>
                </a:rPr>
                <a:t>en propre</a:t>
              </a:r>
              <a:r>
                <a:rPr lang="fr-FR" sz="1100" dirty="0">
                  <a:latin typeface="Cavolini" panose="03000502040302020204" pitchFamily="66" charset="0"/>
                  <a:cs typeface="Cavolini" panose="03000502040302020204" pitchFamily="66" charset="0"/>
                </a:rPr>
                <a:t>, situé en </a:t>
              </a:r>
              <a:r>
                <a:rPr lang="fr-FR" sz="1100" b="1" dirty="0">
                  <a:latin typeface="Cavolini" panose="03000502040302020204" pitchFamily="66" charset="0"/>
                  <a:cs typeface="Cavolini" panose="03000502040302020204" pitchFamily="66" charset="0"/>
                </a:rPr>
                <a:t>France métropolitaine </a:t>
              </a:r>
              <a:r>
                <a:rPr lang="fr-FR" sz="1100" dirty="0">
                  <a:latin typeface="Cavolini" panose="03000502040302020204" pitchFamily="66" charset="0"/>
                  <a:cs typeface="Cavolini" panose="03000502040302020204" pitchFamily="66" charset="0"/>
                </a:rPr>
                <a:t>(Hors Corse)</a:t>
              </a:r>
              <a:endParaRPr lang="fr-FR" sz="1100" b="1" dirty="0">
                <a:latin typeface="Cavolini" panose="03000502040302020204" pitchFamily="66" charset="0"/>
                <a:cs typeface="Cavolini" panose="03000502040302020204" pitchFamily="66" charset="0"/>
              </a:endParaRPr>
            </a:p>
          </p:txBody>
        </p:sp>
      </p:grpSp>
      <p:sp>
        <p:nvSpPr>
          <p:cNvPr id="23" name="Rectangle 22">
            <a:extLst>
              <a:ext uri="{FF2B5EF4-FFF2-40B4-BE49-F238E27FC236}">
                <a16:creationId xmlns:a16="http://schemas.microsoft.com/office/drawing/2014/main" id="{A7E98DE8-2548-3D6C-CE45-B5CAE9DB08D6}"/>
              </a:ext>
            </a:extLst>
          </p:cNvPr>
          <p:cNvSpPr/>
          <p:nvPr/>
        </p:nvSpPr>
        <p:spPr>
          <a:xfrm>
            <a:off x="3338624" y="3238492"/>
            <a:ext cx="4401877" cy="1805201"/>
          </a:xfrm>
          <a:custGeom>
            <a:avLst/>
            <a:gdLst>
              <a:gd name="connsiteX0" fmla="*/ 0 w 4401877"/>
              <a:gd name="connsiteY0" fmla="*/ 0 h 1805201"/>
              <a:gd name="connsiteX1" fmla="*/ 496783 w 4401877"/>
              <a:gd name="connsiteY1" fmla="*/ 0 h 1805201"/>
              <a:gd name="connsiteX2" fmla="*/ 1081604 w 4401877"/>
              <a:gd name="connsiteY2" fmla="*/ 0 h 1805201"/>
              <a:gd name="connsiteX3" fmla="*/ 1754462 w 4401877"/>
              <a:gd name="connsiteY3" fmla="*/ 0 h 1805201"/>
              <a:gd name="connsiteX4" fmla="*/ 2383302 w 4401877"/>
              <a:gd name="connsiteY4" fmla="*/ 0 h 1805201"/>
              <a:gd name="connsiteX5" fmla="*/ 2880085 w 4401877"/>
              <a:gd name="connsiteY5" fmla="*/ 0 h 1805201"/>
              <a:gd name="connsiteX6" fmla="*/ 3596962 w 4401877"/>
              <a:gd name="connsiteY6" fmla="*/ 0 h 1805201"/>
              <a:gd name="connsiteX7" fmla="*/ 4401877 w 4401877"/>
              <a:gd name="connsiteY7" fmla="*/ 0 h 1805201"/>
              <a:gd name="connsiteX8" fmla="*/ 4401877 w 4401877"/>
              <a:gd name="connsiteY8" fmla="*/ 601734 h 1805201"/>
              <a:gd name="connsiteX9" fmla="*/ 4401877 w 4401877"/>
              <a:gd name="connsiteY9" fmla="*/ 1167363 h 1805201"/>
              <a:gd name="connsiteX10" fmla="*/ 4401877 w 4401877"/>
              <a:gd name="connsiteY10" fmla="*/ 1805201 h 1805201"/>
              <a:gd name="connsiteX11" fmla="*/ 3861075 w 4401877"/>
              <a:gd name="connsiteY11" fmla="*/ 1805201 h 1805201"/>
              <a:gd name="connsiteX12" fmla="*/ 3232235 w 4401877"/>
              <a:gd name="connsiteY12" fmla="*/ 1805201 h 1805201"/>
              <a:gd name="connsiteX13" fmla="*/ 2559377 w 4401877"/>
              <a:gd name="connsiteY13" fmla="*/ 1805201 h 1805201"/>
              <a:gd name="connsiteX14" fmla="*/ 1974556 w 4401877"/>
              <a:gd name="connsiteY14" fmla="*/ 1805201 h 1805201"/>
              <a:gd name="connsiteX15" fmla="*/ 1301698 w 4401877"/>
              <a:gd name="connsiteY15" fmla="*/ 1805201 h 1805201"/>
              <a:gd name="connsiteX16" fmla="*/ 760896 w 4401877"/>
              <a:gd name="connsiteY16" fmla="*/ 1805201 h 1805201"/>
              <a:gd name="connsiteX17" fmla="*/ 0 w 4401877"/>
              <a:gd name="connsiteY17" fmla="*/ 1805201 h 1805201"/>
              <a:gd name="connsiteX18" fmla="*/ 0 w 4401877"/>
              <a:gd name="connsiteY18" fmla="*/ 1203467 h 1805201"/>
              <a:gd name="connsiteX19" fmla="*/ 0 w 4401877"/>
              <a:gd name="connsiteY19" fmla="*/ 601734 h 1805201"/>
              <a:gd name="connsiteX20" fmla="*/ 0 w 4401877"/>
              <a:gd name="connsiteY20"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805201"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412158" y="196794"/>
                  <a:pt x="4405181" y="352558"/>
                  <a:pt x="4401877" y="601734"/>
                </a:cubicBezTo>
                <a:cubicBezTo>
                  <a:pt x="4398573" y="850910"/>
                  <a:pt x="4407319" y="1050422"/>
                  <a:pt x="4401877" y="1167363"/>
                </a:cubicBezTo>
                <a:cubicBezTo>
                  <a:pt x="4396435" y="1284304"/>
                  <a:pt x="4427250" y="1555693"/>
                  <a:pt x="4401877" y="1805201"/>
                </a:cubicBezTo>
                <a:cubicBezTo>
                  <a:pt x="4187464" y="1791181"/>
                  <a:pt x="4011962" y="1825196"/>
                  <a:pt x="3861075" y="1805201"/>
                </a:cubicBezTo>
                <a:cubicBezTo>
                  <a:pt x="3710188" y="1785206"/>
                  <a:pt x="3461875" y="1778929"/>
                  <a:pt x="3232235" y="1805201"/>
                </a:cubicBezTo>
                <a:cubicBezTo>
                  <a:pt x="3002595" y="1831473"/>
                  <a:pt x="2728939" y="1825409"/>
                  <a:pt x="2559377" y="1805201"/>
                </a:cubicBezTo>
                <a:cubicBezTo>
                  <a:pt x="2389815" y="1784993"/>
                  <a:pt x="2232193" y="1802416"/>
                  <a:pt x="1974556" y="1805201"/>
                </a:cubicBezTo>
                <a:cubicBezTo>
                  <a:pt x="1716919" y="1807986"/>
                  <a:pt x="1529534" y="1790878"/>
                  <a:pt x="1301698" y="1805201"/>
                </a:cubicBezTo>
                <a:cubicBezTo>
                  <a:pt x="1073862" y="1819524"/>
                  <a:pt x="966932" y="1790899"/>
                  <a:pt x="760896" y="1805201"/>
                </a:cubicBezTo>
                <a:cubicBezTo>
                  <a:pt x="554860" y="1819503"/>
                  <a:pt x="199971" y="1839488"/>
                  <a:pt x="0" y="1805201"/>
                </a:cubicBezTo>
                <a:cubicBezTo>
                  <a:pt x="25143" y="1623234"/>
                  <a:pt x="-9684" y="1409523"/>
                  <a:pt x="0" y="1203467"/>
                </a:cubicBezTo>
                <a:cubicBezTo>
                  <a:pt x="9684" y="997411"/>
                  <a:pt x="14408" y="727316"/>
                  <a:pt x="0" y="601734"/>
                </a:cubicBezTo>
                <a:cubicBezTo>
                  <a:pt x="-14408" y="476152"/>
                  <a:pt x="-23821" y="277827"/>
                  <a:pt x="0" y="0"/>
                </a:cubicBezTo>
                <a:close/>
              </a:path>
              <a:path w="4401877" h="1805201"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371698" y="293804"/>
                  <a:pt x="4421424" y="358084"/>
                  <a:pt x="4401877" y="637838"/>
                </a:cubicBezTo>
                <a:cubicBezTo>
                  <a:pt x="4382330" y="917592"/>
                  <a:pt x="4393017" y="1091952"/>
                  <a:pt x="4401877" y="1221519"/>
                </a:cubicBezTo>
                <a:cubicBezTo>
                  <a:pt x="4410737" y="1351086"/>
                  <a:pt x="4415971" y="1661691"/>
                  <a:pt x="4401877" y="1805201"/>
                </a:cubicBezTo>
                <a:cubicBezTo>
                  <a:pt x="4183979" y="1788078"/>
                  <a:pt x="3958078" y="1791825"/>
                  <a:pt x="3729019" y="1805201"/>
                </a:cubicBezTo>
                <a:cubicBezTo>
                  <a:pt x="3499960" y="1818577"/>
                  <a:pt x="3304989" y="1829041"/>
                  <a:pt x="3188217" y="1805201"/>
                </a:cubicBezTo>
                <a:cubicBezTo>
                  <a:pt x="3071445" y="1781361"/>
                  <a:pt x="2770131" y="1787677"/>
                  <a:pt x="2647415" y="1805201"/>
                </a:cubicBezTo>
                <a:cubicBezTo>
                  <a:pt x="2524699" y="1822725"/>
                  <a:pt x="2122209" y="1791951"/>
                  <a:pt x="1974556" y="1805201"/>
                </a:cubicBezTo>
                <a:cubicBezTo>
                  <a:pt x="1826903" y="1818451"/>
                  <a:pt x="1667267" y="1801377"/>
                  <a:pt x="1433754" y="1805201"/>
                </a:cubicBezTo>
                <a:cubicBezTo>
                  <a:pt x="1200241" y="1809025"/>
                  <a:pt x="1047277" y="1804687"/>
                  <a:pt x="848933" y="1805201"/>
                </a:cubicBezTo>
                <a:cubicBezTo>
                  <a:pt x="650589" y="1805715"/>
                  <a:pt x="226131" y="1806810"/>
                  <a:pt x="0" y="1805201"/>
                </a:cubicBezTo>
                <a:cubicBezTo>
                  <a:pt x="1526" y="1667365"/>
                  <a:pt x="22921" y="1421143"/>
                  <a:pt x="0" y="1203467"/>
                </a:cubicBezTo>
                <a:cubicBezTo>
                  <a:pt x="-22921" y="985791"/>
                  <a:pt x="14671" y="817933"/>
                  <a:pt x="0" y="583682"/>
                </a:cubicBezTo>
                <a:cubicBezTo>
                  <a:pt x="-14671" y="349432"/>
                  <a:pt x="-16579" y="157363"/>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3148391"/>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27" name="Ellipse 26">
            <a:extLst>
              <a:ext uri="{FF2B5EF4-FFF2-40B4-BE49-F238E27FC236}">
                <a16:creationId xmlns:a16="http://schemas.microsoft.com/office/drawing/2014/main" id="{15A30718-F978-5748-B716-DDDC8DA04F2C}"/>
              </a:ext>
            </a:extLst>
          </p:cNvPr>
          <p:cNvSpPr/>
          <p:nvPr/>
        </p:nvSpPr>
        <p:spPr>
          <a:xfrm>
            <a:off x="3483870" y="3649217"/>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28" name="ZoneTexte 27">
            <a:extLst>
              <a:ext uri="{FF2B5EF4-FFF2-40B4-BE49-F238E27FC236}">
                <a16:creationId xmlns:a16="http://schemas.microsoft.com/office/drawing/2014/main" id="{461C6AA4-9471-8331-7386-46128304307B}"/>
              </a:ext>
            </a:extLst>
          </p:cNvPr>
          <p:cNvSpPr txBox="1"/>
          <p:nvPr/>
        </p:nvSpPr>
        <p:spPr>
          <a:xfrm>
            <a:off x="3685133" y="3442255"/>
            <a:ext cx="4055367" cy="600164"/>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Je Collecte</a:t>
            </a:r>
            <a:r>
              <a:rPr lang="fr-FR" sz="1100" dirty="0">
                <a:latin typeface="Cavolini" panose="03000502040302020204" pitchFamily="66" charset="0"/>
                <a:cs typeface="Cavolini" panose="03000502040302020204" pitchFamily="66" charset="0"/>
              </a:rPr>
              <a:t> : répartir l’allocation des fonds et identifier la part à épargner par les emprunteurs et l’horizon de placement.</a:t>
            </a:r>
            <a:endParaRPr lang="fr-FR" sz="1100" b="1" dirty="0">
              <a:latin typeface="Cavolini" panose="03000502040302020204" pitchFamily="66" charset="0"/>
              <a:cs typeface="Cavolini" panose="03000502040302020204" pitchFamily="66" charset="0"/>
            </a:endParaRPr>
          </a:p>
        </p:txBody>
      </p:sp>
      <p:sp>
        <p:nvSpPr>
          <p:cNvPr id="29" name="Ellipse 28">
            <a:extLst>
              <a:ext uri="{FF2B5EF4-FFF2-40B4-BE49-F238E27FC236}">
                <a16:creationId xmlns:a16="http://schemas.microsoft.com/office/drawing/2014/main" id="{E51F4C25-4FE6-C4D6-5CAB-645465A7CCFD}"/>
              </a:ext>
            </a:extLst>
          </p:cNvPr>
          <p:cNvSpPr/>
          <p:nvPr/>
        </p:nvSpPr>
        <p:spPr>
          <a:xfrm>
            <a:off x="3483870" y="4148346"/>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30" name="ZoneTexte 29">
            <a:extLst>
              <a:ext uri="{FF2B5EF4-FFF2-40B4-BE49-F238E27FC236}">
                <a16:creationId xmlns:a16="http://schemas.microsoft.com/office/drawing/2014/main" id="{F1455CDF-652D-663E-6B3A-CA2DCD2BEA14}"/>
              </a:ext>
            </a:extLst>
          </p:cNvPr>
          <p:cNvSpPr txBox="1"/>
          <p:nvPr/>
        </p:nvSpPr>
        <p:spPr>
          <a:xfrm>
            <a:off x="3681398" y="4032785"/>
            <a:ext cx="4055366"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Je Recommande</a:t>
            </a:r>
            <a:r>
              <a:rPr lang="fr-FR" sz="1100" dirty="0">
                <a:latin typeface="Cavolini" panose="03000502040302020204" pitchFamily="66" charset="0"/>
                <a:cs typeface="Cavolini" panose="03000502040302020204" pitchFamily="66" charset="0"/>
              </a:rPr>
              <a:t> : offre exclusive Caisse d’Epargne, n’hésitez pas à en parler autour de vous.</a:t>
            </a:r>
            <a:endParaRPr lang="fr-FR" sz="1100" b="1" dirty="0">
              <a:latin typeface="Cavolini" panose="03000502040302020204" pitchFamily="66" charset="0"/>
              <a:cs typeface="Cavolini" panose="03000502040302020204" pitchFamily="66" charset="0"/>
            </a:endParaRP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491778"/>
            <a:ext cx="3164784" cy="1498260"/>
          </a:xfrm>
          <a:custGeom>
            <a:avLst/>
            <a:gdLst>
              <a:gd name="connsiteX0" fmla="*/ 0 w 3164784"/>
              <a:gd name="connsiteY0" fmla="*/ 0 h 1498260"/>
              <a:gd name="connsiteX1" fmla="*/ 696252 w 3164784"/>
              <a:gd name="connsiteY1" fmla="*/ 0 h 1498260"/>
              <a:gd name="connsiteX2" fmla="*/ 1297561 w 3164784"/>
              <a:gd name="connsiteY2" fmla="*/ 0 h 1498260"/>
              <a:gd name="connsiteX3" fmla="*/ 1930518 w 3164784"/>
              <a:gd name="connsiteY3" fmla="*/ 0 h 1498260"/>
              <a:gd name="connsiteX4" fmla="*/ 2500179 w 3164784"/>
              <a:gd name="connsiteY4" fmla="*/ 0 h 1498260"/>
              <a:gd name="connsiteX5" fmla="*/ 3164784 w 3164784"/>
              <a:gd name="connsiteY5" fmla="*/ 0 h 1498260"/>
              <a:gd name="connsiteX6" fmla="*/ 3164784 w 3164784"/>
              <a:gd name="connsiteY6" fmla="*/ 484437 h 1498260"/>
              <a:gd name="connsiteX7" fmla="*/ 3164784 w 3164784"/>
              <a:gd name="connsiteY7" fmla="*/ 998840 h 1498260"/>
              <a:gd name="connsiteX8" fmla="*/ 3164784 w 3164784"/>
              <a:gd name="connsiteY8" fmla="*/ 1498260 h 1498260"/>
              <a:gd name="connsiteX9" fmla="*/ 2595123 w 3164784"/>
              <a:gd name="connsiteY9" fmla="*/ 1498260 h 1498260"/>
              <a:gd name="connsiteX10" fmla="*/ 1993814 w 3164784"/>
              <a:gd name="connsiteY10" fmla="*/ 1498260 h 1498260"/>
              <a:gd name="connsiteX11" fmla="*/ 1329209 w 3164784"/>
              <a:gd name="connsiteY11" fmla="*/ 1498260 h 1498260"/>
              <a:gd name="connsiteX12" fmla="*/ 696252 w 3164784"/>
              <a:gd name="connsiteY12" fmla="*/ 1498260 h 1498260"/>
              <a:gd name="connsiteX13" fmla="*/ 0 w 3164784"/>
              <a:gd name="connsiteY13" fmla="*/ 1498260 h 1498260"/>
              <a:gd name="connsiteX14" fmla="*/ 0 w 3164784"/>
              <a:gd name="connsiteY14" fmla="*/ 1013823 h 1498260"/>
              <a:gd name="connsiteX15" fmla="*/ 0 w 3164784"/>
              <a:gd name="connsiteY15" fmla="*/ 484437 h 1498260"/>
              <a:gd name="connsiteX16" fmla="*/ 0 w 3164784"/>
              <a:gd name="connsiteY16" fmla="*/ 0 h 1498260"/>
              <a:gd name="connsiteX0" fmla="*/ -93266 w 3164784"/>
              <a:gd name="connsiteY0" fmla="*/ 0 h 1498260"/>
              <a:gd name="connsiteX1" fmla="*/ -93266 w 3164784"/>
              <a:gd name="connsiteY1" fmla="*/ 469455 h 1498260"/>
              <a:gd name="connsiteX2" fmla="*/ -93266 w 3164784"/>
              <a:gd name="connsiteY2" fmla="*/ 938910 h 1498260"/>
              <a:gd name="connsiteX3" fmla="*/ -93266 w 3164784"/>
              <a:gd name="connsiteY3" fmla="*/ 1498260 h 1498260"/>
              <a:gd name="connsiteX4" fmla="*/ -93266 w 3164784"/>
              <a:gd name="connsiteY4" fmla="*/ 983857 h 1498260"/>
              <a:gd name="connsiteX5" fmla="*/ -93266 w 3164784"/>
              <a:gd name="connsiteY5" fmla="*/ 514403 h 1498260"/>
              <a:gd name="connsiteX6" fmla="*/ -93266 w 3164784"/>
              <a:gd name="connsiteY6" fmla="*/ 0 h 1498260"/>
              <a:gd name="connsiteX0" fmla="*/ -93266 w 3164784"/>
              <a:gd name="connsiteY0" fmla="*/ 261896 h 1498260"/>
              <a:gd name="connsiteX1" fmla="*/ -249037 w 3164784"/>
              <a:gd name="connsiteY1" fmla="*/ 799142 h 1498260"/>
            </a:gdLst>
            <a:ahLst/>
            <a:cxnLst>
              <a:cxn ang="0">
                <a:pos x="connsiteX0" y="connsiteY0"/>
              </a:cxn>
              <a:cxn ang="0">
                <a:pos x="connsiteX1" y="connsiteY1"/>
              </a:cxn>
            </a:cxnLst>
            <a:rect l="l" t="t" r="r" b="b"/>
            <a:pathLst>
              <a:path w="3164784" h="1498260" fill="none" extrusionOk="0">
                <a:moveTo>
                  <a:pt x="0" y="0"/>
                </a:moveTo>
                <a:cubicBezTo>
                  <a:pt x="251765" y="-31645"/>
                  <a:pt x="476502" y="-30577"/>
                  <a:pt x="696252" y="0"/>
                </a:cubicBezTo>
                <a:cubicBezTo>
                  <a:pt x="916002" y="30577"/>
                  <a:pt x="1126351" y="-24279"/>
                  <a:pt x="1297561" y="0"/>
                </a:cubicBezTo>
                <a:cubicBezTo>
                  <a:pt x="1468771" y="24279"/>
                  <a:pt x="1670575" y="-23920"/>
                  <a:pt x="1930518" y="0"/>
                </a:cubicBezTo>
                <a:cubicBezTo>
                  <a:pt x="2190461" y="23920"/>
                  <a:pt x="2357498" y="6055"/>
                  <a:pt x="2500179" y="0"/>
                </a:cubicBezTo>
                <a:cubicBezTo>
                  <a:pt x="2642860" y="-6055"/>
                  <a:pt x="2964837" y="19712"/>
                  <a:pt x="3164784" y="0"/>
                </a:cubicBezTo>
                <a:cubicBezTo>
                  <a:pt x="3181098" y="119055"/>
                  <a:pt x="3181420" y="342121"/>
                  <a:pt x="3164784" y="484437"/>
                </a:cubicBezTo>
                <a:cubicBezTo>
                  <a:pt x="3148148" y="626753"/>
                  <a:pt x="3171572" y="797984"/>
                  <a:pt x="3164784" y="998840"/>
                </a:cubicBezTo>
                <a:cubicBezTo>
                  <a:pt x="3157996" y="1199696"/>
                  <a:pt x="3168917" y="1311739"/>
                  <a:pt x="3164784" y="1498260"/>
                </a:cubicBezTo>
                <a:cubicBezTo>
                  <a:pt x="2916190" y="1513322"/>
                  <a:pt x="2873294" y="1510791"/>
                  <a:pt x="2595123" y="1498260"/>
                </a:cubicBezTo>
                <a:cubicBezTo>
                  <a:pt x="2316952" y="1485729"/>
                  <a:pt x="2239749" y="1483489"/>
                  <a:pt x="1993814" y="1498260"/>
                </a:cubicBezTo>
                <a:cubicBezTo>
                  <a:pt x="1747879" y="1513031"/>
                  <a:pt x="1505672" y="1499384"/>
                  <a:pt x="1329209" y="1498260"/>
                </a:cubicBezTo>
                <a:cubicBezTo>
                  <a:pt x="1152747" y="1497136"/>
                  <a:pt x="959260" y="1474994"/>
                  <a:pt x="696252" y="1498260"/>
                </a:cubicBezTo>
                <a:cubicBezTo>
                  <a:pt x="433244" y="1521526"/>
                  <a:pt x="343801" y="1483219"/>
                  <a:pt x="0" y="1498260"/>
                </a:cubicBezTo>
                <a:cubicBezTo>
                  <a:pt x="-3011" y="1324496"/>
                  <a:pt x="-12015" y="1247887"/>
                  <a:pt x="0" y="1013823"/>
                </a:cubicBezTo>
                <a:cubicBezTo>
                  <a:pt x="12015" y="779759"/>
                  <a:pt x="-12588" y="687143"/>
                  <a:pt x="0" y="484437"/>
                </a:cubicBezTo>
                <a:cubicBezTo>
                  <a:pt x="12588" y="281731"/>
                  <a:pt x="18026" y="224874"/>
                  <a:pt x="0" y="0"/>
                </a:cubicBezTo>
                <a:close/>
              </a:path>
              <a:path w="3164784" h="1498260" fill="none" extrusionOk="0">
                <a:moveTo>
                  <a:pt x="-93266" y="0"/>
                </a:moveTo>
                <a:cubicBezTo>
                  <a:pt x="-108377" y="160684"/>
                  <a:pt x="-90124" y="311732"/>
                  <a:pt x="-93266" y="469455"/>
                </a:cubicBezTo>
                <a:cubicBezTo>
                  <a:pt x="-96408" y="627178"/>
                  <a:pt x="-108106" y="809355"/>
                  <a:pt x="-93266" y="938910"/>
                </a:cubicBezTo>
                <a:cubicBezTo>
                  <a:pt x="-78426" y="1068466"/>
                  <a:pt x="-110970" y="1286359"/>
                  <a:pt x="-93266" y="1498260"/>
                </a:cubicBezTo>
                <a:cubicBezTo>
                  <a:pt x="-90500" y="1382613"/>
                  <a:pt x="-94433" y="1098814"/>
                  <a:pt x="-93266" y="983857"/>
                </a:cubicBezTo>
                <a:cubicBezTo>
                  <a:pt x="-92099" y="868900"/>
                  <a:pt x="-83586" y="632249"/>
                  <a:pt x="-93266" y="514403"/>
                </a:cubicBezTo>
                <a:cubicBezTo>
                  <a:pt x="-102946" y="396557"/>
                  <a:pt x="-98687" y="144901"/>
                  <a:pt x="-93266" y="0"/>
                </a:cubicBezTo>
                <a:close/>
              </a:path>
              <a:path w="3164784" h="1498260" fill="none" extrusionOk="0">
                <a:moveTo>
                  <a:pt x="-93266" y="261896"/>
                </a:moveTo>
                <a:cubicBezTo>
                  <a:pt x="-157911" y="417882"/>
                  <a:pt x="-188393" y="615441"/>
                  <a:pt x="-249037" y="799142"/>
                </a:cubicBezTo>
              </a:path>
              <a:path w="3164784" h="1498260"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54416" y="96281"/>
                  <a:pt x="3150493" y="278605"/>
                  <a:pt x="3164784" y="454472"/>
                </a:cubicBezTo>
                <a:cubicBezTo>
                  <a:pt x="3179075" y="630339"/>
                  <a:pt x="3151722" y="803265"/>
                  <a:pt x="3164784" y="923927"/>
                </a:cubicBezTo>
                <a:cubicBezTo>
                  <a:pt x="3177846" y="1044589"/>
                  <a:pt x="3145631" y="1375451"/>
                  <a:pt x="3164784" y="1498260"/>
                </a:cubicBezTo>
                <a:cubicBezTo>
                  <a:pt x="3030790" y="1500317"/>
                  <a:pt x="2796131" y="1477985"/>
                  <a:pt x="2500179" y="1498260"/>
                </a:cubicBezTo>
                <a:cubicBezTo>
                  <a:pt x="2204227" y="1518535"/>
                  <a:pt x="2149769" y="1480661"/>
                  <a:pt x="1930518" y="1498260"/>
                </a:cubicBezTo>
                <a:cubicBezTo>
                  <a:pt x="1711267" y="1515859"/>
                  <a:pt x="1556663" y="1503346"/>
                  <a:pt x="1392505" y="1498260"/>
                </a:cubicBezTo>
                <a:cubicBezTo>
                  <a:pt x="1228347" y="1493174"/>
                  <a:pt x="1026109" y="1519822"/>
                  <a:pt x="854492" y="1498260"/>
                </a:cubicBezTo>
                <a:cubicBezTo>
                  <a:pt x="682875" y="1476698"/>
                  <a:pt x="284063" y="1487196"/>
                  <a:pt x="0" y="1498260"/>
                </a:cubicBezTo>
                <a:cubicBezTo>
                  <a:pt x="-7494" y="1295394"/>
                  <a:pt x="16139" y="1167277"/>
                  <a:pt x="0" y="1043788"/>
                </a:cubicBezTo>
                <a:cubicBezTo>
                  <a:pt x="-16139" y="920299"/>
                  <a:pt x="25589" y="714582"/>
                  <a:pt x="0" y="529385"/>
                </a:cubicBezTo>
                <a:cubicBezTo>
                  <a:pt x="-25589" y="344188"/>
                  <a:pt x="-12383" y="117167"/>
                  <a:pt x="0" y="0"/>
                </a:cubicBezTo>
                <a:close/>
              </a:path>
              <a:path w="3164784" h="1498260" fill="none" stroke="0" extrusionOk="0">
                <a:moveTo>
                  <a:pt x="-93266" y="0"/>
                </a:moveTo>
                <a:cubicBezTo>
                  <a:pt x="-85990" y="163430"/>
                  <a:pt x="-104067" y="228221"/>
                  <a:pt x="-93266" y="454472"/>
                </a:cubicBezTo>
                <a:cubicBezTo>
                  <a:pt x="-82465" y="680723"/>
                  <a:pt x="-74789" y="776528"/>
                  <a:pt x="-93266" y="908944"/>
                </a:cubicBezTo>
                <a:cubicBezTo>
                  <a:pt x="-111743" y="1041360"/>
                  <a:pt x="-82259" y="1332413"/>
                  <a:pt x="-93266" y="1498260"/>
                </a:cubicBezTo>
                <a:cubicBezTo>
                  <a:pt x="-81037" y="1400380"/>
                  <a:pt x="-80050" y="1154603"/>
                  <a:pt x="-93266" y="1043788"/>
                </a:cubicBezTo>
                <a:cubicBezTo>
                  <a:pt x="-106482" y="932973"/>
                  <a:pt x="-75042" y="669757"/>
                  <a:pt x="-93266" y="574333"/>
                </a:cubicBezTo>
                <a:cubicBezTo>
                  <a:pt x="-111490" y="478909"/>
                  <a:pt x="-98936" y="234485"/>
                  <a:pt x="-93266" y="0"/>
                </a:cubicBezTo>
                <a:close/>
              </a:path>
              <a:path w="3164784" h="1498260" fill="none" stroke="0" extrusionOk="0">
                <a:moveTo>
                  <a:pt x="-93266" y="261896"/>
                </a:moveTo>
                <a:cubicBezTo>
                  <a:pt x="-111377" y="404414"/>
                  <a:pt x="-181519" y="624473"/>
                  <a:pt x="-249037" y="799142"/>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53338"/>
                      <a:gd name="adj4" fmla="val -786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L’impact sur la création de valeur</a:t>
            </a:r>
          </a:p>
          <a:p>
            <a:pPr algn="ctr"/>
            <a:endParaRPr lang="fr-FR" sz="1100"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Le prêt moyen est de </a:t>
            </a:r>
            <a:r>
              <a:rPr lang="fr-FR" sz="1100" b="1" dirty="0">
                <a:latin typeface="Cavolini" panose="03000502040302020204" pitchFamily="66" charset="0"/>
                <a:cs typeface="Cavolini" panose="03000502040302020204" pitchFamily="66" charset="0"/>
              </a:rPr>
              <a:t>120 k€</a:t>
            </a:r>
            <a:r>
              <a:rPr lang="fr-FR" sz="1100" dirty="0">
                <a:latin typeface="Cavolini" panose="03000502040302020204" pitchFamily="66" charset="0"/>
                <a:cs typeface="Cavolini" panose="03000502040302020204" pitchFamily="66" charset="0"/>
              </a:rPr>
              <a:t> avec un </a:t>
            </a:r>
            <a:r>
              <a:rPr lang="fr-FR" sz="1100" b="1" dirty="0">
                <a:latin typeface="Cavolini" panose="03000502040302020204" pitchFamily="66" charset="0"/>
                <a:cs typeface="Cavolini" panose="03000502040302020204" pitchFamily="66" charset="0"/>
              </a:rPr>
              <a:t>taux de commission de 5%, </a:t>
            </a:r>
            <a:r>
              <a:rPr lang="fr-FR" sz="1100" dirty="0">
                <a:latin typeface="Cavolini" panose="03000502040302020204" pitchFamily="66" charset="0"/>
                <a:cs typeface="Cavolini" panose="03000502040302020204" pitchFamily="66" charset="0"/>
              </a:rPr>
              <a:t>soit une commission moyenne de 6 k€.</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5197034"/>
            <a:ext cx="7405588" cy="1139006"/>
          </a:xfrm>
          <a:custGeom>
            <a:avLst/>
            <a:gdLst>
              <a:gd name="connsiteX0" fmla="*/ 0 w 7405588"/>
              <a:gd name="connsiteY0" fmla="*/ 0 h 1139006"/>
              <a:gd name="connsiteX1" fmla="*/ 821347 w 7405588"/>
              <a:gd name="connsiteY1" fmla="*/ 0 h 1139006"/>
              <a:gd name="connsiteX2" fmla="*/ 1494582 w 7405588"/>
              <a:gd name="connsiteY2" fmla="*/ 0 h 1139006"/>
              <a:gd name="connsiteX3" fmla="*/ 2241873 w 7405588"/>
              <a:gd name="connsiteY3" fmla="*/ 0 h 1139006"/>
              <a:gd name="connsiteX4" fmla="*/ 2989165 w 7405588"/>
              <a:gd name="connsiteY4" fmla="*/ 0 h 1139006"/>
              <a:gd name="connsiteX5" fmla="*/ 3662400 w 7405588"/>
              <a:gd name="connsiteY5" fmla="*/ 0 h 1139006"/>
              <a:gd name="connsiteX6" fmla="*/ 4187523 w 7405588"/>
              <a:gd name="connsiteY6" fmla="*/ 0 h 1139006"/>
              <a:gd name="connsiteX7" fmla="*/ 4934815 w 7405588"/>
              <a:gd name="connsiteY7" fmla="*/ 0 h 1139006"/>
              <a:gd name="connsiteX8" fmla="*/ 5533994 w 7405588"/>
              <a:gd name="connsiteY8" fmla="*/ 0 h 1139006"/>
              <a:gd name="connsiteX9" fmla="*/ 6207229 w 7405588"/>
              <a:gd name="connsiteY9" fmla="*/ 0 h 1139006"/>
              <a:gd name="connsiteX10" fmla="*/ 6658297 w 7405588"/>
              <a:gd name="connsiteY10" fmla="*/ 0 h 1139006"/>
              <a:gd name="connsiteX11" fmla="*/ 7405588 w 7405588"/>
              <a:gd name="connsiteY11" fmla="*/ 0 h 1139006"/>
              <a:gd name="connsiteX12" fmla="*/ 7405588 w 7405588"/>
              <a:gd name="connsiteY12" fmla="*/ 569503 h 1139006"/>
              <a:gd name="connsiteX13" fmla="*/ 7405588 w 7405588"/>
              <a:gd name="connsiteY13" fmla="*/ 1139006 h 1139006"/>
              <a:gd name="connsiteX14" fmla="*/ 6954520 w 7405588"/>
              <a:gd name="connsiteY14" fmla="*/ 1139006 h 1139006"/>
              <a:gd name="connsiteX15" fmla="*/ 6429397 w 7405588"/>
              <a:gd name="connsiteY15" fmla="*/ 1139006 h 1139006"/>
              <a:gd name="connsiteX16" fmla="*/ 5682106 w 7405588"/>
              <a:gd name="connsiteY16" fmla="*/ 1139006 h 1139006"/>
              <a:gd name="connsiteX17" fmla="*/ 4934815 w 7405588"/>
              <a:gd name="connsiteY17" fmla="*/ 1139006 h 1139006"/>
              <a:gd name="connsiteX18" fmla="*/ 4335635 w 7405588"/>
              <a:gd name="connsiteY18" fmla="*/ 1139006 h 1139006"/>
              <a:gd name="connsiteX19" fmla="*/ 3514288 w 7405588"/>
              <a:gd name="connsiteY19" fmla="*/ 1139006 h 1139006"/>
              <a:gd name="connsiteX20" fmla="*/ 2766997 w 7405588"/>
              <a:gd name="connsiteY20" fmla="*/ 1139006 h 1139006"/>
              <a:gd name="connsiteX21" fmla="*/ 1945650 w 7405588"/>
              <a:gd name="connsiteY21" fmla="*/ 1139006 h 1139006"/>
              <a:gd name="connsiteX22" fmla="*/ 1198359 w 7405588"/>
              <a:gd name="connsiteY22" fmla="*/ 1139006 h 1139006"/>
              <a:gd name="connsiteX23" fmla="*/ 0 w 7405588"/>
              <a:gd name="connsiteY23" fmla="*/ 1139006 h 1139006"/>
              <a:gd name="connsiteX24" fmla="*/ 0 w 7405588"/>
              <a:gd name="connsiteY24" fmla="*/ 569503 h 1139006"/>
              <a:gd name="connsiteX25" fmla="*/ 0 w 7405588"/>
              <a:gd name="connsiteY25" fmla="*/ 0 h 113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139006"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78741" y="183975"/>
                  <a:pt x="7401548" y="389549"/>
                  <a:pt x="7405588" y="569503"/>
                </a:cubicBezTo>
                <a:cubicBezTo>
                  <a:pt x="7409628" y="749457"/>
                  <a:pt x="7386453" y="953821"/>
                  <a:pt x="7405588" y="1139006"/>
                </a:cubicBezTo>
                <a:cubicBezTo>
                  <a:pt x="7238604" y="1155927"/>
                  <a:pt x="7146131" y="1127963"/>
                  <a:pt x="6954520" y="1139006"/>
                </a:cubicBezTo>
                <a:cubicBezTo>
                  <a:pt x="6762909" y="1150049"/>
                  <a:pt x="6594653" y="1142268"/>
                  <a:pt x="6429397" y="1139006"/>
                </a:cubicBezTo>
                <a:cubicBezTo>
                  <a:pt x="6264141" y="1135744"/>
                  <a:pt x="5944120" y="1136414"/>
                  <a:pt x="5682106" y="1139006"/>
                </a:cubicBezTo>
                <a:cubicBezTo>
                  <a:pt x="5420092" y="1141598"/>
                  <a:pt x="5209279" y="1172273"/>
                  <a:pt x="4934815" y="1139006"/>
                </a:cubicBezTo>
                <a:cubicBezTo>
                  <a:pt x="4660351" y="1105739"/>
                  <a:pt x="4554775" y="1121499"/>
                  <a:pt x="4335635" y="1139006"/>
                </a:cubicBezTo>
                <a:cubicBezTo>
                  <a:pt x="4116495" y="1156513"/>
                  <a:pt x="3744260" y="1136143"/>
                  <a:pt x="3514288" y="1139006"/>
                </a:cubicBezTo>
                <a:cubicBezTo>
                  <a:pt x="3284316" y="1141869"/>
                  <a:pt x="2973223" y="1105180"/>
                  <a:pt x="2766997" y="1139006"/>
                </a:cubicBezTo>
                <a:cubicBezTo>
                  <a:pt x="2560771" y="1172832"/>
                  <a:pt x="2284025" y="1127367"/>
                  <a:pt x="1945650" y="1139006"/>
                </a:cubicBezTo>
                <a:cubicBezTo>
                  <a:pt x="1607275" y="1150645"/>
                  <a:pt x="1407956" y="1140441"/>
                  <a:pt x="1198359" y="1139006"/>
                </a:cubicBezTo>
                <a:cubicBezTo>
                  <a:pt x="988762" y="1137571"/>
                  <a:pt x="256253" y="1110399"/>
                  <a:pt x="0" y="1139006"/>
                </a:cubicBezTo>
                <a:cubicBezTo>
                  <a:pt x="-11732" y="897393"/>
                  <a:pt x="24243" y="761862"/>
                  <a:pt x="0" y="569503"/>
                </a:cubicBezTo>
                <a:cubicBezTo>
                  <a:pt x="-24243" y="377144"/>
                  <a:pt x="-1988" y="230496"/>
                  <a:pt x="0" y="0"/>
                </a:cubicBezTo>
                <a:close/>
              </a:path>
              <a:path w="7405588" h="1139006"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419689" y="285112"/>
                  <a:pt x="7383301" y="344619"/>
                  <a:pt x="7405588" y="580893"/>
                </a:cubicBezTo>
                <a:cubicBezTo>
                  <a:pt x="7427875" y="817167"/>
                  <a:pt x="7426891" y="929617"/>
                  <a:pt x="7405588" y="1139006"/>
                </a:cubicBezTo>
                <a:cubicBezTo>
                  <a:pt x="7226261" y="1157736"/>
                  <a:pt x="7106435" y="1151457"/>
                  <a:pt x="6880464" y="1139006"/>
                </a:cubicBezTo>
                <a:cubicBezTo>
                  <a:pt x="6654493" y="1126555"/>
                  <a:pt x="6464347" y="1123192"/>
                  <a:pt x="6355341" y="1139006"/>
                </a:cubicBezTo>
                <a:cubicBezTo>
                  <a:pt x="6246335" y="1154820"/>
                  <a:pt x="5894222" y="1155175"/>
                  <a:pt x="5756162" y="1139006"/>
                </a:cubicBezTo>
                <a:cubicBezTo>
                  <a:pt x="5618102" y="1122837"/>
                  <a:pt x="5151091" y="1153977"/>
                  <a:pt x="4934815" y="1139006"/>
                </a:cubicBezTo>
                <a:cubicBezTo>
                  <a:pt x="4718539" y="1124035"/>
                  <a:pt x="4419669" y="1139257"/>
                  <a:pt x="4261579" y="1139006"/>
                </a:cubicBezTo>
                <a:cubicBezTo>
                  <a:pt x="4103489" y="1138755"/>
                  <a:pt x="3787567" y="1129657"/>
                  <a:pt x="3662400" y="1139006"/>
                </a:cubicBezTo>
                <a:cubicBezTo>
                  <a:pt x="3537233" y="1148355"/>
                  <a:pt x="3220143" y="1118913"/>
                  <a:pt x="2915109" y="1139006"/>
                </a:cubicBezTo>
                <a:cubicBezTo>
                  <a:pt x="2610075" y="1159099"/>
                  <a:pt x="2545973" y="1139658"/>
                  <a:pt x="2241873" y="1139006"/>
                </a:cubicBezTo>
                <a:cubicBezTo>
                  <a:pt x="1937773" y="1138354"/>
                  <a:pt x="1755204" y="1101661"/>
                  <a:pt x="1420526" y="1139006"/>
                </a:cubicBezTo>
                <a:cubicBezTo>
                  <a:pt x="1085848" y="1176351"/>
                  <a:pt x="916011" y="1138362"/>
                  <a:pt x="599179" y="1139006"/>
                </a:cubicBezTo>
                <a:cubicBezTo>
                  <a:pt x="282347" y="1139650"/>
                  <a:pt x="146465" y="1121640"/>
                  <a:pt x="0" y="1139006"/>
                </a:cubicBezTo>
                <a:cubicBezTo>
                  <a:pt x="19571" y="1024386"/>
                  <a:pt x="21529" y="796771"/>
                  <a:pt x="0" y="592283"/>
                </a:cubicBezTo>
                <a:cubicBezTo>
                  <a:pt x="-21529" y="387795"/>
                  <a:pt x="11251" y="258974"/>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966571" y="5119752"/>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le PVH !</a:t>
            </a:r>
          </a:p>
        </p:txBody>
      </p:sp>
      <p:sp>
        <p:nvSpPr>
          <p:cNvPr id="41" name="ZoneTexte 40">
            <a:extLst>
              <a:ext uri="{FF2B5EF4-FFF2-40B4-BE49-F238E27FC236}">
                <a16:creationId xmlns:a16="http://schemas.microsoft.com/office/drawing/2014/main" id="{41F5B4C9-D297-03BC-C857-09805736B96C}"/>
              </a:ext>
            </a:extLst>
          </p:cNvPr>
          <p:cNvSpPr txBox="1"/>
          <p:nvPr/>
        </p:nvSpPr>
        <p:spPr>
          <a:xfrm>
            <a:off x="695325" y="5362318"/>
            <a:ext cx="7041440" cy="938719"/>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hlinkClick r:id="rId4"/>
              </a:rPr>
              <a:t>Brochure d’information client</a:t>
            </a:r>
            <a:r>
              <a:rPr lang="fr-FR" sz="1100" dirty="0">
                <a:latin typeface="Cavolini" panose="03000502040302020204" pitchFamily="66" charset="0"/>
                <a:cs typeface="Cavolini" panose="03000502040302020204" pitchFamily="66" charset="0"/>
              </a:rPr>
              <a:t>, </a:t>
            </a:r>
            <a:r>
              <a:rPr lang="fr-FR" sz="1100" b="1" dirty="0">
                <a:latin typeface="Cavolini" panose="03000502040302020204" pitchFamily="66" charset="0"/>
                <a:cs typeface="Cavolini" panose="03000502040302020204" pitchFamily="66" charset="0"/>
                <a:hlinkClick r:id="rId5"/>
              </a:rPr>
              <a:t>vidéo de présentation</a:t>
            </a:r>
            <a:r>
              <a:rPr lang="fr-FR" sz="1100" dirty="0">
                <a:latin typeface="Cavolini" panose="03000502040302020204" pitchFamily="66" charset="0"/>
                <a:cs typeface="Cavolini" panose="03000502040302020204" pitchFamily="66" charset="0"/>
              </a:rPr>
              <a:t>, </a:t>
            </a:r>
            <a:r>
              <a:rPr lang="fr-FR" sz="1100" b="1" dirty="0">
                <a:latin typeface="Cavolini" panose="03000502040302020204" pitchFamily="66" charset="0"/>
                <a:cs typeface="Cavolini" panose="03000502040302020204" pitchFamily="66" charset="0"/>
                <a:hlinkClick r:id="rId6"/>
              </a:rPr>
              <a:t>HDJ</a:t>
            </a:r>
            <a:r>
              <a:rPr lang="fr-FR" sz="1100" dirty="0">
                <a:latin typeface="Cavolini" panose="03000502040302020204" pitchFamily="66" charset="0"/>
                <a:cs typeface="Cavolini" panose="03000502040302020204" pitchFamily="66" charset="0"/>
              </a:rPr>
              <a:t>, ou </a:t>
            </a:r>
            <a:r>
              <a:rPr lang="fr-FR" sz="1100" b="1" dirty="0">
                <a:latin typeface="Cavolini" panose="03000502040302020204" pitchFamily="66" charset="0"/>
                <a:cs typeface="Cavolini" panose="03000502040302020204" pitchFamily="66" charset="0"/>
                <a:hlinkClick r:id="rId7"/>
              </a:rPr>
              <a:t>PVH à la TV</a:t>
            </a:r>
            <a:r>
              <a:rPr lang="fr-FR" sz="1100" dirty="0">
                <a:latin typeface="Cavolini" panose="03000502040302020204" pitchFamily="66" charset="0"/>
                <a:cs typeface="Cavolini" panose="03000502040302020204" pitchFamily="66" charset="0"/>
              </a:rPr>
              <a:t>… n’hésitez pas à consulter ces outils d’aide à la vente pour davantage d’informations ! </a:t>
            </a:r>
          </a:p>
          <a:p>
            <a:endParaRPr lang="fr-FR" sz="1100" dirty="0">
              <a:latin typeface="Cavolini" panose="03000502040302020204" pitchFamily="66" charset="0"/>
              <a:cs typeface="Cavolini" panose="03000502040302020204" pitchFamily="66" charset="0"/>
            </a:endParaRPr>
          </a:p>
          <a:p>
            <a:r>
              <a:rPr lang="fr-FR" sz="1100" dirty="0">
                <a:latin typeface="Cavolini" panose="03000502040302020204" pitchFamily="66" charset="0"/>
                <a:cs typeface="Cavolini" panose="03000502040302020204" pitchFamily="66" charset="0"/>
              </a:rPr>
              <a:t>La Fiche Contact est à envoyer dans la </a:t>
            </a:r>
            <a:r>
              <a:rPr lang="fr-FR" sz="1100" b="1" dirty="0">
                <a:latin typeface="Cavolini" panose="03000502040302020204" pitchFamily="66" charset="0"/>
                <a:cs typeface="Cavolini" panose="03000502040302020204" pitchFamily="66" charset="0"/>
                <a:hlinkClick r:id="rId8"/>
              </a:rPr>
              <a:t>boîte mail générique</a:t>
            </a:r>
            <a:r>
              <a:rPr lang="fr-FR" sz="1100" dirty="0">
                <a:latin typeface="Cavolini" panose="03000502040302020204" pitchFamily="66" charset="0"/>
                <a:cs typeface="Cavolini" panose="03000502040302020204" pitchFamily="66" charset="0"/>
              </a:rPr>
              <a:t>, en indiquant le nom et prénom des candidats au PVH, sa date de naissance, l’adresse mail et le n° de téléphone!</a:t>
            </a:r>
          </a:p>
        </p:txBody>
      </p:sp>
      <p:sp>
        <p:nvSpPr>
          <p:cNvPr id="42" name="Ellipse 41">
            <a:extLst>
              <a:ext uri="{FF2B5EF4-FFF2-40B4-BE49-F238E27FC236}">
                <a16:creationId xmlns:a16="http://schemas.microsoft.com/office/drawing/2014/main" id="{B32387E1-BBB0-827D-1213-8E5DF8D04F9E}"/>
              </a:ext>
            </a:extLst>
          </p:cNvPr>
          <p:cNvSpPr/>
          <p:nvPr/>
        </p:nvSpPr>
        <p:spPr>
          <a:xfrm>
            <a:off x="468460" y="549818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43" name="Ellipse 42">
            <a:extLst>
              <a:ext uri="{FF2B5EF4-FFF2-40B4-BE49-F238E27FC236}">
                <a16:creationId xmlns:a16="http://schemas.microsoft.com/office/drawing/2014/main" id="{4696074F-E1D7-015A-B7B3-F7EDB43E97FC}"/>
              </a:ext>
            </a:extLst>
          </p:cNvPr>
          <p:cNvSpPr/>
          <p:nvPr/>
        </p:nvSpPr>
        <p:spPr>
          <a:xfrm>
            <a:off x="477886" y="598445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2" name="Ellipse 1">
            <a:extLst>
              <a:ext uri="{FF2B5EF4-FFF2-40B4-BE49-F238E27FC236}">
                <a16:creationId xmlns:a16="http://schemas.microsoft.com/office/drawing/2014/main" id="{31E6558B-02A5-01C4-286A-4C662FC648D3}"/>
              </a:ext>
            </a:extLst>
          </p:cNvPr>
          <p:cNvSpPr/>
          <p:nvPr/>
        </p:nvSpPr>
        <p:spPr>
          <a:xfrm>
            <a:off x="3483870" y="4629043"/>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3</a:t>
            </a:r>
          </a:p>
        </p:txBody>
      </p:sp>
      <p:sp>
        <p:nvSpPr>
          <p:cNvPr id="6" name="ZoneTexte 5">
            <a:extLst>
              <a:ext uri="{FF2B5EF4-FFF2-40B4-BE49-F238E27FC236}">
                <a16:creationId xmlns:a16="http://schemas.microsoft.com/office/drawing/2014/main" id="{97DCEEEF-EADF-85A0-FC50-50A57D77D8EF}"/>
              </a:ext>
            </a:extLst>
          </p:cNvPr>
          <p:cNvSpPr txBox="1"/>
          <p:nvPr/>
        </p:nvSpPr>
        <p:spPr>
          <a:xfrm>
            <a:off x="3681398" y="4506162"/>
            <a:ext cx="4055366"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Aucun </a:t>
            </a:r>
            <a:r>
              <a:rPr lang="fr-FR" sz="1100" dirty="0">
                <a:latin typeface="Cavolini" panose="03000502040302020204" pitchFamily="66" charset="0"/>
                <a:cs typeface="Cavolini" panose="03000502040302020204" pitchFamily="66" charset="0"/>
              </a:rPr>
              <a:t>démarchage, phoning ou rendez-vous à domicile.</a:t>
            </a:r>
          </a:p>
        </p:txBody>
      </p:sp>
      <p:sp>
        <p:nvSpPr>
          <p:cNvPr id="7" name="Rectangle 6">
            <a:extLst>
              <a:ext uri="{FF2B5EF4-FFF2-40B4-BE49-F238E27FC236}">
                <a16:creationId xmlns:a16="http://schemas.microsoft.com/office/drawing/2014/main" id="{DA8CE534-824F-CE51-9ADD-4F8A479F5ACC}"/>
              </a:ext>
            </a:extLst>
          </p:cNvPr>
          <p:cNvSpPr/>
          <p:nvPr/>
        </p:nvSpPr>
        <p:spPr>
          <a:xfrm>
            <a:off x="8936002" y="1429823"/>
            <a:ext cx="2655923" cy="1399147"/>
          </a:xfrm>
          <a:custGeom>
            <a:avLst/>
            <a:gdLst>
              <a:gd name="connsiteX0" fmla="*/ 0 w 2655923"/>
              <a:gd name="connsiteY0" fmla="*/ 0 h 1399147"/>
              <a:gd name="connsiteX1" fmla="*/ 637422 w 2655923"/>
              <a:gd name="connsiteY1" fmla="*/ 0 h 1399147"/>
              <a:gd name="connsiteX2" fmla="*/ 1221725 w 2655923"/>
              <a:gd name="connsiteY2" fmla="*/ 0 h 1399147"/>
              <a:gd name="connsiteX3" fmla="*/ 1859146 w 2655923"/>
              <a:gd name="connsiteY3" fmla="*/ 0 h 1399147"/>
              <a:gd name="connsiteX4" fmla="*/ 2655923 w 2655923"/>
              <a:gd name="connsiteY4" fmla="*/ 0 h 1399147"/>
              <a:gd name="connsiteX5" fmla="*/ 2655923 w 2655923"/>
              <a:gd name="connsiteY5" fmla="*/ 727556 h 1399147"/>
              <a:gd name="connsiteX6" fmla="*/ 2655923 w 2655923"/>
              <a:gd name="connsiteY6" fmla="*/ 1399147 h 1399147"/>
              <a:gd name="connsiteX7" fmla="*/ 2071620 w 2655923"/>
              <a:gd name="connsiteY7" fmla="*/ 1399147 h 1399147"/>
              <a:gd name="connsiteX8" fmla="*/ 1381080 w 2655923"/>
              <a:gd name="connsiteY8" fmla="*/ 1399147 h 1399147"/>
              <a:gd name="connsiteX9" fmla="*/ 743658 w 2655923"/>
              <a:gd name="connsiteY9" fmla="*/ 1399147 h 1399147"/>
              <a:gd name="connsiteX10" fmla="*/ 0 w 2655923"/>
              <a:gd name="connsiteY10" fmla="*/ 1399147 h 1399147"/>
              <a:gd name="connsiteX11" fmla="*/ 0 w 2655923"/>
              <a:gd name="connsiteY11" fmla="*/ 699574 h 1399147"/>
              <a:gd name="connsiteX12" fmla="*/ 0 w 2655923"/>
              <a:gd name="connsiteY12" fmla="*/ 0 h 139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5923" h="1399147" fill="none" extrusionOk="0">
                <a:moveTo>
                  <a:pt x="0" y="0"/>
                </a:moveTo>
                <a:cubicBezTo>
                  <a:pt x="213995" y="-20401"/>
                  <a:pt x="405331" y="-21297"/>
                  <a:pt x="637422" y="0"/>
                </a:cubicBezTo>
                <a:cubicBezTo>
                  <a:pt x="869513" y="21297"/>
                  <a:pt x="1042751" y="2515"/>
                  <a:pt x="1221725" y="0"/>
                </a:cubicBezTo>
                <a:cubicBezTo>
                  <a:pt x="1400699" y="-2515"/>
                  <a:pt x="1709124" y="27441"/>
                  <a:pt x="1859146" y="0"/>
                </a:cubicBezTo>
                <a:cubicBezTo>
                  <a:pt x="2009168" y="-27441"/>
                  <a:pt x="2385459" y="26690"/>
                  <a:pt x="2655923" y="0"/>
                </a:cubicBezTo>
                <a:cubicBezTo>
                  <a:pt x="2672500" y="328049"/>
                  <a:pt x="2685014" y="387791"/>
                  <a:pt x="2655923" y="727556"/>
                </a:cubicBezTo>
                <a:cubicBezTo>
                  <a:pt x="2626832" y="1067321"/>
                  <a:pt x="2651383" y="1151780"/>
                  <a:pt x="2655923" y="1399147"/>
                </a:cubicBezTo>
                <a:cubicBezTo>
                  <a:pt x="2488099" y="1390602"/>
                  <a:pt x="2249266" y="1372328"/>
                  <a:pt x="2071620" y="1399147"/>
                </a:cubicBezTo>
                <a:cubicBezTo>
                  <a:pt x="1893974" y="1425966"/>
                  <a:pt x="1556772" y="1409167"/>
                  <a:pt x="1381080" y="1399147"/>
                </a:cubicBezTo>
                <a:cubicBezTo>
                  <a:pt x="1205388" y="1389127"/>
                  <a:pt x="1034551" y="1380219"/>
                  <a:pt x="743658" y="1399147"/>
                </a:cubicBezTo>
                <a:cubicBezTo>
                  <a:pt x="452765" y="1418075"/>
                  <a:pt x="309210" y="1389665"/>
                  <a:pt x="0" y="1399147"/>
                </a:cubicBezTo>
                <a:cubicBezTo>
                  <a:pt x="-25643" y="1117626"/>
                  <a:pt x="33618" y="869337"/>
                  <a:pt x="0" y="699574"/>
                </a:cubicBezTo>
                <a:cubicBezTo>
                  <a:pt x="-33618" y="529811"/>
                  <a:pt x="-33381" y="329955"/>
                  <a:pt x="0" y="0"/>
                </a:cubicBezTo>
                <a:close/>
              </a:path>
              <a:path w="2655923" h="1399147" stroke="0" extrusionOk="0">
                <a:moveTo>
                  <a:pt x="0" y="0"/>
                </a:moveTo>
                <a:cubicBezTo>
                  <a:pt x="152631" y="-1152"/>
                  <a:pt x="427636" y="-10268"/>
                  <a:pt x="584303" y="0"/>
                </a:cubicBezTo>
                <a:cubicBezTo>
                  <a:pt x="740970" y="10268"/>
                  <a:pt x="1045775" y="8952"/>
                  <a:pt x="1221725" y="0"/>
                </a:cubicBezTo>
                <a:cubicBezTo>
                  <a:pt x="1397675" y="-8952"/>
                  <a:pt x="1658287" y="20118"/>
                  <a:pt x="1885705" y="0"/>
                </a:cubicBezTo>
                <a:cubicBezTo>
                  <a:pt x="2113123" y="-20118"/>
                  <a:pt x="2423129" y="-15647"/>
                  <a:pt x="2655923" y="0"/>
                </a:cubicBezTo>
                <a:cubicBezTo>
                  <a:pt x="2679723" y="212514"/>
                  <a:pt x="2652435" y="396528"/>
                  <a:pt x="2655923" y="727556"/>
                </a:cubicBezTo>
                <a:cubicBezTo>
                  <a:pt x="2659411" y="1058584"/>
                  <a:pt x="2677664" y="1107057"/>
                  <a:pt x="2655923" y="1399147"/>
                </a:cubicBezTo>
                <a:cubicBezTo>
                  <a:pt x="2364645" y="1408824"/>
                  <a:pt x="2163191" y="1412372"/>
                  <a:pt x="1938824" y="1399147"/>
                </a:cubicBezTo>
                <a:cubicBezTo>
                  <a:pt x="1714457" y="1385922"/>
                  <a:pt x="1484336" y="1386132"/>
                  <a:pt x="1327962" y="1399147"/>
                </a:cubicBezTo>
                <a:cubicBezTo>
                  <a:pt x="1171588" y="1412162"/>
                  <a:pt x="874254" y="1394836"/>
                  <a:pt x="717099" y="1399147"/>
                </a:cubicBezTo>
                <a:cubicBezTo>
                  <a:pt x="559944" y="1403458"/>
                  <a:pt x="300958" y="1418702"/>
                  <a:pt x="0" y="1399147"/>
                </a:cubicBezTo>
                <a:cubicBezTo>
                  <a:pt x="-21756" y="1174120"/>
                  <a:pt x="-20730" y="933670"/>
                  <a:pt x="0" y="685582"/>
                </a:cubicBezTo>
                <a:cubicBezTo>
                  <a:pt x="20730" y="437495"/>
                  <a:pt x="-31216" y="248950"/>
                  <a:pt x="0" y="0"/>
                </a:cubicBezTo>
                <a:close/>
              </a:path>
            </a:pathLst>
          </a:custGeom>
          <a:ln>
            <a:extLst>
              <a:ext uri="{C807C97D-BFC1-408E-A445-0C87EB9F89A2}">
                <ask:lineSketchStyleProps xmlns:ask="http://schemas.microsoft.com/office/drawing/2018/sketchyshapes" sd="482925089">
                  <a:prstGeom prst="rect">
                    <a:avLst/>
                  </a:prstGeom>
                  <ask:type>
                    <ask:lineSketchFreehand/>
                  </ask:type>
                </ask:lineSketchStyleProps>
              </a:ext>
            </a:extLst>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latin typeface="Cavolini" panose="03000502040302020204" pitchFamily="66" charset="0"/>
                <a:cs typeface="Cavolini" panose="03000502040302020204" pitchFamily="66" charset="0"/>
              </a:rPr>
              <a:t>Cette</a:t>
            </a:r>
            <a:r>
              <a:rPr lang="fr-FR" sz="1200" b="1" dirty="0">
                <a:solidFill>
                  <a:schemeClr val="bg1"/>
                </a:solidFill>
                <a:latin typeface="Cavolini" panose="03000502040302020204" pitchFamily="66" charset="0"/>
                <a:cs typeface="Cavolini" panose="03000502040302020204" pitchFamily="66" charset="0"/>
              </a:rPr>
              <a:t> offre </a:t>
            </a:r>
            <a:r>
              <a:rPr lang="fr-FR" sz="1200" dirty="0">
                <a:solidFill>
                  <a:schemeClr val="bg1"/>
                </a:solidFill>
                <a:latin typeface="Cavolini" panose="03000502040302020204" pitchFamily="66" charset="0"/>
                <a:cs typeface="Cavolini" panose="03000502040302020204" pitchFamily="66" charset="0"/>
              </a:rPr>
              <a:t>s’adresse</a:t>
            </a:r>
            <a:r>
              <a:rPr lang="fr-FR" sz="1200" b="1" dirty="0">
                <a:solidFill>
                  <a:schemeClr val="bg1"/>
                </a:solidFill>
                <a:latin typeface="Cavolini" panose="03000502040302020204" pitchFamily="66" charset="0"/>
                <a:cs typeface="Cavolini" panose="03000502040302020204" pitchFamily="66" charset="0"/>
              </a:rPr>
              <a:t> à une clientèle particulièrement vulnérable. </a:t>
            </a:r>
            <a:r>
              <a:rPr lang="fr-FR" sz="1200" dirty="0">
                <a:solidFill>
                  <a:schemeClr val="bg1"/>
                </a:solidFill>
                <a:latin typeface="Cavolini" panose="03000502040302020204" pitchFamily="66" charset="0"/>
                <a:cs typeface="Cavolini" panose="03000502040302020204" pitchFamily="66" charset="0"/>
              </a:rPr>
              <a:t>Sa commercialisation est </a:t>
            </a:r>
            <a:r>
              <a:rPr lang="fr-FR" sz="1200" b="1" dirty="0">
                <a:solidFill>
                  <a:schemeClr val="bg1"/>
                </a:solidFill>
                <a:latin typeface="Cavolini" panose="03000502040302020204" pitchFamily="66" charset="0"/>
                <a:cs typeface="Cavolini" panose="03000502040302020204" pitchFamily="66" charset="0"/>
              </a:rPr>
              <a:t>strictement encadrée. Aucun intermédiaire hors notaire n’est autorisé !</a:t>
            </a:r>
          </a:p>
        </p:txBody>
      </p:sp>
      <p:sp>
        <p:nvSpPr>
          <p:cNvPr id="9" name="ZoneTexte 8">
            <a:extLst>
              <a:ext uri="{FF2B5EF4-FFF2-40B4-BE49-F238E27FC236}">
                <a16:creationId xmlns:a16="http://schemas.microsoft.com/office/drawing/2014/main" id="{2B1027B4-21B9-570E-5E51-DF7F7352B1C8}"/>
              </a:ext>
            </a:extLst>
          </p:cNvPr>
          <p:cNvSpPr txBox="1"/>
          <p:nvPr/>
        </p:nvSpPr>
        <p:spPr>
          <a:xfrm rot="20229572">
            <a:off x="8507376" y="1245156"/>
            <a:ext cx="857250" cy="369332"/>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fr-FR" b="1" dirty="0">
                <a:latin typeface="Cavolini" panose="03000502040302020204" pitchFamily="66" charset="0"/>
                <a:cs typeface="Cavolini" panose="03000502040302020204" pitchFamily="66" charset="0"/>
              </a:rPr>
              <a:t>!!!</a:t>
            </a:r>
          </a:p>
        </p:txBody>
      </p:sp>
      <p:pic>
        <p:nvPicPr>
          <p:cNvPr id="10" name="Image 9">
            <a:extLst>
              <a:ext uri="{FF2B5EF4-FFF2-40B4-BE49-F238E27FC236}">
                <a16:creationId xmlns:a16="http://schemas.microsoft.com/office/drawing/2014/main" id="{AEFE10DF-3010-84CA-ECAD-9B87B486A857}"/>
              </a:ext>
            </a:extLst>
          </p:cNvPr>
          <p:cNvPicPr>
            <a:picLocks noChangeAspect="1"/>
          </p:cNvPicPr>
          <p:nvPr/>
        </p:nvPicPr>
        <p:blipFill>
          <a:blip r:embed="rId9">
            <a:duotone>
              <a:prstClr val="black"/>
              <a:schemeClr val="accent4">
                <a:tint val="45000"/>
                <a:satMod val="400000"/>
              </a:schemeClr>
            </a:duotone>
          </a:blip>
          <a:stretch>
            <a:fillRect/>
          </a:stretch>
        </p:blipFill>
        <p:spPr>
          <a:xfrm rot="5400000" flipH="1" flipV="1">
            <a:off x="7534750" y="6115122"/>
            <a:ext cx="390819" cy="349164"/>
          </a:xfrm>
          <a:prstGeom prst="rect">
            <a:avLst/>
          </a:prstGeom>
          <a:noFill/>
        </p:spPr>
      </p:pic>
    </p:spTree>
    <p:extLst>
      <p:ext uri="{BB962C8B-B14F-4D97-AF65-F5344CB8AC3E}">
        <p14:creationId xmlns:p14="http://schemas.microsoft.com/office/powerpoint/2010/main" val="406766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33679-FFD0-62EF-E350-8FAC902ED4FC}"/>
              </a:ext>
            </a:extLst>
          </p:cNvPr>
          <p:cNvSpPr>
            <a:spLocks noGrp="1"/>
          </p:cNvSpPr>
          <p:nvPr>
            <p:ph type="body" sz="quarter" idx="14"/>
          </p:nvPr>
        </p:nvSpPr>
        <p:spPr/>
        <p:txBody>
          <a:bodyPr/>
          <a:lstStyle/>
          <a:p>
            <a:r>
              <a:rPr lang="fr-FR" dirty="0"/>
              <a:t>Nos partenaires et nos filiales</a:t>
            </a:r>
          </a:p>
        </p:txBody>
      </p:sp>
      <p:sp>
        <p:nvSpPr>
          <p:cNvPr id="3" name="Rectangle 2">
            <a:extLst>
              <a:ext uri="{FF2B5EF4-FFF2-40B4-BE49-F238E27FC236}">
                <a16:creationId xmlns:a16="http://schemas.microsoft.com/office/drawing/2014/main" id="{240A60E2-FB93-CC60-1ACA-14FB349CD86E}"/>
              </a:ext>
            </a:extLst>
          </p:cNvPr>
          <p:cNvSpPr/>
          <p:nvPr/>
        </p:nvSpPr>
        <p:spPr>
          <a:xfrm>
            <a:off x="676275" y="952500"/>
            <a:ext cx="2009775" cy="4762500"/>
          </a:xfrm>
          <a:custGeom>
            <a:avLst/>
            <a:gdLst>
              <a:gd name="connsiteX0" fmla="*/ 0 w 2009775"/>
              <a:gd name="connsiteY0" fmla="*/ 0 h 4762500"/>
              <a:gd name="connsiteX1" fmla="*/ 710121 w 2009775"/>
              <a:gd name="connsiteY1" fmla="*/ 0 h 4762500"/>
              <a:gd name="connsiteX2" fmla="*/ 1359948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2136321 h 4762500"/>
              <a:gd name="connsiteX7" fmla="*/ 2009775 w 2009775"/>
              <a:gd name="connsiteY7" fmla="*/ 272142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710121 w 2009775"/>
              <a:gd name="connsiteY12" fmla="*/ 4762500 h 4762500"/>
              <a:gd name="connsiteX13" fmla="*/ 0 w 2009775"/>
              <a:gd name="connsiteY13" fmla="*/ 4762500 h 4762500"/>
              <a:gd name="connsiteX14" fmla="*/ 0 w 2009775"/>
              <a:gd name="connsiteY14" fmla="*/ 4177393 h 4762500"/>
              <a:gd name="connsiteX15" fmla="*/ 0 w 2009775"/>
              <a:gd name="connsiteY15" fmla="*/ 3639911 h 4762500"/>
              <a:gd name="connsiteX16" fmla="*/ 0 w 2009775"/>
              <a:gd name="connsiteY16" fmla="*/ 2911929 h 4762500"/>
              <a:gd name="connsiteX17" fmla="*/ 0 w 2009775"/>
              <a:gd name="connsiteY17" fmla="*/ 2231571 h 4762500"/>
              <a:gd name="connsiteX18" fmla="*/ 0 w 2009775"/>
              <a:gd name="connsiteY18" fmla="*/ 1694089 h 4762500"/>
              <a:gd name="connsiteX19" fmla="*/ 0 w 2009775"/>
              <a:gd name="connsiteY19" fmla="*/ 9661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65187" y="-9564"/>
                  <a:pt x="520116" y="34756"/>
                  <a:pt x="710121" y="0"/>
                </a:cubicBezTo>
                <a:cubicBezTo>
                  <a:pt x="900126" y="-34756"/>
                  <a:pt x="1122295" y="14811"/>
                  <a:pt x="1359948" y="0"/>
                </a:cubicBezTo>
                <a:cubicBezTo>
                  <a:pt x="1597601" y="-14811"/>
                  <a:pt x="1687579" y="526"/>
                  <a:pt x="2009775" y="0"/>
                </a:cubicBezTo>
                <a:cubicBezTo>
                  <a:pt x="2020358" y="171418"/>
                  <a:pt x="2017859" y="601737"/>
                  <a:pt x="2009775" y="775607"/>
                </a:cubicBezTo>
                <a:cubicBezTo>
                  <a:pt x="2001691" y="949477"/>
                  <a:pt x="1988576" y="1153274"/>
                  <a:pt x="2009775" y="1360714"/>
                </a:cubicBezTo>
                <a:cubicBezTo>
                  <a:pt x="2030974" y="1568154"/>
                  <a:pt x="1999421" y="1922490"/>
                  <a:pt x="2009775" y="2136321"/>
                </a:cubicBezTo>
                <a:cubicBezTo>
                  <a:pt x="2020129" y="2350152"/>
                  <a:pt x="2024789" y="2545699"/>
                  <a:pt x="2009775" y="2721429"/>
                </a:cubicBezTo>
                <a:cubicBezTo>
                  <a:pt x="1994761" y="2897159"/>
                  <a:pt x="1990393" y="3076813"/>
                  <a:pt x="2009775" y="3401786"/>
                </a:cubicBezTo>
                <a:cubicBezTo>
                  <a:pt x="2029157" y="3726759"/>
                  <a:pt x="1997156" y="3836847"/>
                  <a:pt x="2009775" y="4034518"/>
                </a:cubicBezTo>
                <a:cubicBezTo>
                  <a:pt x="2022394" y="4232189"/>
                  <a:pt x="1998103" y="4599525"/>
                  <a:pt x="2009775" y="4762500"/>
                </a:cubicBezTo>
                <a:cubicBezTo>
                  <a:pt x="1868079" y="4772093"/>
                  <a:pt x="1499180" y="4781415"/>
                  <a:pt x="1339850" y="4762500"/>
                </a:cubicBezTo>
                <a:cubicBezTo>
                  <a:pt x="1180520" y="4743585"/>
                  <a:pt x="836326" y="4785718"/>
                  <a:pt x="710121" y="4762500"/>
                </a:cubicBezTo>
                <a:cubicBezTo>
                  <a:pt x="583916" y="4739282"/>
                  <a:pt x="167310" y="4733341"/>
                  <a:pt x="0" y="4762500"/>
                </a:cubicBezTo>
                <a:cubicBezTo>
                  <a:pt x="20554" y="4630970"/>
                  <a:pt x="-23941" y="4456607"/>
                  <a:pt x="0" y="4177393"/>
                </a:cubicBezTo>
                <a:cubicBezTo>
                  <a:pt x="23941" y="3898179"/>
                  <a:pt x="-22229" y="3900744"/>
                  <a:pt x="0" y="3639911"/>
                </a:cubicBezTo>
                <a:cubicBezTo>
                  <a:pt x="22229" y="3379078"/>
                  <a:pt x="-20873" y="3159780"/>
                  <a:pt x="0" y="2911929"/>
                </a:cubicBezTo>
                <a:cubicBezTo>
                  <a:pt x="20873" y="2664078"/>
                  <a:pt x="-17530" y="2548594"/>
                  <a:pt x="0" y="2231571"/>
                </a:cubicBezTo>
                <a:cubicBezTo>
                  <a:pt x="17530" y="1914548"/>
                  <a:pt x="4719" y="1935947"/>
                  <a:pt x="0" y="1694089"/>
                </a:cubicBezTo>
                <a:cubicBezTo>
                  <a:pt x="-4719" y="1452231"/>
                  <a:pt x="-16119" y="1234068"/>
                  <a:pt x="0" y="966107"/>
                </a:cubicBezTo>
                <a:cubicBezTo>
                  <a:pt x="16119" y="698146"/>
                  <a:pt x="-25913" y="381690"/>
                  <a:pt x="0" y="0"/>
                </a:cubicBezTo>
                <a:close/>
              </a:path>
              <a:path w="2009775" h="4762500" stroke="0" extrusionOk="0">
                <a:moveTo>
                  <a:pt x="0" y="0"/>
                </a:moveTo>
                <a:cubicBezTo>
                  <a:pt x="283373" y="-46"/>
                  <a:pt x="480280" y="18198"/>
                  <a:pt x="609632" y="0"/>
                </a:cubicBezTo>
                <a:cubicBezTo>
                  <a:pt x="738984" y="-18198"/>
                  <a:pt x="961167" y="21226"/>
                  <a:pt x="1279557" y="0"/>
                </a:cubicBezTo>
                <a:cubicBezTo>
                  <a:pt x="1597947" y="-21226"/>
                  <a:pt x="1786403" y="9365"/>
                  <a:pt x="2009775" y="0"/>
                </a:cubicBezTo>
                <a:cubicBezTo>
                  <a:pt x="2005068" y="107557"/>
                  <a:pt x="2012326" y="413843"/>
                  <a:pt x="2009775" y="537482"/>
                </a:cubicBezTo>
                <a:cubicBezTo>
                  <a:pt x="2007224" y="661121"/>
                  <a:pt x="1991931" y="824274"/>
                  <a:pt x="2009775" y="1074964"/>
                </a:cubicBezTo>
                <a:cubicBezTo>
                  <a:pt x="2027619" y="1325654"/>
                  <a:pt x="1995928" y="1590337"/>
                  <a:pt x="2009775" y="1755321"/>
                </a:cubicBezTo>
                <a:cubicBezTo>
                  <a:pt x="2023622" y="1920305"/>
                  <a:pt x="1981362" y="2163481"/>
                  <a:pt x="2009775" y="2340429"/>
                </a:cubicBezTo>
                <a:cubicBezTo>
                  <a:pt x="2038188" y="2517377"/>
                  <a:pt x="2035770" y="2679549"/>
                  <a:pt x="2009775" y="2877911"/>
                </a:cubicBezTo>
                <a:cubicBezTo>
                  <a:pt x="1983780" y="3076273"/>
                  <a:pt x="2042467" y="3390597"/>
                  <a:pt x="2009775" y="3558268"/>
                </a:cubicBezTo>
                <a:cubicBezTo>
                  <a:pt x="1977083" y="3725939"/>
                  <a:pt x="2023353" y="3862249"/>
                  <a:pt x="2009775" y="4095750"/>
                </a:cubicBezTo>
                <a:cubicBezTo>
                  <a:pt x="1996197" y="4329251"/>
                  <a:pt x="2031888" y="4452109"/>
                  <a:pt x="2009775" y="4762500"/>
                </a:cubicBezTo>
                <a:cubicBezTo>
                  <a:pt x="1762925" y="4781846"/>
                  <a:pt x="1542725" y="4787519"/>
                  <a:pt x="1380046" y="4762500"/>
                </a:cubicBezTo>
                <a:cubicBezTo>
                  <a:pt x="1217367" y="4737481"/>
                  <a:pt x="899631" y="4790396"/>
                  <a:pt x="770414" y="4762500"/>
                </a:cubicBezTo>
                <a:cubicBezTo>
                  <a:pt x="641197" y="4734604"/>
                  <a:pt x="373348" y="4758626"/>
                  <a:pt x="0" y="4762500"/>
                </a:cubicBezTo>
                <a:cubicBezTo>
                  <a:pt x="34518" y="4452012"/>
                  <a:pt x="-25645" y="4255991"/>
                  <a:pt x="0" y="3986893"/>
                </a:cubicBezTo>
                <a:cubicBezTo>
                  <a:pt x="25645" y="3717795"/>
                  <a:pt x="-6817" y="3436725"/>
                  <a:pt x="0" y="3258911"/>
                </a:cubicBezTo>
                <a:cubicBezTo>
                  <a:pt x="6817" y="3081097"/>
                  <a:pt x="-14663" y="2947925"/>
                  <a:pt x="0" y="2673804"/>
                </a:cubicBezTo>
                <a:cubicBezTo>
                  <a:pt x="14663" y="2399683"/>
                  <a:pt x="-24497" y="2210310"/>
                  <a:pt x="0" y="2041071"/>
                </a:cubicBezTo>
                <a:cubicBezTo>
                  <a:pt x="24497" y="1871832"/>
                  <a:pt x="-30614" y="1654566"/>
                  <a:pt x="0" y="1313089"/>
                </a:cubicBezTo>
                <a:cubicBezTo>
                  <a:pt x="30614" y="971612"/>
                  <a:pt x="1988" y="861042"/>
                  <a:pt x="0" y="727982"/>
                </a:cubicBezTo>
                <a:cubicBezTo>
                  <a:pt x="-1988" y="594922"/>
                  <a:pt x="8496" y="188894"/>
                  <a:pt x="0" y="0"/>
                </a:cubicBezTo>
                <a:close/>
              </a:path>
            </a:pathLst>
          </a:custGeom>
          <a:solidFill>
            <a:srgbClr val="FF8F8F"/>
          </a:solidFill>
          <a:ln>
            <a:solidFill>
              <a:srgbClr val="FF8F8F"/>
            </a:solidFill>
            <a:extLst>
              <a:ext uri="{C807C97D-BFC1-408E-A445-0C87EB9F89A2}">
                <ask:lineSketchStyleProps xmlns:ask="http://schemas.microsoft.com/office/drawing/2018/sketchyshapes" sd="359810162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678D3B07-0631-F150-F4C6-7D6D4AAF7FE0}"/>
              </a:ext>
            </a:extLst>
          </p:cNvPr>
          <p:cNvSpPr/>
          <p:nvPr/>
        </p:nvSpPr>
        <p:spPr>
          <a:xfrm>
            <a:off x="2838450" y="952500"/>
            <a:ext cx="2009775" cy="4762500"/>
          </a:xfrm>
          <a:custGeom>
            <a:avLst/>
            <a:gdLst>
              <a:gd name="connsiteX0" fmla="*/ 0 w 2009775"/>
              <a:gd name="connsiteY0" fmla="*/ 0 h 4762500"/>
              <a:gd name="connsiteX1" fmla="*/ 669925 w 2009775"/>
              <a:gd name="connsiteY1" fmla="*/ 0 h 4762500"/>
              <a:gd name="connsiteX2" fmla="*/ 1319752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1945821 h 4762500"/>
              <a:gd name="connsiteX7" fmla="*/ 2009775 w 2009775"/>
              <a:gd name="connsiteY7" fmla="*/ 2530929 h 4762500"/>
              <a:gd name="connsiteX8" fmla="*/ 2009775 w 2009775"/>
              <a:gd name="connsiteY8" fmla="*/ 3068411 h 4762500"/>
              <a:gd name="connsiteX9" fmla="*/ 2009775 w 2009775"/>
              <a:gd name="connsiteY9" fmla="*/ 3605893 h 4762500"/>
              <a:gd name="connsiteX10" fmla="*/ 2009775 w 2009775"/>
              <a:gd name="connsiteY10" fmla="*/ 4762500 h 4762500"/>
              <a:gd name="connsiteX11" fmla="*/ 1359948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129768 h 4762500"/>
              <a:gd name="connsiteX15" fmla="*/ 0 w 2009775"/>
              <a:gd name="connsiteY15" fmla="*/ 3497036 h 4762500"/>
              <a:gd name="connsiteX16" fmla="*/ 0 w 2009775"/>
              <a:gd name="connsiteY16" fmla="*/ 2864304 h 4762500"/>
              <a:gd name="connsiteX17" fmla="*/ 0 w 2009775"/>
              <a:gd name="connsiteY17" fmla="*/ 2231571 h 4762500"/>
              <a:gd name="connsiteX18" fmla="*/ 0 w 2009775"/>
              <a:gd name="connsiteY18" fmla="*/ 1646464 h 4762500"/>
              <a:gd name="connsiteX19" fmla="*/ 0 w 2009775"/>
              <a:gd name="connsiteY19" fmla="*/ 91848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36738" y="27841"/>
                  <a:pt x="392819" y="-14640"/>
                  <a:pt x="669925" y="0"/>
                </a:cubicBezTo>
                <a:cubicBezTo>
                  <a:pt x="947032" y="14640"/>
                  <a:pt x="1029981" y="-22633"/>
                  <a:pt x="1319752" y="0"/>
                </a:cubicBezTo>
                <a:cubicBezTo>
                  <a:pt x="1609523" y="22633"/>
                  <a:pt x="1693633" y="3744"/>
                  <a:pt x="2009775" y="0"/>
                </a:cubicBezTo>
                <a:cubicBezTo>
                  <a:pt x="2048486" y="356016"/>
                  <a:pt x="1976184" y="580215"/>
                  <a:pt x="2009775" y="775607"/>
                </a:cubicBezTo>
                <a:cubicBezTo>
                  <a:pt x="2043366" y="970999"/>
                  <a:pt x="2019838" y="1128798"/>
                  <a:pt x="2009775" y="1360714"/>
                </a:cubicBezTo>
                <a:cubicBezTo>
                  <a:pt x="1999712" y="1592630"/>
                  <a:pt x="1993622" y="1701932"/>
                  <a:pt x="2009775" y="1945821"/>
                </a:cubicBezTo>
                <a:cubicBezTo>
                  <a:pt x="2025928" y="2189710"/>
                  <a:pt x="1989269" y="2247747"/>
                  <a:pt x="2009775" y="2530929"/>
                </a:cubicBezTo>
                <a:cubicBezTo>
                  <a:pt x="2030281" y="2814111"/>
                  <a:pt x="2016861" y="2952628"/>
                  <a:pt x="2009775" y="3068411"/>
                </a:cubicBezTo>
                <a:cubicBezTo>
                  <a:pt x="2002689" y="3184194"/>
                  <a:pt x="2017420" y="3469220"/>
                  <a:pt x="2009775" y="3605893"/>
                </a:cubicBezTo>
                <a:cubicBezTo>
                  <a:pt x="2002130" y="3742566"/>
                  <a:pt x="2023684" y="4351006"/>
                  <a:pt x="2009775" y="4762500"/>
                </a:cubicBezTo>
                <a:cubicBezTo>
                  <a:pt x="1825321" y="4755360"/>
                  <a:pt x="1580427" y="4784738"/>
                  <a:pt x="1359948" y="4762500"/>
                </a:cubicBezTo>
                <a:cubicBezTo>
                  <a:pt x="1139469" y="4740262"/>
                  <a:pt x="955070" y="4788466"/>
                  <a:pt x="669925" y="4762500"/>
                </a:cubicBezTo>
                <a:cubicBezTo>
                  <a:pt x="384780" y="4736534"/>
                  <a:pt x="197881" y="4793342"/>
                  <a:pt x="0" y="4762500"/>
                </a:cubicBezTo>
                <a:cubicBezTo>
                  <a:pt x="-12253" y="4537129"/>
                  <a:pt x="-9532" y="4263446"/>
                  <a:pt x="0" y="4129768"/>
                </a:cubicBezTo>
                <a:cubicBezTo>
                  <a:pt x="9532" y="3996090"/>
                  <a:pt x="-3840" y="3729878"/>
                  <a:pt x="0" y="3497036"/>
                </a:cubicBezTo>
                <a:cubicBezTo>
                  <a:pt x="3840" y="3264194"/>
                  <a:pt x="-14726" y="3107320"/>
                  <a:pt x="0" y="2864304"/>
                </a:cubicBezTo>
                <a:cubicBezTo>
                  <a:pt x="14726" y="2621288"/>
                  <a:pt x="3935" y="2396772"/>
                  <a:pt x="0" y="2231571"/>
                </a:cubicBezTo>
                <a:cubicBezTo>
                  <a:pt x="-3935" y="2066370"/>
                  <a:pt x="-16098" y="1791170"/>
                  <a:pt x="0" y="1646464"/>
                </a:cubicBezTo>
                <a:cubicBezTo>
                  <a:pt x="16098" y="1501758"/>
                  <a:pt x="26899" y="1268510"/>
                  <a:pt x="0" y="918482"/>
                </a:cubicBezTo>
                <a:cubicBezTo>
                  <a:pt x="-26899" y="568454"/>
                  <a:pt x="-40065" y="259293"/>
                  <a:pt x="0" y="0"/>
                </a:cubicBezTo>
                <a:close/>
              </a:path>
              <a:path w="2009775" h="4762500" stroke="0" extrusionOk="0">
                <a:moveTo>
                  <a:pt x="0" y="0"/>
                </a:moveTo>
                <a:cubicBezTo>
                  <a:pt x="333957" y="-6629"/>
                  <a:pt x="362374" y="-12961"/>
                  <a:pt x="690023" y="0"/>
                </a:cubicBezTo>
                <a:cubicBezTo>
                  <a:pt x="1017672" y="12961"/>
                  <a:pt x="1227587" y="-5423"/>
                  <a:pt x="1400143" y="0"/>
                </a:cubicBezTo>
                <a:cubicBezTo>
                  <a:pt x="1572699" y="5423"/>
                  <a:pt x="1827075" y="-27492"/>
                  <a:pt x="2009775" y="0"/>
                </a:cubicBezTo>
                <a:cubicBezTo>
                  <a:pt x="2018795" y="191886"/>
                  <a:pt x="2026738" y="356600"/>
                  <a:pt x="2009775" y="585107"/>
                </a:cubicBezTo>
                <a:cubicBezTo>
                  <a:pt x="1992812" y="813614"/>
                  <a:pt x="1993542" y="979742"/>
                  <a:pt x="2009775" y="1122589"/>
                </a:cubicBezTo>
                <a:cubicBezTo>
                  <a:pt x="2026008" y="1265436"/>
                  <a:pt x="2023423" y="1622489"/>
                  <a:pt x="2009775" y="1755321"/>
                </a:cubicBezTo>
                <a:cubicBezTo>
                  <a:pt x="1996127" y="1888153"/>
                  <a:pt x="1983552" y="2108889"/>
                  <a:pt x="2009775" y="2435679"/>
                </a:cubicBezTo>
                <a:cubicBezTo>
                  <a:pt x="2035998" y="2762469"/>
                  <a:pt x="2011693" y="3005661"/>
                  <a:pt x="2009775" y="3211286"/>
                </a:cubicBezTo>
                <a:cubicBezTo>
                  <a:pt x="2007857" y="3416911"/>
                  <a:pt x="2009922" y="3580813"/>
                  <a:pt x="2009775" y="3939268"/>
                </a:cubicBezTo>
                <a:cubicBezTo>
                  <a:pt x="2009628" y="4297723"/>
                  <a:pt x="1985322" y="4526219"/>
                  <a:pt x="2009775" y="4762500"/>
                </a:cubicBezTo>
                <a:cubicBezTo>
                  <a:pt x="1793857" y="4790703"/>
                  <a:pt x="1520459" y="4749609"/>
                  <a:pt x="1380046" y="4762500"/>
                </a:cubicBezTo>
                <a:cubicBezTo>
                  <a:pt x="1239633" y="4775391"/>
                  <a:pt x="891269" y="4780724"/>
                  <a:pt x="690023" y="4762500"/>
                </a:cubicBezTo>
                <a:cubicBezTo>
                  <a:pt x="488777" y="4744276"/>
                  <a:pt x="206547" y="4795916"/>
                  <a:pt x="0" y="4762500"/>
                </a:cubicBezTo>
                <a:cubicBezTo>
                  <a:pt x="-29962" y="4590749"/>
                  <a:pt x="32032" y="4320546"/>
                  <a:pt x="0" y="4082143"/>
                </a:cubicBezTo>
                <a:cubicBezTo>
                  <a:pt x="-32032" y="3843740"/>
                  <a:pt x="5239" y="3695020"/>
                  <a:pt x="0" y="3544661"/>
                </a:cubicBezTo>
                <a:cubicBezTo>
                  <a:pt x="-5239" y="3394302"/>
                  <a:pt x="20065" y="3072428"/>
                  <a:pt x="0" y="2816679"/>
                </a:cubicBezTo>
                <a:cubicBezTo>
                  <a:pt x="-20065" y="2560930"/>
                  <a:pt x="-11865" y="2440463"/>
                  <a:pt x="0" y="2231571"/>
                </a:cubicBezTo>
                <a:cubicBezTo>
                  <a:pt x="11865" y="2022679"/>
                  <a:pt x="-18854" y="1719786"/>
                  <a:pt x="0" y="1503589"/>
                </a:cubicBezTo>
                <a:cubicBezTo>
                  <a:pt x="18854" y="1287392"/>
                  <a:pt x="-21717" y="1096297"/>
                  <a:pt x="0" y="870857"/>
                </a:cubicBezTo>
                <a:cubicBezTo>
                  <a:pt x="21717" y="645417"/>
                  <a:pt x="-9604" y="275139"/>
                  <a:pt x="0" y="0"/>
                </a:cubicBezTo>
                <a:close/>
              </a:path>
            </a:pathLst>
          </a:custGeom>
          <a:solidFill>
            <a:srgbClr val="FF5B5B"/>
          </a:solidFill>
          <a:ln>
            <a:solidFill>
              <a:srgbClr val="FF5B5B"/>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9CFC209-463A-7813-4650-AE3B3D14F463}"/>
              </a:ext>
            </a:extLst>
          </p:cNvPr>
          <p:cNvSpPr/>
          <p:nvPr/>
        </p:nvSpPr>
        <p:spPr>
          <a:xfrm>
            <a:off x="5000625" y="952500"/>
            <a:ext cx="2009775" cy="4762500"/>
          </a:xfrm>
          <a:custGeom>
            <a:avLst/>
            <a:gdLst>
              <a:gd name="connsiteX0" fmla="*/ 0 w 2009775"/>
              <a:gd name="connsiteY0" fmla="*/ 0 h 4762500"/>
              <a:gd name="connsiteX1" fmla="*/ 690023 w 2009775"/>
              <a:gd name="connsiteY1" fmla="*/ 0 h 4762500"/>
              <a:gd name="connsiteX2" fmla="*/ 1299655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2088696 h 4762500"/>
              <a:gd name="connsiteX7" fmla="*/ 2009775 w 2009775"/>
              <a:gd name="connsiteY7" fmla="*/ 2673804 h 4762500"/>
              <a:gd name="connsiteX8" fmla="*/ 2009775 w 2009775"/>
              <a:gd name="connsiteY8" fmla="*/ 3354161 h 4762500"/>
              <a:gd name="connsiteX9" fmla="*/ 2009775 w 2009775"/>
              <a:gd name="connsiteY9" fmla="*/ 4129768 h 4762500"/>
              <a:gd name="connsiteX10" fmla="*/ 2009775 w 2009775"/>
              <a:gd name="connsiteY10" fmla="*/ 4762500 h 4762500"/>
              <a:gd name="connsiteX11" fmla="*/ 1359948 w 2009775"/>
              <a:gd name="connsiteY11" fmla="*/ 4762500 h 4762500"/>
              <a:gd name="connsiteX12" fmla="*/ 690023 w 2009775"/>
              <a:gd name="connsiteY12" fmla="*/ 4762500 h 4762500"/>
              <a:gd name="connsiteX13" fmla="*/ 0 w 2009775"/>
              <a:gd name="connsiteY13" fmla="*/ 4762500 h 4762500"/>
              <a:gd name="connsiteX14" fmla="*/ 0 w 2009775"/>
              <a:gd name="connsiteY14" fmla="*/ 4225018 h 4762500"/>
              <a:gd name="connsiteX15" fmla="*/ 0 w 2009775"/>
              <a:gd name="connsiteY15" fmla="*/ 3449411 h 4762500"/>
              <a:gd name="connsiteX16" fmla="*/ 0 w 2009775"/>
              <a:gd name="connsiteY16" fmla="*/ 2816679 h 4762500"/>
              <a:gd name="connsiteX17" fmla="*/ 0 w 2009775"/>
              <a:gd name="connsiteY17" fmla="*/ 2183946 h 4762500"/>
              <a:gd name="connsiteX18" fmla="*/ 0 w 2009775"/>
              <a:gd name="connsiteY18" fmla="*/ 1551214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84969" y="-17329"/>
                  <a:pt x="379393" y="-26212"/>
                  <a:pt x="690023" y="0"/>
                </a:cubicBezTo>
                <a:cubicBezTo>
                  <a:pt x="1000653" y="26212"/>
                  <a:pt x="1144843" y="7351"/>
                  <a:pt x="1299655" y="0"/>
                </a:cubicBezTo>
                <a:cubicBezTo>
                  <a:pt x="1454467" y="-7351"/>
                  <a:pt x="1749321" y="-22757"/>
                  <a:pt x="2009775" y="0"/>
                </a:cubicBezTo>
                <a:cubicBezTo>
                  <a:pt x="1994819" y="334975"/>
                  <a:pt x="1981427" y="475214"/>
                  <a:pt x="2009775" y="775607"/>
                </a:cubicBezTo>
                <a:cubicBezTo>
                  <a:pt x="2038123" y="1076000"/>
                  <a:pt x="2032470" y="1173502"/>
                  <a:pt x="2009775" y="1313089"/>
                </a:cubicBezTo>
                <a:cubicBezTo>
                  <a:pt x="1987080" y="1452676"/>
                  <a:pt x="1985896" y="1759348"/>
                  <a:pt x="2009775" y="2088696"/>
                </a:cubicBezTo>
                <a:cubicBezTo>
                  <a:pt x="2033654" y="2418044"/>
                  <a:pt x="1987956" y="2514659"/>
                  <a:pt x="2009775" y="2673804"/>
                </a:cubicBezTo>
                <a:cubicBezTo>
                  <a:pt x="2031594" y="2832949"/>
                  <a:pt x="2010265" y="3110793"/>
                  <a:pt x="2009775" y="3354161"/>
                </a:cubicBezTo>
                <a:cubicBezTo>
                  <a:pt x="2009285" y="3597529"/>
                  <a:pt x="2000055" y="3968452"/>
                  <a:pt x="2009775" y="4129768"/>
                </a:cubicBezTo>
                <a:cubicBezTo>
                  <a:pt x="2019495" y="4291084"/>
                  <a:pt x="2005800" y="4539244"/>
                  <a:pt x="2009775" y="4762500"/>
                </a:cubicBezTo>
                <a:cubicBezTo>
                  <a:pt x="1716621" y="4788230"/>
                  <a:pt x="1677810" y="4759839"/>
                  <a:pt x="1359948" y="4762500"/>
                </a:cubicBezTo>
                <a:cubicBezTo>
                  <a:pt x="1042086" y="4765161"/>
                  <a:pt x="983399" y="4729091"/>
                  <a:pt x="690023" y="4762500"/>
                </a:cubicBezTo>
                <a:cubicBezTo>
                  <a:pt x="396648" y="4795909"/>
                  <a:pt x="225694" y="4795645"/>
                  <a:pt x="0" y="4762500"/>
                </a:cubicBezTo>
                <a:cubicBezTo>
                  <a:pt x="1352" y="4503732"/>
                  <a:pt x="-14486" y="4387955"/>
                  <a:pt x="0" y="4225018"/>
                </a:cubicBezTo>
                <a:cubicBezTo>
                  <a:pt x="14486" y="4062081"/>
                  <a:pt x="-6527" y="3796133"/>
                  <a:pt x="0" y="3449411"/>
                </a:cubicBezTo>
                <a:cubicBezTo>
                  <a:pt x="6527" y="3102689"/>
                  <a:pt x="433" y="3072039"/>
                  <a:pt x="0" y="2816679"/>
                </a:cubicBezTo>
                <a:cubicBezTo>
                  <a:pt x="-433" y="2561319"/>
                  <a:pt x="-12171" y="2469262"/>
                  <a:pt x="0" y="2183946"/>
                </a:cubicBezTo>
                <a:cubicBezTo>
                  <a:pt x="12171" y="1898630"/>
                  <a:pt x="4671" y="1833169"/>
                  <a:pt x="0" y="1551214"/>
                </a:cubicBezTo>
                <a:cubicBezTo>
                  <a:pt x="-4671" y="1269259"/>
                  <a:pt x="-10851" y="1212301"/>
                  <a:pt x="0" y="1013732"/>
                </a:cubicBezTo>
                <a:cubicBezTo>
                  <a:pt x="10851" y="815163"/>
                  <a:pt x="9425" y="340905"/>
                  <a:pt x="0" y="0"/>
                </a:cubicBezTo>
                <a:close/>
              </a:path>
              <a:path w="2009775" h="4762500" stroke="0" extrusionOk="0">
                <a:moveTo>
                  <a:pt x="0" y="0"/>
                </a:moveTo>
                <a:cubicBezTo>
                  <a:pt x="176252" y="10604"/>
                  <a:pt x="402071" y="-6479"/>
                  <a:pt x="710121" y="0"/>
                </a:cubicBezTo>
                <a:cubicBezTo>
                  <a:pt x="1018171" y="6479"/>
                  <a:pt x="1211464" y="-28826"/>
                  <a:pt x="1339850" y="0"/>
                </a:cubicBezTo>
                <a:cubicBezTo>
                  <a:pt x="1468236" y="28826"/>
                  <a:pt x="1756639" y="-9834"/>
                  <a:pt x="2009775" y="0"/>
                </a:cubicBezTo>
                <a:cubicBezTo>
                  <a:pt x="1998008" y="293939"/>
                  <a:pt x="1989902" y="317804"/>
                  <a:pt x="2009775" y="632732"/>
                </a:cubicBezTo>
                <a:cubicBezTo>
                  <a:pt x="2029648" y="947660"/>
                  <a:pt x="1994578" y="969321"/>
                  <a:pt x="2009775" y="1217839"/>
                </a:cubicBezTo>
                <a:cubicBezTo>
                  <a:pt x="2024972" y="1466357"/>
                  <a:pt x="2044510" y="1706695"/>
                  <a:pt x="2009775" y="1993446"/>
                </a:cubicBezTo>
                <a:cubicBezTo>
                  <a:pt x="1975040" y="2280197"/>
                  <a:pt x="2009734" y="2408957"/>
                  <a:pt x="2009775" y="2673804"/>
                </a:cubicBezTo>
                <a:cubicBezTo>
                  <a:pt x="2009816" y="2938651"/>
                  <a:pt x="1995075" y="3052094"/>
                  <a:pt x="2009775" y="3211286"/>
                </a:cubicBezTo>
                <a:cubicBezTo>
                  <a:pt x="2024475" y="3370478"/>
                  <a:pt x="2031418" y="3638429"/>
                  <a:pt x="2009775" y="3796393"/>
                </a:cubicBezTo>
                <a:cubicBezTo>
                  <a:pt x="1988132" y="3954357"/>
                  <a:pt x="1976450" y="4297782"/>
                  <a:pt x="2009775" y="4762500"/>
                </a:cubicBezTo>
                <a:cubicBezTo>
                  <a:pt x="1722789" y="4774861"/>
                  <a:pt x="1600676" y="4756106"/>
                  <a:pt x="1299655" y="4762500"/>
                </a:cubicBezTo>
                <a:cubicBezTo>
                  <a:pt x="998634" y="4768894"/>
                  <a:pt x="873854" y="4773067"/>
                  <a:pt x="629730" y="4762500"/>
                </a:cubicBezTo>
                <a:cubicBezTo>
                  <a:pt x="385606" y="4751933"/>
                  <a:pt x="288775" y="4735660"/>
                  <a:pt x="0" y="4762500"/>
                </a:cubicBezTo>
                <a:cubicBezTo>
                  <a:pt x="13901" y="4507038"/>
                  <a:pt x="-4462" y="4276723"/>
                  <a:pt x="0" y="4082143"/>
                </a:cubicBezTo>
                <a:cubicBezTo>
                  <a:pt x="4462" y="3887563"/>
                  <a:pt x="-15254" y="3662733"/>
                  <a:pt x="0" y="3401786"/>
                </a:cubicBezTo>
                <a:cubicBezTo>
                  <a:pt x="15254" y="3140839"/>
                  <a:pt x="-6033" y="2932085"/>
                  <a:pt x="0" y="2626179"/>
                </a:cubicBezTo>
                <a:cubicBezTo>
                  <a:pt x="6033" y="2320273"/>
                  <a:pt x="-8951" y="2228812"/>
                  <a:pt x="0" y="1898196"/>
                </a:cubicBezTo>
                <a:cubicBezTo>
                  <a:pt x="8951" y="1567580"/>
                  <a:pt x="15551" y="1560295"/>
                  <a:pt x="0" y="1265464"/>
                </a:cubicBezTo>
                <a:cubicBezTo>
                  <a:pt x="-15551" y="970633"/>
                  <a:pt x="-4621" y="875076"/>
                  <a:pt x="0" y="680357"/>
                </a:cubicBezTo>
                <a:cubicBezTo>
                  <a:pt x="4621" y="485638"/>
                  <a:pt x="17661" y="285329"/>
                  <a:pt x="0" y="0"/>
                </a:cubicBezTo>
                <a:close/>
              </a:path>
            </a:pathLst>
          </a:custGeom>
          <a:solidFill>
            <a:srgbClr val="FF3B3B"/>
          </a:solidFill>
          <a:ln>
            <a:solidFill>
              <a:srgbClr val="FF3B3B"/>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82D172A-76EF-156D-DD2E-C63CC500F08D}"/>
              </a:ext>
            </a:extLst>
          </p:cNvPr>
          <p:cNvSpPr/>
          <p:nvPr/>
        </p:nvSpPr>
        <p:spPr>
          <a:xfrm>
            <a:off x="7162800" y="952500"/>
            <a:ext cx="2009775" cy="4762500"/>
          </a:xfrm>
          <a:custGeom>
            <a:avLst/>
            <a:gdLst>
              <a:gd name="connsiteX0" fmla="*/ 0 w 2009775"/>
              <a:gd name="connsiteY0" fmla="*/ 0 h 4762500"/>
              <a:gd name="connsiteX1" fmla="*/ 710121 w 2009775"/>
              <a:gd name="connsiteY1" fmla="*/ 0 h 4762500"/>
              <a:gd name="connsiteX2" fmla="*/ 1380046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1850571 h 4762500"/>
              <a:gd name="connsiteX7" fmla="*/ 2009775 w 2009775"/>
              <a:gd name="connsiteY7" fmla="*/ 2530929 h 4762500"/>
              <a:gd name="connsiteX8" fmla="*/ 2009775 w 2009775"/>
              <a:gd name="connsiteY8" fmla="*/ 3116036 h 4762500"/>
              <a:gd name="connsiteX9" fmla="*/ 2009775 w 2009775"/>
              <a:gd name="connsiteY9" fmla="*/ 3653518 h 4762500"/>
              <a:gd name="connsiteX10" fmla="*/ 2009775 w 2009775"/>
              <a:gd name="connsiteY10" fmla="*/ 4762500 h 4762500"/>
              <a:gd name="connsiteX11" fmla="*/ 1299655 w 2009775"/>
              <a:gd name="connsiteY11" fmla="*/ 4762500 h 4762500"/>
              <a:gd name="connsiteX12" fmla="*/ 609632 w 2009775"/>
              <a:gd name="connsiteY12" fmla="*/ 4762500 h 4762500"/>
              <a:gd name="connsiteX13" fmla="*/ 0 w 2009775"/>
              <a:gd name="connsiteY13" fmla="*/ 4762500 h 4762500"/>
              <a:gd name="connsiteX14" fmla="*/ 0 w 2009775"/>
              <a:gd name="connsiteY14" fmla="*/ 3986893 h 4762500"/>
              <a:gd name="connsiteX15" fmla="*/ 0 w 2009775"/>
              <a:gd name="connsiteY15" fmla="*/ 3211286 h 4762500"/>
              <a:gd name="connsiteX16" fmla="*/ 0 w 2009775"/>
              <a:gd name="connsiteY16" fmla="*/ 2673804 h 4762500"/>
              <a:gd name="connsiteX17" fmla="*/ 0 w 2009775"/>
              <a:gd name="connsiteY17" fmla="*/ 2088696 h 4762500"/>
              <a:gd name="connsiteX18" fmla="*/ 0 w 2009775"/>
              <a:gd name="connsiteY18" fmla="*/ 1455964 h 4762500"/>
              <a:gd name="connsiteX19" fmla="*/ 0 w 2009775"/>
              <a:gd name="connsiteY19" fmla="*/ 7756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12924" y="-5715"/>
                  <a:pt x="525449" y="33812"/>
                  <a:pt x="710121" y="0"/>
                </a:cubicBezTo>
                <a:cubicBezTo>
                  <a:pt x="894793" y="-33812"/>
                  <a:pt x="1060725" y="23114"/>
                  <a:pt x="1380046" y="0"/>
                </a:cubicBezTo>
                <a:cubicBezTo>
                  <a:pt x="1699368" y="-23114"/>
                  <a:pt x="1724938" y="4607"/>
                  <a:pt x="2009775" y="0"/>
                </a:cubicBezTo>
                <a:cubicBezTo>
                  <a:pt x="2015732" y="275276"/>
                  <a:pt x="2044249" y="393735"/>
                  <a:pt x="2009775" y="775607"/>
                </a:cubicBezTo>
                <a:cubicBezTo>
                  <a:pt x="1975301" y="1157479"/>
                  <a:pt x="1993514" y="1178784"/>
                  <a:pt x="2009775" y="1313089"/>
                </a:cubicBezTo>
                <a:cubicBezTo>
                  <a:pt x="2026036" y="1447394"/>
                  <a:pt x="2000224" y="1706841"/>
                  <a:pt x="2009775" y="1850571"/>
                </a:cubicBezTo>
                <a:cubicBezTo>
                  <a:pt x="2019326" y="1994301"/>
                  <a:pt x="1995155" y="2300973"/>
                  <a:pt x="2009775" y="2530929"/>
                </a:cubicBezTo>
                <a:cubicBezTo>
                  <a:pt x="2024395" y="2760885"/>
                  <a:pt x="2033678" y="2961378"/>
                  <a:pt x="2009775" y="3116036"/>
                </a:cubicBezTo>
                <a:cubicBezTo>
                  <a:pt x="1985872" y="3270694"/>
                  <a:pt x="1998269" y="3457790"/>
                  <a:pt x="2009775" y="3653518"/>
                </a:cubicBezTo>
                <a:cubicBezTo>
                  <a:pt x="2021281" y="3849246"/>
                  <a:pt x="2052579" y="4534495"/>
                  <a:pt x="2009775" y="4762500"/>
                </a:cubicBezTo>
                <a:cubicBezTo>
                  <a:pt x="1675836" y="4734871"/>
                  <a:pt x="1576468" y="4732495"/>
                  <a:pt x="1299655" y="4762500"/>
                </a:cubicBezTo>
                <a:cubicBezTo>
                  <a:pt x="1022842" y="4792505"/>
                  <a:pt x="773584" y="4753025"/>
                  <a:pt x="609632" y="4762500"/>
                </a:cubicBezTo>
                <a:cubicBezTo>
                  <a:pt x="445680" y="4771975"/>
                  <a:pt x="180571" y="4775521"/>
                  <a:pt x="0" y="4762500"/>
                </a:cubicBezTo>
                <a:cubicBezTo>
                  <a:pt x="-31716" y="4499882"/>
                  <a:pt x="-4603" y="4298336"/>
                  <a:pt x="0" y="3986893"/>
                </a:cubicBezTo>
                <a:cubicBezTo>
                  <a:pt x="4603" y="3675450"/>
                  <a:pt x="-35574" y="3394748"/>
                  <a:pt x="0" y="3211286"/>
                </a:cubicBezTo>
                <a:cubicBezTo>
                  <a:pt x="35574" y="3027824"/>
                  <a:pt x="24880" y="2893016"/>
                  <a:pt x="0" y="2673804"/>
                </a:cubicBezTo>
                <a:cubicBezTo>
                  <a:pt x="-24880" y="2454592"/>
                  <a:pt x="-21793" y="2349539"/>
                  <a:pt x="0" y="2088696"/>
                </a:cubicBezTo>
                <a:cubicBezTo>
                  <a:pt x="21793" y="1827853"/>
                  <a:pt x="24540" y="1708357"/>
                  <a:pt x="0" y="1455964"/>
                </a:cubicBezTo>
                <a:cubicBezTo>
                  <a:pt x="-24540" y="1203571"/>
                  <a:pt x="-12573" y="1015730"/>
                  <a:pt x="0" y="775607"/>
                </a:cubicBezTo>
                <a:cubicBezTo>
                  <a:pt x="12573" y="535484"/>
                  <a:pt x="-29062" y="164162"/>
                  <a:pt x="0" y="0"/>
                </a:cubicBezTo>
                <a:close/>
              </a:path>
              <a:path w="2009775" h="4762500" stroke="0" extrusionOk="0">
                <a:moveTo>
                  <a:pt x="0" y="0"/>
                </a:moveTo>
                <a:cubicBezTo>
                  <a:pt x="281772" y="9272"/>
                  <a:pt x="318155" y="23931"/>
                  <a:pt x="629729" y="0"/>
                </a:cubicBezTo>
                <a:cubicBezTo>
                  <a:pt x="941303" y="-23931"/>
                  <a:pt x="1149561" y="3259"/>
                  <a:pt x="1319752" y="0"/>
                </a:cubicBezTo>
                <a:cubicBezTo>
                  <a:pt x="1489943" y="-3259"/>
                  <a:pt x="1748509" y="-6827"/>
                  <a:pt x="2009775" y="0"/>
                </a:cubicBezTo>
                <a:cubicBezTo>
                  <a:pt x="2033168" y="347167"/>
                  <a:pt x="2034956" y="477988"/>
                  <a:pt x="2009775" y="727982"/>
                </a:cubicBezTo>
                <a:cubicBezTo>
                  <a:pt x="1984594" y="977976"/>
                  <a:pt x="1991002" y="1223612"/>
                  <a:pt x="2009775" y="1503589"/>
                </a:cubicBezTo>
                <a:cubicBezTo>
                  <a:pt x="2028548" y="1783566"/>
                  <a:pt x="2026172" y="1829008"/>
                  <a:pt x="2009775" y="2041071"/>
                </a:cubicBezTo>
                <a:cubicBezTo>
                  <a:pt x="1993378" y="2253134"/>
                  <a:pt x="2003096" y="2467638"/>
                  <a:pt x="2009775" y="2721429"/>
                </a:cubicBezTo>
                <a:cubicBezTo>
                  <a:pt x="2016454" y="2975220"/>
                  <a:pt x="1990952" y="3018729"/>
                  <a:pt x="2009775" y="3306536"/>
                </a:cubicBezTo>
                <a:cubicBezTo>
                  <a:pt x="2028598" y="3594343"/>
                  <a:pt x="2041944" y="3842218"/>
                  <a:pt x="2009775" y="4082143"/>
                </a:cubicBezTo>
                <a:cubicBezTo>
                  <a:pt x="1977606" y="4322068"/>
                  <a:pt x="1979089" y="4623516"/>
                  <a:pt x="2009775" y="4762500"/>
                </a:cubicBezTo>
                <a:cubicBezTo>
                  <a:pt x="1727909" y="4740281"/>
                  <a:pt x="1621937" y="4769923"/>
                  <a:pt x="1400143" y="4762500"/>
                </a:cubicBezTo>
                <a:cubicBezTo>
                  <a:pt x="1178349" y="4755077"/>
                  <a:pt x="1027379" y="4746035"/>
                  <a:pt x="770414" y="4762500"/>
                </a:cubicBezTo>
                <a:cubicBezTo>
                  <a:pt x="513449" y="4778965"/>
                  <a:pt x="203779" y="4800527"/>
                  <a:pt x="0" y="4762500"/>
                </a:cubicBezTo>
                <a:cubicBezTo>
                  <a:pt x="826" y="4608193"/>
                  <a:pt x="-16592" y="4432892"/>
                  <a:pt x="0" y="4225018"/>
                </a:cubicBezTo>
                <a:cubicBezTo>
                  <a:pt x="16592" y="4017144"/>
                  <a:pt x="20402" y="3845555"/>
                  <a:pt x="0" y="3544661"/>
                </a:cubicBezTo>
                <a:cubicBezTo>
                  <a:pt x="-20402" y="3243767"/>
                  <a:pt x="-38558" y="2988399"/>
                  <a:pt x="0" y="2769054"/>
                </a:cubicBezTo>
                <a:cubicBezTo>
                  <a:pt x="38558" y="2549709"/>
                  <a:pt x="11919" y="2423149"/>
                  <a:pt x="0" y="2088696"/>
                </a:cubicBezTo>
                <a:cubicBezTo>
                  <a:pt x="-11919" y="1754243"/>
                  <a:pt x="-14905" y="1649643"/>
                  <a:pt x="0" y="1455964"/>
                </a:cubicBezTo>
                <a:cubicBezTo>
                  <a:pt x="14905" y="1262285"/>
                  <a:pt x="-22856" y="896784"/>
                  <a:pt x="0" y="727982"/>
                </a:cubicBezTo>
                <a:cubicBezTo>
                  <a:pt x="22856" y="559180"/>
                  <a:pt x="-19273" y="248987"/>
                  <a:pt x="0" y="0"/>
                </a:cubicBezTo>
                <a:close/>
              </a:path>
            </a:pathLst>
          </a:custGeom>
          <a:solidFill>
            <a:srgbClr val="DE0000"/>
          </a:solidFill>
          <a:ln>
            <a:solidFill>
              <a:srgbClr val="DE0000"/>
            </a:solidFill>
            <a:extLst>
              <a:ext uri="{C807C97D-BFC1-408E-A445-0C87EB9F89A2}">
                <ask:lineSketchStyleProps xmlns:ask="http://schemas.microsoft.com/office/drawing/2018/sketchyshapes" sd="6786703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7C0FD92-0ACC-E74A-D774-228B866AEB4E}"/>
              </a:ext>
            </a:extLst>
          </p:cNvPr>
          <p:cNvSpPr/>
          <p:nvPr/>
        </p:nvSpPr>
        <p:spPr>
          <a:xfrm>
            <a:off x="9324975" y="952500"/>
            <a:ext cx="2009775" cy="4762500"/>
          </a:xfrm>
          <a:custGeom>
            <a:avLst/>
            <a:gdLst>
              <a:gd name="connsiteX0" fmla="*/ 0 w 2009775"/>
              <a:gd name="connsiteY0" fmla="*/ 0 h 4762500"/>
              <a:gd name="connsiteX1" fmla="*/ 629729 w 2009775"/>
              <a:gd name="connsiteY1" fmla="*/ 0 h 4762500"/>
              <a:gd name="connsiteX2" fmla="*/ 1259459 w 2009775"/>
              <a:gd name="connsiteY2" fmla="*/ 0 h 4762500"/>
              <a:gd name="connsiteX3" fmla="*/ 2009775 w 2009775"/>
              <a:gd name="connsiteY3" fmla="*/ 0 h 4762500"/>
              <a:gd name="connsiteX4" fmla="*/ 2009775 w 2009775"/>
              <a:gd name="connsiteY4" fmla="*/ 632732 h 4762500"/>
              <a:gd name="connsiteX5" fmla="*/ 2009775 w 2009775"/>
              <a:gd name="connsiteY5" fmla="*/ 1408339 h 4762500"/>
              <a:gd name="connsiteX6" fmla="*/ 2009775 w 2009775"/>
              <a:gd name="connsiteY6" fmla="*/ 2136321 h 4762500"/>
              <a:gd name="connsiteX7" fmla="*/ 2009775 w 2009775"/>
              <a:gd name="connsiteY7" fmla="*/ 281667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034518 h 4762500"/>
              <a:gd name="connsiteX15" fmla="*/ 0 w 2009775"/>
              <a:gd name="connsiteY15" fmla="*/ 3354161 h 4762500"/>
              <a:gd name="connsiteX16" fmla="*/ 0 w 2009775"/>
              <a:gd name="connsiteY16" fmla="*/ 2816679 h 4762500"/>
              <a:gd name="connsiteX17" fmla="*/ 0 w 2009775"/>
              <a:gd name="connsiteY17" fmla="*/ 2279196 h 4762500"/>
              <a:gd name="connsiteX18" fmla="*/ 0 w 2009775"/>
              <a:gd name="connsiteY18" fmla="*/ 1694089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143075" y="-3838"/>
                  <a:pt x="399012" y="-22873"/>
                  <a:pt x="629729" y="0"/>
                </a:cubicBezTo>
                <a:cubicBezTo>
                  <a:pt x="860446" y="22873"/>
                  <a:pt x="1033552" y="3910"/>
                  <a:pt x="1259459" y="0"/>
                </a:cubicBezTo>
                <a:cubicBezTo>
                  <a:pt x="1485366" y="-3910"/>
                  <a:pt x="1767007" y="-916"/>
                  <a:pt x="2009775" y="0"/>
                </a:cubicBezTo>
                <a:cubicBezTo>
                  <a:pt x="2015930" y="176823"/>
                  <a:pt x="2022901" y="412825"/>
                  <a:pt x="2009775" y="632732"/>
                </a:cubicBezTo>
                <a:cubicBezTo>
                  <a:pt x="1996649" y="852639"/>
                  <a:pt x="2017978" y="1118540"/>
                  <a:pt x="2009775" y="1408339"/>
                </a:cubicBezTo>
                <a:cubicBezTo>
                  <a:pt x="2001572" y="1698138"/>
                  <a:pt x="1984509" y="1870137"/>
                  <a:pt x="2009775" y="2136321"/>
                </a:cubicBezTo>
                <a:cubicBezTo>
                  <a:pt x="2035041" y="2402505"/>
                  <a:pt x="2041134" y="2585968"/>
                  <a:pt x="2009775" y="2816679"/>
                </a:cubicBezTo>
                <a:cubicBezTo>
                  <a:pt x="1978416" y="3047390"/>
                  <a:pt x="2006116" y="3207289"/>
                  <a:pt x="2009775" y="3401786"/>
                </a:cubicBezTo>
                <a:cubicBezTo>
                  <a:pt x="2013434" y="3596283"/>
                  <a:pt x="1999717" y="3889877"/>
                  <a:pt x="2009775" y="4034518"/>
                </a:cubicBezTo>
                <a:cubicBezTo>
                  <a:pt x="2019833" y="4179159"/>
                  <a:pt x="1998979" y="4500535"/>
                  <a:pt x="2009775" y="4762500"/>
                </a:cubicBezTo>
                <a:cubicBezTo>
                  <a:pt x="1747832" y="4770733"/>
                  <a:pt x="1654757" y="4752336"/>
                  <a:pt x="1339850" y="4762500"/>
                </a:cubicBezTo>
                <a:cubicBezTo>
                  <a:pt x="1024943" y="4772664"/>
                  <a:pt x="921534" y="4731833"/>
                  <a:pt x="669925" y="4762500"/>
                </a:cubicBezTo>
                <a:cubicBezTo>
                  <a:pt x="418317" y="4793167"/>
                  <a:pt x="252817" y="4764629"/>
                  <a:pt x="0" y="4762500"/>
                </a:cubicBezTo>
                <a:cubicBezTo>
                  <a:pt x="-18313" y="4591043"/>
                  <a:pt x="-1578" y="4335996"/>
                  <a:pt x="0" y="4034518"/>
                </a:cubicBezTo>
                <a:cubicBezTo>
                  <a:pt x="1578" y="3733040"/>
                  <a:pt x="-19486" y="3631657"/>
                  <a:pt x="0" y="3354161"/>
                </a:cubicBezTo>
                <a:cubicBezTo>
                  <a:pt x="19486" y="3076665"/>
                  <a:pt x="-10138" y="2993426"/>
                  <a:pt x="0" y="2816679"/>
                </a:cubicBezTo>
                <a:cubicBezTo>
                  <a:pt x="10138" y="2639932"/>
                  <a:pt x="16669" y="2547061"/>
                  <a:pt x="0" y="2279196"/>
                </a:cubicBezTo>
                <a:cubicBezTo>
                  <a:pt x="-16669" y="2011331"/>
                  <a:pt x="-26555" y="1818089"/>
                  <a:pt x="0" y="1694089"/>
                </a:cubicBezTo>
                <a:cubicBezTo>
                  <a:pt x="26555" y="1570089"/>
                  <a:pt x="26906" y="1286102"/>
                  <a:pt x="0" y="1013732"/>
                </a:cubicBezTo>
                <a:cubicBezTo>
                  <a:pt x="-26906" y="741362"/>
                  <a:pt x="-17202" y="326781"/>
                  <a:pt x="0" y="0"/>
                </a:cubicBezTo>
                <a:close/>
              </a:path>
              <a:path w="2009775" h="4762500" stroke="0" extrusionOk="0">
                <a:moveTo>
                  <a:pt x="0" y="0"/>
                </a:moveTo>
                <a:cubicBezTo>
                  <a:pt x="222884" y="4087"/>
                  <a:pt x="418957" y="5695"/>
                  <a:pt x="609632" y="0"/>
                </a:cubicBezTo>
                <a:cubicBezTo>
                  <a:pt x="800307" y="-5695"/>
                  <a:pt x="1114370" y="8663"/>
                  <a:pt x="1319752" y="0"/>
                </a:cubicBezTo>
                <a:cubicBezTo>
                  <a:pt x="1525134" y="-8663"/>
                  <a:pt x="1776782" y="-24185"/>
                  <a:pt x="2009775" y="0"/>
                </a:cubicBezTo>
                <a:cubicBezTo>
                  <a:pt x="1987300" y="287654"/>
                  <a:pt x="1990074" y="428338"/>
                  <a:pt x="2009775" y="585107"/>
                </a:cubicBezTo>
                <a:cubicBezTo>
                  <a:pt x="2029476" y="741876"/>
                  <a:pt x="1996637" y="937657"/>
                  <a:pt x="2009775" y="1170214"/>
                </a:cubicBezTo>
                <a:cubicBezTo>
                  <a:pt x="2022913" y="1402771"/>
                  <a:pt x="2021720" y="1623925"/>
                  <a:pt x="2009775" y="1755321"/>
                </a:cubicBezTo>
                <a:cubicBezTo>
                  <a:pt x="1997830" y="1886717"/>
                  <a:pt x="2014097" y="2082826"/>
                  <a:pt x="2009775" y="2292804"/>
                </a:cubicBezTo>
                <a:cubicBezTo>
                  <a:pt x="2005453" y="2502782"/>
                  <a:pt x="2002759" y="2759302"/>
                  <a:pt x="2009775" y="2925536"/>
                </a:cubicBezTo>
                <a:cubicBezTo>
                  <a:pt x="2016791" y="3091770"/>
                  <a:pt x="2015894" y="3379201"/>
                  <a:pt x="2009775" y="3653518"/>
                </a:cubicBezTo>
                <a:cubicBezTo>
                  <a:pt x="2003656" y="3927835"/>
                  <a:pt x="2029877" y="4246362"/>
                  <a:pt x="2009775" y="4762500"/>
                </a:cubicBezTo>
                <a:cubicBezTo>
                  <a:pt x="1802017" y="4733698"/>
                  <a:pt x="1543597" y="4739548"/>
                  <a:pt x="1380046" y="4762500"/>
                </a:cubicBezTo>
                <a:cubicBezTo>
                  <a:pt x="1216495" y="4785452"/>
                  <a:pt x="864220" y="4759128"/>
                  <a:pt x="669925" y="4762500"/>
                </a:cubicBezTo>
                <a:cubicBezTo>
                  <a:pt x="475630" y="4765872"/>
                  <a:pt x="311130" y="4757829"/>
                  <a:pt x="0" y="4762500"/>
                </a:cubicBezTo>
                <a:cubicBezTo>
                  <a:pt x="-28826" y="4439895"/>
                  <a:pt x="-12241" y="4214453"/>
                  <a:pt x="0" y="4034518"/>
                </a:cubicBezTo>
                <a:cubicBezTo>
                  <a:pt x="12241" y="3854583"/>
                  <a:pt x="21804" y="3631231"/>
                  <a:pt x="0" y="3497036"/>
                </a:cubicBezTo>
                <a:cubicBezTo>
                  <a:pt x="-21804" y="3362841"/>
                  <a:pt x="7977" y="3203842"/>
                  <a:pt x="0" y="2911929"/>
                </a:cubicBezTo>
                <a:cubicBezTo>
                  <a:pt x="-7977" y="2620016"/>
                  <a:pt x="28776" y="2461047"/>
                  <a:pt x="0" y="2231571"/>
                </a:cubicBezTo>
                <a:cubicBezTo>
                  <a:pt x="-28776" y="2002095"/>
                  <a:pt x="-27501" y="1817260"/>
                  <a:pt x="0" y="1551214"/>
                </a:cubicBezTo>
                <a:cubicBezTo>
                  <a:pt x="27501" y="1285168"/>
                  <a:pt x="1390" y="1196812"/>
                  <a:pt x="0" y="966107"/>
                </a:cubicBezTo>
                <a:cubicBezTo>
                  <a:pt x="-1390" y="735402"/>
                  <a:pt x="37392" y="396009"/>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9637782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6BA9FC11-C4C0-F304-1D31-148B411A0CFA}"/>
              </a:ext>
            </a:extLst>
          </p:cNvPr>
          <p:cNvSpPr txBox="1"/>
          <p:nvPr/>
        </p:nvSpPr>
        <p:spPr>
          <a:xfrm>
            <a:off x="833437" y="2595086"/>
            <a:ext cx="1695450"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Préserver le pouvoir d’achat de nos clients particuliers</a:t>
            </a:r>
          </a:p>
        </p:txBody>
      </p:sp>
      <p:sp>
        <p:nvSpPr>
          <p:cNvPr id="9" name="ZoneTexte 8">
            <a:extLst>
              <a:ext uri="{FF2B5EF4-FFF2-40B4-BE49-F238E27FC236}">
                <a16:creationId xmlns:a16="http://schemas.microsoft.com/office/drawing/2014/main" id="{5B084270-7DDA-B04C-E44D-C4B50796A1E7}"/>
              </a:ext>
            </a:extLst>
          </p:cNvPr>
          <p:cNvSpPr txBox="1"/>
          <p:nvPr/>
        </p:nvSpPr>
        <p:spPr>
          <a:xfrm>
            <a:off x="833437" y="4632097"/>
            <a:ext cx="1695450" cy="461665"/>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Papernest</a:t>
            </a:r>
            <a:r>
              <a:rPr lang="fr-FR" sz="1200" dirty="0">
                <a:solidFill>
                  <a:schemeClr val="bg1"/>
                </a:solidFill>
                <a:latin typeface="Cavolini" panose="03000502040302020204" pitchFamily="66" charset="0"/>
                <a:cs typeface="Cavolini" panose="03000502040302020204" pitchFamily="66" charset="0"/>
              </a:rPr>
              <a:t> </a:t>
            </a:r>
          </a:p>
          <a:p>
            <a:pPr algn="ctr"/>
            <a:r>
              <a:rPr lang="fr-FR" sz="1200" dirty="0" err="1">
                <a:solidFill>
                  <a:schemeClr val="bg1"/>
                </a:solidFill>
                <a:latin typeface="Cavolini" panose="03000502040302020204" pitchFamily="66" charset="0"/>
                <a:cs typeface="Cavolini" panose="03000502040302020204" pitchFamily="66" charset="0"/>
              </a:rPr>
              <a:t>Cozynergy</a:t>
            </a:r>
            <a:endParaRPr lang="fr-FR" sz="1200" dirty="0">
              <a:solidFill>
                <a:schemeClr val="bg1"/>
              </a:solidFill>
              <a:latin typeface="Cavolini" panose="03000502040302020204" pitchFamily="66" charset="0"/>
              <a:cs typeface="Cavolini" panose="03000502040302020204" pitchFamily="66" charset="0"/>
            </a:endParaRPr>
          </a:p>
        </p:txBody>
      </p:sp>
      <p:sp>
        <p:nvSpPr>
          <p:cNvPr id="10" name="ZoneTexte 9">
            <a:extLst>
              <a:ext uri="{FF2B5EF4-FFF2-40B4-BE49-F238E27FC236}">
                <a16:creationId xmlns:a16="http://schemas.microsoft.com/office/drawing/2014/main" id="{46BF65F7-C4A6-6DCE-68A3-A2A16D93D9C9}"/>
              </a:ext>
            </a:extLst>
          </p:cNvPr>
          <p:cNvSpPr txBox="1"/>
          <p:nvPr/>
        </p:nvSpPr>
        <p:spPr>
          <a:xfrm>
            <a:off x="838200"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01</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1" name="ZoneTexte 10">
            <a:extLst>
              <a:ext uri="{FF2B5EF4-FFF2-40B4-BE49-F238E27FC236}">
                <a16:creationId xmlns:a16="http://schemas.microsoft.com/office/drawing/2014/main" id="{0AF803B1-6A76-D8D5-0FEC-557155909A4A}"/>
              </a:ext>
            </a:extLst>
          </p:cNvPr>
          <p:cNvSpPr txBox="1"/>
          <p:nvPr/>
        </p:nvSpPr>
        <p:spPr>
          <a:xfrm>
            <a:off x="2995612"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02</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2" name="ZoneTexte 11">
            <a:extLst>
              <a:ext uri="{FF2B5EF4-FFF2-40B4-BE49-F238E27FC236}">
                <a16:creationId xmlns:a16="http://schemas.microsoft.com/office/drawing/2014/main" id="{F56209C7-6CF1-E969-773C-0211D8A18BEA}"/>
              </a:ext>
            </a:extLst>
          </p:cNvPr>
          <p:cNvSpPr txBox="1"/>
          <p:nvPr/>
        </p:nvSpPr>
        <p:spPr>
          <a:xfrm>
            <a:off x="5157787" y="1668912"/>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03</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3" name="ZoneTexte 12">
            <a:extLst>
              <a:ext uri="{FF2B5EF4-FFF2-40B4-BE49-F238E27FC236}">
                <a16:creationId xmlns:a16="http://schemas.microsoft.com/office/drawing/2014/main" id="{C077A07B-89DB-069F-6D66-6E3A71717E29}"/>
              </a:ext>
            </a:extLst>
          </p:cNvPr>
          <p:cNvSpPr txBox="1"/>
          <p:nvPr/>
        </p:nvSpPr>
        <p:spPr>
          <a:xfrm>
            <a:off x="7319962" y="1668911"/>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04</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4" name="ZoneTexte 13">
            <a:extLst>
              <a:ext uri="{FF2B5EF4-FFF2-40B4-BE49-F238E27FC236}">
                <a16:creationId xmlns:a16="http://schemas.microsoft.com/office/drawing/2014/main" id="{BD33C6DC-8E52-8EC1-48B4-A99741C129C1}"/>
              </a:ext>
            </a:extLst>
          </p:cNvPr>
          <p:cNvSpPr txBox="1"/>
          <p:nvPr/>
        </p:nvSpPr>
        <p:spPr>
          <a:xfrm>
            <a:off x="9482137" y="1668910"/>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05</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5" name="ZoneTexte 14">
            <a:extLst>
              <a:ext uri="{FF2B5EF4-FFF2-40B4-BE49-F238E27FC236}">
                <a16:creationId xmlns:a16="http://schemas.microsoft.com/office/drawing/2014/main" id="{CD042298-CC6F-ED10-2744-5E45EBE54267}"/>
              </a:ext>
            </a:extLst>
          </p:cNvPr>
          <p:cNvSpPr txBox="1"/>
          <p:nvPr/>
        </p:nvSpPr>
        <p:spPr>
          <a:xfrm>
            <a:off x="299561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Améliorer la trésorerie de nos clients</a:t>
            </a:r>
          </a:p>
        </p:txBody>
      </p:sp>
      <p:sp>
        <p:nvSpPr>
          <p:cNvPr id="16" name="ZoneTexte 15">
            <a:extLst>
              <a:ext uri="{FF2B5EF4-FFF2-40B4-BE49-F238E27FC236}">
                <a16:creationId xmlns:a16="http://schemas.microsoft.com/office/drawing/2014/main" id="{78A2A516-428B-3441-17D9-5BC4B503A8A7}"/>
              </a:ext>
            </a:extLst>
          </p:cNvPr>
          <p:cNvSpPr txBox="1"/>
          <p:nvPr/>
        </p:nvSpPr>
        <p:spPr>
          <a:xfrm>
            <a:off x="5157787"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Valoriser le patrimoine de nos clients</a:t>
            </a:r>
          </a:p>
        </p:txBody>
      </p:sp>
      <p:sp>
        <p:nvSpPr>
          <p:cNvPr id="17" name="ZoneTexte 16">
            <a:extLst>
              <a:ext uri="{FF2B5EF4-FFF2-40B4-BE49-F238E27FC236}">
                <a16:creationId xmlns:a16="http://schemas.microsoft.com/office/drawing/2014/main" id="{A90475F0-7C80-2005-40D6-F5096DF518A6}"/>
              </a:ext>
            </a:extLst>
          </p:cNvPr>
          <p:cNvSpPr txBox="1"/>
          <p:nvPr/>
        </p:nvSpPr>
        <p:spPr>
          <a:xfrm>
            <a:off x="731996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Faciliter le quotidien de nos clients</a:t>
            </a:r>
          </a:p>
        </p:txBody>
      </p:sp>
      <p:sp>
        <p:nvSpPr>
          <p:cNvPr id="18" name="ZoneTexte 17">
            <a:extLst>
              <a:ext uri="{FF2B5EF4-FFF2-40B4-BE49-F238E27FC236}">
                <a16:creationId xmlns:a16="http://schemas.microsoft.com/office/drawing/2014/main" id="{3E218F1B-4915-16CC-DDFC-FF556F0C16B2}"/>
              </a:ext>
            </a:extLst>
          </p:cNvPr>
          <p:cNvSpPr txBox="1"/>
          <p:nvPr/>
        </p:nvSpPr>
        <p:spPr>
          <a:xfrm>
            <a:off x="9441655" y="2595086"/>
            <a:ext cx="1776413"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Accompagner le développement de nos clients Pros</a:t>
            </a:r>
          </a:p>
        </p:txBody>
      </p:sp>
      <p:sp>
        <p:nvSpPr>
          <p:cNvPr id="19" name="ZoneTexte 18">
            <a:extLst>
              <a:ext uri="{FF2B5EF4-FFF2-40B4-BE49-F238E27FC236}">
                <a16:creationId xmlns:a16="http://schemas.microsoft.com/office/drawing/2014/main" id="{5243AEF2-D26E-C64F-04BD-DA3B4B1F49B4}"/>
              </a:ext>
            </a:extLst>
          </p:cNvPr>
          <p:cNvSpPr txBox="1"/>
          <p:nvPr/>
        </p:nvSpPr>
        <p:spPr>
          <a:xfrm>
            <a:off x="2995612" y="4539763"/>
            <a:ext cx="1695450" cy="646331"/>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Régén’Air</a:t>
            </a:r>
            <a:endParaRPr lang="fr-FR" sz="12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Prêt Viager Hypothécaire</a:t>
            </a:r>
          </a:p>
        </p:txBody>
      </p:sp>
      <p:sp>
        <p:nvSpPr>
          <p:cNvPr id="20" name="ZoneTexte 19">
            <a:extLst>
              <a:ext uri="{FF2B5EF4-FFF2-40B4-BE49-F238E27FC236}">
                <a16:creationId xmlns:a16="http://schemas.microsoft.com/office/drawing/2014/main" id="{A7B13382-FA16-8669-4AD1-B3D1F08D8D3C}"/>
              </a:ext>
            </a:extLst>
          </p:cNvPr>
          <p:cNvSpPr txBox="1"/>
          <p:nvPr/>
        </p:nvSpPr>
        <p:spPr>
          <a:xfrm>
            <a:off x="5157787" y="4262761"/>
            <a:ext cx="1695450" cy="1200329"/>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BPCE Solutions Immobilières </a:t>
            </a:r>
            <a:r>
              <a:rPr lang="fr-FR" sz="1200" dirty="0" err="1">
                <a:solidFill>
                  <a:schemeClr val="bg1"/>
                </a:solidFill>
                <a:latin typeface="Cavolini" panose="03000502040302020204" pitchFamily="66" charset="0"/>
                <a:cs typeface="Cavolini" panose="03000502040302020204" pitchFamily="66" charset="0"/>
              </a:rPr>
              <a:t>Immo</a:t>
            </a:r>
            <a:r>
              <a:rPr lang="fr-FR" sz="1200" dirty="0">
                <a:solidFill>
                  <a:schemeClr val="bg1"/>
                </a:solidFill>
                <a:latin typeface="Cavolini" panose="03000502040302020204" pitchFamily="66" charset="0"/>
                <a:cs typeface="Cavolini" panose="03000502040302020204" pitchFamily="66" charset="0"/>
              </a:rPr>
              <a:t> Box</a:t>
            </a:r>
          </a:p>
          <a:p>
            <a:pPr algn="ctr"/>
            <a:r>
              <a:rPr lang="fr-FR" sz="1200" dirty="0">
                <a:solidFill>
                  <a:schemeClr val="bg1"/>
                </a:solidFill>
                <a:latin typeface="Cavolini" panose="03000502040302020204" pitchFamily="66" charset="0"/>
                <a:cs typeface="Cavolini" panose="03000502040302020204" pitchFamily="66" charset="0"/>
              </a:rPr>
              <a:t>i-Sélection</a:t>
            </a:r>
          </a:p>
          <a:p>
            <a:pPr algn="ctr"/>
            <a:r>
              <a:rPr lang="fr-FR" sz="1200" dirty="0">
                <a:solidFill>
                  <a:schemeClr val="bg1"/>
                </a:solidFill>
                <a:latin typeface="Cavolini" panose="03000502040302020204" pitchFamily="66" charset="0"/>
                <a:cs typeface="Cavolini" panose="03000502040302020204" pitchFamily="66" charset="0"/>
              </a:rPr>
              <a:t>AEW Patrimoine</a:t>
            </a:r>
          </a:p>
          <a:p>
            <a:pPr algn="ctr"/>
            <a:r>
              <a:rPr lang="fr-FR" sz="1200" dirty="0">
                <a:solidFill>
                  <a:schemeClr val="bg1"/>
                </a:solidFill>
                <a:latin typeface="Cavolini" panose="03000502040302020204" pitchFamily="66" charset="0"/>
                <a:cs typeface="Cavolini" panose="03000502040302020204" pitchFamily="66" charset="0"/>
              </a:rPr>
              <a:t>Kiwaï</a:t>
            </a:r>
          </a:p>
        </p:txBody>
      </p:sp>
      <p:sp>
        <p:nvSpPr>
          <p:cNvPr id="21" name="ZoneTexte 20">
            <a:extLst>
              <a:ext uri="{FF2B5EF4-FFF2-40B4-BE49-F238E27FC236}">
                <a16:creationId xmlns:a16="http://schemas.microsoft.com/office/drawing/2014/main" id="{1435D51A-2DA2-B8AE-AFA8-B5F0CF04FEBD}"/>
              </a:ext>
            </a:extLst>
          </p:cNvPr>
          <p:cNvSpPr txBox="1"/>
          <p:nvPr/>
        </p:nvSpPr>
        <p:spPr>
          <a:xfrm>
            <a:off x="7319962" y="4632094"/>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Télésurveillance</a:t>
            </a:r>
          </a:p>
          <a:p>
            <a:pPr algn="ctr"/>
            <a:r>
              <a:rPr lang="fr-FR" sz="1200" dirty="0">
                <a:solidFill>
                  <a:schemeClr val="bg1"/>
                </a:solidFill>
                <a:latin typeface="Cavolini" panose="03000502040302020204" pitchFamily="66" charset="0"/>
                <a:cs typeface="Cavolini" panose="03000502040302020204" pitchFamily="66" charset="0"/>
              </a:rPr>
              <a:t>LOA/LLD</a:t>
            </a:r>
          </a:p>
        </p:txBody>
      </p:sp>
      <p:sp>
        <p:nvSpPr>
          <p:cNvPr id="22" name="ZoneTexte 21">
            <a:extLst>
              <a:ext uri="{FF2B5EF4-FFF2-40B4-BE49-F238E27FC236}">
                <a16:creationId xmlns:a16="http://schemas.microsoft.com/office/drawing/2014/main" id="{8FA857F7-0788-C629-1169-8F0CB6FCEB64}"/>
              </a:ext>
            </a:extLst>
          </p:cNvPr>
          <p:cNvSpPr txBox="1"/>
          <p:nvPr/>
        </p:nvSpPr>
        <p:spPr>
          <a:xfrm>
            <a:off x="9482136" y="4635448"/>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E-commerce</a:t>
            </a:r>
          </a:p>
          <a:p>
            <a:pPr algn="ctr"/>
            <a:r>
              <a:rPr lang="fr-FR" sz="1200" dirty="0">
                <a:solidFill>
                  <a:schemeClr val="bg1"/>
                </a:solidFill>
                <a:latin typeface="Cavolini" panose="03000502040302020204" pitchFamily="66" charset="0"/>
                <a:cs typeface="Cavolini" panose="03000502040302020204" pitchFamily="66" charset="0"/>
              </a:rPr>
              <a:t>LLD pour les Pros</a:t>
            </a:r>
          </a:p>
        </p:txBody>
      </p:sp>
      <p:sp>
        <p:nvSpPr>
          <p:cNvPr id="23" name="Rectangle 22">
            <a:extLst>
              <a:ext uri="{FF2B5EF4-FFF2-40B4-BE49-F238E27FC236}">
                <a16:creationId xmlns:a16="http://schemas.microsoft.com/office/drawing/2014/main" id="{D71D96C2-D89B-E9AB-5CA8-DD3E4B0E1CA4}"/>
              </a:ext>
            </a:extLst>
          </p:cNvPr>
          <p:cNvSpPr/>
          <p:nvPr/>
        </p:nvSpPr>
        <p:spPr>
          <a:xfrm>
            <a:off x="7096125" y="657225"/>
            <a:ext cx="4343400" cy="51530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AE4A8C55-F153-33DF-006F-AB5FF4FA1578}"/>
              </a:ext>
            </a:extLst>
          </p:cNvPr>
          <p:cNvSpPr/>
          <p:nvPr/>
        </p:nvSpPr>
        <p:spPr>
          <a:xfrm>
            <a:off x="490533" y="657225"/>
            <a:ext cx="4424367" cy="51530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Picture 4">
            <a:extLst>
              <a:ext uri="{FF2B5EF4-FFF2-40B4-BE49-F238E27FC236}">
                <a16:creationId xmlns:a16="http://schemas.microsoft.com/office/drawing/2014/main" id="{336B30BB-B3D1-4CF8-3F57-21EBC9AC58E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a:off x="3948110" y="4791432"/>
            <a:ext cx="1428751"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867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2" y="4587909"/>
            <a:ext cx="3164784" cy="1530412"/>
          </a:xfrm>
          <a:custGeom>
            <a:avLst/>
            <a:gdLst>
              <a:gd name="connsiteX0" fmla="*/ 0 w 3164784"/>
              <a:gd name="connsiteY0" fmla="*/ 0 h 1530412"/>
              <a:gd name="connsiteX1" fmla="*/ 696252 w 3164784"/>
              <a:gd name="connsiteY1" fmla="*/ 0 h 1530412"/>
              <a:gd name="connsiteX2" fmla="*/ 1297561 w 3164784"/>
              <a:gd name="connsiteY2" fmla="*/ 0 h 1530412"/>
              <a:gd name="connsiteX3" fmla="*/ 1930518 w 3164784"/>
              <a:gd name="connsiteY3" fmla="*/ 0 h 1530412"/>
              <a:gd name="connsiteX4" fmla="*/ 2500179 w 3164784"/>
              <a:gd name="connsiteY4" fmla="*/ 0 h 1530412"/>
              <a:gd name="connsiteX5" fmla="*/ 3164784 w 3164784"/>
              <a:gd name="connsiteY5" fmla="*/ 0 h 1530412"/>
              <a:gd name="connsiteX6" fmla="*/ 3164784 w 3164784"/>
              <a:gd name="connsiteY6" fmla="*/ 494833 h 1530412"/>
              <a:gd name="connsiteX7" fmla="*/ 3164784 w 3164784"/>
              <a:gd name="connsiteY7" fmla="*/ 1020275 h 1530412"/>
              <a:gd name="connsiteX8" fmla="*/ 3164784 w 3164784"/>
              <a:gd name="connsiteY8" fmla="*/ 1530412 h 1530412"/>
              <a:gd name="connsiteX9" fmla="*/ 2595123 w 3164784"/>
              <a:gd name="connsiteY9" fmla="*/ 1530412 h 1530412"/>
              <a:gd name="connsiteX10" fmla="*/ 1993814 w 3164784"/>
              <a:gd name="connsiteY10" fmla="*/ 1530412 h 1530412"/>
              <a:gd name="connsiteX11" fmla="*/ 1329209 w 3164784"/>
              <a:gd name="connsiteY11" fmla="*/ 1530412 h 1530412"/>
              <a:gd name="connsiteX12" fmla="*/ 696252 w 3164784"/>
              <a:gd name="connsiteY12" fmla="*/ 1530412 h 1530412"/>
              <a:gd name="connsiteX13" fmla="*/ 0 w 3164784"/>
              <a:gd name="connsiteY13" fmla="*/ 1530412 h 1530412"/>
              <a:gd name="connsiteX14" fmla="*/ 0 w 3164784"/>
              <a:gd name="connsiteY14" fmla="*/ 1035579 h 1530412"/>
              <a:gd name="connsiteX15" fmla="*/ 0 w 3164784"/>
              <a:gd name="connsiteY15" fmla="*/ 494833 h 1530412"/>
              <a:gd name="connsiteX16" fmla="*/ 0 w 3164784"/>
              <a:gd name="connsiteY16" fmla="*/ 0 h 1530412"/>
              <a:gd name="connsiteX0" fmla="*/ -93266 w 3164784"/>
              <a:gd name="connsiteY0" fmla="*/ 0 h 1530412"/>
              <a:gd name="connsiteX1" fmla="*/ -93266 w 3164784"/>
              <a:gd name="connsiteY1" fmla="*/ 479529 h 1530412"/>
              <a:gd name="connsiteX2" fmla="*/ -93266 w 3164784"/>
              <a:gd name="connsiteY2" fmla="*/ 959058 h 1530412"/>
              <a:gd name="connsiteX3" fmla="*/ -93266 w 3164784"/>
              <a:gd name="connsiteY3" fmla="*/ 1530412 h 1530412"/>
              <a:gd name="connsiteX4" fmla="*/ -93266 w 3164784"/>
              <a:gd name="connsiteY4" fmla="*/ 1004971 h 1530412"/>
              <a:gd name="connsiteX5" fmla="*/ -93266 w 3164784"/>
              <a:gd name="connsiteY5" fmla="*/ 525441 h 1530412"/>
              <a:gd name="connsiteX6" fmla="*/ -93266 w 3164784"/>
              <a:gd name="connsiteY6" fmla="*/ 0 h 1530412"/>
              <a:gd name="connsiteX0" fmla="*/ -93266 w 3164784"/>
              <a:gd name="connsiteY0" fmla="*/ 267516 h 1530412"/>
              <a:gd name="connsiteX1" fmla="*/ -217136 w 3164784"/>
              <a:gd name="connsiteY1" fmla="*/ 57742 h 1530412"/>
            </a:gdLst>
            <a:ahLst/>
            <a:cxnLst>
              <a:cxn ang="0">
                <a:pos x="connsiteX0" y="connsiteY0"/>
              </a:cxn>
              <a:cxn ang="0">
                <a:pos x="connsiteX1" y="connsiteY1"/>
              </a:cxn>
            </a:cxnLst>
            <a:rect l="l" t="t" r="r" b="b"/>
            <a:pathLst>
              <a:path w="3164784" h="1530412" fill="none" extrusionOk="0">
                <a:moveTo>
                  <a:pt x="0" y="0"/>
                </a:moveTo>
                <a:cubicBezTo>
                  <a:pt x="251765" y="-31645"/>
                  <a:pt x="476502" y="-30577"/>
                  <a:pt x="696252" y="0"/>
                </a:cubicBezTo>
                <a:cubicBezTo>
                  <a:pt x="916002" y="30577"/>
                  <a:pt x="1126351" y="-24279"/>
                  <a:pt x="1297561" y="0"/>
                </a:cubicBezTo>
                <a:cubicBezTo>
                  <a:pt x="1468771" y="24279"/>
                  <a:pt x="1670575" y="-23920"/>
                  <a:pt x="1930518" y="0"/>
                </a:cubicBezTo>
                <a:cubicBezTo>
                  <a:pt x="2190461" y="23920"/>
                  <a:pt x="2357498" y="6055"/>
                  <a:pt x="2500179" y="0"/>
                </a:cubicBezTo>
                <a:cubicBezTo>
                  <a:pt x="2642860" y="-6055"/>
                  <a:pt x="2964837" y="19712"/>
                  <a:pt x="3164784" y="0"/>
                </a:cubicBezTo>
                <a:cubicBezTo>
                  <a:pt x="3160868" y="204487"/>
                  <a:pt x="3175071" y="336749"/>
                  <a:pt x="3164784" y="494833"/>
                </a:cubicBezTo>
                <a:cubicBezTo>
                  <a:pt x="3154497" y="652917"/>
                  <a:pt x="3141041" y="797773"/>
                  <a:pt x="3164784" y="1020275"/>
                </a:cubicBezTo>
                <a:cubicBezTo>
                  <a:pt x="3188527" y="1242777"/>
                  <a:pt x="3154995" y="1420443"/>
                  <a:pt x="3164784" y="1530412"/>
                </a:cubicBezTo>
                <a:cubicBezTo>
                  <a:pt x="2916190" y="1545474"/>
                  <a:pt x="2873294" y="1542943"/>
                  <a:pt x="2595123" y="1530412"/>
                </a:cubicBezTo>
                <a:cubicBezTo>
                  <a:pt x="2316952" y="1517881"/>
                  <a:pt x="2239749" y="1515641"/>
                  <a:pt x="1993814" y="1530412"/>
                </a:cubicBezTo>
                <a:cubicBezTo>
                  <a:pt x="1747879" y="1545183"/>
                  <a:pt x="1505672" y="1531536"/>
                  <a:pt x="1329209" y="1530412"/>
                </a:cubicBezTo>
                <a:cubicBezTo>
                  <a:pt x="1152747" y="1529288"/>
                  <a:pt x="959260" y="1507146"/>
                  <a:pt x="696252" y="1530412"/>
                </a:cubicBezTo>
                <a:cubicBezTo>
                  <a:pt x="433244" y="1553678"/>
                  <a:pt x="343801" y="1515371"/>
                  <a:pt x="0" y="1530412"/>
                </a:cubicBezTo>
                <a:cubicBezTo>
                  <a:pt x="-13552" y="1402803"/>
                  <a:pt x="-4283" y="1235194"/>
                  <a:pt x="0" y="1035579"/>
                </a:cubicBezTo>
                <a:cubicBezTo>
                  <a:pt x="4283" y="835964"/>
                  <a:pt x="-19170" y="717281"/>
                  <a:pt x="0" y="494833"/>
                </a:cubicBezTo>
                <a:cubicBezTo>
                  <a:pt x="19170" y="272385"/>
                  <a:pt x="-3582" y="210230"/>
                  <a:pt x="0" y="0"/>
                </a:cubicBezTo>
                <a:close/>
              </a:path>
              <a:path w="3164784" h="1530412" fill="none" extrusionOk="0">
                <a:moveTo>
                  <a:pt x="-93266" y="0"/>
                </a:moveTo>
                <a:cubicBezTo>
                  <a:pt x="-106568" y="233447"/>
                  <a:pt x="-113239" y="300884"/>
                  <a:pt x="-93266" y="479529"/>
                </a:cubicBezTo>
                <a:cubicBezTo>
                  <a:pt x="-73293" y="658174"/>
                  <a:pt x="-89578" y="783123"/>
                  <a:pt x="-93266" y="959058"/>
                </a:cubicBezTo>
                <a:cubicBezTo>
                  <a:pt x="-96954" y="1134993"/>
                  <a:pt x="-77012" y="1365745"/>
                  <a:pt x="-93266" y="1530412"/>
                </a:cubicBezTo>
                <a:cubicBezTo>
                  <a:pt x="-92901" y="1423173"/>
                  <a:pt x="-100855" y="1127959"/>
                  <a:pt x="-93266" y="1004971"/>
                </a:cubicBezTo>
                <a:cubicBezTo>
                  <a:pt x="-85677" y="881983"/>
                  <a:pt x="-89346" y="695778"/>
                  <a:pt x="-93266" y="525441"/>
                </a:cubicBezTo>
                <a:cubicBezTo>
                  <a:pt x="-97187" y="355104"/>
                  <a:pt x="-113299" y="130495"/>
                  <a:pt x="-93266" y="0"/>
                </a:cubicBezTo>
                <a:close/>
              </a:path>
              <a:path w="3164784" h="1530412" fill="none" extrusionOk="0">
                <a:moveTo>
                  <a:pt x="-93266" y="267516"/>
                </a:moveTo>
                <a:cubicBezTo>
                  <a:pt x="-146093" y="187838"/>
                  <a:pt x="-185690" y="123687"/>
                  <a:pt x="-217136" y="57742"/>
                </a:cubicBezTo>
              </a:path>
              <a:path w="3164784" h="1530412"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68146" y="109471"/>
                  <a:pt x="3144456" y="296754"/>
                  <a:pt x="3164784" y="464225"/>
                </a:cubicBezTo>
                <a:cubicBezTo>
                  <a:pt x="3185112" y="631697"/>
                  <a:pt x="3154306" y="744108"/>
                  <a:pt x="3164784" y="943754"/>
                </a:cubicBezTo>
                <a:cubicBezTo>
                  <a:pt x="3175262" y="1143400"/>
                  <a:pt x="3179991" y="1387839"/>
                  <a:pt x="3164784" y="1530412"/>
                </a:cubicBezTo>
                <a:cubicBezTo>
                  <a:pt x="3030790" y="1532469"/>
                  <a:pt x="2796131" y="1510137"/>
                  <a:pt x="2500179" y="1530412"/>
                </a:cubicBezTo>
                <a:cubicBezTo>
                  <a:pt x="2204227" y="1550687"/>
                  <a:pt x="2149769" y="1512813"/>
                  <a:pt x="1930518" y="1530412"/>
                </a:cubicBezTo>
                <a:cubicBezTo>
                  <a:pt x="1711267" y="1548011"/>
                  <a:pt x="1556663" y="1535498"/>
                  <a:pt x="1392505" y="1530412"/>
                </a:cubicBezTo>
                <a:cubicBezTo>
                  <a:pt x="1228347" y="1525326"/>
                  <a:pt x="1026109" y="1551974"/>
                  <a:pt x="854492" y="1530412"/>
                </a:cubicBezTo>
                <a:cubicBezTo>
                  <a:pt x="682875" y="1508850"/>
                  <a:pt x="284063" y="1519348"/>
                  <a:pt x="0" y="1530412"/>
                </a:cubicBezTo>
                <a:cubicBezTo>
                  <a:pt x="3586" y="1360462"/>
                  <a:pt x="-4111" y="1292518"/>
                  <a:pt x="0" y="1066187"/>
                </a:cubicBezTo>
                <a:cubicBezTo>
                  <a:pt x="4111" y="839857"/>
                  <a:pt x="-15267" y="755457"/>
                  <a:pt x="0" y="540746"/>
                </a:cubicBezTo>
                <a:cubicBezTo>
                  <a:pt x="15267" y="326035"/>
                  <a:pt x="2470" y="197006"/>
                  <a:pt x="0" y="0"/>
                </a:cubicBezTo>
                <a:close/>
              </a:path>
              <a:path w="3164784" h="1530412" fill="none" stroke="0" extrusionOk="0">
                <a:moveTo>
                  <a:pt x="-93266" y="0"/>
                </a:moveTo>
                <a:cubicBezTo>
                  <a:pt x="-85213" y="94855"/>
                  <a:pt x="-111276" y="309760"/>
                  <a:pt x="-93266" y="464225"/>
                </a:cubicBezTo>
                <a:cubicBezTo>
                  <a:pt x="-75256" y="618691"/>
                  <a:pt x="-109427" y="739343"/>
                  <a:pt x="-93266" y="928450"/>
                </a:cubicBezTo>
                <a:cubicBezTo>
                  <a:pt x="-77105" y="1117557"/>
                  <a:pt x="-78852" y="1309581"/>
                  <a:pt x="-93266" y="1530412"/>
                </a:cubicBezTo>
                <a:cubicBezTo>
                  <a:pt x="-116003" y="1332704"/>
                  <a:pt x="-95233" y="1226136"/>
                  <a:pt x="-93266" y="1066187"/>
                </a:cubicBezTo>
                <a:cubicBezTo>
                  <a:pt x="-91299" y="906239"/>
                  <a:pt x="-98705" y="689769"/>
                  <a:pt x="-93266" y="586658"/>
                </a:cubicBezTo>
                <a:cubicBezTo>
                  <a:pt x="-87827" y="483547"/>
                  <a:pt x="-71916" y="285161"/>
                  <a:pt x="-93266" y="0"/>
                </a:cubicBezTo>
                <a:close/>
              </a:path>
              <a:path w="3164784" h="1530412" fill="none" stroke="0" extrusionOk="0">
                <a:moveTo>
                  <a:pt x="-93266" y="267516"/>
                </a:moveTo>
                <a:cubicBezTo>
                  <a:pt x="-136170" y="205481"/>
                  <a:pt x="-170585" y="141153"/>
                  <a:pt x="-217136" y="57742"/>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b="1" dirty="0">
              <a:latin typeface="Cavolini" panose="03000502040302020204" pitchFamily="66" charset="0"/>
              <a:cs typeface="Cavolini" panose="03000502040302020204" pitchFamily="66" charset="0"/>
            </a:endParaRPr>
          </a:p>
          <a:p>
            <a:pPr algn="ctr"/>
            <a:r>
              <a:rPr lang="fr-FR" sz="1100" b="1" dirty="0">
                <a:latin typeface="Cavolini" panose="03000502040302020204" pitchFamily="66" charset="0"/>
                <a:cs typeface="Cavolini" panose="03000502040302020204" pitchFamily="66" charset="0"/>
              </a:rPr>
              <a:t>Les impacts sur la PV </a:t>
            </a:r>
          </a:p>
          <a:p>
            <a:pPr algn="ctr"/>
            <a:endParaRPr lang="fr-FR" sz="1100" b="1" dirty="0">
              <a:latin typeface="Cavolini" panose="03000502040302020204" pitchFamily="66" charset="0"/>
              <a:cs typeface="Cavolini" panose="03000502040302020204" pitchFamily="66" charset="0"/>
            </a:endParaRPr>
          </a:p>
          <a:p>
            <a:pPr marL="171450" indent="-171450">
              <a:buFont typeface="Wingdings" panose="05000000000000000000" pitchFamily="2" charset="2"/>
              <a:buChar char="§"/>
            </a:pPr>
            <a:r>
              <a:rPr lang="fr-FR" sz="1100" dirty="0">
                <a:latin typeface="Cavolini" panose="03000502040302020204" pitchFamily="66" charset="0"/>
                <a:cs typeface="Cavolini" panose="03000502040302020204" pitchFamily="66" charset="0"/>
              </a:rPr>
              <a:t>Dans le baromètre</a:t>
            </a:r>
            <a:r>
              <a:rPr lang="fr-FR" sz="1100" b="1" dirty="0">
                <a:latin typeface="Cavolini" panose="03000502040302020204" pitchFamily="66" charset="0"/>
                <a:cs typeface="Cavolini" panose="03000502040302020204" pitchFamily="66" charset="0"/>
              </a:rPr>
              <a:t>, la comptabilisation </a:t>
            </a:r>
            <a:r>
              <a:rPr lang="fr-FR" sz="1100" dirty="0">
                <a:latin typeface="Cavolini" panose="03000502040302020204" pitchFamily="66" charset="0"/>
                <a:cs typeface="Cavolini" panose="03000502040302020204" pitchFamily="66" charset="0"/>
              </a:rPr>
              <a:t>s’effectue</a:t>
            </a:r>
            <a:r>
              <a:rPr lang="fr-FR" sz="1100" b="1" dirty="0">
                <a:latin typeface="Cavolini" panose="03000502040302020204" pitchFamily="66" charset="0"/>
                <a:cs typeface="Cavolini" panose="03000502040302020204" pitchFamily="66" charset="0"/>
              </a:rPr>
              <a:t> sur le lead qualifié.</a:t>
            </a:r>
          </a:p>
          <a:p>
            <a:pPr marL="171450" indent="-171450">
              <a:buFont typeface="Wingdings" panose="05000000000000000000" pitchFamily="2" charset="2"/>
              <a:buChar char="§"/>
            </a:pPr>
            <a:r>
              <a:rPr lang="fr-FR" sz="1100" dirty="0">
                <a:latin typeface="Cavolini" panose="03000502040302020204" pitchFamily="66" charset="0"/>
                <a:cs typeface="Cavolini" panose="03000502040302020204" pitchFamily="66" charset="0"/>
              </a:rPr>
              <a:t>Mais également sur l’indicateur </a:t>
            </a:r>
            <a:r>
              <a:rPr lang="fr-FR" sz="1100" b="1" dirty="0">
                <a:latin typeface="Cavolini" panose="03000502040302020204" pitchFamily="66" charset="0"/>
                <a:cs typeface="Cavolini" panose="03000502040302020204" pitchFamily="66" charset="0"/>
              </a:rPr>
              <a:t>: volume lots </a:t>
            </a:r>
            <a:r>
              <a:rPr lang="fr-FR" sz="1100" b="1" dirty="0" err="1">
                <a:latin typeface="Cavolini" panose="03000502040302020204" pitchFamily="66" charset="0"/>
                <a:cs typeface="Cavolini" panose="03000502040302020204" pitchFamily="66" charset="0"/>
              </a:rPr>
              <a:t>immo</a:t>
            </a:r>
            <a:r>
              <a:rPr lang="fr-FR" sz="1100" b="1" dirty="0">
                <a:latin typeface="Cavolini" panose="03000502040302020204" pitchFamily="66" charset="0"/>
                <a:cs typeface="Cavolini" panose="03000502040302020204" pitchFamily="66" charset="0"/>
              </a:rPr>
              <a:t> patrimonial + </a:t>
            </a:r>
          </a:p>
          <a:p>
            <a:r>
              <a:rPr lang="fr-FR" sz="1100" b="1" dirty="0">
                <a:latin typeface="Cavolini" panose="03000502040302020204" pitchFamily="66" charset="0"/>
                <a:cs typeface="Cavolini" panose="03000502040302020204" pitchFamily="66" charset="0"/>
              </a:rPr>
              <a:t>    SCPI.</a:t>
            </a:r>
          </a:p>
          <a:p>
            <a:pPr algn="ctr"/>
            <a:endParaRPr lang="fr-FR" sz="1100" b="1" dirty="0">
              <a:latin typeface="Cavolini" panose="03000502040302020204" pitchFamily="66" charset="0"/>
              <a:cs typeface="Cavolini" panose="03000502040302020204" pitchFamily="66" charset="0"/>
            </a:endParaRP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BPCE Solutions Immobilières </a:t>
            </a:r>
            <a:r>
              <a:rPr lang="fr-FR" dirty="0" err="1"/>
              <a:t>Immo</a:t>
            </a:r>
            <a:r>
              <a:rPr lang="fr-FR" dirty="0"/>
              <a:t> Box : « un relais pour la retraite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Valoriser le patrimoine de nos clients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288872"/>
            <a:ext cx="10980738" cy="1805201"/>
          </a:xfrm>
        </p:spPr>
        <p:txBody>
          <a:bodyPr/>
          <a:lstStyle/>
          <a:p>
            <a:r>
              <a:rPr lang="fr-FR" dirty="0"/>
              <a:t>BPCE SI réalise l’étude et le conseil, conduisant notre clientèle vers un </a:t>
            </a:r>
            <a:r>
              <a:rPr lang="fr-FR" b="1" dirty="0">
                <a:solidFill>
                  <a:srgbClr val="C00000"/>
                </a:solidFill>
              </a:rPr>
              <a:t>investissement locatif avec un dispositif fiscal spécifique</a:t>
            </a:r>
            <a:r>
              <a:rPr lang="fr-FR" dirty="0"/>
              <a:t> : </a:t>
            </a:r>
          </a:p>
          <a:p>
            <a:pPr lvl="1"/>
            <a:r>
              <a:rPr lang="fr-FR" dirty="0"/>
              <a:t>Pinel</a:t>
            </a:r>
          </a:p>
          <a:p>
            <a:pPr lvl="1"/>
            <a:r>
              <a:rPr lang="fr-FR" dirty="0"/>
              <a:t>Location meublée</a:t>
            </a:r>
          </a:p>
          <a:p>
            <a:pPr lvl="1"/>
            <a:r>
              <a:rPr lang="fr-FR" dirty="0"/>
              <a:t>Malraux </a:t>
            </a:r>
          </a:p>
        </p:txBody>
      </p:sp>
      <p:sp>
        <p:nvSpPr>
          <p:cNvPr id="23" name="Rectangle 22">
            <a:extLst>
              <a:ext uri="{FF2B5EF4-FFF2-40B4-BE49-F238E27FC236}">
                <a16:creationId xmlns:a16="http://schemas.microsoft.com/office/drawing/2014/main" id="{A7E98DE8-2548-3D6C-CE45-B5CAE9DB08D6}"/>
              </a:ext>
            </a:extLst>
          </p:cNvPr>
          <p:cNvSpPr/>
          <p:nvPr/>
        </p:nvSpPr>
        <p:spPr>
          <a:xfrm>
            <a:off x="3338624" y="3092468"/>
            <a:ext cx="4401877" cy="1806796"/>
          </a:xfrm>
          <a:custGeom>
            <a:avLst/>
            <a:gdLst>
              <a:gd name="connsiteX0" fmla="*/ 0 w 4401877"/>
              <a:gd name="connsiteY0" fmla="*/ 0 h 1806796"/>
              <a:gd name="connsiteX1" fmla="*/ 496783 w 4401877"/>
              <a:gd name="connsiteY1" fmla="*/ 0 h 1806796"/>
              <a:gd name="connsiteX2" fmla="*/ 1081604 w 4401877"/>
              <a:gd name="connsiteY2" fmla="*/ 0 h 1806796"/>
              <a:gd name="connsiteX3" fmla="*/ 1754462 w 4401877"/>
              <a:gd name="connsiteY3" fmla="*/ 0 h 1806796"/>
              <a:gd name="connsiteX4" fmla="*/ 2383302 w 4401877"/>
              <a:gd name="connsiteY4" fmla="*/ 0 h 1806796"/>
              <a:gd name="connsiteX5" fmla="*/ 2880085 w 4401877"/>
              <a:gd name="connsiteY5" fmla="*/ 0 h 1806796"/>
              <a:gd name="connsiteX6" fmla="*/ 3596962 w 4401877"/>
              <a:gd name="connsiteY6" fmla="*/ 0 h 1806796"/>
              <a:gd name="connsiteX7" fmla="*/ 4401877 w 4401877"/>
              <a:gd name="connsiteY7" fmla="*/ 0 h 1806796"/>
              <a:gd name="connsiteX8" fmla="*/ 4401877 w 4401877"/>
              <a:gd name="connsiteY8" fmla="*/ 602265 h 1806796"/>
              <a:gd name="connsiteX9" fmla="*/ 4401877 w 4401877"/>
              <a:gd name="connsiteY9" fmla="*/ 1168395 h 1806796"/>
              <a:gd name="connsiteX10" fmla="*/ 4401877 w 4401877"/>
              <a:gd name="connsiteY10" fmla="*/ 1806796 h 1806796"/>
              <a:gd name="connsiteX11" fmla="*/ 3861075 w 4401877"/>
              <a:gd name="connsiteY11" fmla="*/ 1806796 h 1806796"/>
              <a:gd name="connsiteX12" fmla="*/ 3232235 w 4401877"/>
              <a:gd name="connsiteY12" fmla="*/ 1806796 h 1806796"/>
              <a:gd name="connsiteX13" fmla="*/ 2559377 w 4401877"/>
              <a:gd name="connsiteY13" fmla="*/ 1806796 h 1806796"/>
              <a:gd name="connsiteX14" fmla="*/ 1974556 w 4401877"/>
              <a:gd name="connsiteY14" fmla="*/ 1806796 h 1806796"/>
              <a:gd name="connsiteX15" fmla="*/ 1301698 w 4401877"/>
              <a:gd name="connsiteY15" fmla="*/ 1806796 h 1806796"/>
              <a:gd name="connsiteX16" fmla="*/ 760896 w 4401877"/>
              <a:gd name="connsiteY16" fmla="*/ 1806796 h 1806796"/>
              <a:gd name="connsiteX17" fmla="*/ 0 w 4401877"/>
              <a:gd name="connsiteY17" fmla="*/ 1806796 h 1806796"/>
              <a:gd name="connsiteX18" fmla="*/ 0 w 4401877"/>
              <a:gd name="connsiteY18" fmla="*/ 1204531 h 1806796"/>
              <a:gd name="connsiteX19" fmla="*/ 0 w 4401877"/>
              <a:gd name="connsiteY19" fmla="*/ 602265 h 1806796"/>
              <a:gd name="connsiteX20" fmla="*/ 0 w 4401877"/>
              <a:gd name="connsiteY20" fmla="*/ 0 h 180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806796"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411764" y="271500"/>
                  <a:pt x="4385524" y="313376"/>
                  <a:pt x="4401877" y="602265"/>
                </a:cubicBezTo>
                <a:cubicBezTo>
                  <a:pt x="4418230" y="891154"/>
                  <a:pt x="4396623" y="957280"/>
                  <a:pt x="4401877" y="1168395"/>
                </a:cubicBezTo>
                <a:cubicBezTo>
                  <a:pt x="4407132" y="1379510"/>
                  <a:pt x="4396510" y="1585020"/>
                  <a:pt x="4401877" y="1806796"/>
                </a:cubicBezTo>
                <a:cubicBezTo>
                  <a:pt x="4187464" y="1792776"/>
                  <a:pt x="4011962" y="1826791"/>
                  <a:pt x="3861075" y="1806796"/>
                </a:cubicBezTo>
                <a:cubicBezTo>
                  <a:pt x="3710188" y="1786801"/>
                  <a:pt x="3461875" y="1780524"/>
                  <a:pt x="3232235" y="1806796"/>
                </a:cubicBezTo>
                <a:cubicBezTo>
                  <a:pt x="3002595" y="1833068"/>
                  <a:pt x="2728939" y="1827004"/>
                  <a:pt x="2559377" y="1806796"/>
                </a:cubicBezTo>
                <a:cubicBezTo>
                  <a:pt x="2389815" y="1786588"/>
                  <a:pt x="2232193" y="1804011"/>
                  <a:pt x="1974556" y="1806796"/>
                </a:cubicBezTo>
                <a:cubicBezTo>
                  <a:pt x="1716919" y="1809581"/>
                  <a:pt x="1529534" y="1792473"/>
                  <a:pt x="1301698" y="1806796"/>
                </a:cubicBezTo>
                <a:cubicBezTo>
                  <a:pt x="1073862" y="1821119"/>
                  <a:pt x="966932" y="1792494"/>
                  <a:pt x="760896" y="1806796"/>
                </a:cubicBezTo>
                <a:cubicBezTo>
                  <a:pt x="554860" y="1821098"/>
                  <a:pt x="199971" y="1841083"/>
                  <a:pt x="0" y="1806796"/>
                </a:cubicBezTo>
                <a:cubicBezTo>
                  <a:pt x="27882" y="1532817"/>
                  <a:pt x="-17498" y="1340305"/>
                  <a:pt x="0" y="1204531"/>
                </a:cubicBezTo>
                <a:cubicBezTo>
                  <a:pt x="17498" y="1068758"/>
                  <a:pt x="-12842" y="746502"/>
                  <a:pt x="0" y="602265"/>
                </a:cubicBezTo>
                <a:cubicBezTo>
                  <a:pt x="12842" y="458028"/>
                  <a:pt x="20635" y="166377"/>
                  <a:pt x="0" y="0"/>
                </a:cubicBezTo>
                <a:close/>
              </a:path>
              <a:path w="4401877" h="1806796"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418786" y="164190"/>
                  <a:pt x="4378838" y="328785"/>
                  <a:pt x="4401877" y="638401"/>
                </a:cubicBezTo>
                <a:cubicBezTo>
                  <a:pt x="4424916" y="948017"/>
                  <a:pt x="4400032" y="943869"/>
                  <a:pt x="4401877" y="1222599"/>
                </a:cubicBezTo>
                <a:cubicBezTo>
                  <a:pt x="4403722" y="1501329"/>
                  <a:pt x="4425843" y="1674992"/>
                  <a:pt x="4401877" y="1806796"/>
                </a:cubicBezTo>
                <a:cubicBezTo>
                  <a:pt x="4183979" y="1789673"/>
                  <a:pt x="3958078" y="1793420"/>
                  <a:pt x="3729019" y="1806796"/>
                </a:cubicBezTo>
                <a:cubicBezTo>
                  <a:pt x="3499960" y="1820172"/>
                  <a:pt x="3304989" y="1830636"/>
                  <a:pt x="3188217" y="1806796"/>
                </a:cubicBezTo>
                <a:cubicBezTo>
                  <a:pt x="3071445" y="1782956"/>
                  <a:pt x="2770131" y="1789272"/>
                  <a:pt x="2647415" y="1806796"/>
                </a:cubicBezTo>
                <a:cubicBezTo>
                  <a:pt x="2524699" y="1824320"/>
                  <a:pt x="2122209" y="1793546"/>
                  <a:pt x="1974556" y="1806796"/>
                </a:cubicBezTo>
                <a:cubicBezTo>
                  <a:pt x="1826903" y="1820046"/>
                  <a:pt x="1667267" y="1802972"/>
                  <a:pt x="1433754" y="1806796"/>
                </a:cubicBezTo>
                <a:cubicBezTo>
                  <a:pt x="1200241" y="1810620"/>
                  <a:pt x="1047277" y="1806282"/>
                  <a:pt x="848933" y="1806796"/>
                </a:cubicBezTo>
                <a:cubicBezTo>
                  <a:pt x="650589" y="1807310"/>
                  <a:pt x="226131" y="1808405"/>
                  <a:pt x="0" y="1806796"/>
                </a:cubicBezTo>
                <a:cubicBezTo>
                  <a:pt x="14980" y="1546284"/>
                  <a:pt x="3458" y="1346075"/>
                  <a:pt x="0" y="1204531"/>
                </a:cubicBezTo>
                <a:cubicBezTo>
                  <a:pt x="-3458" y="1062987"/>
                  <a:pt x="13572" y="829120"/>
                  <a:pt x="0" y="584197"/>
                </a:cubicBezTo>
                <a:cubicBezTo>
                  <a:pt x="-13572" y="339274"/>
                  <a:pt x="-15795" y="247157"/>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2995136"/>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27" name="Ellipse 26">
            <a:extLst>
              <a:ext uri="{FF2B5EF4-FFF2-40B4-BE49-F238E27FC236}">
                <a16:creationId xmlns:a16="http://schemas.microsoft.com/office/drawing/2014/main" id="{15A30718-F978-5748-B716-DDDC8DA04F2C}"/>
              </a:ext>
            </a:extLst>
          </p:cNvPr>
          <p:cNvSpPr/>
          <p:nvPr/>
        </p:nvSpPr>
        <p:spPr>
          <a:xfrm>
            <a:off x="3471466" y="3553734"/>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28" name="ZoneTexte 27">
            <a:extLst>
              <a:ext uri="{FF2B5EF4-FFF2-40B4-BE49-F238E27FC236}">
                <a16:creationId xmlns:a16="http://schemas.microsoft.com/office/drawing/2014/main" id="{461C6AA4-9471-8331-7386-46128304307B}"/>
              </a:ext>
            </a:extLst>
          </p:cNvPr>
          <p:cNvSpPr txBox="1"/>
          <p:nvPr/>
        </p:nvSpPr>
        <p:spPr>
          <a:xfrm>
            <a:off x="3681398" y="3261576"/>
            <a:ext cx="4055367" cy="769441"/>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Même si le client ne respecte pas totalement les critères de ciblage, il est important de lui proposer le RELAIS. L’essentiel est de </a:t>
            </a:r>
            <a:r>
              <a:rPr lang="fr-FR" sz="1100" b="1" dirty="0">
                <a:latin typeface="Cavolini" panose="03000502040302020204" pitchFamily="66" charset="0"/>
                <a:cs typeface="Cavolini" panose="03000502040302020204" pitchFamily="66" charset="0"/>
              </a:rPr>
              <a:t>repérer son souhait de préparer sa retraite</a:t>
            </a:r>
            <a:r>
              <a:rPr lang="fr-FR" sz="1100" dirty="0">
                <a:latin typeface="Cavolini" panose="03000502040302020204" pitchFamily="66" charset="0"/>
                <a:cs typeface="Cavolini" panose="03000502040302020204" pitchFamily="66" charset="0"/>
              </a:rPr>
              <a:t>. </a:t>
            </a:r>
          </a:p>
        </p:txBody>
      </p:sp>
      <p:sp>
        <p:nvSpPr>
          <p:cNvPr id="29" name="Ellipse 28">
            <a:extLst>
              <a:ext uri="{FF2B5EF4-FFF2-40B4-BE49-F238E27FC236}">
                <a16:creationId xmlns:a16="http://schemas.microsoft.com/office/drawing/2014/main" id="{E51F4C25-4FE6-C4D6-5CAB-645465A7CCFD}"/>
              </a:ext>
            </a:extLst>
          </p:cNvPr>
          <p:cNvSpPr/>
          <p:nvPr/>
        </p:nvSpPr>
        <p:spPr>
          <a:xfrm>
            <a:off x="3471465" y="4355890"/>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30" name="ZoneTexte 29">
            <a:extLst>
              <a:ext uri="{FF2B5EF4-FFF2-40B4-BE49-F238E27FC236}">
                <a16:creationId xmlns:a16="http://schemas.microsoft.com/office/drawing/2014/main" id="{F1455CDF-652D-663E-6B3A-CA2DCD2BEA14}"/>
              </a:ext>
            </a:extLst>
          </p:cNvPr>
          <p:cNvSpPr txBox="1"/>
          <p:nvPr/>
        </p:nvSpPr>
        <p:spPr>
          <a:xfrm>
            <a:off x="3668994" y="4063732"/>
            <a:ext cx="4055366" cy="769441"/>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Pour mémoire, 7 fiches relais donnent en moyenne 3 ventes. La première vente se réalise dans les 12 mois et les deux autres ventes dans les années futures.</a:t>
            </a: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333158"/>
            <a:ext cx="3164784" cy="1154772"/>
          </a:xfrm>
          <a:custGeom>
            <a:avLst/>
            <a:gdLst>
              <a:gd name="connsiteX0" fmla="*/ 0 w 3164784"/>
              <a:gd name="connsiteY0" fmla="*/ 0 h 1154772"/>
              <a:gd name="connsiteX1" fmla="*/ 664605 w 3164784"/>
              <a:gd name="connsiteY1" fmla="*/ 0 h 1154772"/>
              <a:gd name="connsiteX2" fmla="*/ 1360857 w 3164784"/>
              <a:gd name="connsiteY2" fmla="*/ 0 h 1154772"/>
              <a:gd name="connsiteX3" fmla="*/ 1962166 w 3164784"/>
              <a:gd name="connsiteY3" fmla="*/ 0 h 1154772"/>
              <a:gd name="connsiteX4" fmla="*/ 2563475 w 3164784"/>
              <a:gd name="connsiteY4" fmla="*/ 0 h 1154772"/>
              <a:gd name="connsiteX5" fmla="*/ 3164784 w 3164784"/>
              <a:gd name="connsiteY5" fmla="*/ 0 h 1154772"/>
              <a:gd name="connsiteX6" fmla="*/ 3164784 w 3164784"/>
              <a:gd name="connsiteY6" fmla="*/ 554291 h 1154772"/>
              <a:gd name="connsiteX7" fmla="*/ 3164784 w 3164784"/>
              <a:gd name="connsiteY7" fmla="*/ 1154772 h 1154772"/>
              <a:gd name="connsiteX8" fmla="*/ 2468532 w 3164784"/>
              <a:gd name="connsiteY8" fmla="*/ 1154772 h 1154772"/>
              <a:gd name="connsiteX9" fmla="*/ 1930518 w 3164784"/>
              <a:gd name="connsiteY9" fmla="*/ 1154772 h 1154772"/>
              <a:gd name="connsiteX10" fmla="*/ 1392505 w 3164784"/>
              <a:gd name="connsiteY10" fmla="*/ 1154772 h 1154772"/>
              <a:gd name="connsiteX11" fmla="*/ 791196 w 3164784"/>
              <a:gd name="connsiteY11" fmla="*/ 1154772 h 1154772"/>
              <a:gd name="connsiteX12" fmla="*/ 0 w 3164784"/>
              <a:gd name="connsiteY12" fmla="*/ 1154772 h 1154772"/>
              <a:gd name="connsiteX13" fmla="*/ 0 w 3164784"/>
              <a:gd name="connsiteY13" fmla="*/ 565838 h 1154772"/>
              <a:gd name="connsiteX14" fmla="*/ 0 w 3164784"/>
              <a:gd name="connsiteY14" fmla="*/ 0 h 1154772"/>
              <a:gd name="connsiteX0" fmla="*/ -93266 w 3164784"/>
              <a:gd name="connsiteY0" fmla="*/ 0 h 1154772"/>
              <a:gd name="connsiteX1" fmla="*/ -93266 w 3164784"/>
              <a:gd name="connsiteY1" fmla="*/ 554291 h 1154772"/>
              <a:gd name="connsiteX2" fmla="*/ -93266 w 3164784"/>
              <a:gd name="connsiteY2" fmla="*/ 1154772 h 1154772"/>
              <a:gd name="connsiteX3" fmla="*/ -93266 w 3164784"/>
              <a:gd name="connsiteY3" fmla="*/ 600481 h 1154772"/>
              <a:gd name="connsiteX4" fmla="*/ -93266 w 3164784"/>
              <a:gd name="connsiteY4" fmla="*/ 0 h 1154772"/>
              <a:gd name="connsiteX0" fmla="*/ -93266 w 3164784"/>
              <a:gd name="connsiteY0" fmla="*/ 201854 h 1154772"/>
              <a:gd name="connsiteX1" fmla="*/ -174928 w 3164784"/>
              <a:gd name="connsiteY1" fmla="*/ 541945 h 1154772"/>
              <a:gd name="connsiteX2" fmla="*/ -259924 w 3164784"/>
              <a:gd name="connsiteY2" fmla="*/ 895918 h 1154772"/>
            </a:gdLst>
            <a:ahLst/>
            <a:cxnLst>
              <a:cxn ang="0">
                <a:pos x="connsiteX0" y="connsiteY0"/>
              </a:cxn>
              <a:cxn ang="0">
                <a:pos x="connsiteX1" y="connsiteY1"/>
              </a:cxn>
              <a:cxn ang="0">
                <a:pos x="connsiteX2" y="connsiteY2"/>
              </a:cxn>
            </a:cxnLst>
            <a:rect l="l" t="t" r="r" b="b"/>
            <a:pathLst>
              <a:path w="3164784" h="1154772"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81754" y="115057"/>
                  <a:pt x="3175894" y="323004"/>
                  <a:pt x="3164784" y="554291"/>
                </a:cubicBezTo>
                <a:cubicBezTo>
                  <a:pt x="3153674" y="785578"/>
                  <a:pt x="3172957" y="1015896"/>
                  <a:pt x="3164784" y="1154772"/>
                </a:cubicBezTo>
                <a:cubicBezTo>
                  <a:pt x="2838496" y="1159322"/>
                  <a:pt x="2775583" y="1153075"/>
                  <a:pt x="2468532" y="1154772"/>
                </a:cubicBezTo>
                <a:cubicBezTo>
                  <a:pt x="2161481" y="1156469"/>
                  <a:pt x="2091860" y="1145299"/>
                  <a:pt x="1930518" y="1154772"/>
                </a:cubicBezTo>
                <a:cubicBezTo>
                  <a:pt x="1769176" y="1164245"/>
                  <a:pt x="1654792" y="1160083"/>
                  <a:pt x="1392505" y="1154772"/>
                </a:cubicBezTo>
                <a:cubicBezTo>
                  <a:pt x="1130218" y="1149461"/>
                  <a:pt x="1037610" y="1179306"/>
                  <a:pt x="791196" y="1154772"/>
                </a:cubicBezTo>
                <a:cubicBezTo>
                  <a:pt x="544782" y="1130238"/>
                  <a:pt x="207237" y="1158810"/>
                  <a:pt x="0" y="1154772"/>
                </a:cubicBezTo>
                <a:cubicBezTo>
                  <a:pt x="-28166" y="906646"/>
                  <a:pt x="-27804" y="686954"/>
                  <a:pt x="0" y="565838"/>
                </a:cubicBezTo>
                <a:cubicBezTo>
                  <a:pt x="27804" y="444722"/>
                  <a:pt x="1161" y="247339"/>
                  <a:pt x="0" y="0"/>
                </a:cubicBezTo>
                <a:close/>
              </a:path>
              <a:path w="3164784" h="1154772" fill="none" extrusionOk="0">
                <a:moveTo>
                  <a:pt x="-93266" y="0"/>
                </a:moveTo>
                <a:cubicBezTo>
                  <a:pt x="-72289" y="248473"/>
                  <a:pt x="-103190" y="387276"/>
                  <a:pt x="-93266" y="554291"/>
                </a:cubicBezTo>
                <a:cubicBezTo>
                  <a:pt x="-83342" y="721306"/>
                  <a:pt x="-69169" y="959145"/>
                  <a:pt x="-93266" y="1154772"/>
                </a:cubicBezTo>
                <a:cubicBezTo>
                  <a:pt x="-109399" y="944380"/>
                  <a:pt x="-96170" y="801811"/>
                  <a:pt x="-93266" y="600481"/>
                </a:cubicBezTo>
                <a:cubicBezTo>
                  <a:pt x="-90362" y="399151"/>
                  <a:pt x="-115256" y="122528"/>
                  <a:pt x="-93266" y="0"/>
                </a:cubicBezTo>
                <a:close/>
              </a:path>
              <a:path w="3164784" h="1154772" fill="none" extrusionOk="0">
                <a:moveTo>
                  <a:pt x="-93266" y="201854"/>
                </a:moveTo>
                <a:cubicBezTo>
                  <a:pt x="-121586" y="303603"/>
                  <a:pt x="-163469" y="450239"/>
                  <a:pt x="-174928" y="541945"/>
                </a:cubicBezTo>
                <a:cubicBezTo>
                  <a:pt x="-186388" y="633651"/>
                  <a:pt x="-217384" y="758651"/>
                  <a:pt x="-259924" y="895918"/>
                </a:cubicBezTo>
              </a:path>
              <a:path w="3164784" h="1154772"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84490" y="150931"/>
                  <a:pt x="3151305" y="287603"/>
                  <a:pt x="3164784" y="542743"/>
                </a:cubicBezTo>
                <a:cubicBezTo>
                  <a:pt x="3178263" y="797883"/>
                  <a:pt x="3147529" y="854489"/>
                  <a:pt x="3164784" y="1154772"/>
                </a:cubicBezTo>
                <a:cubicBezTo>
                  <a:pt x="3021047" y="1161480"/>
                  <a:pt x="2827855" y="1160447"/>
                  <a:pt x="2563475" y="1154772"/>
                </a:cubicBezTo>
                <a:cubicBezTo>
                  <a:pt x="2299095" y="1149097"/>
                  <a:pt x="2277170" y="1160940"/>
                  <a:pt x="2025462" y="1154772"/>
                </a:cubicBezTo>
                <a:cubicBezTo>
                  <a:pt x="1773754" y="1148604"/>
                  <a:pt x="1675052" y="1137173"/>
                  <a:pt x="1455801" y="1154772"/>
                </a:cubicBezTo>
                <a:cubicBezTo>
                  <a:pt x="1236550" y="1172371"/>
                  <a:pt x="1086986" y="1161588"/>
                  <a:pt x="917787" y="1154772"/>
                </a:cubicBezTo>
                <a:cubicBezTo>
                  <a:pt x="748588" y="1147956"/>
                  <a:pt x="341069" y="1119687"/>
                  <a:pt x="0" y="1154772"/>
                </a:cubicBezTo>
                <a:cubicBezTo>
                  <a:pt x="24366" y="971972"/>
                  <a:pt x="-3106" y="776996"/>
                  <a:pt x="0" y="612029"/>
                </a:cubicBezTo>
                <a:cubicBezTo>
                  <a:pt x="3106" y="447062"/>
                  <a:pt x="15396" y="197806"/>
                  <a:pt x="0" y="0"/>
                </a:cubicBezTo>
                <a:close/>
              </a:path>
              <a:path w="3164784" h="1154772" fill="none" stroke="0" extrusionOk="0">
                <a:moveTo>
                  <a:pt x="-93266" y="0"/>
                </a:moveTo>
                <a:cubicBezTo>
                  <a:pt x="-98931" y="267096"/>
                  <a:pt x="-115638" y="277729"/>
                  <a:pt x="-93266" y="554291"/>
                </a:cubicBezTo>
                <a:cubicBezTo>
                  <a:pt x="-70894" y="830853"/>
                  <a:pt x="-90021" y="978280"/>
                  <a:pt x="-93266" y="1154772"/>
                </a:cubicBezTo>
                <a:cubicBezTo>
                  <a:pt x="-89129" y="918600"/>
                  <a:pt x="-77279" y="839340"/>
                  <a:pt x="-93266" y="554291"/>
                </a:cubicBezTo>
                <a:cubicBezTo>
                  <a:pt x="-109253" y="269242"/>
                  <a:pt x="-96059" y="171051"/>
                  <a:pt x="-93266" y="0"/>
                </a:cubicBezTo>
                <a:close/>
              </a:path>
              <a:path w="3164784" h="1154772" fill="none" stroke="0" extrusionOk="0">
                <a:moveTo>
                  <a:pt x="-93266" y="201854"/>
                </a:moveTo>
                <a:cubicBezTo>
                  <a:pt x="-121755" y="304118"/>
                  <a:pt x="-163699" y="445205"/>
                  <a:pt x="-171595" y="528064"/>
                </a:cubicBezTo>
                <a:cubicBezTo>
                  <a:pt x="-179491" y="610923"/>
                  <a:pt x="-214439" y="718617"/>
                  <a:pt x="-259924" y="895918"/>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77584"/>
                      <a:gd name="adj4" fmla="val -8213"/>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L’impact sur la création de valeur </a:t>
            </a:r>
          </a:p>
          <a:p>
            <a:pPr algn="ctr"/>
            <a:endParaRPr lang="fr-FR" sz="1100" b="1"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Le</a:t>
            </a:r>
            <a:r>
              <a:rPr lang="fr-FR" sz="1100" b="1" dirty="0">
                <a:latin typeface="Cavolini" panose="03000502040302020204" pitchFamily="66" charset="0"/>
                <a:cs typeface="Cavolini" panose="03000502040302020204" pitchFamily="66" charset="0"/>
              </a:rPr>
              <a:t> pourcentage moyen de PNB généré </a:t>
            </a:r>
            <a:r>
              <a:rPr lang="fr-FR" sz="1100" dirty="0">
                <a:latin typeface="Cavolini" panose="03000502040302020204" pitchFamily="66" charset="0"/>
                <a:cs typeface="Cavolini" panose="03000502040302020204" pitchFamily="66" charset="0"/>
              </a:rPr>
              <a:t>est de </a:t>
            </a:r>
            <a:r>
              <a:rPr lang="fr-FR" sz="1100" b="1" dirty="0">
                <a:latin typeface="Cavolini" panose="03000502040302020204" pitchFamily="66" charset="0"/>
                <a:cs typeface="Cavolini" panose="03000502040302020204" pitchFamily="66" charset="0"/>
              </a:rPr>
              <a:t>2,85%.</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5035053"/>
            <a:ext cx="7405588" cy="1300987"/>
          </a:xfrm>
          <a:custGeom>
            <a:avLst/>
            <a:gdLst>
              <a:gd name="connsiteX0" fmla="*/ 0 w 7405588"/>
              <a:gd name="connsiteY0" fmla="*/ 0 h 1300987"/>
              <a:gd name="connsiteX1" fmla="*/ 821347 w 7405588"/>
              <a:gd name="connsiteY1" fmla="*/ 0 h 1300987"/>
              <a:gd name="connsiteX2" fmla="*/ 1494582 w 7405588"/>
              <a:gd name="connsiteY2" fmla="*/ 0 h 1300987"/>
              <a:gd name="connsiteX3" fmla="*/ 2241873 w 7405588"/>
              <a:gd name="connsiteY3" fmla="*/ 0 h 1300987"/>
              <a:gd name="connsiteX4" fmla="*/ 2989165 w 7405588"/>
              <a:gd name="connsiteY4" fmla="*/ 0 h 1300987"/>
              <a:gd name="connsiteX5" fmla="*/ 3662400 w 7405588"/>
              <a:gd name="connsiteY5" fmla="*/ 0 h 1300987"/>
              <a:gd name="connsiteX6" fmla="*/ 4187523 w 7405588"/>
              <a:gd name="connsiteY6" fmla="*/ 0 h 1300987"/>
              <a:gd name="connsiteX7" fmla="*/ 4934815 w 7405588"/>
              <a:gd name="connsiteY7" fmla="*/ 0 h 1300987"/>
              <a:gd name="connsiteX8" fmla="*/ 5533994 w 7405588"/>
              <a:gd name="connsiteY8" fmla="*/ 0 h 1300987"/>
              <a:gd name="connsiteX9" fmla="*/ 6207229 w 7405588"/>
              <a:gd name="connsiteY9" fmla="*/ 0 h 1300987"/>
              <a:gd name="connsiteX10" fmla="*/ 6658297 w 7405588"/>
              <a:gd name="connsiteY10" fmla="*/ 0 h 1300987"/>
              <a:gd name="connsiteX11" fmla="*/ 7405588 w 7405588"/>
              <a:gd name="connsiteY11" fmla="*/ 0 h 1300987"/>
              <a:gd name="connsiteX12" fmla="*/ 7405588 w 7405588"/>
              <a:gd name="connsiteY12" fmla="*/ 650494 h 1300987"/>
              <a:gd name="connsiteX13" fmla="*/ 7405588 w 7405588"/>
              <a:gd name="connsiteY13" fmla="*/ 1300987 h 1300987"/>
              <a:gd name="connsiteX14" fmla="*/ 6954520 w 7405588"/>
              <a:gd name="connsiteY14" fmla="*/ 1300987 h 1300987"/>
              <a:gd name="connsiteX15" fmla="*/ 6429397 w 7405588"/>
              <a:gd name="connsiteY15" fmla="*/ 1300987 h 1300987"/>
              <a:gd name="connsiteX16" fmla="*/ 5682106 w 7405588"/>
              <a:gd name="connsiteY16" fmla="*/ 1300987 h 1300987"/>
              <a:gd name="connsiteX17" fmla="*/ 4934815 w 7405588"/>
              <a:gd name="connsiteY17" fmla="*/ 1300987 h 1300987"/>
              <a:gd name="connsiteX18" fmla="*/ 4335635 w 7405588"/>
              <a:gd name="connsiteY18" fmla="*/ 1300987 h 1300987"/>
              <a:gd name="connsiteX19" fmla="*/ 3514288 w 7405588"/>
              <a:gd name="connsiteY19" fmla="*/ 1300987 h 1300987"/>
              <a:gd name="connsiteX20" fmla="*/ 2766997 w 7405588"/>
              <a:gd name="connsiteY20" fmla="*/ 1300987 h 1300987"/>
              <a:gd name="connsiteX21" fmla="*/ 1945650 w 7405588"/>
              <a:gd name="connsiteY21" fmla="*/ 1300987 h 1300987"/>
              <a:gd name="connsiteX22" fmla="*/ 1198359 w 7405588"/>
              <a:gd name="connsiteY22" fmla="*/ 1300987 h 1300987"/>
              <a:gd name="connsiteX23" fmla="*/ 0 w 7405588"/>
              <a:gd name="connsiteY23" fmla="*/ 1300987 h 1300987"/>
              <a:gd name="connsiteX24" fmla="*/ 0 w 7405588"/>
              <a:gd name="connsiteY24" fmla="*/ 650494 h 1300987"/>
              <a:gd name="connsiteX25" fmla="*/ 0 w 7405588"/>
              <a:gd name="connsiteY25" fmla="*/ 0 h 1300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300987"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80851" y="251646"/>
                  <a:pt x="7421590" y="373769"/>
                  <a:pt x="7405588" y="650494"/>
                </a:cubicBezTo>
                <a:cubicBezTo>
                  <a:pt x="7389586" y="927219"/>
                  <a:pt x="7379655" y="1143068"/>
                  <a:pt x="7405588" y="1300987"/>
                </a:cubicBezTo>
                <a:cubicBezTo>
                  <a:pt x="7238604" y="1317908"/>
                  <a:pt x="7146131" y="1289944"/>
                  <a:pt x="6954520" y="1300987"/>
                </a:cubicBezTo>
                <a:cubicBezTo>
                  <a:pt x="6762909" y="1312030"/>
                  <a:pt x="6594653" y="1304249"/>
                  <a:pt x="6429397" y="1300987"/>
                </a:cubicBezTo>
                <a:cubicBezTo>
                  <a:pt x="6264141" y="1297725"/>
                  <a:pt x="5944120" y="1298395"/>
                  <a:pt x="5682106" y="1300987"/>
                </a:cubicBezTo>
                <a:cubicBezTo>
                  <a:pt x="5420092" y="1303579"/>
                  <a:pt x="5209279" y="1334254"/>
                  <a:pt x="4934815" y="1300987"/>
                </a:cubicBezTo>
                <a:cubicBezTo>
                  <a:pt x="4660351" y="1267720"/>
                  <a:pt x="4554775" y="1283480"/>
                  <a:pt x="4335635" y="1300987"/>
                </a:cubicBezTo>
                <a:cubicBezTo>
                  <a:pt x="4116495" y="1318494"/>
                  <a:pt x="3744260" y="1298124"/>
                  <a:pt x="3514288" y="1300987"/>
                </a:cubicBezTo>
                <a:cubicBezTo>
                  <a:pt x="3284316" y="1303850"/>
                  <a:pt x="2973223" y="1267161"/>
                  <a:pt x="2766997" y="1300987"/>
                </a:cubicBezTo>
                <a:cubicBezTo>
                  <a:pt x="2560771" y="1334813"/>
                  <a:pt x="2284025" y="1289348"/>
                  <a:pt x="1945650" y="1300987"/>
                </a:cubicBezTo>
                <a:cubicBezTo>
                  <a:pt x="1607275" y="1312626"/>
                  <a:pt x="1407956" y="1302422"/>
                  <a:pt x="1198359" y="1300987"/>
                </a:cubicBezTo>
                <a:cubicBezTo>
                  <a:pt x="988762" y="1299552"/>
                  <a:pt x="256253" y="1272380"/>
                  <a:pt x="0" y="1300987"/>
                </a:cubicBezTo>
                <a:cubicBezTo>
                  <a:pt x="17256" y="981212"/>
                  <a:pt x="2061" y="954109"/>
                  <a:pt x="0" y="650494"/>
                </a:cubicBezTo>
                <a:cubicBezTo>
                  <a:pt x="-2061" y="346879"/>
                  <a:pt x="25919" y="293668"/>
                  <a:pt x="0" y="0"/>
                </a:cubicBezTo>
                <a:close/>
              </a:path>
              <a:path w="7405588" h="1300987"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375984" y="222203"/>
                  <a:pt x="7412464" y="455906"/>
                  <a:pt x="7405588" y="663503"/>
                </a:cubicBezTo>
                <a:cubicBezTo>
                  <a:pt x="7398712" y="871100"/>
                  <a:pt x="7398531" y="1016750"/>
                  <a:pt x="7405588" y="1300987"/>
                </a:cubicBezTo>
                <a:cubicBezTo>
                  <a:pt x="7226261" y="1319717"/>
                  <a:pt x="7106435" y="1313438"/>
                  <a:pt x="6880464" y="1300987"/>
                </a:cubicBezTo>
                <a:cubicBezTo>
                  <a:pt x="6654493" y="1288536"/>
                  <a:pt x="6464347" y="1285173"/>
                  <a:pt x="6355341" y="1300987"/>
                </a:cubicBezTo>
                <a:cubicBezTo>
                  <a:pt x="6246335" y="1316801"/>
                  <a:pt x="5894222" y="1317156"/>
                  <a:pt x="5756162" y="1300987"/>
                </a:cubicBezTo>
                <a:cubicBezTo>
                  <a:pt x="5618102" y="1284818"/>
                  <a:pt x="5151091" y="1315958"/>
                  <a:pt x="4934815" y="1300987"/>
                </a:cubicBezTo>
                <a:cubicBezTo>
                  <a:pt x="4718539" y="1286016"/>
                  <a:pt x="4419669" y="1301238"/>
                  <a:pt x="4261579" y="1300987"/>
                </a:cubicBezTo>
                <a:cubicBezTo>
                  <a:pt x="4103489" y="1300736"/>
                  <a:pt x="3787567" y="1291638"/>
                  <a:pt x="3662400" y="1300987"/>
                </a:cubicBezTo>
                <a:cubicBezTo>
                  <a:pt x="3537233" y="1310336"/>
                  <a:pt x="3220143" y="1280894"/>
                  <a:pt x="2915109" y="1300987"/>
                </a:cubicBezTo>
                <a:cubicBezTo>
                  <a:pt x="2610075" y="1321080"/>
                  <a:pt x="2545973" y="1301639"/>
                  <a:pt x="2241873" y="1300987"/>
                </a:cubicBezTo>
                <a:cubicBezTo>
                  <a:pt x="1937773" y="1300335"/>
                  <a:pt x="1755204" y="1263642"/>
                  <a:pt x="1420526" y="1300987"/>
                </a:cubicBezTo>
                <a:cubicBezTo>
                  <a:pt x="1085848" y="1338332"/>
                  <a:pt x="916011" y="1300343"/>
                  <a:pt x="599179" y="1300987"/>
                </a:cubicBezTo>
                <a:cubicBezTo>
                  <a:pt x="282347" y="1301631"/>
                  <a:pt x="146465" y="1283621"/>
                  <a:pt x="0" y="1300987"/>
                </a:cubicBezTo>
                <a:cubicBezTo>
                  <a:pt x="14793" y="1014378"/>
                  <a:pt x="-11454" y="986771"/>
                  <a:pt x="0" y="676513"/>
                </a:cubicBezTo>
                <a:cubicBezTo>
                  <a:pt x="11454" y="366255"/>
                  <a:pt x="8702" y="243722"/>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751210" y="4975558"/>
            <a:ext cx="2572992" cy="193648"/>
          </a:xfrm>
          <a:custGeom>
            <a:avLst/>
            <a:gdLst>
              <a:gd name="connsiteX0" fmla="*/ 0 w 2572992"/>
              <a:gd name="connsiteY0" fmla="*/ 0 h 193648"/>
              <a:gd name="connsiteX1" fmla="*/ 668978 w 2572992"/>
              <a:gd name="connsiteY1" fmla="*/ 0 h 193648"/>
              <a:gd name="connsiteX2" fmla="*/ 1312226 w 2572992"/>
              <a:gd name="connsiteY2" fmla="*/ 0 h 193648"/>
              <a:gd name="connsiteX3" fmla="*/ 1981204 w 2572992"/>
              <a:gd name="connsiteY3" fmla="*/ 0 h 193648"/>
              <a:gd name="connsiteX4" fmla="*/ 2572992 w 2572992"/>
              <a:gd name="connsiteY4" fmla="*/ 0 h 193648"/>
              <a:gd name="connsiteX5" fmla="*/ 2572992 w 2572992"/>
              <a:gd name="connsiteY5" fmla="*/ 193648 h 193648"/>
              <a:gd name="connsiteX6" fmla="*/ 2006934 w 2572992"/>
              <a:gd name="connsiteY6" fmla="*/ 193648 h 193648"/>
              <a:gd name="connsiteX7" fmla="*/ 1389416 w 2572992"/>
              <a:gd name="connsiteY7" fmla="*/ 193648 h 193648"/>
              <a:gd name="connsiteX8" fmla="*/ 746168 w 2572992"/>
              <a:gd name="connsiteY8" fmla="*/ 193648 h 193648"/>
              <a:gd name="connsiteX9" fmla="*/ 0 w 2572992"/>
              <a:gd name="connsiteY9" fmla="*/ 193648 h 193648"/>
              <a:gd name="connsiteX10" fmla="*/ 0 w 2572992"/>
              <a:gd name="connsiteY10" fmla="*/ 0 h 193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2992" h="193648" fill="none" extrusionOk="0">
                <a:moveTo>
                  <a:pt x="0" y="0"/>
                </a:moveTo>
                <a:cubicBezTo>
                  <a:pt x="272036" y="-31533"/>
                  <a:pt x="534211" y="896"/>
                  <a:pt x="668978" y="0"/>
                </a:cubicBezTo>
                <a:cubicBezTo>
                  <a:pt x="803745" y="-896"/>
                  <a:pt x="1108867" y="1336"/>
                  <a:pt x="1312226" y="0"/>
                </a:cubicBezTo>
                <a:cubicBezTo>
                  <a:pt x="1515585" y="-1336"/>
                  <a:pt x="1736153" y="6603"/>
                  <a:pt x="1981204" y="0"/>
                </a:cubicBezTo>
                <a:cubicBezTo>
                  <a:pt x="2226255" y="-6603"/>
                  <a:pt x="2311685" y="-21475"/>
                  <a:pt x="2572992" y="0"/>
                </a:cubicBezTo>
                <a:cubicBezTo>
                  <a:pt x="2575670" y="62844"/>
                  <a:pt x="2564195" y="109352"/>
                  <a:pt x="2572992" y="193648"/>
                </a:cubicBezTo>
                <a:cubicBezTo>
                  <a:pt x="2404134" y="181921"/>
                  <a:pt x="2124427" y="207974"/>
                  <a:pt x="2006934" y="193648"/>
                </a:cubicBezTo>
                <a:cubicBezTo>
                  <a:pt x="1889441" y="179322"/>
                  <a:pt x="1621385" y="179503"/>
                  <a:pt x="1389416" y="193648"/>
                </a:cubicBezTo>
                <a:cubicBezTo>
                  <a:pt x="1157447" y="207793"/>
                  <a:pt x="1006922" y="173405"/>
                  <a:pt x="746168" y="193648"/>
                </a:cubicBezTo>
                <a:cubicBezTo>
                  <a:pt x="485414" y="213891"/>
                  <a:pt x="333800" y="190916"/>
                  <a:pt x="0" y="193648"/>
                </a:cubicBezTo>
                <a:cubicBezTo>
                  <a:pt x="4796" y="129576"/>
                  <a:pt x="9163" y="93950"/>
                  <a:pt x="0" y="0"/>
                </a:cubicBezTo>
                <a:close/>
              </a:path>
              <a:path w="2572992" h="193648" stroke="0" extrusionOk="0">
                <a:moveTo>
                  <a:pt x="0" y="0"/>
                </a:moveTo>
                <a:cubicBezTo>
                  <a:pt x="150451" y="-27232"/>
                  <a:pt x="474110" y="-27194"/>
                  <a:pt x="668978" y="0"/>
                </a:cubicBezTo>
                <a:cubicBezTo>
                  <a:pt x="863846" y="27194"/>
                  <a:pt x="1018867" y="-2583"/>
                  <a:pt x="1363686" y="0"/>
                </a:cubicBezTo>
                <a:cubicBezTo>
                  <a:pt x="1708505" y="2583"/>
                  <a:pt x="1873041" y="25074"/>
                  <a:pt x="2006934" y="0"/>
                </a:cubicBezTo>
                <a:cubicBezTo>
                  <a:pt x="2140827" y="-25074"/>
                  <a:pt x="2385560" y="24076"/>
                  <a:pt x="2572992" y="0"/>
                </a:cubicBezTo>
                <a:cubicBezTo>
                  <a:pt x="2579207" y="61669"/>
                  <a:pt x="2570081" y="123018"/>
                  <a:pt x="2572992" y="193648"/>
                </a:cubicBezTo>
                <a:cubicBezTo>
                  <a:pt x="2443770" y="163772"/>
                  <a:pt x="2251106" y="222210"/>
                  <a:pt x="1955474" y="193648"/>
                </a:cubicBezTo>
                <a:cubicBezTo>
                  <a:pt x="1659842" y="165086"/>
                  <a:pt x="1536573" y="174704"/>
                  <a:pt x="1363686" y="193648"/>
                </a:cubicBezTo>
                <a:cubicBezTo>
                  <a:pt x="1190799" y="212592"/>
                  <a:pt x="887752" y="195636"/>
                  <a:pt x="668978" y="193648"/>
                </a:cubicBezTo>
                <a:cubicBezTo>
                  <a:pt x="450204" y="191660"/>
                  <a:pt x="197249" y="220956"/>
                  <a:pt x="0" y="193648"/>
                </a:cubicBezTo>
                <a:cubicBezTo>
                  <a:pt x="-1696" y="124001"/>
                  <a:pt x="-5608" y="39858"/>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BPCE SI </a:t>
            </a:r>
            <a:r>
              <a:rPr lang="fr-FR" sz="1200" b="1" dirty="0" err="1">
                <a:solidFill>
                  <a:schemeClr val="bg1"/>
                </a:solidFill>
                <a:latin typeface="Cavolini" panose="03000502040302020204" pitchFamily="66" charset="0"/>
                <a:cs typeface="Cavolini" panose="03000502040302020204" pitchFamily="66" charset="0"/>
              </a:rPr>
              <a:t>Immo</a:t>
            </a:r>
            <a:r>
              <a:rPr lang="fr-FR" sz="1200" b="1" dirty="0">
                <a:solidFill>
                  <a:schemeClr val="bg1"/>
                </a:solidFill>
                <a:latin typeface="Cavolini" panose="03000502040302020204" pitchFamily="66" charset="0"/>
                <a:cs typeface="Cavolini" panose="03000502040302020204" pitchFamily="66" charset="0"/>
              </a:rPr>
              <a:t> Box !</a:t>
            </a:r>
          </a:p>
        </p:txBody>
      </p:sp>
      <p:sp>
        <p:nvSpPr>
          <p:cNvPr id="41" name="ZoneTexte 40">
            <a:extLst>
              <a:ext uri="{FF2B5EF4-FFF2-40B4-BE49-F238E27FC236}">
                <a16:creationId xmlns:a16="http://schemas.microsoft.com/office/drawing/2014/main" id="{41F5B4C9-D297-03BC-C857-09805736B96C}"/>
              </a:ext>
            </a:extLst>
          </p:cNvPr>
          <p:cNvSpPr txBox="1"/>
          <p:nvPr/>
        </p:nvSpPr>
        <p:spPr>
          <a:xfrm>
            <a:off x="679167" y="5198129"/>
            <a:ext cx="7045175" cy="1107996"/>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BPCE Solutions Immobilières est une </a:t>
            </a:r>
            <a:r>
              <a:rPr lang="fr-FR" sz="1100" b="1" dirty="0">
                <a:latin typeface="Cavolini" panose="03000502040302020204" pitchFamily="66" charset="0"/>
                <a:cs typeface="Cavolini" panose="03000502040302020204" pitchFamily="66" charset="0"/>
              </a:rPr>
              <a:t>filiale du Groupe BPCE</a:t>
            </a:r>
            <a:r>
              <a:rPr lang="fr-FR" sz="1100" dirty="0">
                <a:latin typeface="Cavolini" panose="03000502040302020204" pitchFamily="66" charset="0"/>
                <a:cs typeface="Cavolini" panose="03000502040302020204" pitchFamily="66" charset="0"/>
              </a:rPr>
              <a:t> implantée sur l’ensemble du territoire, un des leaders du marchés de l’Expertise et du Conseil en France, avec plus de 20 ans d’expérience.</a:t>
            </a:r>
          </a:p>
          <a:p>
            <a:endParaRPr lang="fr-FR" sz="1100" dirty="0">
              <a:latin typeface="Cavolini" panose="03000502040302020204" pitchFamily="66" charset="0"/>
              <a:cs typeface="Cavolini" panose="03000502040302020204" pitchFamily="66" charset="0"/>
            </a:endParaRPr>
          </a:p>
          <a:p>
            <a:r>
              <a:rPr lang="fr-FR" sz="1100" dirty="0">
                <a:latin typeface="Cavolini" panose="03000502040302020204" pitchFamily="66" charset="0"/>
                <a:cs typeface="Cavolini" panose="03000502040302020204" pitchFamily="66" charset="0"/>
              </a:rPr>
              <a:t>La Fiche Relais est </a:t>
            </a:r>
            <a:r>
              <a:rPr lang="fr-FR" sz="1100" b="1" dirty="0">
                <a:latin typeface="Cavolini" panose="03000502040302020204" pitchFamily="66" charset="0"/>
                <a:cs typeface="Cavolini" panose="03000502040302020204" pitchFamily="66" charset="0"/>
              </a:rPr>
              <a:t>saisie directement sous </a:t>
            </a:r>
            <a:r>
              <a:rPr lang="fr-FR" sz="1100" b="1" dirty="0" err="1">
                <a:latin typeface="Cavolini" panose="03000502040302020204" pitchFamily="66" charset="0"/>
                <a:cs typeface="Cavolini" panose="03000502040302020204" pitchFamily="66" charset="0"/>
              </a:rPr>
              <a:t>MySys</a:t>
            </a:r>
            <a:r>
              <a:rPr lang="fr-FR" sz="1100" b="1" dirty="0">
                <a:latin typeface="Cavolini" panose="03000502040302020204" pitchFamily="66" charset="0"/>
                <a:cs typeface="Cavolini" panose="03000502040302020204" pitchFamily="66" charset="0"/>
              </a:rPr>
              <a:t> via le code 1025 ou FRI</a:t>
            </a:r>
            <a:r>
              <a:rPr lang="fr-FR" sz="1100" dirty="0">
                <a:latin typeface="Cavolini" panose="03000502040302020204" pitchFamily="66" charset="0"/>
                <a:cs typeface="Cavolini" panose="03000502040302020204" pitchFamily="66" charset="0"/>
              </a:rPr>
              <a:t>. La Fiche Relais signée par le client doit être classée dans les documents.</a:t>
            </a:r>
          </a:p>
        </p:txBody>
      </p:sp>
      <p:sp>
        <p:nvSpPr>
          <p:cNvPr id="42" name="Ellipse 41">
            <a:extLst>
              <a:ext uri="{FF2B5EF4-FFF2-40B4-BE49-F238E27FC236}">
                <a16:creationId xmlns:a16="http://schemas.microsoft.com/office/drawing/2014/main" id="{B32387E1-BBB0-827D-1213-8E5DF8D04F9E}"/>
              </a:ext>
            </a:extLst>
          </p:cNvPr>
          <p:cNvSpPr/>
          <p:nvPr/>
        </p:nvSpPr>
        <p:spPr>
          <a:xfrm>
            <a:off x="476138" y="540894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43" name="Ellipse 42">
            <a:extLst>
              <a:ext uri="{FF2B5EF4-FFF2-40B4-BE49-F238E27FC236}">
                <a16:creationId xmlns:a16="http://schemas.microsoft.com/office/drawing/2014/main" id="{4696074F-E1D7-015A-B7B3-F7EDB43E97FC}"/>
              </a:ext>
            </a:extLst>
          </p:cNvPr>
          <p:cNvSpPr/>
          <p:nvPr/>
        </p:nvSpPr>
        <p:spPr>
          <a:xfrm>
            <a:off x="479633" y="6005550"/>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25" name="Rectangle 24">
            <a:extLst>
              <a:ext uri="{FF2B5EF4-FFF2-40B4-BE49-F238E27FC236}">
                <a16:creationId xmlns:a16="http://schemas.microsoft.com/office/drawing/2014/main" id="{94B1FC8F-E399-B033-9647-B874AC5F8356}"/>
              </a:ext>
            </a:extLst>
          </p:cNvPr>
          <p:cNvSpPr/>
          <p:nvPr/>
        </p:nvSpPr>
        <p:spPr>
          <a:xfrm>
            <a:off x="334912" y="3094062"/>
            <a:ext cx="2791060" cy="1805201"/>
          </a:xfrm>
          <a:custGeom>
            <a:avLst/>
            <a:gdLst>
              <a:gd name="connsiteX0" fmla="*/ 0 w 2791060"/>
              <a:gd name="connsiteY0" fmla="*/ 0 h 1805201"/>
              <a:gd name="connsiteX1" fmla="*/ 697765 w 2791060"/>
              <a:gd name="connsiteY1" fmla="*/ 0 h 1805201"/>
              <a:gd name="connsiteX2" fmla="*/ 1339709 w 2791060"/>
              <a:gd name="connsiteY2" fmla="*/ 0 h 1805201"/>
              <a:gd name="connsiteX3" fmla="*/ 1953742 w 2791060"/>
              <a:gd name="connsiteY3" fmla="*/ 0 h 1805201"/>
              <a:gd name="connsiteX4" fmla="*/ 2791060 w 2791060"/>
              <a:gd name="connsiteY4" fmla="*/ 0 h 1805201"/>
              <a:gd name="connsiteX5" fmla="*/ 2791060 w 2791060"/>
              <a:gd name="connsiteY5" fmla="*/ 547578 h 1805201"/>
              <a:gd name="connsiteX6" fmla="*/ 2791060 w 2791060"/>
              <a:gd name="connsiteY6" fmla="*/ 1185415 h 1805201"/>
              <a:gd name="connsiteX7" fmla="*/ 2791060 w 2791060"/>
              <a:gd name="connsiteY7" fmla="*/ 1805201 h 1805201"/>
              <a:gd name="connsiteX8" fmla="*/ 2149116 w 2791060"/>
              <a:gd name="connsiteY8" fmla="*/ 1805201 h 1805201"/>
              <a:gd name="connsiteX9" fmla="*/ 1535083 w 2791060"/>
              <a:gd name="connsiteY9" fmla="*/ 1805201 h 1805201"/>
              <a:gd name="connsiteX10" fmla="*/ 809407 w 2791060"/>
              <a:gd name="connsiteY10" fmla="*/ 1805201 h 1805201"/>
              <a:gd name="connsiteX11" fmla="*/ 0 w 2791060"/>
              <a:gd name="connsiteY11" fmla="*/ 1805201 h 1805201"/>
              <a:gd name="connsiteX12" fmla="*/ 0 w 2791060"/>
              <a:gd name="connsiteY12" fmla="*/ 1185415 h 1805201"/>
              <a:gd name="connsiteX13" fmla="*/ 0 w 2791060"/>
              <a:gd name="connsiteY13" fmla="*/ 565630 h 1805201"/>
              <a:gd name="connsiteX14" fmla="*/ 0 w 2791060"/>
              <a:gd name="connsiteY14"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805201"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80003" y="205194"/>
                  <a:pt x="2783113" y="370429"/>
                  <a:pt x="2791060" y="547578"/>
                </a:cubicBezTo>
                <a:cubicBezTo>
                  <a:pt x="2799007" y="724727"/>
                  <a:pt x="2793085" y="1041710"/>
                  <a:pt x="2791060" y="1185415"/>
                </a:cubicBezTo>
                <a:cubicBezTo>
                  <a:pt x="2789035" y="1329120"/>
                  <a:pt x="2794704" y="1503742"/>
                  <a:pt x="2791060" y="1805201"/>
                </a:cubicBezTo>
                <a:cubicBezTo>
                  <a:pt x="2651314" y="1790999"/>
                  <a:pt x="2294347" y="1808234"/>
                  <a:pt x="2149116" y="1805201"/>
                </a:cubicBezTo>
                <a:cubicBezTo>
                  <a:pt x="2003885" y="1802168"/>
                  <a:pt x="1706856" y="1797306"/>
                  <a:pt x="1535083" y="1805201"/>
                </a:cubicBezTo>
                <a:cubicBezTo>
                  <a:pt x="1363310" y="1813096"/>
                  <a:pt x="1133747" y="1781078"/>
                  <a:pt x="809407" y="1805201"/>
                </a:cubicBezTo>
                <a:cubicBezTo>
                  <a:pt x="485067" y="1829324"/>
                  <a:pt x="251087" y="1828694"/>
                  <a:pt x="0" y="1805201"/>
                </a:cubicBezTo>
                <a:cubicBezTo>
                  <a:pt x="3305" y="1557396"/>
                  <a:pt x="2782" y="1339210"/>
                  <a:pt x="0" y="1185415"/>
                </a:cubicBezTo>
                <a:cubicBezTo>
                  <a:pt x="-2782" y="1031620"/>
                  <a:pt x="-18168" y="691331"/>
                  <a:pt x="0" y="565630"/>
                </a:cubicBezTo>
                <a:cubicBezTo>
                  <a:pt x="18168" y="439929"/>
                  <a:pt x="-26557" y="278490"/>
                  <a:pt x="0" y="0"/>
                </a:cubicBezTo>
                <a:close/>
              </a:path>
              <a:path w="2791060" h="1805201"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98641" y="168912"/>
                  <a:pt x="2801658" y="391776"/>
                  <a:pt x="2791060" y="547578"/>
                </a:cubicBezTo>
                <a:cubicBezTo>
                  <a:pt x="2780462" y="703380"/>
                  <a:pt x="2793985" y="937216"/>
                  <a:pt x="2791060" y="1095155"/>
                </a:cubicBezTo>
                <a:cubicBezTo>
                  <a:pt x="2788135" y="1253094"/>
                  <a:pt x="2819650" y="1546929"/>
                  <a:pt x="2791060" y="1805201"/>
                </a:cubicBezTo>
                <a:cubicBezTo>
                  <a:pt x="2570458" y="1815123"/>
                  <a:pt x="2332186" y="1793320"/>
                  <a:pt x="2121206" y="1805201"/>
                </a:cubicBezTo>
                <a:cubicBezTo>
                  <a:pt x="1910226" y="1817082"/>
                  <a:pt x="1697158" y="1784013"/>
                  <a:pt x="1451351" y="1805201"/>
                </a:cubicBezTo>
                <a:cubicBezTo>
                  <a:pt x="1205544" y="1826389"/>
                  <a:pt x="991664" y="1792953"/>
                  <a:pt x="781497" y="1805201"/>
                </a:cubicBezTo>
                <a:cubicBezTo>
                  <a:pt x="571330" y="1817449"/>
                  <a:pt x="290526" y="1791549"/>
                  <a:pt x="0" y="1805201"/>
                </a:cubicBezTo>
                <a:cubicBezTo>
                  <a:pt x="8180" y="1605376"/>
                  <a:pt x="26420" y="1362093"/>
                  <a:pt x="0" y="1239571"/>
                </a:cubicBezTo>
                <a:cubicBezTo>
                  <a:pt x="-26420" y="1117049"/>
                  <a:pt x="-24921" y="850866"/>
                  <a:pt x="0" y="655890"/>
                </a:cubicBezTo>
                <a:cubicBezTo>
                  <a:pt x="24921" y="460914"/>
                  <a:pt x="30278" y="193940"/>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BAC27B6-896F-08AC-E6DA-ABCC8592E471}"/>
              </a:ext>
            </a:extLst>
          </p:cNvPr>
          <p:cNvSpPr/>
          <p:nvPr/>
        </p:nvSpPr>
        <p:spPr>
          <a:xfrm>
            <a:off x="1074065" y="3003961"/>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grpSp>
        <p:nvGrpSpPr>
          <p:cNvPr id="31" name="Groupe 30">
            <a:extLst>
              <a:ext uri="{FF2B5EF4-FFF2-40B4-BE49-F238E27FC236}">
                <a16:creationId xmlns:a16="http://schemas.microsoft.com/office/drawing/2014/main" id="{AF195431-B273-50D7-9519-0AC12FA2CAAC}"/>
              </a:ext>
            </a:extLst>
          </p:cNvPr>
          <p:cNvGrpSpPr/>
          <p:nvPr/>
        </p:nvGrpSpPr>
        <p:grpSpPr>
          <a:xfrm>
            <a:off x="469297" y="3358574"/>
            <a:ext cx="2403281" cy="261610"/>
            <a:chOff x="469297" y="3709399"/>
            <a:chExt cx="2403281" cy="261610"/>
          </a:xfrm>
        </p:grpSpPr>
        <p:sp>
          <p:nvSpPr>
            <p:cNvPr id="32" name="Ellipse 31">
              <a:extLst>
                <a:ext uri="{FF2B5EF4-FFF2-40B4-BE49-F238E27FC236}">
                  <a16:creationId xmlns:a16="http://schemas.microsoft.com/office/drawing/2014/main" id="{15943630-571F-F9D5-B859-34A1D090A83A}"/>
                </a:ext>
              </a:extLst>
            </p:cNvPr>
            <p:cNvSpPr/>
            <p:nvPr/>
          </p:nvSpPr>
          <p:spPr>
            <a:xfrm>
              <a:off x="469297" y="3747642"/>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35" name="ZoneTexte 34">
              <a:extLst>
                <a:ext uri="{FF2B5EF4-FFF2-40B4-BE49-F238E27FC236}">
                  <a16:creationId xmlns:a16="http://schemas.microsoft.com/office/drawing/2014/main" id="{A4541C12-FF19-8E2B-385C-4C10B523B9AC}"/>
                </a:ext>
              </a:extLst>
            </p:cNvPr>
            <p:cNvSpPr txBox="1"/>
            <p:nvPr/>
          </p:nvSpPr>
          <p:spPr>
            <a:xfrm>
              <a:off x="666825" y="3709399"/>
              <a:ext cx="2205753" cy="261610"/>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Clients</a:t>
              </a:r>
              <a:r>
                <a:rPr lang="fr-FR" sz="1100" b="1" dirty="0">
                  <a:latin typeface="Cavolini" panose="03000502040302020204" pitchFamily="66" charset="0"/>
                  <a:cs typeface="Cavolini" panose="03000502040302020204" pitchFamily="66" charset="0"/>
                </a:rPr>
                <a:t> entre 35 et 55 ans</a:t>
              </a:r>
              <a:endParaRPr lang="fr-FR" sz="1100" dirty="0">
                <a:latin typeface="Cavolini" panose="03000502040302020204" pitchFamily="66" charset="0"/>
                <a:cs typeface="Cavolini" panose="03000502040302020204" pitchFamily="66" charset="0"/>
              </a:endParaRPr>
            </a:p>
          </p:txBody>
        </p:sp>
      </p:grpSp>
      <p:grpSp>
        <p:nvGrpSpPr>
          <p:cNvPr id="36" name="Groupe 35">
            <a:extLst>
              <a:ext uri="{FF2B5EF4-FFF2-40B4-BE49-F238E27FC236}">
                <a16:creationId xmlns:a16="http://schemas.microsoft.com/office/drawing/2014/main" id="{AC9AFF26-D0CE-C83F-607C-B48FC6DAD8A2}"/>
              </a:ext>
            </a:extLst>
          </p:cNvPr>
          <p:cNvGrpSpPr/>
          <p:nvPr/>
        </p:nvGrpSpPr>
        <p:grpSpPr>
          <a:xfrm>
            <a:off x="469217" y="3898355"/>
            <a:ext cx="2433082" cy="261610"/>
            <a:chOff x="469217" y="4249180"/>
            <a:chExt cx="2433082" cy="261610"/>
          </a:xfrm>
        </p:grpSpPr>
        <p:sp>
          <p:nvSpPr>
            <p:cNvPr id="37" name="Ellipse 36">
              <a:extLst>
                <a:ext uri="{FF2B5EF4-FFF2-40B4-BE49-F238E27FC236}">
                  <a16:creationId xmlns:a16="http://schemas.microsoft.com/office/drawing/2014/main" id="{901A0F09-D519-C6AC-0336-EC4CA3B5B0BA}"/>
                </a:ext>
              </a:extLst>
            </p:cNvPr>
            <p:cNvSpPr/>
            <p:nvPr/>
          </p:nvSpPr>
          <p:spPr>
            <a:xfrm>
              <a:off x="469217" y="429777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44" name="ZoneTexte 43">
              <a:extLst>
                <a:ext uri="{FF2B5EF4-FFF2-40B4-BE49-F238E27FC236}">
                  <a16:creationId xmlns:a16="http://schemas.microsoft.com/office/drawing/2014/main" id="{EB10C866-0C18-BEB9-D7B4-DF5114A12440}"/>
                </a:ext>
              </a:extLst>
            </p:cNvPr>
            <p:cNvSpPr txBox="1"/>
            <p:nvPr/>
          </p:nvSpPr>
          <p:spPr>
            <a:xfrm>
              <a:off x="696546" y="4249180"/>
              <a:ext cx="2205753" cy="261610"/>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Flux annuels </a:t>
              </a:r>
              <a:r>
                <a:rPr lang="fr-FR" sz="1100" dirty="0">
                  <a:latin typeface="Cavolini" panose="03000502040302020204" pitchFamily="66" charset="0"/>
                  <a:cs typeface="Cavolini" panose="03000502040302020204" pitchFamily="66" charset="0"/>
                </a:rPr>
                <a:t>&gt; 50 k€ </a:t>
              </a:r>
              <a:endParaRPr lang="fr-FR" sz="1100" b="1" dirty="0">
                <a:latin typeface="Cavolini" panose="03000502040302020204" pitchFamily="66" charset="0"/>
                <a:cs typeface="Cavolini" panose="03000502040302020204" pitchFamily="66" charset="0"/>
              </a:endParaRPr>
            </a:p>
          </p:txBody>
        </p:sp>
      </p:grpSp>
      <p:grpSp>
        <p:nvGrpSpPr>
          <p:cNvPr id="45" name="Groupe 44">
            <a:extLst>
              <a:ext uri="{FF2B5EF4-FFF2-40B4-BE49-F238E27FC236}">
                <a16:creationId xmlns:a16="http://schemas.microsoft.com/office/drawing/2014/main" id="{960C5549-54D6-9C96-3B0F-589158C72DDA}"/>
              </a:ext>
            </a:extLst>
          </p:cNvPr>
          <p:cNvGrpSpPr/>
          <p:nvPr/>
        </p:nvGrpSpPr>
        <p:grpSpPr>
          <a:xfrm>
            <a:off x="469217" y="4458831"/>
            <a:ext cx="2433082" cy="261610"/>
            <a:chOff x="469217" y="4809656"/>
            <a:chExt cx="2433082" cy="261610"/>
          </a:xfrm>
        </p:grpSpPr>
        <p:sp>
          <p:nvSpPr>
            <p:cNvPr id="46" name="Ellipse 45">
              <a:extLst>
                <a:ext uri="{FF2B5EF4-FFF2-40B4-BE49-F238E27FC236}">
                  <a16:creationId xmlns:a16="http://schemas.microsoft.com/office/drawing/2014/main" id="{5FF99738-FEC8-066F-36B4-D731BFA5F2E7}"/>
                </a:ext>
              </a:extLst>
            </p:cNvPr>
            <p:cNvSpPr/>
            <p:nvPr/>
          </p:nvSpPr>
          <p:spPr>
            <a:xfrm>
              <a:off x="469217" y="4847900"/>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3</a:t>
              </a:r>
            </a:p>
          </p:txBody>
        </p:sp>
        <p:sp>
          <p:nvSpPr>
            <p:cNvPr id="47" name="ZoneTexte 46">
              <a:extLst>
                <a:ext uri="{FF2B5EF4-FFF2-40B4-BE49-F238E27FC236}">
                  <a16:creationId xmlns:a16="http://schemas.microsoft.com/office/drawing/2014/main" id="{F04415D0-419D-7CF7-6713-B2D1B33661A8}"/>
                </a:ext>
              </a:extLst>
            </p:cNvPr>
            <p:cNvSpPr txBox="1"/>
            <p:nvPr/>
          </p:nvSpPr>
          <p:spPr>
            <a:xfrm>
              <a:off x="696547" y="4809656"/>
              <a:ext cx="2205752" cy="261610"/>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Liquidités</a:t>
              </a:r>
              <a:r>
                <a:rPr lang="fr-FR" sz="1100" dirty="0">
                  <a:latin typeface="Cavolini" panose="03000502040302020204" pitchFamily="66" charset="0"/>
                  <a:cs typeface="Cavolini" panose="03000502040302020204" pitchFamily="66" charset="0"/>
                </a:rPr>
                <a:t> &gt; 30 k€</a:t>
              </a:r>
              <a:endParaRPr lang="fr-FR" sz="1100" b="1" dirty="0">
                <a:latin typeface="Cavolini" panose="03000502040302020204" pitchFamily="66" charset="0"/>
                <a:cs typeface="Cavolini" panose="03000502040302020204" pitchFamily="66" charset="0"/>
              </a:endParaRPr>
            </a:p>
          </p:txBody>
        </p:sp>
      </p:grpSp>
      <p:sp>
        <p:nvSpPr>
          <p:cNvPr id="48" name="Espace réservé du contenu 7">
            <a:extLst>
              <a:ext uri="{FF2B5EF4-FFF2-40B4-BE49-F238E27FC236}">
                <a16:creationId xmlns:a16="http://schemas.microsoft.com/office/drawing/2014/main" id="{C7C24F75-9E98-AB8E-0AD0-A3D8AF0E5878}"/>
              </a:ext>
            </a:extLst>
          </p:cNvPr>
          <p:cNvSpPr txBox="1">
            <a:spLocks/>
          </p:cNvSpPr>
          <p:nvPr/>
        </p:nvSpPr>
        <p:spPr>
          <a:xfrm>
            <a:off x="4379334" y="1859226"/>
            <a:ext cx="2880334" cy="91052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dirty="0"/>
              <a:t>Déficit foncier</a:t>
            </a:r>
          </a:p>
          <a:p>
            <a:pPr lvl="1"/>
            <a:r>
              <a:rPr lang="fr-FR" dirty="0"/>
              <a:t>Nue-propriété</a:t>
            </a:r>
          </a:p>
          <a:p>
            <a:pPr lvl="1"/>
            <a:r>
              <a:rPr lang="fr-FR" dirty="0"/>
              <a:t>Monuments historiques.</a:t>
            </a:r>
          </a:p>
        </p:txBody>
      </p:sp>
    </p:spTree>
    <p:extLst>
      <p:ext uri="{BB962C8B-B14F-4D97-AF65-F5344CB8AC3E}">
        <p14:creationId xmlns:p14="http://schemas.microsoft.com/office/powerpoint/2010/main" val="1139242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2" y="5076355"/>
            <a:ext cx="3164784" cy="1008095"/>
          </a:xfrm>
          <a:custGeom>
            <a:avLst/>
            <a:gdLst>
              <a:gd name="connsiteX0" fmla="*/ 0 w 3164784"/>
              <a:gd name="connsiteY0" fmla="*/ 0 h 1008095"/>
              <a:gd name="connsiteX1" fmla="*/ 664605 w 3164784"/>
              <a:gd name="connsiteY1" fmla="*/ 0 h 1008095"/>
              <a:gd name="connsiteX2" fmla="*/ 1360857 w 3164784"/>
              <a:gd name="connsiteY2" fmla="*/ 0 h 1008095"/>
              <a:gd name="connsiteX3" fmla="*/ 1962166 w 3164784"/>
              <a:gd name="connsiteY3" fmla="*/ 0 h 1008095"/>
              <a:gd name="connsiteX4" fmla="*/ 2563475 w 3164784"/>
              <a:gd name="connsiteY4" fmla="*/ 0 h 1008095"/>
              <a:gd name="connsiteX5" fmla="*/ 3164784 w 3164784"/>
              <a:gd name="connsiteY5" fmla="*/ 0 h 1008095"/>
              <a:gd name="connsiteX6" fmla="*/ 3164784 w 3164784"/>
              <a:gd name="connsiteY6" fmla="*/ 483886 h 1008095"/>
              <a:gd name="connsiteX7" fmla="*/ 3164784 w 3164784"/>
              <a:gd name="connsiteY7" fmla="*/ 1008095 h 1008095"/>
              <a:gd name="connsiteX8" fmla="*/ 2468532 w 3164784"/>
              <a:gd name="connsiteY8" fmla="*/ 1008095 h 1008095"/>
              <a:gd name="connsiteX9" fmla="*/ 1930518 w 3164784"/>
              <a:gd name="connsiteY9" fmla="*/ 1008095 h 1008095"/>
              <a:gd name="connsiteX10" fmla="*/ 1392505 w 3164784"/>
              <a:gd name="connsiteY10" fmla="*/ 1008095 h 1008095"/>
              <a:gd name="connsiteX11" fmla="*/ 791196 w 3164784"/>
              <a:gd name="connsiteY11" fmla="*/ 1008095 h 1008095"/>
              <a:gd name="connsiteX12" fmla="*/ 0 w 3164784"/>
              <a:gd name="connsiteY12" fmla="*/ 1008095 h 1008095"/>
              <a:gd name="connsiteX13" fmla="*/ 0 w 3164784"/>
              <a:gd name="connsiteY13" fmla="*/ 493967 h 1008095"/>
              <a:gd name="connsiteX14" fmla="*/ 0 w 3164784"/>
              <a:gd name="connsiteY14" fmla="*/ 0 h 1008095"/>
              <a:gd name="connsiteX0" fmla="*/ -93266 w 3164784"/>
              <a:gd name="connsiteY0" fmla="*/ 0 h 1008095"/>
              <a:gd name="connsiteX1" fmla="*/ -93266 w 3164784"/>
              <a:gd name="connsiteY1" fmla="*/ 483886 h 1008095"/>
              <a:gd name="connsiteX2" fmla="*/ -93266 w 3164784"/>
              <a:gd name="connsiteY2" fmla="*/ 1008095 h 1008095"/>
              <a:gd name="connsiteX3" fmla="*/ -93266 w 3164784"/>
              <a:gd name="connsiteY3" fmla="*/ 524209 h 1008095"/>
              <a:gd name="connsiteX4" fmla="*/ -93266 w 3164784"/>
              <a:gd name="connsiteY4" fmla="*/ 0 h 1008095"/>
              <a:gd name="connsiteX0" fmla="*/ -93266 w 3164784"/>
              <a:gd name="connsiteY0" fmla="*/ 176215 h 1008095"/>
              <a:gd name="connsiteX1" fmla="*/ -217136 w 3164784"/>
              <a:gd name="connsiteY1" fmla="*/ 38035 h 1008095"/>
            </a:gdLst>
            <a:ahLst/>
            <a:cxnLst>
              <a:cxn ang="0">
                <a:pos x="connsiteX0" y="connsiteY0"/>
              </a:cxn>
              <a:cxn ang="0">
                <a:pos x="connsiteX1" y="connsiteY1"/>
              </a:cxn>
            </a:cxnLst>
            <a:rect l="l" t="t" r="r" b="b"/>
            <a:pathLst>
              <a:path w="3164784" h="1008095"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81853" y="168642"/>
                  <a:pt x="3143987" y="308419"/>
                  <a:pt x="3164784" y="483886"/>
                </a:cubicBezTo>
                <a:cubicBezTo>
                  <a:pt x="3185581" y="659353"/>
                  <a:pt x="3181287" y="798604"/>
                  <a:pt x="3164784" y="1008095"/>
                </a:cubicBezTo>
                <a:cubicBezTo>
                  <a:pt x="2838496" y="1012645"/>
                  <a:pt x="2775583" y="1006398"/>
                  <a:pt x="2468532" y="1008095"/>
                </a:cubicBezTo>
                <a:cubicBezTo>
                  <a:pt x="2161481" y="1009792"/>
                  <a:pt x="2091860" y="998622"/>
                  <a:pt x="1930518" y="1008095"/>
                </a:cubicBezTo>
                <a:cubicBezTo>
                  <a:pt x="1769176" y="1017568"/>
                  <a:pt x="1654792" y="1013406"/>
                  <a:pt x="1392505" y="1008095"/>
                </a:cubicBezTo>
                <a:cubicBezTo>
                  <a:pt x="1130218" y="1002784"/>
                  <a:pt x="1037610" y="1032629"/>
                  <a:pt x="791196" y="1008095"/>
                </a:cubicBezTo>
                <a:cubicBezTo>
                  <a:pt x="544782" y="983561"/>
                  <a:pt x="207237" y="1012133"/>
                  <a:pt x="0" y="1008095"/>
                </a:cubicBezTo>
                <a:cubicBezTo>
                  <a:pt x="19763" y="762324"/>
                  <a:pt x="-17645" y="599675"/>
                  <a:pt x="0" y="493967"/>
                </a:cubicBezTo>
                <a:cubicBezTo>
                  <a:pt x="17645" y="388259"/>
                  <a:pt x="-17529" y="237319"/>
                  <a:pt x="0" y="0"/>
                </a:cubicBezTo>
                <a:close/>
              </a:path>
              <a:path w="3164784" h="1008095" fill="none" extrusionOk="0">
                <a:moveTo>
                  <a:pt x="-93266" y="0"/>
                </a:moveTo>
                <a:cubicBezTo>
                  <a:pt x="-107150" y="130638"/>
                  <a:pt x="-92551" y="366100"/>
                  <a:pt x="-93266" y="483886"/>
                </a:cubicBezTo>
                <a:cubicBezTo>
                  <a:pt x="-93981" y="601672"/>
                  <a:pt x="-76147" y="854929"/>
                  <a:pt x="-93266" y="1008095"/>
                </a:cubicBezTo>
                <a:cubicBezTo>
                  <a:pt x="-72879" y="891992"/>
                  <a:pt x="-77916" y="716050"/>
                  <a:pt x="-93266" y="524209"/>
                </a:cubicBezTo>
                <a:cubicBezTo>
                  <a:pt x="-108616" y="332368"/>
                  <a:pt x="-84651" y="221153"/>
                  <a:pt x="-93266" y="0"/>
                </a:cubicBezTo>
                <a:close/>
              </a:path>
              <a:path w="3164784" h="1008095" fill="none" extrusionOk="0">
                <a:moveTo>
                  <a:pt x="-93266" y="176215"/>
                </a:moveTo>
                <a:cubicBezTo>
                  <a:pt x="-123818" y="141946"/>
                  <a:pt x="-164446" y="102784"/>
                  <a:pt x="-217136" y="38035"/>
                </a:cubicBezTo>
              </a:path>
              <a:path w="3164784" h="1008095"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81676" y="121275"/>
                  <a:pt x="3146625" y="356024"/>
                  <a:pt x="3164784" y="473805"/>
                </a:cubicBezTo>
                <a:cubicBezTo>
                  <a:pt x="3182943" y="591587"/>
                  <a:pt x="3150177" y="857240"/>
                  <a:pt x="3164784" y="1008095"/>
                </a:cubicBezTo>
                <a:cubicBezTo>
                  <a:pt x="3021047" y="1014803"/>
                  <a:pt x="2827855" y="1013770"/>
                  <a:pt x="2563475" y="1008095"/>
                </a:cubicBezTo>
                <a:cubicBezTo>
                  <a:pt x="2299095" y="1002420"/>
                  <a:pt x="2277170" y="1014263"/>
                  <a:pt x="2025462" y="1008095"/>
                </a:cubicBezTo>
                <a:cubicBezTo>
                  <a:pt x="1773754" y="1001927"/>
                  <a:pt x="1675052" y="990496"/>
                  <a:pt x="1455801" y="1008095"/>
                </a:cubicBezTo>
                <a:cubicBezTo>
                  <a:pt x="1236550" y="1025694"/>
                  <a:pt x="1086986" y="1014911"/>
                  <a:pt x="917787" y="1008095"/>
                </a:cubicBezTo>
                <a:cubicBezTo>
                  <a:pt x="748588" y="1001279"/>
                  <a:pt x="341069" y="973010"/>
                  <a:pt x="0" y="1008095"/>
                </a:cubicBezTo>
                <a:cubicBezTo>
                  <a:pt x="-1940" y="895595"/>
                  <a:pt x="-16670" y="639912"/>
                  <a:pt x="0" y="534290"/>
                </a:cubicBezTo>
                <a:cubicBezTo>
                  <a:pt x="16670" y="428668"/>
                  <a:pt x="7931" y="161926"/>
                  <a:pt x="0" y="0"/>
                </a:cubicBezTo>
                <a:close/>
              </a:path>
              <a:path w="3164784" h="1008095" fill="none" stroke="0" extrusionOk="0">
                <a:moveTo>
                  <a:pt x="-93266" y="0"/>
                </a:moveTo>
                <a:cubicBezTo>
                  <a:pt x="-101378" y="231602"/>
                  <a:pt x="-98803" y="278989"/>
                  <a:pt x="-93266" y="483886"/>
                </a:cubicBezTo>
                <a:cubicBezTo>
                  <a:pt x="-87729" y="688783"/>
                  <a:pt x="-78123" y="882056"/>
                  <a:pt x="-93266" y="1008095"/>
                </a:cubicBezTo>
                <a:cubicBezTo>
                  <a:pt x="-107724" y="864517"/>
                  <a:pt x="-93450" y="648891"/>
                  <a:pt x="-93266" y="483886"/>
                </a:cubicBezTo>
                <a:cubicBezTo>
                  <a:pt x="-93082" y="318881"/>
                  <a:pt x="-79055" y="99815"/>
                  <a:pt x="-93266" y="0"/>
                </a:cubicBezTo>
                <a:close/>
              </a:path>
              <a:path w="3164784" h="1008095" fill="none" stroke="0" extrusionOk="0">
                <a:moveTo>
                  <a:pt x="-93266" y="176215"/>
                </a:moveTo>
                <a:cubicBezTo>
                  <a:pt x="-139459" y="114086"/>
                  <a:pt x="-194337" y="69656"/>
                  <a:pt x="-217136" y="38035"/>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latin typeface="Cavolini" panose="03000502040302020204" pitchFamily="66" charset="0"/>
                <a:cs typeface="Cavolini" panose="03000502040302020204" pitchFamily="66" charset="0"/>
              </a:rPr>
              <a:t>i-Sélection est une </a:t>
            </a:r>
            <a:r>
              <a:rPr lang="fr-FR" sz="1100" b="1" dirty="0">
                <a:latin typeface="Cavolini" panose="03000502040302020204" pitchFamily="66" charset="0"/>
                <a:cs typeface="Cavolini" panose="03000502040302020204" pitchFamily="66" charset="0"/>
              </a:rPr>
              <a:t>offre différenciante</a:t>
            </a:r>
            <a:r>
              <a:rPr lang="fr-FR" sz="1100" dirty="0">
                <a:latin typeface="Cavolini" panose="03000502040302020204" pitchFamily="66" charset="0"/>
                <a:cs typeface="Cavolini" panose="03000502040302020204" pitchFamily="66" charset="0"/>
              </a:rPr>
              <a:t>, </a:t>
            </a:r>
            <a:r>
              <a:rPr lang="fr-FR" sz="1100" b="1" dirty="0">
                <a:latin typeface="Cavolini" panose="03000502040302020204" pitchFamily="66" charset="0"/>
                <a:cs typeface="Cavolini" panose="03000502040302020204" pitchFamily="66" charset="0"/>
              </a:rPr>
              <a:t>véritable levier pour satisfaire et conseiller nos clients, </a:t>
            </a:r>
            <a:r>
              <a:rPr lang="fr-FR" sz="1100" dirty="0">
                <a:latin typeface="Cavolini" panose="03000502040302020204" pitchFamily="66" charset="0"/>
                <a:cs typeface="Cavolini" panose="03000502040302020204" pitchFamily="66" charset="0"/>
              </a:rPr>
              <a:t>ce</a:t>
            </a:r>
            <a:r>
              <a:rPr lang="fr-FR" sz="1100" b="1" dirty="0">
                <a:latin typeface="Cavolini" panose="03000502040302020204" pitchFamily="66" charset="0"/>
                <a:cs typeface="Cavolini" panose="03000502040302020204" pitchFamily="66" charset="0"/>
              </a:rPr>
              <a:t> </a:t>
            </a:r>
            <a:r>
              <a:rPr lang="fr-FR" sz="1100" dirty="0">
                <a:latin typeface="Cavolini" panose="03000502040302020204" pitchFamily="66" charset="0"/>
                <a:cs typeface="Cavolini" panose="03000502040302020204" pitchFamily="66" charset="0"/>
              </a:rPr>
              <a:t>qui</a:t>
            </a:r>
            <a:r>
              <a:rPr lang="fr-FR" sz="1100" b="1" dirty="0">
                <a:latin typeface="Cavolini" panose="03000502040302020204" pitchFamily="66" charset="0"/>
                <a:cs typeface="Cavolini" panose="03000502040302020204" pitchFamily="66" charset="0"/>
              </a:rPr>
              <a:t> influence le NPS à froid</a:t>
            </a:r>
            <a:r>
              <a:rPr lang="fr-FR" sz="1100" dirty="0">
                <a:latin typeface="Cavolini" panose="03000502040302020204" pitchFamily="66" charset="0"/>
                <a:cs typeface="Cavolini" panose="03000502040302020204" pitchFamily="66" charset="0"/>
              </a:rPr>
              <a:t>. </a:t>
            </a: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i-Sélection : « un relais pour la retraite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Valoriser le patrimoine de nos clients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12" name="Rectangle 11">
            <a:extLst>
              <a:ext uri="{FF2B5EF4-FFF2-40B4-BE49-F238E27FC236}">
                <a16:creationId xmlns:a16="http://schemas.microsoft.com/office/drawing/2014/main" id="{0F6DC96F-EE42-DE80-24AA-076E7E35C45E}"/>
              </a:ext>
            </a:extLst>
          </p:cNvPr>
          <p:cNvSpPr/>
          <p:nvPr/>
        </p:nvSpPr>
        <p:spPr>
          <a:xfrm>
            <a:off x="334912" y="3200392"/>
            <a:ext cx="2791060" cy="1805201"/>
          </a:xfrm>
          <a:custGeom>
            <a:avLst/>
            <a:gdLst>
              <a:gd name="connsiteX0" fmla="*/ 0 w 2791060"/>
              <a:gd name="connsiteY0" fmla="*/ 0 h 1805201"/>
              <a:gd name="connsiteX1" fmla="*/ 697765 w 2791060"/>
              <a:gd name="connsiteY1" fmla="*/ 0 h 1805201"/>
              <a:gd name="connsiteX2" fmla="*/ 1339709 w 2791060"/>
              <a:gd name="connsiteY2" fmla="*/ 0 h 1805201"/>
              <a:gd name="connsiteX3" fmla="*/ 1953742 w 2791060"/>
              <a:gd name="connsiteY3" fmla="*/ 0 h 1805201"/>
              <a:gd name="connsiteX4" fmla="*/ 2791060 w 2791060"/>
              <a:gd name="connsiteY4" fmla="*/ 0 h 1805201"/>
              <a:gd name="connsiteX5" fmla="*/ 2791060 w 2791060"/>
              <a:gd name="connsiteY5" fmla="*/ 547578 h 1805201"/>
              <a:gd name="connsiteX6" fmla="*/ 2791060 w 2791060"/>
              <a:gd name="connsiteY6" fmla="*/ 1185415 h 1805201"/>
              <a:gd name="connsiteX7" fmla="*/ 2791060 w 2791060"/>
              <a:gd name="connsiteY7" fmla="*/ 1805201 h 1805201"/>
              <a:gd name="connsiteX8" fmla="*/ 2149116 w 2791060"/>
              <a:gd name="connsiteY8" fmla="*/ 1805201 h 1805201"/>
              <a:gd name="connsiteX9" fmla="*/ 1535083 w 2791060"/>
              <a:gd name="connsiteY9" fmla="*/ 1805201 h 1805201"/>
              <a:gd name="connsiteX10" fmla="*/ 809407 w 2791060"/>
              <a:gd name="connsiteY10" fmla="*/ 1805201 h 1805201"/>
              <a:gd name="connsiteX11" fmla="*/ 0 w 2791060"/>
              <a:gd name="connsiteY11" fmla="*/ 1805201 h 1805201"/>
              <a:gd name="connsiteX12" fmla="*/ 0 w 2791060"/>
              <a:gd name="connsiteY12" fmla="*/ 1185415 h 1805201"/>
              <a:gd name="connsiteX13" fmla="*/ 0 w 2791060"/>
              <a:gd name="connsiteY13" fmla="*/ 565630 h 1805201"/>
              <a:gd name="connsiteX14" fmla="*/ 0 w 2791060"/>
              <a:gd name="connsiteY14"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805201"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80003" y="205194"/>
                  <a:pt x="2783113" y="370429"/>
                  <a:pt x="2791060" y="547578"/>
                </a:cubicBezTo>
                <a:cubicBezTo>
                  <a:pt x="2799007" y="724727"/>
                  <a:pt x="2793085" y="1041710"/>
                  <a:pt x="2791060" y="1185415"/>
                </a:cubicBezTo>
                <a:cubicBezTo>
                  <a:pt x="2789035" y="1329120"/>
                  <a:pt x="2794704" y="1503742"/>
                  <a:pt x="2791060" y="1805201"/>
                </a:cubicBezTo>
                <a:cubicBezTo>
                  <a:pt x="2651314" y="1790999"/>
                  <a:pt x="2294347" y="1808234"/>
                  <a:pt x="2149116" y="1805201"/>
                </a:cubicBezTo>
                <a:cubicBezTo>
                  <a:pt x="2003885" y="1802168"/>
                  <a:pt x="1706856" y="1797306"/>
                  <a:pt x="1535083" y="1805201"/>
                </a:cubicBezTo>
                <a:cubicBezTo>
                  <a:pt x="1363310" y="1813096"/>
                  <a:pt x="1133747" y="1781078"/>
                  <a:pt x="809407" y="1805201"/>
                </a:cubicBezTo>
                <a:cubicBezTo>
                  <a:pt x="485067" y="1829324"/>
                  <a:pt x="251087" y="1828694"/>
                  <a:pt x="0" y="1805201"/>
                </a:cubicBezTo>
                <a:cubicBezTo>
                  <a:pt x="3305" y="1557396"/>
                  <a:pt x="2782" y="1339210"/>
                  <a:pt x="0" y="1185415"/>
                </a:cubicBezTo>
                <a:cubicBezTo>
                  <a:pt x="-2782" y="1031620"/>
                  <a:pt x="-18168" y="691331"/>
                  <a:pt x="0" y="565630"/>
                </a:cubicBezTo>
                <a:cubicBezTo>
                  <a:pt x="18168" y="439929"/>
                  <a:pt x="-26557" y="278490"/>
                  <a:pt x="0" y="0"/>
                </a:cubicBezTo>
                <a:close/>
              </a:path>
              <a:path w="2791060" h="1805201"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98641" y="168912"/>
                  <a:pt x="2801658" y="391776"/>
                  <a:pt x="2791060" y="547578"/>
                </a:cubicBezTo>
                <a:cubicBezTo>
                  <a:pt x="2780462" y="703380"/>
                  <a:pt x="2793985" y="937216"/>
                  <a:pt x="2791060" y="1095155"/>
                </a:cubicBezTo>
                <a:cubicBezTo>
                  <a:pt x="2788135" y="1253094"/>
                  <a:pt x="2819650" y="1546929"/>
                  <a:pt x="2791060" y="1805201"/>
                </a:cubicBezTo>
                <a:cubicBezTo>
                  <a:pt x="2570458" y="1815123"/>
                  <a:pt x="2332186" y="1793320"/>
                  <a:pt x="2121206" y="1805201"/>
                </a:cubicBezTo>
                <a:cubicBezTo>
                  <a:pt x="1910226" y="1817082"/>
                  <a:pt x="1697158" y="1784013"/>
                  <a:pt x="1451351" y="1805201"/>
                </a:cubicBezTo>
                <a:cubicBezTo>
                  <a:pt x="1205544" y="1826389"/>
                  <a:pt x="991664" y="1792953"/>
                  <a:pt x="781497" y="1805201"/>
                </a:cubicBezTo>
                <a:cubicBezTo>
                  <a:pt x="571330" y="1817449"/>
                  <a:pt x="290526" y="1791549"/>
                  <a:pt x="0" y="1805201"/>
                </a:cubicBezTo>
                <a:cubicBezTo>
                  <a:pt x="8180" y="1605376"/>
                  <a:pt x="26420" y="1362093"/>
                  <a:pt x="0" y="1239571"/>
                </a:cubicBezTo>
                <a:cubicBezTo>
                  <a:pt x="-26420" y="1117049"/>
                  <a:pt x="-24921" y="850866"/>
                  <a:pt x="0" y="655890"/>
                </a:cubicBezTo>
                <a:cubicBezTo>
                  <a:pt x="24921" y="460914"/>
                  <a:pt x="30278" y="193940"/>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C5BE46A-56E5-F2B3-6607-3DB4156481FA}"/>
              </a:ext>
            </a:extLst>
          </p:cNvPr>
          <p:cNvSpPr/>
          <p:nvPr/>
        </p:nvSpPr>
        <p:spPr>
          <a:xfrm>
            <a:off x="1074065" y="3110291"/>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sp>
        <p:nvSpPr>
          <p:cNvPr id="23" name="Rectangle 22">
            <a:extLst>
              <a:ext uri="{FF2B5EF4-FFF2-40B4-BE49-F238E27FC236}">
                <a16:creationId xmlns:a16="http://schemas.microsoft.com/office/drawing/2014/main" id="{A7E98DE8-2548-3D6C-CE45-B5CAE9DB08D6}"/>
              </a:ext>
            </a:extLst>
          </p:cNvPr>
          <p:cNvSpPr/>
          <p:nvPr/>
        </p:nvSpPr>
        <p:spPr>
          <a:xfrm>
            <a:off x="3338624" y="3200392"/>
            <a:ext cx="4401877" cy="1805201"/>
          </a:xfrm>
          <a:custGeom>
            <a:avLst/>
            <a:gdLst>
              <a:gd name="connsiteX0" fmla="*/ 0 w 4401877"/>
              <a:gd name="connsiteY0" fmla="*/ 0 h 1805201"/>
              <a:gd name="connsiteX1" fmla="*/ 496783 w 4401877"/>
              <a:gd name="connsiteY1" fmla="*/ 0 h 1805201"/>
              <a:gd name="connsiteX2" fmla="*/ 1081604 w 4401877"/>
              <a:gd name="connsiteY2" fmla="*/ 0 h 1805201"/>
              <a:gd name="connsiteX3" fmla="*/ 1754462 w 4401877"/>
              <a:gd name="connsiteY3" fmla="*/ 0 h 1805201"/>
              <a:gd name="connsiteX4" fmla="*/ 2383302 w 4401877"/>
              <a:gd name="connsiteY4" fmla="*/ 0 h 1805201"/>
              <a:gd name="connsiteX5" fmla="*/ 2880085 w 4401877"/>
              <a:gd name="connsiteY5" fmla="*/ 0 h 1805201"/>
              <a:gd name="connsiteX6" fmla="*/ 3596962 w 4401877"/>
              <a:gd name="connsiteY6" fmla="*/ 0 h 1805201"/>
              <a:gd name="connsiteX7" fmla="*/ 4401877 w 4401877"/>
              <a:gd name="connsiteY7" fmla="*/ 0 h 1805201"/>
              <a:gd name="connsiteX8" fmla="*/ 4401877 w 4401877"/>
              <a:gd name="connsiteY8" fmla="*/ 601734 h 1805201"/>
              <a:gd name="connsiteX9" fmla="*/ 4401877 w 4401877"/>
              <a:gd name="connsiteY9" fmla="*/ 1167363 h 1805201"/>
              <a:gd name="connsiteX10" fmla="*/ 4401877 w 4401877"/>
              <a:gd name="connsiteY10" fmla="*/ 1805201 h 1805201"/>
              <a:gd name="connsiteX11" fmla="*/ 3861075 w 4401877"/>
              <a:gd name="connsiteY11" fmla="*/ 1805201 h 1805201"/>
              <a:gd name="connsiteX12" fmla="*/ 3232235 w 4401877"/>
              <a:gd name="connsiteY12" fmla="*/ 1805201 h 1805201"/>
              <a:gd name="connsiteX13" fmla="*/ 2559377 w 4401877"/>
              <a:gd name="connsiteY13" fmla="*/ 1805201 h 1805201"/>
              <a:gd name="connsiteX14" fmla="*/ 1974556 w 4401877"/>
              <a:gd name="connsiteY14" fmla="*/ 1805201 h 1805201"/>
              <a:gd name="connsiteX15" fmla="*/ 1301698 w 4401877"/>
              <a:gd name="connsiteY15" fmla="*/ 1805201 h 1805201"/>
              <a:gd name="connsiteX16" fmla="*/ 760896 w 4401877"/>
              <a:gd name="connsiteY16" fmla="*/ 1805201 h 1805201"/>
              <a:gd name="connsiteX17" fmla="*/ 0 w 4401877"/>
              <a:gd name="connsiteY17" fmla="*/ 1805201 h 1805201"/>
              <a:gd name="connsiteX18" fmla="*/ 0 w 4401877"/>
              <a:gd name="connsiteY18" fmla="*/ 1203467 h 1805201"/>
              <a:gd name="connsiteX19" fmla="*/ 0 w 4401877"/>
              <a:gd name="connsiteY19" fmla="*/ 601734 h 1805201"/>
              <a:gd name="connsiteX20" fmla="*/ 0 w 4401877"/>
              <a:gd name="connsiteY20"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805201"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412158" y="196794"/>
                  <a:pt x="4405181" y="352558"/>
                  <a:pt x="4401877" y="601734"/>
                </a:cubicBezTo>
                <a:cubicBezTo>
                  <a:pt x="4398573" y="850910"/>
                  <a:pt x="4407319" y="1050422"/>
                  <a:pt x="4401877" y="1167363"/>
                </a:cubicBezTo>
                <a:cubicBezTo>
                  <a:pt x="4396435" y="1284304"/>
                  <a:pt x="4427250" y="1555693"/>
                  <a:pt x="4401877" y="1805201"/>
                </a:cubicBezTo>
                <a:cubicBezTo>
                  <a:pt x="4187464" y="1791181"/>
                  <a:pt x="4011962" y="1825196"/>
                  <a:pt x="3861075" y="1805201"/>
                </a:cubicBezTo>
                <a:cubicBezTo>
                  <a:pt x="3710188" y="1785206"/>
                  <a:pt x="3461875" y="1778929"/>
                  <a:pt x="3232235" y="1805201"/>
                </a:cubicBezTo>
                <a:cubicBezTo>
                  <a:pt x="3002595" y="1831473"/>
                  <a:pt x="2728939" y="1825409"/>
                  <a:pt x="2559377" y="1805201"/>
                </a:cubicBezTo>
                <a:cubicBezTo>
                  <a:pt x="2389815" y="1784993"/>
                  <a:pt x="2232193" y="1802416"/>
                  <a:pt x="1974556" y="1805201"/>
                </a:cubicBezTo>
                <a:cubicBezTo>
                  <a:pt x="1716919" y="1807986"/>
                  <a:pt x="1529534" y="1790878"/>
                  <a:pt x="1301698" y="1805201"/>
                </a:cubicBezTo>
                <a:cubicBezTo>
                  <a:pt x="1073862" y="1819524"/>
                  <a:pt x="966932" y="1790899"/>
                  <a:pt x="760896" y="1805201"/>
                </a:cubicBezTo>
                <a:cubicBezTo>
                  <a:pt x="554860" y="1819503"/>
                  <a:pt x="199971" y="1839488"/>
                  <a:pt x="0" y="1805201"/>
                </a:cubicBezTo>
                <a:cubicBezTo>
                  <a:pt x="25143" y="1623234"/>
                  <a:pt x="-9684" y="1409523"/>
                  <a:pt x="0" y="1203467"/>
                </a:cubicBezTo>
                <a:cubicBezTo>
                  <a:pt x="9684" y="997411"/>
                  <a:pt x="14408" y="727316"/>
                  <a:pt x="0" y="601734"/>
                </a:cubicBezTo>
                <a:cubicBezTo>
                  <a:pt x="-14408" y="476152"/>
                  <a:pt x="-23821" y="277827"/>
                  <a:pt x="0" y="0"/>
                </a:cubicBezTo>
                <a:close/>
              </a:path>
              <a:path w="4401877" h="1805201"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371698" y="293804"/>
                  <a:pt x="4421424" y="358084"/>
                  <a:pt x="4401877" y="637838"/>
                </a:cubicBezTo>
                <a:cubicBezTo>
                  <a:pt x="4382330" y="917592"/>
                  <a:pt x="4393017" y="1091952"/>
                  <a:pt x="4401877" y="1221519"/>
                </a:cubicBezTo>
                <a:cubicBezTo>
                  <a:pt x="4410737" y="1351086"/>
                  <a:pt x="4415971" y="1661691"/>
                  <a:pt x="4401877" y="1805201"/>
                </a:cubicBezTo>
                <a:cubicBezTo>
                  <a:pt x="4183979" y="1788078"/>
                  <a:pt x="3958078" y="1791825"/>
                  <a:pt x="3729019" y="1805201"/>
                </a:cubicBezTo>
                <a:cubicBezTo>
                  <a:pt x="3499960" y="1818577"/>
                  <a:pt x="3304989" y="1829041"/>
                  <a:pt x="3188217" y="1805201"/>
                </a:cubicBezTo>
                <a:cubicBezTo>
                  <a:pt x="3071445" y="1781361"/>
                  <a:pt x="2770131" y="1787677"/>
                  <a:pt x="2647415" y="1805201"/>
                </a:cubicBezTo>
                <a:cubicBezTo>
                  <a:pt x="2524699" y="1822725"/>
                  <a:pt x="2122209" y="1791951"/>
                  <a:pt x="1974556" y="1805201"/>
                </a:cubicBezTo>
                <a:cubicBezTo>
                  <a:pt x="1826903" y="1818451"/>
                  <a:pt x="1667267" y="1801377"/>
                  <a:pt x="1433754" y="1805201"/>
                </a:cubicBezTo>
                <a:cubicBezTo>
                  <a:pt x="1200241" y="1809025"/>
                  <a:pt x="1047277" y="1804687"/>
                  <a:pt x="848933" y="1805201"/>
                </a:cubicBezTo>
                <a:cubicBezTo>
                  <a:pt x="650589" y="1805715"/>
                  <a:pt x="226131" y="1806810"/>
                  <a:pt x="0" y="1805201"/>
                </a:cubicBezTo>
                <a:cubicBezTo>
                  <a:pt x="1526" y="1667365"/>
                  <a:pt x="22921" y="1421143"/>
                  <a:pt x="0" y="1203467"/>
                </a:cubicBezTo>
                <a:cubicBezTo>
                  <a:pt x="-22921" y="985791"/>
                  <a:pt x="14671" y="817933"/>
                  <a:pt x="0" y="583682"/>
                </a:cubicBezTo>
                <a:cubicBezTo>
                  <a:pt x="-14671" y="349432"/>
                  <a:pt x="-16579" y="157363"/>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3110291"/>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491778"/>
            <a:ext cx="3164784" cy="1498260"/>
          </a:xfrm>
          <a:custGeom>
            <a:avLst/>
            <a:gdLst>
              <a:gd name="connsiteX0" fmla="*/ 0 w 3164784"/>
              <a:gd name="connsiteY0" fmla="*/ 0 h 1498260"/>
              <a:gd name="connsiteX1" fmla="*/ 696252 w 3164784"/>
              <a:gd name="connsiteY1" fmla="*/ 0 h 1498260"/>
              <a:gd name="connsiteX2" fmla="*/ 1297561 w 3164784"/>
              <a:gd name="connsiteY2" fmla="*/ 0 h 1498260"/>
              <a:gd name="connsiteX3" fmla="*/ 1930518 w 3164784"/>
              <a:gd name="connsiteY3" fmla="*/ 0 h 1498260"/>
              <a:gd name="connsiteX4" fmla="*/ 2500179 w 3164784"/>
              <a:gd name="connsiteY4" fmla="*/ 0 h 1498260"/>
              <a:gd name="connsiteX5" fmla="*/ 3164784 w 3164784"/>
              <a:gd name="connsiteY5" fmla="*/ 0 h 1498260"/>
              <a:gd name="connsiteX6" fmla="*/ 3164784 w 3164784"/>
              <a:gd name="connsiteY6" fmla="*/ 484437 h 1498260"/>
              <a:gd name="connsiteX7" fmla="*/ 3164784 w 3164784"/>
              <a:gd name="connsiteY7" fmla="*/ 998840 h 1498260"/>
              <a:gd name="connsiteX8" fmla="*/ 3164784 w 3164784"/>
              <a:gd name="connsiteY8" fmla="*/ 1498260 h 1498260"/>
              <a:gd name="connsiteX9" fmla="*/ 2595123 w 3164784"/>
              <a:gd name="connsiteY9" fmla="*/ 1498260 h 1498260"/>
              <a:gd name="connsiteX10" fmla="*/ 1993814 w 3164784"/>
              <a:gd name="connsiteY10" fmla="*/ 1498260 h 1498260"/>
              <a:gd name="connsiteX11" fmla="*/ 1329209 w 3164784"/>
              <a:gd name="connsiteY11" fmla="*/ 1498260 h 1498260"/>
              <a:gd name="connsiteX12" fmla="*/ 696252 w 3164784"/>
              <a:gd name="connsiteY12" fmla="*/ 1498260 h 1498260"/>
              <a:gd name="connsiteX13" fmla="*/ 0 w 3164784"/>
              <a:gd name="connsiteY13" fmla="*/ 1498260 h 1498260"/>
              <a:gd name="connsiteX14" fmla="*/ 0 w 3164784"/>
              <a:gd name="connsiteY14" fmla="*/ 1013823 h 1498260"/>
              <a:gd name="connsiteX15" fmla="*/ 0 w 3164784"/>
              <a:gd name="connsiteY15" fmla="*/ 484437 h 1498260"/>
              <a:gd name="connsiteX16" fmla="*/ 0 w 3164784"/>
              <a:gd name="connsiteY16" fmla="*/ 0 h 1498260"/>
              <a:gd name="connsiteX0" fmla="*/ -93266 w 3164784"/>
              <a:gd name="connsiteY0" fmla="*/ 0 h 1498260"/>
              <a:gd name="connsiteX1" fmla="*/ -93266 w 3164784"/>
              <a:gd name="connsiteY1" fmla="*/ 469455 h 1498260"/>
              <a:gd name="connsiteX2" fmla="*/ -93266 w 3164784"/>
              <a:gd name="connsiteY2" fmla="*/ 938910 h 1498260"/>
              <a:gd name="connsiteX3" fmla="*/ -93266 w 3164784"/>
              <a:gd name="connsiteY3" fmla="*/ 1498260 h 1498260"/>
              <a:gd name="connsiteX4" fmla="*/ -93266 w 3164784"/>
              <a:gd name="connsiteY4" fmla="*/ 983857 h 1498260"/>
              <a:gd name="connsiteX5" fmla="*/ -93266 w 3164784"/>
              <a:gd name="connsiteY5" fmla="*/ 514403 h 1498260"/>
              <a:gd name="connsiteX6" fmla="*/ -93266 w 3164784"/>
              <a:gd name="connsiteY6" fmla="*/ 0 h 1498260"/>
              <a:gd name="connsiteX0" fmla="*/ -93266 w 3164784"/>
              <a:gd name="connsiteY0" fmla="*/ 261896 h 1498260"/>
              <a:gd name="connsiteX1" fmla="*/ -249037 w 3164784"/>
              <a:gd name="connsiteY1" fmla="*/ 799142 h 1498260"/>
            </a:gdLst>
            <a:ahLst/>
            <a:cxnLst>
              <a:cxn ang="0">
                <a:pos x="connsiteX0" y="connsiteY0"/>
              </a:cxn>
              <a:cxn ang="0">
                <a:pos x="connsiteX1" y="connsiteY1"/>
              </a:cxn>
            </a:cxnLst>
            <a:rect l="l" t="t" r="r" b="b"/>
            <a:pathLst>
              <a:path w="3164784" h="1498260" fill="none" extrusionOk="0">
                <a:moveTo>
                  <a:pt x="0" y="0"/>
                </a:moveTo>
                <a:cubicBezTo>
                  <a:pt x="251765" y="-31645"/>
                  <a:pt x="476502" y="-30577"/>
                  <a:pt x="696252" y="0"/>
                </a:cubicBezTo>
                <a:cubicBezTo>
                  <a:pt x="916002" y="30577"/>
                  <a:pt x="1126351" y="-24279"/>
                  <a:pt x="1297561" y="0"/>
                </a:cubicBezTo>
                <a:cubicBezTo>
                  <a:pt x="1468771" y="24279"/>
                  <a:pt x="1670575" y="-23920"/>
                  <a:pt x="1930518" y="0"/>
                </a:cubicBezTo>
                <a:cubicBezTo>
                  <a:pt x="2190461" y="23920"/>
                  <a:pt x="2357498" y="6055"/>
                  <a:pt x="2500179" y="0"/>
                </a:cubicBezTo>
                <a:cubicBezTo>
                  <a:pt x="2642860" y="-6055"/>
                  <a:pt x="2964837" y="19712"/>
                  <a:pt x="3164784" y="0"/>
                </a:cubicBezTo>
                <a:cubicBezTo>
                  <a:pt x="3181098" y="119055"/>
                  <a:pt x="3181420" y="342121"/>
                  <a:pt x="3164784" y="484437"/>
                </a:cubicBezTo>
                <a:cubicBezTo>
                  <a:pt x="3148148" y="626753"/>
                  <a:pt x="3171572" y="797984"/>
                  <a:pt x="3164784" y="998840"/>
                </a:cubicBezTo>
                <a:cubicBezTo>
                  <a:pt x="3157996" y="1199696"/>
                  <a:pt x="3168917" y="1311739"/>
                  <a:pt x="3164784" y="1498260"/>
                </a:cubicBezTo>
                <a:cubicBezTo>
                  <a:pt x="2916190" y="1513322"/>
                  <a:pt x="2873294" y="1510791"/>
                  <a:pt x="2595123" y="1498260"/>
                </a:cubicBezTo>
                <a:cubicBezTo>
                  <a:pt x="2316952" y="1485729"/>
                  <a:pt x="2239749" y="1483489"/>
                  <a:pt x="1993814" y="1498260"/>
                </a:cubicBezTo>
                <a:cubicBezTo>
                  <a:pt x="1747879" y="1513031"/>
                  <a:pt x="1505672" y="1499384"/>
                  <a:pt x="1329209" y="1498260"/>
                </a:cubicBezTo>
                <a:cubicBezTo>
                  <a:pt x="1152747" y="1497136"/>
                  <a:pt x="959260" y="1474994"/>
                  <a:pt x="696252" y="1498260"/>
                </a:cubicBezTo>
                <a:cubicBezTo>
                  <a:pt x="433244" y="1521526"/>
                  <a:pt x="343801" y="1483219"/>
                  <a:pt x="0" y="1498260"/>
                </a:cubicBezTo>
                <a:cubicBezTo>
                  <a:pt x="-3011" y="1324496"/>
                  <a:pt x="-12015" y="1247887"/>
                  <a:pt x="0" y="1013823"/>
                </a:cubicBezTo>
                <a:cubicBezTo>
                  <a:pt x="12015" y="779759"/>
                  <a:pt x="-12588" y="687143"/>
                  <a:pt x="0" y="484437"/>
                </a:cubicBezTo>
                <a:cubicBezTo>
                  <a:pt x="12588" y="281731"/>
                  <a:pt x="18026" y="224874"/>
                  <a:pt x="0" y="0"/>
                </a:cubicBezTo>
                <a:close/>
              </a:path>
              <a:path w="3164784" h="1498260" fill="none" extrusionOk="0">
                <a:moveTo>
                  <a:pt x="-93266" y="0"/>
                </a:moveTo>
                <a:cubicBezTo>
                  <a:pt x="-108377" y="160684"/>
                  <a:pt x="-90124" y="311732"/>
                  <a:pt x="-93266" y="469455"/>
                </a:cubicBezTo>
                <a:cubicBezTo>
                  <a:pt x="-96408" y="627178"/>
                  <a:pt x="-108106" y="809355"/>
                  <a:pt x="-93266" y="938910"/>
                </a:cubicBezTo>
                <a:cubicBezTo>
                  <a:pt x="-78426" y="1068466"/>
                  <a:pt x="-110970" y="1286359"/>
                  <a:pt x="-93266" y="1498260"/>
                </a:cubicBezTo>
                <a:cubicBezTo>
                  <a:pt x="-90500" y="1382613"/>
                  <a:pt x="-94433" y="1098814"/>
                  <a:pt x="-93266" y="983857"/>
                </a:cubicBezTo>
                <a:cubicBezTo>
                  <a:pt x="-92099" y="868900"/>
                  <a:pt x="-83586" y="632249"/>
                  <a:pt x="-93266" y="514403"/>
                </a:cubicBezTo>
                <a:cubicBezTo>
                  <a:pt x="-102946" y="396557"/>
                  <a:pt x="-98687" y="144901"/>
                  <a:pt x="-93266" y="0"/>
                </a:cubicBezTo>
                <a:close/>
              </a:path>
              <a:path w="3164784" h="1498260" fill="none" extrusionOk="0">
                <a:moveTo>
                  <a:pt x="-93266" y="261896"/>
                </a:moveTo>
                <a:cubicBezTo>
                  <a:pt x="-157911" y="417882"/>
                  <a:pt x="-188393" y="615441"/>
                  <a:pt x="-249037" y="799142"/>
                </a:cubicBezTo>
              </a:path>
              <a:path w="3164784" h="1498260"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54416" y="96281"/>
                  <a:pt x="3150493" y="278605"/>
                  <a:pt x="3164784" y="454472"/>
                </a:cubicBezTo>
                <a:cubicBezTo>
                  <a:pt x="3179075" y="630339"/>
                  <a:pt x="3151722" y="803265"/>
                  <a:pt x="3164784" y="923927"/>
                </a:cubicBezTo>
                <a:cubicBezTo>
                  <a:pt x="3177846" y="1044589"/>
                  <a:pt x="3145631" y="1375451"/>
                  <a:pt x="3164784" y="1498260"/>
                </a:cubicBezTo>
                <a:cubicBezTo>
                  <a:pt x="3030790" y="1500317"/>
                  <a:pt x="2796131" y="1477985"/>
                  <a:pt x="2500179" y="1498260"/>
                </a:cubicBezTo>
                <a:cubicBezTo>
                  <a:pt x="2204227" y="1518535"/>
                  <a:pt x="2149769" y="1480661"/>
                  <a:pt x="1930518" y="1498260"/>
                </a:cubicBezTo>
                <a:cubicBezTo>
                  <a:pt x="1711267" y="1515859"/>
                  <a:pt x="1556663" y="1503346"/>
                  <a:pt x="1392505" y="1498260"/>
                </a:cubicBezTo>
                <a:cubicBezTo>
                  <a:pt x="1228347" y="1493174"/>
                  <a:pt x="1026109" y="1519822"/>
                  <a:pt x="854492" y="1498260"/>
                </a:cubicBezTo>
                <a:cubicBezTo>
                  <a:pt x="682875" y="1476698"/>
                  <a:pt x="284063" y="1487196"/>
                  <a:pt x="0" y="1498260"/>
                </a:cubicBezTo>
                <a:cubicBezTo>
                  <a:pt x="-7494" y="1295394"/>
                  <a:pt x="16139" y="1167277"/>
                  <a:pt x="0" y="1043788"/>
                </a:cubicBezTo>
                <a:cubicBezTo>
                  <a:pt x="-16139" y="920299"/>
                  <a:pt x="25589" y="714582"/>
                  <a:pt x="0" y="529385"/>
                </a:cubicBezTo>
                <a:cubicBezTo>
                  <a:pt x="-25589" y="344188"/>
                  <a:pt x="-12383" y="117167"/>
                  <a:pt x="0" y="0"/>
                </a:cubicBezTo>
                <a:close/>
              </a:path>
              <a:path w="3164784" h="1498260" fill="none" stroke="0" extrusionOk="0">
                <a:moveTo>
                  <a:pt x="-93266" y="0"/>
                </a:moveTo>
                <a:cubicBezTo>
                  <a:pt x="-85990" y="163430"/>
                  <a:pt x="-104067" y="228221"/>
                  <a:pt x="-93266" y="454472"/>
                </a:cubicBezTo>
                <a:cubicBezTo>
                  <a:pt x="-82465" y="680723"/>
                  <a:pt x="-74789" y="776528"/>
                  <a:pt x="-93266" y="908944"/>
                </a:cubicBezTo>
                <a:cubicBezTo>
                  <a:pt x="-111743" y="1041360"/>
                  <a:pt x="-82259" y="1332413"/>
                  <a:pt x="-93266" y="1498260"/>
                </a:cubicBezTo>
                <a:cubicBezTo>
                  <a:pt x="-81037" y="1400380"/>
                  <a:pt x="-80050" y="1154603"/>
                  <a:pt x="-93266" y="1043788"/>
                </a:cubicBezTo>
                <a:cubicBezTo>
                  <a:pt x="-106482" y="932973"/>
                  <a:pt x="-75042" y="669757"/>
                  <a:pt x="-93266" y="574333"/>
                </a:cubicBezTo>
                <a:cubicBezTo>
                  <a:pt x="-111490" y="478909"/>
                  <a:pt x="-98936" y="234485"/>
                  <a:pt x="-93266" y="0"/>
                </a:cubicBezTo>
                <a:close/>
              </a:path>
              <a:path w="3164784" h="1498260" fill="none" stroke="0" extrusionOk="0">
                <a:moveTo>
                  <a:pt x="-93266" y="261896"/>
                </a:moveTo>
                <a:cubicBezTo>
                  <a:pt x="-111377" y="404414"/>
                  <a:pt x="-181519" y="624473"/>
                  <a:pt x="-249037" y="799142"/>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53338"/>
                      <a:gd name="adj4" fmla="val -786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L’impact sur la création de valeur </a:t>
            </a:r>
          </a:p>
          <a:p>
            <a:pPr algn="ctr"/>
            <a:endParaRPr lang="fr-FR" sz="1100"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Le</a:t>
            </a:r>
            <a:r>
              <a:rPr lang="fr-FR" sz="1100" b="1" dirty="0">
                <a:latin typeface="Cavolini" panose="03000502040302020204" pitchFamily="66" charset="0"/>
                <a:cs typeface="Cavolini" panose="03000502040302020204" pitchFamily="66" charset="0"/>
              </a:rPr>
              <a:t> pourcentage moyen de PNB généré </a:t>
            </a:r>
            <a:r>
              <a:rPr lang="fr-FR" sz="1100" dirty="0">
                <a:latin typeface="Cavolini" panose="03000502040302020204" pitchFamily="66" charset="0"/>
                <a:cs typeface="Cavolini" panose="03000502040302020204" pitchFamily="66" charset="0"/>
              </a:rPr>
              <a:t>est de </a:t>
            </a:r>
            <a:r>
              <a:rPr lang="fr-FR" sz="1100" b="1" dirty="0">
                <a:latin typeface="Cavolini" panose="03000502040302020204" pitchFamily="66" charset="0"/>
                <a:cs typeface="Cavolini" panose="03000502040302020204" pitchFamily="66" charset="0"/>
              </a:rPr>
              <a:t>3,36%.</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5146411"/>
            <a:ext cx="7405588" cy="1189629"/>
          </a:xfrm>
          <a:custGeom>
            <a:avLst/>
            <a:gdLst>
              <a:gd name="connsiteX0" fmla="*/ 0 w 7405588"/>
              <a:gd name="connsiteY0" fmla="*/ 0 h 1189629"/>
              <a:gd name="connsiteX1" fmla="*/ 821347 w 7405588"/>
              <a:gd name="connsiteY1" fmla="*/ 0 h 1189629"/>
              <a:gd name="connsiteX2" fmla="*/ 1494582 w 7405588"/>
              <a:gd name="connsiteY2" fmla="*/ 0 h 1189629"/>
              <a:gd name="connsiteX3" fmla="*/ 2241873 w 7405588"/>
              <a:gd name="connsiteY3" fmla="*/ 0 h 1189629"/>
              <a:gd name="connsiteX4" fmla="*/ 2989165 w 7405588"/>
              <a:gd name="connsiteY4" fmla="*/ 0 h 1189629"/>
              <a:gd name="connsiteX5" fmla="*/ 3662400 w 7405588"/>
              <a:gd name="connsiteY5" fmla="*/ 0 h 1189629"/>
              <a:gd name="connsiteX6" fmla="*/ 4187523 w 7405588"/>
              <a:gd name="connsiteY6" fmla="*/ 0 h 1189629"/>
              <a:gd name="connsiteX7" fmla="*/ 4934815 w 7405588"/>
              <a:gd name="connsiteY7" fmla="*/ 0 h 1189629"/>
              <a:gd name="connsiteX8" fmla="*/ 5533994 w 7405588"/>
              <a:gd name="connsiteY8" fmla="*/ 0 h 1189629"/>
              <a:gd name="connsiteX9" fmla="*/ 6207229 w 7405588"/>
              <a:gd name="connsiteY9" fmla="*/ 0 h 1189629"/>
              <a:gd name="connsiteX10" fmla="*/ 6658297 w 7405588"/>
              <a:gd name="connsiteY10" fmla="*/ 0 h 1189629"/>
              <a:gd name="connsiteX11" fmla="*/ 7405588 w 7405588"/>
              <a:gd name="connsiteY11" fmla="*/ 0 h 1189629"/>
              <a:gd name="connsiteX12" fmla="*/ 7405588 w 7405588"/>
              <a:gd name="connsiteY12" fmla="*/ 594815 h 1189629"/>
              <a:gd name="connsiteX13" fmla="*/ 7405588 w 7405588"/>
              <a:gd name="connsiteY13" fmla="*/ 1189629 h 1189629"/>
              <a:gd name="connsiteX14" fmla="*/ 6954520 w 7405588"/>
              <a:gd name="connsiteY14" fmla="*/ 1189629 h 1189629"/>
              <a:gd name="connsiteX15" fmla="*/ 6429397 w 7405588"/>
              <a:gd name="connsiteY15" fmla="*/ 1189629 h 1189629"/>
              <a:gd name="connsiteX16" fmla="*/ 5682106 w 7405588"/>
              <a:gd name="connsiteY16" fmla="*/ 1189629 h 1189629"/>
              <a:gd name="connsiteX17" fmla="*/ 4934815 w 7405588"/>
              <a:gd name="connsiteY17" fmla="*/ 1189629 h 1189629"/>
              <a:gd name="connsiteX18" fmla="*/ 4335635 w 7405588"/>
              <a:gd name="connsiteY18" fmla="*/ 1189629 h 1189629"/>
              <a:gd name="connsiteX19" fmla="*/ 3514288 w 7405588"/>
              <a:gd name="connsiteY19" fmla="*/ 1189629 h 1189629"/>
              <a:gd name="connsiteX20" fmla="*/ 2766997 w 7405588"/>
              <a:gd name="connsiteY20" fmla="*/ 1189629 h 1189629"/>
              <a:gd name="connsiteX21" fmla="*/ 1945650 w 7405588"/>
              <a:gd name="connsiteY21" fmla="*/ 1189629 h 1189629"/>
              <a:gd name="connsiteX22" fmla="*/ 1198359 w 7405588"/>
              <a:gd name="connsiteY22" fmla="*/ 1189629 h 1189629"/>
              <a:gd name="connsiteX23" fmla="*/ 0 w 7405588"/>
              <a:gd name="connsiteY23" fmla="*/ 1189629 h 1189629"/>
              <a:gd name="connsiteX24" fmla="*/ 0 w 7405588"/>
              <a:gd name="connsiteY24" fmla="*/ 594815 h 1189629"/>
              <a:gd name="connsiteX25" fmla="*/ 0 w 7405588"/>
              <a:gd name="connsiteY25" fmla="*/ 0 h 118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189629"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83770" y="283421"/>
                  <a:pt x="7420715" y="412682"/>
                  <a:pt x="7405588" y="594815"/>
                </a:cubicBezTo>
                <a:cubicBezTo>
                  <a:pt x="7390461" y="776949"/>
                  <a:pt x="7402601" y="971393"/>
                  <a:pt x="7405588" y="1189629"/>
                </a:cubicBezTo>
                <a:cubicBezTo>
                  <a:pt x="7238604" y="1206550"/>
                  <a:pt x="7146131" y="1178586"/>
                  <a:pt x="6954520" y="1189629"/>
                </a:cubicBezTo>
                <a:cubicBezTo>
                  <a:pt x="6762909" y="1200672"/>
                  <a:pt x="6594653" y="1192891"/>
                  <a:pt x="6429397" y="1189629"/>
                </a:cubicBezTo>
                <a:cubicBezTo>
                  <a:pt x="6264141" y="1186367"/>
                  <a:pt x="5944120" y="1187037"/>
                  <a:pt x="5682106" y="1189629"/>
                </a:cubicBezTo>
                <a:cubicBezTo>
                  <a:pt x="5420092" y="1192221"/>
                  <a:pt x="5209279" y="1222896"/>
                  <a:pt x="4934815" y="1189629"/>
                </a:cubicBezTo>
                <a:cubicBezTo>
                  <a:pt x="4660351" y="1156362"/>
                  <a:pt x="4554775" y="1172122"/>
                  <a:pt x="4335635" y="1189629"/>
                </a:cubicBezTo>
                <a:cubicBezTo>
                  <a:pt x="4116495" y="1207136"/>
                  <a:pt x="3744260" y="1186766"/>
                  <a:pt x="3514288" y="1189629"/>
                </a:cubicBezTo>
                <a:cubicBezTo>
                  <a:pt x="3284316" y="1192492"/>
                  <a:pt x="2973223" y="1155803"/>
                  <a:pt x="2766997" y="1189629"/>
                </a:cubicBezTo>
                <a:cubicBezTo>
                  <a:pt x="2560771" y="1223455"/>
                  <a:pt x="2284025" y="1177990"/>
                  <a:pt x="1945650" y="1189629"/>
                </a:cubicBezTo>
                <a:cubicBezTo>
                  <a:pt x="1607275" y="1201268"/>
                  <a:pt x="1407956" y="1191064"/>
                  <a:pt x="1198359" y="1189629"/>
                </a:cubicBezTo>
                <a:cubicBezTo>
                  <a:pt x="988762" y="1188194"/>
                  <a:pt x="256253" y="1161022"/>
                  <a:pt x="0" y="1189629"/>
                </a:cubicBezTo>
                <a:cubicBezTo>
                  <a:pt x="-29195" y="1048221"/>
                  <a:pt x="20824" y="802172"/>
                  <a:pt x="0" y="594815"/>
                </a:cubicBezTo>
                <a:cubicBezTo>
                  <a:pt x="-20824" y="387458"/>
                  <a:pt x="-721" y="154817"/>
                  <a:pt x="0" y="0"/>
                </a:cubicBezTo>
                <a:close/>
              </a:path>
              <a:path w="7405588" h="1189629"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425664" y="202903"/>
                  <a:pt x="7412979" y="351536"/>
                  <a:pt x="7405588" y="606711"/>
                </a:cubicBezTo>
                <a:cubicBezTo>
                  <a:pt x="7398197" y="861886"/>
                  <a:pt x="7380924" y="967881"/>
                  <a:pt x="7405588" y="1189629"/>
                </a:cubicBezTo>
                <a:cubicBezTo>
                  <a:pt x="7226261" y="1208359"/>
                  <a:pt x="7106435" y="1202080"/>
                  <a:pt x="6880464" y="1189629"/>
                </a:cubicBezTo>
                <a:cubicBezTo>
                  <a:pt x="6654493" y="1177178"/>
                  <a:pt x="6464347" y="1173815"/>
                  <a:pt x="6355341" y="1189629"/>
                </a:cubicBezTo>
                <a:cubicBezTo>
                  <a:pt x="6246335" y="1205443"/>
                  <a:pt x="5894222" y="1205798"/>
                  <a:pt x="5756162" y="1189629"/>
                </a:cubicBezTo>
                <a:cubicBezTo>
                  <a:pt x="5618102" y="1173460"/>
                  <a:pt x="5151091" y="1204600"/>
                  <a:pt x="4934815" y="1189629"/>
                </a:cubicBezTo>
                <a:cubicBezTo>
                  <a:pt x="4718539" y="1174658"/>
                  <a:pt x="4419669" y="1189880"/>
                  <a:pt x="4261579" y="1189629"/>
                </a:cubicBezTo>
                <a:cubicBezTo>
                  <a:pt x="4103489" y="1189378"/>
                  <a:pt x="3787567" y="1180280"/>
                  <a:pt x="3662400" y="1189629"/>
                </a:cubicBezTo>
                <a:cubicBezTo>
                  <a:pt x="3537233" y="1198978"/>
                  <a:pt x="3220143" y="1169536"/>
                  <a:pt x="2915109" y="1189629"/>
                </a:cubicBezTo>
                <a:cubicBezTo>
                  <a:pt x="2610075" y="1209722"/>
                  <a:pt x="2545973" y="1190281"/>
                  <a:pt x="2241873" y="1189629"/>
                </a:cubicBezTo>
                <a:cubicBezTo>
                  <a:pt x="1937773" y="1188977"/>
                  <a:pt x="1755204" y="1152284"/>
                  <a:pt x="1420526" y="1189629"/>
                </a:cubicBezTo>
                <a:cubicBezTo>
                  <a:pt x="1085848" y="1226974"/>
                  <a:pt x="916011" y="1188985"/>
                  <a:pt x="599179" y="1189629"/>
                </a:cubicBezTo>
                <a:cubicBezTo>
                  <a:pt x="282347" y="1190273"/>
                  <a:pt x="146465" y="1172263"/>
                  <a:pt x="0" y="1189629"/>
                </a:cubicBezTo>
                <a:cubicBezTo>
                  <a:pt x="-3063" y="1052282"/>
                  <a:pt x="-14016" y="780618"/>
                  <a:pt x="0" y="618607"/>
                </a:cubicBezTo>
                <a:cubicBezTo>
                  <a:pt x="14016" y="456596"/>
                  <a:pt x="-4404" y="253461"/>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966571" y="5062696"/>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i-Sélection !</a:t>
            </a:r>
          </a:p>
        </p:txBody>
      </p:sp>
      <p:sp>
        <p:nvSpPr>
          <p:cNvPr id="41" name="ZoneTexte 40">
            <a:extLst>
              <a:ext uri="{FF2B5EF4-FFF2-40B4-BE49-F238E27FC236}">
                <a16:creationId xmlns:a16="http://schemas.microsoft.com/office/drawing/2014/main" id="{41F5B4C9-D297-03BC-C857-09805736B96C}"/>
              </a:ext>
            </a:extLst>
          </p:cNvPr>
          <p:cNvSpPr txBox="1"/>
          <p:nvPr/>
        </p:nvSpPr>
        <p:spPr>
          <a:xfrm>
            <a:off x="695324" y="5258269"/>
            <a:ext cx="7045175" cy="1107996"/>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Partenaire des Caisses d’Epargne depuis 2005 et spécialiste en investissement immobilier depuis 1996, i-Sélection est un des leaders nationaux, avec plus de 300 collaborateurs sur le territoire national. </a:t>
            </a:r>
          </a:p>
          <a:p>
            <a:endParaRPr lang="fr-FR" sz="1100" dirty="0">
              <a:latin typeface="Cavolini" panose="03000502040302020204" pitchFamily="66" charset="0"/>
              <a:cs typeface="Cavolini" panose="03000502040302020204" pitchFamily="66" charset="0"/>
            </a:endParaRPr>
          </a:p>
          <a:p>
            <a:r>
              <a:rPr lang="fr-FR" sz="1100" dirty="0">
                <a:latin typeface="Cavolini" panose="03000502040302020204" pitchFamily="66" charset="0"/>
                <a:cs typeface="Cavolini" panose="03000502040302020204" pitchFamily="66" charset="0"/>
              </a:rPr>
              <a:t>La Fiche Relais est </a:t>
            </a:r>
            <a:r>
              <a:rPr lang="fr-FR" sz="1100" b="1" dirty="0">
                <a:latin typeface="Cavolini" panose="03000502040302020204" pitchFamily="66" charset="0"/>
                <a:cs typeface="Cavolini" panose="03000502040302020204" pitchFamily="66" charset="0"/>
              </a:rPr>
              <a:t>saisie directement sous </a:t>
            </a:r>
            <a:r>
              <a:rPr lang="fr-FR" sz="1100" b="1" dirty="0" err="1">
                <a:latin typeface="Cavolini" panose="03000502040302020204" pitchFamily="66" charset="0"/>
                <a:cs typeface="Cavolini" panose="03000502040302020204" pitchFamily="66" charset="0"/>
              </a:rPr>
              <a:t>MySys</a:t>
            </a:r>
            <a:r>
              <a:rPr lang="fr-FR" sz="1100" b="1" dirty="0">
                <a:latin typeface="Cavolini" panose="03000502040302020204" pitchFamily="66" charset="0"/>
                <a:cs typeface="Cavolini" panose="03000502040302020204" pitchFamily="66" charset="0"/>
              </a:rPr>
              <a:t> via le code 1025 ou FRI</a:t>
            </a:r>
            <a:r>
              <a:rPr lang="fr-FR" sz="1100" dirty="0">
                <a:latin typeface="Cavolini" panose="03000502040302020204" pitchFamily="66" charset="0"/>
                <a:cs typeface="Cavolini" panose="03000502040302020204" pitchFamily="66" charset="0"/>
              </a:rPr>
              <a:t>. La Fiche Relais signée par le client doit être classée dans les documents.</a:t>
            </a:r>
          </a:p>
        </p:txBody>
      </p:sp>
      <p:sp>
        <p:nvSpPr>
          <p:cNvPr id="42" name="Ellipse 41">
            <a:extLst>
              <a:ext uri="{FF2B5EF4-FFF2-40B4-BE49-F238E27FC236}">
                <a16:creationId xmlns:a16="http://schemas.microsoft.com/office/drawing/2014/main" id="{B32387E1-BBB0-827D-1213-8E5DF8D04F9E}"/>
              </a:ext>
            </a:extLst>
          </p:cNvPr>
          <p:cNvSpPr/>
          <p:nvPr/>
        </p:nvSpPr>
        <p:spPr>
          <a:xfrm>
            <a:off x="471233" y="545506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43" name="Ellipse 42">
            <a:extLst>
              <a:ext uri="{FF2B5EF4-FFF2-40B4-BE49-F238E27FC236}">
                <a16:creationId xmlns:a16="http://schemas.microsoft.com/office/drawing/2014/main" id="{4696074F-E1D7-015A-B7B3-F7EDB43E97FC}"/>
              </a:ext>
            </a:extLst>
          </p:cNvPr>
          <p:cNvSpPr/>
          <p:nvPr/>
        </p:nvSpPr>
        <p:spPr>
          <a:xfrm>
            <a:off x="465561" y="603544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7" name="Espace réservé du contenu 7">
            <a:extLst>
              <a:ext uri="{FF2B5EF4-FFF2-40B4-BE49-F238E27FC236}">
                <a16:creationId xmlns:a16="http://schemas.microsoft.com/office/drawing/2014/main" id="{F1809DC3-73B8-57FE-A295-8436281F1BC3}"/>
              </a:ext>
            </a:extLst>
          </p:cNvPr>
          <p:cNvSpPr>
            <a:spLocks noGrp="1"/>
          </p:cNvSpPr>
          <p:nvPr>
            <p:ph idx="17"/>
          </p:nvPr>
        </p:nvSpPr>
        <p:spPr>
          <a:xfrm>
            <a:off x="695325" y="1288872"/>
            <a:ext cx="7045174" cy="1805201"/>
          </a:xfrm>
        </p:spPr>
        <p:txBody>
          <a:bodyPr/>
          <a:lstStyle/>
          <a:p>
            <a:r>
              <a:rPr lang="fr-FR" dirty="0"/>
              <a:t>i-Sélection réalise l’étude et le conseil, conduisant notre clientèle vers un </a:t>
            </a:r>
            <a:r>
              <a:rPr lang="fr-FR" b="1" dirty="0">
                <a:solidFill>
                  <a:srgbClr val="C00000"/>
                </a:solidFill>
              </a:rPr>
              <a:t>investissement locatif avec un dispositif fiscal spécifique </a:t>
            </a:r>
            <a:r>
              <a:rPr lang="fr-FR" dirty="0"/>
              <a:t>: </a:t>
            </a:r>
          </a:p>
          <a:p>
            <a:pPr lvl="1"/>
            <a:r>
              <a:rPr lang="fr-FR" dirty="0"/>
              <a:t>Pinel</a:t>
            </a:r>
          </a:p>
          <a:p>
            <a:pPr lvl="1"/>
            <a:r>
              <a:rPr lang="fr-FR" dirty="0"/>
              <a:t>Location meublée</a:t>
            </a:r>
          </a:p>
          <a:p>
            <a:pPr lvl="1"/>
            <a:r>
              <a:rPr lang="fr-FR" dirty="0"/>
              <a:t>Malraux </a:t>
            </a:r>
          </a:p>
        </p:txBody>
      </p:sp>
      <p:sp>
        <p:nvSpPr>
          <p:cNvPr id="9" name="Espace réservé du contenu 7">
            <a:extLst>
              <a:ext uri="{FF2B5EF4-FFF2-40B4-BE49-F238E27FC236}">
                <a16:creationId xmlns:a16="http://schemas.microsoft.com/office/drawing/2014/main" id="{37E4DB9B-3D66-49F4-F551-8317E66ACCF6}"/>
              </a:ext>
            </a:extLst>
          </p:cNvPr>
          <p:cNvSpPr txBox="1">
            <a:spLocks/>
          </p:cNvSpPr>
          <p:nvPr/>
        </p:nvSpPr>
        <p:spPr>
          <a:xfrm>
            <a:off x="4379334" y="1859226"/>
            <a:ext cx="2880334" cy="91052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dirty="0"/>
              <a:t>Déficit foncier</a:t>
            </a:r>
          </a:p>
          <a:p>
            <a:pPr lvl="1"/>
            <a:r>
              <a:rPr lang="fr-FR" dirty="0"/>
              <a:t>Nue-propriété</a:t>
            </a:r>
          </a:p>
          <a:p>
            <a:pPr lvl="1"/>
            <a:r>
              <a:rPr lang="fr-FR" dirty="0"/>
              <a:t>Monuments historiques.</a:t>
            </a:r>
          </a:p>
        </p:txBody>
      </p:sp>
      <p:sp>
        <p:nvSpPr>
          <p:cNvPr id="31" name="Rectangle 30">
            <a:extLst>
              <a:ext uri="{FF2B5EF4-FFF2-40B4-BE49-F238E27FC236}">
                <a16:creationId xmlns:a16="http://schemas.microsoft.com/office/drawing/2014/main" id="{C28DFBB9-3C13-1315-D277-6FCBB6527862}"/>
              </a:ext>
            </a:extLst>
          </p:cNvPr>
          <p:cNvSpPr/>
          <p:nvPr/>
        </p:nvSpPr>
        <p:spPr>
          <a:xfrm>
            <a:off x="8059478" y="1445580"/>
            <a:ext cx="2952131" cy="1491784"/>
          </a:xfrm>
          <a:custGeom>
            <a:avLst/>
            <a:gdLst>
              <a:gd name="connsiteX0" fmla="*/ 0 w 2952131"/>
              <a:gd name="connsiteY0" fmla="*/ 0 h 1491784"/>
              <a:gd name="connsiteX1" fmla="*/ 560905 w 2952131"/>
              <a:gd name="connsiteY1" fmla="*/ 0 h 1491784"/>
              <a:gd name="connsiteX2" fmla="*/ 1121810 w 2952131"/>
              <a:gd name="connsiteY2" fmla="*/ 0 h 1491784"/>
              <a:gd name="connsiteX3" fmla="*/ 1712236 w 2952131"/>
              <a:gd name="connsiteY3" fmla="*/ 0 h 1491784"/>
              <a:gd name="connsiteX4" fmla="*/ 2332183 w 2952131"/>
              <a:gd name="connsiteY4" fmla="*/ 0 h 1491784"/>
              <a:gd name="connsiteX5" fmla="*/ 2952131 w 2952131"/>
              <a:gd name="connsiteY5" fmla="*/ 0 h 1491784"/>
              <a:gd name="connsiteX6" fmla="*/ 2952131 w 2952131"/>
              <a:gd name="connsiteY6" fmla="*/ 497261 h 1491784"/>
              <a:gd name="connsiteX7" fmla="*/ 2952131 w 2952131"/>
              <a:gd name="connsiteY7" fmla="*/ 1009441 h 1491784"/>
              <a:gd name="connsiteX8" fmla="*/ 2952131 w 2952131"/>
              <a:gd name="connsiteY8" fmla="*/ 1491784 h 1491784"/>
              <a:gd name="connsiteX9" fmla="*/ 2302662 w 2952131"/>
              <a:gd name="connsiteY9" fmla="*/ 1491784 h 1491784"/>
              <a:gd name="connsiteX10" fmla="*/ 1682715 w 2952131"/>
              <a:gd name="connsiteY10" fmla="*/ 1491784 h 1491784"/>
              <a:gd name="connsiteX11" fmla="*/ 1092288 w 2952131"/>
              <a:gd name="connsiteY11" fmla="*/ 1491784 h 1491784"/>
              <a:gd name="connsiteX12" fmla="*/ 531384 w 2952131"/>
              <a:gd name="connsiteY12" fmla="*/ 1491784 h 1491784"/>
              <a:gd name="connsiteX13" fmla="*/ 0 w 2952131"/>
              <a:gd name="connsiteY13" fmla="*/ 1491784 h 1491784"/>
              <a:gd name="connsiteX14" fmla="*/ 0 w 2952131"/>
              <a:gd name="connsiteY14" fmla="*/ 1039276 h 1491784"/>
              <a:gd name="connsiteX15" fmla="*/ 0 w 2952131"/>
              <a:gd name="connsiteY15" fmla="*/ 571851 h 1491784"/>
              <a:gd name="connsiteX16" fmla="*/ 0 w 2952131"/>
              <a:gd name="connsiteY16" fmla="*/ 0 h 1491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52131" h="1491784" fill="none" extrusionOk="0">
                <a:moveTo>
                  <a:pt x="0" y="0"/>
                </a:moveTo>
                <a:cubicBezTo>
                  <a:pt x="152490" y="3426"/>
                  <a:pt x="377231" y="-6640"/>
                  <a:pt x="560905" y="0"/>
                </a:cubicBezTo>
                <a:cubicBezTo>
                  <a:pt x="744579" y="6640"/>
                  <a:pt x="922246" y="-25280"/>
                  <a:pt x="1121810" y="0"/>
                </a:cubicBezTo>
                <a:cubicBezTo>
                  <a:pt x="1321374" y="25280"/>
                  <a:pt x="1472206" y="-1753"/>
                  <a:pt x="1712236" y="0"/>
                </a:cubicBezTo>
                <a:cubicBezTo>
                  <a:pt x="1952266" y="1753"/>
                  <a:pt x="2201454" y="25823"/>
                  <a:pt x="2332183" y="0"/>
                </a:cubicBezTo>
                <a:cubicBezTo>
                  <a:pt x="2462912" y="-25823"/>
                  <a:pt x="2769551" y="-17535"/>
                  <a:pt x="2952131" y="0"/>
                </a:cubicBezTo>
                <a:cubicBezTo>
                  <a:pt x="2951663" y="151466"/>
                  <a:pt x="2954063" y="301965"/>
                  <a:pt x="2952131" y="497261"/>
                </a:cubicBezTo>
                <a:cubicBezTo>
                  <a:pt x="2950199" y="692557"/>
                  <a:pt x="2945607" y="818348"/>
                  <a:pt x="2952131" y="1009441"/>
                </a:cubicBezTo>
                <a:cubicBezTo>
                  <a:pt x="2958655" y="1200534"/>
                  <a:pt x="2935971" y="1387526"/>
                  <a:pt x="2952131" y="1491784"/>
                </a:cubicBezTo>
                <a:cubicBezTo>
                  <a:pt x="2780349" y="1466983"/>
                  <a:pt x="2518984" y="1506347"/>
                  <a:pt x="2302662" y="1491784"/>
                </a:cubicBezTo>
                <a:cubicBezTo>
                  <a:pt x="2086340" y="1477221"/>
                  <a:pt x="1938742" y="1463466"/>
                  <a:pt x="1682715" y="1491784"/>
                </a:cubicBezTo>
                <a:cubicBezTo>
                  <a:pt x="1426688" y="1520102"/>
                  <a:pt x="1269782" y="1491774"/>
                  <a:pt x="1092288" y="1491784"/>
                </a:cubicBezTo>
                <a:cubicBezTo>
                  <a:pt x="914794" y="1491794"/>
                  <a:pt x="681834" y="1479508"/>
                  <a:pt x="531384" y="1491784"/>
                </a:cubicBezTo>
                <a:cubicBezTo>
                  <a:pt x="380934" y="1504060"/>
                  <a:pt x="236409" y="1474011"/>
                  <a:pt x="0" y="1491784"/>
                </a:cubicBezTo>
                <a:cubicBezTo>
                  <a:pt x="962" y="1367708"/>
                  <a:pt x="7457" y="1204401"/>
                  <a:pt x="0" y="1039276"/>
                </a:cubicBezTo>
                <a:cubicBezTo>
                  <a:pt x="-7457" y="874151"/>
                  <a:pt x="17706" y="701931"/>
                  <a:pt x="0" y="571851"/>
                </a:cubicBezTo>
                <a:cubicBezTo>
                  <a:pt x="-17706" y="441772"/>
                  <a:pt x="508" y="273818"/>
                  <a:pt x="0" y="0"/>
                </a:cubicBezTo>
                <a:close/>
              </a:path>
              <a:path w="2952131" h="1491784" stroke="0" extrusionOk="0">
                <a:moveTo>
                  <a:pt x="0" y="0"/>
                </a:moveTo>
                <a:cubicBezTo>
                  <a:pt x="186637" y="-21271"/>
                  <a:pt x="398421" y="-865"/>
                  <a:pt x="501862" y="0"/>
                </a:cubicBezTo>
                <a:cubicBezTo>
                  <a:pt x="605303" y="865"/>
                  <a:pt x="860027" y="9964"/>
                  <a:pt x="1062767" y="0"/>
                </a:cubicBezTo>
                <a:cubicBezTo>
                  <a:pt x="1265508" y="-9964"/>
                  <a:pt x="1388642" y="-3042"/>
                  <a:pt x="1653193" y="0"/>
                </a:cubicBezTo>
                <a:cubicBezTo>
                  <a:pt x="1917744" y="3042"/>
                  <a:pt x="2119577" y="30210"/>
                  <a:pt x="2302662" y="0"/>
                </a:cubicBezTo>
                <a:cubicBezTo>
                  <a:pt x="2485747" y="-30210"/>
                  <a:pt x="2713073" y="4121"/>
                  <a:pt x="2952131" y="0"/>
                </a:cubicBezTo>
                <a:cubicBezTo>
                  <a:pt x="2951393" y="230366"/>
                  <a:pt x="2928002" y="290348"/>
                  <a:pt x="2952131" y="512179"/>
                </a:cubicBezTo>
                <a:cubicBezTo>
                  <a:pt x="2976260" y="734010"/>
                  <a:pt x="2960334" y="858739"/>
                  <a:pt x="2952131" y="1039276"/>
                </a:cubicBezTo>
                <a:cubicBezTo>
                  <a:pt x="2943928" y="1219813"/>
                  <a:pt x="2944742" y="1384613"/>
                  <a:pt x="2952131" y="1491784"/>
                </a:cubicBezTo>
                <a:cubicBezTo>
                  <a:pt x="2754106" y="1476105"/>
                  <a:pt x="2695591" y="1471807"/>
                  <a:pt x="2450269" y="1491784"/>
                </a:cubicBezTo>
                <a:cubicBezTo>
                  <a:pt x="2204947" y="1511761"/>
                  <a:pt x="2065503" y="1500311"/>
                  <a:pt x="1918885" y="1491784"/>
                </a:cubicBezTo>
                <a:cubicBezTo>
                  <a:pt x="1772267" y="1483257"/>
                  <a:pt x="1497019" y="1461405"/>
                  <a:pt x="1298938" y="1491784"/>
                </a:cubicBezTo>
                <a:cubicBezTo>
                  <a:pt x="1100857" y="1522163"/>
                  <a:pt x="837901" y="1480725"/>
                  <a:pt x="649469" y="1491784"/>
                </a:cubicBezTo>
                <a:cubicBezTo>
                  <a:pt x="461037" y="1502843"/>
                  <a:pt x="267790" y="1494892"/>
                  <a:pt x="0" y="1491784"/>
                </a:cubicBezTo>
                <a:cubicBezTo>
                  <a:pt x="-11945" y="1273614"/>
                  <a:pt x="-22976" y="1178712"/>
                  <a:pt x="0" y="994523"/>
                </a:cubicBezTo>
                <a:cubicBezTo>
                  <a:pt x="22976" y="810334"/>
                  <a:pt x="4280" y="711562"/>
                  <a:pt x="0" y="512179"/>
                </a:cubicBezTo>
                <a:cubicBezTo>
                  <a:pt x="-4280" y="312796"/>
                  <a:pt x="-23894" y="236470"/>
                  <a:pt x="0" y="0"/>
                </a:cubicBezTo>
                <a:close/>
              </a:path>
            </a:pathLst>
          </a:custGeom>
          <a:ln>
            <a:extLst>
              <a:ext uri="{C807C97D-BFC1-408E-A445-0C87EB9F89A2}">
                <ask:lineSketchStyleProps xmlns:ask="http://schemas.microsoft.com/office/drawing/2018/sketchyshapes" sd="482925089">
                  <a:prstGeom prst="rect">
                    <a:avLst/>
                  </a:prstGeom>
                  <ask:type>
                    <ask:lineSketchFreehand/>
                  </ask:type>
                </ask:lineSketchStyleProps>
              </a:ext>
            </a:extLst>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Cette offre a été complétée récemment par la vente en bien en Accession à la propriété et la revente de LMNP.</a:t>
            </a:r>
          </a:p>
        </p:txBody>
      </p:sp>
      <p:grpSp>
        <p:nvGrpSpPr>
          <p:cNvPr id="32" name="Groupe 31">
            <a:extLst>
              <a:ext uri="{FF2B5EF4-FFF2-40B4-BE49-F238E27FC236}">
                <a16:creationId xmlns:a16="http://schemas.microsoft.com/office/drawing/2014/main" id="{FEAB9923-0646-28F1-5D6A-CDF34337C746}"/>
              </a:ext>
            </a:extLst>
          </p:cNvPr>
          <p:cNvGrpSpPr/>
          <p:nvPr/>
        </p:nvGrpSpPr>
        <p:grpSpPr>
          <a:xfrm>
            <a:off x="465641" y="3478520"/>
            <a:ext cx="2403281" cy="261610"/>
            <a:chOff x="469297" y="3709399"/>
            <a:chExt cx="2403281" cy="261610"/>
          </a:xfrm>
        </p:grpSpPr>
        <p:sp>
          <p:nvSpPr>
            <p:cNvPr id="35" name="Ellipse 34">
              <a:extLst>
                <a:ext uri="{FF2B5EF4-FFF2-40B4-BE49-F238E27FC236}">
                  <a16:creationId xmlns:a16="http://schemas.microsoft.com/office/drawing/2014/main" id="{05AF3512-57F2-1618-C3DD-682F2C05E1B6}"/>
                </a:ext>
              </a:extLst>
            </p:cNvPr>
            <p:cNvSpPr/>
            <p:nvPr/>
          </p:nvSpPr>
          <p:spPr>
            <a:xfrm>
              <a:off x="469297" y="3747642"/>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36" name="ZoneTexte 35">
              <a:extLst>
                <a:ext uri="{FF2B5EF4-FFF2-40B4-BE49-F238E27FC236}">
                  <a16:creationId xmlns:a16="http://schemas.microsoft.com/office/drawing/2014/main" id="{F33CB286-5985-4642-FD73-C368321ACB0A}"/>
                </a:ext>
              </a:extLst>
            </p:cNvPr>
            <p:cNvSpPr txBox="1"/>
            <p:nvPr/>
          </p:nvSpPr>
          <p:spPr>
            <a:xfrm>
              <a:off x="666825" y="3709399"/>
              <a:ext cx="2205753" cy="261610"/>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Clients</a:t>
              </a:r>
              <a:r>
                <a:rPr lang="fr-FR" sz="1100" b="1" dirty="0">
                  <a:latin typeface="Cavolini" panose="03000502040302020204" pitchFamily="66" charset="0"/>
                  <a:cs typeface="Cavolini" panose="03000502040302020204" pitchFamily="66" charset="0"/>
                </a:rPr>
                <a:t> entre 35 et 55 ans</a:t>
              </a:r>
              <a:endParaRPr lang="fr-FR" sz="1100" dirty="0">
                <a:latin typeface="Cavolini" panose="03000502040302020204" pitchFamily="66" charset="0"/>
                <a:cs typeface="Cavolini" panose="03000502040302020204" pitchFamily="66" charset="0"/>
              </a:endParaRPr>
            </a:p>
          </p:txBody>
        </p:sp>
      </p:grpSp>
      <p:grpSp>
        <p:nvGrpSpPr>
          <p:cNvPr id="37" name="Groupe 36">
            <a:extLst>
              <a:ext uri="{FF2B5EF4-FFF2-40B4-BE49-F238E27FC236}">
                <a16:creationId xmlns:a16="http://schemas.microsoft.com/office/drawing/2014/main" id="{B8ACE9F6-A96F-D324-6DA0-E614666D954D}"/>
              </a:ext>
            </a:extLst>
          </p:cNvPr>
          <p:cNvGrpSpPr/>
          <p:nvPr/>
        </p:nvGrpSpPr>
        <p:grpSpPr>
          <a:xfrm>
            <a:off x="465561" y="4018301"/>
            <a:ext cx="2433082" cy="261610"/>
            <a:chOff x="469217" y="4249180"/>
            <a:chExt cx="2433082" cy="261610"/>
          </a:xfrm>
        </p:grpSpPr>
        <p:sp>
          <p:nvSpPr>
            <p:cNvPr id="44" name="Ellipse 43">
              <a:extLst>
                <a:ext uri="{FF2B5EF4-FFF2-40B4-BE49-F238E27FC236}">
                  <a16:creationId xmlns:a16="http://schemas.microsoft.com/office/drawing/2014/main" id="{B36A2D08-D04A-74BF-BE44-EF241FFDF516}"/>
                </a:ext>
              </a:extLst>
            </p:cNvPr>
            <p:cNvSpPr/>
            <p:nvPr/>
          </p:nvSpPr>
          <p:spPr>
            <a:xfrm>
              <a:off x="469217" y="429777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45" name="ZoneTexte 44">
              <a:extLst>
                <a:ext uri="{FF2B5EF4-FFF2-40B4-BE49-F238E27FC236}">
                  <a16:creationId xmlns:a16="http://schemas.microsoft.com/office/drawing/2014/main" id="{A41A6AA2-4CE3-FFCC-5096-D517D2628028}"/>
                </a:ext>
              </a:extLst>
            </p:cNvPr>
            <p:cNvSpPr txBox="1"/>
            <p:nvPr/>
          </p:nvSpPr>
          <p:spPr>
            <a:xfrm>
              <a:off x="696546" y="4249180"/>
              <a:ext cx="2205753" cy="261610"/>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Flux annuels </a:t>
              </a:r>
              <a:r>
                <a:rPr lang="fr-FR" sz="1100" dirty="0">
                  <a:latin typeface="Cavolini" panose="03000502040302020204" pitchFamily="66" charset="0"/>
                  <a:cs typeface="Cavolini" panose="03000502040302020204" pitchFamily="66" charset="0"/>
                </a:rPr>
                <a:t>&gt; 50 k€ </a:t>
              </a:r>
              <a:endParaRPr lang="fr-FR" sz="1100" b="1" dirty="0">
                <a:latin typeface="Cavolini" panose="03000502040302020204" pitchFamily="66" charset="0"/>
                <a:cs typeface="Cavolini" panose="03000502040302020204" pitchFamily="66" charset="0"/>
              </a:endParaRPr>
            </a:p>
          </p:txBody>
        </p:sp>
      </p:grpSp>
      <p:grpSp>
        <p:nvGrpSpPr>
          <p:cNvPr id="46" name="Groupe 45">
            <a:extLst>
              <a:ext uri="{FF2B5EF4-FFF2-40B4-BE49-F238E27FC236}">
                <a16:creationId xmlns:a16="http://schemas.microsoft.com/office/drawing/2014/main" id="{8922CDB0-3032-25DE-7EF9-9225F11ACC58}"/>
              </a:ext>
            </a:extLst>
          </p:cNvPr>
          <p:cNvGrpSpPr/>
          <p:nvPr/>
        </p:nvGrpSpPr>
        <p:grpSpPr>
          <a:xfrm>
            <a:off x="465561" y="4578777"/>
            <a:ext cx="2433082" cy="261610"/>
            <a:chOff x="469217" y="4809656"/>
            <a:chExt cx="2433082" cy="261610"/>
          </a:xfrm>
        </p:grpSpPr>
        <p:sp>
          <p:nvSpPr>
            <p:cNvPr id="47" name="Ellipse 46">
              <a:extLst>
                <a:ext uri="{FF2B5EF4-FFF2-40B4-BE49-F238E27FC236}">
                  <a16:creationId xmlns:a16="http://schemas.microsoft.com/office/drawing/2014/main" id="{22A2CA9C-02E7-5705-7BEE-86F53E268583}"/>
                </a:ext>
              </a:extLst>
            </p:cNvPr>
            <p:cNvSpPr/>
            <p:nvPr/>
          </p:nvSpPr>
          <p:spPr>
            <a:xfrm>
              <a:off x="469217" y="4847900"/>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3</a:t>
              </a:r>
            </a:p>
          </p:txBody>
        </p:sp>
        <p:sp>
          <p:nvSpPr>
            <p:cNvPr id="48" name="ZoneTexte 47">
              <a:extLst>
                <a:ext uri="{FF2B5EF4-FFF2-40B4-BE49-F238E27FC236}">
                  <a16:creationId xmlns:a16="http://schemas.microsoft.com/office/drawing/2014/main" id="{A65079EE-D292-20B2-3D71-2695994F4DED}"/>
                </a:ext>
              </a:extLst>
            </p:cNvPr>
            <p:cNvSpPr txBox="1"/>
            <p:nvPr/>
          </p:nvSpPr>
          <p:spPr>
            <a:xfrm>
              <a:off x="696547" y="4809656"/>
              <a:ext cx="2205752" cy="261610"/>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Liquidités</a:t>
              </a:r>
              <a:r>
                <a:rPr lang="fr-FR" sz="1100" dirty="0">
                  <a:latin typeface="Cavolini" panose="03000502040302020204" pitchFamily="66" charset="0"/>
                  <a:cs typeface="Cavolini" panose="03000502040302020204" pitchFamily="66" charset="0"/>
                </a:rPr>
                <a:t> &gt; 30 k€</a:t>
              </a:r>
              <a:endParaRPr lang="fr-FR" sz="1100" b="1" dirty="0">
                <a:latin typeface="Cavolini" panose="03000502040302020204" pitchFamily="66" charset="0"/>
                <a:cs typeface="Cavolini" panose="03000502040302020204" pitchFamily="66" charset="0"/>
              </a:endParaRPr>
            </a:p>
          </p:txBody>
        </p:sp>
      </p:grpSp>
      <p:sp>
        <p:nvSpPr>
          <p:cNvPr id="49" name="Ellipse 48">
            <a:extLst>
              <a:ext uri="{FF2B5EF4-FFF2-40B4-BE49-F238E27FC236}">
                <a16:creationId xmlns:a16="http://schemas.microsoft.com/office/drawing/2014/main" id="{B0C21486-BBEB-E84B-F975-29B6941419A4}"/>
              </a:ext>
            </a:extLst>
          </p:cNvPr>
          <p:cNvSpPr/>
          <p:nvPr/>
        </p:nvSpPr>
        <p:spPr>
          <a:xfrm>
            <a:off x="3437841" y="3686900"/>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51" name="Ellipse 50">
            <a:extLst>
              <a:ext uri="{FF2B5EF4-FFF2-40B4-BE49-F238E27FC236}">
                <a16:creationId xmlns:a16="http://schemas.microsoft.com/office/drawing/2014/main" id="{DC52F671-44B8-28F7-2F1B-7824CDD804C2}"/>
              </a:ext>
            </a:extLst>
          </p:cNvPr>
          <p:cNvSpPr/>
          <p:nvPr/>
        </p:nvSpPr>
        <p:spPr>
          <a:xfrm>
            <a:off x="3437840" y="4489056"/>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52" name="ZoneTexte 51">
            <a:extLst>
              <a:ext uri="{FF2B5EF4-FFF2-40B4-BE49-F238E27FC236}">
                <a16:creationId xmlns:a16="http://schemas.microsoft.com/office/drawing/2014/main" id="{0227BC05-9A6D-660E-0658-2C84217B7774}"/>
              </a:ext>
            </a:extLst>
          </p:cNvPr>
          <p:cNvSpPr txBox="1"/>
          <p:nvPr/>
        </p:nvSpPr>
        <p:spPr>
          <a:xfrm>
            <a:off x="3635369" y="4196898"/>
            <a:ext cx="4055366" cy="769441"/>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Pour mémoire, 7 fiches relais donnent en moyenne 3 ventes. La première vente se réalise dans les 12 mois et les deux autres ventes dans les années futures.</a:t>
            </a:r>
          </a:p>
        </p:txBody>
      </p:sp>
      <p:sp>
        <p:nvSpPr>
          <p:cNvPr id="2" name="ZoneTexte 1">
            <a:extLst>
              <a:ext uri="{FF2B5EF4-FFF2-40B4-BE49-F238E27FC236}">
                <a16:creationId xmlns:a16="http://schemas.microsoft.com/office/drawing/2014/main" id="{318FBE79-0AE3-DC02-8A6F-658CFCE6C5E7}"/>
              </a:ext>
            </a:extLst>
          </p:cNvPr>
          <p:cNvSpPr txBox="1"/>
          <p:nvPr/>
        </p:nvSpPr>
        <p:spPr>
          <a:xfrm>
            <a:off x="3635369" y="3392023"/>
            <a:ext cx="4055367" cy="769441"/>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Même si le client ne respecte pas totalement les critères de ciblage, il est important de lui proposer le RELAIS. L’essentiel est de </a:t>
            </a:r>
            <a:r>
              <a:rPr lang="fr-FR" sz="1100" b="1" dirty="0">
                <a:latin typeface="Cavolini" panose="03000502040302020204" pitchFamily="66" charset="0"/>
                <a:cs typeface="Cavolini" panose="03000502040302020204" pitchFamily="66" charset="0"/>
              </a:rPr>
              <a:t>repérer son souhait de préparer sa retraite</a:t>
            </a:r>
            <a:r>
              <a:rPr lang="fr-FR" sz="1100" dirty="0">
                <a:latin typeface="Cavolini" panose="03000502040302020204" pitchFamily="66" charset="0"/>
                <a:cs typeface="Cavolini" panose="03000502040302020204" pitchFamily="66" charset="0"/>
              </a:rPr>
              <a:t>. </a:t>
            </a:r>
          </a:p>
        </p:txBody>
      </p:sp>
    </p:spTree>
    <p:extLst>
      <p:ext uri="{BB962C8B-B14F-4D97-AF65-F5344CB8AC3E}">
        <p14:creationId xmlns:p14="http://schemas.microsoft.com/office/powerpoint/2010/main" val="708547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2" y="4835058"/>
            <a:ext cx="3164784" cy="1008095"/>
          </a:xfrm>
          <a:custGeom>
            <a:avLst/>
            <a:gdLst>
              <a:gd name="connsiteX0" fmla="*/ 0 w 3164784"/>
              <a:gd name="connsiteY0" fmla="*/ 0 h 1008095"/>
              <a:gd name="connsiteX1" fmla="*/ 664605 w 3164784"/>
              <a:gd name="connsiteY1" fmla="*/ 0 h 1008095"/>
              <a:gd name="connsiteX2" fmla="*/ 1360857 w 3164784"/>
              <a:gd name="connsiteY2" fmla="*/ 0 h 1008095"/>
              <a:gd name="connsiteX3" fmla="*/ 1962166 w 3164784"/>
              <a:gd name="connsiteY3" fmla="*/ 0 h 1008095"/>
              <a:gd name="connsiteX4" fmla="*/ 2563475 w 3164784"/>
              <a:gd name="connsiteY4" fmla="*/ 0 h 1008095"/>
              <a:gd name="connsiteX5" fmla="*/ 3164784 w 3164784"/>
              <a:gd name="connsiteY5" fmla="*/ 0 h 1008095"/>
              <a:gd name="connsiteX6" fmla="*/ 3164784 w 3164784"/>
              <a:gd name="connsiteY6" fmla="*/ 483886 h 1008095"/>
              <a:gd name="connsiteX7" fmla="*/ 3164784 w 3164784"/>
              <a:gd name="connsiteY7" fmla="*/ 1008095 h 1008095"/>
              <a:gd name="connsiteX8" fmla="*/ 2468532 w 3164784"/>
              <a:gd name="connsiteY8" fmla="*/ 1008095 h 1008095"/>
              <a:gd name="connsiteX9" fmla="*/ 1930518 w 3164784"/>
              <a:gd name="connsiteY9" fmla="*/ 1008095 h 1008095"/>
              <a:gd name="connsiteX10" fmla="*/ 1392505 w 3164784"/>
              <a:gd name="connsiteY10" fmla="*/ 1008095 h 1008095"/>
              <a:gd name="connsiteX11" fmla="*/ 791196 w 3164784"/>
              <a:gd name="connsiteY11" fmla="*/ 1008095 h 1008095"/>
              <a:gd name="connsiteX12" fmla="*/ 0 w 3164784"/>
              <a:gd name="connsiteY12" fmla="*/ 1008095 h 1008095"/>
              <a:gd name="connsiteX13" fmla="*/ 0 w 3164784"/>
              <a:gd name="connsiteY13" fmla="*/ 493967 h 1008095"/>
              <a:gd name="connsiteX14" fmla="*/ 0 w 3164784"/>
              <a:gd name="connsiteY14" fmla="*/ 0 h 1008095"/>
              <a:gd name="connsiteX0" fmla="*/ -93266 w 3164784"/>
              <a:gd name="connsiteY0" fmla="*/ 0 h 1008095"/>
              <a:gd name="connsiteX1" fmla="*/ -93266 w 3164784"/>
              <a:gd name="connsiteY1" fmla="*/ 483886 h 1008095"/>
              <a:gd name="connsiteX2" fmla="*/ -93266 w 3164784"/>
              <a:gd name="connsiteY2" fmla="*/ 1008095 h 1008095"/>
              <a:gd name="connsiteX3" fmla="*/ -93266 w 3164784"/>
              <a:gd name="connsiteY3" fmla="*/ 524209 h 1008095"/>
              <a:gd name="connsiteX4" fmla="*/ -93266 w 3164784"/>
              <a:gd name="connsiteY4" fmla="*/ 0 h 1008095"/>
              <a:gd name="connsiteX0" fmla="*/ -93266 w 3164784"/>
              <a:gd name="connsiteY0" fmla="*/ 176215 h 1008095"/>
              <a:gd name="connsiteX1" fmla="*/ -217136 w 3164784"/>
              <a:gd name="connsiteY1" fmla="*/ 38035 h 1008095"/>
            </a:gdLst>
            <a:ahLst/>
            <a:cxnLst>
              <a:cxn ang="0">
                <a:pos x="connsiteX0" y="connsiteY0"/>
              </a:cxn>
              <a:cxn ang="0">
                <a:pos x="connsiteX1" y="connsiteY1"/>
              </a:cxn>
            </a:cxnLst>
            <a:rect l="l" t="t" r="r" b="b"/>
            <a:pathLst>
              <a:path w="3164784" h="1008095"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81853" y="168642"/>
                  <a:pt x="3143987" y="308419"/>
                  <a:pt x="3164784" y="483886"/>
                </a:cubicBezTo>
                <a:cubicBezTo>
                  <a:pt x="3185581" y="659353"/>
                  <a:pt x="3181287" y="798604"/>
                  <a:pt x="3164784" y="1008095"/>
                </a:cubicBezTo>
                <a:cubicBezTo>
                  <a:pt x="2838496" y="1012645"/>
                  <a:pt x="2775583" y="1006398"/>
                  <a:pt x="2468532" y="1008095"/>
                </a:cubicBezTo>
                <a:cubicBezTo>
                  <a:pt x="2161481" y="1009792"/>
                  <a:pt x="2091860" y="998622"/>
                  <a:pt x="1930518" y="1008095"/>
                </a:cubicBezTo>
                <a:cubicBezTo>
                  <a:pt x="1769176" y="1017568"/>
                  <a:pt x="1654792" y="1013406"/>
                  <a:pt x="1392505" y="1008095"/>
                </a:cubicBezTo>
                <a:cubicBezTo>
                  <a:pt x="1130218" y="1002784"/>
                  <a:pt x="1037610" y="1032629"/>
                  <a:pt x="791196" y="1008095"/>
                </a:cubicBezTo>
                <a:cubicBezTo>
                  <a:pt x="544782" y="983561"/>
                  <a:pt x="207237" y="1012133"/>
                  <a:pt x="0" y="1008095"/>
                </a:cubicBezTo>
                <a:cubicBezTo>
                  <a:pt x="19763" y="762324"/>
                  <a:pt x="-17645" y="599675"/>
                  <a:pt x="0" y="493967"/>
                </a:cubicBezTo>
                <a:cubicBezTo>
                  <a:pt x="17645" y="388259"/>
                  <a:pt x="-17529" y="237319"/>
                  <a:pt x="0" y="0"/>
                </a:cubicBezTo>
                <a:close/>
              </a:path>
              <a:path w="3164784" h="1008095" fill="none" extrusionOk="0">
                <a:moveTo>
                  <a:pt x="-93266" y="0"/>
                </a:moveTo>
                <a:cubicBezTo>
                  <a:pt x="-107150" y="130638"/>
                  <a:pt x="-92551" y="366100"/>
                  <a:pt x="-93266" y="483886"/>
                </a:cubicBezTo>
                <a:cubicBezTo>
                  <a:pt x="-93981" y="601672"/>
                  <a:pt x="-76147" y="854929"/>
                  <a:pt x="-93266" y="1008095"/>
                </a:cubicBezTo>
                <a:cubicBezTo>
                  <a:pt x="-72879" y="891992"/>
                  <a:pt x="-77916" y="716050"/>
                  <a:pt x="-93266" y="524209"/>
                </a:cubicBezTo>
                <a:cubicBezTo>
                  <a:pt x="-108616" y="332368"/>
                  <a:pt x="-84651" y="221153"/>
                  <a:pt x="-93266" y="0"/>
                </a:cubicBezTo>
                <a:close/>
              </a:path>
              <a:path w="3164784" h="1008095" fill="none" extrusionOk="0">
                <a:moveTo>
                  <a:pt x="-93266" y="176215"/>
                </a:moveTo>
                <a:cubicBezTo>
                  <a:pt x="-123818" y="141946"/>
                  <a:pt x="-164446" y="102784"/>
                  <a:pt x="-217136" y="38035"/>
                </a:cubicBezTo>
              </a:path>
              <a:path w="3164784" h="1008095"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81676" y="121275"/>
                  <a:pt x="3146625" y="356024"/>
                  <a:pt x="3164784" y="473805"/>
                </a:cubicBezTo>
                <a:cubicBezTo>
                  <a:pt x="3182943" y="591587"/>
                  <a:pt x="3150177" y="857240"/>
                  <a:pt x="3164784" y="1008095"/>
                </a:cubicBezTo>
                <a:cubicBezTo>
                  <a:pt x="3021047" y="1014803"/>
                  <a:pt x="2827855" y="1013770"/>
                  <a:pt x="2563475" y="1008095"/>
                </a:cubicBezTo>
                <a:cubicBezTo>
                  <a:pt x="2299095" y="1002420"/>
                  <a:pt x="2277170" y="1014263"/>
                  <a:pt x="2025462" y="1008095"/>
                </a:cubicBezTo>
                <a:cubicBezTo>
                  <a:pt x="1773754" y="1001927"/>
                  <a:pt x="1675052" y="990496"/>
                  <a:pt x="1455801" y="1008095"/>
                </a:cubicBezTo>
                <a:cubicBezTo>
                  <a:pt x="1236550" y="1025694"/>
                  <a:pt x="1086986" y="1014911"/>
                  <a:pt x="917787" y="1008095"/>
                </a:cubicBezTo>
                <a:cubicBezTo>
                  <a:pt x="748588" y="1001279"/>
                  <a:pt x="341069" y="973010"/>
                  <a:pt x="0" y="1008095"/>
                </a:cubicBezTo>
                <a:cubicBezTo>
                  <a:pt x="-1940" y="895595"/>
                  <a:pt x="-16670" y="639912"/>
                  <a:pt x="0" y="534290"/>
                </a:cubicBezTo>
                <a:cubicBezTo>
                  <a:pt x="16670" y="428668"/>
                  <a:pt x="7931" y="161926"/>
                  <a:pt x="0" y="0"/>
                </a:cubicBezTo>
                <a:close/>
              </a:path>
              <a:path w="3164784" h="1008095" fill="none" stroke="0" extrusionOk="0">
                <a:moveTo>
                  <a:pt x="-93266" y="0"/>
                </a:moveTo>
                <a:cubicBezTo>
                  <a:pt x="-101378" y="231602"/>
                  <a:pt x="-98803" y="278989"/>
                  <a:pt x="-93266" y="483886"/>
                </a:cubicBezTo>
                <a:cubicBezTo>
                  <a:pt x="-87729" y="688783"/>
                  <a:pt x="-78123" y="882056"/>
                  <a:pt x="-93266" y="1008095"/>
                </a:cubicBezTo>
                <a:cubicBezTo>
                  <a:pt x="-107724" y="864517"/>
                  <a:pt x="-93450" y="648891"/>
                  <a:pt x="-93266" y="483886"/>
                </a:cubicBezTo>
                <a:cubicBezTo>
                  <a:pt x="-93082" y="318881"/>
                  <a:pt x="-79055" y="99815"/>
                  <a:pt x="-93266" y="0"/>
                </a:cubicBezTo>
                <a:close/>
              </a:path>
              <a:path w="3164784" h="1008095" fill="none" stroke="0" extrusionOk="0">
                <a:moveTo>
                  <a:pt x="-93266" y="176215"/>
                </a:moveTo>
                <a:cubicBezTo>
                  <a:pt x="-139459" y="114086"/>
                  <a:pt x="-194337" y="69656"/>
                  <a:pt x="-217136" y="38035"/>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b="1"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AEW Patrimoine est une </a:t>
            </a:r>
            <a:r>
              <a:rPr lang="fr-FR" sz="1100" b="1" dirty="0">
                <a:latin typeface="Cavolini" panose="03000502040302020204" pitchFamily="66" charset="0"/>
                <a:cs typeface="Cavolini" panose="03000502040302020204" pitchFamily="66" charset="0"/>
              </a:rPr>
              <a:t>offre différenciante</a:t>
            </a:r>
            <a:r>
              <a:rPr lang="fr-FR" sz="1100" dirty="0">
                <a:latin typeface="Cavolini" panose="03000502040302020204" pitchFamily="66" charset="0"/>
                <a:cs typeface="Cavolini" panose="03000502040302020204" pitchFamily="66" charset="0"/>
              </a:rPr>
              <a:t>, </a:t>
            </a:r>
            <a:r>
              <a:rPr lang="fr-FR" sz="1100" b="1" dirty="0">
                <a:latin typeface="Cavolini" panose="03000502040302020204" pitchFamily="66" charset="0"/>
                <a:cs typeface="Cavolini" panose="03000502040302020204" pitchFamily="66" charset="0"/>
              </a:rPr>
              <a:t>véritable levier pour satisfaire et conseiller nos clients, </a:t>
            </a:r>
            <a:r>
              <a:rPr lang="fr-FR" sz="1100" dirty="0">
                <a:latin typeface="Cavolini" panose="03000502040302020204" pitchFamily="66" charset="0"/>
                <a:cs typeface="Cavolini" panose="03000502040302020204" pitchFamily="66" charset="0"/>
              </a:rPr>
              <a:t>ce</a:t>
            </a:r>
            <a:r>
              <a:rPr lang="fr-FR" sz="1100" b="1" dirty="0">
                <a:latin typeface="Cavolini" panose="03000502040302020204" pitchFamily="66" charset="0"/>
                <a:cs typeface="Cavolini" panose="03000502040302020204" pitchFamily="66" charset="0"/>
              </a:rPr>
              <a:t> </a:t>
            </a:r>
            <a:r>
              <a:rPr lang="fr-FR" sz="1100" dirty="0">
                <a:latin typeface="Cavolini" panose="03000502040302020204" pitchFamily="66" charset="0"/>
                <a:cs typeface="Cavolini" panose="03000502040302020204" pitchFamily="66" charset="0"/>
              </a:rPr>
              <a:t>qui</a:t>
            </a:r>
            <a:r>
              <a:rPr lang="fr-FR" sz="1100" b="1" dirty="0">
                <a:latin typeface="Cavolini" panose="03000502040302020204" pitchFamily="66" charset="0"/>
                <a:cs typeface="Cavolini" panose="03000502040302020204" pitchFamily="66" charset="0"/>
              </a:rPr>
              <a:t> influence le NPS à froid</a:t>
            </a:r>
            <a:r>
              <a:rPr lang="fr-FR" sz="1100" dirty="0">
                <a:latin typeface="Cavolini" panose="03000502040302020204" pitchFamily="66" charset="0"/>
                <a:cs typeface="Cavolini" panose="03000502040302020204" pitchFamily="66" charset="0"/>
              </a:rPr>
              <a:t>. </a:t>
            </a:r>
          </a:p>
          <a:p>
            <a:pPr algn="ctr"/>
            <a:endParaRPr lang="fr-FR" sz="1100" dirty="0">
              <a:latin typeface="Cavolini" panose="03000502040302020204" pitchFamily="66" charset="0"/>
              <a:cs typeface="Cavolini" panose="03000502040302020204" pitchFamily="66" charset="0"/>
            </a:endParaRP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AEW Patrimoine : « Simple Comme Placement Immobilier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Valoriser le patrimoine de nos clients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288872"/>
            <a:ext cx="10980738" cy="1805201"/>
          </a:xfrm>
        </p:spPr>
        <p:txBody>
          <a:bodyPr/>
          <a:lstStyle/>
          <a:p>
            <a:r>
              <a:rPr lang="fr-FR" dirty="0"/>
              <a:t>Les </a:t>
            </a:r>
            <a:r>
              <a:rPr lang="fr-FR" b="1" dirty="0">
                <a:solidFill>
                  <a:srgbClr val="C00000"/>
                </a:solidFill>
              </a:rPr>
              <a:t>Sociétés Civiles de Placement Immobilier </a:t>
            </a:r>
            <a:r>
              <a:rPr lang="fr-FR" dirty="0"/>
              <a:t>(SCPI) AEW Patrimoine Santé, AEW Diversification Allemagne, AEW Commerces Europe, Atout Pierre Diversification permettent : </a:t>
            </a:r>
          </a:p>
          <a:p>
            <a:pPr lvl="1"/>
            <a:r>
              <a:rPr lang="fr-FR" dirty="0"/>
              <a:t>D’investir dans de l’immobilier professionnel (bureaux, commerces, logistiques, …)</a:t>
            </a:r>
          </a:p>
          <a:p>
            <a:pPr lvl="1"/>
            <a:r>
              <a:rPr lang="fr-FR" dirty="0"/>
              <a:t>Une diversification en France et en Europe</a:t>
            </a:r>
          </a:p>
          <a:p>
            <a:pPr lvl="1"/>
            <a:r>
              <a:rPr lang="fr-FR" dirty="0"/>
              <a:t>Un seuil d’accès abordable (à partir de 1 900€)</a:t>
            </a:r>
          </a:p>
        </p:txBody>
      </p:sp>
      <p:sp>
        <p:nvSpPr>
          <p:cNvPr id="23" name="Rectangle 22">
            <a:extLst>
              <a:ext uri="{FF2B5EF4-FFF2-40B4-BE49-F238E27FC236}">
                <a16:creationId xmlns:a16="http://schemas.microsoft.com/office/drawing/2014/main" id="{A7E98DE8-2548-3D6C-CE45-B5CAE9DB08D6}"/>
              </a:ext>
            </a:extLst>
          </p:cNvPr>
          <p:cNvSpPr/>
          <p:nvPr/>
        </p:nvSpPr>
        <p:spPr>
          <a:xfrm>
            <a:off x="3338624" y="2943612"/>
            <a:ext cx="4401877" cy="1806796"/>
          </a:xfrm>
          <a:custGeom>
            <a:avLst/>
            <a:gdLst>
              <a:gd name="connsiteX0" fmla="*/ 0 w 4401877"/>
              <a:gd name="connsiteY0" fmla="*/ 0 h 1806796"/>
              <a:gd name="connsiteX1" fmla="*/ 496783 w 4401877"/>
              <a:gd name="connsiteY1" fmla="*/ 0 h 1806796"/>
              <a:gd name="connsiteX2" fmla="*/ 1081604 w 4401877"/>
              <a:gd name="connsiteY2" fmla="*/ 0 h 1806796"/>
              <a:gd name="connsiteX3" fmla="*/ 1754462 w 4401877"/>
              <a:gd name="connsiteY3" fmla="*/ 0 h 1806796"/>
              <a:gd name="connsiteX4" fmla="*/ 2383302 w 4401877"/>
              <a:gd name="connsiteY4" fmla="*/ 0 h 1806796"/>
              <a:gd name="connsiteX5" fmla="*/ 2880085 w 4401877"/>
              <a:gd name="connsiteY5" fmla="*/ 0 h 1806796"/>
              <a:gd name="connsiteX6" fmla="*/ 3596962 w 4401877"/>
              <a:gd name="connsiteY6" fmla="*/ 0 h 1806796"/>
              <a:gd name="connsiteX7" fmla="*/ 4401877 w 4401877"/>
              <a:gd name="connsiteY7" fmla="*/ 0 h 1806796"/>
              <a:gd name="connsiteX8" fmla="*/ 4401877 w 4401877"/>
              <a:gd name="connsiteY8" fmla="*/ 602265 h 1806796"/>
              <a:gd name="connsiteX9" fmla="*/ 4401877 w 4401877"/>
              <a:gd name="connsiteY9" fmla="*/ 1168395 h 1806796"/>
              <a:gd name="connsiteX10" fmla="*/ 4401877 w 4401877"/>
              <a:gd name="connsiteY10" fmla="*/ 1806796 h 1806796"/>
              <a:gd name="connsiteX11" fmla="*/ 3861075 w 4401877"/>
              <a:gd name="connsiteY11" fmla="*/ 1806796 h 1806796"/>
              <a:gd name="connsiteX12" fmla="*/ 3232235 w 4401877"/>
              <a:gd name="connsiteY12" fmla="*/ 1806796 h 1806796"/>
              <a:gd name="connsiteX13" fmla="*/ 2559377 w 4401877"/>
              <a:gd name="connsiteY13" fmla="*/ 1806796 h 1806796"/>
              <a:gd name="connsiteX14" fmla="*/ 1974556 w 4401877"/>
              <a:gd name="connsiteY14" fmla="*/ 1806796 h 1806796"/>
              <a:gd name="connsiteX15" fmla="*/ 1301698 w 4401877"/>
              <a:gd name="connsiteY15" fmla="*/ 1806796 h 1806796"/>
              <a:gd name="connsiteX16" fmla="*/ 760896 w 4401877"/>
              <a:gd name="connsiteY16" fmla="*/ 1806796 h 1806796"/>
              <a:gd name="connsiteX17" fmla="*/ 0 w 4401877"/>
              <a:gd name="connsiteY17" fmla="*/ 1806796 h 1806796"/>
              <a:gd name="connsiteX18" fmla="*/ 0 w 4401877"/>
              <a:gd name="connsiteY18" fmla="*/ 1204531 h 1806796"/>
              <a:gd name="connsiteX19" fmla="*/ 0 w 4401877"/>
              <a:gd name="connsiteY19" fmla="*/ 602265 h 1806796"/>
              <a:gd name="connsiteX20" fmla="*/ 0 w 4401877"/>
              <a:gd name="connsiteY20" fmla="*/ 0 h 180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806796"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411764" y="271500"/>
                  <a:pt x="4385524" y="313376"/>
                  <a:pt x="4401877" y="602265"/>
                </a:cubicBezTo>
                <a:cubicBezTo>
                  <a:pt x="4418230" y="891154"/>
                  <a:pt x="4396623" y="957280"/>
                  <a:pt x="4401877" y="1168395"/>
                </a:cubicBezTo>
                <a:cubicBezTo>
                  <a:pt x="4407132" y="1379510"/>
                  <a:pt x="4396510" y="1585020"/>
                  <a:pt x="4401877" y="1806796"/>
                </a:cubicBezTo>
                <a:cubicBezTo>
                  <a:pt x="4187464" y="1792776"/>
                  <a:pt x="4011962" y="1826791"/>
                  <a:pt x="3861075" y="1806796"/>
                </a:cubicBezTo>
                <a:cubicBezTo>
                  <a:pt x="3710188" y="1786801"/>
                  <a:pt x="3461875" y="1780524"/>
                  <a:pt x="3232235" y="1806796"/>
                </a:cubicBezTo>
                <a:cubicBezTo>
                  <a:pt x="3002595" y="1833068"/>
                  <a:pt x="2728939" y="1827004"/>
                  <a:pt x="2559377" y="1806796"/>
                </a:cubicBezTo>
                <a:cubicBezTo>
                  <a:pt x="2389815" y="1786588"/>
                  <a:pt x="2232193" y="1804011"/>
                  <a:pt x="1974556" y="1806796"/>
                </a:cubicBezTo>
                <a:cubicBezTo>
                  <a:pt x="1716919" y="1809581"/>
                  <a:pt x="1529534" y="1792473"/>
                  <a:pt x="1301698" y="1806796"/>
                </a:cubicBezTo>
                <a:cubicBezTo>
                  <a:pt x="1073862" y="1821119"/>
                  <a:pt x="966932" y="1792494"/>
                  <a:pt x="760896" y="1806796"/>
                </a:cubicBezTo>
                <a:cubicBezTo>
                  <a:pt x="554860" y="1821098"/>
                  <a:pt x="199971" y="1841083"/>
                  <a:pt x="0" y="1806796"/>
                </a:cubicBezTo>
                <a:cubicBezTo>
                  <a:pt x="27882" y="1532817"/>
                  <a:pt x="-17498" y="1340305"/>
                  <a:pt x="0" y="1204531"/>
                </a:cubicBezTo>
                <a:cubicBezTo>
                  <a:pt x="17498" y="1068758"/>
                  <a:pt x="-12842" y="746502"/>
                  <a:pt x="0" y="602265"/>
                </a:cubicBezTo>
                <a:cubicBezTo>
                  <a:pt x="12842" y="458028"/>
                  <a:pt x="20635" y="166377"/>
                  <a:pt x="0" y="0"/>
                </a:cubicBezTo>
                <a:close/>
              </a:path>
              <a:path w="4401877" h="1806796"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418786" y="164190"/>
                  <a:pt x="4378838" y="328785"/>
                  <a:pt x="4401877" y="638401"/>
                </a:cubicBezTo>
                <a:cubicBezTo>
                  <a:pt x="4424916" y="948017"/>
                  <a:pt x="4400032" y="943869"/>
                  <a:pt x="4401877" y="1222599"/>
                </a:cubicBezTo>
                <a:cubicBezTo>
                  <a:pt x="4403722" y="1501329"/>
                  <a:pt x="4425843" y="1674992"/>
                  <a:pt x="4401877" y="1806796"/>
                </a:cubicBezTo>
                <a:cubicBezTo>
                  <a:pt x="4183979" y="1789673"/>
                  <a:pt x="3958078" y="1793420"/>
                  <a:pt x="3729019" y="1806796"/>
                </a:cubicBezTo>
                <a:cubicBezTo>
                  <a:pt x="3499960" y="1820172"/>
                  <a:pt x="3304989" y="1830636"/>
                  <a:pt x="3188217" y="1806796"/>
                </a:cubicBezTo>
                <a:cubicBezTo>
                  <a:pt x="3071445" y="1782956"/>
                  <a:pt x="2770131" y="1789272"/>
                  <a:pt x="2647415" y="1806796"/>
                </a:cubicBezTo>
                <a:cubicBezTo>
                  <a:pt x="2524699" y="1824320"/>
                  <a:pt x="2122209" y="1793546"/>
                  <a:pt x="1974556" y="1806796"/>
                </a:cubicBezTo>
                <a:cubicBezTo>
                  <a:pt x="1826903" y="1820046"/>
                  <a:pt x="1667267" y="1802972"/>
                  <a:pt x="1433754" y="1806796"/>
                </a:cubicBezTo>
                <a:cubicBezTo>
                  <a:pt x="1200241" y="1810620"/>
                  <a:pt x="1047277" y="1806282"/>
                  <a:pt x="848933" y="1806796"/>
                </a:cubicBezTo>
                <a:cubicBezTo>
                  <a:pt x="650589" y="1807310"/>
                  <a:pt x="226131" y="1808405"/>
                  <a:pt x="0" y="1806796"/>
                </a:cubicBezTo>
                <a:cubicBezTo>
                  <a:pt x="14980" y="1546284"/>
                  <a:pt x="3458" y="1346075"/>
                  <a:pt x="0" y="1204531"/>
                </a:cubicBezTo>
                <a:cubicBezTo>
                  <a:pt x="-3458" y="1062987"/>
                  <a:pt x="13572" y="829120"/>
                  <a:pt x="0" y="584197"/>
                </a:cubicBezTo>
                <a:cubicBezTo>
                  <a:pt x="-13572" y="339274"/>
                  <a:pt x="-15795" y="247157"/>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2846280"/>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27" name="Ellipse 26">
            <a:extLst>
              <a:ext uri="{FF2B5EF4-FFF2-40B4-BE49-F238E27FC236}">
                <a16:creationId xmlns:a16="http://schemas.microsoft.com/office/drawing/2014/main" id="{15A30718-F978-5748-B716-DDDC8DA04F2C}"/>
              </a:ext>
            </a:extLst>
          </p:cNvPr>
          <p:cNvSpPr/>
          <p:nvPr/>
        </p:nvSpPr>
        <p:spPr>
          <a:xfrm>
            <a:off x="3471466" y="322744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28" name="ZoneTexte 27">
            <a:extLst>
              <a:ext uri="{FF2B5EF4-FFF2-40B4-BE49-F238E27FC236}">
                <a16:creationId xmlns:a16="http://schemas.microsoft.com/office/drawing/2014/main" id="{461C6AA4-9471-8331-7386-46128304307B}"/>
              </a:ext>
            </a:extLst>
          </p:cNvPr>
          <p:cNvSpPr txBox="1"/>
          <p:nvPr/>
        </p:nvSpPr>
        <p:spPr>
          <a:xfrm>
            <a:off x="3685133" y="3138240"/>
            <a:ext cx="4055367" cy="430887"/>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La valeur d’usage de la SCPI : « consulter un revenu régulier ».</a:t>
            </a:r>
          </a:p>
        </p:txBody>
      </p:sp>
      <p:sp>
        <p:nvSpPr>
          <p:cNvPr id="29" name="Ellipse 28">
            <a:extLst>
              <a:ext uri="{FF2B5EF4-FFF2-40B4-BE49-F238E27FC236}">
                <a16:creationId xmlns:a16="http://schemas.microsoft.com/office/drawing/2014/main" id="{E51F4C25-4FE6-C4D6-5CAB-645465A7CCFD}"/>
              </a:ext>
            </a:extLst>
          </p:cNvPr>
          <p:cNvSpPr/>
          <p:nvPr/>
        </p:nvSpPr>
        <p:spPr>
          <a:xfrm>
            <a:off x="3471466" y="3723555"/>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30" name="ZoneTexte 29">
            <a:extLst>
              <a:ext uri="{FF2B5EF4-FFF2-40B4-BE49-F238E27FC236}">
                <a16:creationId xmlns:a16="http://schemas.microsoft.com/office/drawing/2014/main" id="{F1455CDF-652D-663E-6B3A-CA2DCD2BEA14}"/>
              </a:ext>
            </a:extLst>
          </p:cNvPr>
          <p:cNvSpPr txBox="1"/>
          <p:nvPr/>
        </p:nvSpPr>
        <p:spPr>
          <a:xfrm>
            <a:off x="3668995" y="3629332"/>
            <a:ext cx="4055366" cy="430887"/>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Si votre client recherche un revenu régulier, la SCPI pourra y répondre.</a:t>
            </a: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236819"/>
            <a:ext cx="3164784" cy="1498260"/>
          </a:xfrm>
          <a:custGeom>
            <a:avLst/>
            <a:gdLst>
              <a:gd name="connsiteX0" fmla="*/ 0 w 3164784"/>
              <a:gd name="connsiteY0" fmla="*/ 0 h 1498260"/>
              <a:gd name="connsiteX1" fmla="*/ 696252 w 3164784"/>
              <a:gd name="connsiteY1" fmla="*/ 0 h 1498260"/>
              <a:gd name="connsiteX2" fmla="*/ 1297561 w 3164784"/>
              <a:gd name="connsiteY2" fmla="*/ 0 h 1498260"/>
              <a:gd name="connsiteX3" fmla="*/ 1930518 w 3164784"/>
              <a:gd name="connsiteY3" fmla="*/ 0 h 1498260"/>
              <a:gd name="connsiteX4" fmla="*/ 2500179 w 3164784"/>
              <a:gd name="connsiteY4" fmla="*/ 0 h 1498260"/>
              <a:gd name="connsiteX5" fmla="*/ 3164784 w 3164784"/>
              <a:gd name="connsiteY5" fmla="*/ 0 h 1498260"/>
              <a:gd name="connsiteX6" fmla="*/ 3164784 w 3164784"/>
              <a:gd name="connsiteY6" fmla="*/ 484437 h 1498260"/>
              <a:gd name="connsiteX7" fmla="*/ 3164784 w 3164784"/>
              <a:gd name="connsiteY7" fmla="*/ 998840 h 1498260"/>
              <a:gd name="connsiteX8" fmla="*/ 3164784 w 3164784"/>
              <a:gd name="connsiteY8" fmla="*/ 1498260 h 1498260"/>
              <a:gd name="connsiteX9" fmla="*/ 2595123 w 3164784"/>
              <a:gd name="connsiteY9" fmla="*/ 1498260 h 1498260"/>
              <a:gd name="connsiteX10" fmla="*/ 1993814 w 3164784"/>
              <a:gd name="connsiteY10" fmla="*/ 1498260 h 1498260"/>
              <a:gd name="connsiteX11" fmla="*/ 1329209 w 3164784"/>
              <a:gd name="connsiteY11" fmla="*/ 1498260 h 1498260"/>
              <a:gd name="connsiteX12" fmla="*/ 696252 w 3164784"/>
              <a:gd name="connsiteY12" fmla="*/ 1498260 h 1498260"/>
              <a:gd name="connsiteX13" fmla="*/ 0 w 3164784"/>
              <a:gd name="connsiteY13" fmla="*/ 1498260 h 1498260"/>
              <a:gd name="connsiteX14" fmla="*/ 0 w 3164784"/>
              <a:gd name="connsiteY14" fmla="*/ 1013823 h 1498260"/>
              <a:gd name="connsiteX15" fmla="*/ 0 w 3164784"/>
              <a:gd name="connsiteY15" fmla="*/ 484437 h 1498260"/>
              <a:gd name="connsiteX16" fmla="*/ 0 w 3164784"/>
              <a:gd name="connsiteY16" fmla="*/ 0 h 1498260"/>
              <a:gd name="connsiteX0" fmla="*/ -93266 w 3164784"/>
              <a:gd name="connsiteY0" fmla="*/ 0 h 1498260"/>
              <a:gd name="connsiteX1" fmla="*/ -93266 w 3164784"/>
              <a:gd name="connsiteY1" fmla="*/ 469455 h 1498260"/>
              <a:gd name="connsiteX2" fmla="*/ -93266 w 3164784"/>
              <a:gd name="connsiteY2" fmla="*/ 938910 h 1498260"/>
              <a:gd name="connsiteX3" fmla="*/ -93266 w 3164784"/>
              <a:gd name="connsiteY3" fmla="*/ 1498260 h 1498260"/>
              <a:gd name="connsiteX4" fmla="*/ -93266 w 3164784"/>
              <a:gd name="connsiteY4" fmla="*/ 983857 h 1498260"/>
              <a:gd name="connsiteX5" fmla="*/ -93266 w 3164784"/>
              <a:gd name="connsiteY5" fmla="*/ 514403 h 1498260"/>
              <a:gd name="connsiteX6" fmla="*/ -93266 w 3164784"/>
              <a:gd name="connsiteY6" fmla="*/ 0 h 1498260"/>
              <a:gd name="connsiteX0" fmla="*/ -93266 w 3164784"/>
              <a:gd name="connsiteY0" fmla="*/ 261896 h 1498260"/>
              <a:gd name="connsiteX1" fmla="*/ -197001 w 3164784"/>
              <a:gd name="connsiteY1" fmla="*/ 647620 h 1498260"/>
              <a:gd name="connsiteX2" fmla="*/ -296667 w 3164784"/>
              <a:gd name="connsiteY2" fmla="*/ 1018217 h 1498260"/>
            </a:gdLst>
            <a:ahLst/>
            <a:cxnLst>
              <a:cxn ang="0">
                <a:pos x="connsiteX0" y="connsiteY0"/>
              </a:cxn>
              <a:cxn ang="0">
                <a:pos x="connsiteX1" y="connsiteY1"/>
              </a:cxn>
              <a:cxn ang="0">
                <a:pos x="connsiteX2" y="connsiteY2"/>
              </a:cxn>
            </a:cxnLst>
            <a:rect l="l" t="t" r="r" b="b"/>
            <a:pathLst>
              <a:path w="3164784" h="1498260" fill="none" extrusionOk="0">
                <a:moveTo>
                  <a:pt x="0" y="0"/>
                </a:moveTo>
                <a:cubicBezTo>
                  <a:pt x="251765" y="-31645"/>
                  <a:pt x="476502" y="-30577"/>
                  <a:pt x="696252" y="0"/>
                </a:cubicBezTo>
                <a:cubicBezTo>
                  <a:pt x="916002" y="30577"/>
                  <a:pt x="1126351" y="-24279"/>
                  <a:pt x="1297561" y="0"/>
                </a:cubicBezTo>
                <a:cubicBezTo>
                  <a:pt x="1468771" y="24279"/>
                  <a:pt x="1670575" y="-23920"/>
                  <a:pt x="1930518" y="0"/>
                </a:cubicBezTo>
                <a:cubicBezTo>
                  <a:pt x="2190461" y="23920"/>
                  <a:pt x="2357498" y="6055"/>
                  <a:pt x="2500179" y="0"/>
                </a:cubicBezTo>
                <a:cubicBezTo>
                  <a:pt x="2642860" y="-6055"/>
                  <a:pt x="2964837" y="19712"/>
                  <a:pt x="3164784" y="0"/>
                </a:cubicBezTo>
                <a:cubicBezTo>
                  <a:pt x="3181098" y="119055"/>
                  <a:pt x="3181420" y="342121"/>
                  <a:pt x="3164784" y="484437"/>
                </a:cubicBezTo>
                <a:cubicBezTo>
                  <a:pt x="3148148" y="626753"/>
                  <a:pt x="3171572" y="797984"/>
                  <a:pt x="3164784" y="998840"/>
                </a:cubicBezTo>
                <a:cubicBezTo>
                  <a:pt x="3157996" y="1199696"/>
                  <a:pt x="3168917" y="1311739"/>
                  <a:pt x="3164784" y="1498260"/>
                </a:cubicBezTo>
                <a:cubicBezTo>
                  <a:pt x="2916190" y="1513322"/>
                  <a:pt x="2873294" y="1510791"/>
                  <a:pt x="2595123" y="1498260"/>
                </a:cubicBezTo>
                <a:cubicBezTo>
                  <a:pt x="2316952" y="1485729"/>
                  <a:pt x="2239749" y="1483489"/>
                  <a:pt x="1993814" y="1498260"/>
                </a:cubicBezTo>
                <a:cubicBezTo>
                  <a:pt x="1747879" y="1513031"/>
                  <a:pt x="1505672" y="1499384"/>
                  <a:pt x="1329209" y="1498260"/>
                </a:cubicBezTo>
                <a:cubicBezTo>
                  <a:pt x="1152747" y="1497136"/>
                  <a:pt x="959260" y="1474994"/>
                  <a:pt x="696252" y="1498260"/>
                </a:cubicBezTo>
                <a:cubicBezTo>
                  <a:pt x="433244" y="1521526"/>
                  <a:pt x="343801" y="1483219"/>
                  <a:pt x="0" y="1498260"/>
                </a:cubicBezTo>
                <a:cubicBezTo>
                  <a:pt x="-3011" y="1324496"/>
                  <a:pt x="-12015" y="1247887"/>
                  <a:pt x="0" y="1013823"/>
                </a:cubicBezTo>
                <a:cubicBezTo>
                  <a:pt x="12015" y="779759"/>
                  <a:pt x="-12588" y="687143"/>
                  <a:pt x="0" y="484437"/>
                </a:cubicBezTo>
                <a:cubicBezTo>
                  <a:pt x="12588" y="281731"/>
                  <a:pt x="18026" y="224874"/>
                  <a:pt x="0" y="0"/>
                </a:cubicBezTo>
                <a:close/>
              </a:path>
              <a:path w="3164784" h="1498260" fill="none" extrusionOk="0">
                <a:moveTo>
                  <a:pt x="-93266" y="0"/>
                </a:moveTo>
                <a:cubicBezTo>
                  <a:pt x="-108377" y="160684"/>
                  <a:pt x="-90124" y="311732"/>
                  <a:pt x="-93266" y="469455"/>
                </a:cubicBezTo>
                <a:cubicBezTo>
                  <a:pt x="-96408" y="627178"/>
                  <a:pt x="-108106" y="809355"/>
                  <a:pt x="-93266" y="938910"/>
                </a:cubicBezTo>
                <a:cubicBezTo>
                  <a:pt x="-78426" y="1068466"/>
                  <a:pt x="-110970" y="1286359"/>
                  <a:pt x="-93266" y="1498260"/>
                </a:cubicBezTo>
                <a:cubicBezTo>
                  <a:pt x="-90500" y="1382613"/>
                  <a:pt x="-94433" y="1098814"/>
                  <a:pt x="-93266" y="983857"/>
                </a:cubicBezTo>
                <a:cubicBezTo>
                  <a:pt x="-92099" y="868900"/>
                  <a:pt x="-83586" y="632249"/>
                  <a:pt x="-93266" y="514403"/>
                </a:cubicBezTo>
                <a:cubicBezTo>
                  <a:pt x="-102946" y="396557"/>
                  <a:pt x="-98687" y="144901"/>
                  <a:pt x="-93266" y="0"/>
                </a:cubicBezTo>
                <a:close/>
              </a:path>
              <a:path w="3164784" h="1498260" fill="none" extrusionOk="0">
                <a:moveTo>
                  <a:pt x="-93266" y="261896"/>
                </a:moveTo>
                <a:cubicBezTo>
                  <a:pt x="-133315" y="342106"/>
                  <a:pt x="-173126" y="568641"/>
                  <a:pt x="-197001" y="647620"/>
                </a:cubicBezTo>
                <a:cubicBezTo>
                  <a:pt x="-220876" y="726599"/>
                  <a:pt x="-257027" y="919016"/>
                  <a:pt x="-296667" y="1018217"/>
                </a:cubicBezTo>
              </a:path>
              <a:path w="3164784" h="1498260"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54416" y="96281"/>
                  <a:pt x="3150493" y="278605"/>
                  <a:pt x="3164784" y="454472"/>
                </a:cubicBezTo>
                <a:cubicBezTo>
                  <a:pt x="3179075" y="630339"/>
                  <a:pt x="3151722" y="803265"/>
                  <a:pt x="3164784" y="923927"/>
                </a:cubicBezTo>
                <a:cubicBezTo>
                  <a:pt x="3177846" y="1044589"/>
                  <a:pt x="3145631" y="1375451"/>
                  <a:pt x="3164784" y="1498260"/>
                </a:cubicBezTo>
                <a:cubicBezTo>
                  <a:pt x="3030790" y="1500317"/>
                  <a:pt x="2796131" y="1477985"/>
                  <a:pt x="2500179" y="1498260"/>
                </a:cubicBezTo>
                <a:cubicBezTo>
                  <a:pt x="2204227" y="1518535"/>
                  <a:pt x="2149769" y="1480661"/>
                  <a:pt x="1930518" y="1498260"/>
                </a:cubicBezTo>
                <a:cubicBezTo>
                  <a:pt x="1711267" y="1515859"/>
                  <a:pt x="1556663" y="1503346"/>
                  <a:pt x="1392505" y="1498260"/>
                </a:cubicBezTo>
                <a:cubicBezTo>
                  <a:pt x="1228347" y="1493174"/>
                  <a:pt x="1026109" y="1519822"/>
                  <a:pt x="854492" y="1498260"/>
                </a:cubicBezTo>
                <a:cubicBezTo>
                  <a:pt x="682875" y="1476698"/>
                  <a:pt x="284063" y="1487196"/>
                  <a:pt x="0" y="1498260"/>
                </a:cubicBezTo>
                <a:cubicBezTo>
                  <a:pt x="-7494" y="1295394"/>
                  <a:pt x="16139" y="1167277"/>
                  <a:pt x="0" y="1043788"/>
                </a:cubicBezTo>
                <a:cubicBezTo>
                  <a:pt x="-16139" y="920299"/>
                  <a:pt x="25589" y="714582"/>
                  <a:pt x="0" y="529385"/>
                </a:cubicBezTo>
                <a:cubicBezTo>
                  <a:pt x="-25589" y="344188"/>
                  <a:pt x="-12383" y="117167"/>
                  <a:pt x="0" y="0"/>
                </a:cubicBezTo>
                <a:close/>
              </a:path>
              <a:path w="3164784" h="1498260" fill="none" stroke="0" extrusionOk="0">
                <a:moveTo>
                  <a:pt x="-93266" y="0"/>
                </a:moveTo>
                <a:cubicBezTo>
                  <a:pt x="-85990" y="163430"/>
                  <a:pt x="-104067" y="228221"/>
                  <a:pt x="-93266" y="454472"/>
                </a:cubicBezTo>
                <a:cubicBezTo>
                  <a:pt x="-82465" y="680723"/>
                  <a:pt x="-74789" y="776528"/>
                  <a:pt x="-93266" y="908944"/>
                </a:cubicBezTo>
                <a:cubicBezTo>
                  <a:pt x="-111743" y="1041360"/>
                  <a:pt x="-82259" y="1332413"/>
                  <a:pt x="-93266" y="1498260"/>
                </a:cubicBezTo>
                <a:cubicBezTo>
                  <a:pt x="-81037" y="1400380"/>
                  <a:pt x="-80050" y="1154603"/>
                  <a:pt x="-93266" y="1043788"/>
                </a:cubicBezTo>
                <a:cubicBezTo>
                  <a:pt x="-106482" y="932973"/>
                  <a:pt x="-75042" y="669757"/>
                  <a:pt x="-93266" y="574333"/>
                </a:cubicBezTo>
                <a:cubicBezTo>
                  <a:pt x="-111490" y="478909"/>
                  <a:pt x="-98936" y="234485"/>
                  <a:pt x="-93266" y="0"/>
                </a:cubicBezTo>
                <a:close/>
              </a:path>
              <a:path w="3164784" h="1498260" fill="none" stroke="0" extrusionOk="0">
                <a:moveTo>
                  <a:pt x="-93266" y="261896"/>
                </a:moveTo>
                <a:cubicBezTo>
                  <a:pt x="-126757" y="418469"/>
                  <a:pt x="-163722" y="534476"/>
                  <a:pt x="-188864" y="617367"/>
                </a:cubicBezTo>
                <a:cubicBezTo>
                  <a:pt x="-214006" y="700258"/>
                  <a:pt x="-271481" y="929758"/>
                  <a:pt x="-296667" y="1018217"/>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67960"/>
                      <a:gd name="adj4" fmla="val -9374"/>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L’impact sur la création de valeur</a:t>
            </a:r>
          </a:p>
          <a:p>
            <a:pPr algn="ctr"/>
            <a:endParaRPr lang="fr-FR" sz="1100"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Le </a:t>
            </a:r>
            <a:r>
              <a:rPr lang="fr-FR" sz="1100" b="1" dirty="0">
                <a:latin typeface="Cavolini" panose="03000502040302020204" pitchFamily="66" charset="0"/>
                <a:cs typeface="Cavolini" panose="03000502040302020204" pitchFamily="66" charset="0"/>
              </a:rPr>
              <a:t>pourcentage moyen de PNB généré </a:t>
            </a:r>
            <a:r>
              <a:rPr lang="fr-FR" sz="1100" dirty="0">
                <a:latin typeface="Cavolini" panose="03000502040302020204" pitchFamily="66" charset="0"/>
                <a:cs typeface="Cavolini" panose="03000502040302020204" pitchFamily="66" charset="0"/>
              </a:rPr>
              <a:t>est de </a:t>
            </a:r>
            <a:r>
              <a:rPr lang="fr-FR" sz="1100" b="1" dirty="0">
                <a:latin typeface="Cavolini" panose="03000502040302020204" pitchFamily="66" charset="0"/>
                <a:cs typeface="Cavolini" panose="03000502040302020204" pitchFamily="66" charset="0"/>
              </a:rPr>
              <a:t>4,72%</a:t>
            </a:r>
            <a:r>
              <a:rPr lang="fr-FR" sz="1100" dirty="0">
                <a:latin typeface="Cavolini" panose="03000502040302020204" pitchFamily="66" charset="0"/>
                <a:cs typeface="Cavolini" panose="03000502040302020204" pitchFamily="66" charset="0"/>
              </a:rPr>
              <a:t>.</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4928634"/>
            <a:ext cx="7405588" cy="1162853"/>
          </a:xfrm>
          <a:custGeom>
            <a:avLst/>
            <a:gdLst>
              <a:gd name="connsiteX0" fmla="*/ 0 w 7405588"/>
              <a:gd name="connsiteY0" fmla="*/ 0 h 1162853"/>
              <a:gd name="connsiteX1" fmla="*/ 821347 w 7405588"/>
              <a:gd name="connsiteY1" fmla="*/ 0 h 1162853"/>
              <a:gd name="connsiteX2" fmla="*/ 1494582 w 7405588"/>
              <a:gd name="connsiteY2" fmla="*/ 0 h 1162853"/>
              <a:gd name="connsiteX3" fmla="*/ 2241873 w 7405588"/>
              <a:gd name="connsiteY3" fmla="*/ 0 h 1162853"/>
              <a:gd name="connsiteX4" fmla="*/ 2989165 w 7405588"/>
              <a:gd name="connsiteY4" fmla="*/ 0 h 1162853"/>
              <a:gd name="connsiteX5" fmla="*/ 3662400 w 7405588"/>
              <a:gd name="connsiteY5" fmla="*/ 0 h 1162853"/>
              <a:gd name="connsiteX6" fmla="*/ 4187523 w 7405588"/>
              <a:gd name="connsiteY6" fmla="*/ 0 h 1162853"/>
              <a:gd name="connsiteX7" fmla="*/ 4934815 w 7405588"/>
              <a:gd name="connsiteY7" fmla="*/ 0 h 1162853"/>
              <a:gd name="connsiteX8" fmla="*/ 5533994 w 7405588"/>
              <a:gd name="connsiteY8" fmla="*/ 0 h 1162853"/>
              <a:gd name="connsiteX9" fmla="*/ 6207229 w 7405588"/>
              <a:gd name="connsiteY9" fmla="*/ 0 h 1162853"/>
              <a:gd name="connsiteX10" fmla="*/ 6658297 w 7405588"/>
              <a:gd name="connsiteY10" fmla="*/ 0 h 1162853"/>
              <a:gd name="connsiteX11" fmla="*/ 7405588 w 7405588"/>
              <a:gd name="connsiteY11" fmla="*/ 0 h 1162853"/>
              <a:gd name="connsiteX12" fmla="*/ 7405588 w 7405588"/>
              <a:gd name="connsiteY12" fmla="*/ 581427 h 1162853"/>
              <a:gd name="connsiteX13" fmla="*/ 7405588 w 7405588"/>
              <a:gd name="connsiteY13" fmla="*/ 1162853 h 1162853"/>
              <a:gd name="connsiteX14" fmla="*/ 6954520 w 7405588"/>
              <a:gd name="connsiteY14" fmla="*/ 1162853 h 1162853"/>
              <a:gd name="connsiteX15" fmla="*/ 6429397 w 7405588"/>
              <a:gd name="connsiteY15" fmla="*/ 1162853 h 1162853"/>
              <a:gd name="connsiteX16" fmla="*/ 5682106 w 7405588"/>
              <a:gd name="connsiteY16" fmla="*/ 1162853 h 1162853"/>
              <a:gd name="connsiteX17" fmla="*/ 4934815 w 7405588"/>
              <a:gd name="connsiteY17" fmla="*/ 1162853 h 1162853"/>
              <a:gd name="connsiteX18" fmla="*/ 4335635 w 7405588"/>
              <a:gd name="connsiteY18" fmla="*/ 1162853 h 1162853"/>
              <a:gd name="connsiteX19" fmla="*/ 3514288 w 7405588"/>
              <a:gd name="connsiteY19" fmla="*/ 1162853 h 1162853"/>
              <a:gd name="connsiteX20" fmla="*/ 2766997 w 7405588"/>
              <a:gd name="connsiteY20" fmla="*/ 1162853 h 1162853"/>
              <a:gd name="connsiteX21" fmla="*/ 1945650 w 7405588"/>
              <a:gd name="connsiteY21" fmla="*/ 1162853 h 1162853"/>
              <a:gd name="connsiteX22" fmla="*/ 1198359 w 7405588"/>
              <a:gd name="connsiteY22" fmla="*/ 1162853 h 1162853"/>
              <a:gd name="connsiteX23" fmla="*/ 0 w 7405588"/>
              <a:gd name="connsiteY23" fmla="*/ 1162853 h 1162853"/>
              <a:gd name="connsiteX24" fmla="*/ 0 w 7405588"/>
              <a:gd name="connsiteY24" fmla="*/ 581427 h 1162853"/>
              <a:gd name="connsiteX25" fmla="*/ 0 w 7405588"/>
              <a:gd name="connsiteY25" fmla="*/ 0 h 1162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162853"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80456" y="207698"/>
                  <a:pt x="7421834" y="318474"/>
                  <a:pt x="7405588" y="581427"/>
                </a:cubicBezTo>
                <a:cubicBezTo>
                  <a:pt x="7389342" y="844380"/>
                  <a:pt x="7394787" y="1011640"/>
                  <a:pt x="7405588" y="1162853"/>
                </a:cubicBezTo>
                <a:cubicBezTo>
                  <a:pt x="7238604" y="1179774"/>
                  <a:pt x="7146131" y="1151810"/>
                  <a:pt x="6954520" y="1162853"/>
                </a:cubicBezTo>
                <a:cubicBezTo>
                  <a:pt x="6762909" y="1173896"/>
                  <a:pt x="6594653" y="1166115"/>
                  <a:pt x="6429397" y="1162853"/>
                </a:cubicBezTo>
                <a:cubicBezTo>
                  <a:pt x="6264141" y="1159591"/>
                  <a:pt x="5944120" y="1160261"/>
                  <a:pt x="5682106" y="1162853"/>
                </a:cubicBezTo>
                <a:cubicBezTo>
                  <a:pt x="5420092" y="1165445"/>
                  <a:pt x="5209279" y="1196120"/>
                  <a:pt x="4934815" y="1162853"/>
                </a:cubicBezTo>
                <a:cubicBezTo>
                  <a:pt x="4660351" y="1129586"/>
                  <a:pt x="4554775" y="1145346"/>
                  <a:pt x="4335635" y="1162853"/>
                </a:cubicBezTo>
                <a:cubicBezTo>
                  <a:pt x="4116495" y="1180360"/>
                  <a:pt x="3744260" y="1159990"/>
                  <a:pt x="3514288" y="1162853"/>
                </a:cubicBezTo>
                <a:cubicBezTo>
                  <a:pt x="3284316" y="1165716"/>
                  <a:pt x="2973223" y="1129027"/>
                  <a:pt x="2766997" y="1162853"/>
                </a:cubicBezTo>
                <a:cubicBezTo>
                  <a:pt x="2560771" y="1196679"/>
                  <a:pt x="2284025" y="1151214"/>
                  <a:pt x="1945650" y="1162853"/>
                </a:cubicBezTo>
                <a:cubicBezTo>
                  <a:pt x="1607275" y="1174492"/>
                  <a:pt x="1407956" y="1164288"/>
                  <a:pt x="1198359" y="1162853"/>
                </a:cubicBezTo>
                <a:cubicBezTo>
                  <a:pt x="988762" y="1161418"/>
                  <a:pt x="256253" y="1134246"/>
                  <a:pt x="0" y="1162853"/>
                </a:cubicBezTo>
                <a:cubicBezTo>
                  <a:pt x="-27099" y="952291"/>
                  <a:pt x="-11556" y="705280"/>
                  <a:pt x="0" y="581427"/>
                </a:cubicBezTo>
                <a:cubicBezTo>
                  <a:pt x="11556" y="457574"/>
                  <a:pt x="-7727" y="144442"/>
                  <a:pt x="0" y="0"/>
                </a:cubicBezTo>
                <a:close/>
              </a:path>
              <a:path w="7405588" h="1162853"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381752" y="267767"/>
                  <a:pt x="7411403" y="390642"/>
                  <a:pt x="7405588" y="593055"/>
                </a:cubicBezTo>
                <a:cubicBezTo>
                  <a:pt x="7399773" y="795469"/>
                  <a:pt x="7399855" y="894137"/>
                  <a:pt x="7405588" y="1162853"/>
                </a:cubicBezTo>
                <a:cubicBezTo>
                  <a:pt x="7226261" y="1181583"/>
                  <a:pt x="7106435" y="1175304"/>
                  <a:pt x="6880464" y="1162853"/>
                </a:cubicBezTo>
                <a:cubicBezTo>
                  <a:pt x="6654493" y="1150402"/>
                  <a:pt x="6464347" y="1147039"/>
                  <a:pt x="6355341" y="1162853"/>
                </a:cubicBezTo>
                <a:cubicBezTo>
                  <a:pt x="6246335" y="1178667"/>
                  <a:pt x="5894222" y="1179022"/>
                  <a:pt x="5756162" y="1162853"/>
                </a:cubicBezTo>
                <a:cubicBezTo>
                  <a:pt x="5618102" y="1146684"/>
                  <a:pt x="5151091" y="1177824"/>
                  <a:pt x="4934815" y="1162853"/>
                </a:cubicBezTo>
                <a:cubicBezTo>
                  <a:pt x="4718539" y="1147882"/>
                  <a:pt x="4419669" y="1163104"/>
                  <a:pt x="4261579" y="1162853"/>
                </a:cubicBezTo>
                <a:cubicBezTo>
                  <a:pt x="4103489" y="1162602"/>
                  <a:pt x="3787567" y="1153504"/>
                  <a:pt x="3662400" y="1162853"/>
                </a:cubicBezTo>
                <a:cubicBezTo>
                  <a:pt x="3537233" y="1172202"/>
                  <a:pt x="3220143" y="1142760"/>
                  <a:pt x="2915109" y="1162853"/>
                </a:cubicBezTo>
                <a:cubicBezTo>
                  <a:pt x="2610075" y="1182946"/>
                  <a:pt x="2545973" y="1163505"/>
                  <a:pt x="2241873" y="1162853"/>
                </a:cubicBezTo>
                <a:cubicBezTo>
                  <a:pt x="1937773" y="1162201"/>
                  <a:pt x="1755204" y="1125508"/>
                  <a:pt x="1420526" y="1162853"/>
                </a:cubicBezTo>
                <a:cubicBezTo>
                  <a:pt x="1085848" y="1200198"/>
                  <a:pt x="916011" y="1162209"/>
                  <a:pt x="599179" y="1162853"/>
                </a:cubicBezTo>
                <a:cubicBezTo>
                  <a:pt x="282347" y="1163497"/>
                  <a:pt x="146465" y="1145487"/>
                  <a:pt x="0" y="1162853"/>
                </a:cubicBezTo>
                <a:cubicBezTo>
                  <a:pt x="25460" y="1046066"/>
                  <a:pt x="-21525" y="810638"/>
                  <a:pt x="0" y="604684"/>
                </a:cubicBezTo>
                <a:cubicBezTo>
                  <a:pt x="21525" y="398730"/>
                  <a:pt x="26870" y="249438"/>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751210" y="4831809"/>
            <a:ext cx="2572992" cy="193648"/>
          </a:xfrm>
          <a:custGeom>
            <a:avLst/>
            <a:gdLst>
              <a:gd name="connsiteX0" fmla="*/ 0 w 2572992"/>
              <a:gd name="connsiteY0" fmla="*/ 0 h 193648"/>
              <a:gd name="connsiteX1" fmla="*/ 668978 w 2572992"/>
              <a:gd name="connsiteY1" fmla="*/ 0 h 193648"/>
              <a:gd name="connsiteX2" fmla="*/ 1312226 w 2572992"/>
              <a:gd name="connsiteY2" fmla="*/ 0 h 193648"/>
              <a:gd name="connsiteX3" fmla="*/ 1981204 w 2572992"/>
              <a:gd name="connsiteY3" fmla="*/ 0 h 193648"/>
              <a:gd name="connsiteX4" fmla="*/ 2572992 w 2572992"/>
              <a:gd name="connsiteY4" fmla="*/ 0 h 193648"/>
              <a:gd name="connsiteX5" fmla="*/ 2572992 w 2572992"/>
              <a:gd name="connsiteY5" fmla="*/ 193648 h 193648"/>
              <a:gd name="connsiteX6" fmla="*/ 2006934 w 2572992"/>
              <a:gd name="connsiteY6" fmla="*/ 193648 h 193648"/>
              <a:gd name="connsiteX7" fmla="*/ 1389416 w 2572992"/>
              <a:gd name="connsiteY7" fmla="*/ 193648 h 193648"/>
              <a:gd name="connsiteX8" fmla="*/ 746168 w 2572992"/>
              <a:gd name="connsiteY8" fmla="*/ 193648 h 193648"/>
              <a:gd name="connsiteX9" fmla="*/ 0 w 2572992"/>
              <a:gd name="connsiteY9" fmla="*/ 193648 h 193648"/>
              <a:gd name="connsiteX10" fmla="*/ 0 w 2572992"/>
              <a:gd name="connsiteY10" fmla="*/ 0 h 193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2992" h="193648" fill="none" extrusionOk="0">
                <a:moveTo>
                  <a:pt x="0" y="0"/>
                </a:moveTo>
                <a:cubicBezTo>
                  <a:pt x="272036" y="-31533"/>
                  <a:pt x="534211" y="896"/>
                  <a:pt x="668978" y="0"/>
                </a:cubicBezTo>
                <a:cubicBezTo>
                  <a:pt x="803745" y="-896"/>
                  <a:pt x="1108867" y="1336"/>
                  <a:pt x="1312226" y="0"/>
                </a:cubicBezTo>
                <a:cubicBezTo>
                  <a:pt x="1515585" y="-1336"/>
                  <a:pt x="1736153" y="6603"/>
                  <a:pt x="1981204" y="0"/>
                </a:cubicBezTo>
                <a:cubicBezTo>
                  <a:pt x="2226255" y="-6603"/>
                  <a:pt x="2311685" y="-21475"/>
                  <a:pt x="2572992" y="0"/>
                </a:cubicBezTo>
                <a:cubicBezTo>
                  <a:pt x="2575670" y="62844"/>
                  <a:pt x="2564195" y="109352"/>
                  <a:pt x="2572992" y="193648"/>
                </a:cubicBezTo>
                <a:cubicBezTo>
                  <a:pt x="2404134" y="181921"/>
                  <a:pt x="2124427" y="207974"/>
                  <a:pt x="2006934" y="193648"/>
                </a:cubicBezTo>
                <a:cubicBezTo>
                  <a:pt x="1889441" y="179322"/>
                  <a:pt x="1621385" y="179503"/>
                  <a:pt x="1389416" y="193648"/>
                </a:cubicBezTo>
                <a:cubicBezTo>
                  <a:pt x="1157447" y="207793"/>
                  <a:pt x="1006922" y="173405"/>
                  <a:pt x="746168" y="193648"/>
                </a:cubicBezTo>
                <a:cubicBezTo>
                  <a:pt x="485414" y="213891"/>
                  <a:pt x="333800" y="190916"/>
                  <a:pt x="0" y="193648"/>
                </a:cubicBezTo>
                <a:cubicBezTo>
                  <a:pt x="4796" y="129576"/>
                  <a:pt x="9163" y="93950"/>
                  <a:pt x="0" y="0"/>
                </a:cubicBezTo>
                <a:close/>
              </a:path>
              <a:path w="2572992" h="193648" stroke="0" extrusionOk="0">
                <a:moveTo>
                  <a:pt x="0" y="0"/>
                </a:moveTo>
                <a:cubicBezTo>
                  <a:pt x="150451" y="-27232"/>
                  <a:pt x="474110" y="-27194"/>
                  <a:pt x="668978" y="0"/>
                </a:cubicBezTo>
                <a:cubicBezTo>
                  <a:pt x="863846" y="27194"/>
                  <a:pt x="1018867" y="-2583"/>
                  <a:pt x="1363686" y="0"/>
                </a:cubicBezTo>
                <a:cubicBezTo>
                  <a:pt x="1708505" y="2583"/>
                  <a:pt x="1873041" y="25074"/>
                  <a:pt x="2006934" y="0"/>
                </a:cubicBezTo>
                <a:cubicBezTo>
                  <a:pt x="2140827" y="-25074"/>
                  <a:pt x="2385560" y="24076"/>
                  <a:pt x="2572992" y="0"/>
                </a:cubicBezTo>
                <a:cubicBezTo>
                  <a:pt x="2579207" y="61669"/>
                  <a:pt x="2570081" y="123018"/>
                  <a:pt x="2572992" y="193648"/>
                </a:cubicBezTo>
                <a:cubicBezTo>
                  <a:pt x="2443770" y="163772"/>
                  <a:pt x="2251106" y="222210"/>
                  <a:pt x="1955474" y="193648"/>
                </a:cubicBezTo>
                <a:cubicBezTo>
                  <a:pt x="1659842" y="165086"/>
                  <a:pt x="1536573" y="174704"/>
                  <a:pt x="1363686" y="193648"/>
                </a:cubicBezTo>
                <a:cubicBezTo>
                  <a:pt x="1190799" y="212592"/>
                  <a:pt x="887752" y="195636"/>
                  <a:pt x="668978" y="193648"/>
                </a:cubicBezTo>
                <a:cubicBezTo>
                  <a:pt x="450204" y="191660"/>
                  <a:pt x="197249" y="220956"/>
                  <a:pt x="0" y="193648"/>
                </a:cubicBezTo>
                <a:cubicBezTo>
                  <a:pt x="-1696" y="124001"/>
                  <a:pt x="-5608" y="39858"/>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AEW Patrimoine !</a:t>
            </a:r>
          </a:p>
        </p:txBody>
      </p:sp>
      <p:sp>
        <p:nvSpPr>
          <p:cNvPr id="41" name="ZoneTexte 40">
            <a:extLst>
              <a:ext uri="{FF2B5EF4-FFF2-40B4-BE49-F238E27FC236}">
                <a16:creationId xmlns:a16="http://schemas.microsoft.com/office/drawing/2014/main" id="{41F5B4C9-D297-03BC-C857-09805736B96C}"/>
              </a:ext>
            </a:extLst>
          </p:cNvPr>
          <p:cNvSpPr txBox="1"/>
          <p:nvPr/>
        </p:nvSpPr>
        <p:spPr>
          <a:xfrm>
            <a:off x="469297" y="5294616"/>
            <a:ext cx="7045175" cy="430887"/>
          </a:xfrm>
          <a:prstGeom prst="rect">
            <a:avLst/>
          </a:prstGeom>
          <a:noFill/>
        </p:spPr>
        <p:txBody>
          <a:bodyPr wrap="square" rtlCol="0">
            <a:spAutoFit/>
          </a:bodyPr>
          <a:lstStyle/>
          <a:p>
            <a:pPr algn="ctr"/>
            <a:r>
              <a:rPr lang="fr-FR" sz="1100" dirty="0">
                <a:latin typeface="Cavolini" panose="03000502040302020204" pitchFamily="66" charset="0"/>
                <a:cs typeface="Cavolini" panose="03000502040302020204" pitchFamily="66" charset="0"/>
              </a:rPr>
              <a:t>AEW Patrimoine est une </a:t>
            </a:r>
            <a:r>
              <a:rPr lang="fr-FR" sz="1100" b="1" dirty="0">
                <a:latin typeface="Cavolini" panose="03000502040302020204" pitchFamily="66" charset="0"/>
                <a:cs typeface="Cavolini" panose="03000502040302020204" pitchFamily="66" charset="0"/>
              </a:rPr>
              <a:t>filiale à 100% du Groupe BPCE</a:t>
            </a:r>
            <a:r>
              <a:rPr lang="fr-FR" sz="1100" dirty="0">
                <a:latin typeface="Cavolini" panose="03000502040302020204" pitchFamily="66" charset="0"/>
                <a:cs typeface="Cavolini" panose="03000502040302020204" pitchFamily="66" charset="0"/>
              </a:rPr>
              <a:t>, qui gère une capitalisation de plus de 10Mds d’euros d’actifs immobiliers dont plus de 7Mds en SCPI. </a:t>
            </a:r>
          </a:p>
        </p:txBody>
      </p:sp>
      <p:sp>
        <p:nvSpPr>
          <p:cNvPr id="25" name="Rectangle 24">
            <a:extLst>
              <a:ext uri="{FF2B5EF4-FFF2-40B4-BE49-F238E27FC236}">
                <a16:creationId xmlns:a16="http://schemas.microsoft.com/office/drawing/2014/main" id="{94B1FC8F-E399-B033-9647-B874AC5F8356}"/>
              </a:ext>
            </a:extLst>
          </p:cNvPr>
          <p:cNvSpPr/>
          <p:nvPr/>
        </p:nvSpPr>
        <p:spPr>
          <a:xfrm>
            <a:off x="334912" y="2945206"/>
            <a:ext cx="2791060" cy="1805201"/>
          </a:xfrm>
          <a:custGeom>
            <a:avLst/>
            <a:gdLst>
              <a:gd name="connsiteX0" fmla="*/ 0 w 2791060"/>
              <a:gd name="connsiteY0" fmla="*/ 0 h 1805201"/>
              <a:gd name="connsiteX1" fmla="*/ 697765 w 2791060"/>
              <a:gd name="connsiteY1" fmla="*/ 0 h 1805201"/>
              <a:gd name="connsiteX2" fmla="*/ 1339709 w 2791060"/>
              <a:gd name="connsiteY2" fmla="*/ 0 h 1805201"/>
              <a:gd name="connsiteX3" fmla="*/ 1953742 w 2791060"/>
              <a:gd name="connsiteY3" fmla="*/ 0 h 1805201"/>
              <a:gd name="connsiteX4" fmla="*/ 2791060 w 2791060"/>
              <a:gd name="connsiteY4" fmla="*/ 0 h 1805201"/>
              <a:gd name="connsiteX5" fmla="*/ 2791060 w 2791060"/>
              <a:gd name="connsiteY5" fmla="*/ 547578 h 1805201"/>
              <a:gd name="connsiteX6" fmla="*/ 2791060 w 2791060"/>
              <a:gd name="connsiteY6" fmla="*/ 1185415 h 1805201"/>
              <a:gd name="connsiteX7" fmla="*/ 2791060 w 2791060"/>
              <a:gd name="connsiteY7" fmla="*/ 1805201 h 1805201"/>
              <a:gd name="connsiteX8" fmla="*/ 2149116 w 2791060"/>
              <a:gd name="connsiteY8" fmla="*/ 1805201 h 1805201"/>
              <a:gd name="connsiteX9" fmla="*/ 1535083 w 2791060"/>
              <a:gd name="connsiteY9" fmla="*/ 1805201 h 1805201"/>
              <a:gd name="connsiteX10" fmla="*/ 809407 w 2791060"/>
              <a:gd name="connsiteY10" fmla="*/ 1805201 h 1805201"/>
              <a:gd name="connsiteX11" fmla="*/ 0 w 2791060"/>
              <a:gd name="connsiteY11" fmla="*/ 1805201 h 1805201"/>
              <a:gd name="connsiteX12" fmla="*/ 0 w 2791060"/>
              <a:gd name="connsiteY12" fmla="*/ 1185415 h 1805201"/>
              <a:gd name="connsiteX13" fmla="*/ 0 w 2791060"/>
              <a:gd name="connsiteY13" fmla="*/ 565630 h 1805201"/>
              <a:gd name="connsiteX14" fmla="*/ 0 w 2791060"/>
              <a:gd name="connsiteY14"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805201"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80003" y="205194"/>
                  <a:pt x="2783113" y="370429"/>
                  <a:pt x="2791060" y="547578"/>
                </a:cubicBezTo>
                <a:cubicBezTo>
                  <a:pt x="2799007" y="724727"/>
                  <a:pt x="2793085" y="1041710"/>
                  <a:pt x="2791060" y="1185415"/>
                </a:cubicBezTo>
                <a:cubicBezTo>
                  <a:pt x="2789035" y="1329120"/>
                  <a:pt x="2794704" y="1503742"/>
                  <a:pt x="2791060" y="1805201"/>
                </a:cubicBezTo>
                <a:cubicBezTo>
                  <a:pt x="2651314" y="1790999"/>
                  <a:pt x="2294347" y="1808234"/>
                  <a:pt x="2149116" y="1805201"/>
                </a:cubicBezTo>
                <a:cubicBezTo>
                  <a:pt x="2003885" y="1802168"/>
                  <a:pt x="1706856" y="1797306"/>
                  <a:pt x="1535083" y="1805201"/>
                </a:cubicBezTo>
                <a:cubicBezTo>
                  <a:pt x="1363310" y="1813096"/>
                  <a:pt x="1133747" y="1781078"/>
                  <a:pt x="809407" y="1805201"/>
                </a:cubicBezTo>
                <a:cubicBezTo>
                  <a:pt x="485067" y="1829324"/>
                  <a:pt x="251087" y="1828694"/>
                  <a:pt x="0" y="1805201"/>
                </a:cubicBezTo>
                <a:cubicBezTo>
                  <a:pt x="3305" y="1557396"/>
                  <a:pt x="2782" y="1339210"/>
                  <a:pt x="0" y="1185415"/>
                </a:cubicBezTo>
                <a:cubicBezTo>
                  <a:pt x="-2782" y="1031620"/>
                  <a:pt x="-18168" y="691331"/>
                  <a:pt x="0" y="565630"/>
                </a:cubicBezTo>
                <a:cubicBezTo>
                  <a:pt x="18168" y="439929"/>
                  <a:pt x="-26557" y="278490"/>
                  <a:pt x="0" y="0"/>
                </a:cubicBezTo>
                <a:close/>
              </a:path>
              <a:path w="2791060" h="1805201"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98641" y="168912"/>
                  <a:pt x="2801658" y="391776"/>
                  <a:pt x="2791060" y="547578"/>
                </a:cubicBezTo>
                <a:cubicBezTo>
                  <a:pt x="2780462" y="703380"/>
                  <a:pt x="2793985" y="937216"/>
                  <a:pt x="2791060" y="1095155"/>
                </a:cubicBezTo>
                <a:cubicBezTo>
                  <a:pt x="2788135" y="1253094"/>
                  <a:pt x="2819650" y="1546929"/>
                  <a:pt x="2791060" y="1805201"/>
                </a:cubicBezTo>
                <a:cubicBezTo>
                  <a:pt x="2570458" y="1815123"/>
                  <a:pt x="2332186" y="1793320"/>
                  <a:pt x="2121206" y="1805201"/>
                </a:cubicBezTo>
                <a:cubicBezTo>
                  <a:pt x="1910226" y="1817082"/>
                  <a:pt x="1697158" y="1784013"/>
                  <a:pt x="1451351" y="1805201"/>
                </a:cubicBezTo>
                <a:cubicBezTo>
                  <a:pt x="1205544" y="1826389"/>
                  <a:pt x="991664" y="1792953"/>
                  <a:pt x="781497" y="1805201"/>
                </a:cubicBezTo>
                <a:cubicBezTo>
                  <a:pt x="571330" y="1817449"/>
                  <a:pt x="290526" y="1791549"/>
                  <a:pt x="0" y="1805201"/>
                </a:cubicBezTo>
                <a:cubicBezTo>
                  <a:pt x="8180" y="1605376"/>
                  <a:pt x="26420" y="1362093"/>
                  <a:pt x="0" y="1239571"/>
                </a:cubicBezTo>
                <a:cubicBezTo>
                  <a:pt x="-26420" y="1117049"/>
                  <a:pt x="-24921" y="850866"/>
                  <a:pt x="0" y="655890"/>
                </a:cubicBezTo>
                <a:cubicBezTo>
                  <a:pt x="24921" y="460914"/>
                  <a:pt x="30278" y="193940"/>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BAC27B6-896F-08AC-E6DA-ABCC8592E471}"/>
              </a:ext>
            </a:extLst>
          </p:cNvPr>
          <p:cNvSpPr/>
          <p:nvPr/>
        </p:nvSpPr>
        <p:spPr>
          <a:xfrm>
            <a:off x="1074065" y="2855105"/>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grpSp>
        <p:nvGrpSpPr>
          <p:cNvPr id="31" name="Groupe 30">
            <a:extLst>
              <a:ext uri="{FF2B5EF4-FFF2-40B4-BE49-F238E27FC236}">
                <a16:creationId xmlns:a16="http://schemas.microsoft.com/office/drawing/2014/main" id="{AF195431-B273-50D7-9519-0AC12FA2CAAC}"/>
              </a:ext>
            </a:extLst>
          </p:cNvPr>
          <p:cNvGrpSpPr/>
          <p:nvPr/>
        </p:nvGrpSpPr>
        <p:grpSpPr>
          <a:xfrm>
            <a:off x="476218" y="3455414"/>
            <a:ext cx="2403281" cy="430887"/>
            <a:chOff x="469297" y="3709399"/>
            <a:chExt cx="2403281" cy="430887"/>
          </a:xfrm>
        </p:grpSpPr>
        <p:sp>
          <p:nvSpPr>
            <p:cNvPr id="32" name="Ellipse 31">
              <a:extLst>
                <a:ext uri="{FF2B5EF4-FFF2-40B4-BE49-F238E27FC236}">
                  <a16:creationId xmlns:a16="http://schemas.microsoft.com/office/drawing/2014/main" id="{15943630-571F-F9D5-B859-34A1D090A83A}"/>
                </a:ext>
              </a:extLst>
            </p:cNvPr>
            <p:cNvSpPr/>
            <p:nvPr/>
          </p:nvSpPr>
          <p:spPr>
            <a:xfrm>
              <a:off x="469297" y="3747642"/>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35" name="ZoneTexte 34">
              <a:extLst>
                <a:ext uri="{FF2B5EF4-FFF2-40B4-BE49-F238E27FC236}">
                  <a16:creationId xmlns:a16="http://schemas.microsoft.com/office/drawing/2014/main" id="{A4541C12-FF19-8E2B-385C-4C10B523B9AC}"/>
                </a:ext>
              </a:extLst>
            </p:cNvPr>
            <p:cNvSpPr txBox="1"/>
            <p:nvPr/>
          </p:nvSpPr>
          <p:spPr>
            <a:xfrm>
              <a:off x="666825" y="3709399"/>
              <a:ext cx="2205753" cy="430887"/>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Clients </a:t>
              </a:r>
              <a:r>
                <a:rPr lang="fr-FR" sz="1100" b="1" dirty="0">
                  <a:latin typeface="Cavolini" panose="03000502040302020204" pitchFamily="66" charset="0"/>
                  <a:cs typeface="Cavolini" panose="03000502040302020204" pitchFamily="66" charset="0"/>
                </a:rPr>
                <a:t>Premium âgés de 30 à 65 ans</a:t>
              </a:r>
            </a:p>
          </p:txBody>
        </p:sp>
      </p:grpSp>
      <p:grpSp>
        <p:nvGrpSpPr>
          <p:cNvPr id="36" name="Groupe 35">
            <a:extLst>
              <a:ext uri="{FF2B5EF4-FFF2-40B4-BE49-F238E27FC236}">
                <a16:creationId xmlns:a16="http://schemas.microsoft.com/office/drawing/2014/main" id="{AC9AFF26-D0CE-C83F-607C-B48FC6DAD8A2}"/>
              </a:ext>
            </a:extLst>
          </p:cNvPr>
          <p:cNvGrpSpPr/>
          <p:nvPr/>
        </p:nvGrpSpPr>
        <p:grpSpPr>
          <a:xfrm>
            <a:off x="476138" y="3995195"/>
            <a:ext cx="2433082" cy="261610"/>
            <a:chOff x="469217" y="4249180"/>
            <a:chExt cx="2433082" cy="261610"/>
          </a:xfrm>
        </p:grpSpPr>
        <p:sp>
          <p:nvSpPr>
            <p:cNvPr id="37" name="Ellipse 36">
              <a:extLst>
                <a:ext uri="{FF2B5EF4-FFF2-40B4-BE49-F238E27FC236}">
                  <a16:creationId xmlns:a16="http://schemas.microsoft.com/office/drawing/2014/main" id="{901A0F09-D519-C6AC-0336-EC4CA3B5B0BA}"/>
                </a:ext>
              </a:extLst>
            </p:cNvPr>
            <p:cNvSpPr/>
            <p:nvPr/>
          </p:nvSpPr>
          <p:spPr>
            <a:xfrm>
              <a:off x="469217" y="429777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44" name="ZoneTexte 43">
              <a:extLst>
                <a:ext uri="{FF2B5EF4-FFF2-40B4-BE49-F238E27FC236}">
                  <a16:creationId xmlns:a16="http://schemas.microsoft.com/office/drawing/2014/main" id="{EB10C866-0C18-BEB9-D7B4-DF5114A12440}"/>
                </a:ext>
              </a:extLst>
            </p:cNvPr>
            <p:cNvSpPr txBox="1"/>
            <p:nvPr/>
          </p:nvSpPr>
          <p:spPr>
            <a:xfrm>
              <a:off x="696546" y="4249180"/>
              <a:ext cx="2205753" cy="261610"/>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Clients</a:t>
              </a:r>
              <a:r>
                <a:rPr lang="fr-FR" sz="1100" b="1" dirty="0">
                  <a:latin typeface="Cavolini" panose="03000502040302020204" pitchFamily="66" charset="0"/>
                  <a:cs typeface="Cavolini" panose="03000502040302020204" pitchFamily="66" charset="0"/>
                </a:rPr>
                <a:t> presque Premium*</a:t>
              </a:r>
            </a:p>
          </p:txBody>
        </p:sp>
      </p:grpSp>
      <p:sp>
        <p:nvSpPr>
          <p:cNvPr id="2" name="ZoneTexte 1">
            <a:extLst>
              <a:ext uri="{FF2B5EF4-FFF2-40B4-BE49-F238E27FC236}">
                <a16:creationId xmlns:a16="http://schemas.microsoft.com/office/drawing/2014/main" id="{B1A9A68C-CA1B-3941-9A42-21BA12994BA1}"/>
              </a:ext>
            </a:extLst>
          </p:cNvPr>
          <p:cNvSpPr txBox="1"/>
          <p:nvPr/>
        </p:nvSpPr>
        <p:spPr>
          <a:xfrm>
            <a:off x="334913" y="6095811"/>
            <a:ext cx="7867527" cy="369332"/>
          </a:xfrm>
          <a:prstGeom prst="rect">
            <a:avLst/>
          </a:prstGeom>
          <a:noFill/>
        </p:spPr>
        <p:txBody>
          <a:bodyPr wrap="square" rtlCol="0">
            <a:spAutoFit/>
          </a:bodyPr>
          <a:lstStyle/>
          <a:p>
            <a:r>
              <a:rPr lang="fr-FR" sz="900" dirty="0">
                <a:latin typeface="Cavolini" panose="03000502040302020204" pitchFamily="66" charset="0"/>
                <a:cs typeface="Cavolini" panose="03000502040302020204" pitchFamily="66" charset="0"/>
              </a:rPr>
              <a:t>*si la souscription est réalisée via de l’argent frais et le montant suffisant (permettant de dépasser le seuil de surface financière HDG), alors la segmentation relationnelle du client sera affectée et le client sera considéré comme Premium.</a:t>
            </a:r>
            <a:endParaRPr lang="fr-FR" sz="900" b="1" dirty="0">
              <a:latin typeface="Cavolini" panose="03000502040302020204" pitchFamily="66" charset="0"/>
              <a:cs typeface="Cavolini" panose="03000502040302020204" pitchFamily="66" charset="0"/>
            </a:endParaRPr>
          </a:p>
        </p:txBody>
      </p:sp>
      <p:sp>
        <p:nvSpPr>
          <p:cNvPr id="6" name="Ellipse 5">
            <a:extLst>
              <a:ext uri="{FF2B5EF4-FFF2-40B4-BE49-F238E27FC236}">
                <a16:creationId xmlns:a16="http://schemas.microsoft.com/office/drawing/2014/main" id="{D1E51286-857C-2E39-AF9E-EE041291AFD0}"/>
              </a:ext>
            </a:extLst>
          </p:cNvPr>
          <p:cNvSpPr/>
          <p:nvPr/>
        </p:nvSpPr>
        <p:spPr>
          <a:xfrm>
            <a:off x="3471465" y="4333390"/>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3</a:t>
            </a:r>
          </a:p>
        </p:txBody>
      </p:sp>
      <p:sp>
        <p:nvSpPr>
          <p:cNvPr id="7" name="ZoneTexte 6">
            <a:extLst>
              <a:ext uri="{FF2B5EF4-FFF2-40B4-BE49-F238E27FC236}">
                <a16:creationId xmlns:a16="http://schemas.microsoft.com/office/drawing/2014/main" id="{0051FF2C-F461-654B-AF73-6983A4DA9C64}"/>
              </a:ext>
            </a:extLst>
          </p:cNvPr>
          <p:cNvSpPr txBox="1"/>
          <p:nvPr/>
        </p:nvSpPr>
        <p:spPr>
          <a:xfrm>
            <a:off x="3675667" y="4122266"/>
            <a:ext cx="4055366" cy="600164"/>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Il ne faut pas dépasser certaines limites (fiche recommandation) et il faut prendre connaissance de la note d’information.</a:t>
            </a:r>
          </a:p>
        </p:txBody>
      </p:sp>
    </p:spTree>
    <p:extLst>
      <p:ext uri="{BB962C8B-B14F-4D97-AF65-F5344CB8AC3E}">
        <p14:creationId xmlns:p14="http://schemas.microsoft.com/office/powerpoint/2010/main" val="1070900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Kiwaï : « le Financement participatif éco-responsable, ça vous parle ?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Valoriser le patrimoine de nos clients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235707"/>
            <a:ext cx="10980738" cy="1805201"/>
          </a:xfrm>
        </p:spPr>
        <p:txBody>
          <a:bodyPr/>
          <a:lstStyle/>
          <a:p>
            <a:r>
              <a:rPr lang="fr-FR" dirty="0"/>
              <a:t>Kiwaï est une </a:t>
            </a:r>
            <a:r>
              <a:rPr lang="fr-FR" b="1" dirty="0">
                <a:solidFill>
                  <a:srgbClr val="C00000"/>
                </a:solidFill>
              </a:rPr>
              <a:t>offre de financement participatif </a:t>
            </a:r>
            <a:r>
              <a:rPr lang="fr-FR" dirty="0"/>
              <a:t>: nos clients deviennent directement prêteurs dans le cadre de projets d’énergies renouvelables ou de Mobilités Douces. La première étape est </a:t>
            </a:r>
            <a:r>
              <a:rPr lang="fr-FR" b="1" dirty="0">
                <a:solidFill>
                  <a:srgbClr val="C00000"/>
                </a:solidFill>
              </a:rPr>
              <a:t>l’enrôlement du client </a:t>
            </a:r>
            <a:r>
              <a:rPr lang="fr-FR" dirty="0"/>
              <a:t>sur la plateforme ce qui lui permettra de </a:t>
            </a:r>
            <a:r>
              <a:rPr lang="fr-FR" b="1" dirty="0"/>
              <a:t>découvrir les lancements de nouveaux projets </a:t>
            </a:r>
            <a:r>
              <a:rPr lang="fr-FR" dirty="0"/>
              <a:t>et d’y souscrire. </a:t>
            </a:r>
          </a:p>
          <a:p>
            <a:r>
              <a:rPr lang="fr-FR" dirty="0"/>
              <a:t>Il est possible à chaque particulier de souscrire entre 20 et 2 000€ par projet, ceci dans la limite de l’enveloppe globale de financement participatif. Le capital prêté et les intérêts sont garantis par la CEGEE. </a:t>
            </a:r>
          </a:p>
        </p:txBody>
      </p:sp>
      <p:sp>
        <p:nvSpPr>
          <p:cNvPr id="12" name="Rectangle 11">
            <a:extLst>
              <a:ext uri="{FF2B5EF4-FFF2-40B4-BE49-F238E27FC236}">
                <a16:creationId xmlns:a16="http://schemas.microsoft.com/office/drawing/2014/main" id="{0F6DC96F-EE42-DE80-24AA-076E7E35C45E}"/>
              </a:ext>
            </a:extLst>
          </p:cNvPr>
          <p:cNvSpPr/>
          <p:nvPr/>
        </p:nvSpPr>
        <p:spPr>
          <a:xfrm>
            <a:off x="334912" y="2966466"/>
            <a:ext cx="2791060" cy="1805201"/>
          </a:xfrm>
          <a:custGeom>
            <a:avLst/>
            <a:gdLst>
              <a:gd name="connsiteX0" fmla="*/ 0 w 2791060"/>
              <a:gd name="connsiteY0" fmla="*/ 0 h 1805201"/>
              <a:gd name="connsiteX1" fmla="*/ 697765 w 2791060"/>
              <a:gd name="connsiteY1" fmla="*/ 0 h 1805201"/>
              <a:gd name="connsiteX2" fmla="*/ 1339709 w 2791060"/>
              <a:gd name="connsiteY2" fmla="*/ 0 h 1805201"/>
              <a:gd name="connsiteX3" fmla="*/ 1953742 w 2791060"/>
              <a:gd name="connsiteY3" fmla="*/ 0 h 1805201"/>
              <a:gd name="connsiteX4" fmla="*/ 2791060 w 2791060"/>
              <a:gd name="connsiteY4" fmla="*/ 0 h 1805201"/>
              <a:gd name="connsiteX5" fmla="*/ 2791060 w 2791060"/>
              <a:gd name="connsiteY5" fmla="*/ 547578 h 1805201"/>
              <a:gd name="connsiteX6" fmla="*/ 2791060 w 2791060"/>
              <a:gd name="connsiteY6" fmla="*/ 1185415 h 1805201"/>
              <a:gd name="connsiteX7" fmla="*/ 2791060 w 2791060"/>
              <a:gd name="connsiteY7" fmla="*/ 1805201 h 1805201"/>
              <a:gd name="connsiteX8" fmla="*/ 2149116 w 2791060"/>
              <a:gd name="connsiteY8" fmla="*/ 1805201 h 1805201"/>
              <a:gd name="connsiteX9" fmla="*/ 1535083 w 2791060"/>
              <a:gd name="connsiteY9" fmla="*/ 1805201 h 1805201"/>
              <a:gd name="connsiteX10" fmla="*/ 809407 w 2791060"/>
              <a:gd name="connsiteY10" fmla="*/ 1805201 h 1805201"/>
              <a:gd name="connsiteX11" fmla="*/ 0 w 2791060"/>
              <a:gd name="connsiteY11" fmla="*/ 1805201 h 1805201"/>
              <a:gd name="connsiteX12" fmla="*/ 0 w 2791060"/>
              <a:gd name="connsiteY12" fmla="*/ 1185415 h 1805201"/>
              <a:gd name="connsiteX13" fmla="*/ 0 w 2791060"/>
              <a:gd name="connsiteY13" fmla="*/ 565630 h 1805201"/>
              <a:gd name="connsiteX14" fmla="*/ 0 w 2791060"/>
              <a:gd name="connsiteY14"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805201"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80003" y="205194"/>
                  <a:pt x="2783113" y="370429"/>
                  <a:pt x="2791060" y="547578"/>
                </a:cubicBezTo>
                <a:cubicBezTo>
                  <a:pt x="2799007" y="724727"/>
                  <a:pt x="2793085" y="1041710"/>
                  <a:pt x="2791060" y="1185415"/>
                </a:cubicBezTo>
                <a:cubicBezTo>
                  <a:pt x="2789035" y="1329120"/>
                  <a:pt x="2794704" y="1503742"/>
                  <a:pt x="2791060" y="1805201"/>
                </a:cubicBezTo>
                <a:cubicBezTo>
                  <a:pt x="2651314" y="1790999"/>
                  <a:pt x="2294347" y="1808234"/>
                  <a:pt x="2149116" y="1805201"/>
                </a:cubicBezTo>
                <a:cubicBezTo>
                  <a:pt x="2003885" y="1802168"/>
                  <a:pt x="1706856" y="1797306"/>
                  <a:pt x="1535083" y="1805201"/>
                </a:cubicBezTo>
                <a:cubicBezTo>
                  <a:pt x="1363310" y="1813096"/>
                  <a:pt x="1133747" y="1781078"/>
                  <a:pt x="809407" y="1805201"/>
                </a:cubicBezTo>
                <a:cubicBezTo>
                  <a:pt x="485067" y="1829324"/>
                  <a:pt x="251087" y="1828694"/>
                  <a:pt x="0" y="1805201"/>
                </a:cubicBezTo>
                <a:cubicBezTo>
                  <a:pt x="3305" y="1557396"/>
                  <a:pt x="2782" y="1339210"/>
                  <a:pt x="0" y="1185415"/>
                </a:cubicBezTo>
                <a:cubicBezTo>
                  <a:pt x="-2782" y="1031620"/>
                  <a:pt x="-18168" y="691331"/>
                  <a:pt x="0" y="565630"/>
                </a:cubicBezTo>
                <a:cubicBezTo>
                  <a:pt x="18168" y="439929"/>
                  <a:pt x="-26557" y="278490"/>
                  <a:pt x="0" y="0"/>
                </a:cubicBezTo>
                <a:close/>
              </a:path>
              <a:path w="2791060" h="1805201"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98641" y="168912"/>
                  <a:pt x="2801658" y="391776"/>
                  <a:pt x="2791060" y="547578"/>
                </a:cubicBezTo>
                <a:cubicBezTo>
                  <a:pt x="2780462" y="703380"/>
                  <a:pt x="2793985" y="937216"/>
                  <a:pt x="2791060" y="1095155"/>
                </a:cubicBezTo>
                <a:cubicBezTo>
                  <a:pt x="2788135" y="1253094"/>
                  <a:pt x="2819650" y="1546929"/>
                  <a:pt x="2791060" y="1805201"/>
                </a:cubicBezTo>
                <a:cubicBezTo>
                  <a:pt x="2570458" y="1815123"/>
                  <a:pt x="2332186" y="1793320"/>
                  <a:pt x="2121206" y="1805201"/>
                </a:cubicBezTo>
                <a:cubicBezTo>
                  <a:pt x="1910226" y="1817082"/>
                  <a:pt x="1697158" y="1784013"/>
                  <a:pt x="1451351" y="1805201"/>
                </a:cubicBezTo>
                <a:cubicBezTo>
                  <a:pt x="1205544" y="1826389"/>
                  <a:pt x="991664" y="1792953"/>
                  <a:pt x="781497" y="1805201"/>
                </a:cubicBezTo>
                <a:cubicBezTo>
                  <a:pt x="571330" y="1817449"/>
                  <a:pt x="290526" y="1791549"/>
                  <a:pt x="0" y="1805201"/>
                </a:cubicBezTo>
                <a:cubicBezTo>
                  <a:pt x="8180" y="1605376"/>
                  <a:pt x="26420" y="1362093"/>
                  <a:pt x="0" y="1239571"/>
                </a:cubicBezTo>
                <a:cubicBezTo>
                  <a:pt x="-26420" y="1117049"/>
                  <a:pt x="-24921" y="850866"/>
                  <a:pt x="0" y="655890"/>
                </a:cubicBezTo>
                <a:cubicBezTo>
                  <a:pt x="24921" y="460914"/>
                  <a:pt x="30278" y="193940"/>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C5BE46A-56E5-F2B3-6607-3DB4156481FA}"/>
              </a:ext>
            </a:extLst>
          </p:cNvPr>
          <p:cNvSpPr/>
          <p:nvPr/>
        </p:nvSpPr>
        <p:spPr>
          <a:xfrm>
            <a:off x="1074065" y="2876365"/>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sp>
        <p:nvSpPr>
          <p:cNvPr id="23" name="Rectangle 22">
            <a:extLst>
              <a:ext uri="{FF2B5EF4-FFF2-40B4-BE49-F238E27FC236}">
                <a16:creationId xmlns:a16="http://schemas.microsoft.com/office/drawing/2014/main" id="{A7E98DE8-2548-3D6C-CE45-B5CAE9DB08D6}"/>
              </a:ext>
            </a:extLst>
          </p:cNvPr>
          <p:cNvSpPr/>
          <p:nvPr/>
        </p:nvSpPr>
        <p:spPr>
          <a:xfrm>
            <a:off x="3338624" y="2966466"/>
            <a:ext cx="4401877" cy="1805201"/>
          </a:xfrm>
          <a:custGeom>
            <a:avLst/>
            <a:gdLst>
              <a:gd name="connsiteX0" fmla="*/ 0 w 4401877"/>
              <a:gd name="connsiteY0" fmla="*/ 0 h 1805201"/>
              <a:gd name="connsiteX1" fmla="*/ 496783 w 4401877"/>
              <a:gd name="connsiteY1" fmla="*/ 0 h 1805201"/>
              <a:gd name="connsiteX2" fmla="*/ 1081604 w 4401877"/>
              <a:gd name="connsiteY2" fmla="*/ 0 h 1805201"/>
              <a:gd name="connsiteX3" fmla="*/ 1754462 w 4401877"/>
              <a:gd name="connsiteY3" fmla="*/ 0 h 1805201"/>
              <a:gd name="connsiteX4" fmla="*/ 2383302 w 4401877"/>
              <a:gd name="connsiteY4" fmla="*/ 0 h 1805201"/>
              <a:gd name="connsiteX5" fmla="*/ 2880085 w 4401877"/>
              <a:gd name="connsiteY5" fmla="*/ 0 h 1805201"/>
              <a:gd name="connsiteX6" fmla="*/ 3596962 w 4401877"/>
              <a:gd name="connsiteY6" fmla="*/ 0 h 1805201"/>
              <a:gd name="connsiteX7" fmla="*/ 4401877 w 4401877"/>
              <a:gd name="connsiteY7" fmla="*/ 0 h 1805201"/>
              <a:gd name="connsiteX8" fmla="*/ 4401877 w 4401877"/>
              <a:gd name="connsiteY8" fmla="*/ 601734 h 1805201"/>
              <a:gd name="connsiteX9" fmla="*/ 4401877 w 4401877"/>
              <a:gd name="connsiteY9" fmla="*/ 1167363 h 1805201"/>
              <a:gd name="connsiteX10" fmla="*/ 4401877 w 4401877"/>
              <a:gd name="connsiteY10" fmla="*/ 1805201 h 1805201"/>
              <a:gd name="connsiteX11" fmla="*/ 3861075 w 4401877"/>
              <a:gd name="connsiteY11" fmla="*/ 1805201 h 1805201"/>
              <a:gd name="connsiteX12" fmla="*/ 3232235 w 4401877"/>
              <a:gd name="connsiteY12" fmla="*/ 1805201 h 1805201"/>
              <a:gd name="connsiteX13" fmla="*/ 2559377 w 4401877"/>
              <a:gd name="connsiteY13" fmla="*/ 1805201 h 1805201"/>
              <a:gd name="connsiteX14" fmla="*/ 1974556 w 4401877"/>
              <a:gd name="connsiteY14" fmla="*/ 1805201 h 1805201"/>
              <a:gd name="connsiteX15" fmla="*/ 1301698 w 4401877"/>
              <a:gd name="connsiteY15" fmla="*/ 1805201 h 1805201"/>
              <a:gd name="connsiteX16" fmla="*/ 760896 w 4401877"/>
              <a:gd name="connsiteY16" fmla="*/ 1805201 h 1805201"/>
              <a:gd name="connsiteX17" fmla="*/ 0 w 4401877"/>
              <a:gd name="connsiteY17" fmla="*/ 1805201 h 1805201"/>
              <a:gd name="connsiteX18" fmla="*/ 0 w 4401877"/>
              <a:gd name="connsiteY18" fmla="*/ 1203467 h 1805201"/>
              <a:gd name="connsiteX19" fmla="*/ 0 w 4401877"/>
              <a:gd name="connsiteY19" fmla="*/ 601734 h 1805201"/>
              <a:gd name="connsiteX20" fmla="*/ 0 w 4401877"/>
              <a:gd name="connsiteY20"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805201"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412158" y="196794"/>
                  <a:pt x="4405181" y="352558"/>
                  <a:pt x="4401877" y="601734"/>
                </a:cubicBezTo>
                <a:cubicBezTo>
                  <a:pt x="4398573" y="850910"/>
                  <a:pt x="4407319" y="1050422"/>
                  <a:pt x="4401877" y="1167363"/>
                </a:cubicBezTo>
                <a:cubicBezTo>
                  <a:pt x="4396435" y="1284304"/>
                  <a:pt x="4427250" y="1555693"/>
                  <a:pt x="4401877" y="1805201"/>
                </a:cubicBezTo>
                <a:cubicBezTo>
                  <a:pt x="4187464" y="1791181"/>
                  <a:pt x="4011962" y="1825196"/>
                  <a:pt x="3861075" y="1805201"/>
                </a:cubicBezTo>
                <a:cubicBezTo>
                  <a:pt x="3710188" y="1785206"/>
                  <a:pt x="3461875" y="1778929"/>
                  <a:pt x="3232235" y="1805201"/>
                </a:cubicBezTo>
                <a:cubicBezTo>
                  <a:pt x="3002595" y="1831473"/>
                  <a:pt x="2728939" y="1825409"/>
                  <a:pt x="2559377" y="1805201"/>
                </a:cubicBezTo>
                <a:cubicBezTo>
                  <a:pt x="2389815" y="1784993"/>
                  <a:pt x="2232193" y="1802416"/>
                  <a:pt x="1974556" y="1805201"/>
                </a:cubicBezTo>
                <a:cubicBezTo>
                  <a:pt x="1716919" y="1807986"/>
                  <a:pt x="1529534" y="1790878"/>
                  <a:pt x="1301698" y="1805201"/>
                </a:cubicBezTo>
                <a:cubicBezTo>
                  <a:pt x="1073862" y="1819524"/>
                  <a:pt x="966932" y="1790899"/>
                  <a:pt x="760896" y="1805201"/>
                </a:cubicBezTo>
                <a:cubicBezTo>
                  <a:pt x="554860" y="1819503"/>
                  <a:pt x="199971" y="1839488"/>
                  <a:pt x="0" y="1805201"/>
                </a:cubicBezTo>
                <a:cubicBezTo>
                  <a:pt x="25143" y="1623234"/>
                  <a:pt x="-9684" y="1409523"/>
                  <a:pt x="0" y="1203467"/>
                </a:cubicBezTo>
                <a:cubicBezTo>
                  <a:pt x="9684" y="997411"/>
                  <a:pt x="14408" y="727316"/>
                  <a:pt x="0" y="601734"/>
                </a:cubicBezTo>
                <a:cubicBezTo>
                  <a:pt x="-14408" y="476152"/>
                  <a:pt x="-23821" y="277827"/>
                  <a:pt x="0" y="0"/>
                </a:cubicBezTo>
                <a:close/>
              </a:path>
              <a:path w="4401877" h="1805201"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371698" y="293804"/>
                  <a:pt x="4421424" y="358084"/>
                  <a:pt x="4401877" y="637838"/>
                </a:cubicBezTo>
                <a:cubicBezTo>
                  <a:pt x="4382330" y="917592"/>
                  <a:pt x="4393017" y="1091952"/>
                  <a:pt x="4401877" y="1221519"/>
                </a:cubicBezTo>
                <a:cubicBezTo>
                  <a:pt x="4410737" y="1351086"/>
                  <a:pt x="4415971" y="1661691"/>
                  <a:pt x="4401877" y="1805201"/>
                </a:cubicBezTo>
                <a:cubicBezTo>
                  <a:pt x="4183979" y="1788078"/>
                  <a:pt x="3958078" y="1791825"/>
                  <a:pt x="3729019" y="1805201"/>
                </a:cubicBezTo>
                <a:cubicBezTo>
                  <a:pt x="3499960" y="1818577"/>
                  <a:pt x="3304989" y="1829041"/>
                  <a:pt x="3188217" y="1805201"/>
                </a:cubicBezTo>
                <a:cubicBezTo>
                  <a:pt x="3071445" y="1781361"/>
                  <a:pt x="2770131" y="1787677"/>
                  <a:pt x="2647415" y="1805201"/>
                </a:cubicBezTo>
                <a:cubicBezTo>
                  <a:pt x="2524699" y="1822725"/>
                  <a:pt x="2122209" y="1791951"/>
                  <a:pt x="1974556" y="1805201"/>
                </a:cubicBezTo>
                <a:cubicBezTo>
                  <a:pt x="1826903" y="1818451"/>
                  <a:pt x="1667267" y="1801377"/>
                  <a:pt x="1433754" y="1805201"/>
                </a:cubicBezTo>
                <a:cubicBezTo>
                  <a:pt x="1200241" y="1809025"/>
                  <a:pt x="1047277" y="1804687"/>
                  <a:pt x="848933" y="1805201"/>
                </a:cubicBezTo>
                <a:cubicBezTo>
                  <a:pt x="650589" y="1805715"/>
                  <a:pt x="226131" y="1806810"/>
                  <a:pt x="0" y="1805201"/>
                </a:cubicBezTo>
                <a:cubicBezTo>
                  <a:pt x="1526" y="1667365"/>
                  <a:pt x="22921" y="1421143"/>
                  <a:pt x="0" y="1203467"/>
                </a:cubicBezTo>
                <a:cubicBezTo>
                  <a:pt x="-22921" y="985791"/>
                  <a:pt x="14671" y="817933"/>
                  <a:pt x="0" y="583682"/>
                </a:cubicBezTo>
                <a:cubicBezTo>
                  <a:pt x="-14671" y="349432"/>
                  <a:pt x="-16579" y="157363"/>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2918897"/>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967177"/>
            <a:ext cx="3164784" cy="1342991"/>
          </a:xfrm>
          <a:custGeom>
            <a:avLst/>
            <a:gdLst>
              <a:gd name="connsiteX0" fmla="*/ 0 w 3164784"/>
              <a:gd name="connsiteY0" fmla="*/ 0 h 1342991"/>
              <a:gd name="connsiteX1" fmla="*/ 664605 w 3164784"/>
              <a:gd name="connsiteY1" fmla="*/ 0 h 1342991"/>
              <a:gd name="connsiteX2" fmla="*/ 1360857 w 3164784"/>
              <a:gd name="connsiteY2" fmla="*/ 0 h 1342991"/>
              <a:gd name="connsiteX3" fmla="*/ 1962166 w 3164784"/>
              <a:gd name="connsiteY3" fmla="*/ 0 h 1342991"/>
              <a:gd name="connsiteX4" fmla="*/ 2563475 w 3164784"/>
              <a:gd name="connsiteY4" fmla="*/ 0 h 1342991"/>
              <a:gd name="connsiteX5" fmla="*/ 3164784 w 3164784"/>
              <a:gd name="connsiteY5" fmla="*/ 0 h 1342991"/>
              <a:gd name="connsiteX6" fmla="*/ 3164784 w 3164784"/>
              <a:gd name="connsiteY6" fmla="*/ 644636 h 1342991"/>
              <a:gd name="connsiteX7" fmla="*/ 3164784 w 3164784"/>
              <a:gd name="connsiteY7" fmla="*/ 1342991 h 1342991"/>
              <a:gd name="connsiteX8" fmla="*/ 2468532 w 3164784"/>
              <a:gd name="connsiteY8" fmla="*/ 1342991 h 1342991"/>
              <a:gd name="connsiteX9" fmla="*/ 1930518 w 3164784"/>
              <a:gd name="connsiteY9" fmla="*/ 1342991 h 1342991"/>
              <a:gd name="connsiteX10" fmla="*/ 1392505 w 3164784"/>
              <a:gd name="connsiteY10" fmla="*/ 1342991 h 1342991"/>
              <a:gd name="connsiteX11" fmla="*/ 791196 w 3164784"/>
              <a:gd name="connsiteY11" fmla="*/ 1342991 h 1342991"/>
              <a:gd name="connsiteX12" fmla="*/ 0 w 3164784"/>
              <a:gd name="connsiteY12" fmla="*/ 1342991 h 1342991"/>
              <a:gd name="connsiteX13" fmla="*/ 0 w 3164784"/>
              <a:gd name="connsiteY13" fmla="*/ 658066 h 1342991"/>
              <a:gd name="connsiteX14" fmla="*/ 0 w 3164784"/>
              <a:gd name="connsiteY14" fmla="*/ 0 h 1342991"/>
              <a:gd name="connsiteX0" fmla="*/ -93266 w 3164784"/>
              <a:gd name="connsiteY0" fmla="*/ 0 h 1342991"/>
              <a:gd name="connsiteX1" fmla="*/ -93266 w 3164784"/>
              <a:gd name="connsiteY1" fmla="*/ 644636 h 1342991"/>
              <a:gd name="connsiteX2" fmla="*/ -93266 w 3164784"/>
              <a:gd name="connsiteY2" fmla="*/ 1342991 h 1342991"/>
              <a:gd name="connsiteX3" fmla="*/ -93266 w 3164784"/>
              <a:gd name="connsiteY3" fmla="*/ 698355 h 1342991"/>
              <a:gd name="connsiteX4" fmla="*/ -93266 w 3164784"/>
              <a:gd name="connsiteY4" fmla="*/ 0 h 1342991"/>
              <a:gd name="connsiteX0" fmla="*/ -93266 w 3164784"/>
              <a:gd name="connsiteY0" fmla="*/ 234755 h 1342991"/>
              <a:gd name="connsiteX1" fmla="*/ -246315 w 3164784"/>
              <a:gd name="connsiteY1" fmla="*/ 458363 h 1342991"/>
            </a:gdLst>
            <a:ahLst/>
            <a:cxnLst>
              <a:cxn ang="0">
                <a:pos x="connsiteX0" y="connsiteY0"/>
              </a:cxn>
              <a:cxn ang="0">
                <a:pos x="connsiteX1" y="connsiteY1"/>
              </a:cxn>
            </a:cxnLst>
            <a:rect l="l" t="t" r="r" b="b"/>
            <a:pathLst>
              <a:path w="3164784" h="1342991"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34369" y="259264"/>
                  <a:pt x="3153601" y="454329"/>
                  <a:pt x="3164784" y="644636"/>
                </a:cubicBezTo>
                <a:cubicBezTo>
                  <a:pt x="3175967" y="834943"/>
                  <a:pt x="3133732" y="1099265"/>
                  <a:pt x="3164784" y="1342991"/>
                </a:cubicBezTo>
                <a:cubicBezTo>
                  <a:pt x="2838496" y="1347541"/>
                  <a:pt x="2775583" y="1341294"/>
                  <a:pt x="2468532" y="1342991"/>
                </a:cubicBezTo>
                <a:cubicBezTo>
                  <a:pt x="2161481" y="1344688"/>
                  <a:pt x="2091860" y="1333518"/>
                  <a:pt x="1930518" y="1342991"/>
                </a:cubicBezTo>
                <a:cubicBezTo>
                  <a:pt x="1769176" y="1352464"/>
                  <a:pt x="1654792" y="1348302"/>
                  <a:pt x="1392505" y="1342991"/>
                </a:cubicBezTo>
                <a:cubicBezTo>
                  <a:pt x="1130218" y="1337680"/>
                  <a:pt x="1037610" y="1367525"/>
                  <a:pt x="791196" y="1342991"/>
                </a:cubicBezTo>
                <a:cubicBezTo>
                  <a:pt x="544782" y="1318457"/>
                  <a:pt x="207237" y="1347029"/>
                  <a:pt x="0" y="1342991"/>
                </a:cubicBezTo>
                <a:cubicBezTo>
                  <a:pt x="-23583" y="1113953"/>
                  <a:pt x="-9409" y="883632"/>
                  <a:pt x="0" y="658066"/>
                </a:cubicBezTo>
                <a:cubicBezTo>
                  <a:pt x="9409" y="432500"/>
                  <a:pt x="23974" y="258701"/>
                  <a:pt x="0" y="0"/>
                </a:cubicBezTo>
                <a:close/>
              </a:path>
              <a:path w="3164784" h="1342991" fill="none" extrusionOk="0">
                <a:moveTo>
                  <a:pt x="-93266" y="0"/>
                </a:moveTo>
                <a:cubicBezTo>
                  <a:pt x="-97120" y="286492"/>
                  <a:pt x="-90265" y="462401"/>
                  <a:pt x="-93266" y="644636"/>
                </a:cubicBezTo>
                <a:cubicBezTo>
                  <a:pt x="-96267" y="826871"/>
                  <a:pt x="-117520" y="1195104"/>
                  <a:pt x="-93266" y="1342991"/>
                </a:cubicBezTo>
                <a:cubicBezTo>
                  <a:pt x="-64102" y="1041297"/>
                  <a:pt x="-76108" y="961856"/>
                  <a:pt x="-93266" y="698355"/>
                </a:cubicBezTo>
                <a:cubicBezTo>
                  <a:pt x="-110424" y="434854"/>
                  <a:pt x="-105835" y="269752"/>
                  <a:pt x="-93266" y="0"/>
                </a:cubicBezTo>
                <a:close/>
              </a:path>
              <a:path w="3164784" h="1342991" fill="none" extrusionOk="0">
                <a:moveTo>
                  <a:pt x="-93266" y="234755"/>
                </a:moveTo>
                <a:cubicBezTo>
                  <a:pt x="-146814" y="308596"/>
                  <a:pt x="-182137" y="357024"/>
                  <a:pt x="-246315" y="458363"/>
                </a:cubicBezTo>
              </a:path>
              <a:path w="3164784" h="1342991"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51737" y="299055"/>
                  <a:pt x="3143730" y="371117"/>
                  <a:pt x="3164784" y="631206"/>
                </a:cubicBezTo>
                <a:cubicBezTo>
                  <a:pt x="3185838" y="891295"/>
                  <a:pt x="3155459" y="1119037"/>
                  <a:pt x="3164784" y="1342991"/>
                </a:cubicBezTo>
                <a:cubicBezTo>
                  <a:pt x="3021047" y="1349699"/>
                  <a:pt x="2827855" y="1348666"/>
                  <a:pt x="2563475" y="1342991"/>
                </a:cubicBezTo>
                <a:cubicBezTo>
                  <a:pt x="2299095" y="1337316"/>
                  <a:pt x="2277170" y="1349159"/>
                  <a:pt x="2025462" y="1342991"/>
                </a:cubicBezTo>
                <a:cubicBezTo>
                  <a:pt x="1773754" y="1336823"/>
                  <a:pt x="1675052" y="1325392"/>
                  <a:pt x="1455801" y="1342991"/>
                </a:cubicBezTo>
                <a:cubicBezTo>
                  <a:pt x="1236550" y="1360590"/>
                  <a:pt x="1086986" y="1349807"/>
                  <a:pt x="917787" y="1342991"/>
                </a:cubicBezTo>
                <a:cubicBezTo>
                  <a:pt x="748588" y="1336175"/>
                  <a:pt x="341069" y="1307906"/>
                  <a:pt x="0" y="1342991"/>
                </a:cubicBezTo>
                <a:cubicBezTo>
                  <a:pt x="30878" y="1036383"/>
                  <a:pt x="22765" y="1002988"/>
                  <a:pt x="0" y="711785"/>
                </a:cubicBezTo>
                <a:cubicBezTo>
                  <a:pt x="-22765" y="420582"/>
                  <a:pt x="13491" y="330631"/>
                  <a:pt x="0" y="0"/>
                </a:cubicBezTo>
                <a:close/>
              </a:path>
              <a:path w="3164784" h="1342991" fill="none" stroke="0" extrusionOk="0">
                <a:moveTo>
                  <a:pt x="-93266" y="0"/>
                </a:moveTo>
                <a:cubicBezTo>
                  <a:pt x="-102773" y="282223"/>
                  <a:pt x="-66535" y="346279"/>
                  <a:pt x="-93266" y="644636"/>
                </a:cubicBezTo>
                <a:cubicBezTo>
                  <a:pt x="-119997" y="942993"/>
                  <a:pt x="-70720" y="1069660"/>
                  <a:pt x="-93266" y="1342991"/>
                </a:cubicBezTo>
                <a:cubicBezTo>
                  <a:pt x="-59131" y="1045291"/>
                  <a:pt x="-113835" y="949647"/>
                  <a:pt x="-93266" y="644636"/>
                </a:cubicBezTo>
                <a:cubicBezTo>
                  <a:pt x="-72697" y="339626"/>
                  <a:pt x="-80320" y="131531"/>
                  <a:pt x="-93266" y="0"/>
                </a:cubicBezTo>
                <a:close/>
              </a:path>
              <a:path w="3164784" h="1342991" fill="none" stroke="0" extrusionOk="0">
                <a:moveTo>
                  <a:pt x="-93266" y="234755"/>
                </a:moveTo>
                <a:cubicBezTo>
                  <a:pt x="-127488" y="278139"/>
                  <a:pt x="-209688" y="385899"/>
                  <a:pt x="-246315" y="458363"/>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4130"/>
                      <a:gd name="adj4" fmla="val -7783"/>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Les impacts sur la PV </a:t>
            </a:r>
          </a:p>
          <a:p>
            <a:pPr algn="ctr"/>
            <a:endParaRPr lang="fr-FR" sz="1100"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Kiwaï est une </a:t>
            </a:r>
            <a:r>
              <a:rPr lang="fr-FR" sz="1100" b="1" dirty="0">
                <a:latin typeface="Cavolini" panose="03000502040302020204" pitchFamily="66" charset="0"/>
                <a:cs typeface="Cavolini" panose="03000502040302020204" pitchFamily="66" charset="0"/>
              </a:rPr>
              <a:t>offre différenciante</a:t>
            </a:r>
            <a:r>
              <a:rPr lang="fr-FR" sz="1100" dirty="0">
                <a:latin typeface="Cavolini" panose="03000502040302020204" pitchFamily="66" charset="0"/>
                <a:cs typeface="Cavolini" panose="03000502040302020204" pitchFamily="66" charset="0"/>
              </a:rPr>
              <a:t>, avec une </a:t>
            </a:r>
            <a:r>
              <a:rPr lang="fr-FR" sz="1100" b="1" dirty="0">
                <a:latin typeface="Cavolini" panose="03000502040302020204" pitchFamily="66" charset="0"/>
                <a:cs typeface="Cavolini" panose="03000502040302020204" pitchFamily="66" charset="0"/>
              </a:rPr>
              <a:t>rémunération attractive</a:t>
            </a:r>
            <a:r>
              <a:rPr lang="fr-FR" sz="1100" dirty="0">
                <a:latin typeface="Cavolini" panose="03000502040302020204" pitchFamily="66" charset="0"/>
                <a:cs typeface="Cavolini" panose="03000502040302020204" pitchFamily="66" charset="0"/>
              </a:rPr>
              <a:t>, </a:t>
            </a:r>
            <a:r>
              <a:rPr lang="fr-FR" sz="1100" b="1" dirty="0">
                <a:latin typeface="Cavolini" panose="03000502040302020204" pitchFamily="66" charset="0"/>
                <a:cs typeface="Cavolini" panose="03000502040302020204" pitchFamily="66" charset="0"/>
              </a:rPr>
              <a:t>véritable levier pour satisfaire et conseiller nos clients</a:t>
            </a:r>
            <a:r>
              <a:rPr lang="fr-FR" sz="1100" dirty="0">
                <a:latin typeface="Cavolini" panose="03000502040302020204" pitchFamily="66" charset="0"/>
                <a:cs typeface="Cavolini" panose="03000502040302020204" pitchFamily="66" charset="0"/>
              </a:rPr>
              <a:t>. </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4963108"/>
            <a:ext cx="7405588" cy="1139006"/>
          </a:xfrm>
          <a:custGeom>
            <a:avLst/>
            <a:gdLst>
              <a:gd name="connsiteX0" fmla="*/ 0 w 7405588"/>
              <a:gd name="connsiteY0" fmla="*/ 0 h 1139006"/>
              <a:gd name="connsiteX1" fmla="*/ 821347 w 7405588"/>
              <a:gd name="connsiteY1" fmla="*/ 0 h 1139006"/>
              <a:gd name="connsiteX2" fmla="*/ 1494582 w 7405588"/>
              <a:gd name="connsiteY2" fmla="*/ 0 h 1139006"/>
              <a:gd name="connsiteX3" fmla="*/ 2241873 w 7405588"/>
              <a:gd name="connsiteY3" fmla="*/ 0 h 1139006"/>
              <a:gd name="connsiteX4" fmla="*/ 2989165 w 7405588"/>
              <a:gd name="connsiteY4" fmla="*/ 0 h 1139006"/>
              <a:gd name="connsiteX5" fmla="*/ 3662400 w 7405588"/>
              <a:gd name="connsiteY5" fmla="*/ 0 h 1139006"/>
              <a:gd name="connsiteX6" fmla="*/ 4187523 w 7405588"/>
              <a:gd name="connsiteY6" fmla="*/ 0 h 1139006"/>
              <a:gd name="connsiteX7" fmla="*/ 4934815 w 7405588"/>
              <a:gd name="connsiteY7" fmla="*/ 0 h 1139006"/>
              <a:gd name="connsiteX8" fmla="*/ 5533994 w 7405588"/>
              <a:gd name="connsiteY8" fmla="*/ 0 h 1139006"/>
              <a:gd name="connsiteX9" fmla="*/ 6207229 w 7405588"/>
              <a:gd name="connsiteY9" fmla="*/ 0 h 1139006"/>
              <a:gd name="connsiteX10" fmla="*/ 6658297 w 7405588"/>
              <a:gd name="connsiteY10" fmla="*/ 0 h 1139006"/>
              <a:gd name="connsiteX11" fmla="*/ 7405588 w 7405588"/>
              <a:gd name="connsiteY11" fmla="*/ 0 h 1139006"/>
              <a:gd name="connsiteX12" fmla="*/ 7405588 w 7405588"/>
              <a:gd name="connsiteY12" fmla="*/ 569503 h 1139006"/>
              <a:gd name="connsiteX13" fmla="*/ 7405588 w 7405588"/>
              <a:gd name="connsiteY13" fmla="*/ 1139006 h 1139006"/>
              <a:gd name="connsiteX14" fmla="*/ 6954520 w 7405588"/>
              <a:gd name="connsiteY14" fmla="*/ 1139006 h 1139006"/>
              <a:gd name="connsiteX15" fmla="*/ 6429397 w 7405588"/>
              <a:gd name="connsiteY15" fmla="*/ 1139006 h 1139006"/>
              <a:gd name="connsiteX16" fmla="*/ 5682106 w 7405588"/>
              <a:gd name="connsiteY16" fmla="*/ 1139006 h 1139006"/>
              <a:gd name="connsiteX17" fmla="*/ 4934815 w 7405588"/>
              <a:gd name="connsiteY17" fmla="*/ 1139006 h 1139006"/>
              <a:gd name="connsiteX18" fmla="*/ 4335635 w 7405588"/>
              <a:gd name="connsiteY18" fmla="*/ 1139006 h 1139006"/>
              <a:gd name="connsiteX19" fmla="*/ 3514288 w 7405588"/>
              <a:gd name="connsiteY19" fmla="*/ 1139006 h 1139006"/>
              <a:gd name="connsiteX20" fmla="*/ 2766997 w 7405588"/>
              <a:gd name="connsiteY20" fmla="*/ 1139006 h 1139006"/>
              <a:gd name="connsiteX21" fmla="*/ 1945650 w 7405588"/>
              <a:gd name="connsiteY21" fmla="*/ 1139006 h 1139006"/>
              <a:gd name="connsiteX22" fmla="*/ 1198359 w 7405588"/>
              <a:gd name="connsiteY22" fmla="*/ 1139006 h 1139006"/>
              <a:gd name="connsiteX23" fmla="*/ 0 w 7405588"/>
              <a:gd name="connsiteY23" fmla="*/ 1139006 h 1139006"/>
              <a:gd name="connsiteX24" fmla="*/ 0 w 7405588"/>
              <a:gd name="connsiteY24" fmla="*/ 569503 h 1139006"/>
              <a:gd name="connsiteX25" fmla="*/ 0 w 7405588"/>
              <a:gd name="connsiteY25" fmla="*/ 0 h 113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139006"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78741" y="183975"/>
                  <a:pt x="7401548" y="389549"/>
                  <a:pt x="7405588" y="569503"/>
                </a:cubicBezTo>
                <a:cubicBezTo>
                  <a:pt x="7409628" y="749457"/>
                  <a:pt x="7386453" y="953821"/>
                  <a:pt x="7405588" y="1139006"/>
                </a:cubicBezTo>
                <a:cubicBezTo>
                  <a:pt x="7238604" y="1155927"/>
                  <a:pt x="7146131" y="1127963"/>
                  <a:pt x="6954520" y="1139006"/>
                </a:cubicBezTo>
                <a:cubicBezTo>
                  <a:pt x="6762909" y="1150049"/>
                  <a:pt x="6594653" y="1142268"/>
                  <a:pt x="6429397" y="1139006"/>
                </a:cubicBezTo>
                <a:cubicBezTo>
                  <a:pt x="6264141" y="1135744"/>
                  <a:pt x="5944120" y="1136414"/>
                  <a:pt x="5682106" y="1139006"/>
                </a:cubicBezTo>
                <a:cubicBezTo>
                  <a:pt x="5420092" y="1141598"/>
                  <a:pt x="5209279" y="1172273"/>
                  <a:pt x="4934815" y="1139006"/>
                </a:cubicBezTo>
                <a:cubicBezTo>
                  <a:pt x="4660351" y="1105739"/>
                  <a:pt x="4554775" y="1121499"/>
                  <a:pt x="4335635" y="1139006"/>
                </a:cubicBezTo>
                <a:cubicBezTo>
                  <a:pt x="4116495" y="1156513"/>
                  <a:pt x="3744260" y="1136143"/>
                  <a:pt x="3514288" y="1139006"/>
                </a:cubicBezTo>
                <a:cubicBezTo>
                  <a:pt x="3284316" y="1141869"/>
                  <a:pt x="2973223" y="1105180"/>
                  <a:pt x="2766997" y="1139006"/>
                </a:cubicBezTo>
                <a:cubicBezTo>
                  <a:pt x="2560771" y="1172832"/>
                  <a:pt x="2284025" y="1127367"/>
                  <a:pt x="1945650" y="1139006"/>
                </a:cubicBezTo>
                <a:cubicBezTo>
                  <a:pt x="1607275" y="1150645"/>
                  <a:pt x="1407956" y="1140441"/>
                  <a:pt x="1198359" y="1139006"/>
                </a:cubicBezTo>
                <a:cubicBezTo>
                  <a:pt x="988762" y="1137571"/>
                  <a:pt x="256253" y="1110399"/>
                  <a:pt x="0" y="1139006"/>
                </a:cubicBezTo>
                <a:cubicBezTo>
                  <a:pt x="-11732" y="897393"/>
                  <a:pt x="24243" y="761862"/>
                  <a:pt x="0" y="569503"/>
                </a:cubicBezTo>
                <a:cubicBezTo>
                  <a:pt x="-24243" y="377144"/>
                  <a:pt x="-1988" y="230496"/>
                  <a:pt x="0" y="0"/>
                </a:cubicBezTo>
                <a:close/>
              </a:path>
              <a:path w="7405588" h="1139006"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419689" y="285112"/>
                  <a:pt x="7383301" y="344619"/>
                  <a:pt x="7405588" y="580893"/>
                </a:cubicBezTo>
                <a:cubicBezTo>
                  <a:pt x="7427875" y="817167"/>
                  <a:pt x="7426891" y="929617"/>
                  <a:pt x="7405588" y="1139006"/>
                </a:cubicBezTo>
                <a:cubicBezTo>
                  <a:pt x="7226261" y="1157736"/>
                  <a:pt x="7106435" y="1151457"/>
                  <a:pt x="6880464" y="1139006"/>
                </a:cubicBezTo>
                <a:cubicBezTo>
                  <a:pt x="6654493" y="1126555"/>
                  <a:pt x="6464347" y="1123192"/>
                  <a:pt x="6355341" y="1139006"/>
                </a:cubicBezTo>
                <a:cubicBezTo>
                  <a:pt x="6246335" y="1154820"/>
                  <a:pt x="5894222" y="1155175"/>
                  <a:pt x="5756162" y="1139006"/>
                </a:cubicBezTo>
                <a:cubicBezTo>
                  <a:pt x="5618102" y="1122837"/>
                  <a:pt x="5151091" y="1153977"/>
                  <a:pt x="4934815" y="1139006"/>
                </a:cubicBezTo>
                <a:cubicBezTo>
                  <a:pt x="4718539" y="1124035"/>
                  <a:pt x="4419669" y="1139257"/>
                  <a:pt x="4261579" y="1139006"/>
                </a:cubicBezTo>
                <a:cubicBezTo>
                  <a:pt x="4103489" y="1138755"/>
                  <a:pt x="3787567" y="1129657"/>
                  <a:pt x="3662400" y="1139006"/>
                </a:cubicBezTo>
                <a:cubicBezTo>
                  <a:pt x="3537233" y="1148355"/>
                  <a:pt x="3220143" y="1118913"/>
                  <a:pt x="2915109" y="1139006"/>
                </a:cubicBezTo>
                <a:cubicBezTo>
                  <a:pt x="2610075" y="1159099"/>
                  <a:pt x="2545973" y="1139658"/>
                  <a:pt x="2241873" y="1139006"/>
                </a:cubicBezTo>
                <a:cubicBezTo>
                  <a:pt x="1937773" y="1138354"/>
                  <a:pt x="1755204" y="1101661"/>
                  <a:pt x="1420526" y="1139006"/>
                </a:cubicBezTo>
                <a:cubicBezTo>
                  <a:pt x="1085848" y="1176351"/>
                  <a:pt x="916011" y="1138362"/>
                  <a:pt x="599179" y="1139006"/>
                </a:cubicBezTo>
                <a:cubicBezTo>
                  <a:pt x="282347" y="1139650"/>
                  <a:pt x="146465" y="1121640"/>
                  <a:pt x="0" y="1139006"/>
                </a:cubicBezTo>
                <a:cubicBezTo>
                  <a:pt x="19571" y="1024386"/>
                  <a:pt x="21529" y="796771"/>
                  <a:pt x="0" y="592283"/>
                </a:cubicBezTo>
                <a:cubicBezTo>
                  <a:pt x="-21529" y="387795"/>
                  <a:pt x="11251" y="258974"/>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966571" y="4885826"/>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Kiwaï !</a:t>
            </a:r>
          </a:p>
        </p:txBody>
      </p:sp>
      <p:sp>
        <p:nvSpPr>
          <p:cNvPr id="2" name="ZoneTexte 1">
            <a:extLst>
              <a:ext uri="{FF2B5EF4-FFF2-40B4-BE49-F238E27FC236}">
                <a16:creationId xmlns:a16="http://schemas.microsoft.com/office/drawing/2014/main" id="{A0133FD5-3C70-0C47-B2BE-2AFAB52EC304}"/>
              </a:ext>
            </a:extLst>
          </p:cNvPr>
          <p:cNvSpPr txBox="1"/>
          <p:nvPr/>
        </p:nvSpPr>
        <p:spPr>
          <a:xfrm>
            <a:off x="695324" y="5128392"/>
            <a:ext cx="7045175" cy="938719"/>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Kiwaï est une </a:t>
            </a:r>
            <a:r>
              <a:rPr lang="fr-FR" sz="1100" b="1" dirty="0">
                <a:latin typeface="Cavolini" panose="03000502040302020204" pitchFamily="66" charset="0"/>
                <a:cs typeface="Cavolini" panose="03000502040302020204" pitchFamily="66" charset="0"/>
              </a:rPr>
              <a:t>plateforme de financement participatif dédiée aux projets de développement durable </a:t>
            </a:r>
            <a:r>
              <a:rPr lang="fr-FR" sz="1100" dirty="0">
                <a:latin typeface="Cavolini" panose="03000502040302020204" pitchFamily="66" charset="0"/>
                <a:cs typeface="Cavolini" panose="03000502040302020204" pitchFamily="66" charset="0"/>
              </a:rPr>
              <a:t>en France créée par la CE Normandie fin 2019.</a:t>
            </a:r>
          </a:p>
          <a:p>
            <a:endParaRPr lang="fr-FR" sz="1100" dirty="0">
              <a:latin typeface="Cavolini" panose="03000502040302020204" pitchFamily="66" charset="0"/>
              <a:cs typeface="Cavolini" panose="03000502040302020204" pitchFamily="66" charset="0"/>
            </a:endParaRPr>
          </a:p>
          <a:p>
            <a:r>
              <a:rPr lang="fr-FR" sz="1100" dirty="0">
                <a:latin typeface="Cavolini" panose="03000502040302020204" pitchFamily="66" charset="0"/>
                <a:cs typeface="Cavolini" panose="03000502040302020204" pitchFamily="66" charset="0"/>
              </a:rPr>
              <a:t>Toutes les personnes morales, porteuses de projets ont accès à la plateforme via un financement par les marchés des professionnels et BDR de la CEGEE.</a:t>
            </a:r>
          </a:p>
        </p:txBody>
      </p:sp>
      <p:sp>
        <p:nvSpPr>
          <p:cNvPr id="6" name="Ellipse 5">
            <a:extLst>
              <a:ext uri="{FF2B5EF4-FFF2-40B4-BE49-F238E27FC236}">
                <a16:creationId xmlns:a16="http://schemas.microsoft.com/office/drawing/2014/main" id="{6FA24598-B2AD-1C3F-807F-52DA137D4E7D}"/>
              </a:ext>
            </a:extLst>
          </p:cNvPr>
          <p:cNvSpPr/>
          <p:nvPr/>
        </p:nvSpPr>
        <p:spPr>
          <a:xfrm>
            <a:off x="469136" y="5235523"/>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7" name="Ellipse 6">
            <a:extLst>
              <a:ext uri="{FF2B5EF4-FFF2-40B4-BE49-F238E27FC236}">
                <a16:creationId xmlns:a16="http://schemas.microsoft.com/office/drawing/2014/main" id="{0ED1147F-248D-1E89-05AE-BA7359DC3CBC}"/>
              </a:ext>
            </a:extLst>
          </p:cNvPr>
          <p:cNvSpPr/>
          <p:nvPr/>
        </p:nvSpPr>
        <p:spPr>
          <a:xfrm>
            <a:off x="463482" y="5748644"/>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11" name="ZoneTexte 10">
            <a:extLst>
              <a:ext uri="{FF2B5EF4-FFF2-40B4-BE49-F238E27FC236}">
                <a16:creationId xmlns:a16="http://schemas.microsoft.com/office/drawing/2014/main" id="{03522E14-C52D-44E8-29C3-35DE0C5F8868}"/>
              </a:ext>
            </a:extLst>
          </p:cNvPr>
          <p:cNvSpPr txBox="1"/>
          <p:nvPr/>
        </p:nvSpPr>
        <p:spPr>
          <a:xfrm>
            <a:off x="353371" y="3289351"/>
            <a:ext cx="2791060" cy="1277273"/>
          </a:xfrm>
          <a:prstGeom prst="rect">
            <a:avLst/>
          </a:prstGeom>
          <a:noFill/>
        </p:spPr>
        <p:txBody>
          <a:bodyPr wrap="square" rtlCol="0">
            <a:spAutoFit/>
          </a:bodyPr>
          <a:lstStyle/>
          <a:p>
            <a:pPr algn="ctr"/>
            <a:r>
              <a:rPr lang="fr-FR" sz="1100" b="1" dirty="0">
                <a:latin typeface="Cavolini" panose="03000502040302020204" pitchFamily="66" charset="0"/>
                <a:cs typeface="Cavolini" panose="03000502040302020204" pitchFamily="66" charset="0"/>
              </a:rPr>
              <a:t>Clients particuliers </a:t>
            </a:r>
            <a:r>
              <a:rPr lang="fr-FR" sz="1100" dirty="0">
                <a:latin typeface="Cavolini" panose="03000502040302020204" pitchFamily="66" charset="0"/>
                <a:cs typeface="Cavolini" panose="03000502040302020204" pitchFamily="66" charset="0"/>
              </a:rPr>
              <a:t>résidant dans la région Grand Est, clients ou non de la CEGEE, </a:t>
            </a:r>
            <a:r>
              <a:rPr lang="fr-FR" sz="1100" b="1" dirty="0">
                <a:latin typeface="Cavolini" panose="03000502040302020204" pitchFamily="66" charset="0"/>
                <a:cs typeface="Cavolini" panose="03000502040302020204" pitchFamily="66" charset="0"/>
              </a:rPr>
              <a:t>sensibles aux économies durables </a:t>
            </a:r>
            <a:r>
              <a:rPr lang="fr-FR" sz="1100" dirty="0">
                <a:latin typeface="Cavolini" panose="03000502040302020204" pitchFamily="66" charset="0"/>
                <a:cs typeface="Cavolini" panose="03000502040302020204" pitchFamily="66" charset="0"/>
              </a:rPr>
              <a:t>et en recherche de placements représentants des valeurs citoyennes et locales. *</a:t>
            </a:r>
          </a:p>
        </p:txBody>
      </p:sp>
      <p:sp>
        <p:nvSpPr>
          <p:cNvPr id="18" name="ZoneTexte 17">
            <a:extLst>
              <a:ext uri="{FF2B5EF4-FFF2-40B4-BE49-F238E27FC236}">
                <a16:creationId xmlns:a16="http://schemas.microsoft.com/office/drawing/2014/main" id="{19B05E17-C685-8A83-5EC7-87F79DAD609E}"/>
              </a:ext>
            </a:extLst>
          </p:cNvPr>
          <p:cNvSpPr txBox="1"/>
          <p:nvPr/>
        </p:nvSpPr>
        <p:spPr>
          <a:xfrm>
            <a:off x="267747" y="6105649"/>
            <a:ext cx="7844157" cy="369332"/>
          </a:xfrm>
          <a:prstGeom prst="rect">
            <a:avLst/>
          </a:prstGeom>
          <a:noFill/>
        </p:spPr>
        <p:txBody>
          <a:bodyPr wrap="square" rtlCol="0">
            <a:spAutoFit/>
          </a:bodyPr>
          <a:lstStyle/>
          <a:p>
            <a:r>
              <a:rPr lang="fr-FR" sz="900" dirty="0">
                <a:latin typeface="Cavolini" panose="03000502040302020204" pitchFamily="66" charset="0"/>
                <a:cs typeface="Cavolini" panose="03000502040302020204" pitchFamily="66" charset="0"/>
              </a:rPr>
              <a:t>*Pour favoriser le financement local, la souscription est d’abord ouverte aux résidents de la Communauté de Communes où se situe le projet, avant d’être ouverte à toute la région Grand Est.</a:t>
            </a:r>
            <a:endParaRPr lang="fr-FR" sz="1100" dirty="0">
              <a:latin typeface="Cavolini" panose="03000502040302020204" pitchFamily="66" charset="0"/>
              <a:cs typeface="Cavolini" panose="03000502040302020204" pitchFamily="66" charset="0"/>
            </a:endParaRPr>
          </a:p>
        </p:txBody>
      </p:sp>
      <p:sp>
        <p:nvSpPr>
          <p:cNvPr id="19" name="Ellipse 18">
            <a:extLst>
              <a:ext uri="{FF2B5EF4-FFF2-40B4-BE49-F238E27FC236}">
                <a16:creationId xmlns:a16="http://schemas.microsoft.com/office/drawing/2014/main" id="{155A3FF9-2B00-E4F3-22BD-03A0B9437C38}"/>
              </a:ext>
            </a:extLst>
          </p:cNvPr>
          <p:cNvSpPr/>
          <p:nvPr/>
        </p:nvSpPr>
        <p:spPr>
          <a:xfrm>
            <a:off x="3487604" y="3444973"/>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20" name="ZoneTexte 19">
            <a:extLst>
              <a:ext uri="{FF2B5EF4-FFF2-40B4-BE49-F238E27FC236}">
                <a16:creationId xmlns:a16="http://schemas.microsoft.com/office/drawing/2014/main" id="{9A195CA5-883C-D937-94EE-B0684350A97A}"/>
              </a:ext>
            </a:extLst>
          </p:cNvPr>
          <p:cNvSpPr txBox="1"/>
          <p:nvPr/>
        </p:nvSpPr>
        <p:spPr>
          <a:xfrm>
            <a:off x="3692696" y="3237453"/>
            <a:ext cx="4055367" cy="600164"/>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Répondre aux questions </a:t>
            </a:r>
            <a:r>
              <a:rPr lang="fr-FR" sz="1100" dirty="0">
                <a:latin typeface="Cavolini" panose="03000502040302020204" pitchFamily="66" charset="0"/>
                <a:cs typeface="Cavolini" panose="03000502040302020204" pitchFamily="66" charset="0"/>
              </a:rPr>
              <a:t>des clients en les orientant sur le site Kiwaï : </a:t>
            </a:r>
            <a:r>
              <a:rPr lang="fr-FR" sz="1100" b="1" dirty="0">
                <a:latin typeface="Cavolini" panose="03000502040302020204" pitchFamily="66" charset="0"/>
                <a:cs typeface="Cavolini" panose="03000502040302020204" pitchFamily="66" charset="0"/>
                <a:hlinkClick r:id="rId4"/>
              </a:rPr>
              <a:t>Plateforme de financement participatif éco-responsable (kiwai.fr) </a:t>
            </a:r>
            <a:endParaRPr lang="fr-FR" sz="1100" b="1" dirty="0">
              <a:latin typeface="Cavolini" panose="03000502040302020204" pitchFamily="66" charset="0"/>
              <a:cs typeface="Cavolini" panose="03000502040302020204" pitchFamily="66" charset="0"/>
            </a:endParaRPr>
          </a:p>
        </p:txBody>
      </p:sp>
      <p:sp>
        <p:nvSpPr>
          <p:cNvPr id="21" name="Ellipse 20">
            <a:extLst>
              <a:ext uri="{FF2B5EF4-FFF2-40B4-BE49-F238E27FC236}">
                <a16:creationId xmlns:a16="http://schemas.microsoft.com/office/drawing/2014/main" id="{5AF1FEF3-45EF-BA22-1BD1-FC48E2E71C0E}"/>
              </a:ext>
            </a:extLst>
          </p:cNvPr>
          <p:cNvSpPr/>
          <p:nvPr/>
        </p:nvSpPr>
        <p:spPr>
          <a:xfrm>
            <a:off x="3487604" y="4220834"/>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22" name="ZoneTexte 21">
            <a:extLst>
              <a:ext uri="{FF2B5EF4-FFF2-40B4-BE49-F238E27FC236}">
                <a16:creationId xmlns:a16="http://schemas.microsoft.com/office/drawing/2014/main" id="{19F507F4-03EF-FE44-79CD-7A2A48D95F68}"/>
              </a:ext>
            </a:extLst>
          </p:cNvPr>
          <p:cNvSpPr txBox="1"/>
          <p:nvPr/>
        </p:nvSpPr>
        <p:spPr>
          <a:xfrm>
            <a:off x="3685133" y="4013314"/>
            <a:ext cx="4055366" cy="600164"/>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Respecter notre devoir de neutralité </a:t>
            </a:r>
            <a:r>
              <a:rPr lang="fr-FR" sz="1100" dirty="0">
                <a:latin typeface="Cavolini" panose="03000502040302020204" pitchFamily="66" charset="0"/>
                <a:cs typeface="Cavolini" panose="03000502040302020204" pitchFamily="66" charset="0"/>
              </a:rPr>
              <a:t>: il nous est interdit de prendre position auprès des clients pour les inciter à souscrire.</a:t>
            </a:r>
          </a:p>
        </p:txBody>
      </p:sp>
      <p:pic>
        <p:nvPicPr>
          <p:cNvPr id="9" name="Image 8">
            <a:extLst>
              <a:ext uri="{FF2B5EF4-FFF2-40B4-BE49-F238E27FC236}">
                <a16:creationId xmlns:a16="http://schemas.microsoft.com/office/drawing/2014/main" id="{C4F15498-82E4-D85A-9E7A-4C4EEC5E8FEC}"/>
              </a:ext>
            </a:extLst>
          </p:cNvPr>
          <p:cNvPicPr>
            <a:picLocks noChangeAspect="1"/>
          </p:cNvPicPr>
          <p:nvPr/>
        </p:nvPicPr>
        <p:blipFill>
          <a:blip r:embed="rId5">
            <a:duotone>
              <a:prstClr val="black"/>
              <a:schemeClr val="accent4">
                <a:tint val="45000"/>
                <a:satMod val="400000"/>
              </a:schemeClr>
            </a:duotone>
          </a:blip>
          <a:stretch>
            <a:fillRect/>
          </a:stretch>
        </p:blipFill>
        <p:spPr>
          <a:xfrm rot="5400000" flipH="1" flipV="1">
            <a:off x="7532979" y="4580488"/>
            <a:ext cx="390819" cy="349164"/>
          </a:xfrm>
          <a:prstGeom prst="rect">
            <a:avLst/>
          </a:prstGeom>
          <a:noFill/>
        </p:spPr>
      </p:pic>
    </p:spTree>
    <p:extLst>
      <p:ext uri="{BB962C8B-B14F-4D97-AF65-F5344CB8AC3E}">
        <p14:creationId xmlns:p14="http://schemas.microsoft.com/office/powerpoint/2010/main" val="626360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33679-FFD0-62EF-E350-8FAC902ED4FC}"/>
              </a:ext>
            </a:extLst>
          </p:cNvPr>
          <p:cNvSpPr>
            <a:spLocks noGrp="1"/>
          </p:cNvSpPr>
          <p:nvPr>
            <p:ph type="body" sz="quarter" idx="14"/>
          </p:nvPr>
        </p:nvSpPr>
        <p:spPr/>
        <p:txBody>
          <a:bodyPr/>
          <a:lstStyle/>
          <a:p>
            <a:r>
              <a:rPr lang="fr-FR" dirty="0"/>
              <a:t>Nos partenaires et nos filiales</a:t>
            </a:r>
          </a:p>
        </p:txBody>
      </p:sp>
      <p:sp>
        <p:nvSpPr>
          <p:cNvPr id="3" name="Rectangle 2">
            <a:extLst>
              <a:ext uri="{FF2B5EF4-FFF2-40B4-BE49-F238E27FC236}">
                <a16:creationId xmlns:a16="http://schemas.microsoft.com/office/drawing/2014/main" id="{240A60E2-FB93-CC60-1ACA-14FB349CD86E}"/>
              </a:ext>
            </a:extLst>
          </p:cNvPr>
          <p:cNvSpPr/>
          <p:nvPr/>
        </p:nvSpPr>
        <p:spPr>
          <a:xfrm>
            <a:off x="676275" y="952500"/>
            <a:ext cx="2009775" cy="4762500"/>
          </a:xfrm>
          <a:custGeom>
            <a:avLst/>
            <a:gdLst>
              <a:gd name="connsiteX0" fmla="*/ 0 w 2009775"/>
              <a:gd name="connsiteY0" fmla="*/ 0 h 4762500"/>
              <a:gd name="connsiteX1" fmla="*/ 710121 w 2009775"/>
              <a:gd name="connsiteY1" fmla="*/ 0 h 4762500"/>
              <a:gd name="connsiteX2" fmla="*/ 1359948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2136321 h 4762500"/>
              <a:gd name="connsiteX7" fmla="*/ 2009775 w 2009775"/>
              <a:gd name="connsiteY7" fmla="*/ 272142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710121 w 2009775"/>
              <a:gd name="connsiteY12" fmla="*/ 4762500 h 4762500"/>
              <a:gd name="connsiteX13" fmla="*/ 0 w 2009775"/>
              <a:gd name="connsiteY13" fmla="*/ 4762500 h 4762500"/>
              <a:gd name="connsiteX14" fmla="*/ 0 w 2009775"/>
              <a:gd name="connsiteY14" fmla="*/ 4177393 h 4762500"/>
              <a:gd name="connsiteX15" fmla="*/ 0 w 2009775"/>
              <a:gd name="connsiteY15" fmla="*/ 3639911 h 4762500"/>
              <a:gd name="connsiteX16" fmla="*/ 0 w 2009775"/>
              <a:gd name="connsiteY16" fmla="*/ 2911929 h 4762500"/>
              <a:gd name="connsiteX17" fmla="*/ 0 w 2009775"/>
              <a:gd name="connsiteY17" fmla="*/ 2231571 h 4762500"/>
              <a:gd name="connsiteX18" fmla="*/ 0 w 2009775"/>
              <a:gd name="connsiteY18" fmla="*/ 1694089 h 4762500"/>
              <a:gd name="connsiteX19" fmla="*/ 0 w 2009775"/>
              <a:gd name="connsiteY19" fmla="*/ 9661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65187" y="-9564"/>
                  <a:pt x="520116" y="34756"/>
                  <a:pt x="710121" y="0"/>
                </a:cubicBezTo>
                <a:cubicBezTo>
                  <a:pt x="900126" y="-34756"/>
                  <a:pt x="1122295" y="14811"/>
                  <a:pt x="1359948" y="0"/>
                </a:cubicBezTo>
                <a:cubicBezTo>
                  <a:pt x="1597601" y="-14811"/>
                  <a:pt x="1687579" y="526"/>
                  <a:pt x="2009775" y="0"/>
                </a:cubicBezTo>
                <a:cubicBezTo>
                  <a:pt x="2020358" y="171418"/>
                  <a:pt x="2017859" y="601737"/>
                  <a:pt x="2009775" y="775607"/>
                </a:cubicBezTo>
                <a:cubicBezTo>
                  <a:pt x="2001691" y="949477"/>
                  <a:pt x="1988576" y="1153274"/>
                  <a:pt x="2009775" y="1360714"/>
                </a:cubicBezTo>
                <a:cubicBezTo>
                  <a:pt x="2030974" y="1568154"/>
                  <a:pt x="1999421" y="1922490"/>
                  <a:pt x="2009775" y="2136321"/>
                </a:cubicBezTo>
                <a:cubicBezTo>
                  <a:pt x="2020129" y="2350152"/>
                  <a:pt x="2024789" y="2545699"/>
                  <a:pt x="2009775" y="2721429"/>
                </a:cubicBezTo>
                <a:cubicBezTo>
                  <a:pt x="1994761" y="2897159"/>
                  <a:pt x="1990393" y="3076813"/>
                  <a:pt x="2009775" y="3401786"/>
                </a:cubicBezTo>
                <a:cubicBezTo>
                  <a:pt x="2029157" y="3726759"/>
                  <a:pt x="1997156" y="3836847"/>
                  <a:pt x="2009775" y="4034518"/>
                </a:cubicBezTo>
                <a:cubicBezTo>
                  <a:pt x="2022394" y="4232189"/>
                  <a:pt x="1998103" y="4599525"/>
                  <a:pt x="2009775" y="4762500"/>
                </a:cubicBezTo>
                <a:cubicBezTo>
                  <a:pt x="1868079" y="4772093"/>
                  <a:pt x="1499180" y="4781415"/>
                  <a:pt x="1339850" y="4762500"/>
                </a:cubicBezTo>
                <a:cubicBezTo>
                  <a:pt x="1180520" y="4743585"/>
                  <a:pt x="836326" y="4785718"/>
                  <a:pt x="710121" y="4762500"/>
                </a:cubicBezTo>
                <a:cubicBezTo>
                  <a:pt x="583916" y="4739282"/>
                  <a:pt x="167310" y="4733341"/>
                  <a:pt x="0" y="4762500"/>
                </a:cubicBezTo>
                <a:cubicBezTo>
                  <a:pt x="20554" y="4630970"/>
                  <a:pt x="-23941" y="4456607"/>
                  <a:pt x="0" y="4177393"/>
                </a:cubicBezTo>
                <a:cubicBezTo>
                  <a:pt x="23941" y="3898179"/>
                  <a:pt x="-22229" y="3900744"/>
                  <a:pt x="0" y="3639911"/>
                </a:cubicBezTo>
                <a:cubicBezTo>
                  <a:pt x="22229" y="3379078"/>
                  <a:pt x="-20873" y="3159780"/>
                  <a:pt x="0" y="2911929"/>
                </a:cubicBezTo>
                <a:cubicBezTo>
                  <a:pt x="20873" y="2664078"/>
                  <a:pt x="-17530" y="2548594"/>
                  <a:pt x="0" y="2231571"/>
                </a:cubicBezTo>
                <a:cubicBezTo>
                  <a:pt x="17530" y="1914548"/>
                  <a:pt x="4719" y="1935947"/>
                  <a:pt x="0" y="1694089"/>
                </a:cubicBezTo>
                <a:cubicBezTo>
                  <a:pt x="-4719" y="1452231"/>
                  <a:pt x="-16119" y="1234068"/>
                  <a:pt x="0" y="966107"/>
                </a:cubicBezTo>
                <a:cubicBezTo>
                  <a:pt x="16119" y="698146"/>
                  <a:pt x="-25913" y="381690"/>
                  <a:pt x="0" y="0"/>
                </a:cubicBezTo>
                <a:close/>
              </a:path>
              <a:path w="2009775" h="4762500" stroke="0" extrusionOk="0">
                <a:moveTo>
                  <a:pt x="0" y="0"/>
                </a:moveTo>
                <a:cubicBezTo>
                  <a:pt x="283373" y="-46"/>
                  <a:pt x="480280" y="18198"/>
                  <a:pt x="609632" y="0"/>
                </a:cubicBezTo>
                <a:cubicBezTo>
                  <a:pt x="738984" y="-18198"/>
                  <a:pt x="961167" y="21226"/>
                  <a:pt x="1279557" y="0"/>
                </a:cubicBezTo>
                <a:cubicBezTo>
                  <a:pt x="1597947" y="-21226"/>
                  <a:pt x="1786403" y="9365"/>
                  <a:pt x="2009775" y="0"/>
                </a:cubicBezTo>
                <a:cubicBezTo>
                  <a:pt x="2005068" y="107557"/>
                  <a:pt x="2012326" y="413843"/>
                  <a:pt x="2009775" y="537482"/>
                </a:cubicBezTo>
                <a:cubicBezTo>
                  <a:pt x="2007224" y="661121"/>
                  <a:pt x="1991931" y="824274"/>
                  <a:pt x="2009775" y="1074964"/>
                </a:cubicBezTo>
                <a:cubicBezTo>
                  <a:pt x="2027619" y="1325654"/>
                  <a:pt x="1995928" y="1590337"/>
                  <a:pt x="2009775" y="1755321"/>
                </a:cubicBezTo>
                <a:cubicBezTo>
                  <a:pt x="2023622" y="1920305"/>
                  <a:pt x="1981362" y="2163481"/>
                  <a:pt x="2009775" y="2340429"/>
                </a:cubicBezTo>
                <a:cubicBezTo>
                  <a:pt x="2038188" y="2517377"/>
                  <a:pt x="2035770" y="2679549"/>
                  <a:pt x="2009775" y="2877911"/>
                </a:cubicBezTo>
                <a:cubicBezTo>
                  <a:pt x="1983780" y="3076273"/>
                  <a:pt x="2042467" y="3390597"/>
                  <a:pt x="2009775" y="3558268"/>
                </a:cubicBezTo>
                <a:cubicBezTo>
                  <a:pt x="1977083" y="3725939"/>
                  <a:pt x="2023353" y="3862249"/>
                  <a:pt x="2009775" y="4095750"/>
                </a:cubicBezTo>
                <a:cubicBezTo>
                  <a:pt x="1996197" y="4329251"/>
                  <a:pt x="2031888" y="4452109"/>
                  <a:pt x="2009775" y="4762500"/>
                </a:cubicBezTo>
                <a:cubicBezTo>
                  <a:pt x="1762925" y="4781846"/>
                  <a:pt x="1542725" y="4787519"/>
                  <a:pt x="1380046" y="4762500"/>
                </a:cubicBezTo>
                <a:cubicBezTo>
                  <a:pt x="1217367" y="4737481"/>
                  <a:pt x="899631" y="4790396"/>
                  <a:pt x="770414" y="4762500"/>
                </a:cubicBezTo>
                <a:cubicBezTo>
                  <a:pt x="641197" y="4734604"/>
                  <a:pt x="373348" y="4758626"/>
                  <a:pt x="0" y="4762500"/>
                </a:cubicBezTo>
                <a:cubicBezTo>
                  <a:pt x="34518" y="4452012"/>
                  <a:pt x="-25645" y="4255991"/>
                  <a:pt x="0" y="3986893"/>
                </a:cubicBezTo>
                <a:cubicBezTo>
                  <a:pt x="25645" y="3717795"/>
                  <a:pt x="-6817" y="3436725"/>
                  <a:pt x="0" y="3258911"/>
                </a:cubicBezTo>
                <a:cubicBezTo>
                  <a:pt x="6817" y="3081097"/>
                  <a:pt x="-14663" y="2947925"/>
                  <a:pt x="0" y="2673804"/>
                </a:cubicBezTo>
                <a:cubicBezTo>
                  <a:pt x="14663" y="2399683"/>
                  <a:pt x="-24497" y="2210310"/>
                  <a:pt x="0" y="2041071"/>
                </a:cubicBezTo>
                <a:cubicBezTo>
                  <a:pt x="24497" y="1871832"/>
                  <a:pt x="-30614" y="1654566"/>
                  <a:pt x="0" y="1313089"/>
                </a:cubicBezTo>
                <a:cubicBezTo>
                  <a:pt x="30614" y="971612"/>
                  <a:pt x="1988" y="861042"/>
                  <a:pt x="0" y="727982"/>
                </a:cubicBezTo>
                <a:cubicBezTo>
                  <a:pt x="-1988" y="594922"/>
                  <a:pt x="8496" y="188894"/>
                  <a:pt x="0" y="0"/>
                </a:cubicBezTo>
                <a:close/>
              </a:path>
            </a:pathLst>
          </a:custGeom>
          <a:solidFill>
            <a:srgbClr val="FF8F8F"/>
          </a:solidFill>
          <a:ln>
            <a:solidFill>
              <a:srgbClr val="FF8F8F"/>
            </a:solidFill>
            <a:extLst>
              <a:ext uri="{C807C97D-BFC1-408E-A445-0C87EB9F89A2}">
                <ask:lineSketchStyleProps xmlns:ask="http://schemas.microsoft.com/office/drawing/2018/sketchyshapes" sd="359810162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678D3B07-0631-F150-F4C6-7D6D4AAF7FE0}"/>
              </a:ext>
            </a:extLst>
          </p:cNvPr>
          <p:cNvSpPr/>
          <p:nvPr/>
        </p:nvSpPr>
        <p:spPr>
          <a:xfrm>
            <a:off x="2838450" y="952500"/>
            <a:ext cx="2009775" cy="4762500"/>
          </a:xfrm>
          <a:custGeom>
            <a:avLst/>
            <a:gdLst>
              <a:gd name="connsiteX0" fmla="*/ 0 w 2009775"/>
              <a:gd name="connsiteY0" fmla="*/ 0 h 4762500"/>
              <a:gd name="connsiteX1" fmla="*/ 669925 w 2009775"/>
              <a:gd name="connsiteY1" fmla="*/ 0 h 4762500"/>
              <a:gd name="connsiteX2" fmla="*/ 1319752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1945821 h 4762500"/>
              <a:gd name="connsiteX7" fmla="*/ 2009775 w 2009775"/>
              <a:gd name="connsiteY7" fmla="*/ 2530929 h 4762500"/>
              <a:gd name="connsiteX8" fmla="*/ 2009775 w 2009775"/>
              <a:gd name="connsiteY8" fmla="*/ 3068411 h 4762500"/>
              <a:gd name="connsiteX9" fmla="*/ 2009775 w 2009775"/>
              <a:gd name="connsiteY9" fmla="*/ 3605893 h 4762500"/>
              <a:gd name="connsiteX10" fmla="*/ 2009775 w 2009775"/>
              <a:gd name="connsiteY10" fmla="*/ 4762500 h 4762500"/>
              <a:gd name="connsiteX11" fmla="*/ 1359948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129768 h 4762500"/>
              <a:gd name="connsiteX15" fmla="*/ 0 w 2009775"/>
              <a:gd name="connsiteY15" fmla="*/ 3497036 h 4762500"/>
              <a:gd name="connsiteX16" fmla="*/ 0 w 2009775"/>
              <a:gd name="connsiteY16" fmla="*/ 2864304 h 4762500"/>
              <a:gd name="connsiteX17" fmla="*/ 0 w 2009775"/>
              <a:gd name="connsiteY17" fmla="*/ 2231571 h 4762500"/>
              <a:gd name="connsiteX18" fmla="*/ 0 w 2009775"/>
              <a:gd name="connsiteY18" fmla="*/ 1646464 h 4762500"/>
              <a:gd name="connsiteX19" fmla="*/ 0 w 2009775"/>
              <a:gd name="connsiteY19" fmla="*/ 91848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36738" y="27841"/>
                  <a:pt x="392819" y="-14640"/>
                  <a:pt x="669925" y="0"/>
                </a:cubicBezTo>
                <a:cubicBezTo>
                  <a:pt x="947032" y="14640"/>
                  <a:pt x="1029981" y="-22633"/>
                  <a:pt x="1319752" y="0"/>
                </a:cubicBezTo>
                <a:cubicBezTo>
                  <a:pt x="1609523" y="22633"/>
                  <a:pt x="1693633" y="3744"/>
                  <a:pt x="2009775" y="0"/>
                </a:cubicBezTo>
                <a:cubicBezTo>
                  <a:pt x="2048486" y="356016"/>
                  <a:pt x="1976184" y="580215"/>
                  <a:pt x="2009775" y="775607"/>
                </a:cubicBezTo>
                <a:cubicBezTo>
                  <a:pt x="2043366" y="970999"/>
                  <a:pt x="2019838" y="1128798"/>
                  <a:pt x="2009775" y="1360714"/>
                </a:cubicBezTo>
                <a:cubicBezTo>
                  <a:pt x="1999712" y="1592630"/>
                  <a:pt x="1993622" y="1701932"/>
                  <a:pt x="2009775" y="1945821"/>
                </a:cubicBezTo>
                <a:cubicBezTo>
                  <a:pt x="2025928" y="2189710"/>
                  <a:pt x="1989269" y="2247747"/>
                  <a:pt x="2009775" y="2530929"/>
                </a:cubicBezTo>
                <a:cubicBezTo>
                  <a:pt x="2030281" y="2814111"/>
                  <a:pt x="2016861" y="2952628"/>
                  <a:pt x="2009775" y="3068411"/>
                </a:cubicBezTo>
                <a:cubicBezTo>
                  <a:pt x="2002689" y="3184194"/>
                  <a:pt x="2017420" y="3469220"/>
                  <a:pt x="2009775" y="3605893"/>
                </a:cubicBezTo>
                <a:cubicBezTo>
                  <a:pt x="2002130" y="3742566"/>
                  <a:pt x="2023684" y="4351006"/>
                  <a:pt x="2009775" y="4762500"/>
                </a:cubicBezTo>
                <a:cubicBezTo>
                  <a:pt x="1825321" y="4755360"/>
                  <a:pt x="1580427" y="4784738"/>
                  <a:pt x="1359948" y="4762500"/>
                </a:cubicBezTo>
                <a:cubicBezTo>
                  <a:pt x="1139469" y="4740262"/>
                  <a:pt x="955070" y="4788466"/>
                  <a:pt x="669925" y="4762500"/>
                </a:cubicBezTo>
                <a:cubicBezTo>
                  <a:pt x="384780" y="4736534"/>
                  <a:pt x="197881" y="4793342"/>
                  <a:pt x="0" y="4762500"/>
                </a:cubicBezTo>
                <a:cubicBezTo>
                  <a:pt x="-12253" y="4537129"/>
                  <a:pt x="-9532" y="4263446"/>
                  <a:pt x="0" y="4129768"/>
                </a:cubicBezTo>
                <a:cubicBezTo>
                  <a:pt x="9532" y="3996090"/>
                  <a:pt x="-3840" y="3729878"/>
                  <a:pt x="0" y="3497036"/>
                </a:cubicBezTo>
                <a:cubicBezTo>
                  <a:pt x="3840" y="3264194"/>
                  <a:pt x="-14726" y="3107320"/>
                  <a:pt x="0" y="2864304"/>
                </a:cubicBezTo>
                <a:cubicBezTo>
                  <a:pt x="14726" y="2621288"/>
                  <a:pt x="3935" y="2396772"/>
                  <a:pt x="0" y="2231571"/>
                </a:cubicBezTo>
                <a:cubicBezTo>
                  <a:pt x="-3935" y="2066370"/>
                  <a:pt x="-16098" y="1791170"/>
                  <a:pt x="0" y="1646464"/>
                </a:cubicBezTo>
                <a:cubicBezTo>
                  <a:pt x="16098" y="1501758"/>
                  <a:pt x="26899" y="1268510"/>
                  <a:pt x="0" y="918482"/>
                </a:cubicBezTo>
                <a:cubicBezTo>
                  <a:pt x="-26899" y="568454"/>
                  <a:pt x="-40065" y="259293"/>
                  <a:pt x="0" y="0"/>
                </a:cubicBezTo>
                <a:close/>
              </a:path>
              <a:path w="2009775" h="4762500" stroke="0" extrusionOk="0">
                <a:moveTo>
                  <a:pt x="0" y="0"/>
                </a:moveTo>
                <a:cubicBezTo>
                  <a:pt x="333957" y="-6629"/>
                  <a:pt x="362374" y="-12961"/>
                  <a:pt x="690023" y="0"/>
                </a:cubicBezTo>
                <a:cubicBezTo>
                  <a:pt x="1017672" y="12961"/>
                  <a:pt x="1227587" y="-5423"/>
                  <a:pt x="1400143" y="0"/>
                </a:cubicBezTo>
                <a:cubicBezTo>
                  <a:pt x="1572699" y="5423"/>
                  <a:pt x="1827075" y="-27492"/>
                  <a:pt x="2009775" y="0"/>
                </a:cubicBezTo>
                <a:cubicBezTo>
                  <a:pt x="2018795" y="191886"/>
                  <a:pt x="2026738" y="356600"/>
                  <a:pt x="2009775" y="585107"/>
                </a:cubicBezTo>
                <a:cubicBezTo>
                  <a:pt x="1992812" y="813614"/>
                  <a:pt x="1993542" y="979742"/>
                  <a:pt x="2009775" y="1122589"/>
                </a:cubicBezTo>
                <a:cubicBezTo>
                  <a:pt x="2026008" y="1265436"/>
                  <a:pt x="2023423" y="1622489"/>
                  <a:pt x="2009775" y="1755321"/>
                </a:cubicBezTo>
                <a:cubicBezTo>
                  <a:pt x="1996127" y="1888153"/>
                  <a:pt x="1983552" y="2108889"/>
                  <a:pt x="2009775" y="2435679"/>
                </a:cubicBezTo>
                <a:cubicBezTo>
                  <a:pt x="2035998" y="2762469"/>
                  <a:pt x="2011693" y="3005661"/>
                  <a:pt x="2009775" y="3211286"/>
                </a:cubicBezTo>
                <a:cubicBezTo>
                  <a:pt x="2007857" y="3416911"/>
                  <a:pt x="2009922" y="3580813"/>
                  <a:pt x="2009775" y="3939268"/>
                </a:cubicBezTo>
                <a:cubicBezTo>
                  <a:pt x="2009628" y="4297723"/>
                  <a:pt x="1985322" y="4526219"/>
                  <a:pt x="2009775" y="4762500"/>
                </a:cubicBezTo>
                <a:cubicBezTo>
                  <a:pt x="1793857" y="4790703"/>
                  <a:pt x="1520459" y="4749609"/>
                  <a:pt x="1380046" y="4762500"/>
                </a:cubicBezTo>
                <a:cubicBezTo>
                  <a:pt x="1239633" y="4775391"/>
                  <a:pt x="891269" y="4780724"/>
                  <a:pt x="690023" y="4762500"/>
                </a:cubicBezTo>
                <a:cubicBezTo>
                  <a:pt x="488777" y="4744276"/>
                  <a:pt x="206547" y="4795916"/>
                  <a:pt x="0" y="4762500"/>
                </a:cubicBezTo>
                <a:cubicBezTo>
                  <a:pt x="-29962" y="4590749"/>
                  <a:pt x="32032" y="4320546"/>
                  <a:pt x="0" y="4082143"/>
                </a:cubicBezTo>
                <a:cubicBezTo>
                  <a:pt x="-32032" y="3843740"/>
                  <a:pt x="5239" y="3695020"/>
                  <a:pt x="0" y="3544661"/>
                </a:cubicBezTo>
                <a:cubicBezTo>
                  <a:pt x="-5239" y="3394302"/>
                  <a:pt x="20065" y="3072428"/>
                  <a:pt x="0" y="2816679"/>
                </a:cubicBezTo>
                <a:cubicBezTo>
                  <a:pt x="-20065" y="2560930"/>
                  <a:pt x="-11865" y="2440463"/>
                  <a:pt x="0" y="2231571"/>
                </a:cubicBezTo>
                <a:cubicBezTo>
                  <a:pt x="11865" y="2022679"/>
                  <a:pt x="-18854" y="1719786"/>
                  <a:pt x="0" y="1503589"/>
                </a:cubicBezTo>
                <a:cubicBezTo>
                  <a:pt x="18854" y="1287392"/>
                  <a:pt x="-21717" y="1096297"/>
                  <a:pt x="0" y="870857"/>
                </a:cubicBezTo>
                <a:cubicBezTo>
                  <a:pt x="21717" y="645417"/>
                  <a:pt x="-9604" y="275139"/>
                  <a:pt x="0" y="0"/>
                </a:cubicBezTo>
                <a:close/>
              </a:path>
            </a:pathLst>
          </a:custGeom>
          <a:solidFill>
            <a:srgbClr val="FF5B5B"/>
          </a:solidFill>
          <a:ln>
            <a:solidFill>
              <a:srgbClr val="FF5B5B"/>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9CFC209-463A-7813-4650-AE3B3D14F463}"/>
              </a:ext>
            </a:extLst>
          </p:cNvPr>
          <p:cNvSpPr/>
          <p:nvPr/>
        </p:nvSpPr>
        <p:spPr>
          <a:xfrm>
            <a:off x="5000625" y="952500"/>
            <a:ext cx="2009775" cy="4762500"/>
          </a:xfrm>
          <a:custGeom>
            <a:avLst/>
            <a:gdLst>
              <a:gd name="connsiteX0" fmla="*/ 0 w 2009775"/>
              <a:gd name="connsiteY0" fmla="*/ 0 h 4762500"/>
              <a:gd name="connsiteX1" fmla="*/ 690023 w 2009775"/>
              <a:gd name="connsiteY1" fmla="*/ 0 h 4762500"/>
              <a:gd name="connsiteX2" fmla="*/ 1299655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2088696 h 4762500"/>
              <a:gd name="connsiteX7" fmla="*/ 2009775 w 2009775"/>
              <a:gd name="connsiteY7" fmla="*/ 2673804 h 4762500"/>
              <a:gd name="connsiteX8" fmla="*/ 2009775 w 2009775"/>
              <a:gd name="connsiteY8" fmla="*/ 3354161 h 4762500"/>
              <a:gd name="connsiteX9" fmla="*/ 2009775 w 2009775"/>
              <a:gd name="connsiteY9" fmla="*/ 4129768 h 4762500"/>
              <a:gd name="connsiteX10" fmla="*/ 2009775 w 2009775"/>
              <a:gd name="connsiteY10" fmla="*/ 4762500 h 4762500"/>
              <a:gd name="connsiteX11" fmla="*/ 1359948 w 2009775"/>
              <a:gd name="connsiteY11" fmla="*/ 4762500 h 4762500"/>
              <a:gd name="connsiteX12" fmla="*/ 690023 w 2009775"/>
              <a:gd name="connsiteY12" fmla="*/ 4762500 h 4762500"/>
              <a:gd name="connsiteX13" fmla="*/ 0 w 2009775"/>
              <a:gd name="connsiteY13" fmla="*/ 4762500 h 4762500"/>
              <a:gd name="connsiteX14" fmla="*/ 0 w 2009775"/>
              <a:gd name="connsiteY14" fmla="*/ 4225018 h 4762500"/>
              <a:gd name="connsiteX15" fmla="*/ 0 w 2009775"/>
              <a:gd name="connsiteY15" fmla="*/ 3449411 h 4762500"/>
              <a:gd name="connsiteX16" fmla="*/ 0 w 2009775"/>
              <a:gd name="connsiteY16" fmla="*/ 2816679 h 4762500"/>
              <a:gd name="connsiteX17" fmla="*/ 0 w 2009775"/>
              <a:gd name="connsiteY17" fmla="*/ 2183946 h 4762500"/>
              <a:gd name="connsiteX18" fmla="*/ 0 w 2009775"/>
              <a:gd name="connsiteY18" fmla="*/ 1551214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84969" y="-17329"/>
                  <a:pt x="379393" y="-26212"/>
                  <a:pt x="690023" y="0"/>
                </a:cubicBezTo>
                <a:cubicBezTo>
                  <a:pt x="1000653" y="26212"/>
                  <a:pt x="1144843" y="7351"/>
                  <a:pt x="1299655" y="0"/>
                </a:cubicBezTo>
                <a:cubicBezTo>
                  <a:pt x="1454467" y="-7351"/>
                  <a:pt x="1749321" y="-22757"/>
                  <a:pt x="2009775" y="0"/>
                </a:cubicBezTo>
                <a:cubicBezTo>
                  <a:pt x="1994819" y="334975"/>
                  <a:pt x="1981427" y="475214"/>
                  <a:pt x="2009775" y="775607"/>
                </a:cubicBezTo>
                <a:cubicBezTo>
                  <a:pt x="2038123" y="1076000"/>
                  <a:pt x="2032470" y="1173502"/>
                  <a:pt x="2009775" y="1313089"/>
                </a:cubicBezTo>
                <a:cubicBezTo>
                  <a:pt x="1987080" y="1452676"/>
                  <a:pt x="1985896" y="1759348"/>
                  <a:pt x="2009775" y="2088696"/>
                </a:cubicBezTo>
                <a:cubicBezTo>
                  <a:pt x="2033654" y="2418044"/>
                  <a:pt x="1987956" y="2514659"/>
                  <a:pt x="2009775" y="2673804"/>
                </a:cubicBezTo>
                <a:cubicBezTo>
                  <a:pt x="2031594" y="2832949"/>
                  <a:pt x="2010265" y="3110793"/>
                  <a:pt x="2009775" y="3354161"/>
                </a:cubicBezTo>
                <a:cubicBezTo>
                  <a:pt x="2009285" y="3597529"/>
                  <a:pt x="2000055" y="3968452"/>
                  <a:pt x="2009775" y="4129768"/>
                </a:cubicBezTo>
                <a:cubicBezTo>
                  <a:pt x="2019495" y="4291084"/>
                  <a:pt x="2005800" y="4539244"/>
                  <a:pt x="2009775" y="4762500"/>
                </a:cubicBezTo>
                <a:cubicBezTo>
                  <a:pt x="1716621" y="4788230"/>
                  <a:pt x="1677810" y="4759839"/>
                  <a:pt x="1359948" y="4762500"/>
                </a:cubicBezTo>
                <a:cubicBezTo>
                  <a:pt x="1042086" y="4765161"/>
                  <a:pt x="983399" y="4729091"/>
                  <a:pt x="690023" y="4762500"/>
                </a:cubicBezTo>
                <a:cubicBezTo>
                  <a:pt x="396648" y="4795909"/>
                  <a:pt x="225694" y="4795645"/>
                  <a:pt x="0" y="4762500"/>
                </a:cubicBezTo>
                <a:cubicBezTo>
                  <a:pt x="1352" y="4503732"/>
                  <a:pt x="-14486" y="4387955"/>
                  <a:pt x="0" y="4225018"/>
                </a:cubicBezTo>
                <a:cubicBezTo>
                  <a:pt x="14486" y="4062081"/>
                  <a:pt x="-6527" y="3796133"/>
                  <a:pt x="0" y="3449411"/>
                </a:cubicBezTo>
                <a:cubicBezTo>
                  <a:pt x="6527" y="3102689"/>
                  <a:pt x="433" y="3072039"/>
                  <a:pt x="0" y="2816679"/>
                </a:cubicBezTo>
                <a:cubicBezTo>
                  <a:pt x="-433" y="2561319"/>
                  <a:pt x="-12171" y="2469262"/>
                  <a:pt x="0" y="2183946"/>
                </a:cubicBezTo>
                <a:cubicBezTo>
                  <a:pt x="12171" y="1898630"/>
                  <a:pt x="4671" y="1833169"/>
                  <a:pt x="0" y="1551214"/>
                </a:cubicBezTo>
                <a:cubicBezTo>
                  <a:pt x="-4671" y="1269259"/>
                  <a:pt x="-10851" y="1212301"/>
                  <a:pt x="0" y="1013732"/>
                </a:cubicBezTo>
                <a:cubicBezTo>
                  <a:pt x="10851" y="815163"/>
                  <a:pt x="9425" y="340905"/>
                  <a:pt x="0" y="0"/>
                </a:cubicBezTo>
                <a:close/>
              </a:path>
              <a:path w="2009775" h="4762500" stroke="0" extrusionOk="0">
                <a:moveTo>
                  <a:pt x="0" y="0"/>
                </a:moveTo>
                <a:cubicBezTo>
                  <a:pt x="176252" y="10604"/>
                  <a:pt x="402071" y="-6479"/>
                  <a:pt x="710121" y="0"/>
                </a:cubicBezTo>
                <a:cubicBezTo>
                  <a:pt x="1018171" y="6479"/>
                  <a:pt x="1211464" y="-28826"/>
                  <a:pt x="1339850" y="0"/>
                </a:cubicBezTo>
                <a:cubicBezTo>
                  <a:pt x="1468236" y="28826"/>
                  <a:pt x="1756639" y="-9834"/>
                  <a:pt x="2009775" y="0"/>
                </a:cubicBezTo>
                <a:cubicBezTo>
                  <a:pt x="1998008" y="293939"/>
                  <a:pt x="1989902" y="317804"/>
                  <a:pt x="2009775" y="632732"/>
                </a:cubicBezTo>
                <a:cubicBezTo>
                  <a:pt x="2029648" y="947660"/>
                  <a:pt x="1994578" y="969321"/>
                  <a:pt x="2009775" y="1217839"/>
                </a:cubicBezTo>
                <a:cubicBezTo>
                  <a:pt x="2024972" y="1466357"/>
                  <a:pt x="2044510" y="1706695"/>
                  <a:pt x="2009775" y="1993446"/>
                </a:cubicBezTo>
                <a:cubicBezTo>
                  <a:pt x="1975040" y="2280197"/>
                  <a:pt x="2009734" y="2408957"/>
                  <a:pt x="2009775" y="2673804"/>
                </a:cubicBezTo>
                <a:cubicBezTo>
                  <a:pt x="2009816" y="2938651"/>
                  <a:pt x="1995075" y="3052094"/>
                  <a:pt x="2009775" y="3211286"/>
                </a:cubicBezTo>
                <a:cubicBezTo>
                  <a:pt x="2024475" y="3370478"/>
                  <a:pt x="2031418" y="3638429"/>
                  <a:pt x="2009775" y="3796393"/>
                </a:cubicBezTo>
                <a:cubicBezTo>
                  <a:pt x="1988132" y="3954357"/>
                  <a:pt x="1976450" y="4297782"/>
                  <a:pt x="2009775" y="4762500"/>
                </a:cubicBezTo>
                <a:cubicBezTo>
                  <a:pt x="1722789" y="4774861"/>
                  <a:pt x="1600676" y="4756106"/>
                  <a:pt x="1299655" y="4762500"/>
                </a:cubicBezTo>
                <a:cubicBezTo>
                  <a:pt x="998634" y="4768894"/>
                  <a:pt x="873854" y="4773067"/>
                  <a:pt x="629730" y="4762500"/>
                </a:cubicBezTo>
                <a:cubicBezTo>
                  <a:pt x="385606" y="4751933"/>
                  <a:pt x="288775" y="4735660"/>
                  <a:pt x="0" y="4762500"/>
                </a:cubicBezTo>
                <a:cubicBezTo>
                  <a:pt x="13901" y="4507038"/>
                  <a:pt x="-4462" y="4276723"/>
                  <a:pt x="0" y="4082143"/>
                </a:cubicBezTo>
                <a:cubicBezTo>
                  <a:pt x="4462" y="3887563"/>
                  <a:pt x="-15254" y="3662733"/>
                  <a:pt x="0" y="3401786"/>
                </a:cubicBezTo>
                <a:cubicBezTo>
                  <a:pt x="15254" y="3140839"/>
                  <a:pt x="-6033" y="2932085"/>
                  <a:pt x="0" y="2626179"/>
                </a:cubicBezTo>
                <a:cubicBezTo>
                  <a:pt x="6033" y="2320273"/>
                  <a:pt x="-8951" y="2228812"/>
                  <a:pt x="0" y="1898196"/>
                </a:cubicBezTo>
                <a:cubicBezTo>
                  <a:pt x="8951" y="1567580"/>
                  <a:pt x="15551" y="1560295"/>
                  <a:pt x="0" y="1265464"/>
                </a:cubicBezTo>
                <a:cubicBezTo>
                  <a:pt x="-15551" y="970633"/>
                  <a:pt x="-4621" y="875076"/>
                  <a:pt x="0" y="680357"/>
                </a:cubicBezTo>
                <a:cubicBezTo>
                  <a:pt x="4621" y="485638"/>
                  <a:pt x="17661" y="285329"/>
                  <a:pt x="0" y="0"/>
                </a:cubicBezTo>
                <a:close/>
              </a:path>
            </a:pathLst>
          </a:custGeom>
          <a:solidFill>
            <a:srgbClr val="FF3B3B"/>
          </a:solidFill>
          <a:ln>
            <a:solidFill>
              <a:srgbClr val="FF3B3B"/>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82D172A-76EF-156D-DD2E-C63CC500F08D}"/>
              </a:ext>
            </a:extLst>
          </p:cNvPr>
          <p:cNvSpPr/>
          <p:nvPr/>
        </p:nvSpPr>
        <p:spPr>
          <a:xfrm>
            <a:off x="7162800" y="952500"/>
            <a:ext cx="2009775" cy="4762500"/>
          </a:xfrm>
          <a:custGeom>
            <a:avLst/>
            <a:gdLst>
              <a:gd name="connsiteX0" fmla="*/ 0 w 2009775"/>
              <a:gd name="connsiteY0" fmla="*/ 0 h 4762500"/>
              <a:gd name="connsiteX1" fmla="*/ 710121 w 2009775"/>
              <a:gd name="connsiteY1" fmla="*/ 0 h 4762500"/>
              <a:gd name="connsiteX2" fmla="*/ 1380046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1850571 h 4762500"/>
              <a:gd name="connsiteX7" fmla="*/ 2009775 w 2009775"/>
              <a:gd name="connsiteY7" fmla="*/ 2530929 h 4762500"/>
              <a:gd name="connsiteX8" fmla="*/ 2009775 w 2009775"/>
              <a:gd name="connsiteY8" fmla="*/ 3116036 h 4762500"/>
              <a:gd name="connsiteX9" fmla="*/ 2009775 w 2009775"/>
              <a:gd name="connsiteY9" fmla="*/ 3653518 h 4762500"/>
              <a:gd name="connsiteX10" fmla="*/ 2009775 w 2009775"/>
              <a:gd name="connsiteY10" fmla="*/ 4762500 h 4762500"/>
              <a:gd name="connsiteX11" fmla="*/ 1299655 w 2009775"/>
              <a:gd name="connsiteY11" fmla="*/ 4762500 h 4762500"/>
              <a:gd name="connsiteX12" fmla="*/ 609632 w 2009775"/>
              <a:gd name="connsiteY12" fmla="*/ 4762500 h 4762500"/>
              <a:gd name="connsiteX13" fmla="*/ 0 w 2009775"/>
              <a:gd name="connsiteY13" fmla="*/ 4762500 h 4762500"/>
              <a:gd name="connsiteX14" fmla="*/ 0 w 2009775"/>
              <a:gd name="connsiteY14" fmla="*/ 3986893 h 4762500"/>
              <a:gd name="connsiteX15" fmla="*/ 0 w 2009775"/>
              <a:gd name="connsiteY15" fmla="*/ 3211286 h 4762500"/>
              <a:gd name="connsiteX16" fmla="*/ 0 w 2009775"/>
              <a:gd name="connsiteY16" fmla="*/ 2673804 h 4762500"/>
              <a:gd name="connsiteX17" fmla="*/ 0 w 2009775"/>
              <a:gd name="connsiteY17" fmla="*/ 2088696 h 4762500"/>
              <a:gd name="connsiteX18" fmla="*/ 0 w 2009775"/>
              <a:gd name="connsiteY18" fmla="*/ 1455964 h 4762500"/>
              <a:gd name="connsiteX19" fmla="*/ 0 w 2009775"/>
              <a:gd name="connsiteY19" fmla="*/ 7756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12924" y="-5715"/>
                  <a:pt x="525449" y="33812"/>
                  <a:pt x="710121" y="0"/>
                </a:cubicBezTo>
                <a:cubicBezTo>
                  <a:pt x="894793" y="-33812"/>
                  <a:pt x="1060725" y="23114"/>
                  <a:pt x="1380046" y="0"/>
                </a:cubicBezTo>
                <a:cubicBezTo>
                  <a:pt x="1699368" y="-23114"/>
                  <a:pt x="1724938" y="4607"/>
                  <a:pt x="2009775" y="0"/>
                </a:cubicBezTo>
                <a:cubicBezTo>
                  <a:pt x="2015732" y="275276"/>
                  <a:pt x="2044249" y="393735"/>
                  <a:pt x="2009775" y="775607"/>
                </a:cubicBezTo>
                <a:cubicBezTo>
                  <a:pt x="1975301" y="1157479"/>
                  <a:pt x="1993514" y="1178784"/>
                  <a:pt x="2009775" y="1313089"/>
                </a:cubicBezTo>
                <a:cubicBezTo>
                  <a:pt x="2026036" y="1447394"/>
                  <a:pt x="2000224" y="1706841"/>
                  <a:pt x="2009775" y="1850571"/>
                </a:cubicBezTo>
                <a:cubicBezTo>
                  <a:pt x="2019326" y="1994301"/>
                  <a:pt x="1995155" y="2300973"/>
                  <a:pt x="2009775" y="2530929"/>
                </a:cubicBezTo>
                <a:cubicBezTo>
                  <a:pt x="2024395" y="2760885"/>
                  <a:pt x="2033678" y="2961378"/>
                  <a:pt x="2009775" y="3116036"/>
                </a:cubicBezTo>
                <a:cubicBezTo>
                  <a:pt x="1985872" y="3270694"/>
                  <a:pt x="1998269" y="3457790"/>
                  <a:pt x="2009775" y="3653518"/>
                </a:cubicBezTo>
                <a:cubicBezTo>
                  <a:pt x="2021281" y="3849246"/>
                  <a:pt x="2052579" y="4534495"/>
                  <a:pt x="2009775" y="4762500"/>
                </a:cubicBezTo>
                <a:cubicBezTo>
                  <a:pt x="1675836" y="4734871"/>
                  <a:pt x="1576468" y="4732495"/>
                  <a:pt x="1299655" y="4762500"/>
                </a:cubicBezTo>
                <a:cubicBezTo>
                  <a:pt x="1022842" y="4792505"/>
                  <a:pt x="773584" y="4753025"/>
                  <a:pt x="609632" y="4762500"/>
                </a:cubicBezTo>
                <a:cubicBezTo>
                  <a:pt x="445680" y="4771975"/>
                  <a:pt x="180571" y="4775521"/>
                  <a:pt x="0" y="4762500"/>
                </a:cubicBezTo>
                <a:cubicBezTo>
                  <a:pt x="-31716" y="4499882"/>
                  <a:pt x="-4603" y="4298336"/>
                  <a:pt x="0" y="3986893"/>
                </a:cubicBezTo>
                <a:cubicBezTo>
                  <a:pt x="4603" y="3675450"/>
                  <a:pt x="-35574" y="3394748"/>
                  <a:pt x="0" y="3211286"/>
                </a:cubicBezTo>
                <a:cubicBezTo>
                  <a:pt x="35574" y="3027824"/>
                  <a:pt x="24880" y="2893016"/>
                  <a:pt x="0" y="2673804"/>
                </a:cubicBezTo>
                <a:cubicBezTo>
                  <a:pt x="-24880" y="2454592"/>
                  <a:pt x="-21793" y="2349539"/>
                  <a:pt x="0" y="2088696"/>
                </a:cubicBezTo>
                <a:cubicBezTo>
                  <a:pt x="21793" y="1827853"/>
                  <a:pt x="24540" y="1708357"/>
                  <a:pt x="0" y="1455964"/>
                </a:cubicBezTo>
                <a:cubicBezTo>
                  <a:pt x="-24540" y="1203571"/>
                  <a:pt x="-12573" y="1015730"/>
                  <a:pt x="0" y="775607"/>
                </a:cubicBezTo>
                <a:cubicBezTo>
                  <a:pt x="12573" y="535484"/>
                  <a:pt x="-29062" y="164162"/>
                  <a:pt x="0" y="0"/>
                </a:cubicBezTo>
                <a:close/>
              </a:path>
              <a:path w="2009775" h="4762500" stroke="0" extrusionOk="0">
                <a:moveTo>
                  <a:pt x="0" y="0"/>
                </a:moveTo>
                <a:cubicBezTo>
                  <a:pt x="281772" y="9272"/>
                  <a:pt x="318155" y="23931"/>
                  <a:pt x="629729" y="0"/>
                </a:cubicBezTo>
                <a:cubicBezTo>
                  <a:pt x="941303" y="-23931"/>
                  <a:pt x="1149561" y="3259"/>
                  <a:pt x="1319752" y="0"/>
                </a:cubicBezTo>
                <a:cubicBezTo>
                  <a:pt x="1489943" y="-3259"/>
                  <a:pt x="1748509" y="-6827"/>
                  <a:pt x="2009775" y="0"/>
                </a:cubicBezTo>
                <a:cubicBezTo>
                  <a:pt x="2033168" y="347167"/>
                  <a:pt x="2034956" y="477988"/>
                  <a:pt x="2009775" y="727982"/>
                </a:cubicBezTo>
                <a:cubicBezTo>
                  <a:pt x="1984594" y="977976"/>
                  <a:pt x="1991002" y="1223612"/>
                  <a:pt x="2009775" y="1503589"/>
                </a:cubicBezTo>
                <a:cubicBezTo>
                  <a:pt x="2028548" y="1783566"/>
                  <a:pt x="2026172" y="1829008"/>
                  <a:pt x="2009775" y="2041071"/>
                </a:cubicBezTo>
                <a:cubicBezTo>
                  <a:pt x="1993378" y="2253134"/>
                  <a:pt x="2003096" y="2467638"/>
                  <a:pt x="2009775" y="2721429"/>
                </a:cubicBezTo>
                <a:cubicBezTo>
                  <a:pt x="2016454" y="2975220"/>
                  <a:pt x="1990952" y="3018729"/>
                  <a:pt x="2009775" y="3306536"/>
                </a:cubicBezTo>
                <a:cubicBezTo>
                  <a:pt x="2028598" y="3594343"/>
                  <a:pt x="2041944" y="3842218"/>
                  <a:pt x="2009775" y="4082143"/>
                </a:cubicBezTo>
                <a:cubicBezTo>
                  <a:pt x="1977606" y="4322068"/>
                  <a:pt x="1979089" y="4623516"/>
                  <a:pt x="2009775" y="4762500"/>
                </a:cubicBezTo>
                <a:cubicBezTo>
                  <a:pt x="1727909" y="4740281"/>
                  <a:pt x="1621937" y="4769923"/>
                  <a:pt x="1400143" y="4762500"/>
                </a:cubicBezTo>
                <a:cubicBezTo>
                  <a:pt x="1178349" y="4755077"/>
                  <a:pt x="1027379" y="4746035"/>
                  <a:pt x="770414" y="4762500"/>
                </a:cubicBezTo>
                <a:cubicBezTo>
                  <a:pt x="513449" y="4778965"/>
                  <a:pt x="203779" y="4800527"/>
                  <a:pt x="0" y="4762500"/>
                </a:cubicBezTo>
                <a:cubicBezTo>
                  <a:pt x="826" y="4608193"/>
                  <a:pt x="-16592" y="4432892"/>
                  <a:pt x="0" y="4225018"/>
                </a:cubicBezTo>
                <a:cubicBezTo>
                  <a:pt x="16592" y="4017144"/>
                  <a:pt x="20402" y="3845555"/>
                  <a:pt x="0" y="3544661"/>
                </a:cubicBezTo>
                <a:cubicBezTo>
                  <a:pt x="-20402" y="3243767"/>
                  <a:pt x="-38558" y="2988399"/>
                  <a:pt x="0" y="2769054"/>
                </a:cubicBezTo>
                <a:cubicBezTo>
                  <a:pt x="38558" y="2549709"/>
                  <a:pt x="11919" y="2423149"/>
                  <a:pt x="0" y="2088696"/>
                </a:cubicBezTo>
                <a:cubicBezTo>
                  <a:pt x="-11919" y="1754243"/>
                  <a:pt x="-14905" y="1649643"/>
                  <a:pt x="0" y="1455964"/>
                </a:cubicBezTo>
                <a:cubicBezTo>
                  <a:pt x="14905" y="1262285"/>
                  <a:pt x="-22856" y="896784"/>
                  <a:pt x="0" y="727982"/>
                </a:cubicBezTo>
                <a:cubicBezTo>
                  <a:pt x="22856" y="559180"/>
                  <a:pt x="-19273" y="248987"/>
                  <a:pt x="0" y="0"/>
                </a:cubicBezTo>
                <a:close/>
              </a:path>
            </a:pathLst>
          </a:custGeom>
          <a:solidFill>
            <a:srgbClr val="DE0000"/>
          </a:solidFill>
          <a:ln>
            <a:solidFill>
              <a:srgbClr val="DE0000"/>
            </a:solidFill>
            <a:extLst>
              <a:ext uri="{C807C97D-BFC1-408E-A445-0C87EB9F89A2}">
                <ask:lineSketchStyleProps xmlns:ask="http://schemas.microsoft.com/office/drawing/2018/sketchyshapes" sd="6786703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7C0FD92-0ACC-E74A-D774-228B866AEB4E}"/>
              </a:ext>
            </a:extLst>
          </p:cNvPr>
          <p:cNvSpPr/>
          <p:nvPr/>
        </p:nvSpPr>
        <p:spPr>
          <a:xfrm>
            <a:off x="9324975" y="952500"/>
            <a:ext cx="2009775" cy="4762500"/>
          </a:xfrm>
          <a:custGeom>
            <a:avLst/>
            <a:gdLst>
              <a:gd name="connsiteX0" fmla="*/ 0 w 2009775"/>
              <a:gd name="connsiteY0" fmla="*/ 0 h 4762500"/>
              <a:gd name="connsiteX1" fmla="*/ 629729 w 2009775"/>
              <a:gd name="connsiteY1" fmla="*/ 0 h 4762500"/>
              <a:gd name="connsiteX2" fmla="*/ 1259459 w 2009775"/>
              <a:gd name="connsiteY2" fmla="*/ 0 h 4762500"/>
              <a:gd name="connsiteX3" fmla="*/ 2009775 w 2009775"/>
              <a:gd name="connsiteY3" fmla="*/ 0 h 4762500"/>
              <a:gd name="connsiteX4" fmla="*/ 2009775 w 2009775"/>
              <a:gd name="connsiteY4" fmla="*/ 632732 h 4762500"/>
              <a:gd name="connsiteX5" fmla="*/ 2009775 w 2009775"/>
              <a:gd name="connsiteY5" fmla="*/ 1408339 h 4762500"/>
              <a:gd name="connsiteX6" fmla="*/ 2009775 w 2009775"/>
              <a:gd name="connsiteY6" fmla="*/ 2136321 h 4762500"/>
              <a:gd name="connsiteX7" fmla="*/ 2009775 w 2009775"/>
              <a:gd name="connsiteY7" fmla="*/ 281667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034518 h 4762500"/>
              <a:gd name="connsiteX15" fmla="*/ 0 w 2009775"/>
              <a:gd name="connsiteY15" fmla="*/ 3354161 h 4762500"/>
              <a:gd name="connsiteX16" fmla="*/ 0 w 2009775"/>
              <a:gd name="connsiteY16" fmla="*/ 2816679 h 4762500"/>
              <a:gd name="connsiteX17" fmla="*/ 0 w 2009775"/>
              <a:gd name="connsiteY17" fmla="*/ 2279196 h 4762500"/>
              <a:gd name="connsiteX18" fmla="*/ 0 w 2009775"/>
              <a:gd name="connsiteY18" fmla="*/ 1694089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143075" y="-3838"/>
                  <a:pt x="399012" y="-22873"/>
                  <a:pt x="629729" y="0"/>
                </a:cubicBezTo>
                <a:cubicBezTo>
                  <a:pt x="860446" y="22873"/>
                  <a:pt x="1033552" y="3910"/>
                  <a:pt x="1259459" y="0"/>
                </a:cubicBezTo>
                <a:cubicBezTo>
                  <a:pt x="1485366" y="-3910"/>
                  <a:pt x="1767007" y="-916"/>
                  <a:pt x="2009775" y="0"/>
                </a:cubicBezTo>
                <a:cubicBezTo>
                  <a:pt x="2015930" y="176823"/>
                  <a:pt x="2022901" y="412825"/>
                  <a:pt x="2009775" y="632732"/>
                </a:cubicBezTo>
                <a:cubicBezTo>
                  <a:pt x="1996649" y="852639"/>
                  <a:pt x="2017978" y="1118540"/>
                  <a:pt x="2009775" y="1408339"/>
                </a:cubicBezTo>
                <a:cubicBezTo>
                  <a:pt x="2001572" y="1698138"/>
                  <a:pt x="1984509" y="1870137"/>
                  <a:pt x="2009775" y="2136321"/>
                </a:cubicBezTo>
                <a:cubicBezTo>
                  <a:pt x="2035041" y="2402505"/>
                  <a:pt x="2041134" y="2585968"/>
                  <a:pt x="2009775" y="2816679"/>
                </a:cubicBezTo>
                <a:cubicBezTo>
                  <a:pt x="1978416" y="3047390"/>
                  <a:pt x="2006116" y="3207289"/>
                  <a:pt x="2009775" y="3401786"/>
                </a:cubicBezTo>
                <a:cubicBezTo>
                  <a:pt x="2013434" y="3596283"/>
                  <a:pt x="1999717" y="3889877"/>
                  <a:pt x="2009775" y="4034518"/>
                </a:cubicBezTo>
                <a:cubicBezTo>
                  <a:pt x="2019833" y="4179159"/>
                  <a:pt x="1998979" y="4500535"/>
                  <a:pt x="2009775" y="4762500"/>
                </a:cubicBezTo>
                <a:cubicBezTo>
                  <a:pt x="1747832" y="4770733"/>
                  <a:pt x="1654757" y="4752336"/>
                  <a:pt x="1339850" y="4762500"/>
                </a:cubicBezTo>
                <a:cubicBezTo>
                  <a:pt x="1024943" y="4772664"/>
                  <a:pt x="921534" y="4731833"/>
                  <a:pt x="669925" y="4762500"/>
                </a:cubicBezTo>
                <a:cubicBezTo>
                  <a:pt x="418317" y="4793167"/>
                  <a:pt x="252817" y="4764629"/>
                  <a:pt x="0" y="4762500"/>
                </a:cubicBezTo>
                <a:cubicBezTo>
                  <a:pt x="-18313" y="4591043"/>
                  <a:pt x="-1578" y="4335996"/>
                  <a:pt x="0" y="4034518"/>
                </a:cubicBezTo>
                <a:cubicBezTo>
                  <a:pt x="1578" y="3733040"/>
                  <a:pt x="-19486" y="3631657"/>
                  <a:pt x="0" y="3354161"/>
                </a:cubicBezTo>
                <a:cubicBezTo>
                  <a:pt x="19486" y="3076665"/>
                  <a:pt x="-10138" y="2993426"/>
                  <a:pt x="0" y="2816679"/>
                </a:cubicBezTo>
                <a:cubicBezTo>
                  <a:pt x="10138" y="2639932"/>
                  <a:pt x="16669" y="2547061"/>
                  <a:pt x="0" y="2279196"/>
                </a:cubicBezTo>
                <a:cubicBezTo>
                  <a:pt x="-16669" y="2011331"/>
                  <a:pt x="-26555" y="1818089"/>
                  <a:pt x="0" y="1694089"/>
                </a:cubicBezTo>
                <a:cubicBezTo>
                  <a:pt x="26555" y="1570089"/>
                  <a:pt x="26906" y="1286102"/>
                  <a:pt x="0" y="1013732"/>
                </a:cubicBezTo>
                <a:cubicBezTo>
                  <a:pt x="-26906" y="741362"/>
                  <a:pt x="-17202" y="326781"/>
                  <a:pt x="0" y="0"/>
                </a:cubicBezTo>
                <a:close/>
              </a:path>
              <a:path w="2009775" h="4762500" stroke="0" extrusionOk="0">
                <a:moveTo>
                  <a:pt x="0" y="0"/>
                </a:moveTo>
                <a:cubicBezTo>
                  <a:pt x="222884" y="4087"/>
                  <a:pt x="418957" y="5695"/>
                  <a:pt x="609632" y="0"/>
                </a:cubicBezTo>
                <a:cubicBezTo>
                  <a:pt x="800307" y="-5695"/>
                  <a:pt x="1114370" y="8663"/>
                  <a:pt x="1319752" y="0"/>
                </a:cubicBezTo>
                <a:cubicBezTo>
                  <a:pt x="1525134" y="-8663"/>
                  <a:pt x="1776782" y="-24185"/>
                  <a:pt x="2009775" y="0"/>
                </a:cubicBezTo>
                <a:cubicBezTo>
                  <a:pt x="1987300" y="287654"/>
                  <a:pt x="1990074" y="428338"/>
                  <a:pt x="2009775" y="585107"/>
                </a:cubicBezTo>
                <a:cubicBezTo>
                  <a:pt x="2029476" y="741876"/>
                  <a:pt x="1996637" y="937657"/>
                  <a:pt x="2009775" y="1170214"/>
                </a:cubicBezTo>
                <a:cubicBezTo>
                  <a:pt x="2022913" y="1402771"/>
                  <a:pt x="2021720" y="1623925"/>
                  <a:pt x="2009775" y="1755321"/>
                </a:cubicBezTo>
                <a:cubicBezTo>
                  <a:pt x="1997830" y="1886717"/>
                  <a:pt x="2014097" y="2082826"/>
                  <a:pt x="2009775" y="2292804"/>
                </a:cubicBezTo>
                <a:cubicBezTo>
                  <a:pt x="2005453" y="2502782"/>
                  <a:pt x="2002759" y="2759302"/>
                  <a:pt x="2009775" y="2925536"/>
                </a:cubicBezTo>
                <a:cubicBezTo>
                  <a:pt x="2016791" y="3091770"/>
                  <a:pt x="2015894" y="3379201"/>
                  <a:pt x="2009775" y="3653518"/>
                </a:cubicBezTo>
                <a:cubicBezTo>
                  <a:pt x="2003656" y="3927835"/>
                  <a:pt x="2029877" y="4246362"/>
                  <a:pt x="2009775" y="4762500"/>
                </a:cubicBezTo>
                <a:cubicBezTo>
                  <a:pt x="1802017" y="4733698"/>
                  <a:pt x="1543597" y="4739548"/>
                  <a:pt x="1380046" y="4762500"/>
                </a:cubicBezTo>
                <a:cubicBezTo>
                  <a:pt x="1216495" y="4785452"/>
                  <a:pt x="864220" y="4759128"/>
                  <a:pt x="669925" y="4762500"/>
                </a:cubicBezTo>
                <a:cubicBezTo>
                  <a:pt x="475630" y="4765872"/>
                  <a:pt x="311130" y="4757829"/>
                  <a:pt x="0" y="4762500"/>
                </a:cubicBezTo>
                <a:cubicBezTo>
                  <a:pt x="-28826" y="4439895"/>
                  <a:pt x="-12241" y="4214453"/>
                  <a:pt x="0" y="4034518"/>
                </a:cubicBezTo>
                <a:cubicBezTo>
                  <a:pt x="12241" y="3854583"/>
                  <a:pt x="21804" y="3631231"/>
                  <a:pt x="0" y="3497036"/>
                </a:cubicBezTo>
                <a:cubicBezTo>
                  <a:pt x="-21804" y="3362841"/>
                  <a:pt x="7977" y="3203842"/>
                  <a:pt x="0" y="2911929"/>
                </a:cubicBezTo>
                <a:cubicBezTo>
                  <a:pt x="-7977" y="2620016"/>
                  <a:pt x="28776" y="2461047"/>
                  <a:pt x="0" y="2231571"/>
                </a:cubicBezTo>
                <a:cubicBezTo>
                  <a:pt x="-28776" y="2002095"/>
                  <a:pt x="-27501" y="1817260"/>
                  <a:pt x="0" y="1551214"/>
                </a:cubicBezTo>
                <a:cubicBezTo>
                  <a:pt x="27501" y="1285168"/>
                  <a:pt x="1390" y="1196812"/>
                  <a:pt x="0" y="966107"/>
                </a:cubicBezTo>
                <a:cubicBezTo>
                  <a:pt x="-1390" y="735402"/>
                  <a:pt x="37392" y="396009"/>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9637782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6BA9FC11-C4C0-F304-1D31-148B411A0CFA}"/>
              </a:ext>
            </a:extLst>
          </p:cNvPr>
          <p:cNvSpPr txBox="1"/>
          <p:nvPr/>
        </p:nvSpPr>
        <p:spPr>
          <a:xfrm>
            <a:off x="833437" y="2595086"/>
            <a:ext cx="1695450"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Préserver le pouvoir d’achat de nos clients particuliers</a:t>
            </a:r>
          </a:p>
        </p:txBody>
      </p:sp>
      <p:sp>
        <p:nvSpPr>
          <p:cNvPr id="9" name="ZoneTexte 8">
            <a:extLst>
              <a:ext uri="{FF2B5EF4-FFF2-40B4-BE49-F238E27FC236}">
                <a16:creationId xmlns:a16="http://schemas.microsoft.com/office/drawing/2014/main" id="{5B084270-7DDA-B04C-E44D-C4B50796A1E7}"/>
              </a:ext>
            </a:extLst>
          </p:cNvPr>
          <p:cNvSpPr txBox="1"/>
          <p:nvPr/>
        </p:nvSpPr>
        <p:spPr>
          <a:xfrm>
            <a:off x="833437" y="4632097"/>
            <a:ext cx="1695450" cy="461665"/>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Papernest</a:t>
            </a:r>
            <a:r>
              <a:rPr lang="fr-FR" sz="1200" dirty="0">
                <a:solidFill>
                  <a:schemeClr val="bg1"/>
                </a:solidFill>
                <a:latin typeface="Cavolini" panose="03000502040302020204" pitchFamily="66" charset="0"/>
                <a:cs typeface="Cavolini" panose="03000502040302020204" pitchFamily="66" charset="0"/>
              </a:rPr>
              <a:t> </a:t>
            </a:r>
          </a:p>
          <a:p>
            <a:pPr algn="ctr"/>
            <a:r>
              <a:rPr lang="fr-FR" sz="1200" dirty="0" err="1">
                <a:solidFill>
                  <a:schemeClr val="bg1"/>
                </a:solidFill>
                <a:latin typeface="Cavolini" panose="03000502040302020204" pitchFamily="66" charset="0"/>
                <a:cs typeface="Cavolini" panose="03000502040302020204" pitchFamily="66" charset="0"/>
              </a:rPr>
              <a:t>Cozynergy</a:t>
            </a:r>
            <a:endParaRPr lang="fr-FR" sz="1200" dirty="0">
              <a:solidFill>
                <a:schemeClr val="bg1"/>
              </a:solidFill>
              <a:latin typeface="Cavolini" panose="03000502040302020204" pitchFamily="66" charset="0"/>
              <a:cs typeface="Cavolini" panose="03000502040302020204" pitchFamily="66" charset="0"/>
            </a:endParaRPr>
          </a:p>
        </p:txBody>
      </p:sp>
      <p:sp>
        <p:nvSpPr>
          <p:cNvPr id="10" name="ZoneTexte 9">
            <a:extLst>
              <a:ext uri="{FF2B5EF4-FFF2-40B4-BE49-F238E27FC236}">
                <a16:creationId xmlns:a16="http://schemas.microsoft.com/office/drawing/2014/main" id="{46BF65F7-C4A6-6DCE-68A3-A2A16D93D9C9}"/>
              </a:ext>
            </a:extLst>
          </p:cNvPr>
          <p:cNvSpPr txBox="1"/>
          <p:nvPr/>
        </p:nvSpPr>
        <p:spPr>
          <a:xfrm>
            <a:off x="838200"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01</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1" name="ZoneTexte 10">
            <a:extLst>
              <a:ext uri="{FF2B5EF4-FFF2-40B4-BE49-F238E27FC236}">
                <a16:creationId xmlns:a16="http://schemas.microsoft.com/office/drawing/2014/main" id="{0AF803B1-6A76-D8D5-0FEC-557155909A4A}"/>
              </a:ext>
            </a:extLst>
          </p:cNvPr>
          <p:cNvSpPr txBox="1"/>
          <p:nvPr/>
        </p:nvSpPr>
        <p:spPr>
          <a:xfrm>
            <a:off x="2995612"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02</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2" name="ZoneTexte 11">
            <a:extLst>
              <a:ext uri="{FF2B5EF4-FFF2-40B4-BE49-F238E27FC236}">
                <a16:creationId xmlns:a16="http://schemas.microsoft.com/office/drawing/2014/main" id="{F56209C7-6CF1-E969-773C-0211D8A18BEA}"/>
              </a:ext>
            </a:extLst>
          </p:cNvPr>
          <p:cNvSpPr txBox="1"/>
          <p:nvPr/>
        </p:nvSpPr>
        <p:spPr>
          <a:xfrm>
            <a:off x="5157787" y="1668912"/>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03</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3" name="ZoneTexte 12">
            <a:extLst>
              <a:ext uri="{FF2B5EF4-FFF2-40B4-BE49-F238E27FC236}">
                <a16:creationId xmlns:a16="http://schemas.microsoft.com/office/drawing/2014/main" id="{C077A07B-89DB-069F-6D66-6E3A71717E29}"/>
              </a:ext>
            </a:extLst>
          </p:cNvPr>
          <p:cNvSpPr txBox="1"/>
          <p:nvPr/>
        </p:nvSpPr>
        <p:spPr>
          <a:xfrm>
            <a:off x="7319962" y="1668911"/>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04</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4" name="ZoneTexte 13">
            <a:extLst>
              <a:ext uri="{FF2B5EF4-FFF2-40B4-BE49-F238E27FC236}">
                <a16:creationId xmlns:a16="http://schemas.microsoft.com/office/drawing/2014/main" id="{BD33C6DC-8E52-8EC1-48B4-A99741C129C1}"/>
              </a:ext>
            </a:extLst>
          </p:cNvPr>
          <p:cNvSpPr txBox="1"/>
          <p:nvPr/>
        </p:nvSpPr>
        <p:spPr>
          <a:xfrm>
            <a:off x="9482137" y="1668910"/>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05</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5" name="ZoneTexte 14">
            <a:extLst>
              <a:ext uri="{FF2B5EF4-FFF2-40B4-BE49-F238E27FC236}">
                <a16:creationId xmlns:a16="http://schemas.microsoft.com/office/drawing/2014/main" id="{CD042298-CC6F-ED10-2744-5E45EBE54267}"/>
              </a:ext>
            </a:extLst>
          </p:cNvPr>
          <p:cNvSpPr txBox="1"/>
          <p:nvPr/>
        </p:nvSpPr>
        <p:spPr>
          <a:xfrm>
            <a:off x="299561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Améliorer la trésorerie de nos clients</a:t>
            </a:r>
          </a:p>
        </p:txBody>
      </p:sp>
      <p:sp>
        <p:nvSpPr>
          <p:cNvPr id="16" name="ZoneTexte 15">
            <a:extLst>
              <a:ext uri="{FF2B5EF4-FFF2-40B4-BE49-F238E27FC236}">
                <a16:creationId xmlns:a16="http://schemas.microsoft.com/office/drawing/2014/main" id="{78A2A516-428B-3441-17D9-5BC4B503A8A7}"/>
              </a:ext>
            </a:extLst>
          </p:cNvPr>
          <p:cNvSpPr txBox="1"/>
          <p:nvPr/>
        </p:nvSpPr>
        <p:spPr>
          <a:xfrm>
            <a:off x="5157787"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Valoriser le patrimoine de nos clients</a:t>
            </a:r>
          </a:p>
        </p:txBody>
      </p:sp>
      <p:sp>
        <p:nvSpPr>
          <p:cNvPr id="17" name="ZoneTexte 16">
            <a:extLst>
              <a:ext uri="{FF2B5EF4-FFF2-40B4-BE49-F238E27FC236}">
                <a16:creationId xmlns:a16="http://schemas.microsoft.com/office/drawing/2014/main" id="{A90475F0-7C80-2005-40D6-F5096DF518A6}"/>
              </a:ext>
            </a:extLst>
          </p:cNvPr>
          <p:cNvSpPr txBox="1"/>
          <p:nvPr/>
        </p:nvSpPr>
        <p:spPr>
          <a:xfrm>
            <a:off x="731996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Faciliter le quotidien de nos clients</a:t>
            </a:r>
          </a:p>
        </p:txBody>
      </p:sp>
      <p:sp>
        <p:nvSpPr>
          <p:cNvPr id="18" name="ZoneTexte 17">
            <a:extLst>
              <a:ext uri="{FF2B5EF4-FFF2-40B4-BE49-F238E27FC236}">
                <a16:creationId xmlns:a16="http://schemas.microsoft.com/office/drawing/2014/main" id="{3E218F1B-4915-16CC-DDFC-FF556F0C16B2}"/>
              </a:ext>
            </a:extLst>
          </p:cNvPr>
          <p:cNvSpPr txBox="1"/>
          <p:nvPr/>
        </p:nvSpPr>
        <p:spPr>
          <a:xfrm>
            <a:off x="9441655" y="2595086"/>
            <a:ext cx="1776413"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Accompagner le développement de nos clients Pros</a:t>
            </a:r>
          </a:p>
        </p:txBody>
      </p:sp>
      <p:sp>
        <p:nvSpPr>
          <p:cNvPr id="19" name="ZoneTexte 18">
            <a:extLst>
              <a:ext uri="{FF2B5EF4-FFF2-40B4-BE49-F238E27FC236}">
                <a16:creationId xmlns:a16="http://schemas.microsoft.com/office/drawing/2014/main" id="{5243AEF2-D26E-C64F-04BD-DA3B4B1F49B4}"/>
              </a:ext>
            </a:extLst>
          </p:cNvPr>
          <p:cNvSpPr txBox="1"/>
          <p:nvPr/>
        </p:nvSpPr>
        <p:spPr>
          <a:xfrm>
            <a:off x="2995612" y="4539763"/>
            <a:ext cx="1695450" cy="646331"/>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Régén’Air</a:t>
            </a:r>
            <a:endParaRPr lang="fr-FR" sz="12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Prêt Viager Hypothécaire</a:t>
            </a:r>
          </a:p>
        </p:txBody>
      </p:sp>
      <p:sp>
        <p:nvSpPr>
          <p:cNvPr id="20" name="ZoneTexte 19">
            <a:extLst>
              <a:ext uri="{FF2B5EF4-FFF2-40B4-BE49-F238E27FC236}">
                <a16:creationId xmlns:a16="http://schemas.microsoft.com/office/drawing/2014/main" id="{A7B13382-FA16-8669-4AD1-B3D1F08D8D3C}"/>
              </a:ext>
            </a:extLst>
          </p:cNvPr>
          <p:cNvSpPr txBox="1"/>
          <p:nvPr/>
        </p:nvSpPr>
        <p:spPr>
          <a:xfrm>
            <a:off x="5157787" y="4262761"/>
            <a:ext cx="1695450" cy="1200329"/>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BPCE Solutions Immobilières </a:t>
            </a:r>
            <a:r>
              <a:rPr lang="fr-FR" sz="1200" dirty="0" err="1">
                <a:solidFill>
                  <a:schemeClr val="bg1"/>
                </a:solidFill>
                <a:latin typeface="Cavolini" panose="03000502040302020204" pitchFamily="66" charset="0"/>
                <a:cs typeface="Cavolini" panose="03000502040302020204" pitchFamily="66" charset="0"/>
              </a:rPr>
              <a:t>Immo</a:t>
            </a:r>
            <a:r>
              <a:rPr lang="fr-FR" sz="1200" dirty="0">
                <a:solidFill>
                  <a:schemeClr val="bg1"/>
                </a:solidFill>
                <a:latin typeface="Cavolini" panose="03000502040302020204" pitchFamily="66" charset="0"/>
                <a:cs typeface="Cavolini" panose="03000502040302020204" pitchFamily="66" charset="0"/>
              </a:rPr>
              <a:t> Box</a:t>
            </a:r>
          </a:p>
          <a:p>
            <a:pPr algn="ctr"/>
            <a:r>
              <a:rPr lang="fr-FR" sz="1200" dirty="0">
                <a:solidFill>
                  <a:schemeClr val="bg1"/>
                </a:solidFill>
                <a:latin typeface="Cavolini" panose="03000502040302020204" pitchFamily="66" charset="0"/>
                <a:cs typeface="Cavolini" panose="03000502040302020204" pitchFamily="66" charset="0"/>
              </a:rPr>
              <a:t>i-Sélection</a:t>
            </a:r>
          </a:p>
          <a:p>
            <a:pPr algn="ctr"/>
            <a:r>
              <a:rPr lang="fr-FR" sz="1200" dirty="0">
                <a:solidFill>
                  <a:schemeClr val="bg1"/>
                </a:solidFill>
                <a:latin typeface="Cavolini" panose="03000502040302020204" pitchFamily="66" charset="0"/>
                <a:cs typeface="Cavolini" panose="03000502040302020204" pitchFamily="66" charset="0"/>
              </a:rPr>
              <a:t>AEW Patrimoine</a:t>
            </a:r>
          </a:p>
          <a:p>
            <a:pPr algn="ctr"/>
            <a:r>
              <a:rPr lang="fr-FR" sz="1200" dirty="0">
                <a:solidFill>
                  <a:schemeClr val="bg1"/>
                </a:solidFill>
                <a:latin typeface="Cavolini" panose="03000502040302020204" pitchFamily="66" charset="0"/>
                <a:cs typeface="Cavolini" panose="03000502040302020204" pitchFamily="66" charset="0"/>
              </a:rPr>
              <a:t>Kiwaï</a:t>
            </a:r>
          </a:p>
        </p:txBody>
      </p:sp>
      <p:sp>
        <p:nvSpPr>
          <p:cNvPr id="21" name="ZoneTexte 20">
            <a:extLst>
              <a:ext uri="{FF2B5EF4-FFF2-40B4-BE49-F238E27FC236}">
                <a16:creationId xmlns:a16="http://schemas.microsoft.com/office/drawing/2014/main" id="{1435D51A-2DA2-B8AE-AFA8-B5F0CF04FEBD}"/>
              </a:ext>
            </a:extLst>
          </p:cNvPr>
          <p:cNvSpPr txBox="1"/>
          <p:nvPr/>
        </p:nvSpPr>
        <p:spPr>
          <a:xfrm>
            <a:off x="7319962" y="4632094"/>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Télésurveillance</a:t>
            </a:r>
          </a:p>
          <a:p>
            <a:pPr algn="ctr"/>
            <a:r>
              <a:rPr lang="fr-FR" sz="1200" dirty="0">
                <a:solidFill>
                  <a:schemeClr val="bg1"/>
                </a:solidFill>
                <a:latin typeface="Cavolini" panose="03000502040302020204" pitchFamily="66" charset="0"/>
                <a:cs typeface="Cavolini" panose="03000502040302020204" pitchFamily="66" charset="0"/>
              </a:rPr>
              <a:t>LOA/LLD</a:t>
            </a:r>
          </a:p>
        </p:txBody>
      </p:sp>
      <p:sp>
        <p:nvSpPr>
          <p:cNvPr id="22" name="ZoneTexte 21">
            <a:extLst>
              <a:ext uri="{FF2B5EF4-FFF2-40B4-BE49-F238E27FC236}">
                <a16:creationId xmlns:a16="http://schemas.microsoft.com/office/drawing/2014/main" id="{8FA857F7-0788-C629-1169-8F0CB6FCEB64}"/>
              </a:ext>
            </a:extLst>
          </p:cNvPr>
          <p:cNvSpPr txBox="1"/>
          <p:nvPr/>
        </p:nvSpPr>
        <p:spPr>
          <a:xfrm>
            <a:off x="9482136" y="4635448"/>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E-commerce</a:t>
            </a:r>
          </a:p>
          <a:p>
            <a:pPr algn="ctr"/>
            <a:r>
              <a:rPr lang="fr-FR" sz="1200" dirty="0">
                <a:solidFill>
                  <a:schemeClr val="bg1"/>
                </a:solidFill>
                <a:latin typeface="Cavolini" panose="03000502040302020204" pitchFamily="66" charset="0"/>
                <a:cs typeface="Cavolini" panose="03000502040302020204" pitchFamily="66" charset="0"/>
              </a:rPr>
              <a:t>LLD pour les Pros</a:t>
            </a:r>
          </a:p>
        </p:txBody>
      </p:sp>
      <p:sp>
        <p:nvSpPr>
          <p:cNvPr id="23" name="Rectangle 22">
            <a:extLst>
              <a:ext uri="{FF2B5EF4-FFF2-40B4-BE49-F238E27FC236}">
                <a16:creationId xmlns:a16="http://schemas.microsoft.com/office/drawing/2014/main" id="{D71D96C2-D89B-E9AB-5CA8-DD3E4B0E1CA4}"/>
              </a:ext>
            </a:extLst>
          </p:cNvPr>
          <p:cNvSpPr/>
          <p:nvPr/>
        </p:nvSpPr>
        <p:spPr>
          <a:xfrm>
            <a:off x="9215438" y="657225"/>
            <a:ext cx="2243136" cy="51530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AE4A8C55-F153-33DF-006F-AB5FF4FA1578}"/>
              </a:ext>
            </a:extLst>
          </p:cNvPr>
          <p:cNvSpPr/>
          <p:nvPr/>
        </p:nvSpPr>
        <p:spPr>
          <a:xfrm>
            <a:off x="519108" y="657225"/>
            <a:ext cx="6555585" cy="51530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Picture 4">
            <a:extLst>
              <a:ext uri="{FF2B5EF4-FFF2-40B4-BE49-F238E27FC236}">
                <a16:creationId xmlns:a16="http://schemas.microsoft.com/office/drawing/2014/main" id="{336B30BB-B3D1-4CF8-3F57-21EBC9AC58E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a:off x="6081710" y="4791432"/>
            <a:ext cx="1428751"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955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2" y="5090017"/>
            <a:ext cx="3164784" cy="1008095"/>
          </a:xfrm>
          <a:custGeom>
            <a:avLst/>
            <a:gdLst>
              <a:gd name="connsiteX0" fmla="*/ 0 w 3164784"/>
              <a:gd name="connsiteY0" fmla="*/ 0 h 1008095"/>
              <a:gd name="connsiteX1" fmla="*/ 664605 w 3164784"/>
              <a:gd name="connsiteY1" fmla="*/ 0 h 1008095"/>
              <a:gd name="connsiteX2" fmla="*/ 1360857 w 3164784"/>
              <a:gd name="connsiteY2" fmla="*/ 0 h 1008095"/>
              <a:gd name="connsiteX3" fmla="*/ 1962166 w 3164784"/>
              <a:gd name="connsiteY3" fmla="*/ 0 h 1008095"/>
              <a:gd name="connsiteX4" fmla="*/ 2563475 w 3164784"/>
              <a:gd name="connsiteY4" fmla="*/ 0 h 1008095"/>
              <a:gd name="connsiteX5" fmla="*/ 3164784 w 3164784"/>
              <a:gd name="connsiteY5" fmla="*/ 0 h 1008095"/>
              <a:gd name="connsiteX6" fmla="*/ 3164784 w 3164784"/>
              <a:gd name="connsiteY6" fmla="*/ 483886 h 1008095"/>
              <a:gd name="connsiteX7" fmla="*/ 3164784 w 3164784"/>
              <a:gd name="connsiteY7" fmla="*/ 1008095 h 1008095"/>
              <a:gd name="connsiteX8" fmla="*/ 2468532 w 3164784"/>
              <a:gd name="connsiteY8" fmla="*/ 1008095 h 1008095"/>
              <a:gd name="connsiteX9" fmla="*/ 1930518 w 3164784"/>
              <a:gd name="connsiteY9" fmla="*/ 1008095 h 1008095"/>
              <a:gd name="connsiteX10" fmla="*/ 1392505 w 3164784"/>
              <a:gd name="connsiteY10" fmla="*/ 1008095 h 1008095"/>
              <a:gd name="connsiteX11" fmla="*/ 791196 w 3164784"/>
              <a:gd name="connsiteY11" fmla="*/ 1008095 h 1008095"/>
              <a:gd name="connsiteX12" fmla="*/ 0 w 3164784"/>
              <a:gd name="connsiteY12" fmla="*/ 1008095 h 1008095"/>
              <a:gd name="connsiteX13" fmla="*/ 0 w 3164784"/>
              <a:gd name="connsiteY13" fmla="*/ 493967 h 1008095"/>
              <a:gd name="connsiteX14" fmla="*/ 0 w 3164784"/>
              <a:gd name="connsiteY14" fmla="*/ 0 h 1008095"/>
              <a:gd name="connsiteX0" fmla="*/ -93266 w 3164784"/>
              <a:gd name="connsiteY0" fmla="*/ 0 h 1008095"/>
              <a:gd name="connsiteX1" fmla="*/ -93266 w 3164784"/>
              <a:gd name="connsiteY1" fmla="*/ 483886 h 1008095"/>
              <a:gd name="connsiteX2" fmla="*/ -93266 w 3164784"/>
              <a:gd name="connsiteY2" fmla="*/ 1008095 h 1008095"/>
              <a:gd name="connsiteX3" fmla="*/ -93266 w 3164784"/>
              <a:gd name="connsiteY3" fmla="*/ 524209 h 1008095"/>
              <a:gd name="connsiteX4" fmla="*/ -93266 w 3164784"/>
              <a:gd name="connsiteY4" fmla="*/ 0 h 1008095"/>
              <a:gd name="connsiteX0" fmla="*/ -93266 w 3164784"/>
              <a:gd name="connsiteY0" fmla="*/ 176215 h 1008095"/>
              <a:gd name="connsiteX1" fmla="*/ -217136 w 3164784"/>
              <a:gd name="connsiteY1" fmla="*/ 38035 h 1008095"/>
            </a:gdLst>
            <a:ahLst/>
            <a:cxnLst>
              <a:cxn ang="0">
                <a:pos x="connsiteX0" y="connsiteY0"/>
              </a:cxn>
              <a:cxn ang="0">
                <a:pos x="connsiteX1" y="connsiteY1"/>
              </a:cxn>
            </a:cxnLst>
            <a:rect l="l" t="t" r="r" b="b"/>
            <a:pathLst>
              <a:path w="3164784" h="1008095"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81853" y="168642"/>
                  <a:pt x="3143987" y="308419"/>
                  <a:pt x="3164784" y="483886"/>
                </a:cubicBezTo>
                <a:cubicBezTo>
                  <a:pt x="3185581" y="659353"/>
                  <a:pt x="3181287" y="798604"/>
                  <a:pt x="3164784" y="1008095"/>
                </a:cubicBezTo>
                <a:cubicBezTo>
                  <a:pt x="2838496" y="1012645"/>
                  <a:pt x="2775583" y="1006398"/>
                  <a:pt x="2468532" y="1008095"/>
                </a:cubicBezTo>
                <a:cubicBezTo>
                  <a:pt x="2161481" y="1009792"/>
                  <a:pt x="2091860" y="998622"/>
                  <a:pt x="1930518" y="1008095"/>
                </a:cubicBezTo>
                <a:cubicBezTo>
                  <a:pt x="1769176" y="1017568"/>
                  <a:pt x="1654792" y="1013406"/>
                  <a:pt x="1392505" y="1008095"/>
                </a:cubicBezTo>
                <a:cubicBezTo>
                  <a:pt x="1130218" y="1002784"/>
                  <a:pt x="1037610" y="1032629"/>
                  <a:pt x="791196" y="1008095"/>
                </a:cubicBezTo>
                <a:cubicBezTo>
                  <a:pt x="544782" y="983561"/>
                  <a:pt x="207237" y="1012133"/>
                  <a:pt x="0" y="1008095"/>
                </a:cubicBezTo>
                <a:cubicBezTo>
                  <a:pt x="19763" y="762324"/>
                  <a:pt x="-17645" y="599675"/>
                  <a:pt x="0" y="493967"/>
                </a:cubicBezTo>
                <a:cubicBezTo>
                  <a:pt x="17645" y="388259"/>
                  <a:pt x="-17529" y="237319"/>
                  <a:pt x="0" y="0"/>
                </a:cubicBezTo>
                <a:close/>
              </a:path>
              <a:path w="3164784" h="1008095" fill="none" extrusionOk="0">
                <a:moveTo>
                  <a:pt x="-93266" y="0"/>
                </a:moveTo>
                <a:cubicBezTo>
                  <a:pt x="-107150" y="130638"/>
                  <a:pt x="-92551" y="366100"/>
                  <a:pt x="-93266" y="483886"/>
                </a:cubicBezTo>
                <a:cubicBezTo>
                  <a:pt x="-93981" y="601672"/>
                  <a:pt x="-76147" y="854929"/>
                  <a:pt x="-93266" y="1008095"/>
                </a:cubicBezTo>
                <a:cubicBezTo>
                  <a:pt x="-72879" y="891992"/>
                  <a:pt x="-77916" y="716050"/>
                  <a:pt x="-93266" y="524209"/>
                </a:cubicBezTo>
                <a:cubicBezTo>
                  <a:pt x="-108616" y="332368"/>
                  <a:pt x="-84651" y="221153"/>
                  <a:pt x="-93266" y="0"/>
                </a:cubicBezTo>
                <a:close/>
              </a:path>
              <a:path w="3164784" h="1008095" fill="none" extrusionOk="0">
                <a:moveTo>
                  <a:pt x="-93266" y="176215"/>
                </a:moveTo>
                <a:cubicBezTo>
                  <a:pt x="-123818" y="141946"/>
                  <a:pt x="-164446" y="102784"/>
                  <a:pt x="-217136" y="38035"/>
                </a:cubicBezTo>
              </a:path>
              <a:path w="3164784" h="1008095"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81676" y="121275"/>
                  <a:pt x="3146625" y="356024"/>
                  <a:pt x="3164784" y="473805"/>
                </a:cubicBezTo>
                <a:cubicBezTo>
                  <a:pt x="3182943" y="591587"/>
                  <a:pt x="3150177" y="857240"/>
                  <a:pt x="3164784" y="1008095"/>
                </a:cubicBezTo>
                <a:cubicBezTo>
                  <a:pt x="3021047" y="1014803"/>
                  <a:pt x="2827855" y="1013770"/>
                  <a:pt x="2563475" y="1008095"/>
                </a:cubicBezTo>
                <a:cubicBezTo>
                  <a:pt x="2299095" y="1002420"/>
                  <a:pt x="2277170" y="1014263"/>
                  <a:pt x="2025462" y="1008095"/>
                </a:cubicBezTo>
                <a:cubicBezTo>
                  <a:pt x="1773754" y="1001927"/>
                  <a:pt x="1675052" y="990496"/>
                  <a:pt x="1455801" y="1008095"/>
                </a:cubicBezTo>
                <a:cubicBezTo>
                  <a:pt x="1236550" y="1025694"/>
                  <a:pt x="1086986" y="1014911"/>
                  <a:pt x="917787" y="1008095"/>
                </a:cubicBezTo>
                <a:cubicBezTo>
                  <a:pt x="748588" y="1001279"/>
                  <a:pt x="341069" y="973010"/>
                  <a:pt x="0" y="1008095"/>
                </a:cubicBezTo>
                <a:cubicBezTo>
                  <a:pt x="-1940" y="895595"/>
                  <a:pt x="-16670" y="639912"/>
                  <a:pt x="0" y="534290"/>
                </a:cubicBezTo>
                <a:cubicBezTo>
                  <a:pt x="16670" y="428668"/>
                  <a:pt x="7931" y="161926"/>
                  <a:pt x="0" y="0"/>
                </a:cubicBezTo>
                <a:close/>
              </a:path>
              <a:path w="3164784" h="1008095" fill="none" stroke="0" extrusionOk="0">
                <a:moveTo>
                  <a:pt x="-93266" y="0"/>
                </a:moveTo>
                <a:cubicBezTo>
                  <a:pt x="-101378" y="231602"/>
                  <a:pt x="-98803" y="278989"/>
                  <a:pt x="-93266" y="483886"/>
                </a:cubicBezTo>
                <a:cubicBezTo>
                  <a:pt x="-87729" y="688783"/>
                  <a:pt x="-78123" y="882056"/>
                  <a:pt x="-93266" y="1008095"/>
                </a:cubicBezTo>
                <a:cubicBezTo>
                  <a:pt x="-107724" y="864517"/>
                  <a:pt x="-93450" y="648891"/>
                  <a:pt x="-93266" y="483886"/>
                </a:cubicBezTo>
                <a:cubicBezTo>
                  <a:pt x="-93082" y="318881"/>
                  <a:pt x="-79055" y="99815"/>
                  <a:pt x="-93266" y="0"/>
                </a:cubicBezTo>
                <a:close/>
              </a:path>
              <a:path w="3164784" h="1008095" fill="none" stroke="0" extrusionOk="0">
                <a:moveTo>
                  <a:pt x="-93266" y="176215"/>
                </a:moveTo>
                <a:cubicBezTo>
                  <a:pt x="-139459" y="114086"/>
                  <a:pt x="-194337" y="69656"/>
                  <a:pt x="-217136" y="38035"/>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b="1" dirty="0">
              <a:latin typeface="Cavolini" panose="03000502040302020204" pitchFamily="66" charset="0"/>
              <a:cs typeface="Cavolini" panose="03000502040302020204" pitchFamily="66" charset="0"/>
            </a:endParaRPr>
          </a:p>
          <a:p>
            <a:pPr algn="ctr"/>
            <a:r>
              <a:rPr lang="fr-FR" sz="1100" b="1" dirty="0">
                <a:latin typeface="Cavolini" panose="03000502040302020204" pitchFamily="66" charset="0"/>
                <a:cs typeface="Cavolini" panose="03000502040302020204" pitchFamily="66" charset="0"/>
              </a:rPr>
              <a:t>Les impacts sur la PV </a:t>
            </a:r>
          </a:p>
          <a:p>
            <a:pPr algn="ctr"/>
            <a:endParaRPr lang="fr-FR" sz="1100"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La vente d’un contrat de Télésurveillance est comptée </a:t>
            </a:r>
            <a:r>
              <a:rPr lang="fr-FR" sz="1100" b="1" dirty="0">
                <a:latin typeface="Cavolini" panose="03000502040302020204" pitchFamily="66" charset="0"/>
                <a:cs typeface="Cavolini" panose="03000502040302020204" pitchFamily="66" charset="0"/>
              </a:rPr>
              <a:t>comme une vente brute IARD</a:t>
            </a:r>
            <a:r>
              <a:rPr lang="fr-FR" sz="1100" dirty="0">
                <a:latin typeface="Cavolini" panose="03000502040302020204" pitchFamily="66" charset="0"/>
                <a:cs typeface="Cavolini" panose="03000502040302020204" pitchFamily="66" charset="0"/>
              </a:rPr>
              <a:t>. </a:t>
            </a:r>
          </a:p>
          <a:p>
            <a:pPr algn="ctr"/>
            <a:endParaRPr lang="fr-FR" sz="1100" dirty="0">
              <a:latin typeface="Cavolini" panose="03000502040302020204" pitchFamily="66" charset="0"/>
              <a:cs typeface="Cavolini" panose="03000502040302020204" pitchFamily="66" charset="0"/>
            </a:endParaRP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La Télésurveillance : « je finance, j’assure, je protège !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Faciliter le quotidien de nos clients </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243607"/>
            <a:ext cx="10980738" cy="1805201"/>
          </a:xfrm>
        </p:spPr>
        <p:txBody>
          <a:bodyPr/>
          <a:lstStyle/>
          <a:p>
            <a:r>
              <a:rPr lang="fr-FR" dirty="0"/>
              <a:t>Notre partenaire IMA PROTECT propose une </a:t>
            </a:r>
            <a:r>
              <a:rPr lang="fr-FR" b="1" dirty="0">
                <a:solidFill>
                  <a:srgbClr val="C00000"/>
                </a:solidFill>
              </a:rPr>
              <a:t>solution efficace</a:t>
            </a:r>
            <a:r>
              <a:rPr lang="fr-FR" dirty="0"/>
              <a:t>, </a:t>
            </a:r>
            <a:r>
              <a:rPr lang="fr-FR" b="1" dirty="0">
                <a:solidFill>
                  <a:srgbClr val="C00000"/>
                </a:solidFill>
              </a:rPr>
              <a:t>24h/24 et 7j/7</a:t>
            </a:r>
            <a:r>
              <a:rPr lang="fr-FR" dirty="0"/>
              <a:t>, pour </a:t>
            </a:r>
            <a:r>
              <a:rPr lang="fr-FR" b="1" dirty="0"/>
              <a:t>dissuader les cambrioleurs </a:t>
            </a:r>
            <a:r>
              <a:rPr lang="fr-FR" dirty="0"/>
              <a:t>ou</a:t>
            </a:r>
            <a:r>
              <a:rPr lang="fr-FR" b="1" dirty="0"/>
              <a:t> tentatives de cambriolage</a:t>
            </a:r>
            <a:r>
              <a:rPr lang="fr-FR" dirty="0"/>
              <a:t>. </a:t>
            </a:r>
          </a:p>
          <a:p>
            <a:r>
              <a:rPr lang="fr-FR" dirty="0"/>
              <a:t>Avec </a:t>
            </a:r>
            <a:r>
              <a:rPr lang="fr-FR" b="1" dirty="0">
                <a:solidFill>
                  <a:srgbClr val="C00000"/>
                </a:solidFill>
              </a:rPr>
              <a:t>3 tarifs pour 3 niveaux de protection</a:t>
            </a:r>
            <a:r>
              <a:rPr lang="fr-FR" dirty="0"/>
              <a:t>, cette offre est complète, notamment contre les vols, les dégradations, les feux et les inondations pouvant survenir au domicile. </a:t>
            </a:r>
          </a:p>
          <a:p>
            <a:r>
              <a:rPr lang="fr-FR" dirty="0"/>
              <a:t>Les avantages pour les clients sont multiples. IMA PROTECT leur permet notamment de bénéficier d’un </a:t>
            </a:r>
            <a:r>
              <a:rPr lang="fr-FR" b="1" dirty="0">
                <a:solidFill>
                  <a:srgbClr val="C00000"/>
                </a:solidFill>
              </a:rPr>
              <a:t>service</a:t>
            </a:r>
            <a:r>
              <a:rPr lang="fr-FR" dirty="0"/>
              <a:t> et d’</a:t>
            </a:r>
            <a:r>
              <a:rPr lang="fr-FR" b="1" dirty="0">
                <a:solidFill>
                  <a:srgbClr val="C00000"/>
                </a:solidFill>
              </a:rPr>
              <a:t>équipements de haute fiabilité </a:t>
            </a:r>
            <a:r>
              <a:rPr lang="fr-FR" dirty="0"/>
              <a:t>! </a:t>
            </a:r>
          </a:p>
        </p:txBody>
      </p:sp>
      <p:sp>
        <p:nvSpPr>
          <p:cNvPr id="12" name="Rectangle 11">
            <a:extLst>
              <a:ext uri="{FF2B5EF4-FFF2-40B4-BE49-F238E27FC236}">
                <a16:creationId xmlns:a16="http://schemas.microsoft.com/office/drawing/2014/main" id="{0F6DC96F-EE42-DE80-24AA-076E7E35C45E}"/>
              </a:ext>
            </a:extLst>
          </p:cNvPr>
          <p:cNvSpPr/>
          <p:nvPr/>
        </p:nvSpPr>
        <p:spPr>
          <a:xfrm>
            <a:off x="334912" y="3094074"/>
            <a:ext cx="2791060" cy="1911520"/>
          </a:xfrm>
          <a:custGeom>
            <a:avLst/>
            <a:gdLst>
              <a:gd name="connsiteX0" fmla="*/ 0 w 2791060"/>
              <a:gd name="connsiteY0" fmla="*/ 0 h 1911520"/>
              <a:gd name="connsiteX1" fmla="*/ 697765 w 2791060"/>
              <a:gd name="connsiteY1" fmla="*/ 0 h 1911520"/>
              <a:gd name="connsiteX2" fmla="*/ 1339709 w 2791060"/>
              <a:gd name="connsiteY2" fmla="*/ 0 h 1911520"/>
              <a:gd name="connsiteX3" fmla="*/ 1953742 w 2791060"/>
              <a:gd name="connsiteY3" fmla="*/ 0 h 1911520"/>
              <a:gd name="connsiteX4" fmla="*/ 2791060 w 2791060"/>
              <a:gd name="connsiteY4" fmla="*/ 0 h 1911520"/>
              <a:gd name="connsiteX5" fmla="*/ 2791060 w 2791060"/>
              <a:gd name="connsiteY5" fmla="*/ 579828 h 1911520"/>
              <a:gd name="connsiteX6" fmla="*/ 2791060 w 2791060"/>
              <a:gd name="connsiteY6" fmla="*/ 1255231 h 1911520"/>
              <a:gd name="connsiteX7" fmla="*/ 2791060 w 2791060"/>
              <a:gd name="connsiteY7" fmla="*/ 1911520 h 1911520"/>
              <a:gd name="connsiteX8" fmla="*/ 2149116 w 2791060"/>
              <a:gd name="connsiteY8" fmla="*/ 1911520 h 1911520"/>
              <a:gd name="connsiteX9" fmla="*/ 1535083 w 2791060"/>
              <a:gd name="connsiteY9" fmla="*/ 1911520 h 1911520"/>
              <a:gd name="connsiteX10" fmla="*/ 809407 w 2791060"/>
              <a:gd name="connsiteY10" fmla="*/ 1911520 h 1911520"/>
              <a:gd name="connsiteX11" fmla="*/ 0 w 2791060"/>
              <a:gd name="connsiteY11" fmla="*/ 1911520 h 1911520"/>
              <a:gd name="connsiteX12" fmla="*/ 0 w 2791060"/>
              <a:gd name="connsiteY12" fmla="*/ 1255231 h 1911520"/>
              <a:gd name="connsiteX13" fmla="*/ 0 w 2791060"/>
              <a:gd name="connsiteY13" fmla="*/ 598943 h 1911520"/>
              <a:gd name="connsiteX14" fmla="*/ 0 w 2791060"/>
              <a:gd name="connsiteY14" fmla="*/ 0 h 191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911520"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94392" y="160707"/>
                  <a:pt x="2813029" y="300328"/>
                  <a:pt x="2791060" y="579828"/>
                </a:cubicBezTo>
                <a:cubicBezTo>
                  <a:pt x="2769091" y="859328"/>
                  <a:pt x="2823522" y="1003536"/>
                  <a:pt x="2791060" y="1255231"/>
                </a:cubicBezTo>
                <a:cubicBezTo>
                  <a:pt x="2758598" y="1506926"/>
                  <a:pt x="2799273" y="1608029"/>
                  <a:pt x="2791060" y="1911520"/>
                </a:cubicBezTo>
                <a:cubicBezTo>
                  <a:pt x="2651314" y="1897318"/>
                  <a:pt x="2294347" y="1914553"/>
                  <a:pt x="2149116" y="1911520"/>
                </a:cubicBezTo>
                <a:cubicBezTo>
                  <a:pt x="2003885" y="1908487"/>
                  <a:pt x="1706856" y="1903625"/>
                  <a:pt x="1535083" y="1911520"/>
                </a:cubicBezTo>
                <a:cubicBezTo>
                  <a:pt x="1363310" y="1919415"/>
                  <a:pt x="1133747" y="1887397"/>
                  <a:pt x="809407" y="1911520"/>
                </a:cubicBezTo>
                <a:cubicBezTo>
                  <a:pt x="485067" y="1935643"/>
                  <a:pt x="251087" y="1935013"/>
                  <a:pt x="0" y="1911520"/>
                </a:cubicBezTo>
                <a:cubicBezTo>
                  <a:pt x="-30804" y="1761422"/>
                  <a:pt x="22269" y="1461620"/>
                  <a:pt x="0" y="1255231"/>
                </a:cubicBezTo>
                <a:cubicBezTo>
                  <a:pt x="-22269" y="1048842"/>
                  <a:pt x="-8057" y="857848"/>
                  <a:pt x="0" y="598943"/>
                </a:cubicBezTo>
                <a:cubicBezTo>
                  <a:pt x="8057" y="340038"/>
                  <a:pt x="-884" y="138938"/>
                  <a:pt x="0" y="0"/>
                </a:cubicBezTo>
                <a:close/>
              </a:path>
              <a:path w="2791060" h="1911520"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88900" y="289825"/>
                  <a:pt x="2797101" y="321921"/>
                  <a:pt x="2791060" y="579828"/>
                </a:cubicBezTo>
                <a:cubicBezTo>
                  <a:pt x="2785019" y="837735"/>
                  <a:pt x="2776716" y="905083"/>
                  <a:pt x="2791060" y="1159655"/>
                </a:cubicBezTo>
                <a:cubicBezTo>
                  <a:pt x="2805404" y="1414227"/>
                  <a:pt x="2763185" y="1727844"/>
                  <a:pt x="2791060" y="1911520"/>
                </a:cubicBezTo>
                <a:cubicBezTo>
                  <a:pt x="2570458" y="1921442"/>
                  <a:pt x="2332186" y="1899639"/>
                  <a:pt x="2121206" y="1911520"/>
                </a:cubicBezTo>
                <a:cubicBezTo>
                  <a:pt x="1910226" y="1923401"/>
                  <a:pt x="1697158" y="1890332"/>
                  <a:pt x="1451351" y="1911520"/>
                </a:cubicBezTo>
                <a:cubicBezTo>
                  <a:pt x="1205544" y="1932708"/>
                  <a:pt x="991664" y="1899272"/>
                  <a:pt x="781497" y="1911520"/>
                </a:cubicBezTo>
                <a:cubicBezTo>
                  <a:pt x="571330" y="1923768"/>
                  <a:pt x="290526" y="1897868"/>
                  <a:pt x="0" y="1911520"/>
                </a:cubicBezTo>
                <a:cubicBezTo>
                  <a:pt x="3019" y="1791038"/>
                  <a:pt x="-512" y="1569370"/>
                  <a:pt x="0" y="1312577"/>
                </a:cubicBezTo>
                <a:cubicBezTo>
                  <a:pt x="512" y="1055784"/>
                  <a:pt x="28829" y="974974"/>
                  <a:pt x="0" y="694519"/>
                </a:cubicBezTo>
                <a:cubicBezTo>
                  <a:pt x="-28829" y="414064"/>
                  <a:pt x="-32" y="148358"/>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C5BE46A-56E5-F2B3-6607-3DB4156481FA}"/>
              </a:ext>
            </a:extLst>
          </p:cNvPr>
          <p:cNvSpPr/>
          <p:nvPr/>
        </p:nvSpPr>
        <p:spPr>
          <a:xfrm>
            <a:off x="1074065" y="2985648"/>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grpSp>
        <p:nvGrpSpPr>
          <p:cNvPr id="20" name="Groupe 19">
            <a:extLst>
              <a:ext uri="{FF2B5EF4-FFF2-40B4-BE49-F238E27FC236}">
                <a16:creationId xmlns:a16="http://schemas.microsoft.com/office/drawing/2014/main" id="{548ABA2B-C1BA-F57E-B20F-8BB6B438EACA}"/>
              </a:ext>
            </a:extLst>
          </p:cNvPr>
          <p:cNvGrpSpPr/>
          <p:nvPr/>
        </p:nvGrpSpPr>
        <p:grpSpPr>
          <a:xfrm>
            <a:off x="465401" y="3474752"/>
            <a:ext cx="2403281" cy="769441"/>
            <a:chOff x="469297" y="3709399"/>
            <a:chExt cx="2403281" cy="769441"/>
          </a:xfrm>
        </p:grpSpPr>
        <p:sp>
          <p:nvSpPr>
            <p:cNvPr id="14" name="Ellipse 13">
              <a:extLst>
                <a:ext uri="{FF2B5EF4-FFF2-40B4-BE49-F238E27FC236}">
                  <a16:creationId xmlns:a16="http://schemas.microsoft.com/office/drawing/2014/main" id="{114820FA-F5DF-DDB2-E8CE-9A5278E0CD7E}"/>
                </a:ext>
              </a:extLst>
            </p:cNvPr>
            <p:cNvSpPr/>
            <p:nvPr/>
          </p:nvSpPr>
          <p:spPr>
            <a:xfrm>
              <a:off x="469297" y="4004672"/>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15" name="ZoneTexte 14">
              <a:extLst>
                <a:ext uri="{FF2B5EF4-FFF2-40B4-BE49-F238E27FC236}">
                  <a16:creationId xmlns:a16="http://schemas.microsoft.com/office/drawing/2014/main" id="{25513378-44E0-D6CA-BB1E-75DAC7E081D2}"/>
                </a:ext>
              </a:extLst>
            </p:cNvPr>
            <p:cNvSpPr txBox="1"/>
            <p:nvPr/>
          </p:nvSpPr>
          <p:spPr>
            <a:xfrm>
              <a:off x="666825" y="3709399"/>
              <a:ext cx="2205753" cy="769441"/>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Client ayant </a:t>
              </a:r>
              <a:r>
                <a:rPr lang="fr-FR" sz="1100" b="1" dirty="0">
                  <a:latin typeface="Cavolini" panose="03000502040302020204" pitchFamily="66" charset="0"/>
                  <a:cs typeface="Cavolini" panose="03000502040302020204" pitchFamily="66" charset="0"/>
                </a:rPr>
                <a:t>souscrit un crédit immobilier, une assurance habitation, un contrat MRH en CEGEE</a:t>
              </a:r>
              <a:endParaRPr lang="fr-FR" sz="1100" dirty="0">
                <a:latin typeface="Cavolini" panose="03000502040302020204" pitchFamily="66" charset="0"/>
                <a:cs typeface="Cavolini" panose="03000502040302020204" pitchFamily="66" charset="0"/>
              </a:endParaRPr>
            </a:p>
          </p:txBody>
        </p:sp>
      </p:grpSp>
      <p:grpSp>
        <p:nvGrpSpPr>
          <p:cNvPr id="21" name="Groupe 20">
            <a:extLst>
              <a:ext uri="{FF2B5EF4-FFF2-40B4-BE49-F238E27FC236}">
                <a16:creationId xmlns:a16="http://schemas.microsoft.com/office/drawing/2014/main" id="{D21266A3-FCB7-5E5C-C499-5B74B51A9C40}"/>
              </a:ext>
            </a:extLst>
          </p:cNvPr>
          <p:cNvGrpSpPr/>
          <p:nvPr/>
        </p:nvGrpSpPr>
        <p:grpSpPr>
          <a:xfrm>
            <a:off x="461228" y="4258147"/>
            <a:ext cx="2437255" cy="600164"/>
            <a:chOff x="465044" y="4174888"/>
            <a:chExt cx="2437255" cy="600164"/>
          </a:xfrm>
        </p:grpSpPr>
        <p:sp>
          <p:nvSpPr>
            <p:cNvPr id="16" name="Ellipse 15">
              <a:extLst>
                <a:ext uri="{FF2B5EF4-FFF2-40B4-BE49-F238E27FC236}">
                  <a16:creationId xmlns:a16="http://schemas.microsoft.com/office/drawing/2014/main" id="{1734EA77-E549-3649-9465-BF2CD63A2D86}"/>
                </a:ext>
              </a:extLst>
            </p:cNvPr>
            <p:cNvSpPr/>
            <p:nvPr/>
          </p:nvSpPr>
          <p:spPr>
            <a:xfrm>
              <a:off x="465044" y="4367552"/>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17" name="ZoneTexte 16">
              <a:extLst>
                <a:ext uri="{FF2B5EF4-FFF2-40B4-BE49-F238E27FC236}">
                  <a16:creationId xmlns:a16="http://schemas.microsoft.com/office/drawing/2014/main" id="{3AEF4C32-086A-5780-5293-46BF1550EFAF}"/>
                </a:ext>
              </a:extLst>
            </p:cNvPr>
            <p:cNvSpPr txBox="1"/>
            <p:nvPr/>
          </p:nvSpPr>
          <p:spPr>
            <a:xfrm>
              <a:off x="696546" y="4174888"/>
              <a:ext cx="2205753" cy="600164"/>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Client ayant </a:t>
              </a:r>
              <a:r>
                <a:rPr lang="fr-FR" sz="1100" b="1" dirty="0">
                  <a:latin typeface="Cavolini" panose="03000502040302020204" pitchFamily="66" charset="0"/>
                  <a:cs typeface="Cavolini" panose="03000502040302020204" pitchFamily="66" charset="0"/>
                </a:rPr>
                <a:t>connu un sinistre </a:t>
              </a:r>
              <a:r>
                <a:rPr lang="fr-FR" sz="1100" dirty="0">
                  <a:latin typeface="Cavolini" panose="03000502040302020204" pitchFamily="66" charset="0"/>
                  <a:cs typeface="Cavolini" panose="03000502040302020204" pitchFamily="66" charset="0"/>
                </a:rPr>
                <a:t>(vol, tentative de cambriolage, incendie, …)</a:t>
              </a:r>
            </a:p>
          </p:txBody>
        </p:sp>
      </p:grpSp>
      <p:sp>
        <p:nvSpPr>
          <p:cNvPr id="23" name="Rectangle 22">
            <a:extLst>
              <a:ext uri="{FF2B5EF4-FFF2-40B4-BE49-F238E27FC236}">
                <a16:creationId xmlns:a16="http://schemas.microsoft.com/office/drawing/2014/main" id="{A7E98DE8-2548-3D6C-CE45-B5CAE9DB08D6}"/>
              </a:ext>
            </a:extLst>
          </p:cNvPr>
          <p:cNvSpPr/>
          <p:nvPr/>
        </p:nvSpPr>
        <p:spPr>
          <a:xfrm>
            <a:off x="3338624" y="3094074"/>
            <a:ext cx="4401877" cy="1911520"/>
          </a:xfrm>
          <a:custGeom>
            <a:avLst/>
            <a:gdLst>
              <a:gd name="connsiteX0" fmla="*/ 0 w 4401877"/>
              <a:gd name="connsiteY0" fmla="*/ 0 h 1911520"/>
              <a:gd name="connsiteX1" fmla="*/ 496783 w 4401877"/>
              <a:gd name="connsiteY1" fmla="*/ 0 h 1911520"/>
              <a:gd name="connsiteX2" fmla="*/ 1081604 w 4401877"/>
              <a:gd name="connsiteY2" fmla="*/ 0 h 1911520"/>
              <a:gd name="connsiteX3" fmla="*/ 1754462 w 4401877"/>
              <a:gd name="connsiteY3" fmla="*/ 0 h 1911520"/>
              <a:gd name="connsiteX4" fmla="*/ 2383302 w 4401877"/>
              <a:gd name="connsiteY4" fmla="*/ 0 h 1911520"/>
              <a:gd name="connsiteX5" fmla="*/ 2880085 w 4401877"/>
              <a:gd name="connsiteY5" fmla="*/ 0 h 1911520"/>
              <a:gd name="connsiteX6" fmla="*/ 3596962 w 4401877"/>
              <a:gd name="connsiteY6" fmla="*/ 0 h 1911520"/>
              <a:gd name="connsiteX7" fmla="*/ 4401877 w 4401877"/>
              <a:gd name="connsiteY7" fmla="*/ 0 h 1911520"/>
              <a:gd name="connsiteX8" fmla="*/ 4401877 w 4401877"/>
              <a:gd name="connsiteY8" fmla="*/ 637173 h 1911520"/>
              <a:gd name="connsiteX9" fmla="*/ 4401877 w 4401877"/>
              <a:gd name="connsiteY9" fmla="*/ 1236116 h 1911520"/>
              <a:gd name="connsiteX10" fmla="*/ 4401877 w 4401877"/>
              <a:gd name="connsiteY10" fmla="*/ 1911520 h 1911520"/>
              <a:gd name="connsiteX11" fmla="*/ 3861075 w 4401877"/>
              <a:gd name="connsiteY11" fmla="*/ 1911520 h 1911520"/>
              <a:gd name="connsiteX12" fmla="*/ 3232235 w 4401877"/>
              <a:gd name="connsiteY12" fmla="*/ 1911520 h 1911520"/>
              <a:gd name="connsiteX13" fmla="*/ 2559377 w 4401877"/>
              <a:gd name="connsiteY13" fmla="*/ 1911520 h 1911520"/>
              <a:gd name="connsiteX14" fmla="*/ 1974556 w 4401877"/>
              <a:gd name="connsiteY14" fmla="*/ 1911520 h 1911520"/>
              <a:gd name="connsiteX15" fmla="*/ 1301698 w 4401877"/>
              <a:gd name="connsiteY15" fmla="*/ 1911520 h 1911520"/>
              <a:gd name="connsiteX16" fmla="*/ 760896 w 4401877"/>
              <a:gd name="connsiteY16" fmla="*/ 1911520 h 1911520"/>
              <a:gd name="connsiteX17" fmla="*/ 0 w 4401877"/>
              <a:gd name="connsiteY17" fmla="*/ 1911520 h 1911520"/>
              <a:gd name="connsiteX18" fmla="*/ 0 w 4401877"/>
              <a:gd name="connsiteY18" fmla="*/ 1274347 h 1911520"/>
              <a:gd name="connsiteX19" fmla="*/ 0 w 4401877"/>
              <a:gd name="connsiteY19" fmla="*/ 637173 h 1911520"/>
              <a:gd name="connsiteX20" fmla="*/ 0 w 4401877"/>
              <a:gd name="connsiteY20" fmla="*/ 0 h 191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911520"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371302" y="307773"/>
                  <a:pt x="4410851" y="428780"/>
                  <a:pt x="4401877" y="637173"/>
                </a:cubicBezTo>
                <a:cubicBezTo>
                  <a:pt x="4392903" y="845566"/>
                  <a:pt x="4377630" y="978984"/>
                  <a:pt x="4401877" y="1236116"/>
                </a:cubicBezTo>
                <a:cubicBezTo>
                  <a:pt x="4426124" y="1493248"/>
                  <a:pt x="4435054" y="1653479"/>
                  <a:pt x="4401877" y="1911520"/>
                </a:cubicBezTo>
                <a:cubicBezTo>
                  <a:pt x="4187464" y="1897500"/>
                  <a:pt x="4011962" y="1931515"/>
                  <a:pt x="3861075" y="1911520"/>
                </a:cubicBezTo>
                <a:cubicBezTo>
                  <a:pt x="3710188" y="1891525"/>
                  <a:pt x="3461875" y="1885248"/>
                  <a:pt x="3232235" y="1911520"/>
                </a:cubicBezTo>
                <a:cubicBezTo>
                  <a:pt x="3002595" y="1937792"/>
                  <a:pt x="2728939" y="1931728"/>
                  <a:pt x="2559377" y="1911520"/>
                </a:cubicBezTo>
                <a:cubicBezTo>
                  <a:pt x="2389815" y="1891312"/>
                  <a:pt x="2232193" y="1908735"/>
                  <a:pt x="1974556" y="1911520"/>
                </a:cubicBezTo>
                <a:cubicBezTo>
                  <a:pt x="1716919" y="1914305"/>
                  <a:pt x="1529534" y="1897197"/>
                  <a:pt x="1301698" y="1911520"/>
                </a:cubicBezTo>
                <a:cubicBezTo>
                  <a:pt x="1073862" y="1925843"/>
                  <a:pt x="966932" y="1897218"/>
                  <a:pt x="760896" y="1911520"/>
                </a:cubicBezTo>
                <a:cubicBezTo>
                  <a:pt x="554860" y="1925822"/>
                  <a:pt x="199971" y="1945807"/>
                  <a:pt x="0" y="1911520"/>
                </a:cubicBezTo>
                <a:cubicBezTo>
                  <a:pt x="-11025" y="1658414"/>
                  <a:pt x="-17580" y="1441441"/>
                  <a:pt x="0" y="1274347"/>
                </a:cubicBezTo>
                <a:cubicBezTo>
                  <a:pt x="17580" y="1107253"/>
                  <a:pt x="-24364" y="856271"/>
                  <a:pt x="0" y="637173"/>
                </a:cubicBezTo>
                <a:cubicBezTo>
                  <a:pt x="24364" y="418075"/>
                  <a:pt x="-31649" y="199457"/>
                  <a:pt x="0" y="0"/>
                </a:cubicBezTo>
                <a:close/>
              </a:path>
              <a:path w="4401877" h="1911520"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395209" y="141488"/>
                  <a:pt x="4407660" y="401365"/>
                  <a:pt x="4401877" y="675404"/>
                </a:cubicBezTo>
                <a:cubicBezTo>
                  <a:pt x="4396094" y="949443"/>
                  <a:pt x="4388004" y="1155974"/>
                  <a:pt x="4401877" y="1293462"/>
                </a:cubicBezTo>
                <a:cubicBezTo>
                  <a:pt x="4415750" y="1430950"/>
                  <a:pt x="4427090" y="1787129"/>
                  <a:pt x="4401877" y="1911520"/>
                </a:cubicBezTo>
                <a:cubicBezTo>
                  <a:pt x="4183979" y="1894397"/>
                  <a:pt x="3958078" y="1898144"/>
                  <a:pt x="3729019" y="1911520"/>
                </a:cubicBezTo>
                <a:cubicBezTo>
                  <a:pt x="3499960" y="1924896"/>
                  <a:pt x="3304989" y="1935360"/>
                  <a:pt x="3188217" y="1911520"/>
                </a:cubicBezTo>
                <a:cubicBezTo>
                  <a:pt x="3071445" y="1887680"/>
                  <a:pt x="2770131" y="1893996"/>
                  <a:pt x="2647415" y="1911520"/>
                </a:cubicBezTo>
                <a:cubicBezTo>
                  <a:pt x="2524699" y="1929044"/>
                  <a:pt x="2122209" y="1898270"/>
                  <a:pt x="1974556" y="1911520"/>
                </a:cubicBezTo>
                <a:cubicBezTo>
                  <a:pt x="1826903" y="1924770"/>
                  <a:pt x="1667267" y="1907696"/>
                  <a:pt x="1433754" y="1911520"/>
                </a:cubicBezTo>
                <a:cubicBezTo>
                  <a:pt x="1200241" y="1915344"/>
                  <a:pt x="1047277" y="1911006"/>
                  <a:pt x="848933" y="1911520"/>
                </a:cubicBezTo>
                <a:cubicBezTo>
                  <a:pt x="650589" y="1912034"/>
                  <a:pt x="226131" y="1913129"/>
                  <a:pt x="0" y="1911520"/>
                </a:cubicBezTo>
                <a:cubicBezTo>
                  <a:pt x="-15071" y="1646671"/>
                  <a:pt x="-13803" y="1572978"/>
                  <a:pt x="0" y="1274347"/>
                </a:cubicBezTo>
                <a:cubicBezTo>
                  <a:pt x="13803" y="975716"/>
                  <a:pt x="-27368" y="800334"/>
                  <a:pt x="0" y="618058"/>
                </a:cubicBezTo>
                <a:cubicBezTo>
                  <a:pt x="27368" y="435782"/>
                  <a:pt x="24320" y="286323"/>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2985648"/>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27" name="Ellipse 26">
            <a:extLst>
              <a:ext uri="{FF2B5EF4-FFF2-40B4-BE49-F238E27FC236}">
                <a16:creationId xmlns:a16="http://schemas.microsoft.com/office/drawing/2014/main" id="{15A30718-F978-5748-B716-DDDC8DA04F2C}"/>
              </a:ext>
            </a:extLst>
          </p:cNvPr>
          <p:cNvSpPr/>
          <p:nvPr/>
        </p:nvSpPr>
        <p:spPr>
          <a:xfrm>
            <a:off x="3495167" y="3474752"/>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28" name="ZoneTexte 27">
            <a:extLst>
              <a:ext uri="{FF2B5EF4-FFF2-40B4-BE49-F238E27FC236}">
                <a16:creationId xmlns:a16="http://schemas.microsoft.com/office/drawing/2014/main" id="{461C6AA4-9471-8331-7386-46128304307B}"/>
              </a:ext>
            </a:extLst>
          </p:cNvPr>
          <p:cNvSpPr txBox="1"/>
          <p:nvPr/>
        </p:nvSpPr>
        <p:spPr>
          <a:xfrm>
            <a:off x="3692695" y="3175234"/>
            <a:ext cx="4055367" cy="769441"/>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Sensibiliser nos clients</a:t>
            </a:r>
            <a:r>
              <a:rPr lang="fr-FR" sz="1100" dirty="0">
                <a:latin typeface="Cavolini" panose="03000502040302020204" pitchFamily="66" charset="0"/>
                <a:cs typeface="Cavolini" panose="03000502040302020204" pitchFamily="66" charset="0"/>
              </a:rPr>
              <a:t> : sur le nombre de cambriolages par an (600 000 cambriolages ont lieu chaque année en France, soit un toutes les minutes).</a:t>
            </a:r>
            <a:endParaRPr lang="fr-FR" sz="1100" b="1" dirty="0">
              <a:latin typeface="Cavolini" panose="03000502040302020204" pitchFamily="66" charset="0"/>
              <a:cs typeface="Cavolini" panose="03000502040302020204" pitchFamily="66" charset="0"/>
            </a:endParaRPr>
          </a:p>
        </p:txBody>
      </p:sp>
      <p:sp>
        <p:nvSpPr>
          <p:cNvPr id="29" name="Ellipse 28">
            <a:extLst>
              <a:ext uri="{FF2B5EF4-FFF2-40B4-BE49-F238E27FC236}">
                <a16:creationId xmlns:a16="http://schemas.microsoft.com/office/drawing/2014/main" id="{E51F4C25-4FE6-C4D6-5CAB-645465A7CCFD}"/>
              </a:ext>
            </a:extLst>
          </p:cNvPr>
          <p:cNvSpPr/>
          <p:nvPr/>
        </p:nvSpPr>
        <p:spPr>
          <a:xfrm>
            <a:off x="3495167" y="4345763"/>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30" name="ZoneTexte 29">
            <a:extLst>
              <a:ext uri="{FF2B5EF4-FFF2-40B4-BE49-F238E27FC236}">
                <a16:creationId xmlns:a16="http://schemas.microsoft.com/office/drawing/2014/main" id="{F1455CDF-652D-663E-6B3A-CA2DCD2BEA14}"/>
              </a:ext>
            </a:extLst>
          </p:cNvPr>
          <p:cNvSpPr txBox="1"/>
          <p:nvPr/>
        </p:nvSpPr>
        <p:spPr>
          <a:xfrm>
            <a:off x="3692695" y="3884327"/>
            <a:ext cx="4055366" cy="1107996"/>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Mettre l’accent sur la simplicité des démarches </a:t>
            </a:r>
            <a:r>
              <a:rPr lang="fr-FR" sz="1100" dirty="0">
                <a:latin typeface="Cavolini" panose="03000502040302020204" pitchFamily="66" charset="0"/>
                <a:cs typeface="Cavolini" panose="03000502040302020204" pitchFamily="66" charset="0"/>
              </a:rPr>
              <a:t> : un seul clic puis IMA PROTECT prend le relais. Pour proposer un rendez-vous à votre client, rendez-vous sur la Rubrique des Commerciaux &gt; Particuliers &gt; IARD &gt; Télésurveillance &gt; </a:t>
            </a:r>
            <a:r>
              <a:rPr lang="fr-FR" sz="1100" b="1" dirty="0">
                <a:latin typeface="Cavolini" panose="03000502040302020204" pitchFamily="66" charset="0"/>
                <a:cs typeface="Cavolini" panose="03000502040302020204" pitchFamily="66" charset="0"/>
                <a:hlinkClick r:id="rId2"/>
              </a:rPr>
              <a:t>Transmettre un contact Télésurveillance </a:t>
            </a:r>
            <a:r>
              <a:rPr lang="fr-FR" sz="1100" dirty="0">
                <a:latin typeface="Cavolini" panose="03000502040302020204" pitchFamily="66" charset="0"/>
                <a:cs typeface="Cavolini" panose="03000502040302020204" pitchFamily="66" charset="0"/>
              </a:rPr>
              <a:t>!</a:t>
            </a:r>
            <a:endParaRPr lang="fr-FR" sz="1100" b="1" dirty="0">
              <a:latin typeface="Cavolini" panose="03000502040302020204" pitchFamily="66" charset="0"/>
              <a:cs typeface="Cavolini" panose="03000502040302020204" pitchFamily="66" charset="0"/>
            </a:endParaRP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491778"/>
            <a:ext cx="3164784" cy="1498260"/>
          </a:xfrm>
          <a:custGeom>
            <a:avLst/>
            <a:gdLst>
              <a:gd name="connsiteX0" fmla="*/ 0 w 3164784"/>
              <a:gd name="connsiteY0" fmla="*/ 0 h 1498260"/>
              <a:gd name="connsiteX1" fmla="*/ 696252 w 3164784"/>
              <a:gd name="connsiteY1" fmla="*/ 0 h 1498260"/>
              <a:gd name="connsiteX2" fmla="*/ 1297561 w 3164784"/>
              <a:gd name="connsiteY2" fmla="*/ 0 h 1498260"/>
              <a:gd name="connsiteX3" fmla="*/ 1930518 w 3164784"/>
              <a:gd name="connsiteY3" fmla="*/ 0 h 1498260"/>
              <a:gd name="connsiteX4" fmla="*/ 2500179 w 3164784"/>
              <a:gd name="connsiteY4" fmla="*/ 0 h 1498260"/>
              <a:gd name="connsiteX5" fmla="*/ 3164784 w 3164784"/>
              <a:gd name="connsiteY5" fmla="*/ 0 h 1498260"/>
              <a:gd name="connsiteX6" fmla="*/ 3164784 w 3164784"/>
              <a:gd name="connsiteY6" fmla="*/ 484437 h 1498260"/>
              <a:gd name="connsiteX7" fmla="*/ 3164784 w 3164784"/>
              <a:gd name="connsiteY7" fmla="*/ 998840 h 1498260"/>
              <a:gd name="connsiteX8" fmla="*/ 3164784 w 3164784"/>
              <a:gd name="connsiteY8" fmla="*/ 1498260 h 1498260"/>
              <a:gd name="connsiteX9" fmla="*/ 2595123 w 3164784"/>
              <a:gd name="connsiteY9" fmla="*/ 1498260 h 1498260"/>
              <a:gd name="connsiteX10" fmla="*/ 1993814 w 3164784"/>
              <a:gd name="connsiteY10" fmla="*/ 1498260 h 1498260"/>
              <a:gd name="connsiteX11" fmla="*/ 1329209 w 3164784"/>
              <a:gd name="connsiteY11" fmla="*/ 1498260 h 1498260"/>
              <a:gd name="connsiteX12" fmla="*/ 696252 w 3164784"/>
              <a:gd name="connsiteY12" fmla="*/ 1498260 h 1498260"/>
              <a:gd name="connsiteX13" fmla="*/ 0 w 3164784"/>
              <a:gd name="connsiteY13" fmla="*/ 1498260 h 1498260"/>
              <a:gd name="connsiteX14" fmla="*/ 0 w 3164784"/>
              <a:gd name="connsiteY14" fmla="*/ 1013823 h 1498260"/>
              <a:gd name="connsiteX15" fmla="*/ 0 w 3164784"/>
              <a:gd name="connsiteY15" fmla="*/ 484437 h 1498260"/>
              <a:gd name="connsiteX16" fmla="*/ 0 w 3164784"/>
              <a:gd name="connsiteY16" fmla="*/ 0 h 1498260"/>
              <a:gd name="connsiteX0" fmla="*/ -93266 w 3164784"/>
              <a:gd name="connsiteY0" fmla="*/ 0 h 1498260"/>
              <a:gd name="connsiteX1" fmla="*/ -93266 w 3164784"/>
              <a:gd name="connsiteY1" fmla="*/ 469455 h 1498260"/>
              <a:gd name="connsiteX2" fmla="*/ -93266 w 3164784"/>
              <a:gd name="connsiteY2" fmla="*/ 938910 h 1498260"/>
              <a:gd name="connsiteX3" fmla="*/ -93266 w 3164784"/>
              <a:gd name="connsiteY3" fmla="*/ 1498260 h 1498260"/>
              <a:gd name="connsiteX4" fmla="*/ -93266 w 3164784"/>
              <a:gd name="connsiteY4" fmla="*/ 983857 h 1498260"/>
              <a:gd name="connsiteX5" fmla="*/ -93266 w 3164784"/>
              <a:gd name="connsiteY5" fmla="*/ 514403 h 1498260"/>
              <a:gd name="connsiteX6" fmla="*/ -93266 w 3164784"/>
              <a:gd name="connsiteY6" fmla="*/ 0 h 1498260"/>
              <a:gd name="connsiteX0" fmla="*/ -93266 w 3164784"/>
              <a:gd name="connsiteY0" fmla="*/ 261896 h 1498260"/>
              <a:gd name="connsiteX1" fmla="*/ -249037 w 3164784"/>
              <a:gd name="connsiteY1" fmla="*/ 799142 h 1498260"/>
            </a:gdLst>
            <a:ahLst/>
            <a:cxnLst>
              <a:cxn ang="0">
                <a:pos x="connsiteX0" y="connsiteY0"/>
              </a:cxn>
              <a:cxn ang="0">
                <a:pos x="connsiteX1" y="connsiteY1"/>
              </a:cxn>
            </a:cxnLst>
            <a:rect l="l" t="t" r="r" b="b"/>
            <a:pathLst>
              <a:path w="3164784" h="1498260" fill="none" extrusionOk="0">
                <a:moveTo>
                  <a:pt x="0" y="0"/>
                </a:moveTo>
                <a:cubicBezTo>
                  <a:pt x="251765" y="-31645"/>
                  <a:pt x="476502" y="-30577"/>
                  <a:pt x="696252" y="0"/>
                </a:cubicBezTo>
                <a:cubicBezTo>
                  <a:pt x="916002" y="30577"/>
                  <a:pt x="1126351" y="-24279"/>
                  <a:pt x="1297561" y="0"/>
                </a:cubicBezTo>
                <a:cubicBezTo>
                  <a:pt x="1468771" y="24279"/>
                  <a:pt x="1670575" y="-23920"/>
                  <a:pt x="1930518" y="0"/>
                </a:cubicBezTo>
                <a:cubicBezTo>
                  <a:pt x="2190461" y="23920"/>
                  <a:pt x="2357498" y="6055"/>
                  <a:pt x="2500179" y="0"/>
                </a:cubicBezTo>
                <a:cubicBezTo>
                  <a:pt x="2642860" y="-6055"/>
                  <a:pt x="2964837" y="19712"/>
                  <a:pt x="3164784" y="0"/>
                </a:cubicBezTo>
                <a:cubicBezTo>
                  <a:pt x="3181098" y="119055"/>
                  <a:pt x="3181420" y="342121"/>
                  <a:pt x="3164784" y="484437"/>
                </a:cubicBezTo>
                <a:cubicBezTo>
                  <a:pt x="3148148" y="626753"/>
                  <a:pt x="3171572" y="797984"/>
                  <a:pt x="3164784" y="998840"/>
                </a:cubicBezTo>
                <a:cubicBezTo>
                  <a:pt x="3157996" y="1199696"/>
                  <a:pt x="3168917" y="1311739"/>
                  <a:pt x="3164784" y="1498260"/>
                </a:cubicBezTo>
                <a:cubicBezTo>
                  <a:pt x="2916190" y="1513322"/>
                  <a:pt x="2873294" y="1510791"/>
                  <a:pt x="2595123" y="1498260"/>
                </a:cubicBezTo>
                <a:cubicBezTo>
                  <a:pt x="2316952" y="1485729"/>
                  <a:pt x="2239749" y="1483489"/>
                  <a:pt x="1993814" y="1498260"/>
                </a:cubicBezTo>
                <a:cubicBezTo>
                  <a:pt x="1747879" y="1513031"/>
                  <a:pt x="1505672" y="1499384"/>
                  <a:pt x="1329209" y="1498260"/>
                </a:cubicBezTo>
                <a:cubicBezTo>
                  <a:pt x="1152747" y="1497136"/>
                  <a:pt x="959260" y="1474994"/>
                  <a:pt x="696252" y="1498260"/>
                </a:cubicBezTo>
                <a:cubicBezTo>
                  <a:pt x="433244" y="1521526"/>
                  <a:pt x="343801" y="1483219"/>
                  <a:pt x="0" y="1498260"/>
                </a:cubicBezTo>
                <a:cubicBezTo>
                  <a:pt x="-3011" y="1324496"/>
                  <a:pt x="-12015" y="1247887"/>
                  <a:pt x="0" y="1013823"/>
                </a:cubicBezTo>
                <a:cubicBezTo>
                  <a:pt x="12015" y="779759"/>
                  <a:pt x="-12588" y="687143"/>
                  <a:pt x="0" y="484437"/>
                </a:cubicBezTo>
                <a:cubicBezTo>
                  <a:pt x="12588" y="281731"/>
                  <a:pt x="18026" y="224874"/>
                  <a:pt x="0" y="0"/>
                </a:cubicBezTo>
                <a:close/>
              </a:path>
              <a:path w="3164784" h="1498260" fill="none" extrusionOk="0">
                <a:moveTo>
                  <a:pt x="-93266" y="0"/>
                </a:moveTo>
                <a:cubicBezTo>
                  <a:pt x="-108377" y="160684"/>
                  <a:pt x="-90124" y="311732"/>
                  <a:pt x="-93266" y="469455"/>
                </a:cubicBezTo>
                <a:cubicBezTo>
                  <a:pt x="-96408" y="627178"/>
                  <a:pt x="-108106" y="809355"/>
                  <a:pt x="-93266" y="938910"/>
                </a:cubicBezTo>
                <a:cubicBezTo>
                  <a:pt x="-78426" y="1068466"/>
                  <a:pt x="-110970" y="1286359"/>
                  <a:pt x="-93266" y="1498260"/>
                </a:cubicBezTo>
                <a:cubicBezTo>
                  <a:pt x="-90500" y="1382613"/>
                  <a:pt x="-94433" y="1098814"/>
                  <a:pt x="-93266" y="983857"/>
                </a:cubicBezTo>
                <a:cubicBezTo>
                  <a:pt x="-92099" y="868900"/>
                  <a:pt x="-83586" y="632249"/>
                  <a:pt x="-93266" y="514403"/>
                </a:cubicBezTo>
                <a:cubicBezTo>
                  <a:pt x="-102946" y="396557"/>
                  <a:pt x="-98687" y="144901"/>
                  <a:pt x="-93266" y="0"/>
                </a:cubicBezTo>
                <a:close/>
              </a:path>
              <a:path w="3164784" h="1498260" fill="none" extrusionOk="0">
                <a:moveTo>
                  <a:pt x="-93266" y="261896"/>
                </a:moveTo>
                <a:cubicBezTo>
                  <a:pt x="-157911" y="417882"/>
                  <a:pt x="-188393" y="615441"/>
                  <a:pt x="-249037" y="799142"/>
                </a:cubicBezTo>
              </a:path>
              <a:path w="3164784" h="1498260"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54416" y="96281"/>
                  <a:pt x="3150493" y="278605"/>
                  <a:pt x="3164784" y="454472"/>
                </a:cubicBezTo>
                <a:cubicBezTo>
                  <a:pt x="3179075" y="630339"/>
                  <a:pt x="3151722" y="803265"/>
                  <a:pt x="3164784" y="923927"/>
                </a:cubicBezTo>
                <a:cubicBezTo>
                  <a:pt x="3177846" y="1044589"/>
                  <a:pt x="3145631" y="1375451"/>
                  <a:pt x="3164784" y="1498260"/>
                </a:cubicBezTo>
                <a:cubicBezTo>
                  <a:pt x="3030790" y="1500317"/>
                  <a:pt x="2796131" y="1477985"/>
                  <a:pt x="2500179" y="1498260"/>
                </a:cubicBezTo>
                <a:cubicBezTo>
                  <a:pt x="2204227" y="1518535"/>
                  <a:pt x="2149769" y="1480661"/>
                  <a:pt x="1930518" y="1498260"/>
                </a:cubicBezTo>
                <a:cubicBezTo>
                  <a:pt x="1711267" y="1515859"/>
                  <a:pt x="1556663" y="1503346"/>
                  <a:pt x="1392505" y="1498260"/>
                </a:cubicBezTo>
                <a:cubicBezTo>
                  <a:pt x="1228347" y="1493174"/>
                  <a:pt x="1026109" y="1519822"/>
                  <a:pt x="854492" y="1498260"/>
                </a:cubicBezTo>
                <a:cubicBezTo>
                  <a:pt x="682875" y="1476698"/>
                  <a:pt x="284063" y="1487196"/>
                  <a:pt x="0" y="1498260"/>
                </a:cubicBezTo>
                <a:cubicBezTo>
                  <a:pt x="-7494" y="1295394"/>
                  <a:pt x="16139" y="1167277"/>
                  <a:pt x="0" y="1043788"/>
                </a:cubicBezTo>
                <a:cubicBezTo>
                  <a:pt x="-16139" y="920299"/>
                  <a:pt x="25589" y="714582"/>
                  <a:pt x="0" y="529385"/>
                </a:cubicBezTo>
                <a:cubicBezTo>
                  <a:pt x="-25589" y="344188"/>
                  <a:pt x="-12383" y="117167"/>
                  <a:pt x="0" y="0"/>
                </a:cubicBezTo>
                <a:close/>
              </a:path>
              <a:path w="3164784" h="1498260" fill="none" stroke="0" extrusionOk="0">
                <a:moveTo>
                  <a:pt x="-93266" y="0"/>
                </a:moveTo>
                <a:cubicBezTo>
                  <a:pt x="-85990" y="163430"/>
                  <a:pt x="-104067" y="228221"/>
                  <a:pt x="-93266" y="454472"/>
                </a:cubicBezTo>
                <a:cubicBezTo>
                  <a:pt x="-82465" y="680723"/>
                  <a:pt x="-74789" y="776528"/>
                  <a:pt x="-93266" y="908944"/>
                </a:cubicBezTo>
                <a:cubicBezTo>
                  <a:pt x="-111743" y="1041360"/>
                  <a:pt x="-82259" y="1332413"/>
                  <a:pt x="-93266" y="1498260"/>
                </a:cubicBezTo>
                <a:cubicBezTo>
                  <a:pt x="-81037" y="1400380"/>
                  <a:pt x="-80050" y="1154603"/>
                  <a:pt x="-93266" y="1043788"/>
                </a:cubicBezTo>
                <a:cubicBezTo>
                  <a:pt x="-106482" y="932973"/>
                  <a:pt x="-75042" y="669757"/>
                  <a:pt x="-93266" y="574333"/>
                </a:cubicBezTo>
                <a:cubicBezTo>
                  <a:pt x="-111490" y="478909"/>
                  <a:pt x="-98936" y="234485"/>
                  <a:pt x="-93266" y="0"/>
                </a:cubicBezTo>
                <a:close/>
              </a:path>
              <a:path w="3164784" h="1498260" fill="none" stroke="0" extrusionOk="0">
                <a:moveTo>
                  <a:pt x="-93266" y="261896"/>
                </a:moveTo>
                <a:cubicBezTo>
                  <a:pt x="-111377" y="404414"/>
                  <a:pt x="-181519" y="624473"/>
                  <a:pt x="-249037" y="799142"/>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53338"/>
                      <a:gd name="adj4" fmla="val -786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L’impact sur la création de valeur </a:t>
            </a:r>
          </a:p>
          <a:p>
            <a:endParaRPr lang="fr-FR" sz="1100" dirty="0">
              <a:latin typeface="Cavolini" panose="03000502040302020204" pitchFamily="66" charset="0"/>
              <a:cs typeface="Cavolini" panose="03000502040302020204" pitchFamily="66" charset="0"/>
            </a:endParaRPr>
          </a:p>
          <a:p>
            <a:r>
              <a:rPr lang="fr-FR" sz="1100" dirty="0">
                <a:latin typeface="Cavolini" panose="03000502040302020204" pitchFamily="66" charset="0"/>
                <a:cs typeface="Cavolini" panose="03000502040302020204" pitchFamily="66" charset="0"/>
              </a:rPr>
              <a:t>Au niveau du commissionnement : </a:t>
            </a:r>
          </a:p>
          <a:p>
            <a:pPr marL="171450" indent="-171450">
              <a:buClr>
                <a:schemeClr val="bg1"/>
              </a:buClr>
              <a:buFont typeface="Wingdings" panose="05000000000000000000" pitchFamily="2" charset="2"/>
              <a:buChar char="§"/>
            </a:pPr>
            <a:r>
              <a:rPr lang="fr-FR" sz="1100" b="1" dirty="0">
                <a:latin typeface="Cavolini" panose="03000502040302020204" pitchFamily="66" charset="0"/>
                <a:cs typeface="Cavolini" panose="03000502040302020204" pitchFamily="66" charset="0"/>
              </a:rPr>
              <a:t>8%</a:t>
            </a:r>
            <a:r>
              <a:rPr lang="fr-FR" sz="1100" dirty="0">
                <a:latin typeface="Cavolini" panose="03000502040302020204" pitchFamily="66" charset="0"/>
                <a:cs typeface="Cavolini" panose="03000502040302020204" pitchFamily="66" charset="0"/>
              </a:rPr>
              <a:t> sur les </a:t>
            </a:r>
            <a:r>
              <a:rPr lang="fr-FR" sz="1100" b="1" dirty="0">
                <a:latin typeface="Cavolini" panose="03000502040302020204" pitchFamily="66" charset="0"/>
                <a:cs typeface="Cavolini" panose="03000502040302020204" pitchFamily="66" charset="0"/>
              </a:rPr>
              <a:t>affaires nouvelles </a:t>
            </a:r>
          </a:p>
          <a:p>
            <a:pPr marL="171450" indent="-171450">
              <a:buClr>
                <a:schemeClr val="bg1"/>
              </a:buClr>
              <a:buFont typeface="Wingdings" panose="05000000000000000000" pitchFamily="2" charset="2"/>
              <a:buChar char="§"/>
            </a:pPr>
            <a:r>
              <a:rPr lang="fr-FR" sz="1100" b="1" dirty="0">
                <a:latin typeface="Cavolini" panose="03000502040302020204" pitchFamily="66" charset="0"/>
                <a:cs typeface="Cavolini" panose="03000502040302020204" pitchFamily="66" charset="0"/>
              </a:rPr>
              <a:t>4%</a:t>
            </a:r>
            <a:r>
              <a:rPr lang="fr-FR" sz="1100" dirty="0">
                <a:latin typeface="Cavolini" panose="03000502040302020204" pitchFamily="66" charset="0"/>
                <a:cs typeface="Cavolini" panose="03000502040302020204" pitchFamily="66" charset="0"/>
              </a:rPr>
              <a:t> sur le </a:t>
            </a:r>
            <a:r>
              <a:rPr lang="fr-FR" sz="1100" b="1" dirty="0">
                <a:latin typeface="Cavolini" panose="03000502040302020204" pitchFamily="66" charset="0"/>
                <a:cs typeface="Cavolini" panose="03000502040302020204" pitchFamily="66" charset="0"/>
              </a:rPr>
              <a:t>stock</a:t>
            </a:r>
            <a:r>
              <a:rPr lang="fr-FR" sz="1100" dirty="0">
                <a:latin typeface="Cavolini" panose="03000502040302020204" pitchFamily="66" charset="0"/>
                <a:cs typeface="Cavolini" panose="03000502040302020204" pitchFamily="66" charset="0"/>
              </a:rPr>
              <a:t>.</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5197034"/>
            <a:ext cx="7405588" cy="1139006"/>
          </a:xfrm>
          <a:custGeom>
            <a:avLst/>
            <a:gdLst>
              <a:gd name="connsiteX0" fmla="*/ 0 w 7405588"/>
              <a:gd name="connsiteY0" fmla="*/ 0 h 1139006"/>
              <a:gd name="connsiteX1" fmla="*/ 821347 w 7405588"/>
              <a:gd name="connsiteY1" fmla="*/ 0 h 1139006"/>
              <a:gd name="connsiteX2" fmla="*/ 1494582 w 7405588"/>
              <a:gd name="connsiteY2" fmla="*/ 0 h 1139006"/>
              <a:gd name="connsiteX3" fmla="*/ 2241873 w 7405588"/>
              <a:gd name="connsiteY3" fmla="*/ 0 h 1139006"/>
              <a:gd name="connsiteX4" fmla="*/ 2989165 w 7405588"/>
              <a:gd name="connsiteY4" fmla="*/ 0 h 1139006"/>
              <a:gd name="connsiteX5" fmla="*/ 3662400 w 7405588"/>
              <a:gd name="connsiteY5" fmla="*/ 0 h 1139006"/>
              <a:gd name="connsiteX6" fmla="*/ 4187523 w 7405588"/>
              <a:gd name="connsiteY6" fmla="*/ 0 h 1139006"/>
              <a:gd name="connsiteX7" fmla="*/ 4934815 w 7405588"/>
              <a:gd name="connsiteY7" fmla="*/ 0 h 1139006"/>
              <a:gd name="connsiteX8" fmla="*/ 5533994 w 7405588"/>
              <a:gd name="connsiteY8" fmla="*/ 0 h 1139006"/>
              <a:gd name="connsiteX9" fmla="*/ 6207229 w 7405588"/>
              <a:gd name="connsiteY9" fmla="*/ 0 h 1139006"/>
              <a:gd name="connsiteX10" fmla="*/ 6658297 w 7405588"/>
              <a:gd name="connsiteY10" fmla="*/ 0 h 1139006"/>
              <a:gd name="connsiteX11" fmla="*/ 7405588 w 7405588"/>
              <a:gd name="connsiteY11" fmla="*/ 0 h 1139006"/>
              <a:gd name="connsiteX12" fmla="*/ 7405588 w 7405588"/>
              <a:gd name="connsiteY12" fmla="*/ 569503 h 1139006"/>
              <a:gd name="connsiteX13" fmla="*/ 7405588 w 7405588"/>
              <a:gd name="connsiteY13" fmla="*/ 1139006 h 1139006"/>
              <a:gd name="connsiteX14" fmla="*/ 6954520 w 7405588"/>
              <a:gd name="connsiteY14" fmla="*/ 1139006 h 1139006"/>
              <a:gd name="connsiteX15" fmla="*/ 6429397 w 7405588"/>
              <a:gd name="connsiteY15" fmla="*/ 1139006 h 1139006"/>
              <a:gd name="connsiteX16" fmla="*/ 5682106 w 7405588"/>
              <a:gd name="connsiteY16" fmla="*/ 1139006 h 1139006"/>
              <a:gd name="connsiteX17" fmla="*/ 4934815 w 7405588"/>
              <a:gd name="connsiteY17" fmla="*/ 1139006 h 1139006"/>
              <a:gd name="connsiteX18" fmla="*/ 4335635 w 7405588"/>
              <a:gd name="connsiteY18" fmla="*/ 1139006 h 1139006"/>
              <a:gd name="connsiteX19" fmla="*/ 3514288 w 7405588"/>
              <a:gd name="connsiteY19" fmla="*/ 1139006 h 1139006"/>
              <a:gd name="connsiteX20" fmla="*/ 2766997 w 7405588"/>
              <a:gd name="connsiteY20" fmla="*/ 1139006 h 1139006"/>
              <a:gd name="connsiteX21" fmla="*/ 1945650 w 7405588"/>
              <a:gd name="connsiteY21" fmla="*/ 1139006 h 1139006"/>
              <a:gd name="connsiteX22" fmla="*/ 1198359 w 7405588"/>
              <a:gd name="connsiteY22" fmla="*/ 1139006 h 1139006"/>
              <a:gd name="connsiteX23" fmla="*/ 0 w 7405588"/>
              <a:gd name="connsiteY23" fmla="*/ 1139006 h 1139006"/>
              <a:gd name="connsiteX24" fmla="*/ 0 w 7405588"/>
              <a:gd name="connsiteY24" fmla="*/ 569503 h 1139006"/>
              <a:gd name="connsiteX25" fmla="*/ 0 w 7405588"/>
              <a:gd name="connsiteY25" fmla="*/ 0 h 113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139006"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78741" y="183975"/>
                  <a:pt x="7401548" y="389549"/>
                  <a:pt x="7405588" y="569503"/>
                </a:cubicBezTo>
                <a:cubicBezTo>
                  <a:pt x="7409628" y="749457"/>
                  <a:pt x="7386453" y="953821"/>
                  <a:pt x="7405588" y="1139006"/>
                </a:cubicBezTo>
                <a:cubicBezTo>
                  <a:pt x="7238604" y="1155927"/>
                  <a:pt x="7146131" y="1127963"/>
                  <a:pt x="6954520" y="1139006"/>
                </a:cubicBezTo>
                <a:cubicBezTo>
                  <a:pt x="6762909" y="1150049"/>
                  <a:pt x="6594653" y="1142268"/>
                  <a:pt x="6429397" y="1139006"/>
                </a:cubicBezTo>
                <a:cubicBezTo>
                  <a:pt x="6264141" y="1135744"/>
                  <a:pt x="5944120" y="1136414"/>
                  <a:pt x="5682106" y="1139006"/>
                </a:cubicBezTo>
                <a:cubicBezTo>
                  <a:pt x="5420092" y="1141598"/>
                  <a:pt x="5209279" y="1172273"/>
                  <a:pt x="4934815" y="1139006"/>
                </a:cubicBezTo>
                <a:cubicBezTo>
                  <a:pt x="4660351" y="1105739"/>
                  <a:pt x="4554775" y="1121499"/>
                  <a:pt x="4335635" y="1139006"/>
                </a:cubicBezTo>
                <a:cubicBezTo>
                  <a:pt x="4116495" y="1156513"/>
                  <a:pt x="3744260" y="1136143"/>
                  <a:pt x="3514288" y="1139006"/>
                </a:cubicBezTo>
                <a:cubicBezTo>
                  <a:pt x="3284316" y="1141869"/>
                  <a:pt x="2973223" y="1105180"/>
                  <a:pt x="2766997" y="1139006"/>
                </a:cubicBezTo>
                <a:cubicBezTo>
                  <a:pt x="2560771" y="1172832"/>
                  <a:pt x="2284025" y="1127367"/>
                  <a:pt x="1945650" y="1139006"/>
                </a:cubicBezTo>
                <a:cubicBezTo>
                  <a:pt x="1607275" y="1150645"/>
                  <a:pt x="1407956" y="1140441"/>
                  <a:pt x="1198359" y="1139006"/>
                </a:cubicBezTo>
                <a:cubicBezTo>
                  <a:pt x="988762" y="1137571"/>
                  <a:pt x="256253" y="1110399"/>
                  <a:pt x="0" y="1139006"/>
                </a:cubicBezTo>
                <a:cubicBezTo>
                  <a:pt x="-11732" y="897393"/>
                  <a:pt x="24243" y="761862"/>
                  <a:pt x="0" y="569503"/>
                </a:cubicBezTo>
                <a:cubicBezTo>
                  <a:pt x="-24243" y="377144"/>
                  <a:pt x="-1988" y="230496"/>
                  <a:pt x="0" y="0"/>
                </a:cubicBezTo>
                <a:close/>
              </a:path>
              <a:path w="7405588" h="1139006"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419689" y="285112"/>
                  <a:pt x="7383301" y="344619"/>
                  <a:pt x="7405588" y="580893"/>
                </a:cubicBezTo>
                <a:cubicBezTo>
                  <a:pt x="7427875" y="817167"/>
                  <a:pt x="7426891" y="929617"/>
                  <a:pt x="7405588" y="1139006"/>
                </a:cubicBezTo>
                <a:cubicBezTo>
                  <a:pt x="7226261" y="1157736"/>
                  <a:pt x="7106435" y="1151457"/>
                  <a:pt x="6880464" y="1139006"/>
                </a:cubicBezTo>
                <a:cubicBezTo>
                  <a:pt x="6654493" y="1126555"/>
                  <a:pt x="6464347" y="1123192"/>
                  <a:pt x="6355341" y="1139006"/>
                </a:cubicBezTo>
                <a:cubicBezTo>
                  <a:pt x="6246335" y="1154820"/>
                  <a:pt x="5894222" y="1155175"/>
                  <a:pt x="5756162" y="1139006"/>
                </a:cubicBezTo>
                <a:cubicBezTo>
                  <a:pt x="5618102" y="1122837"/>
                  <a:pt x="5151091" y="1153977"/>
                  <a:pt x="4934815" y="1139006"/>
                </a:cubicBezTo>
                <a:cubicBezTo>
                  <a:pt x="4718539" y="1124035"/>
                  <a:pt x="4419669" y="1139257"/>
                  <a:pt x="4261579" y="1139006"/>
                </a:cubicBezTo>
                <a:cubicBezTo>
                  <a:pt x="4103489" y="1138755"/>
                  <a:pt x="3787567" y="1129657"/>
                  <a:pt x="3662400" y="1139006"/>
                </a:cubicBezTo>
                <a:cubicBezTo>
                  <a:pt x="3537233" y="1148355"/>
                  <a:pt x="3220143" y="1118913"/>
                  <a:pt x="2915109" y="1139006"/>
                </a:cubicBezTo>
                <a:cubicBezTo>
                  <a:pt x="2610075" y="1159099"/>
                  <a:pt x="2545973" y="1139658"/>
                  <a:pt x="2241873" y="1139006"/>
                </a:cubicBezTo>
                <a:cubicBezTo>
                  <a:pt x="1937773" y="1138354"/>
                  <a:pt x="1755204" y="1101661"/>
                  <a:pt x="1420526" y="1139006"/>
                </a:cubicBezTo>
                <a:cubicBezTo>
                  <a:pt x="1085848" y="1176351"/>
                  <a:pt x="916011" y="1138362"/>
                  <a:pt x="599179" y="1139006"/>
                </a:cubicBezTo>
                <a:cubicBezTo>
                  <a:pt x="282347" y="1139650"/>
                  <a:pt x="146465" y="1121640"/>
                  <a:pt x="0" y="1139006"/>
                </a:cubicBezTo>
                <a:cubicBezTo>
                  <a:pt x="19571" y="1024386"/>
                  <a:pt x="21529" y="796771"/>
                  <a:pt x="0" y="592283"/>
                </a:cubicBezTo>
                <a:cubicBezTo>
                  <a:pt x="-21529" y="387795"/>
                  <a:pt x="11251" y="258974"/>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713994" y="5098319"/>
            <a:ext cx="2647420" cy="237803"/>
          </a:xfrm>
          <a:custGeom>
            <a:avLst/>
            <a:gdLst>
              <a:gd name="connsiteX0" fmla="*/ 0 w 2647420"/>
              <a:gd name="connsiteY0" fmla="*/ 0 h 237803"/>
              <a:gd name="connsiteX1" fmla="*/ 688329 w 2647420"/>
              <a:gd name="connsiteY1" fmla="*/ 0 h 237803"/>
              <a:gd name="connsiteX2" fmla="*/ 1350184 w 2647420"/>
              <a:gd name="connsiteY2" fmla="*/ 0 h 237803"/>
              <a:gd name="connsiteX3" fmla="*/ 2038513 w 2647420"/>
              <a:gd name="connsiteY3" fmla="*/ 0 h 237803"/>
              <a:gd name="connsiteX4" fmla="*/ 2647420 w 2647420"/>
              <a:gd name="connsiteY4" fmla="*/ 0 h 237803"/>
              <a:gd name="connsiteX5" fmla="*/ 2647420 w 2647420"/>
              <a:gd name="connsiteY5" fmla="*/ 237803 h 237803"/>
              <a:gd name="connsiteX6" fmla="*/ 2064988 w 2647420"/>
              <a:gd name="connsiteY6" fmla="*/ 237803 h 237803"/>
              <a:gd name="connsiteX7" fmla="*/ 1429607 w 2647420"/>
              <a:gd name="connsiteY7" fmla="*/ 237803 h 237803"/>
              <a:gd name="connsiteX8" fmla="*/ 767752 w 2647420"/>
              <a:gd name="connsiteY8" fmla="*/ 237803 h 237803"/>
              <a:gd name="connsiteX9" fmla="*/ 0 w 2647420"/>
              <a:gd name="connsiteY9" fmla="*/ 237803 h 237803"/>
              <a:gd name="connsiteX10" fmla="*/ 0 w 2647420"/>
              <a:gd name="connsiteY10" fmla="*/ 0 h 23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7420" h="237803" fill="none" extrusionOk="0">
                <a:moveTo>
                  <a:pt x="0" y="0"/>
                </a:moveTo>
                <a:cubicBezTo>
                  <a:pt x="297127" y="31108"/>
                  <a:pt x="360020" y="-911"/>
                  <a:pt x="688329" y="0"/>
                </a:cubicBezTo>
                <a:cubicBezTo>
                  <a:pt x="1016638" y="911"/>
                  <a:pt x="1105917" y="-13814"/>
                  <a:pt x="1350184" y="0"/>
                </a:cubicBezTo>
                <a:cubicBezTo>
                  <a:pt x="1594452" y="13814"/>
                  <a:pt x="1725832" y="-19779"/>
                  <a:pt x="2038513" y="0"/>
                </a:cubicBezTo>
                <a:cubicBezTo>
                  <a:pt x="2351194" y="19779"/>
                  <a:pt x="2481691" y="5392"/>
                  <a:pt x="2647420" y="0"/>
                </a:cubicBezTo>
                <a:cubicBezTo>
                  <a:pt x="2636450" y="56168"/>
                  <a:pt x="2646956" y="147132"/>
                  <a:pt x="2647420" y="237803"/>
                </a:cubicBezTo>
                <a:cubicBezTo>
                  <a:pt x="2469365" y="222876"/>
                  <a:pt x="2291023" y="208881"/>
                  <a:pt x="2064988" y="237803"/>
                </a:cubicBezTo>
                <a:cubicBezTo>
                  <a:pt x="1838953" y="266725"/>
                  <a:pt x="1630060" y="259412"/>
                  <a:pt x="1429607" y="237803"/>
                </a:cubicBezTo>
                <a:cubicBezTo>
                  <a:pt x="1229154" y="216194"/>
                  <a:pt x="1063084" y="206764"/>
                  <a:pt x="767752" y="237803"/>
                </a:cubicBezTo>
                <a:cubicBezTo>
                  <a:pt x="472421" y="268842"/>
                  <a:pt x="180110" y="226027"/>
                  <a:pt x="0" y="237803"/>
                </a:cubicBezTo>
                <a:cubicBezTo>
                  <a:pt x="-7866" y="179532"/>
                  <a:pt x="5745" y="106484"/>
                  <a:pt x="0" y="0"/>
                </a:cubicBezTo>
                <a:close/>
              </a:path>
              <a:path w="2647420" h="237803" stroke="0" extrusionOk="0">
                <a:moveTo>
                  <a:pt x="0" y="0"/>
                </a:moveTo>
                <a:cubicBezTo>
                  <a:pt x="231687" y="-12055"/>
                  <a:pt x="439758" y="26023"/>
                  <a:pt x="688329" y="0"/>
                </a:cubicBezTo>
                <a:cubicBezTo>
                  <a:pt x="936900" y="-26023"/>
                  <a:pt x="1133065" y="2591"/>
                  <a:pt x="1403133" y="0"/>
                </a:cubicBezTo>
                <a:cubicBezTo>
                  <a:pt x="1673201" y="-2591"/>
                  <a:pt x="1893896" y="-7638"/>
                  <a:pt x="2064988" y="0"/>
                </a:cubicBezTo>
                <a:cubicBezTo>
                  <a:pt x="2236081" y="7638"/>
                  <a:pt x="2424295" y="-7935"/>
                  <a:pt x="2647420" y="0"/>
                </a:cubicBezTo>
                <a:cubicBezTo>
                  <a:pt x="2648263" y="101644"/>
                  <a:pt x="2640763" y="148500"/>
                  <a:pt x="2647420" y="237803"/>
                </a:cubicBezTo>
                <a:cubicBezTo>
                  <a:pt x="2405496" y="267196"/>
                  <a:pt x="2263890" y="217138"/>
                  <a:pt x="2012039" y="237803"/>
                </a:cubicBezTo>
                <a:cubicBezTo>
                  <a:pt x="1760188" y="258468"/>
                  <a:pt x="1702973" y="251650"/>
                  <a:pt x="1403133" y="237803"/>
                </a:cubicBezTo>
                <a:cubicBezTo>
                  <a:pt x="1103293" y="223956"/>
                  <a:pt x="918358" y="259227"/>
                  <a:pt x="688329" y="237803"/>
                </a:cubicBezTo>
                <a:cubicBezTo>
                  <a:pt x="458300" y="216379"/>
                  <a:pt x="295111" y="210272"/>
                  <a:pt x="0" y="237803"/>
                </a:cubicBezTo>
                <a:cubicBezTo>
                  <a:pt x="-5020" y="166456"/>
                  <a:pt x="-7012" y="71116"/>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la Télésurveillance !</a:t>
            </a:r>
          </a:p>
        </p:txBody>
      </p:sp>
      <p:sp>
        <p:nvSpPr>
          <p:cNvPr id="41" name="ZoneTexte 40">
            <a:extLst>
              <a:ext uri="{FF2B5EF4-FFF2-40B4-BE49-F238E27FC236}">
                <a16:creationId xmlns:a16="http://schemas.microsoft.com/office/drawing/2014/main" id="{41F5B4C9-D297-03BC-C857-09805736B96C}"/>
              </a:ext>
            </a:extLst>
          </p:cNvPr>
          <p:cNvSpPr txBox="1"/>
          <p:nvPr/>
        </p:nvSpPr>
        <p:spPr>
          <a:xfrm>
            <a:off x="515117" y="5550744"/>
            <a:ext cx="7045175" cy="600164"/>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N’hésitez pas à consulter </a:t>
            </a:r>
            <a:r>
              <a:rPr lang="fr-FR" sz="1100" b="1" dirty="0">
                <a:latin typeface="Cavolini" panose="03000502040302020204" pitchFamily="66" charset="0"/>
                <a:cs typeface="Cavolini" panose="03000502040302020204" pitchFamily="66" charset="0"/>
                <a:hlinkClick r:id="rId2"/>
              </a:rPr>
              <a:t>l’espace Télésurveillance </a:t>
            </a:r>
            <a:r>
              <a:rPr lang="fr-FR" sz="1100" dirty="0">
                <a:latin typeface="Cavolini" panose="03000502040302020204" pitchFamily="66" charset="0"/>
                <a:cs typeface="Cavolini" panose="03000502040302020204" pitchFamily="66" charset="0"/>
              </a:rPr>
              <a:t>dans la Rubrique des Commerciaux, la </a:t>
            </a:r>
            <a:r>
              <a:rPr lang="fr-FR" sz="1100" b="1" dirty="0">
                <a:latin typeface="Cavolini" panose="03000502040302020204" pitchFamily="66" charset="0"/>
                <a:cs typeface="Cavolini" panose="03000502040302020204" pitchFamily="66" charset="0"/>
                <a:hlinkClick r:id="rId5"/>
              </a:rPr>
              <a:t>page de notre site internet dédiée à la Télésurveillance </a:t>
            </a:r>
            <a:r>
              <a:rPr lang="fr-FR" sz="1100" dirty="0">
                <a:latin typeface="Cavolini" panose="03000502040302020204" pitchFamily="66" charset="0"/>
                <a:cs typeface="Cavolini" panose="03000502040302020204" pitchFamily="66" charset="0"/>
              </a:rPr>
              <a:t>ou encore le </a:t>
            </a:r>
            <a:r>
              <a:rPr lang="fr-FR" sz="1100" b="1" dirty="0">
                <a:latin typeface="Cavolini" panose="03000502040302020204" pitchFamily="66" charset="0"/>
                <a:cs typeface="Cavolini" panose="03000502040302020204" pitchFamily="66" charset="0"/>
                <a:hlinkClick r:id="rId6"/>
              </a:rPr>
              <a:t>site internet IMA PROTECT</a:t>
            </a:r>
            <a:r>
              <a:rPr lang="fr-FR" sz="1100" dirty="0">
                <a:latin typeface="Cavolini" panose="03000502040302020204" pitchFamily="66" charset="0"/>
                <a:cs typeface="Cavolini" panose="03000502040302020204" pitchFamily="66" charset="0"/>
              </a:rPr>
              <a:t>. </a:t>
            </a:r>
          </a:p>
        </p:txBody>
      </p:sp>
      <p:pic>
        <p:nvPicPr>
          <p:cNvPr id="2" name="Image 1">
            <a:extLst>
              <a:ext uri="{FF2B5EF4-FFF2-40B4-BE49-F238E27FC236}">
                <a16:creationId xmlns:a16="http://schemas.microsoft.com/office/drawing/2014/main" id="{F70F4D42-2057-AB8E-8FBF-F575A4CE7D60}"/>
              </a:ext>
            </a:extLst>
          </p:cNvPr>
          <p:cNvPicPr>
            <a:picLocks noChangeAspect="1"/>
          </p:cNvPicPr>
          <p:nvPr/>
        </p:nvPicPr>
        <p:blipFill>
          <a:blip r:embed="rId7">
            <a:duotone>
              <a:prstClr val="black"/>
              <a:schemeClr val="accent4">
                <a:tint val="45000"/>
                <a:satMod val="400000"/>
              </a:schemeClr>
            </a:duotone>
          </a:blip>
          <a:stretch>
            <a:fillRect/>
          </a:stretch>
        </p:blipFill>
        <p:spPr>
          <a:xfrm rot="5400000" flipH="1" flipV="1">
            <a:off x="7476835" y="6102461"/>
            <a:ext cx="390819" cy="349164"/>
          </a:xfrm>
          <a:prstGeom prst="rect">
            <a:avLst/>
          </a:prstGeom>
          <a:noFill/>
        </p:spPr>
      </p:pic>
      <p:pic>
        <p:nvPicPr>
          <p:cNvPr id="6" name="Image 5">
            <a:extLst>
              <a:ext uri="{FF2B5EF4-FFF2-40B4-BE49-F238E27FC236}">
                <a16:creationId xmlns:a16="http://schemas.microsoft.com/office/drawing/2014/main" id="{82DDEC77-4365-FE9D-5003-F0D0E03304D9}"/>
              </a:ext>
            </a:extLst>
          </p:cNvPr>
          <p:cNvPicPr>
            <a:picLocks noChangeAspect="1"/>
          </p:cNvPicPr>
          <p:nvPr/>
        </p:nvPicPr>
        <p:blipFill>
          <a:blip r:embed="rId7">
            <a:duotone>
              <a:prstClr val="black"/>
              <a:schemeClr val="accent4">
                <a:tint val="45000"/>
                <a:satMod val="400000"/>
              </a:schemeClr>
            </a:duotone>
          </a:blip>
          <a:stretch>
            <a:fillRect/>
          </a:stretch>
        </p:blipFill>
        <p:spPr>
          <a:xfrm rot="5400000" flipH="1" flipV="1">
            <a:off x="7473056" y="4782451"/>
            <a:ext cx="390819" cy="349164"/>
          </a:xfrm>
          <a:prstGeom prst="rect">
            <a:avLst/>
          </a:prstGeom>
          <a:noFill/>
        </p:spPr>
      </p:pic>
    </p:spTree>
    <p:extLst>
      <p:ext uri="{BB962C8B-B14F-4D97-AF65-F5344CB8AC3E}">
        <p14:creationId xmlns:p14="http://schemas.microsoft.com/office/powerpoint/2010/main" val="2541123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2" y="4857750"/>
            <a:ext cx="3164784" cy="1371165"/>
          </a:xfrm>
          <a:custGeom>
            <a:avLst/>
            <a:gdLst>
              <a:gd name="connsiteX0" fmla="*/ 0 w 3164784"/>
              <a:gd name="connsiteY0" fmla="*/ 0 h 1371165"/>
              <a:gd name="connsiteX1" fmla="*/ 664605 w 3164784"/>
              <a:gd name="connsiteY1" fmla="*/ 0 h 1371165"/>
              <a:gd name="connsiteX2" fmla="*/ 1360857 w 3164784"/>
              <a:gd name="connsiteY2" fmla="*/ 0 h 1371165"/>
              <a:gd name="connsiteX3" fmla="*/ 1962166 w 3164784"/>
              <a:gd name="connsiteY3" fmla="*/ 0 h 1371165"/>
              <a:gd name="connsiteX4" fmla="*/ 2563475 w 3164784"/>
              <a:gd name="connsiteY4" fmla="*/ 0 h 1371165"/>
              <a:gd name="connsiteX5" fmla="*/ 3164784 w 3164784"/>
              <a:gd name="connsiteY5" fmla="*/ 0 h 1371165"/>
              <a:gd name="connsiteX6" fmla="*/ 3164784 w 3164784"/>
              <a:gd name="connsiteY6" fmla="*/ 658159 h 1371165"/>
              <a:gd name="connsiteX7" fmla="*/ 3164784 w 3164784"/>
              <a:gd name="connsiteY7" fmla="*/ 1371165 h 1371165"/>
              <a:gd name="connsiteX8" fmla="*/ 2468532 w 3164784"/>
              <a:gd name="connsiteY8" fmla="*/ 1371165 h 1371165"/>
              <a:gd name="connsiteX9" fmla="*/ 1930518 w 3164784"/>
              <a:gd name="connsiteY9" fmla="*/ 1371165 h 1371165"/>
              <a:gd name="connsiteX10" fmla="*/ 1392505 w 3164784"/>
              <a:gd name="connsiteY10" fmla="*/ 1371165 h 1371165"/>
              <a:gd name="connsiteX11" fmla="*/ 791196 w 3164784"/>
              <a:gd name="connsiteY11" fmla="*/ 1371165 h 1371165"/>
              <a:gd name="connsiteX12" fmla="*/ 0 w 3164784"/>
              <a:gd name="connsiteY12" fmla="*/ 1371165 h 1371165"/>
              <a:gd name="connsiteX13" fmla="*/ 0 w 3164784"/>
              <a:gd name="connsiteY13" fmla="*/ 671871 h 1371165"/>
              <a:gd name="connsiteX14" fmla="*/ 0 w 3164784"/>
              <a:gd name="connsiteY14" fmla="*/ 0 h 1371165"/>
              <a:gd name="connsiteX0" fmla="*/ -93266 w 3164784"/>
              <a:gd name="connsiteY0" fmla="*/ 0 h 1371165"/>
              <a:gd name="connsiteX1" fmla="*/ -93266 w 3164784"/>
              <a:gd name="connsiteY1" fmla="*/ 658159 h 1371165"/>
              <a:gd name="connsiteX2" fmla="*/ -93266 w 3164784"/>
              <a:gd name="connsiteY2" fmla="*/ 1371165 h 1371165"/>
              <a:gd name="connsiteX3" fmla="*/ -93266 w 3164784"/>
              <a:gd name="connsiteY3" fmla="*/ 713006 h 1371165"/>
              <a:gd name="connsiteX4" fmla="*/ -93266 w 3164784"/>
              <a:gd name="connsiteY4" fmla="*/ 0 h 1371165"/>
              <a:gd name="connsiteX0" fmla="*/ -93266 w 3164784"/>
              <a:gd name="connsiteY0" fmla="*/ 239680 h 1371165"/>
              <a:gd name="connsiteX1" fmla="*/ -217136 w 3164784"/>
              <a:gd name="connsiteY1" fmla="*/ 51734 h 1371165"/>
            </a:gdLst>
            <a:ahLst/>
            <a:cxnLst>
              <a:cxn ang="0">
                <a:pos x="connsiteX0" y="connsiteY0"/>
              </a:cxn>
              <a:cxn ang="0">
                <a:pos x="connsiteX1" y="connsiteY1"/>
              </a:cxn>
            </a:cxnLst>
            <a:rect l="l" t="t" r="r" b="b"/>
            <a:pathLst>
              <a:path w="3164784" h="1371165"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52880" y="151302"/>
                  <a:pt x="3166622" y="429734"/>
                  <a:pt x="3164784" y="658159"/>
                </a:cubicBezTo>
                <a:cubicBezTo>
                  <a:pt x="3162946" y="886584"/>
                  <a:pt x="3198549" y="1018957"/>
                  <a:pt x="3164784" y="1371165"/>
                </a:cubicBezTo>
                <a:cubicBezTo>
                  <a:pt x="2838496" y="1375715"/>
                  <a:pt x="2775583" y="1369468"/>
                  <a:pt x="2468532" y="1371165"/>
                </a:cubicBezTo>
                <a:cubicBezTo>
                  <a:pt x="2161481" y="1372862"/>
                  <a:pt x="2091860" y="1361692"/>
                  <a:pt x="1930518" y="1371165"/>
                </a:cubicBezTo>
                <a:cubicBezTo>
                  <a:pt x="1769176" y="1380638"/>
                  <a:pt x="1654792" y="1376476"/>
                  <a:pt x="1392505" y="1371165"/>
                </a:cubicBezTo>
                <a:cubicBezTo>
                  <a:pt x="1130218" y="1365854"/>
                  <a:pt x="1037610" y="1395699"/>
                  <a:pt x="791196" y="1371165"/>
                </a:cubicBezTo>
                <a:cubicBezTo>
                  <a:pt x="544782" y="1346631"/>
                  <a:pt x="207237" y="1375203"/>
                  <a:pt x="0" y="1371165"/>
                </a:cubicBezTo>
                <a:cubicBezTo>
                  <a:pt x="-3490" y="1082798"/>
                  <a:pt x="-27525" y="891074"/>
                  <a:pt x="0" y="671871"/>
                </a:cubicBezTo>
                <a:cubicBezTo>
                  <a:pt x="27525" y="452668"/>
                  <a:pt x="-8229" y="173993"/>
                  <a:pt x="0" y="0"/>
                </a:cubicBezTo>
                <a:close/>
              </a:path>
              <a:path w="3164784" h="1371165" fill="none" extrusionOk="0">
                <a:moveTo>
                  <a:pt x="-93266" y="0"/>
                </a:moveTo>
                <a:cubicBezTo>
                  <a:pt x="-78074" y="284613"/>
                  <a:pt x="-110671" y="486233"/>
                  <a:pt x="-93266" y="658159"/>
                </a:cubicBezTo>
                <a:cubicBezTo>
                  <a:pt x="-75861" y="830085"/>
                  <a:pt x="-86987" y="1023821"/>
                  <a:pt x="-93266" y="1371165"/>
                </a:cubicBezTo>
                <a:cubicBezTo>
                  <a:pt x="-97437" y="1112499"/>
                  <a:pt x="-71118" y="888218"/>
                  <a:pt x="-93266" y="713006"/>
                </a:cubicBezTo>
                <a:cubicBezTo>
                  <a:pt x="-115414" y="537794"/>
                  <a:pt x="-116285" y="304178"/>
                  <a:pt x="-93266" y="0"/>
                </a:cubicBezTo>
                <a:close/>
              </a:path>
              <a:path w="3164784" h="1371165" fill="none" extrusionOk="0">
                <a:moveTo>
                  <a:pt x="-93266" y="239680"/>
                </a:moveTo>
                <a:cubicBezTo>
                  <a:pt x="-122085" y="180016"/>
                  <a:pt x="-178353" y="111330"/>
                  <a:pt x="-217136" y="51734"/>
                </a:cubicBezTo>
              </a:path>
              <a:path w="3164784" h="1371165"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51088" y="235868"/>
                  <a:pt x="3183629" y="323721"/>
                  <a:pt x="3164784" y="644448"/>
                </a:cubicBezTo>
                <a:cubicBezTo>
                  <a:pt x="3145939" y="965175"/>
                  <a:pt x="3131446" y="1189795"/>
                  <a:pt x="3164784" y="1371165"/>
                </a:cubicBezTo>
                <a:cubicBezTo>
                  <a:pt x="3021047" y="1377873"/>
                  <a:pt x="2827855" y="1376840"/>
                  <a:pt x="2563475" y="1371165"/>
                </a:cubicBezTo>
                <a:cubicBezTo>
                  <a:pt x="2299095" y="1365490"/>
                  <a:pt x="2277170" y="1377333"/>
                  <a:pt x="2025462" y="1371165"/>
                </a:cubicBezTo>
                <a:cubicBezTo>
                  <a:pt x="1773754" y="1364997"/>
                  <a:pt x="1675052" y="1353566"/>
                  <a:pt x="1455801" y="1371165"/>
                </a:cubicBezTo>
                <a:cubicBezTo>
                  <a:pt x="1236550" y="1388764"/>
                  <a:pt x="1086986" y="1377981"/>
                  <a:pt x="917787" y="1371165"/>
                </a:cubicBezTo>
                <a:cubicBezTo>
                  <a:pt x="748588" y="1364349"/>
                  <a:pt x="341069" y="1336080"/>
                  <a:pt x="0" y="1371165"/>
                </a:cubicBezTo>
                <a:cubicBezTo>
                  <a:pt x="30895" y="1102006"/>
                  <a:pt x="26043" y="936919"/>
                  <a:pt x="0" y="726717"/>
                </a:cubicBezTo>
                <a:cubicBezTo>
                  <a:pt x="-26043" y="516515"/>
                  <a:pt x="23331" y="206373"/>
                  <a:pt x="0" y="0"/>
                </a:cubicBezTo>
                <a:close/>
              </a:path>
              <a:path w="3164784" h="1371165" fill="none" stroke="0" extrusionOk="0">
                <a:moveTo>
                  <a:pt x="-93266" y="0"/>
                </a:moveTo>
                <a:cubicBezTo>
                  <a:pt x="-79576" y="277425"/>
                  <a:pt x="-87229" y="475528"/>
                  <a:pt x="-93266" y="658159"/>
                </a:cubicBezTo>
                <a:cubicBezTo>
                  <a:pt x="-99303" y="840790"/>
                  <a:pt x="-116739" y="1215841"/>
                  <a:pt x="-93266" y="1371165"/>
                </a:cubicBezTo>
                <a:cubicBezTo>
                  <a:pt x="-90115" y="1208715"/>
                  <a:pt x="-106046" y="988098"/>
                  <a:pt x="-93266" y="658159"/>
                </a:cubicBezTo>
                <a:cubicBezTo>
                  <a:pt x="-80486" y="328220"/>
                  <a:pt x="-82606" y="170592"/>
                  <a:pt x="-93266" y="0"/>
                </a:cubicBezTo>
                <a:close/>
              </a:path>
              <a:path w="3164784" h="1371165" fill="none" stroke="0" extrusionOk="0">
                <a:moveTo>
                  <a:pt x="-93266" y="239680"/>
                </a:moveTo>
                <a:cubicBezTo>
                  <a:pt x="-151708" y="150963"/>
                  <a:pt x="-174617" y="125724"/>
                  <a:pt x="-217136" y="51734"/>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Les impacts sur la PV </a:t>
            </a:r>
          </a:p>
          <a:p>
            <a:pPr algn="ctr"/>
            <a:endParaRPr lang="fr-FR" sz="1100"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La LOA/LLD permet de facilite</a:t>
            </a:r>
            <a:r>
              <a:rPr lang="fr-FR" sz="1100" b="1" dirty="0">
                <a:latin typeface="Cavolini" panose="03000502040302020204" pitchFamily="66" charset="0"/>
                <a:cs typeface="Cavolini" panose="03000502040302020204" pitchFamily="66" charset="0"/>
              </a:rPr>
              <a:t>r le quotidien de nos clients</a:t>
            </a:r>
            <a:r>
              <a:rPr lang="fr-FR" sz="1100" dirty="0">
                <a:latin typeface="Cavolini" panose="03000502040302020204" pitchFamily="66" charset="0"/>
                <a:cs typeface="Cavolini" panose="03000502040302020204" pitchFamily="66" charset="0"/>
              </a:rPr>
              <a:t>, </a:t>
            </a:r>
            <a:r>
              <a:rPr lang="fr-FR" sz="1100" b="1" dirty="0">
                <a:latin typeface="Cavolini" panose="03000502040302020204" pitchFamily="66" charset="0"/>
                <a:cs typeface="Cavolini" panose="03000502040302020204" pitchFamily="66" charset="0"/>
              </a:rPr>
              <a:t>favorisant leur satisfaction à travers des conseils adaptés </a:t>
            </a:r>
            <a:r>
              <a:rPr lang="fr-FR" sz="1100" dirty="0">
                <a:latin typeface="Cavolini" panose="03000502040302020204" pitchFamily="66" charset="0"/>
                <a:cs typeface="Cavolini" panose="03000502040302020204" pitchFamily="66" charset="0"/>
              </a:rPr>
              <a:t>! </a:t>
            </a: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La LOA/LLD : « nos solutions locatives dans un marché en évolution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Faciliter le quotidien de nos clients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203147"/>
            <a:ext cx="10980738" cy="1805201"/>
          </a:xfrm>
        </p:spPr>
        <p:txBody>
          <a:bodyPr/>
          <a:lstStyle/>
          <a:p>
            <a:r>
              <a:rPr lang="fr-FR" dirty="0"/>
              <a:t>Considérées comme des modes de financement, les solutions locatives automobiles permettent aux clients d’</a:t>
            </a:r>
            <a:r>
              <a:rPr lang="fr-FR" b="1" dirty="0">
                <a:solidFill>
                  <a:srgbClr val="C00000"/>
                </a:solidFill>
              </a:rPr>
              <a:t>utiliser</a:t>
            </a:r>
            <a:r>
              <a:rPr lang="fr-FR" dirty="0"/>
              <a:t>, voire d’</a:t>
            </a:r>
            <a:r>
              <a:rPr lang="fr-FR" b="1" dirty="0">
                <a:solidFill>
                  <a:srgbClr val="C00000"/>
                </a:solidFill>
              </a:rPr>
              <a:t>acquérir</a:t>
            </a:r>
            <a:r>
              <a:rPr lang="fr-FR" dirty="0"/>
              <a:t>, un </a:t>
            </a:r>
            <a:r>
              <a:rPr lang="fr-FR" b="1" dirty="0">
                <a:solidFill>
                  <a:srgbClr val="C00000"/>
                </a:solidFill>
              </a:rPr>
              <a:t>véhicule en contrepartie du versement d’un loyer mensuel fixe</a:t>
            </a:r>
            <a:r>
              <a:rPr lang="fr-FR" dirty="0"/>
              <a:t>, défini en fonction du kilométrage estimé, de la durée de la location, de l’apport et de la valeur de rachat. </a:t>
            </a:r>
            <a:r>
              <a:rPr lang="fr-FR" b="1" dirty="0"/>
              <a:t>2 solutions locatives </a:t>
            </a:r>
            <a:r>
              <a:rPr lang="fr-FR" dirty="0"/>
              <a:t>existent : </a:t>
            </a:r>
          </a:p>
          <a:p>
            <a:pPr lvl="1"/>
            <a:r>
              <a:rPr lang="fr-FR" dirty="0"/>
              <a:t>Location avec Option (</a:t>
            </a:r>
            <a:r>
              <a:rPr lang="fr-FR" b="1" dirty="0"/>
              <a:t>LOA</a:t>
            </a:r>
            <a:r>
              <a:rPr lang="fr-FR" dirty="0"/>
              <a:t>) : louer un véhicule, tout en gardant la possibilité d’en devenir propriétaire. Cette offre est adaptée aux clients souhaitant un véhicule disponible immédiatement à moindre coût.</a:t>
            </a:r>
          </a:p>
          <a:p>
            <a:pPr lvl="1"/>
            <a:r>
              <a:rPr lang="fr-FR" dirty="0"/>
              <a:t>Location Longue Durée (</a:t>
            </a:r>
            <a:r>
              <a:rPr lang="fr-FR" b="1" dirty="0"/>
              <a:t>LLD</a:t>
            </a:r>
            <a:r>
              <a:rPr lang="fr-FR" dirty="0"/>
              <a:t>) : louer un véhicule, sur une durée définie sans possibilité d’achat en fin de contrat. Cette offre est adaptée aux clients recherchant un véhicule précis avec un contrat « tout inclus » et moins sensibles au prix.</a:t>
            </a:r>
          </a:p>
        </p:txBody>
      </p:sp>
      <p:sp>
        <p:nvSpPr>
          <p:cNvPr id="12" name="Rectangle 11">
            <a:extLst>
              <a:ext uri="{FF2B5EF4-FFF2-40B4-BE49-F238E27FC236}">
                <a16:creationId xmlns:a16="http://schemas.microsoft.com/office/drawing/2014/main" id="{0F6DC96F-EE42-DE80-24AA-076E7E35C45E}"/>
              </a:ext>
            </a:extLst>
          </p:cNvPr>
          <p:cNvSpPr/>
          <p:nvPr/>
        </p:nvSpPr>
        <p:spPr>
          <a:xfrm>
            <a:off x="334912" y="3391785"/>
            <a:ext cx="2791060" cy="1805201"/>
          </a:xfrm>
          <a:custGeom>
            <a:avLst/>
            <a:gdLst>
              <a:gd name="connsiteX0" fmla="*/ 0 w 2791060"/>
              <a:gd name="connsiteY0" fmla="*/ 0 h 1805201"/>
              <a:gd name="connsiteX1" fmla="*/ 697765 w 2791060"/>
              <a:gd name="connsiteY1" fmla="*/ 0 h 1805201"/>
              <a:gd name="connsiteX2" fmla="*/ 1339709 w 2791060"/>
              <a:gd name="connsiteY2" fmla="*/ 0 h 1805201"/>
              <a:gd name="connsiteX3" fmla="*/ 1953742 w 2791060"/>
              <a:gd name="connsiteY3" fmla="*/ 0 h 1805201"/>
              <a:gd name="connsiteX4" fmla="*/ 2791060 w 2791060"/>
              <a:gd name="connsiteY4" fmla="*/ 0 h 1805201"/>
              <a:gd name="connsiteX5" fmla="*/ 2791060 w 2791060"/>
              <a:gd name="connsiteY5" fmla="*/ 547578 h 1805201"/>
              <a:gd name="connsiteX6" fmla="*/ 2791060 w 2791060"/>
              <a:gd name="connsiteY6" fmla="*/ 1185415 h 1805201"/>
              <a:gd name="connsiteX7" fmla="*/ 2791060 w 2791060"/>
              <a:gd name="connsiteY7" fmla="*/ 1805201 h 1805201"/>
              <a:gd name="connsiteX8" fmla="*/ 2149116 w 2791060"/>
              <a:gd name="connsiteY8" fmla="*/ 1805201 h 1805201"/>
              <a:gd name="connsiteX9" fmla="*/ 1535083 w 2791060"/>
              <a:gd name="connsiteY9" fmla="*/ 1805201 h 1805201"/>
              <a:gd name="connsiteX10" fmla="*/ 809407 w 2791060"/>
              <a:gd name="connsiteY10" fmla="*/ 1805201 h 1805201"/>
              <a:gd name="connsiteX11" fmla="*/ 0 w 2791060"/>
              <a:gd name="connsiteY11" fmla="*/ 1805201 h 1805201"/>
              <a:gd name="connsiteX12" fmla="*/ 0 w 2791060"/>
              <a:gd name="connsiteY12" fmla="*/ 1185415 h 1805201"/>
              <a:gd name="connsiteX13" fmla="*/ 0 w 2791060"/>
              <a:gd name="connsiteY13" fmla="*/ 565630 h 1805201"/>
              <a:gd name="connsiteX14" fmla="*/ 0 w 2791060"/>
              <a:gd name="connsiteY14"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805201"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80003" y="205194"/>
                  <a:pt x="2783113" y="370429"/>
                  <a:pt x="2791060" y="547578"/>
                </a:cubicBezTo>
                <a:cubicBezTo>
                  <a:pt x="2799007" y="724727"/>
                  <a:pt x="2793085" y="1041710"/>
                  <a:pt x="2791060" y="1185415"/>
                </a:cubicBezTo>
                <a:cubicBezTo>
                  <a:pt x="2789035" y="1329120"/>
                  <a:pt x="2794704" y="1503742"/>
                  <a:pt x="2791060" y="1805201"/>
                </a:cubicBezTo>
                <a:cubicBezTo>
                  <a:pt x="2651314" y="1790999"/>
                  <a:pt x="2294347" y="1808234"/>
                  <a:pt x="2149116" y="1805201"/>
                </a:cubicBezTo>
                <a:cubicBezTo>
                  <a:pt x="2003885" y="1802168"/>
                  <a:pt x="1706856" y="1797306"/>
                  <a:pt x="1535083" y="1805201"/>
                </a:cubicBezTo>
                <a:cubicBezTo>
                  <a:pt x="1363310" y="1813096"/>
                  <a:pt x="1133747" y="1781078"/>
                  <a:pt x="809407" y="1805201"/>
                </a:cubicBezTo>
                <a:cubicBezTo>
                  <a:pt x="485067" y="1829324"/>
                  <a:pt x="251087" y="1828694"/>
                  <a:pt x="0" y="1805201"/>
                </a:cubicBezTo>
                <a:cubicBezTo>
                  <a:pt x="3305" y="1557396"/>
                  <a:pt x="2782" y="1339210"/>
                  <a:pt x="0" y="1185415"/>
                </a:cubicBezTo>
                <a:cubicBezTo>
                  <a:pt x="-2782" y="1031620"/>
                  <a:pt x="-18168" y="691331"/>
                  <a:pt x="0" y="565630"/>
                </a:cubicBezTo>
                <a:cubicBezTo>
                  <a:pt x="18168" y="439929"/>
                  <a:pt x="-26557" y="278490"/>
                  <a:pt x="0" y="0"/>
                </a:cubicBezTo>
                <a:close/>
              </a:path>
              <a:path w="2791060" h="1805201"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98641" y="168912"/>
                  <a:pt x="2801658" y="391776"/>
                  <a:pt x="2791060" y="547578"/>
                </a:cubicBezTo>
                <a:cubicBezTo>
                  <a:pt x="2780462" y="703380"/>
                  <a:pt x="2793985" y="937216"/>
                  <a:pt x="2791060" y="1095155"/>
                </a:cubicBezTo>
                <a:cubicBezTo>
                  <a:pt x="2788135" y="1253094"/>
                  <a:pt x="2819650" y="1546929"/>
                  <a:pt x="2791060" y="1805201"/>
                </a:cubicBezTo>
                <a:cubicBezTo>
                  <a:pt x="2570458" y="1815123"/>
                  <a:pt x="2332186" y="1793320"/>
                  <a:pt x="2121206" y="1805201"/>
                </a:cubicBezTo>
                <a:cubicBezTo>
                  <a:pt x="1910226" y="1817082"/>
                  <a:pt x="1697158" y="1784013"/>
                  <a:pt x="1451351" y="1805201"/>
                </a:cubicBezTo>
                <a:cubicBezTo>
                  <a:pt x="1205544" y="1826389"/>
                  <a:pt x="991664" y="1792953"/>
                  <a:pt x="781497" y="1805201"/>
                </a:cubicBezTo>
                <a:cubicBezTo>
                  <a:pt x="571330" y="1817449"/>
                  <a:pt x="290526" y="1791549"/>
                  <a:pt x="0" y="1805201"/>
                </a:cubicBezTo>
                <a:cubicBezTo>
                  <a:pt x="8180" y="1605376"/>
                  <a:pt x="26420" y="1362093"/>
                  <a:pt x="0" y="1239571"/>
                </a:cubicBezTo>
                <a:cubicBezTo>
                  <a:pt x="-26420" y="1117049"/>
                  <a:pt x="-24921" y="850866"/>
                  <a:pt x="0" y="655890"/>
                </a:cubicBezTo>
                <a:cubicBezTo>
                  <a:pt x="24921" y="460914"/>
                  <a:pt x="30278" y="193940"/>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C5BE46A-56E5-F2B3-6607-3DB4156481FA}"/>
              </a:ext>
            </a:extLst>
          </p:cNvPr>
          <p:cNvSpPr/>
          <p:nvPr/>
        </p:nvSpPr>
        <p:spPr>
          <a:xfrm>
            <a:off x="1074065" y="3301684"/>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sp>
        <p:nvSpPr>
          <p:cNvPr id="23" name="Rectangle 22">
            <a:extLst>
              <a:ext uri="{FF2B5EF4-FFF2-40B4-BE49-F238E27FC236}">
                <a16:creationId xmlns:a16="http://schemas.microsoft.com/office/drawing/2014/main" id="{A7E98DE8-2548-3D6C-CE45-B5CAE9DB08D6}"/>
              </a:ext>
            </a:extLst>
          </p:cNvPr>
          <p:cNvSpPr/>
          <p:nvPr/>
        </p:nvSpPr>
        <p:spPr>
          <a:xfrm>
            <a:off x="3338624" y="3391785"/>
            <a:ext cx="4401877" cy="1805201"/>
          </a:xfrm>
          <a:custGeom>
            <a:avLst/>
            <a:gdLst>
              <a:gd name="connsiteX0" fmla="*/ 0 w 4401877"/>
              <a:gd name="connsiteY0" fmla="*/ 0 h 1805201"/>
              <a:gd name="connsiteX1" fmla="*/ 496783 w 4401877"/>
              <a:gd name="connsiteY1" fmla="*/ 0 h 1805201"/>
              <a:gd name="connsiteX2" fmla="*/ 1081604 w 4401877"/>
              <a:gd name="connsiteY2" fmla="*/ 0 h 1805201"/>
              <a:gd name="connsiteX3" fmla="*/ 1754462 w 4401877"/>
              <a:gd name="connsiteY3" fmla="*/ 0 h 1805201"/>
              <a:gd name="connsiteX4" fmla="*/ 2383302 w 4401877"/>
              <a:gd name="connsiteY4" fmla="*/ 0 h 1805201"/>
              <a:gd name="connsiteX5" fmla="*/ 2880085 w 4401877"/>
              <a:gd name="connsiteY5" fmla="*/ 0 h 1805201"/>
              <a:gd name="connsiteX6" fmla="*/ 3596962 w 4401877"/>
              <a:gd name="connsiteY6" fmla="*/ 0 h 1805201"/>
              <a:gd name="connsiteX7" fmla="*/ 4401877 w 4401877"/>
              <a:gd name="connsiteY7" fmla="*/ 0 h 1805201"/>
              <a:gd name="connsiteX8" fmla="*/ 4401877 w 4401877"/>
              <a:gd name="connsiteY8" fmla="*/ 601734 h 1805201"/>
              <a:gd name="connsiteX9" fmla="*/ 4401877 w 4401877"/>
              <a:gd name="connsiteY9" fmla="*/ 1167363 h 1805201"/>
              <a:gd name="connsiteX10" fmla="*/ 4401877 w 4401877"/>
              <a:gd name="connsiteY10" fmla="*/ 1805201 h 1805201"/>
              <a:gd name="connsiteX11" fmla="*/ 3861075 w 4401877"/>
              <a:gd name="connsiteY11" fmla="*/ 1805201 h 1805201"/>
              <a:gd name="connsiteX12" fmla="*/ 3232235 w 4401877"/>
              <a:gd name="connsiteY12" fmla="*/ 1805201 h 1805201"/>
              <a:gd name="connsiteX13" fmla="*/ 2559377 w 4401877"/>
              <a:gd name="connsiteY13" fmla="*/ 1805201 h 1805201"/>
              <a:gd name="connsiteX14" fmla="*/ 1974556 w 4401877"/>
              <a:gd name="connsiteY14" fmla="*/ 1805201 h 1805201"/>
              <a:gd name="connsiteX15" fmla="*/ 1301698 w 4401877"/>
              <a:gd name="connsiteY15" fmla="*/ 1805201 h 1805201"/>
              <a:gd name="connsiteX16" fmla="*/ 760896 w 4401877"/>
              <a:gd name="connsiteY16" fmla="*/ 1805201 h 1805201"/>
              <a:gd name="connsiteX17" fmla="*/ 0 w 4401877"/>
              <a:gd name="connsiteY17" fmla="*/ 1805201 h 1805201"/>
              <a:gd name="connsiteX18" fmla="*/ 0 w 4401877"/>
              <a:gd name="connsiteY18" fmla="*/ 1203467 h 1805201"/>
              <a:gd name="connsiteX19" fmla="*/ 0 w 4401877"/>
              <a:gd name="connsiteY19" fmla="*/ 601734 h 1805201"/>
              <a:gd name="connsiteX20" fmla="*/ 0 w 4401877"/>
              <a:gd name="connsiteY20"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805201"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412158" y="196794"/>
                  <a:pt x="4405181" y="352558"/>
                  <a:pt x="4401877" y="601734"/>
                </a:cubicBezTo>
                <a:cubicBezTo>
                  <a:pt x="4398573" y="850910"/>
                  <a:pt x="4407319" y="1050422"/>
                  <a:pt x="4401877" y="1167363"/>
                </a:cubicBezTo>
                <a:cubicBezTo>
                  <a:pt x="4396435" y="1284304"/>
                  <a:pt x="4427250" y="1555693"/>
                  <a:pt x="4401877" y="1805201"/>
                </a:cubicBezTo>
                <a:cubicBezTo>
                  <a:pt x="4187464" y="1791181"/>
                  <a:pt x="4011962" y="1825196"/>
                  <a:pt x="3861075" y="1805201"/>
                </a:cubicBezTo>
                <a:cubicBezTo>
                  <a:pt x="3710188" y="1785206"/>
                  <a:pt x="3461875" y="1778929"/>
                  <a:pt x="3232235" y="1805201"/>
                </a:cubicBezTo>
                <a:cubicBezTo>
                  <a:pt x="3002595" y="1831473"/>
                  <a:pt x="2728939" y="1825409"/>
                  <a:pt x="2559377" y="1805201"/>
                </a:cubicBezTo>
                <a:cubicBezTo>
                  <a:pt x="2389815" y="1784993"/>
                  <a:pt x="2232193" y="1802416"/>
                  <a:pt x="1974556" y="1805201"/>
                </a:cubicBezTo>
                <a:cubicBezTo>
                  <a:pt x="1716919" y="1807986"/>
                  <a:pt x="1529534" y="1790878"/>
                  <a:pt x="1301698" y="1805201"/>
                </a:cubicBezTo>
                <a:cubicBezTo>
                  <a:pt x="1073862" y="1819524"/>
                  <a:pt x="966932" y="1790899"/>
                  <a:pt x="760896" y="1805201"/>
                </a:cubicBezTo>
                <a:cubicBezTo>
                  <a:pt x="554860" y="1819503"/>
                  <a:pt x="199971" y="1839488"/>
                  <a:pt x="0" y="1805201"/>
                </a:cubicBezTo>
                <a:cubicBezTo>
                  <a:pt x="25143" y="1623234"/>
                  <a:pt x="-9684" y="1409523"/>
                  <a:pt x="0" y="1203467"/>
                </a:cubicBezTo>
                <a:cubicBezTo>
                  <a:pt x="9684" y="997411"/>
                  <a:pt x="14408" y="727316"/>
                  <a:pt x="0" y="601734"/>
                </a:cubicBezTo>
                <a:cubicBezTo>
                  <a:pt x="-14408" y="476152"/>
                  <a:pt x="-23821" y="277827"/>
                  <a:pt x="0" y="0"/>
                </a:cubicBezTo>
                <a:close/>
              </a:path>
              <a:path w="4401877" h="1805201"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371698" y="293804"/>
                  <a:pt x="4421424" y="358084"/>
                  <a:pt x="4401877" y="637838"/>
                </a:cubicBezTo>
                <a:cubicBezTo>
                  <a:pt x="4382330" y="917592"/>
                  <a:pt x="4393017" y="1091952"/>
                  <a:pt x="4401877" y="1221519"/>
                </a:cubicBezTo>
                <a:cubicBezTo>
                  <a:pt x="4410737" y="1351086"/>
                  <a:pt x="4415971" y="1661691"/>
                  <a:pt x="4401877" y="1805201"/>
                </a:cubicBezTo>
                <a:cubicBezTo>
                  <a:pt x="4183979" y="1788078"/>
                  <a:pt x="3958078" y="1791825"/>
                  <a:pt x="3729019" y="1805201"/>
                </a:cubicBezTo>
                <a:cubicBezTo>
                  <a:pt x="3499960" y="1818577"/>
                  <a:pt x="3304989" y="1829041"/>
                  <a:pt x="3188217" y="1805201"/>
                </a:cubicBezTo>
                <a:cubicBezTo>
                  <a:pt x="3071445" y="1781361"/>
                  <a:pt x="2770131" y="1787677"/>
                  <a:pt x="2647415" y="1805201"/>
                </a:cubicBezTo>
                <a:cubicBezTo>
                  <a:pt x="2524699" y="1822725"/>
                  <a:pt x="2122209" y="1791951"/>
                  <a:pt x="1974556" y="1805201"/>
                </a:cubicBezTo>
                <a:cubicBezTo>
                  <a:pt x="1826903" y="1818451"/>
                  <a:pt x="1667267" y="1801377"/>
                  <a:pt x="1433754" y="1805201"/>
                </a:cubicBezTo>
                <a:cubicBezTo>
                  <a:pt x="1200241" y="1809025"/>
                  <a:pt x="1047277" y="1804687"/>
                  <a:pt x="848933" y="1805201"/>
                </a:cubicBezTo>
                <a:cubicBezTo>
                  <a:pt x="650589" y="1805715"/>
                  <a:pt x="226131" y="1806810"/>
                  <a:pt x="0" y="1805201"/>
                </a:cubicBezTo>
                <a:cubicBezTo>
                  <a:pt x="1526" y="1667365"/>
                  <a:pt x="22921" y="1421143"/>
                  <a:pt x="0" y="1203467"/>
                </a:cubicBezTo>
                <a:cubicBezTo>
                  <a:pt x="-22921" y="985791"/>
                  <a:pt x="14671" y="817933"/>
                  <a:pt x="0" y="583682"/>
                </a:cubicBezTo>
                <a:cubicBezTo>
                  <a:pt x="-14671" y="349432"/>
                  <a:pt x="-16579" y="157363"/>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3301684"/>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28" name="ZoneTexte 27">
            <a:extLst>
              <a:ext uri="{FF2B5EF4-FFF2-40B4-BE49-F238E27FC236}">
                <a16:creationId xmlns:a16="http://schemas.microsoft.com/office/drawing/2014/main" id="{461C6AA4-9471-8331-7386-46128304307B}"/>
              </a:ext>
            </a:extLst>
          </p:cNvPr>
          <p:cNvSpPr txBox="1"/>
          <p:nvPr/>
        </p:nvSpPr>
        <p:spPr>
          <a:xfrm>
            <a:off x="3394742" y="3525816"/>
            <a:ext cx="4353320" cy="1446550"/>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Aujourd’hui, le marché de la LOA/LLD est en pleine expansion. 57% des voitures neuves sont financée en LOA/LLD. Cependant, ce marché nous échappe au profit des concessionnaires et constructeurs. </a:t>
            </a:r>
          </a:p>
          <a:p>
            <a:endParaRPr lang="fr-FR" sz="1100" dirty="0">
              <a:latin typeface="Cavolini" panose="03000502040302020204" pitchFamily="66" charset="0"/>
              <a:cs typeface="Cavolini" panose="03000502040302020204" pitchFamily="66" charset="0"/>
            </a:endParaRPr>
          </a:p>
          <a:p>
            <a:r>
              <a:rPr lang="fr-FR" sz="1100" dirty="0">
                <a:latin typeface="Cavolini" panose="03000502040302020204" pitchFamily="66" charset="0"/>
                <a:cs typeface="Cavolini" panose="03000502040302020204" pitchFamily="66" charset="0"/>
              </a:rPr>
              <a:t>Pour faire connaître nos offres, le meilleur moyen est d’</a:t>
            </a:r>
            <a:r>
              <a:rPr lang="fr-FR" sz="1100" b="1" dirty="0">
                <a:latin typeface="Cavolini" panose="03000502040302020204" pitchFamily="66" charset="0"/>
                <a:cs typeface="Cavolini" panose="03000502040302020204" pitchFamily="66" charset="0"/>
              </a:rPr>
              <a:t>en parler de façon systématique</a:t>
            </a:r>
            <a:r>
              <a:rPr lang="fr-FR" sz="1100" dirty="0">
                <a:latin typeface="Cavolini" panose="03000502040302020204" pitchFamily="66" charset="0"/>
                <a:cs typeface="Cavolini" panose="03000502040302020204" pitchFamily="66" charset="0"/>
              </a:rPr>
              <a:t>, et de </a:t>
            </a:r>
            <a:r>
              <a:rPr lang="fr-FR" sz="1100" b="1" dirty="0">
                <a:latin typeface="Cavolini" panose="03000502040302020204" pitchFamily="66" charset="0"/>
                <a:cs typeface="Cavolini" panose="03000502040302020204" pitchFamily="66" charset="0"/>
              </a:rPr>
              <a:t>faire savoir à nos clients que nous proposons ces solutions</a:t>
            </a:r>
            <a:r>
              <a:rPr lang="fr-FR" sz="1100" dirty="0">
                <a:latin typeface="Cavolini" panose="03000502040302020204" pitchFamily="66" charset="0"/>
                <a:cs typeface="Cavolini" panose="03000502040302020204" pitchFamily="66" charset="0"/>
              </a:rPr>
              <a:t>.</a:t>
            </a: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621827"/>
            <a:ext cx="3164784" cy="1153465"/>
          </a:xfrm>
          <a:custGeom>
            <a:avLst/>
            <a:gdLst>
              <a:gd name="connsiteX0" fmla="*/ 0 w 3164784"/>
              <a:gd name="connsiteY0" fmla="*/ 0 h 1153465"/>
              <a:gd name="connsiteX1" fmla="*/ 664605 w 3164784"/>
              <a:gd name="connsiteY1" fmla="*/ 0 h 1153465"/>
              <a:gd name="connsiteX2" fmla="*/ 1360857 w 3164784"/>
              <a:gd name="connsiteY2" fmla="*/ 0 h 1153465"/>
              <a:gd name="connsiteX3" fmla="*/ 1962166 w 3164784"/>
              <a:gd name="connsiteY3" fmla="*/ 0 h 1153465"/>
              <a:gd name="connsiteX4" fmla="*/ 2563475 w 3164784"/>
              <a:gd name="connsiteY4" fmla="*/ 0 h 1153465"/>
              <a:gd name="connsiteX5" fmla="*/ 3164784 w 3164784"/>
              <a:gd name="connsiteY5" fmla="*/ 0 h 1153465"/>
              <a:gd name="connsiteX6" fmla="*/ 3164784 w 3164784"/>
              <a:gd name="connsiteY6" fmla="*/ 553663 h 1153465"/>
              <a:gd name="connsiteX7" fmla="*/ 3164784 w 3164784"/>
              <a:gd name="connsiteY7" fmla="*/ 1153465 h 1153465"/>
              <a:gd name="connsiteX8" fmla="*/ 2468532 w 3164784"/>
              <a:gd name="connsiteY8" fmla="*/ 1153465 h 1153465"/>
              <a:gd name="connsiteX9" fmla="*/ 1930518 w 3164784"/>
              <a:gd name="connsiteY9" fmla="*/ 1153465 h 1153465"/>
              <a:gd name="connsiteX10" fmla="*/ 1392505 w 3164784"/>
              <a:gd name="connsiteY10" fmla="*/ 1153465 h 1153465"/>
              <a:gd name="connsiteX11" fmla="*/ 791196 w 3164784"/>
              <a:gd name="connsiteY11" fmla="*/ 1153465 h 1153465"/>
              <a:gd name="connsiteX12" fmla="*/ 0 w 3164784"/>
              <a:gd name="connsiteY12" fmla="*/ 1153465 h 1153465"/>
              <a:gd name="connsiteX13" fmla="*/ 0 w 3164784"/>
              <a:gd name="connsiteY13" fmla="*/ 565198 h 1153465"/>
              <a:gd name="connsiteX14" fmla="*/ 0 w 3164784"/>
              <a:gd name="connsiteY14" fmla="*/ 0 h 1153465"/>
              <a:gd name="connsiteX0" fmla="*/ -93266 w 3164784"/>
              <a:gd name="connsiteY0" fmla="*/ 0 h 1153465"/>
              <a:gd name="connsiteX1" fmla="*/ -93266 w 3164784"/>
              <a:gd name="connsiteY1" fmla="*/ 553663 h 1153465"/>
              <a:gd name="connsiteX2" fmla="*/ -93266 w 3164784"/>
              <a:gd name="connsiteY2" fmla="*/ 1153465 h 1153465"/>
              <a:gd name="connsiteX3" fmla="*/ -93266 w 3164784"/>
              <a:gd name="connsiteY3" fmla="*/ 599802 h 1153465"/>
              <a:gd name="connsiteX4" fmla="*/ -93266 w 3164784"/>
              <a:gd name="connsiteY4" fmla="*/ 0 h 1153465"/>
              <a:gd name="connsiteX0" fmla="*/ -93266 w 3164784"/>
              <a:gd name="connsiteY0" fmla="*/ 201626 h 1153465"/>
              <a:gd name="connsiteX1" fmla="*/ -249037 w 3164784"/>
              <a:gd name="connsiteY1" fmla="*/ 615235 h 1153465"/>
            </a:gdLst>
            <a:ahLst/>
            <a:cxnLst>
              <a:cxn ang="0">
                <a:pos x="connsiteX0" y="connsiteY0"/>
              </a:cxn>
              <a:cxn ang="0">
                <a:pos x="connsiteX1" y="connsiteY1"/>
              </a:cxn>
            </a:cxnLst>
            <a:rect l="l" t="t" r="r" b="b"/>
            <a:pathLst>
              <a:path w="3164784" h="1153465"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90414" y="259351"/>
                  <a:pt x="3171400" y="357429"/>
                  <a:pt x="3164784" y="553663"/>
                </a:cubicBezTo>
                <a:cubicBezTo>
                  <a:pt x="3158168" y="749897"/>
                  <a:pt x="3143490" y="895541"/>
                  <a:pt x="3164784" y="1153465"/>
                </a:cubicBezTo>
                <a:cubicBezTo>
                  <a:pt x="2838496" y="1158015"/>
                  <a:pt x="2775583" y="1151768"/>
                  <a:pt x="2468532" y="1153465"/>
                </a:cubicBezTo>
                <a:cubicBezTo>
                  <a:pt x="2161481" y="1155162"/>
                  <a:pt x="2091860" y="1143992"/>
                  <a:pt x="1930518" y="1153465"/>
                </a:cubicBezTo>
                <a:cubicBezTo>
                  <a:pt x="1769176" y="1162938"/>
                  <a:pt x="1654792" y="1158776"/>
                  <a:pt x="1392505" y="1153465"/>
                </a:cubicBezTo>
                <a:cubicBezTo>
                  <a:pt x="1130218" y="1148154"/>
                  <a:pt x="1037610" y="1177999"/>
                  <a:pt x="791196" y="1153465"/>
                </a:cubicBezTo>
                <a:cubicBezTo>
                  <a:pt x="544782" y="1128931"/>
                  <a:pt x="207237" y="1157503"/>
                  <a:pt x="0" y="1153465"/>
                </a:cubicBezTo>
                <a:cubicBezTo>
                  <a:pt x="24699" y="939583"/>
                  <a:pt x="-24692" y="696029"/>
                  <a:pt x="0" y="565198"/>
                </a:cubicBezTo>
                <a:cubicBezTo>
                  <a:pt x="24692" y="434367"/>
                  <a:pt x="-5290" y="260968"/>
                  <a:pt x="0" y="0"/>
                </a:cubicBezTo>
                <a:close/>
              </a:path>
              <a:path w="3164784" h="1153465" fill="none" extrusionOk="0">
                <a:moveTo>
                  <a:pt x="-93266" y="0"/>
                </a:moveTo>
                <a:cubicBezTo>
                  <a:pt x="-105648" y="266709"/>
                  <a:pt x="-79000" y="328856"/>
                  <a:pt x="-93266" y="553663"/>
                </a:cubicBezTo>
                <a:cubicBezTo>
                  <a:pt x="-107532" y="778470"/>
                  <a:pt x="-83715" y="1011841"/>
                  <a:pt x="-93266" y="1153465"/>
                </a:cubicBezTo>
                <a:cubicBezTo>
                  <a:pt x="-90962" y="904131"/>
                  <a:pt x="-90514" y="861239"/>
                  <a:pt x="-93266" y="599802"/>
                </a:cubicBezTo>
                <a:cubicBezTo>
                  <a:pt x="-96018" y="338365"/>
                  <a:pt x="-77316" y="130033"/>
                  <a:pt x="-93266" y="0"/>
                </a:cubicBezTo>
                <a:close/>
              </a:path>
              <a:path w="3164784" h="1153465" fill="none" extrusionOk="0">
                <a:moveTo>
                  <a:pt x="-93266" y="201626"/>
                </a:moveTo>
                <a:cubicBezTo>
                  <a:pt x="-150915" y="379754"/>
                  <a:pt x="-201203" y="498659"/>
                  <a:pt x="-249037" y="615235"/>
                </a:cubicBezTo>
              </a:path>
              <a:path w="3164784" h="1153465"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45553" y="137828"/>
                  <a:pt x="3169300" y="292340"/>
                  <a:pt x="3164784" y="542129"/>
                </a:cubicBezTo>
                <a:cubicBezTo>
                  <a:pt x="3160268" y="791918"/>
                  <a:pt x="3138231" y="957724"/>
                  <a:pt x="3164784" y="1153465"/>
                </a:cubicBezTo>
                <a:cubicBezTo>
                  <a:pt x="3021047" y="1160173"/>
                  <a:pt x="2827855" y="1159140"/>
                  <a:pt x="2563475" y="1153465"/>
                </a:cubicBezTo>
                <a:cubicBezTo>
                  <a:pt x="2299095" y="1147790"/>
                  <a:pt x="2277170" y="1159633"/>
                  <a:pt x="2025462" y="1153465"/>
                </a:cubicBezTo>
                <a:cubicBezTo>
                  <a:pt x="1773754" y="1147297"/>
                  <a:pt x="1675052" y="1135866"/>
                  <a:pt x="1455801" y="1153465"/>
                </a:cubicBezTo>
                <a:cubicBezTo>
                  <a:pt x="1236550" y="1171064"/>
                  <a:pt x="1086986" y="1160281"/>
                  <a:pt x="917787" y="1153465"/>
                </a:cubicBezTo>
                <a:cubicBezTo>
                  <a:pt x="748588" y="1146649"/>
                  <a:pt x="341069" y="1118380"/>
                  <a:pt x="0" y="1153465"/>
                </a:cubicBezTo>
                <a:cubicBezTo>
                  <a:pt x="25075" y="1008116"/>
                  <a:pt x="21086" y="855876"/>
                  <a:pt x="0" y="611336"/>
                </a:cubicBezTo>
                <a:cubicBezTo>
                  <a:pt x="-21086" y="366796"/>
                  <a:pt x="16812" y="188338"/>
                  <a:pt x="0" y="0"/>
                </a:cubicBezTo>
                <a:close/>
              </a:path>
              <a:path w="3164784" h="1153465" fill="none" stroke="0" extrusionOk="0">
                <a:moveTo>
                  <a:pt x="-93266" y="0"/>
                </a:moveTo>
                <a:cubicBezTo>
                  <a:pt x="-70774" y="184303"/>
                  <a:pt x="-117682" y="283402"/>
                  <a:pt x="-93266" y="553663"/>
                </a:cubicBezTo>
                <a:cubicBezTo>
                  <a:pt x="-68850" y="823924"/>
                  <a:pt x="-89562" y="917674"/>
                  <a:pt x="-93266" y="1153465"/>
                </a:cubicBezTo>
                <a:cubicBezTo>
                  <a:pt x="-77786" y="1017489"/>
                  <a:pt x="-110575" y="699041"/>
                  <a:pt x="-93266" y="553663"/>
                </a:cubicBezTo>
                <a:cubicBezTo>
                  <a:pt x="-75957" y="408285"/>
                  <a:pt x="-111434" y="207029"/>
                  <a:pt x="-93266" y="0"/>
                </a:cubicBezTo>
                <a:close/>
              </a:path>
              <a:path w="3164784" h="1153465" fill="none" stroke="0" extrusionOk="0">
                <a:moveTo>
                  <a:pt x="-93266" y="201626"/>
                </a:moveTo>
                <a:cubicBezTo>
                  <a:pt x="-149233" y="397161"/>
                  <a:pt x="-192879" y="466329"/>
                  <a:pt x="-249037" y="615235"/>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53338"/>
                      <a:gd name="adj4" fmla="val -786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L’impact sur la création de valeur</a:t>
            </a:r>
          </a:p>
          <a:p>
            <a:pPr algn="ctr"/>
            <a:endParaRPr lang="fr-FR" sz="1100" b="1"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Une vente LOA / LLD génère un </a:t>
            </a:r>
            <a:r>
              <a:rPr lang="fr-FR" sz="1100" b="1" dirty="0">
                <a:latin typeface="Cavolini" panose="03000502040302020204" pitchFamily="66" charset="0"/>
                <a:cs typeface="Cavolini" panose="03000502040302020204" pitchFamily="66" charset="0"/>
              </a:rPr>
              <a:t>PNB moyen de 450€</a:t>
            </a:r>
            <a:r>
              <a:rPr lang="fr-FR" sz="1100" dirty="0">
                <a:latin typeface="Cavolini" panose="03000502040302020204" pitchFamily="66" charset="0"/>
                <a:cs typeface="Cavolini" panose="03000502040302020204" pitchFamily="66" charset="0"/>
              </a:rPr>
              <a:t>.</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5395038"/>
            <a:ext cx="7405588" cy="941002"/>
          </a:xfrm>
          <a:custGeom>
            <a:avLst/>
            <a:gdLst>
              <a:gd name="connsiteX0" fmla="*/ 0 w 7405588"/>
              <a:gd name="connsiteY0" fmla="*/ 0 h 941002"/>
              <a:gd name="connsiteX1" fmla="*/ 821347 w 7405588"/>
              <a:gd name="connsiteY1" fmla="*/ 0 h 941002"/>
              <a:gd name="connsiteX2" fmla="*/ 1494582 w 7405588"/>
              <a:gd name="connsiteY2" fmla="*/ 0 h 941002"/>
              <a:gd name="connsiteX3" fmla="*/ 2241873 w 7405588"/>
              <a:gd name="connsiteY3" fmla="*/ 0 h 941002"/>
              <a:gd name="connsiteX4" fmla="*/ 2989165 w 7405588"/>
              <a:gd name="connsiteY4" fmla="*/ 0 h 941002"/>
              <a:gd name="connsiteX5" fmla="*/ 3662400 w 7405588"/>
              <a:gd name="connsiteY5" fmla="*/ 0 h 941002"/>
              <a:gd name="connsiteX6" fmla="*/ 4187523 w 7405588"/>
              <a:gd name="connsiteY6" fmla="*/ 0 h 941002"/>
              <a:gd name="connsiteX7" fmla="*/ 4934815 w 7405588"/>
              <a:gd name="connsiteY7" fmla="*/ 0 h 941002"/>
              <a:gd name="connsiteX8" fmla="*/ 5533994 w 7405588"/>
              <a:gd name="connsiteY8" fmla="*/ 0 h 941002"/>
              <a:gd name="connsiteX9" fmla="*/ 6207229 w 7405588"/>
              <a:gd name="connsiteY9" fmla="*/ 0 h 941002"/>
              <a:gd name="connsiteX10" fmla="*/ 6658297 w 7405588"/>
              <a:gd name="connsiteY10" fmla="*/ 0 h 941002"/>
              <a:gd name="connsiteX11" fmla="*/ 7405588 w 7405588"/>
              <a:gd name="connsiteY11" fmla="*/ 0 h 941002"/>
              <a:gd name="connsiteX12" fmla="*/ 7405588 w 7405588"/>
              <a:gd name="connsiteY12" fmla="*/ 470501 h 941002"/>
              <a:gd name="connsiteX13" fmla="*/ 7405588 w 7405588"/>
              <a:gd name="connsiteY13" fmla="*/ 941002 h 941002"/>
              <a:gd name="connsiteX14" fmla="*/ 6954520 w 7405588"/>
              <a:gd name="connsiteY14" fmla="*/ 941002 h 941002"/>
              <a:gd name="connsiteX15" fmla="*/ 6429397 w 7405588"/>
              <a:gd name="connsiteY15" fmla="*/ 941002 h 941002"/>
              <a:gd name="connsiteX16" fmla="*/ 5682106 w 7405588"/>
              <a:gd name="connsiteY16" fmla="*/ 941002 h 941002"/>
              <a:gd name="connsiteX17" fmla="*/ 4934815 w 7405588"/>
              <a:gd name="connsiteY17" fmla="*/ 941002 h 941002"/>
              <a:gd name="connsiteX18" fmla="*/ 4335635 w 7405588"/>
              <a:gd name="connsiteY18" fmla="*/ 941002 h 941002"/>
              <a:gd name="connsiteX19" fmla="*/ 3514288 w 7405588"/>
              <a:gd name="connsiteY19" fmla="*/ 941002 h 941002"/>
              <a:gd name="connsiteX20" fmla="*/ 2766997 w 7405588"/>
              <a:gd name="connsiteY20" fmla="*/ 941002 h 941002"/>
              <a:gd name="connsiteX21" fmla="*/ 1945650 w 7405588"/>
              <a:gd name="connsiteY21" fmla="*/ 941002 h 941002"/>
              <a:gd name="connsiteX22" fmla="*/ 1198359 w 7405588"/>
              <a:gd name="connsiteY22" fmla="*/ 941002 h 941002"/>
              <a:gd name="connsiteX23" fmla="*/ 0 w 7405588"/>
              <a:gd name="connsiteY23" fmla="*/ 941002 h 941002"/>
              <a:gd name="connsiteX24" fmla="*/ 0 w 7405588"/>
              <a:gd name="connsiteY24" fmla="*/ 470501 h 941002"/>
              <a:gd name="connsiteX25" fmla="*/ 0 w 7405588"/>
              <a:gd name="connsiteY25" fmla="*/ 0 h 94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941002"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427830" y="183626"/>
                  <a:pt x="7396502" y="251608"/>
                  <a:pt x="7405588" y="470501"/>
                </a:cubicBezTo>
                <a:cubicBezTo>
                  <a:pt x="7414674" y="689394"/>
                  <a:pt x="7390530" y="797673"/>
                  <a:pt x="7405588" y="941002"/>
                </a:cubicBezTo>
                <a:cubicBezTo>
                  <a:pt x="7238604" y="957923"/>
                  <a:pt x="7146131" y="929959"/>
                  <a:pt x="6954520" y="941002"/>
                </a:cubicBezTo>
                <a:cubicBezTo>
                  <a:pt x="6762909" y="952045"/>
                  <a:pt x="6594653" y="944264"/>
                  <a:pt x="6429397" y="941002"/>
                </a:cubicBezTo>
                <a:cubicBezTo>
                  <a:pt x="6264141" y="937740"/>
                  <a:pt x="5944120" y="938410"/>
                  <a:pt x="5682106" y="941002"/>
                </a:cubicBezTo>
                <a:cubicBezTo>
                  <a:pt x="5420092" y="943594"/>
                  <a:pt x="5209279" y="974269"/>
                  <a:pt x="4934815" y="941002"/>
                </a:cubicBezTo>
                <a:cubicBezTo>
                  <a:pt x="4660351" y="907735"/>
                  <a:pt x="4554775" y="923495"/>
                  <a:pt x="4335635" y="941002"/>
                </a:cubicBezTo>
                <a:cubicBezTo>
                  <a:pt x="4116495" y="958509"/>
                  <a:pt x="3744260" y="938139"/>
                  <a:pt x="3514288" y="941002"/>
                </a:cubicBezTo>
                <a:cubicBezTo>
                  <a:pt x="3284316" y="943865"/>
                  <a:pt x="2973223" y="907176"/>
                  <a:pt x="2766997" y="941002"/>
                </a:cubicBezTo>
                <a:cubicBezTo>
                  <a:pt x="2560771" y="974828"/>
                  <a:pt x="2284025" y="929363"/>
                  <a:pt x="1945650" y="941002"/>
                </a:cubicBezTo>
                <a:cubicBezTo>
                  <a:pt x="1607275" y="952641"/>
                  <a:pt x="1407956" y="942437"/>
                  <a:pt x="1198359" y="941002"/>
                </a:cubicBezTo>
                <a:cubicBezTo>
                  <a:pt x="988762" y="939567"/>
                  <a:pt x="256253" y="912395"/>
                  <a:pt x="0" y="941002"/>
                </a:cubicBezTo>
                <a:cubicBezTo>
                  <a:pt x="-15084" y="817278"/>
                  <a:pt x="-772" y="641998"/>
                  <a:pt x="0" y="470501"/>
                </a:cubicBezTo>
                <a:cubicBezTo>
                  <a:pt x="772" y="299004"/>
                  <a:pt x="-21280" y="190182"/>
                  <a:pt x="0" y="0"/>
                </a:cubicBezTo>
                <a:close/>
              </a:path>
              <a:path w="7405588" h="941002"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388350" y="144189"/>
                  <a:pt x="7404626" y="310173"/>
                  <a:pt x="7405588" y="479911"/>
                </a:cubicBezTo>
                <a:cubicBezTo>
                  <a:pt x="7406550" y="649649"/>
                  <a:pt x="7409628" y="766597"/>
                  <a:pt x="7405588" y="941002"/>
                </a:cubicBezTo>
                <a:cubicBezTo>
                  <a:pt x="7226261" y="959732"/>
                  <a:pt x="7106435" y="953453"/>
                  <a:pt x="6880464" y="941002"/>
                </a:cubicBezTo>
                <a:cubicBezTo>
                  <a:pt x="6654493" y="928551"/>
                  <a:pt x="6464347" y="925188"/>
                  <a:pt x="6355341" y="941002"/>
                </a:cubicBezTo>
                <a:cubicBezTo>
                  <a:pt x="6246335" y="956816"/>
                  <a:pt x="5894222" y="957171"/>
                  <a:pt x="5756162" y="941002"/>
                </a:cubicBezTo>
                <a:cubicBezTo>
                  <a:pt x="5618102" y="924833"/>
                  <a:pt x="5151091" y="955973"/>
                  <a:pt x="4934815" y="941002"/>
                </a:cubicBezTo>
                <a:cubicBezTo>
                  <a:pt x="4718539" y="926031"/>
                  <a:pt x="4419669" y="941253"/>
                  <a:pt x="4261579" y="941002"/>
                </a:cubicBezTo>
                <a:cubicBezTo>
                  <a:pt x="4103489" y="940751"/>
                  <a:pt x="3787567" y="931653"/>
                  <a:pt x="3662400" y="941002"/>
                </a:cubicBezTo>
                <a:cubicBezTo>
                  <a:pt x="3537233" y="950351"/>
                  <a:pt x="3220143" y="920909"/>
                  <a:pt x="2915109" y="941002"/>
                </a:cubicBezTo>
                <a:cubicBezTo>
                  <a:pt x="2610075" y="961095"/>
                  <a:pt x="2545973" y="941654"/>
                  <a:pt x="2241873" y="941002"/>
                </a:cubicBezTo>
                <a:cubicBezTo>
                  <a:pt x="1937773" y="940350"/>
                  <a:pt x="1755204" y="903657"/>
                  <a:pt x="1420526" y="941002"/>
                </a:cubicBezTo>
                <a:cubicBezTo>
                  <a:pt x="1085848" y="978347"/>
                  <a:pt x="916011" y="940358"/>
                  <a:pt x="599179" y="941002"/>
                </a:cubicBezTo>
                <a:cubicBezTo>
                  <a:pt x="282347" y="941646"/>
                  <a:pt x="146465" y="923636"/>
                  <a:pt x="0" y="941002"/>
                </a:cubicBezTo>
                <a:cubicBezTo>
                  <a:pt x="22022" y="815397"/>
                  <a:pt x="15898" y="620518"/>
                  <a:pt x="0" y="489321"/>
                </a:cubicBezTo>
                <a:cubicBezTo>
                  <a:pt x="-15898" y="358124"/>
                  <a:pt x="-20362" y="227033"/>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966571" y="5329881"/>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la LOA/LDD !</a:t>
            </a:r>
          </a:p>
        </p:txBody>
      </p:sp>
      <p:sp>
        <p:nvSpPr>
          <p:cNvPr id="2" name="ZoneTexte 1">
            <a:extLst>
              <a:ext uri="{FF2B5EF4-FFF2-40B4-BE49-F238E27FC236}">
                <a16:creationId xmlns:a16="http://schemas.microsoft.com/office/drawing/2014/main" id="{A0133FD5-3C70-0C47-B2BE-2AFAB52EC304}"/>
              </a:ext>
            </a:extLst>
          </p:cNvPr>
          <p:cNvSpPr txBox="1"/>
          <p:nvPr/>
        </p:nvSpPr>
        <p:spPr>
          <a:xfrm>
            <a:off x="664498" y="5978850"/>
            <a:ext cx="7045175" cy="261610"/>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02 31 07 71 00</a:t>
            </a:r>
            <a:r>
              <a:rPr lang="fr-FR" sz="1100" dirty="0">
                <a:latin typeface="Cavolini" panose="03000502040302020204" pitchFamily="66" charset="0"/>
                <a:cs typeface="Cavolini" panose="03000502040302020204" pitchFamily="66" charset="0"/>
              </a:rPr>
              <a:t>, le numéro unique pour vous et vos clients pour contacter BPCE LEASE.</a:t>
            </a:r>
          </a:p>
        </p:txBody>
      </p:sp>
      <p:sp>
        <p:nvSpPr>
          <p:cNvPr id="6" name="Ellipse 5">
            <a:extLst>
              <a:ext uri="{FF2B5EF4-FFF2-40B4-BE49-F238E27FC236}">
                <a16:creationId xmlns:a16="http://schemas.microsoft.com/office/drawing/2014/main" id="{6FA24598-B2AD-1C3F-807F-52DA137D4E7D}"/>
              </a:ext>
            </a:extLst>
          </p:cNvPr>
          <p:cNvSpPr/>
          <p:nvPr/>
        </p:nvSpPr>
        <p:spPr>
          <a:xfrm>
            <a:off x="479376" y="5655568"/>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7" name="Ellipse 6">
            <a:extLst>
              <a:ext uri="{FF2B5EF4-FFF2-40B4-BE49-F238E27FC236}">
                <a16:creationId xmlns:a16="http://schemas.microsoft.com/office/drawing/2014/main" id="{0ED1147F-248D-1E89-05AE-BA7359DC3CBC}"/>
              </a:ext>
            </a:extLst>
          </p:cNvPr>
          <p:cNvSpPr/>
          <p:nvPr/>
        </p:nvSpPr>
        <p:spPr>
          <a:xfrm>
            <a:off x="479377" y="5995804"/>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pic>
        <p:nvPicPr>
          <p:cNvPr id="9" name="Image 8">
            <a:extLst>
              <a:ext uri="{FF2B5EF4-FFF2-40B4-BE49-F238E27FC236}">
                <a16:creationId xmlns:a16="http://schemas.microsoft.com/office/drawing/2014/main" id="{FF1DBA02-53FF-AD43-E9D9-76FD7B48FFB9}"/>
              </a:ext>
            </a:extLst>
          </p:cNvPr>
          <p:cNvPicPr>
            <a:picLocks noChangeAspect="1"/>
          </p:cNvPicPr>
          <p:nvPr/>
        </p:nvPicPr>
        <p:blipFill>
          <a:blip r:embed="rId4">
            <a:duotone>
              <a:prstClr val="black"/>
              <a:schemeClr val="accent4">
                <a:tint val="45000"/>
                <a:satMod val="400000"/>
              </a:schemeClr>
            </a:duotone>
          </a:blip>
          <a:stretch>
            <a:fillRect/>
          </a:stretch>
        </p:blipFill>
        <p:spPr>
          <a:xfrm rot="5400000" flipH="1" flipV="1">
            <a:off x="7476835" y="6118939"/>
            <a:ext cx="390819" cy="349164"/>
          </a:xfrm>
          <a:prstGeom prst="rect">
            <a:avLst/>
          </a:prstGeom>
          <a:noFill/>
        </p:spPr>
      </p:pic>
      <p:sp>
        <p:nvSpPr>
          <p:cNvPr id="10" name="ZoneTexte 9">
            <a:extLst>
              <a:ext uri="{FF2B5EF4-FFF2-40B4-BE49-F238E27FC236}">
                <a16:creationId xmlns:a16="http://schemas.microsoft.com/office/drawing/2014/main" id="{7E3CE400-80E0-325B-0B8B-ACE176BB0E3B}"/>
              </a:ext>
            </a:extLst>
          </p:cNvPr>
          <p:cNvSpPr txBox="1"/>
          <p:nvPr/>
        </p:nvSpPr>
        <p:spPr>
          <a:xfrm>
            <a:off x="664498" y="5563294"/>
            <a:ext cx="7045175" cy="430887"/>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La transmission de lead se fait directement sur </a:t>
            </a:r>
            <a:r>
              <a:rPr lang="fr-FR" sz="1100" b="1" dirty="0" err="1">
                <a:latin typeface="Cavolini" panose="03000502040302020204" pitchFamily="66" charset="0"/>
                <a:cs typeface="Cavolini" panose="03000502040302020204" pitchFamily="66" charset="0"/>
              </a:rPr>
              <a:t>Izivente</a:t>
            </a:r>
            <a:r>
              <a:rPr lang="fr-FR" sz="1100" dirty="0">
                <a:latin typeface="Cavolini" panose="03000502040302020204" pitchFamily="66" charset="0"/>
                <a:cs typeface="Cavolini" panose="03000502040302020204" pitchFamily="66" charset="0"/>
              </a:rPr>
              <a:t>. N’hésitez pas à consulter les sites internet dédiés relatifs à la </a:t>
            </a:r>
            <a:r>
              <a:rPr lang="fr-FR" sz="1100" b="1" dirty="0">
                <a:latin typeface="Cavolini" panose="03000502040302020204" pitchFamily="66" charset="0"/>
                <a:cs typeface="Cavolini" panose="03000502040302020204" pitchFamily="66" charset="0"/>
                <a:hlinkClick r:id="rId5"/>
              </a:rPr>
              <a:t>LOA</a:t>
            </a:r>
            <a:r>
              <a:rPr lang="fr-FR" sz="1100" dirty="0">
                <a:latin typeface="Cavolini" panose="03000502040302020204" pitchFamily="66" charset="0"/>
                <a:cs typeface="Cavolini" panose="03000502040302020204" pitchFamily="66" charset="0"/>
              </a:rPr>
              <a:t> ou </a:t>
            </a:r>
            <a:r>
              <a:rPr lang="fr-FR" sz="1100" b="1" dirty="0">
                <a:latin typeface="Cavolini" panose="03000502040302020204" pitchFamily="66" charset="0"/>
                <a:cs typeface="Cavolini" panose="03000502040302020204" pitchFamily="66" charset="0"/>
                <a:hlinkClick r:id="rId6"/>
              </a:rPr>
              <a:t>LLD</a:t>
            </a:r>
            <a:r>
              <a:rPr lang="fr-FR" sz="1100" dirty="0">
                <a:latin typeface="Cavolini" panose="03000502040302020204" pitchFamily="66" charset="0"/>
                <a:cs typeface="Cavolini" panose="03000502040302020204" pitchFamily="66" charset="0"/>
              </a:rPr>
              <a:t>. </a:t>
            </a:r>
          </a:p>
        </p:txBody>
      </p:sp>
      <p:grpSp>
        <p:nvGrpSpPr>
          <p:cNvPr id="14" name="Groupe 13">
            <a:extLst>
              <a:ext uri="{FF2B5EF4-FFF2-40B4-BE49-F238E27FC236}">
                <a16:creationId xmlns:a16="http://schemas.microsoft.com/office/drawing/2014/main" id="{1B327772-FF66-3934-AC09-384F56856956}"/>
              </a:ext>
            </a:extLst>
          </p:cNvPr>
          <p:cNvGrpSpPr/>
          <p:nvPr/>
        </p:nvGrpSpPr>
        <p:grpSpPr>
          <a:xfrm>
            <a:off x="479376" y="3603531"/>
            <a:ext cx="2403281" cy="938719"/>
            <a:chOff x="469297" y="3709399"/>
            <a:chExt cx="2403281" cy="938719"/>
          </a:xfrm>
        </p:grpSpPr>
        <p:sp>
          <p:nvSpPr>
            <p:cNvPr id="16" name="Ellipse 15">
              <a:extLst>
                <a:ext uri="{FF2B5EF4-FFF2-40B4-BE49-F238E27FC236}">
                  <a16:creationId xmlns:a16="http://schemas.microsoft.com/office/drawing/2014/main" id="{E34169EB-ECC3-C624-B690-6998BCE07EBA}"/>
                </a:ext>
              </a:extLst>
            </p:cNvPr>
            <p:cNvSpPr/>
            <p:nvPr/>
          </p:nvSpPr>
          <p:spPr>
            <a:xfrm>
              <a:off x="469297" y="4086196"/>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17" name="ZoneTexte 16">
              <a:extLst>
                <a:ext uri="{FF2B5EF4-FFF2-40B4-BE49-F238E27FC236}">
                  <a16:creationId xmlns:a16="http://schemas.microsoft.com/office/drawing/2014/main" id="{097122D9-3C72-919C-751B-39D06DC474BE}"/>
                </a:ext>
              </a:extLst>
            </p:cNvPr>
            <p:cNvSpPr txBox="1"/>
            <p:nvPr/>
          </p:nvSpPr>
          <p:spPr>
            <a:xfrm>
              <a:off x="666825" y="3709399"/>
              <a:ext cx="2205753" cy="938719"/>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Tous nos clients </a:t>
              </a:r>
              <a:r>
                <a:rPr lang="fr-FR" sz="1100" b="1" dirty="0">
                  <a:latin typeface="Cavolini" panose="03000502040302020204" pitchFamily="66" charset="0"/>
                  <a:cs typeface="Cavolini" panose="03000502040302020204" pitchFamily="66" charset="0"/>
                </a:rPr>
                <a:t>titulaires du permis de conduire </a:t>
              </a:r>
              <a:r>
                <a:rPr lang="fr-FR" sz="1100" dirty="0">
                  <a:latin typeface="Cavolini" panose="03000502040302020204" pitchFamily="66" charset="0"/>
                  <a:cs typeface="Cavolini" panose="03000502040302020204" pitchFamily="66" charset="0"/>
                </a:rPr>
                <a:t>et qui </a:t>
              </a:r>
              <a:r>
                <a:rPr lang="fr-FR" sz="1100" b="1" dirty="0">
                  <a:latin typeface="Cavolini" panose="03000502040302020204" pitchFamily="66" charset="0"/>
                  <a:cs typeface="Cavolini" panose="03000502040302020204" pitchFamily="66" charset="0"/>
                </a:rPr>
                <a:t>souhaitent changer de véhicule à court ou moyen terme.</a:t>
              </a:r>
              <a:endParaRPr lang="fr-FR" sz="1100" dirty="0">
                <a:latin typeface="Cavolini" panose="03000502040302020204" pitchFamily="66" charset="0"/>
                <a:cs typeface="Cavolini" panose="03000502040302020204" pitchFamily="66" charset="0"/>
              </a:endParaRPr>
            </a:p>
          </p:txBody>
        </p:sp>
      </p:grpSp>
      <p:grpSp>
        <p:nvGrpSpPr>
          <p:cNvPr id="18" name="Groupe 17">
            <a:extLst>
              <a:ext uri="{FF2B5EF4-FFF2-40B4-BE49-F238E27FC236}">
                <a16:creationId xmlns:a16="http://schemas.microsoft.com/office/drawing/2014/main" id="{970F2E74-292A-1017-BBE4-994110D3B697}"/>
              </a:ext>
            </a:extLst>
          </p:cNvPr>
          <p:cNvGrpSpPr/>
          <p:nvPr/>
        </p:nvGrpSpPr>
        <p:grpSpPr>
          <a:xfrm>
            <a:off x="484170" y="4525152"/>
            <a:ext cx="2428288" cy="600164"/>
            <a:chOff x="474011" y="4174888"/>
            <a:chExt cx="2428288" cy="600164"/>
          </a:xfrm>
        </p:grpSpPr>
        <p:sp>
          <p:nvSpPr>
            <p:cNvPr id="19" name="Ellipse 18">
              <a:extLst>
                <a:ext uri="{FF2B5EF4-FFF2-40B4-BE49-F238E27FC236}">
                  <a16:creationId xmlns:a16="http://schemas.microsoft.com/office/drawing/2014/main" id="{5A36DF7D-8838-9302-2B84-693093A92E4D}"/>
                </a:ext>
              </a:extLst>
            </p:cNvPr>
            <p:cNvSpPr/>
            <p:nvPr/>
          </p:nvSpPr>
          <p:spPr>
            <a:xfrm>
              <a:off x="474011" y="4382408"/>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20" name="ZoneTexte 19">
              <a:extLst>
                <a:ext uri="{FF2B5EF4-FFF2-40B4-BE49-F238E27FC236}">
                  <a16:creationId xmlns:a16="http://schemas.microsoft.com/office/drawing/2014/main" id="{A3B47C78-4C35-2B0C-A496-98A23CA9CBB1}"/>
                </a:ext>
              </a:extLst>
            </p:cNvPr>
            <p:cNvSpPr txBox="1"/>
            <p:nvPr/>
          </p:nvSpPr>
          <p:spPr>
            <a:xfrm>
              <a:off x="696546" y="4174888"/>
              <a:ext cx="2205753" cy="600164"/>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Tous nos clients </a:t>
              </a:r>
              <a:r>
                <a:rPr lang="fr-FR" sz="1100" b="1" dirty="0">
                  <a:latin typeface="Cavolini" panose="03000502040302020204" pitchFamily="66" charset="0"/>
                  <a:cs typeface="Cavolini" panose="03000502040302020204" pitchFamily="66" charset="0"/>
                </a:rPr>
                <a:t>déjà utilisateurs de ce type de solutions.</a:t>
              </a:r>
              <a:endParaRPr lang="fr-FR" sz="1100" dirty="0">
                <a:latin typeface="Cavolini" panose="03000502040302020204" pitchFamily="66" charset="0"/>
                <a:cs typeface="Cavolini" panose="03000502040302020204" pitchFamily="66" charset="0"/>
              </a:endParaRPr>
            </a:p>
          </p:txBody>
        </p:sp>
      </p:grpSp>
    </p:spTree>
    <p:extLst>
      <p:ext uri="{BB962C8B-B14F-4D97-AF65-F5344CB8AC3E}">
        <p14:creationId xmlns:p14="http://schemas.microsoft.com/office/powerpoint/2010/main" val="1127233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33679-FFD0-62EF-E350-8FAC902ED4FC}"/>
              </a:ext>
            </a:extLst>
          </p:cNvPr>
          <p:cNvSpPr>
            <a:spLocks noGrp="1"/>
          </p:cNvSpPr>
          <p:nvPr>
            <p:ph type="body" sz="quarter" idx="14"/>
          </p:nvPr>
        </p:nvSpPr>
        <p:spPr/>
        <p:txBody>
          <a:bodyPr/>
          <a:lstStyle/>
          <a:p>
            <a:r>
              <a:rPr lang="fr-FR" dirty="0"/>
              <a:t>Nos partenaires et nos filiales</a:t>
            </a:r>
          </a:p>
        </p:txBody>
      </p:sp>
      <p:sp>
        <p:nvSpPr>
          <p:cNvPr id="3" name="Rectangle 2">
            <a:extLst>
              <a:ext uri="{FF2B5EF4-FFF2-40B4-BE49-F238E27FC236}">
                <a16:creationId xmlns:a16="http://schemas.microsoft.com/office/drawing/2014/main" id="{240A60E2-FB93-CC60-1ACA-14FB349CD86E}"/>
              </a:ext>
            </a:extLst>
          </p:cNvPr>
          <p:cNvSpPr/>
          <p:nvPr/>
        </p:nvSpPr>
        <p:spPr>
          <a:xfrm>
            <a:off x="676275" y="952500"/>
            <a:ext cx="2009775" cy="4762500"/>
          </a:xfrm>
          <a:custGeom>
            <a:avLst/>
            <a:gdLst>
              <a:gd name="connsiteX0" fmla="*/ 0 w 2009775"/>
              <a:gd name="connsiteY0" fmla="*/ 0 h 4762500"/>
              <a:gd name="connsiteX1" fmla="*/ 710121 w 2009775"/>
              <a:gd name="connsiteY1" fmla="*/ 0 h 4762500"/>
              <a:gd name="connsiteX2" fmla="*/ 1359948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2136321 h 4762500"/>
              <a:gd name="connsiteX7" fmla="*/ 2009775 w 2009775"/>
              <a:gd name="connsiteY7" fmla="*/ 272142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710121 w 2009775"/>
              <a:gd name="connsiteY12" fmla="*/ 4762500 h 4762500"/>
              <a:gd name="connsiteX13" fmla="*/ 0 w 2009775"/>
              <a:gd name="connsiteY13" fmla="*/ 4762500 h 4762500"/>
              <a:gd name="connsiteX14" fmla="*/ 0 w 2009775"/>
              <a:gd name="connsiteY14" fmla="*/ 4177393 h 4762500"/>
              <a:gd name="connsiteX15" fmla="*/ 0 w 2009775"/>
              <a:gd name="connsiteY15" fmla="*/ 3639911 h 4762500"/>
              <a:gd name="connsiteX16" fmla="*/ 0 w 2009775"/>
              <a:gd name="connsiteY16" fmla="*/ 2911929 h 4762500"/>
              <a:gd name="connsiteX17" fmla="*/ 0 w 2009775"/>
              <a:gd name="connsiteY17" fmla="*/ 2231571 h 4762500"/>
              <a:gd name="connsiteX18" fmla="*/ 0 w 2009775"/>
              <a:gd name="connsiteY18" fmla="*/ 1694089 h 4762500"/>
              <a:gd name="connsiteX19" fmla="*/ 0 w 2009775"/>
              <a:gd name="connsiteY19" fmla="*/ 9661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65187" y="-9564"/>
                  <a:pt x="520116" y="34756"/>
                  <a:pt x="710121" y="0"/>
                </a:cubicBezTo>
                <a:cubicBezTo>
                  <a:pt x="900126" y="-34756"/>
                  <a:pt x="1122295" y="14811"/>
                  <a:pt x="1359948" y="0"/>
                </a:cubicBezTo>
                <a:cubicBezTo>
                  <a:pt x="1597601" y="-14811"/>
                  <a:pt x="1687579" y="526"/>
                  <a:pt x="2009775" y="0"/>
                </a:cubicBezTo>
                <a:cubicBezTo>
                  <a:pt x="2020358" y="171418"/>
                  <a:pt x="2017859" y="601737"/>
                  <a:pt x="2009775" y="775607"/>
                </a:cubicBezTo>
                <a:cubicBezTo>
                  <a:pt x="2001691" y="949477"/>
                  <a:pt x="1988576" y="1153274"/>
                  <a:pt x="2009775" y="1360714"/>
                </a:cubicBezTo>
                <a:cubicBezTo>
                  <a:pt x="2030974" y="1568154"/>
                  <a:pt x="1999421" y="1922490"/>
                  <a:pt x="2009775" y="2136321"/>
                </a:cubicBezTo>
                <a:cubicBezTo>
                  <a:pt x="2020129" y="2350152"/>
                  <a:pt x="2024789" y="2545699"/>
                  <a:pt x="2009775" y="2721429"/>
                </a:cubicBezTo>
                <a:cubicBezTo>
                  <a:pt x="1994761" y="2897159"/>
                  <a:pt x="1990393" y="3076813"/>
                  <a:pt x="2009775" y="3401786"/>
                </a:cubicBezTo>
                <a:cubicBezTo>
                  <a:pt x="2029157" y="3726759"/>
                  <a:pt x="1997156" y="3836847"/>
                  <a:pt x="2009775" y="4034518"/>
                </a:cubicBezTo>
                <a:cubicBezTo>
                  <a:pt x="2022394" y="4232189"/>
                  <a:pt x="1998103" y="4599525"/>
                  <a:pt x="2009775" y="4762500"/>
                </a:cubicBezTo>
                <a:cubicBezTo>
                  <a:pt x="1868079" y="4772093"/>
                  <a:pt x="1499180" y="4781415"/>
                  <a:pt x="1339850" y="4762500"/>
                </a:cubicBezTo>
                <a:cubicBezTo>
                  <a:pt x="1180520" y="4743585"/>
                  <a:pt x="836326" y="4785718"/>
                  <a:pt x="710121" y="4762500"/>
                </a:cubicBezTo>
                <a:cubicBezTo>
                  <a:pt x="583916" y="4739282"/>
                  <a:pt x="167310" y="4733341"/>
                  <a:pt x="0" y="4762500"/>
                </a:cubicBezTo>
                <a:cubicBezTo>
                  <a:pt x="20554" y="4630970"/>
                  <a:pt x="-23941" y="4456607"/>
                  <a:pt x="0" y="4177393"/>
                </a:cubicBezTo>
                <a:cubicBezTo>
                  <a:pt x="23941" y="3898179"/>
                  <a:pt x="-22229" y="3900744"/>
                  <a:pt x="0" y="3639911"/>
                </a:cubicBezTo>
                <a:cubicBezTo>
                  <a:pt x="22229" y="3379078"/>
                  <a:pt x="-20873" y="3159780"/>
                  <a:pt x="0" y="2911929"/>
                </a:cubicBezTo>
                <a:cubicBezTo>
                  <a:pt x="20873" y="2664078"/>
                  <a:pt x="-17530" y="2548594"/>
                  <a:pt x="0" y="2231571"/>
                </a:cubicBezTo>
                <a:cubicBezTo>
                  <a:pt x="17530" y="1914548"/>
                  <a:pt x="4719" y="1935947"/>
                  <a:pt x="0" y="1694089"/>
                </a:cubicBezTo>
                <a:cubicBezTo>
                  <a:pt x="-4719" y="1452231"/>
                  <a:pt x="-16119" y="1234068"/>
                  <a:pt x="0" y="966107"/>
                </a:cubicBezTo>
                <a:cubicBezTo>
                  <a:pt x="16119" y="698146"/>
                  <a:pt x="-25913" y="381690"/>
                  <a:pt x="0" y="0"/>
                </a:cubicBezTo>
                <a:close/>
              </a:path>
              <a:path w="2009775" h="4762500" stroke="0" extrusionOk="0">
                <a:moveTo>
                  <a:pt x="0" y="0"/>
                </a:moveTo>
                <a:cubicBezTo>
                  <a:pt x="283373" y="-46"/>
                  <a:pt x="480280" y="18198"/>
                  <a:pt x="609632" y="0"/>
                </a:cubicBezTo>
                <a:cubicBezTo>
                  <a:pt x="738984" y="-18198"/>
                  <a:pt x="961167" y="21226"/>
                  <a:pt x="1279557" y="0"/>
                </a:cubicBezTo>
                <a:cubicBezTo>
                  <a:pt x="1597947" y="-21226"/>
                  <a:pt x="1786403" y="9365"/>
                  <a:pt x="2009775" y="0"/>
                </a:cubicBezTo>
                <a:cubicBezTo>
                  <a:pt x="2005068" y="107557"/>
                  <a:pt x="2012326" y="413843"/>
                  <a:pt x="2009775" y="537482"/>
                </a:cubicBezTo>
                <a:cubicBezTo>
                  <a:pt x="2007224" y="661121"/>
                  <a:pt x="1991931" y="824274"/>
                  <a:pt x="2009775" y="1074964"/>
                </a:cubicBezTo>
                <a:cubicBezTo>
                  <a:pt x="2027619" y="1325654"/>
                  <a:pt x="1995928" y="1590337"/>
                  <a:pt x="2009775" y="1755321"/>
                </a:cubicBezTo>
                <a:cubicBezTo>
                  <a:pt x="2023622" y="1920305"/>
                  <a:pt x="1981362" y="2163481"/>
                  <a:pt x="2009775" y="2340429"/>
                </a:cubicBezTo>
                <a:cubicBezTo>
                  <a:pt x="2038188" y="2517377"/>
                  <a:pt x="2035770" y="2679549"/>
                  <a:pt x="2009775" y="2877911"/>
                </a:cubicBezTo>
                <a:cubicBezTo>
                  <a:pt x="1983780" y="3076273"/>
                  <a:pt x="2042467" y="3390597"/>
                  <a:pt x="2009775" y="3558268"/>
                </a:cubicBezTo>
                <a:cubicBezTo>
                  <a:pt x="1977083" y="3725939"/>
                  <a:pt x="2023353" y="3862249"/>
                  <a:pt x="2009775" y="4095750"/>
                </a:cubicBezTo>
                <a:cubicBezTo>
                  <a:pt x="1996197" y="4329251"/>
                  <a:pt x="2031888" y="4452109"/>
                  <a:pt x="2009775" y="4762500"/>
                </a:cubicBezTo>
                <a:cubicBezTo>
                  <a:pt x="1762925" y="4781846"/>
                  <a:pt x="1542725" y="4787519"/>
                  <a:pt x="1380046" y="4762500"/>
                </a:cubicBezTo>
                <a:cubicBezTo>
                  <a:pt x="1217367" y="4737481"/>
                  <a:pt x="899631" y="4790396"/>
                  <a:pt x="770414" y="4762500"/>
                </a:cubicBezTo>
                <a:cubicBezTo>
                  <a:pt x="641197" y="4734604"/>
                  <a:pt x="373348" y="4758626"/>
                  <a:pt x="0" y="4762500"/>
                </a:cubicBezTo>
                <a:cubicBezTo>
                  <a:pt x="34518" y="4452012"/>
                  <a:pt x="-25645" y="4255991"/>
                  <a:pt x="0" y="3986893"/>
                </a:cubicBezTo>
                <a:cubicBezTo>
                  <a:pt x="25645" y="3717795"/>
                  <a:pt x="-6817" y="3436725"/>
                  <a:pt x="0" y="3258911"/>
                </a:cubicBezTo>
                <a:cubicBezTo>
                  <a:pt x="6817" y="3081097"/>
                  <a:pt x="-14663" y="2947925"/>
                  <a:pt x="0" y="2673804"/>
                </a:cubicBezTo>
                <a:cubicBezTo>
                  <a:pt x="14663" y="2399683"/>
                  <a:pt x="-24497" y="2210310"/>
                  <a:pt x="0" y="2041071"/>
                </a:cubicBezTo>
                <a:cubicBezTo>
                  <a:pt x="24497" y="1871832"/>
                  <a:pt x="-30614" y="1654566"/>
                  <a:pt x="0" y="1313089"/>
                </a:cubicBezTo>
                <a:cubicBezTo>
                  <a:pt x="30614" y="971612"/>
                  <a:pt x="1988" y="861042"/>
                  <a:pt x="0" y="727982"/>
                </a:cubicBezTo>
                <a:cubicBezTo>
                  <a:pt x="-1988" y="594922"/>
                  <a:pt x="8496" y="188894"/>
                  <a:pt x="0" y="0"/>
                </a:cubicBezTo>
                <a:close/>
              </a:path>
            </a:pathLst>
          </a:custGeom>
          <a:solidFill>
            <a:srgbClr val="FF8F8F"/>
          </a:solidFill>
          <a:ln>
            <a:solidFill>
              <a:srgbClr val="FF8F8F"/>
            </a:solidFill>
            <a:extLst>
              <a:ext uri="{C807C97D-BFC1-408E-A445-0C87EB9F89A2}">
                <ask:lineSketchStyleProps xmlns:ask="http://schemas.microsoft.com/office/drawing/2018/sketchyshapes" sd="359810162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678D3B07-0631-F150-F4C6-7D6D4AAF7FE0}"/>
              </a:ext>
            </a:extLst>
          </p:cNvPr>
          <p:cNvSpPr/>
          <p:nvPr/>
        </p:nvSpPr>
        <p:spPr>
          <a:xfrm>
            <a:off x="2838450" y="952500"/>
            <a:ext cx="2009775" cy="4762500"/>
          </a:xfrm>
          <a:custGeom>
            <a:avLst/>
            <a:gdLst>
              <a:gd name="connsiteX0" fmla="*/ 0 w 2009775"/>
              <a:gd name="connsiteY0" fmla="*/ 0 h 4762500"/>
              <a:gd name="connsiteX1" fmla="*/ 669925 w 2009775"/>
              <a:gd name="connsiteY1" fmla="*/ 0 h 4762500"/>
              <a:gd name="connsiteX2" fmla="*/ 1319752 w 2009775"/>
              <a:gd name="connsiteY2" fmla="*/ 0 h 4762500"/>
              <a:gd name="connsiteX3" fmla="*/ 2009775 w 2009775"/>
              <a:gd name="connsiteY3" fmla="*/ 0 h 4762500"/>
              <a:gd name="connsiteX4" fmla="*/ 2009775 w 2009775"/>
              <a:gd name="connsiteY4" fmla="*/ 775607 h 4762500"/>
              <a:gd name="connsiteX5" fmla="*/ 2009775 w 2009775"/>
              <a:gd name="connsiteY5" fmla="*/ 1360714 h 4762500"/>
              <a:gd name="connsiteX6" fmla="*/ 2009775 w 2009775"/>
              <a:gd name="connsiteY6" fmla="*/ 1945821 h 4762500"/>
              <a:gd name="connsiteX7" fmla="*/ 2009775 w 2009775"/>
              <a:gd name="connsiteY7" fmla="*/ 2530929 h 4762500"/>
              <a:gd name="connsiteX8" fmla="*/ 2009775 w 2009775"/>
              <a:gd name="connsiteY8" fmla="*/ 3068411 h 4762500"/>
              <a:gd name="connsiteX9" fmla="*/ 2009775 w 2009775"/>
              <a:gd name="connsiteY9" fmla="*/ 3605893 h 4762500"/>
              <a:gd name="connsiteX10" fmla="*/ 2009775 w 2009775"/>
              <a:gd name="connsiteY10" fmla="*/ 4762500 h 4762500"/>
              <a:gd name="connsiteX11" fmla="*/ 1359948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129768 h 4762500"/>
              <a:gd name="connsiteX15" fmla="*/ 0 w 2009775"/>
              <a:gd name="connsiteY15" fmla="*/ 3497036 h 4762500"/>
              <a:gd name="connsiteX16" fmla="*/ 0 w 2009775"/>
              <a:gd name="connsiteY16" fmla="*/ 2864304 h 4762500"/>
              <a:gd name="connsiteX17" fmla="*/ 0 w 2009775"/>
              <a:gd name="connsiteY17" fmla="*/ 2231571 h 4762500"/>
              <a:gd name="connsiteX18" fmla="*/ 0 w 2009775"/>
              <a:gd name="connsiteY18" fmla="*/ 1646464 h 4762500"/>
              <a:gd name="connsiteX19" fmla="*/ 0 w 2009775"/>
              <a:gd name="connsiteY19" fmla="*/ 91848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36738" y="27841"/>
                  <a:pt x="392819" y="-14640"/>
                  <a:pt x="669925" y="0"/>
                </a:cubicBezTo>
                <a:cubicBezTo>
                  <a:pt x="947032" y="14640"/>
                  <a:pt x="1029981" y="-22633"/>
                  <a:pt x="1319752" y="0"/>
                </a:cubicBezTo>
                <a:cubicBezTo>
                  <a:pt x="1609523" y="22633"/>
                  <a:pt x="1693633" y="3744"/>
                  <a:pt x="2009775" y="0"/>
                </a:cubicBezTo>
                <a:cubicBezTo>
                  <a:pt x="2048486" y="356016"/>
                  <a:pt x="1976184" y="580215"/>
                  <a:pt x="2009775" y="775607"/>
                </a:cubicBezTo>
                <a:cubicBezTo>
                  <a:pt x="2043366" y="970999"/>
                  <a:pt x="2019838" y="1128798"/>
                  <a:pt x="2009775" y="1360714"/>
                </a:cubicBezTo>
                <a:cubicBezTo>
                  <a:pt x="1999712" y="1592630"/>
                  <a:pt x="1993622" y="1701932"/>
                  <a:pt x="2009775" y="1945821"/>
                </a:cubicBezTo>
                <a:cubicBezTo>
                  <a:pt x="2025928" y="2189710"/>
                  <a:pt x="1989269" y="2247747"/>
                  <a:pt x="2009775" y="2530929"/>
                </a:cubicBezTo>
                <a:cubicBezTo>
                  <a:pt x="2030281" y="2814111"/>
                  <a:pt x="2016861" y="2952628"/>
                  <a:pt x="2009775" y="3068411"/>
                </a:cubicBezTo>
                <a:cubicBezTo>
                  <a:pt x="2002689" y="3184194"/>
                  <a:pt x="2017420" y="3469220"/>
                  <a:pt x="2009775" y="3605893"/>
                </a:cubicBezTo>
                <a:cubicBezTo>
                  <a:pt x="2002130" y="3742566"/>
                  <a:pt x="2023684" y="4351006"/>
                  <a:pt x="2009775" y="4762500"/>
                </a:cubicBezTo>
                <a:cubicBezTo>
                  <a:pt x="1825321" y="4755360"/>
                  <a:pt x="1580427" y="4784738"/>
                  <a:pt x="1359948" y="4762500"/>
                </a:cubicBezTo>
                <a:cubicBezTo>
                  <a:pt x="1139469" y="4740262"/>
                  <a:pt x="955070" y="4788466"/>
                  <a:pt x="669925" y="4762500"/>
                </a:cubicBezTo>
                <a:cubicBezTo>
                  <a:pt x="384780" y="4736534"/>
                  <a:pt x="197881" y="4793342"/>
                  <a:pt x="0" y="4762500"/>
                </a:cubicBezTo>
                <a:cubicBezTo>
                  <a:pt x="-12253" y="4537129"/>
                  <a:pt x="-9532" y="4263446"/>
                  <a:pt x="0" y="4129768"/>
                </a:cubicBezTo>
                <a:cubicBezTo>
                  <a:pt x="9532" y="3996090"/>
                  <a:pt x="-3840" y="3729878"/>
                  <a:pt x="0" y="3497036"/>
                </a:cubicBezTo>
                <a:cubicBezTo>
                  <a:pt x="3840" y="3264194"/>
                  <a:pt x="-14726" y="3107320"/>
                  <a:pt x="0" y="2864304"/>
                </a:cubicBezTo>
                <a:cubicBezTo>
                  <a:pt x="14726" y="2621288"/>
                  <a:pt x="3935" y="2396772"/>
                  <a:pt x="0" y="2231571"/>
                </a:cubicBezTo>
                <a:cubicBezTo>
                  <a:pt x="-3935" y="2066370"/>
                  <a:pt x="-16098" y="1791170"/>
                  <a:pt x="0" y="1646464"/>
                </a:cubicBezTo>
                <a:cubicBezTo>
                  <a:pt x="16098" y="1501758"/>
                  <a:pt x="26899" y="1268510"/>
                  <a:pt x="0" y="918482"/>
                </a:cubicBezTo>
                <a:cubicBezTo>
                  <a:pt x="-26899" y="568454"/>
                  <a:pt x="-40065" y="259293"/>
                  <a:pt x="0" y="0"/>
                </a:cubicBezTo>
                <a:close/>
              </a:path>
              <a:path w="2009775" h="4762500" stroke="0" extrusionOk="0">
                <a:moveTo>
                  <a:pt x="0" y="0"/>
                </a:moveTo>
                <a:cubicBezTo>
                  <a:pt x="333957" y="-6629"/>
                  <a:pt x="362374" y="-12961"/>
                  <a:pt x="690023" y="0"/>
                </a:cubicBezTo>
                <a:cubicBezTo>
                  <a:pt x="1017672" y="12961"/>
                  <a:pt x="1227587" y="-5423"/>
                  <a:pt x="1400143" y="0"/>
                </a:cubicBezTo>
                <a:cubicBezTo>
                  <a:pt x="1572699" y="5423"/>
                  <a:pt x="1827075" y="-27492"/>
                  <a:pt x="2009775" y="0"/>
                </a:cubicBezTo>
                <a:cubicBezTo>
                  <a:pt x="2018795" y="191886"/>
                  <a:pt x="2026738" y="356600"/>
                  <a:pt x="2009775" y="585107"/>
                </a:cubicBezTo>
                <a:cubicBezTo>
                  <a:pt x="1992812" y="813614"/>
                  <a:pt x="1993542" y="979742"/>
                  <a:pt x="2009775" y="1122589"/>
                </a:cubicBezTo>
                <a:cubicBezTo>
                  <a:pt x="2026008" y="1265436"/>
                  <a:pt x="2023423" y="1622489"/>
                  <a:pt x="2009775" y="1755321"/>
                </a:cubicBezTo>
                <a:cubicBezTo>
                  <a:pt x="1996127" y="1888153"/>
                  <a:pt x="1983552" y="2108889"/>
                  <a:pt x="2009775" y="2435679"/>
                </a:cubicBezTo>
                <a:cubicBezTo>
                  <a:pt x="2035998" y="2762469"/>
                  <a:pt x="2011693" y="3005661"/>
                  <a:pt x="2009775" y="3211286"/>
                </a:cubicBezTo>
                <a:cubicBezTo>
                  <a:pt x="2007857" y="3416911"/>
                  <a:pt x="2009922" y="3580813"/>
                  <a:pt x="2009775" y="3939268"/>
                </a:cubicBezTo>
                <a:cubicBezTo>
                  <a:pt x="2009628" y="4297723"/>
                  <a:pt x="1985322" y="4526219"/>
                  <a:pt x="2009775" y="4762500"/>
                </a:cubicBezTo>
                <a:cubicBezTo>
                  <a:pt x="1793857" y="4790703"/>
                  <a:pt x="1520459" y="4749609"/>
                  <a:pt x="1380046" y="4762500"/>
                </a:cubicBezTo>
                <a:cubicBezTo>
                  <a:pt x="1239633" y="4775391"/>
                  <a:pt x="891269" y="4780724"/>
                  <a:pt x="690023" y="4762500"/>
                </a:cubicBezTo>
                <a:cubicBezTo>
                  <a:pt x="488777" y="4744276"/>
                  <a:pt x="206547" y="4795916"/>
                  <a:pt x="0" y="4762500"/>
                </a:cubicBezTo>
                <a:cubicBezTo>
                  <a:pt x="-29962" y="4590749"/>
                  <a:pt x="32032" y="4320546"/>
                  <a:pt x="0" y="4082143"/>
                </a:cubicBezTo>
                <a:cubicBezTo>
                  <a:pt x="-32032" y="3843740"/>
                  <a:pt x="5239" y="3695020"/>
                  <a:pt x="0" y="3544661"/>
                </a:cubicBezTo>
                <a:cubicBezTo>
                  <a:pt x="-5239" y="3394302"/>
                  <a:pt x="20065" y="3072428"/>
                  <a:pt x="0" y="2816679"/>
                </a:cubicBezTo>
                <a:cubicBezTo>
                  <a:pt x="-20065" y="2560930"/>
                  <a:pt x="-11865" y="2440463"/>
                  <a:pt x="0" y="2231571"/>
                </a:cubicBezTo>
                <a:cubicBezTo>
                  <a:pt x="11865" y="2022679"/>
                  <a:pt x="-18854" y="1719786"/>
                  <a:pt x="0" y="1503589"/>
                </a:cubicBezTo>
                <a:cubicBezTo>
                  <a:pt x="18854" y="1287392"/>
                  <a:pt x="-21717" y="1096297"/>
                  <a:pt x="0" y="870857"/>
                </a:cubicBezTo>
                <a:cubicBezTo>
                  <a:pt x="21717" y="645417"/>
                  <a:pt x="-9604" y="275139"/>
                  <a:pt x="0" y="0"/>
                </a:cubicBezTo>
                <a:close/>
              </a:path>
            </a:pathLst>
          </a:custGeom>
          <a:solidFill>
            <a:srgbClr val="FF5B5B"/>
          </a:solidFill>
          <a:ln>
            <a:solidFill>
              <a:srgbClr val="FF5B5B"/>
            </a:solidFill>
            <a:extLst>
              <a:ext uri="{C807C97D-BFC1-408E-A445-0C87EB9F89A2}">
                <ask:lineSketchStyleProps xmlns:ask="http://schemas.microsoft.com/office/drawing/2018/sketchyshapes" sd="191942845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9CFC209-463A-7813-4650-AE3B3D14F463}"/>
              </a:ext>
            </a:extLst>
          </p:cNvPr>
          <p:cNvSpPr/>
          <p:nvPr/>
        </p:nvSpPr>
        <p:spPr>
          <a:xfrm>
            <a:off x="5000625" y="952500"/>
            <a:ext cx="2009775" cy="4762500"/>
          </a:xfrm>
          <a:custGeom>
            <a:avLst/>
            <a:gdLst>
              <a:gd name="connsiteX0" fmla="*/ 0 w 2009775"/>
              <a:gd name="connsiteY0" fmla="*/ 0 h 4762500"/>
              <a:gd name="connsiteX1" fmla="*/ 690023 w 2009775"/>
              <a:gd name="connsiteY1" fmla="*/ 0 h 4762500"/>
              <a:gd name="connsiteX2" fmla="*/ 1299655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2088696 h 4762500"/>
              <a:gd name="connsiteX7" fmla="*/ 2009775 w 2009775"/>
              <a:gd name="connsiteY7" fmla="*/ 2673804 h 4762500"/>
              <a:gd name="connsiteX8" fmla="*/ 2009775 w 2009775"/>
              <a:gd name="connsiteY8" fmla="*/ 3354161 h 4762500"/>
              <a:gd name="connsiteX9" fmla="*/ 2009775 w 2009775"/>
              <a:gd name="connsiteY9" fmla="*/ 4129768 h 4762500"/>
              <a:gd name="connsiteX10" fmla="*/ 2009775 w 2009775"/>
              <a:gd name="connsiteY10" fmla="*/ 4762500 h 4762500"/>
              <a:gd name="connsiteX11" fmla="*/ 1359948 w 2009775"/>
              <a:gd name="connsiteY11" fmla="*/ 4762500 h 4762500"/>
              <a:gd name="connsiteX12" fmla="*/ 690023 w 2009775"/>
              <a:gd name="connsiteY12" fmla="*/ 4762500 h 4762500"/>
              <a:gd name="connsiteX13" fmla="*/ 0 w 2009775"/>
              <a:gd name="connsiteY13" fmla="*/ 4762500 h 4762500"/>
              <a:gd name="connsiteX14" fmla="*/ 0 w 2009775"/>
              <a:gd name="connsiteY14" fmla="*/ 4225018 h 4762500"/>
              <a:gd name="connsiteX15" fmla="*/ 0 w 2009775"/>
              <a:gd name="connsiteY15" fmla="*/ 3449411 h 4762500"/>
              <a:gd name="connsiteX16" fmla="*/ 0 w 2009775"/>
              <a:gd name="connsiteY16" fmla="*/ 2816679 h 4762500"/>
              <a:gd name="connsiteX17" fmla="*/ 0 w 2009775"/>
              <a:gd name="connsiteY17" fmla="*/ 2183946 h 4762500"/>
              <a:gd name="connsiteX18" fmla="*/ 0 w 2009775"/>
              <a:gd name="connsiteY18" fmla="*/ 1551214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84969" y="-17329"/>
                  <a:pt x="379393" y="-26212"/>
                  <a:pt x="690023" y="0"/>
                </a:cubicBezTo>
                <a:cubicBezTo>
                  <a:pt x="1000653" y="26212"/>
                  <a:pt x="1144843" y="7351"/>
                  <a:pt x="1299655" y="0"/>
                </a:cubicBezTo>
                <a:cubicBezTo>
                  <a:pt x="1454467" y="-7351"/>
                  <a:pt x="1749321" y="-22757"/>
                  <a:pt x="2009775" y="0"/>
                </a:cubicBezTo>
                <a:cubicBezTo>
                  <a:pt x="1994819" y="334975"/>
                  <a:pt x="1981427" y="475214"/>
                  <a:pt x="2009775" y="775607"/>
                </a:cubicBezTo>
                <a:cubicBezTo>
                  <a:pt x="2038123" y="1076000"/>
                  <a:pt x="2032470" y="1173502"/>
                  <a:pt x="2009775" y="1313089"/>
                </a:cubicBezTo>
                <a:cubicBezTo>
                  <a:pt x="1987080" y="1452676"/>
                  <a:pt x="1985896" y="1759348"/>
                  <a:pt x="2009775" y="2088696"/>
                </a:cubicBezTo>
                <a:cubicBezTo>
                  <a:pt x="2033654" y="2418044"/>
                  <a:pt x="1987956" y="2514659"/>
                  <a:pt x="2009775" y="2673804"/>
                </a:cubicBezTo>
                <a:cubicBezTo>
                  <a:pt x="2031594" y="2832949"/>
                  <a:pt x="2010265" y="3110793"/>
                  <a:pt x="2009775" y="3354161"/>
                </a:cubicBezTo>
                <a:cubicBezTo>
                  <a:pt x="2009285" y="3597529"/>
                  <a:pt x="2000055" y="3968452"/>
                  <a:pt x="2009775" y="4129768"/>
                </a:cubicBezTo>
                <a:cubicBezTo>
                  <a:pt x="2019495" y="4291084"/>
                  <a:pt x="2005800" y="4539244"/>
                  <a:pt x="2009775" y="4762500"/>
                </a:cubicBezTo>
                <a:cubicBezTo>
                  <a:pt x="1716621" y="4788230"/>
                  <a:pt x="1677810" y="4759839"/>
                  <a:pt x="1359948" y="4762500"/>
                </a:cubicBezTo>
                <a:cubicBezTo>
                  <a:pt x="1042086" y="4765161"/>
                  <a:pt x="983399" y="4729091"/>
                  <a:pt x="690023" y="4762500"/>
                </a:cubicBezTo>
                <a:cubicBezTo>
                  <a:pt x="396648" y="4795909"/>
                  <a:pt x="225694" y="4795645"/>
                  <a:pt x="0" y="4762500"/>
                </a:cubicBezTo>
                <a:cubicBezTo>
                  <a:pt x="1352" y="4503732"/>
                  <a:pt x="-14486" y="4387955"/>
                  <a:pt x="0" y="4225018"/>
                </a:cubicBezTo>
                <a:cubicBezTo>
                  <a:pt x="14486" y="4062081"/>
                  <a:pt x="-6527" y="3796133"/>
                  <a:pt x="0" y="3449411"/>
                </a:cubicBezTo>
                <a:cubicBezTo>
                  <a:pt x="6527" y="3102689"/>
                  <a:pt x="433" y="3072039"/>
                  <a:pt x="0" y="2816679"/>
                </a:cubicBezTo>
                <a:cubicBezTo>
                  <a:pt x="-433" y="2561319"/>
                  <a:pt x="-12171" y="2469262"/>
                  <a:pt x="0" y="2183946"/>
                </a:cubicBezTo>
                <a:cubicBezTo>
                  <a:pt x="12171" y="1898630"/>
                  <a:pt x="4671" y="1833169"/>
                  <a:pt x="0" y="1551214"/>
                </a:cubicBezTo>
                <a:cubicBezTo>
                  <a:pt x="-4671" y="1269259"/>
                  <a:pt x="-10851" y="1212301"/>
                  <a:pt x="0" y="1013732"/>
                </a:cubicBezTo>
                <a:cubicBezTo>
                  <a:pt x="10851" y="815163"/>
                  <a:pt x="9425" y="340905"/>
                  <a:pt x="0" y="0"/>
                </a:cubicBezTo>
                <a:close/>
              </a:path>
              <a:path w="2009775" h="4762500" stroke="0" extrusionOk="0">
                <a:moveTo>
                  <a:pt x="0" y="0"/>
                </a:moveTo>
                <a:cubicBezTo>
                  <a:pt x="176252" y="10604"/>
                  <a:pt x="402071" y="-6479"/>
                  <a:pt x="710121" y="0"/>
                </a:cubicBezTo>
                <a:cubicBezTo>
                  <a:pt x="1018171" y="6479"/>
                  <a:pt x="1211464" y="-28826"/>
                  <a:pt x="1339850" y="0"/>
                </a:cubicBezTo>
                <a:cubicBezTo>
                  <a:pt x="1468236" y="28826"/>
                  <a:pt x="1756639" y="-9834"/>
                  <a:pt x="2009775" y="0"/>
                </a:cubicBezTo>
                <a:cubicBezTo>
                  <a:pt x="1998008" y="293939"/>
                  <a:pt x="1989902" y="317804"/>
                  <a:pt x="2009775" y="632732"/>
                </a:cubicBezTo>
                <a:cubicBezTo>
                  <a:pt x="2029648" y="947660"/>
                  <a:pt x="1994578" y="969321"/>
                  <a:pt x="2009775" y="1217839"/>
                </a:cubicBezTo>
                <a:cubicBezTo>
                  <a:pt x="2024972" y="1466357"/>
                  <a:pt x="2044510" y="1706695"/>
                  <a:pt x="2009775" y="1993446"/>
                </a:cubicBezTo>
                <a:cubicBezTo>
                  <a:pt x="1975040" y="2280197"/>
                  <a:pt x="2009734" y="2408957"/>
                  <a:pt x="2009775" y="2673804"/>
                </a:cubicBezTo>
                <a:cubicBezTo>
                  <a:pt x="2009816" y="2938651"/>
                  <a:pt x="1995075" y="3052094"/>
                  <a:pt x="2009775" y="3211286"/>
                </a:cubicBezTo>
                <a:cubicBezTo>
                  <a:pt x="2024475" y="3370478"/>
                  <a:pt x="2031418" y="3638429"/>
                  <a:pt x="2009775" y="3796393"/>
                </a:cubicBezTo>
                <a:cubicBezTo>
                  <a:pt x="1988132" y="3954357"/>
                  <a:pt x="1976450" y="4297782"/>
                  <a:pt x="2009775" y="4762500"/>
                </a:cubicBezTo>
                <a:cubicBezTo>
                  <a:pt x="1722789" y="4774861"/>
                  <a:pt x="1600676" y="4756106"/>
                  <a:pt x="1299655" y="4762500"/>
                </a:cubicBezTo>
                <a:cubicBezTo>
                  <a:pt x="998634" y="4768894"/>
                  <a:pt x="873854" y="4773067"/>
                  <a:pt x="629730" y="4762500"/>
                </a:cubicBezTo>
                <a:cubicBezTo>
                  <a:pt x="385606" y="4751933"/>
                  <a:pt x="288775" y="4735660"/>
                  <a:pt x="0" y="4762500"/>
                </a:cubicBezTo>
                <a:cubicBezTo>
                  <a:pt x="13901" y="4507038"/>
                  <a:pt x="-4462" y="4276723"/>
                  <a:pt x="0" y="4082143"/>
                </a:cubicBezTo>
                <a:cubicBezTo>
                  <a:pt x="4462" y="3887563"/>
                  <a:pt x="-15254" y="3662733"/>
                  <a:pt x="0" y="3401786"/>
                </a:cubicBezTo>
                <a:cubicBezTo>
                  <a:pt x="15254" y="3140839"/>
                  <a:pt x="-6033" y="2932085"/>
                  <a:pt x="0" y="2626179"/>
                </a:cubicBezTo>
                <a:cubicBezTo>
                  <a:pt x="6033" y="2320273"/>
                  <a:pt x="-8951" y="2228812"/>
                  <a:pt x="0" y="1898196"/>
                </a:cubicBezTo>
                <a:cubicBezTo>
                  <a:pt x="8951" y="1567580"/>
                  <a:pt x="15551" y="1560295"/>
                  <a:pt x="0" y="1265464"/>
                </a:cubicBezTo>
                <a:cubicBezTo>
                  <a:pt x="-15551" y="970633"/>
                  <a:pt x="-4621" y="875076"/>
                  <a:pt x="0" y="680357"/>
                </a:cubicBezTo>
                <a:cubicBezTo>
                  <a:pt x="4621" y="485638"/>
                  <a:pt x="17661" y="285329"/>
                  <a:pt x="0" y="0"/>
                </a:cubicBezTo>
                <a:close/>
              </a:path>
            </a:pathLst>
          </a:custGeom>
          <a:solidFill>
            <a:srgbClr val="FF3B3B"/>
          </a:solidFill>
          <a:ln>
            <a:solidFill>
              <a:srgbClr val="FF3B3B"/>
            </a:solidFill>
            <a:extLst>
              <a:ext uri="{C807C97D-BFC1-408E-A445-0C87EB9F89A2}">
                <ask:lineSketchStyleProps xmlns:ask="http://schemas.microsoft.com/office/drawing/2018/sketchyshapes" sd="710147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82D172A-76EF-156D-DD2E-C63CC500F08D}"/>
              </a:ext>
            </a:extLst>
          </p:cNvPr>
          <p:cNvSpPr/>
          <p:nvPr/>
        </p:nvSpPr>
        <p:spPr>
          <a:xfrm>
            <a:off x="7162800" y="952500"/>
            <a:ext cx="2009775" cy="4762500"/>
          </a:xfrm>
          <a:custGeom>
            <a:avLst/>
            <a:gdLst>
              <a:gd name="connsiteX0" fmla="*/ 0 w 2009775"/>
              <a:gd name="connsiteY0" fmla="*/ 0 h 4762500"/>
              <a:gd name="connsiteX1" fmla="*/ 710121 w 2009775"/>
              <a:gd name="connsiteY1" fmla="*/ 0 h 4762500"/>
              <a:gd name="connsiteX2" fmla="*/ 1380046 w 2009775"/>
              <a:gd name="connsiteY2" fmla="*/ 0 h 4762500"/>
              <a:gd name="connsiteX3" fmla="*/ 2009775 w 2009775"/>
              <a:gd name="connsiteY3" fmla="*/ 0 h 4762500"/>
              <a:gd name="connsiteX4" fmla="*/ 2009775 w 2009775"/>
              <a:gd name="connsiteY4" fmla="*/ 775607 h 4762500"/>
              <a:gd name="connsiteX5" fmla="*/ 2009775 w 2009775"/>
              <a:gd name="connsiteY5" fmla="*/ 1313089 h 4762500"/>
              <a:gd name="connsiteX6" fmla="*/ 2009775 w 2009775"/>
              <a:gd name="connsiteY6" fmla="*/ 1850571 h 4762500"/>
              <a:gd name="connsiteX7" fmla="*/ 2009775 w 2009775"/>
              <a:gd name="connsiteY7" fmla="*/ 2530929 h 4762500"/>
              <a:gd name="connsiteX8" fmla="*/ 2009775 w 2009775"/>
              <a:gd name="connsiteY8" fmla="*/ 3116036 h 4762500"/>
              <a:gd name="connsiteX9" fmla="*/ 2009775 w 2009775"/>
              <a:gd name="connsiteY9" fmla="*/ 3653518 h 4762500"/>
              <a:gd name="connsiteX10" fmla="*/ 2009775 w 2009775"/>
              <a:gd name="connsiteY10" fmla="*/ 4762500 h 4762500"/>
              <a:gd name="connsiteX11" fmla="*/ 1299655 w 2009775"/>
              <a:gd name="connsiteY11" fmla="*/ 4762500 h 4762500"/>
              <a:gd name="connsiteX12" fmla="*/ 609632 w 2009775"/>
              <a:gd name="connsiteY12" fmla="*/ 4762500 h 4762500"/>
              <a:gd name="connsiteX13" fmla="*/ 0 w 2009775"/>
              <a:gd name="connsiteY13" fmla="*/ 4762500 h 4762500"/>
              <a:gd name="connsiteX14" fmla="*/ 0 w 2009775"/>
              <a:gd name="connsiteY14" fmla="*/ 3986893 h 4762500"/>
              <a:gd name="connsiteX15" fmla="*/ 0 w 2009775"/>
              <a:gd name="connsiteY15" fmla="*/ 3211286 h 4762500"/>
              <a:gd name="connsiteX16" fmla="*/ 0 w 2009775"/>
              <a:gd name="connsiteY16" fmla="*/ 2673804 h 4762500"/>
              <a:gd name="connsiteX17" fmla="*/ 0 w 2009775"/>
              <a:gd name="connsiteY17" fmla="*/ 2088696 h 4762500"/>
              <a:gd name="connsiteX18" fmla="*/ 0 w 2009775"/>
              <a:gd name="connsiteY18" fmla="*/ 1455964 h 4762500"/>
              <a:gd name="connsiteX19" fmla="*/ 0 w 2009775"/>
              <a:gd name="connsiteY19" fmla="*/ 775607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212924" y="-5715"/>
                  <a:pt x="525449" y="33812"/>
                  <a:pt x="710121" y="0"/>
                </a:cubicBezTo>
                <a:cubicBezTo>
                  <a:pt x="894793" y="-33812"/>
                  <a:pt x="1060725" y="23114"/>
                  <a:pt x="1380046" y="0"/>
                </a:cubicBezTo>
                <a:cubicBezTo>
                  <a:pt x="1699368" y="-23114"/>
                  <a:pt x="1724938" y="4607"/>
                  <a:pt x="2009775" y="0"/>
                </a:cubicBezTo>
                <a:cubicBezTo>
                  <a:pt x="2015732" y="275276"/>
                  <a:pt x="2044249" y="393735"/>
                  <a:pt x="2009775" y="775607"/>
                </a:cubicBezTo>
                <a:cubicBezTo>
                  <a:pt x="1975301" y="1157479"/>
                  <a:pt x="1993514" y="1178784"/>
                  <a:pt x="2009775" y="1313089"/>
                </a:cubicBezTo>
                <a:cubicBezTo>
                  <a:pt x="2026036" y="1447394"/>
                  <a:pt x="2000224" y="1706841"/>
                  <a:pt x="2009775" y="1850571"/>
                </a:cubicBezTo>
                <a:cubicBezTo>
                  <a:pt x="2019326" y="1994301"/>
                  <a:pt x="1995155" y="2300973"/>
                  <a:pt x="2009775" y="2530929"/>
                </a:cubicBezTo>
                <a:cubicBezTo>
                  <a:pt x="2024395" y="2760885"/>
                  <a:pt x="2033678" y="2961378"/>
                  <a:pt x="2009775" y="3116036"/>
                </a:cubicBezTo>
                <a:cubicBezTo>
                  <a:pt x="1985872" y="3270694"/>
                  <a:pt x="1998269" y="3457790"/>
                  <a:pt x="2009775" y="3653518"/>
                </a:cubicBezTo>
                <a:cubicBezTo>
                  <a:pt x="2021281" y="3849246"/>
                  <a:pt x="2052579" y="4534495"/>
                  <a:pt x="2009775" y="4762500"/>
                </a:cubicBezTo>
                <a:cubicBezTo>
                  <a:pt x="1675836" y="4734871"/>
                  <a:pt x="1576468" y="4732495"/>
                  <a:pt x="1299655" y="4762500"/>
                </a:cubicBezTo>
                <a:cubicBezTo>
                  <a:pt x="1022842" y="4792505"/>
                  <a:pt x="773584" y="4753025"/>
                  <a:pt x="609632" y="4762500"/>
                </a:cubicBezTo>
                <a:cubicBezTo>
                  <a:pt x="445680" y="4771975"/>
                  <a:pt x="180571" y="4775521"/>
                  <a:pt x="0" y="4762500"/>
                </a:cubicBezTo>
                <a:cubicBezTo>
                  <a:pt x="-31716" y="4499882"/>
                  <a:pt x="-4603" y="4298336"/>
                  <a:pt x="0" y="3986893"/>
                </a:cubicBezTo>
                <a:cubicBezTo>
                  <a:pt x="4603" y="3675450"/>
                  <a:pt x="-35574" y="3394748"/>
                  <a:pt x="0" y="3211286"/>
                </a:cubicBezTo>
                <a:cubicBezTo>
                  <a:pt x="35574" y="3027824"/>
                  <a:pt x="24880" y="2893016"/>
                  <a:pt x="0" y="2673804"/>
                </a:cubicBezTo>
                <a:cubicBezTo>
                  <a:pt x="-24880" y="2454592"/>
                  <a:pt x="-21793" y="2349539"/>
                  <a:pt x="0" y="2088696"/>
                </a:cubicBezTo>
                <a:cubicBezTo>
                  <a:pt x="21793" y="1827853"/>
                  <a:pt x="24540" y="1708357"/>
                  <a:pt x="0" y="1455964"/>
                </a:cubicBezTo>
                <a:cubicBezTo>
                  <a:pt x="-24540" y="1203571"/>
                  <a:pt x="-12573" y="1015730"/>
                  <a:pt x="0" y="775607"/>
                </a:cubicBezTo>
                <a:cubicBezTo>
                  <a:pt x="12573" y="535484"/>
                  <a:pt x="-29062" y="164162"/>
                  <a:pt x="0" y="0"/>
                </a:cubicBezTo>
                <a:close/>
              </a:path>
              <a:path w="2009775" h="4762500" stroke="0" extrusionOk="0">
                <a:moveTo>
                  <a:pt x="0" y="0"/>
                </a:moveTo>
                <a:cubicBezTo>
                  <a:pt x="281772" y="9272"/>
                  <a:pt x="318155" y="23931"/>
                  <a:pt x="629729" y="0"/>
                </a:cubicBezTo>
                <a:cubicBezTo>
                  <a:pt x="941303" y="-23931"/>
                  <a:pt x="1149561" y="3259"/>
                  <a:pt x="1319752" y="0"/>
                </a:cubicBezTo>
                <a:cubicBezTo>
                  <a:pt x="1489943" y="-3259"/>
                  <a:pt x="1748509" y="-6827"/>
                  <a:pt x="2009775" y="0"/>
                </a:cubicBezTo>
                <a:cubicBezTo>
                  <a:pt x="2033168" y="347167"/>
                  <a:pt x="2034956" y="477988"/>
                  <a:pt x="2009775" y="727982"/>
                </a:cubicBezTo>
                <a:cubicBezTo>
                  <a:pt x="1984594" y="977976"/>
                  <a:pt x="1991002" y="1223612"/>
                  <a:pt x="2009775" y="1503589"/>
                </a:cubicBezTo>
                <a:cubicBezTo>
                  <a:pt x="2028548" y="1783566"/>
                  <a:pt x="2026172" y="1829008"/>
                  <a:pt x="2009775" y="2041071"/>
                </a:cubicBezTo>
                <a:cubicBezTo>
                  <a:pt x="1993378" y="2253134"/>
                  <a:pt x="2003096" y="2467638"/>
                  <a:pt x="2009775" y="2721429"/>
                </a:cubicBezTo>
                <a:cubicBezTo>
                  <a:pt x="2016454" y="2975220"/>
                  <a:pt x="1990952" y="3018729"/>
                  <a:pt x="2009775" y="3306536"/>
                </a:cubicBezTo>
                <a:cubicBezTo>
                  <a:pt x="2028598" y="3594343"/>
                  <a:pt x="2041944" y="3842218"/>
                  <a:pt x="2009775" y="4082143"/>
                </a:cubicBezTo>
                <a:cubicBezTo>
                  <a:pt x="1977606" y="4322068"/>
                  <a:pt x="1979089" y="4623516"/>
                  <a:pt x="2009775" y="4762500"/>
                </a:cubicBezTo>
                <a:cubicBezTo>
                  <a:pt x="1727909" y="4740281"/>
                  <a:pt x="1621937" y="4769923"/>
                  <a:pt x="1400143" y="4762500"/>
                </a:cubicBezTo>
                <a:cubicBezTo>
                  <a:pt x="1178349" y="4755077"/>
                  <a:pt x="1027379" y="4746035"/>
                  <a:pt x="770414" y="4762500"/>
                </a:cubicBezTo>
                <a:cubicBezTo>
                  <a:pt x="513449" y="4778965"/>
                  <a:pt x="203779" y="4800527"/>
                  <a:pt x="0" y="4762500"/>
                </a:cubicBezTo>
                <a:cubicBezTo>
                  <a:pt x="826" y="4608193"/>
                  <a:pt x="-16592" y="4432892"/>
                  <a:pt x="0" y="4225018"/>
                </a:cubicBezTo>
                <a:cubicBezTo>
                  <a:pt x="16592" y="4017144"/>
                  <a:pt x="20402" y="3845555"/>
                  <a:pt x="0" y="3544661"/>
                </a:cubicBezTo>
                <a:cubicBezTo>
                  <a:pt x="-20402" y="3243767"/>
                  <a:pt x="-38558" y="2988399"/>
                  <a:pt x="0" y="2769054"/>
                </a:cubicBezTo>
                <a:cubicBezTo>
                  <a:pt x="38558" y="2549709"/>
                  <a:pt x="11919" y="2423149"/>
                  <a:pt x="0" y="2088696"/>
                </a:cubicBezTo>
                <a:cubicBezTo>
                  <a:pt x="-11919" y="1754243"/>
                  <a:pt x="-14905" y="1649643"/>
                  <a:pt x="0" y="1455964"/>
                </a:cubicBezTo>
                <a:cubicBezTo>
                  <a:pt x="14905" y="1262285"/>
                  <a:pt x="-22856" y="896784"/>
                  <a:pt x="0" y="727982"/>
                </a:cubicBezTo>
                <a:cubicBezTo>
                  <a:pt x="22856" y="559180"/>
                  <a:pt x="-19273" y="248987"/>
                  <a:pt x="0" y="0"/>
                </a:cubicBezTo>
                <a:close/>
              </a:path>
            </a:pathLst>
          </a:custGeom>
          <a:solidFill>
            <a:srgbClr val="DE0000"/>
          </a:solidFill>
          <a:ln>
            <a:solidFill>
              <a:srgbClr val="DE0000"/>
            </a:solidFill>
            <a:extLst>
              <a:ext uri="{C807C97D-BFC1-408E-A445-0C87EB9F89A2}">
                <ask:lineSketchStyleProps xmlns:ask="http://schemas.microsoft.com/office/drawing/2018/sketchyshapes" sd="67867039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7C0FD92-0ACC-E74A-D774-228B866AEB4E}"/>
              </a:ext>
            </a:extLst>
          </p:cNvPr>
          <p:cNvSpPr/>
          <p:nvPr/>
        </p:nvSpPr>
        <p:spPr>
          <a:xfrm>
            <a:off x="9324975" y="952500"/>
            <a:ext cx="2009775" cy="4762500"/>
          </a:xfrm>
          <a:custGeom>
            <a:avLst/>
            <a:gdLst>
              <a:gd name="connsiteX0" fmla="*/ 0 w 2009775"/>
              <a:gd name="connsiteY0" fmla="*/ 0 h 4762500"/>
              <a:gd name="connsiteX1" fmla="*/ 629729 w 2009775"/>
              <a:gd name="connsiteY1" fmla="*/ 0 h 4762500"/>
              <a:gd name="connsiteX2" fmla="*/ 1259459 w 2009775"/>
              <a:gd name="connsiteY2" fmla="*/ 0 h 4762500"/>
              <a:gd name="connsiteX3" fmla="*/ 2009775 w 2009775"/>
              <a:gd name="connsiteY3" fmla="*/ 0 h 4762500"/>
              <a:gd name="connsiteX4" fmla="*/ 2009775 w 2009775"/>
              <a:gd name="connsiteY4" fmla="*/ 632732 h 4762500"/>
              <a:gd name="connsiteX5" fmla="*/ 2009775 w 2009775"/>
              <a:gd name="connsiteY5" fmla="*/ 1408339 h 4762500"/>
              <a:gd name="connsiteX6" fmla="*/ 2009775 w 2009775"/>
              <a:gd name="connsiteY6" fmla="*/ 2136321 h 4762500"/>
              <a:gd name="connsiteX7" fmla="*/ 2009775 w 2009775"/>
              <a:gd name="connsiteY7" fmla="*/ 2816679 h 4762500"/>
              <a:gd name="connsiteX8" fmla="*/ 2009775 w 2009775"/>
              <a:gd name="connsiteY8" fmla="*/ 3401786 h 4762500"/>
              <a:gd name="connsiteX9" fmla="*/ 2009775 w 2009775"/>
              <a:gd name="connsiteY9" fmla="*/ 4034518 h 4762500"/>
              <a:gd name="connsiteX10" fmla="*/ 2009775 w 2009775"/>
              <a:gd name="connsiteY10" fmla="*/ 4762500 h 4762500"/>
              <a:gd name="connsiteX11" fmla="*/ 1339850 w 2009775"/>
              <a:gd name="connsiteY11" fmla="*/ 4762500 h 4762500"/>
              <a:gd name="connsiteX12" fmla="*/ 669925 w 2009775"/>
              <a:gd name="connsiteY12" fmla="*/ 4762500 h 4762500"/>
              <a:gd name="connsiteX13" fmla="*/ 0 w 2009775"/>
              <a:gd name="connsiteY13" fmla="*/ 4762500 h 4762500"/>
              <a:gd name="connsiteX14" fmla="*/ 0 w 2009775"/>
              <a:gd name="connsiteY14" fmla="*/ 4034518 h 4762500"/>
              <a:gd name="connsiteX15" fmla="*/ 0 w 2009775"/>
              <a:gd name="connsiteY15" fmla="*/ 3354161 h 4762500"/>
              <a:gd name="connsiteX16" fmla="*/ 0 w 2009775"/>
              <a:gd name="connsiteY16" fmla="*/ 2816679 h 4762500"/>
              <a:gd name="connsiteX17" fmla="*/ 0 w 2009775"/>
              <a:gd name="connsiteY17" fmla="*/ 2279196 h 4762500"/>
              <a:gd name="connsiteX18" fmla="*/ 0 w 2009775"/>
              <a:gd name="connsiteY18" fmla="*/ 1694089 h 4762500"/>
              <a:gd name="connsiteX19" fmla="*/ 0 w 2009775"/>
              <a:gd name="connsiteY19" fmla="*/ 1013732 h 4762500"/>
              <a:gd name="connsiteX20" fmla="*/ 0 w 2009775"/>
              <a:gd name="connsiteY20"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9775" h="4762500" fill="none" extrusionOk="0">
                <a:moveTo>
                  <a:pt x="0" y="0"/>
                </a:moveTo>
                <a:cubicBezTo>
                  <a:pt x="143075" y="-3838"/>
                  <a:pt x="399012" y="-22873"/>
                  <a:pt x="629729" y="0"/>
                </a:cubicBezTo>
                <a:cubicBezTo>
                  <a:pt x="860446" y="22873"/>
                  <a:pt x="1033552" y="3910"/>
                  <a:pt x="1259459" y="0"/>
                </a:cubicBezTo>
                <a:cubicBezTo>
                  <a:pt x="1485366" y="-3910"/>
                  <a:pt x="1767007" y="-916"/>
                  <a:pt x="2009775" y="0"/>
                </a:cubicBezTo>
                <a:cubicBezTo>
                  <a:pt x="2015930" y="176823"/>
                  <a:pt x="2022901" y="412825"/>
                  <a:pt x="2009775" y="632732"/>
                </a:cubicBezTo>
                <a:cubicBezTo>
                  <a:pt x="1996649" y="852639"/>
                  <a:pt x="2017978" y="1118540"/>
                  <a:pt x="2009775" y="1408339"/>
                </a:cubicBezTo>
                <a:cubicBezTo>
                  <a:pt x="2001572" y="1698138"/>
                  <a:pt x="1984509" y="1870137"/>
                  <a:pt x="2009775" y="2136321"/>
                </a:cubicBezTo>
                <a:cubicBezTo>
                  <a:pt x="2035041" y="2402505"/>
                  <a:pt x="2041134" y="2585968"/>
                  <a:pt x="2009775" y="2816679"/>
                </a:cubicBezTo>
                <a:cubicBezTo>
                  <a:pt x="1978416" y="3047390"/>
                  <a:pt x="2006116" y="3207289"/>
                  <a:pt x="2009775" y="3401786"/>
                </a:cubicBezTo>
                <a:cubicBezTo>
                  <a:pt x="2013434" y="3596283"/>
                  <a:pt x="1999717" y="3889877"/>
                  <a:pt x="2009775" y="4034518"/>
                </a:cubicBezTo>
                <a:cubicBezTo>
                  <a:pt x="2019833" y="4179159"/>
                  <a:pt x="1998979" y="4500535"/>
                  <a:pt x="2009775" y="4762500"/>
                </a:cubicBezTo>
                <a:cubicBezTo>
                  <a:pt x="1747832" y="4770733"/>
                  <a:pt x="1654757" y="4752336"/>
                  <a:pt x="1339850" y="4762500"/>
                </a:cubicBezTo>
                <a:cubicBezTo>
                  <a:pt x="1024943" y="4772664"/>
                  <a:pt x="921534" y="4731833"/>
                  <a:pt x="669925" y="4762500"/>
                </a:cubicBezTo>
                <a:cubicBezTo>
                  <a:pt x="418317" y="4793167"/>
                  <a:pt x="252817" y="4764629"/>
                  <a:pt x="0" y="4762500"/>
                </a:cubicBezTo>
                <a:cubicBezTo>
                  <a:pt x="-18313" y="4591043"/>
                  <a:pt x="-1578" y="4335996"/>
                  <a:pt x="0" y="4034518"/>
                </a:cubicBezTo>
                <a:cubicBezTo>
                  <a:pt x="1578" y="3733040"/>
                  <a:pt x="-19486" y="3631657"/>
                  <a:pt x="0" y="3354161"/>
                </a:cubicBezTo>
                <a:cubicBezTo>
                  <a:pt x="19486" y="3076665"/>
                  <a:pt x="-10138" y="2993426"/>
                  <a:pt x="0" y="2816679"/>
                </a:cubicBezTo>
                <a:cubicBezTo>
                  <a:pt x="10138" y="2639932"/>
                  <a:pt x="16669" y="2547061"/>
                  <a:pt x="0" y="2279196"/>
                </a:cubicBezTo>
                <a:cubicBezTo>
                  <a:pt x="-16669" y="2011331"/>
                  <a:pt x="-26555" y="1818089"/>
                  <a:pt x="0" y="1694089"/>
                </a:cubicBezTo>
                <a:cubicBezTo>
                  <a:pt x="26555" y="1570089"/>
                  <a:pt x="26906" y="1286102"/>
                  <a:pt x="0" y="1013732"/>
                </a:cubicBezTo>
                <a:cubicBezTo>
                  <a:pt x="-26906" y="741362"/>
                  <a:pt x="-17202" y="326781"/>
                  <a:pt x="0" y="0"/>
                </a:cubicBezTo>
                <a:close/>
              </a:path>
              <a:path w="2009775" h="4762500" stroke="0" extrusionOk="0">
                <a:moveTo>
                  <a:pt x="0" y="0"/>
                </a:moveTo>
                <a:cubicBezTo>
                  <a:pt x="222884" y="4087"/>
                  <a:pt x="418957" y="5695"/>
                  <a:pt x="609632" y="0"/>
                </a:cubicBezTo>
                <a:cubicBezTo>
                  <a:pt x="800307" y="-5695"/>
                  <a:pt x="1114370" y="8663"/>
                  <a:pt x="1319752" y="0"/>
                </a:cubicBezTo>
                <a:cubicBezTo>
                  <a:pt x="1525134" y="-8663"/>
                  <a:pt x="1776782" y="-24185"/>
                  <a:pt x="2009775" y="0"/>
                </a:cubicBezTo>
                <a:cubicBezTo>
                  <a:pt x="1987300" y="287654"/>
                  <a:pt x="1990074" y="428338"/>
                  <a:pt x="2009775" y="585107"/>
                </a:cubicBezTo>
                <a:cubicBezTo>
                  <a:pt x="2029476" y="741876"/>
                  <a:pt x="1996637" y="937657"/>
                  <a:pt x="2009775" y="1170214"/>
                </a:cubicBezTo>
                <a:cubicBezTo>
                  <a:pt x="2022913" y="1402771"/>
                  <a:pt x="2021720" y="1623925"/>
                  <a:pt x="2009775" y="1755321"/>
                </a:cubicBezTo>
                <a:cubicBezTo>
                  <a:pt x="1997830" y="1886717"/>
                  <a:pt x="2014097" y="2082826"/>
                  <a:pt x="2009775" y="2292804"/>
                </a:cubicBezTo>
                <a:cubicBezTo>
                  <a:pt x="2005453" y="2502782"/>
                  <a:pt x="2002759" y="2759302"/>
                  <a:pt x="2009775" y="2925536"/>
                </a:cubicBezTo>
                <a:cubicBezTo>
                  <a:pt x="2016791" y="3091770"/>
                  <a:pt x="2015894" y="3379201"/>
                  <a:pt x="2009775" y="3653518"/>
                </a:cubicBezTo>
                <a:cubicBezTo>
                  <a:pt x="2003656" y="3927835"/>
                  <a:pt x="2029877" y="4246362"/>
                  <a:pt x="2009775" y="4762500"/>
                </a:cubicBezTo>
                <a:cubicBezTo>
                  <a:pt x="1802017" y="4733698"/>
                  <a:pt x="1543597" y="4739548"/>
                  <a:pt x="1380046" y="4762500"/>
                </a:cubicBezTo>
                <a:cubicBezTo>
                  <a:pt x="1216495" y="4785452"/>
                  <a:pt x="864220" y="4759128"/>
                  <a:pt x="669925" y="4762500"/>
                </a:cubicBezTo>
                <a:cubicBezTo>
                  <a:pt x="475630" y="4765872"/>
                  <a:pt x="311130" y="4757829"/>
                  <a:pt x="0" y="4762500"/>
                </a:cubicBezTo>
                <a:cubicBezTo>
                  <a:pt x="-28826" y="4439895"/>
                  <a:pt x="-12241" y="4214453"/>
                  <a:pt x="0" y="4034518"/>
                </a:cubicBezTo>
                <a:cubicBezTo>
                  <a:pt x="12241" y="3854583"/>
                  <a:pt x="21804" y="3631231"/>
                  <a:pt x="0" y="3497036"/>
                </a:cubicBezTo>
                <a:cubicBezTo>
                  <a:pt x="-21804" y="3362841"/>
                  <a:pt x="7977" y="3203842"/>
                  <a:pt x="0" y="2911929"/>
                </a:cubicBezTo>
                <a:cubicBezTo>
                  <a:pt x="-7977" y="2620016"/>
                  <a:pt x="28776" y="2461047"/>
                  <a:pt x="0" y="2231571"/>
                </a:cubicBezTo>
                <a:cubicBezTo>
                  <a:pt x="-28776" y="2002095"/>
                  <a:pt x="-27501" y="1817260"/>
                  <a:pt x="0" y="1551214"/>
                </a:cubicBezTo>
                <a:cubicBezTo>
                  <a:pt x="27501" y="1285168"/>
                  <a:pt x="1390" y="1196812"/>
                  <a:pt x="0" y="966107"/>
                </a:cubicBezTo>
                <a:cubicBezTo>
                  <a:pt x="-1390" y="735402"/>
                  <a:pt x="37392" y="396009"/>
                  <a:pt x="0" y="0"/>
                </a:cubicBezTo>
                <a:close/>
              </a:path>
            </a:pathLst>
          </a:custGeom>
          <a:solidFill>
            <a:srgbClr val="C00000"/>
          </a:solidFill>
          <a:ln>
            <a:solidFill>
              <a:srgbClr val="C00000"/>
            </a:solidFill>
            <a:extLst>
              <a:ext uri="{C807C97D-BFC1-408E-A445-0C87EB9F89A2}">
                <ask:lineSketchStyleProps xmlns:ask="http://schemas.microsoft.com/office/drawing/2018/sketchyshapes" sd="239637782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6BA9FC11-C4C0-F304-1D31-148B411A0CFA}"/>
              </a:ext>
            </a:extLst>
          </p:cNvPr>
          <p:cNvSpPr txBox="1"/>
          <p:nvPr/>
        </p:nvSpPr>
        <p:spPr>
          <a:xfrm>
            <a:off x="833437" y="2595086"/>
            <a:ext cx="1695450"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Préserver le pouvoir d’achat de nos clients particuliers</a:t>
            </a:r>
          </a:p>
        </p:txBody>
      </p:sp>
      <p:sp>
        <p:nvSpPr>
          <p:cNvPr id="9" name="ZoneTexte 8">
            <a:extLst>
              <a:ext uri="{FF2B5EF4-FFF2-40B4-BE49-F238E27FC236}">
                <a16:creationId xmlns:a16="http://schemas.microsoft.com/office/drawing/2014/main" id="{5B084270-7DDA-B04C-E44D-C4B50796A1E7}"/>
              </a:ext>
            </a:extLst>
          </p:cNvPr>
          <p:cNvSpPr txBox="1"/>
          <p:nvPr/>
        </p:nvSpPr>
        <p:spPr>
          <a:xfrm>
            <a:off x="833437" y="4632097"/>
            <a:ext cx="1695450" cy="461665"/>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Papernest</a:t>
            </a:r>
            <a:r>
              <a:rPr lang="fr-FR" sz="1200" dirty="0">
                <a:solidFill>
                  <a:schemeClr val="bg1"/>
                </a:solidFill>
                <a:latin typeface="Cavolini" panose="03000502040302020204" pitchFamily="66" charset="0"/>
                <a:cs typeface="Cavolini" panose="03000502040302020204" pitchFamily="66" charset="0"/>
              </a:rPr>
              <a:t> </a:t>
            </a:r>
          </a:p>
          <a:p>
            <a:pPr algn="ctr"/>
            <a:r>
              <a:rPr lang="fr-FR" sz="1200" dirty="0" err="1">
                <a:solidFill>
                  <a:schemeClr val="bg1"/>
                </a:solidFill>
                <a:latin typeface="Cavolini" panose="03000502040302020204" pitchFamily="66" charset="0"/>
                <a:cs typeface="Cavolini" panose="03000502040302020204" pitchFamily="66" charset="0"/>
              </a:rPr>
              <a:t>Cozynergy</a:t>
            </a:r>
            <a:endParaRPr lang="fr-FR" sz="1200" dirty="0">
              <a:solidFill>
                <a:schemeClr val="bg1"/>
              </a:solidFill>
              <a:latin typeface="Cavolini" panose="03000502040302020204" pitchFamily="66" charset="0"/>
              <a:cs typeface="Cavolini" panose="03000502040302020204" pitchFamily="66" charset="0"/>
            </a:endParaRPr>
          </a:p>
        </p:txBody>
      </p:sp>
      <p:sp>
        <p:nvSpPr>
          <p:cNvPr id="10" name="ZoneTexte 9">
            <a:extLst>
              <a:ext uri="{FF2B5EF4-FFF2-40B4-BE49-F238E27FC236}">
                <a16:creationId xmlns:a16="http://schemas.microsoft.com/office/drawing/2014/main" id="{46BF65F7-C4A6-6DCE-68A3-A2A16D93D9C9}"/>
              </a:ext>
            </a:extLst>
          </p:cNvPr>
          <p:cNvSpPr txBox="1"/>
          <p:nvPr/>
        </p:nvSpPr>
        <p:spPr>
          <a:xfrm>
            <a:off x="838200"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01</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1" name="ZoneTexte 10">
            <a:extLst>
              <a:ext uri="{FF2B5EF4-FFF2-40B4-BE49-F238E27FC236}">
                <a16:creationId xmlns:a16="http://schemas.microsoft.com/office/drawing/2014/main" id="{0AF803B1-6A76-D8D5-0FEC-557155909A4A}"/>
              </a:ext>
            </a:extLst>
          </p:cNvPr>
          <p:cNvSpPr txBox="1"/>
          <p:nvPr/>
        </p:nvSpPr>
        <p:spPr>
          <a:xfrm>
            <a:off x="2995612" y="1668913"/>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02</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2" name="ZoneTexte 11">
            <a:extLst>
              <a:ext uri="{FF2B5EF4-FFF2-40B4-BE49-F238E27FC236}">
                <a16:creationId xmlns:a16="http://schemas.microsoft.com/office/drawing/2014/main" id="{F56209C7-6CF1-E969-773C-0211D8A18BEA}"/>
              </a:ext>
            </a:extLst>
          </p:cNvPr>
          <p:cNvSpPr txBox="1"/>
          <p:nvPr/>
        </p:nvSpPr>
        <p:spPr>
          <a:xfrm>
            <a:off x="5157787" y="1668912"/>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03</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3" name="ZoneTexte 12">
            <a:extLst>
              <a:ext uri="{FF2B5EF4-FFF2-40B4-BE49-F238E27FC236}">
                <a16:creationId xmlns:a16="http://schemas.microsoft.com/office/drawing/2014/main" id="{C077A07B-89DB-069F-6D66-6E3A71717E29}"/>
              </a:ext>
            </a:extLst>
          </p:cNvPr>
          <p:cNvSpPr txBox="1"/>
          <p:nvPr/>
        </p:nvSpPr>
        <p:spPr>
          <a:xfrm>
            <a:off x="7319962" y="1668911"/>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04</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4" name="ZoneTexte 13">
            <a:extLst>
              <a:ext uri="{FF2B5EF4-FFF2-40B4-BE49-F238E27FC236}">
                <a16:creationId xmlns:a16="http://schemas.microsoft.com/office/drawing/2014/main" id="{BD33C6DC-8E52-8EC1-48B4-A99741C129C1}"/>
              </a:ext>
            </a:extLst>
          </p:cNvPr>
          <p:cNvSpPr txBox="1"/>
          <p:nvPr/>
        </p:nvSpPr>
        <p:spPr>
          <a:xfrm>
            <a:off x="9482137" y="1668910"/>
            <a:ext cx="1695450" cy="830997"/>
          </a:xfrm>
          <a:prstGeom prst="rect">
            <a:avLst/>
          </a:prstGeom>
          <a:noFill/>
        </p:spPr>
        <p:txBody>
          <a:bodyPr wrap="square" rtlCol="0">
            <a:spAutoFit/>
          </a:bodyPr>
          <a:lstStyle/>
          <a:p>
            <a:pPr algn="ctr"/>
            <a:r>
              <a:rPr lang="fr-FR" sz="4800" dirty="0">
                <a:solidFill>
                  <a:schemeClr val="bg1"/>
                </a:solidFill>
                <a:latin typeface="Bernard MT Condensed" panose="02050806060905020404" pitchFamily="18" charset="0"/>
                <a:cs typeface="Cavolini" panose="03000502040302020204" pitchFamily="66" charset="0"/>
              </a:rPr>
              <a:t>05</a:t>
            </a:r>
            <a:endParaRPr lang="fr-FR" sz="3600" dirty="0">
              <a:solidFill>
                <a:schemeClr val="bg1"/>
              </a:solidFill>
              <a:latin typeface="Bernard MT Condensed" panose="02050806060905020404" pitchFamily="18" charset="0"/>
              <a:cs typeface="Cavolini" panose="03000502040302020204" pitchFamily="66" charset="0"/>
            </a:endParaRPr>
          </a:p>
        </p:txBody>
      </p:sp>
      <p:sp>
        <p:nvSpPr>
          <p:cNvPr id="15" name="ZoneTexte 14">
            <a:extLst>
              <a:ext uri="{FF2B5EF4-FFF2-40B4-BE49-F238E27FC236}">
                <a16:creationId xmlns:a16="http://schemas.microsoft.com/office/drawing/2014/main" id="{CD042298-CC6F-ED10-2744-5E45EBE54267}"/>
              </a:ext>
            </a:extLst>
          </p:cNvPr>
          <p:cNvSpPr txBox="1"/>
          <p:nvPr/>
        </p:nvSpPr>
        <p:spPr>
          <a:xfrm>
            <a:off x="299561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Améliorer la trésorerie de nos clients</a:t>
            </a:r>
          </a:p>
        </p:txBody>
      </p:sp>
      <p:sp>
        <p:nvSpPr>
          <p:cNvPr id="16" name="ZoneTexte 15">
            <a:extLst>
              <a:ext uri="{FF2B5EF4-FFF2-40B4-BE49-F238E27FC236}">
                <a16:creationId xmlns:a16="http://schemas.microsoft.com/office/drawing/2014/main" id="{78A2A516-428B-3441-17D9-5BC4B503A8A7}"/>
              </a:ext>
            </a:extLst>
          </p:cNvPr>
          <p:cNvSpPr txBox="1"/>
          <p:nvPr/>
        </p:nvSpPr>
        <p:spPr>
          <a:xfrm>
            <a:off x="5157787"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Valoriser le patrimoine de nos clients</a:t>
            </a:r>
          </a:p>
        </p:txBody>
      </p:sp>
      <p:sp>
        <p:nvSpPr>
          <p:cNvPr id="17" name="ZoneTexte 16">
            <a:extLst>
              <a:ext uri="{FF2B5EF4-FFF2-40B4-BE49-F238E27FC236}">
                <a16:creationId xmlns:a16="http://schemas.microsoft.com/office/drawing/2014/main" id="{A90475F0-7C80-2005-40D6-F5096DF518A6}"/>
              </a:ext>
            </a:extLst>
          </p:cNvPr>
          <p:cNvSpPr txBox="1"/>
          <p:nvPr/>
        </p:nvSpPr>
        <p:spPr>
          <a:xfrm>
            <a:off x="7319962" y="2872085"/>
            <a:ext cx="1695450" cy="923330"/>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Faciliter le quotidien de nos clients</a:t>
            </a:r>
          </a:p>
        </p:txBody>
      </p:sp>
      <p:sp>
        <p:nvSpPr>
          <p:cNvPr id="18" name="ZoneTexte 17">
            <a:extLst>
              <a:ext uri="{FF2B5EF4-FFF2-40B4-BE49-F238E27FC236}">
                <a16:creationId xmlns:a16="http://schemas.microsoft.com/office/drawing/2014/main" id="{3E218F1B-4915-16CC-DDFC-FF556F0C16B2}"/>
              </a:ext>
            </a:extLst>
          </p:cNvPr>
          <p:cNvSpPr txBox="1"/>
          <p:nvPr/>
        </p:nvSpPr>
        <p:spPr>
          <a:xfrm>
            <a:off x="9441655" y="2595086"/>
            <a:ext cx="1776413" cy="1477328"/>
          </a:xfrm>
          <a:prstGeom prst="rect">
            <a:avLst/>
          </a:prstGeom>
          <a:noFill/>
        </p:spPr>
        <p:txBody>
          <a:bodyPr wrap="square" rtlCol="0">
            <a:spAutoFit/>
          </a:bodyPr>
          <a:lstStyle/>
          <a:p>
            <a:pPr algn="ctr"/>
            <a:r>
              <a:rPr lang="fr-FR" dirty="0">
                <a:solidFill>
                  <a:schemeClr val="bg1"/>
                </a:solidFill>
                <a:latin typeface="Berlin Sans FB Demi" panose="020E0802020502020306" pitchFamily="34" charset="0"/>
                <a:cs typeface="Cavolini" panose="03000502040302020204" pitchFamily="66" charset="0"/>
              </a:rPr>
              <a:t>Accompagner le développement de nos clients Pros</a:t>
            </a:r>
          </a:p>
        </p:txBody>
      </p:sp>
      <p:sp>
        <p:nvSpPr>
          <p:cNvPr id="19" name="ZoneTexte 18">
            <a:extLst>
              <a:ext uri="{FF2B5EF4-FFF2-40B4-BE49-F238E27FC236}">
                <a16:creationId xmlns:a16="http://schemas.microsoft.com/office/drawing/2014/main" id="{5243AEF2-D26E-C64F-04BD-DA3B4B1F49B4}"/>
              </a:ext>
            </a:extLst>
          </p:cNvPr>
          <p:cNvSpPr txBox="1"/>
          <p:nvPr/>
        </p:nvSpPr>
        <p:spPr>
          <a:xfrm>
            <a:off x="2995612" y="4539763"/>
            <a:ext cx="1695450" cy="646331"/>
          </a:xfrm>
          <a:prstGeom prst="rect">
            <a:avLst/>
          </a:prstGeom>
          <a:noFill/>
        </p:spPr>
        <p:txBody>
          <a:bodyPr wrap="square" rtlCol="0">
            <a:spAutoFit/>
          </a:bodyPr>
          <a:lstStyle/>
          <a:p>
            <a:pPr algn="ctr"/>
            <a:r>
              <a:rPr lang="fr-FR" sz="1200" dirty="0" err="1">
                <a:solidFill>
                  <a:schemeClr val="bg1"/>
                </a:solidFill>
                <a:latin typeface="Cavolini" panose="03000502040302020204" pitchFamily="66" charset="0"/>
                <a:cs typeface="Cavolini" panose="03000502040302020204" pitchFamily="66" charset="0"/>
              </a:rPr>
              <a:t>Régén’Air</a:t>
            </a:r>
            <a:endParaRPr lang="fr-FR" sz="1200" dirty="0">
              <a:solidFill>
                <a:schemeClr val="bg1"/>
              </a:solidFill>
              <a:latin typeface="Cavolini" panose="03000502040302020204" pitchFamily="66" charset="0"/>
              <a:cs typeface="Cavolini" panose="03000502040302020204" pitchFamily="66" charset="0"/>
            </a:endParaRPr>
          </a:p>
          <a:p>
            <a:pPr algn="ctr"/>
            <a:r>
              <a:rPr lang="fr-FR" sz="1200" dirty="0">
                <a:solidFill>
                  <a:schemeClr val="bg1"/>
                </a:solidFill>
                <a:latin typeface="Cavolini" panose="03000502040302020204" pitchFamily="66" charset="0"/>
                <a:cs typeface="Cavolini" panose="03000502040302020204" pitchFamily="66" charset="0"/>
              </a:rPr>
              <a:t>Prêt Viager Hypothécaire</a:t>
            </a:r>
          </a:p>
        </p:txBody>
      </p:sp>
      <p:sp>
        <p:nvSpPr>
          <p:cNvPr id="20" name="ZoneTexte 19">
            <a:extLst>
              <a:ext uri="{FF2B5EF4-FFF2-40B4-BE49-F238E27FC236}">
                <a16:creationId xmlns:a16="http://schemas.microsoft.com/office/drawing/2014/main" id="{A7B13382-FA16-8669-4AD1-B3D1F08D8D3C}"/>
              </a:ext>
            </a:extLst>
          </p:cNvPr>
          <p:cNvSpPr txBox="1"/>
          <p:nvPr/>
        </p:nvSpPr>
        <p:spPr>
          <a:xfrm>
            <a:off x="5157787" y="4262761"/>
            <a:ext cx="1695450" cy="1200329"/>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BPCE Solutions Immobilières </a:t>
            </a:r>
            <a:r>
              <a:rPr lang="fr-FR" sz="1200" dirty="0" err="1">
                <a:solidFill>
                  <a:schemeClr val="bg1"/>
                </a:solidFill>
                <a:latin typeface="Cavolini" panose="03000502040302020204" pitchFamily="66" charset="0"/>
                <a:cs typeface="Cavolini" panose="03000502040302020204" pitchFamily="66" charset="0"/>
              </a:rPr>
              <a:t>Immo</a:t>
            </a:r>
            <a:r>
              <a:rPr lang="fr-FR" sz="1200" dirty="0">
                <a:solidFill>
                  <a:schemeClr val="bg1"/>
                </a:solidFill>
                <a:latin typeface="Cavolini" panose="03000502040302020204" pitchFamily="66" charset="0"/>
                <a:cs typeface="Cavolini" panose="03000502040302020204" pitchFamily="66" charset="0"/>
              </a:rPr>
              <a:t> Box</a:t>
            </a:r>
          </a:p>
          <a:p>
            <a:pPr algn="ctr"/>
            <a:r>
              <a:rPr lang="fr-FR" sz="1200" dirty="0">
                <a:solidFill>
                  <a:schemeClr val="bg1"/>
                </a:solidFill>
                <a:latin typeface="Cavolini" panose="03000502040302020204" pitchFamily="66" charset="0"/>
                <a:cs typeface="Cavolini" panose="03000502040302020204" pitchFamily="66" charset="0"/>
              </a:rPr>
              <a:t>i-Sélection</a:t>
            </a:r>
          </a:p>
          <a:p>
            <a:pPr algn="ctr"/>
            <a:r>
              <a:rPr lang="fr-FR" sz="1200" dirty="0">
                <a:solidFill>
                  <a:schemeClr val="bg1"/>
                </a:solidFill>
                <a:latin typeface="Cavolini" panose="03000502040302020204" pitchFamily="66" charset="0"/>
                <a:cs typeface="Cavolini" panose="03000502040302020204" pitchFamily="66" charset="0"/>
              </a:rPr>
              <a:t>AEW Patrimoine</a:t>
            </a:r>
          </a:p>
          <a:p>
            <a:pPr algn="ctr"/>
            <a:r>
              <a:rPr lang="fr-FR" sz="1200" dirty="0">
                <a:solidFill>
                  <a:schemeClr val="bg1"/>
                </a:solidFill>
                <a:latin typeface="Cavolini" panose="03000502040302020204" pitchFamily="66" charset="0"/>
                <a:cs typeface="Cavolini" panose="03000502040302020204" pitchFamily="66" charset="0"/>
              </a:rPr>
              <a:t>Kiwaï</a:t>
            </a:r>
          </a:p>
        </p:txBody>
      </p:sp>
      <p:sp>
        <p:nvSpPr>
          <p:cNvPr id="21" name="ZoneTexte 20">
            <a:extLst>
              <a:ext uri="{FF2B5EF4-FFF2-40B4-BE49-F238E27FC236}">
                <a16:creationId xmlns:a16="http://schemas.microsoft.com/office/drawing/2014/main" id="{1435D51A-2DA2-B8AE-AFA8-B5F0CF04FEBD}"/>
              </a:ext>
            </a:extLst>
          </p:cNvPr>
          <p:cNvSpPr txBox="1"/>
          <p:nvPr/>
        </p:nvSpPr>
        <p:spPr>
          <a:xfrm>
            <a:off x="7319962" y="4632094"/>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Télésurveillance</a:t>
            </a:r>
          </a:p>
          <a:p>
            <a:pPr algn="ctr"/>
            <a:r>
              <a:rPr lang="fr-FR" sz="1200" dirty="0">
                <a:solidFill>
                  <a:schemeClr val="bg1"/>
                </a:solidFill>
                <a:latin typeface="Cavolini" panose="03000502040302020204" pitchFamily="66" charset="0"/>
                <a:cs typeface="Cavolini" panose="03000502040302020204" pitchFamily="66" charset="0"/>
              </a:rPr>
              <a:t>LOA/LLD</a:t>
            </a:r>
          </a:p>
        </p:txBody>
      </p:sp>
      <p:sp>
        <p:nvSpPr>
          <p:cNvPr id="22" name="ZoneTexte 21">
            <a:extLst>
              <a:ext uri="{FF2B5EF4-FFF2-40B4-BE49-F238E27FC236}">
                <a16:creationId xmlns:a16="http://schemas.microsoft.com/office/drawing/2014/main" id="{8FA857F7-0788-C629-1169-8F0CB6FCEB64}"/>
              </a:ext>
            </a:extLst>
          </p:cNvPr>
          <p:cNvSpPr txBox="1"/>
          <p:nvPr/>
        </p:nvSpPr>
        <p:spPr>
          <a:xfrm>
            <a:off x="9482136" y="4635448"/>
            <a:ext cx="1695450" cy="461665"/>
          </a:xfrm>
          <a:prstGeom prst="rect">
            <a:avLst/>
          </a:prstGeom>
          <a:noFill/>
        </p:spPr>
        <p:txBody>
          <a:bodyPr wrap="square" rtlCol="0">
            <a:spAutoFit/>
          </a:bodyPr>
          <a:lstStyle/>
          <a:p>
            <a:pPr algn="ctr"/>
            <a:r>
              <a:rPr lang="fr-FR" sz="1200" dirty="0">
                <a:solidFill>
                  <a:schemeClr val="bg1"/>
                </a:solidFill>
                <a:latin typeface="Cavolini" panose="03000502040302020204" pitchFamily="66" charset="0"/>
                <a:cs typeface="Cavolini" panose="03000502040302020204" pitchFamily="66" charset="0"/>
              </a:rPr>
              <a:t>E-commerce</a:t>
            </a:r>
          </a:p>
          <a:p>
            <a:pPr algn="ctr"/>
            <a:r>
              <a:rPr lang="fr-FR" sz="1200" dirty="0">
                <a:solidFill>
                  <a:schemeClr val="bg1"/>
                </a:solidFill>
                <a:latin typeface="Cavolini" panose="03000502040302020204" pitchFamily="66" charset="0"/>
                <a:cs typeface="Cavolini" panose="03000502040302020204" pitchFamily="66" charset="0"/>
              </a:rPr>
              <a:t>LLD pour les Pros</a:t>
            </a:r>
          </a:p>
        </p:txBody>
      </p:sp>
      <p:sp>
        <p:nvSpPr>
          <p:cNvPr id="25" name="Rectangle 24">
            <a:extLst>
              <a:ext uri="{FF2B5EF4-FFF2-40B4-BE49-F238E27FC236}">
                <a16:creationId xmlns:a16="http://schemas.microsoft.com/office/drawing/2014/main" id="{AE4A8C55-F153-33DF-006F-AB5FF4FA1578}"/>
              </a:ext>
            </a:extLst>
          </p:cNvPr>
          <p:cNvSpPr/>
          <p:nvPr/>
        </p:nvSpPr>
        <p:spPr>
          <a:xfrm>
            <a:off x="490533" y="657225"/>
            <a:ext cx="8765383" cy="51530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Picture 4">
            <a:extLst>
              <a:ext uri="{FF2B5EF4-FFF2-40B4-BE49-F238E27FC236}">
                <a16:creationId xmlns:a16="http://schemas.microsoft.com/office/drawing/2014/main" id="{336B30BB-B3D1-4CF8-3F57-21EBC9AC58E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6780" b="79419" l="51816" r="70339">
                        <a14:foregroundMark x1="57143" y1="64770" x2="62591" y2="60291"/>
                        <a14:foregroundMark x1="61622" y1="65860" x2="61622" y2="58596"/>
                        <a14:foregroundMark x1="59443" y1="75666" x2="60291" y2="68644"/>
                        <a14:foregroundMark x1="62789" y1="67070" x2="62954" y2="65133"/>
                        <a14:foregroundMark x1="62107" y1="75061" x2="62789" y2="67070"/>
                        <a14:foregroundMark x1="59443" y1="69855" x2="61017" y2="65860"/>
                        <a14:foregroundMark x1="57748" y1="71429" x2="58838" y2="66223"/>
                        <a14:foregroundMark x1="52058" y1="67554" x2="52058" y2="67554"/>
                        <a14:foregroundMark x1="54479" y1="68281" x2="54479" y2="68281"/>
                        <a14:foregroundMark x1="54964" y1="69128" x2="54964" y2="69128"/>
                        <a14:foregroundMark x1="58596" y1="62349" x2="58111" y2="57748"/>
                        <a14:foregroundMark x1="59806" y1="57748" x2="62470" y2="57627"/>
                        <a14:foregroundMark x1="60169" y1="56780" x2="60169" y2="56780"/>
                        <a14:foregroundMark x1="68160" y1="64528" x2="69128" y2="64407"/>
                        <a14:foregroundMark x1="70581" y1="58354" x2="70581" y2="58354"/>
                        <a14:foregroundMark x1="62349" y1="78935" x2="63196" y2="78692"/>
                        <a14:foregroundMark x1="57627" y1="79419" x2="56780" y2="78571"/>
                        <a14:backgroundMark x1="70097" y1="61864" x2="70097" y2="61864"/>
                        <a14:backgroundMark x1="70823" y1="61017" x2="69734" y2="62349"/>
                        <a14:backgroundMark x1="62470" y1="75182" x2="62470" y2="75182"/>
                        <a14:backgroundMark x1="62954" y1="67070" x2="62954" y2="67070"/>
                      </a14:backgroundRemoval>
                    </a14:imgEffect>
                  </a14:imgLayer>
                </a14:imgProps>
              </a:ext>
              <a:ext uri="{28A0092B-C50C-407E-A947-70E740481C1C}">
                <a14:useLocalDpi xmlns:a14="http://schemas.microsoft.com/office/drawing/2010/main" val="0"/>
              </a:ext>
            </a:extLst>
          </a:blip>
          <a:srcRect l="50972" t="55278" r="28194" b="19583"/>
          <a:stretch/>
        </p:blipFill>
        <p:spPr bwMode="auto">
          <a:xfrm>
            <a:off x="8167685" y="4791432"/>
            <a:ext cx="1428751"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046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2" y="4604242"/>
            <a:ext cx="3164784" cy="1008095"/>
          </a:xfrm>
          <a:custGeom>
            <a:avLst/>
            <a:gdLst>
              <a:gd name="connsiteX0" fmla="*/ 0 w 3164784"/>
              <a:gd name="connsiteY0" fmla="*/ 0 h 1008095"/>
              <a:gd name="connsiteX1" fmla="*/ 664605 w 3164784"/>
              <a:gd name="connsiteY1" fmla="*/ 0 h 1008095"/>
              <a:gd name="connsiteX2" fmla="*/ 1360857 w 3164784"/>
              <a:gd name="connsiteY2" fmla="*/ 0 h 1008095"/>
              <a:gd name="connsiteX3" fmla="*/ 1962166 w 3164784"/>
              <a:gd name="connsiteY3" fmla="*/ 0 h 1008095"/>
              <a:gd name="connsiteX4" fmla="*/ 2563475 w 3164784"/>
              <a:gd name="connsiteY4" fmla="*/ 0 h 1008095"/>
              <a:gd name="connsiteX5" fmla="*/ 3164784 w 3164784"/>
              <a:gd name="connsiteY5" fmla="*/ 0 h 1008095"/>
              <a:gd name="connsiteX6" fmla="*/ 3164784 w 3164784"/>
              <a:gd name="connsiteY6" fmla="*/ 483886 h 1008095"/>
              <a:gd name="connsiteX7" fmla="*/ 3164784 w 3164784"/>
              <a:gd name="connsiteY7" fmla="*/ 1008095 h 1008095"/>
              <a:gd name="connsiteX8" fmla="*/ 2468532 w 3164784"/>
              <a:gd name="connsiteY8" fmla="*/ 1008095 h 1008095"/>
              <a:gd name="connsiteX9" fmla="*/ 1930518 w 3164784"/>
              <a:gd name="connsiteY9" fmla="*/ 1008095 h 1008095"/>
              <a:gd name="connsiteX10" fmla="*/ 1392505 w 3164784"/>
              <a:gd name="connsiteY10" fmla="*/ 1008095 h 1008095"/>
              <a:gd name="connsiteX11" fmla="*/ 791196 w 3164784"/>
              <a:gd name="connsiteY11" fmla="*/ 1008095 h 1008095"/>
              <a:gd name="connsiteX12" fmla="*/ 0 w 3164784"/>
              <a:gd name="connsiteY12" fmla="*/ 1008095 h 1008095"/>
              <a:gd name="connsiteX13" fmla="*/ 0 w 3164784"/>
              <a:gd name="connsiteY13" fmla="*/ 493967 h 1008095"/>
              <a:gd name="connsiteX14" fmla="*/ 0 w 3164784"/>
              <a:gd name="connsiteY14" fmla="*/ 0 h 1008095"/>
              <a:gd name="connsiteX0" fmla="*/ -93266 w 3164784"/>
              <a:gd name="connsiteY0" fmla="*/ 0 h 1008095"/>
              <a:gd name="connsiteX1" fmla="*/ -93266 w 3164784"/>
              <a:gd name="connsiteY1" fmla="*/ 483886 h 1008095"/>
              <a:gd name="connsiteX2" fmla="*/ -93266 w 3164784"/>
              <a:gd name="connsiteY2" fmla="*/ 1008095 h 1008095"/>
              <a:gd name="connsiteX3" fmla="*/ -93266 w 3164784"/>
              <a:gd name="connsiteY3" fmla="*/ 524209 h 1008095"/>
              <a:gd name="connsiteX4" fmla="*/ -93266 w 3164784"/>
              <a:gd name="connsiteY4" fmla="*/ 0 h 1008095"/>
              <a:gd name="connsiteX0" fmla="*/ -93266 w 3164784"/>
              <a:gd name="connsiteY0" fmla="*/ 176215 h 1008095"/>
              <a:gd name="connsiteX1" fmla="*/ -217136 w 3164784"/>
              <a:gd name="connsiteY1" fmla="*/ 38035 h 1008095"/>
            </a:gdLst>
            <a:ahLst/>
            <a:cxnLst>
              <a:cxn ang="0">
                <a:pos x="connsiteX0" y="connsiteY0"/>
              </a:cxn>
              <a:cxn ang="0">
                <a:pos x="connsiteX1" y="connsiteY1"/>
              </a:cxn>
            </a:cxnLst>
            <a:rect l="l" t="t" r="r" b="b"/>
            <a:pathLst>
              <a:path w="3164784" h="1008095"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81853" y="168642"/>
                  <a:pt x="3143987" y="308419"/>
                  <a:pt x="3164784" y="483886"/>
                </a:cubicBezTo>
                <a:cubicBezTo>
                  <a:pt x="3185581" y="659353"/>
                  <a:pt x="3181287" y="798604"/>
                  <a:pt x="3164784" y="1008095"/>
                </a:cubicBezTo>
                <a:cubicBezTo>
                  <a:pt x="2838496" y="1012645"/>
                  <a:pt x="2775583" y="1006398"/>
                  <a:pt x="2468532" y="1008095"/>
                </a:cubicBezTo>
                <a:cubicBezTo>
                  <a:pt x="2161481" y="1009792"/>
                  <a:pt x="2091860" y="998622"/>
                  <a:pt x="1930518" y="1008095"/>
                </a:cubicBezTo>
                <a:cubicBezTo>
                  <a:pt x="1769176" y="1017568"/>
                  <a:pt x="1654792" y="1013406"/>
                  <a:pt x="1392505" y="1008095"/>
                </a:cubicBezTo>
                <a:cubicBezTo>
                  <a:pt x="1130218" y="1002784"/>
                  <a:pt x="1037610" y="1032629"/>
                  <a:pt x="791196" y="1008095"/>
                </a:cubicBezTo>
                <a:cubicBezTo>
                  <a:pt x="544782" y="983561"/>
                  <a:pt x="207237" y="1012133"/>
                  <a:pt x="0" y="1008095"/>
                </a:cubicBezTo>
                <a:cubicBezTo>
                  <a:pt x="19763" y="762324"/>
                  <a:pt x="-17645" y="599675"/>
                  <a:pt x="0" y="493967"/>
                </a:cubicBezTo>
                <a:cubicBezTo>
                  <a:pt x="17645" y="388259"/>
                  <a:pt x="-17529" y="237319"/>
                  <a:pt x="0" y="0"/>
                </a:cubicBezTo>
                <a:close/>
              </a:path>
              <a:path w="3164784" h="1008095" fill="none" extrusionOk="0">
                <a:moveTo>
                  <a:pt x="-93266" y="0"/>
                </a:moveTo>
                <a:cubicBezTo>
                  <a:pt x="-107150" y="130638"/>
                  <a:pt x="-92551" y="366100"/>
                  <a:pt x="-93266" y="483886"/>
                </a:cubicBezTo>
                <a:cubicBezTo>
                  <a:pt x="-93981" y="601672"/>
                  <a:pt x="-76147" y="854929"/>
                  <a:pt x="-93266" y="1008095"/>
                </a:cubicBezTo>
                <a:cubicBezTo>
                  <a:pt x="-72879" y="891992"/>
                  <a:pt x="-77916" y="716050"/>
                  <a:pt x="-93266" y="524209"/>
                </a:cubicBezTo>
                <a:cubicBezTo>
                  <a:pt x="-108616" y="332368"/>
                  <a:pt x="-84651" y="221153"/>
                  <a:pt x="-93266" y="0"/>
                </a:cubicBezTo>
                <a:close/>
              </a:path>
              <a:path w="3164784" h="1008095" fill="none" extrusionOk="0">
                <a:moveTo>
                  <a:pt x="-93266" y="176215"/>
                </a:moveTo>
                <a:cubicBezTo>
                  <a:pt x="-123818" y="141946"/>
                  <a:pt x="-164446" y="102784"/>
                  <a:pt x="-217136" y="38035"/>
                </a:cubicBezTo>
              </a:path>
              <a:path w="3164784" h="1008095"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81676" y="121275"/>
                  <a:pt x="3146625" y="356024"/>
                  <a:pt x="3164784" y="473805"/>
                </a:cubicBezTo>
                <a:cubicBezTo>
                  <a:pt x="3182943" y="591587"/>
                  <a:pt x="3150177" y="857240"/>
                  <a:pt x="3164784" y="1008095"/>
                </a:cubicBezTo>
                <a:cubicBezTo>
                  <a:pt x="3021047" y="1014803"/>
                  <a:pt x="2827855" y="1013770"/>
                  <a:pt x="2563475" y="1008095"/>
                </a:cubicBezTo>
                <a:cubicBezTo>
                  <a:pt x="2299095" y="1002420"/>
                  <a:pt x="2277170" y="1014263"/>
                  <a:pt x="2025462" y="1008095"/>
                </a:cubicBezTo>
                <a:cubicBezTo>
                  <a:pt x="1773754" y="1001927"/>
                  <a:pt x="1675052" y="990496"/>
                  <a:pt x="1455801" y="1008095"/>
                </a:cubicBezTo>
                <a:cubicBezTo>
                  <a:pt x="1236550" y="1025694"/>
                  <a:pt x="1086986" y="1014911"/>
                  <a:pt x="917787" y="1008095"/>
                </a:cubicBezTo>
                <a:cubicBezTo>
                  <a:pt x="748588" y="1001279"/>
                  <a:pt x="341069" y="973010"/>
                  <a:pt x="0" y="1008095"/>
                </a:cubicBezTo>
                <a:cubicBezTo>
                  <a:pt x="-1940" y="895595"/>
                  <a:pt x="-16670" y="639912"/>
                  <a:pt x="0" y="534290"/>
                </a:cubicBezTo>
                <a:cubicBezTo>
                  <a:pt x="16670" y="428668"/>
                  <a:pt x="7931" y="161926"/>
                  <a:pt x="0" y="0"/>
                </a:cubicBezTo>
                <a:close/>
              </a:path>
              <a:path w="3164784" h="1008095" fill="none" stroke="0" extrusionOk="0">
                <a:moveTo>
                  <a:pt x="-93266" y="0"/>
                </a:moveTo>
                <a:cubicBezTo>
                  <a:pt x="-101378" y="231602"/>
                  <a:pt x="-98803" y="278989"/>
                  <a:pt x="-93266" y="483886"/>
                </a:cubicBezTo>
                <a:cubicBezTo>
                  <a:pt x="-87729" y="688783"/>
                  <a:pt x="-78123" y="882056"/>
                  <a:pt x="-93266" y="1008095"/>
                </a:cubicBezTo>
                <a:cubicBezTo>
                  <a:pt x="-107724" y="864517"/>
                  <a:pt x="-93450" y="648891"/>
                  <a:pt x="-93266" y="483886"/>
                </a:cubicBezTo>
                <a:cubicBezTo>
                  <a:pt x="-93082" y="318881"/>
                  <a:pt x="-79055" y="99815"/>
                  <a:pt x="-93266" y="0"/>
                </a:cubicBezTo>
                <a:close/>
              </a:path>
              <a:path w="3164784" h="1008095" fill="none" stroke="0" extrusionOk="0">
                <a:moveTo>
                  <a:pt x="-93266" y="176215"/>
                </a:moveTo>
                <a:cubicBezTo>
                  <a:pt x="-139459" y="114086"/>
                  <a:pt x="-194337" y="69656"/>
                  <a:pt x="-217136" y="38035"/>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b="1" dirty="0">
              <a:latin typeface="Cavolini" panose="03000502040302020204" pitchFamily="66" charset="0"/>
              <a:cs typeface="Cavolini" panose="03000502040302020204" pitchFamily="66" charset="0"/>
            </a:endParaRPr>
          </a:p>
          <a:p>
            <a:pPr algn="ctr"/>
            <a:r>
              <a:rPr lang="fr-FR" sz="1100" b="1" dirty="0">
                <a:latin typeface="Cavolini" panose="03000502040302020204" pitchFamily="66" charset="0"/>
                <a:cs typeface="Cavolini" panose="03000502040302020204" pitchFamily="66" charset="0"/>
              </a:rPr>
              <a:t>Les impacts sur la PV</a:t>
            </a:r>
          </a:p>
          <a:p>
            <a:pPr algn="ctr"/>
            <a:endParaRPr lang="fr-FR" sz="1100" b="1" dirty="0">
              <a:latin typeface="Cavolini" panose="03000502040302020204" pitchFamily="66" charset="0"/>
              <a:cs typeface="Cavolini" panose="03000502040302020204" pitchFamily="66" charset="0"/>
            </a:endParaRPr>
          </a:p>
          <a:p>
            <a:pPr algn="ctr">
              <a:buClr>
                <a:schemeClr val="bg1"/>
              </a:buClr>
            </a:pPr>
            <a:r>
              <a:rPr lang="fr-FR" sz="1100" dirty="0">
                <a:latin typeface="Cavolini" panose="03000502040302020204" pitchFamily="66" charset="0"/>
                <a:cs typeface="Cavolini" panose="03000502040302020204" pitchFamily="66" charset="0"/>
              </a:rPr>
              <a:t>Dans le baromètre, la </a:t>
            </a:r>
            <a:r>
              <a:rPr lang="fr-FR" sz="1100" b="1" dirty="0">
                <a:latin typeface="Cavolini" panose="03000502040302020204" pitchFamily="66" charset="0"/>
                <a:cs typeface="Cavolini" panose="03000502040302020204" pitchFamily="66" charset="0"/>
              </a:rPr>
              <a:t>comptabilisation</a:t>
            </a:r>
            <a:r>
              <a:rPr lang="fr-FR" sz="1100" dirty="0">
                <a:latin typeface="Cavolini" panose="03000502040302020204" pitchFamily="66" charset="0"/>
                <a:cs typeface="Cavolini" panose="03000502040302020204" pitchFamily="66" charset="0"/>
              </a:rPr>
              <a:t> s’effectue </a:t>
            </a:r>
            <a:r>
              <a:rPr lang="fr-FR" sz="1100" b="1" dirty="0">
                <a:latin typeface="Cavolini" panose="03000502040302020204" pitchFamily="66" charset="0"/>
                <a:cs typeface="Cavolini" panose="03000502040302020204" pitchFamily="66" charset="0"/>
              </a:rPr>
              <a:t>sur le lead qualifié</a:t>
            </a:r>
            <a:r>
              <a:rPr lang="fr-FR" sz="1100" dirty="0">
                <a:latin typeface="Cavolini" panose="03000502040302020204" pitchFamily="66" charset="0"/>
                <a:cs typeface="Cavolini" panose="03000502040302020204" pitchFamily="66" charset="0"/>
              </a:rPr>
              <a:t>.</a:t>
            </a:r>
          </a:p>
          <a:p>
            <a:pPr algn="ctr"/>
            <a:endParaRPr lang="fr-FR" sz="1100" dirty="0">
              <a:latin typeface="Cavolini" panose="03000502040302020204" pitchFamily="66" charset="0"/>
              <a:cs typeface="Cavolini" panose="03000502040302020204" pitchFamily="66" charset="0"/>
            </a:endParaRP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E-commerce : « ou comment développer son Chiffre d’Affaires autrement !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Accompagner le développement de nos clients Pros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288872"/>
            <a:ext cx="10980738" cy="1805201"/>
          </a:xfrm>
        </p:spPr>
        <p:txBody>
          <a:bodyPr/>
          <a:lstStyle/>
          <a:p>
            <a:r>
              <a:rPr lang="fr-FR" dirty="0"/>
              <a:t>E-commerce propose : </a:t>
            </a:r>
          </a:p>
          <a:p>
            <a:pPr lvl="1"/>
            <a:r>
              <a:rPr lang="fr-FR" dirty="0"/>
              <a:t>De faire </a:t>
            </a:r>
            <a:r>
              <a:rPr lang="fr-FR" b="1" dirty="0">
                <a:solidFill>
                  <a:srgbClr val="C00000"/>
                </a:solidFill>
              </a:rPr>
              <a:t>créer son site internet </a:t>
            </a:r>
            <a:r>
              <a:rPr lang="fr-FR" dirty="0"/>
              <a:t>ou </a:t>
            </a:r>
            <a:r>
              <a:rPr lang="fr-FR" b="1" dirty="0">
                <a:solidFill>
                  <a:srgbClr val="C00000"/>
                </a:solidFill>
              </a:rPr>
              <a:t>développer sa visibilité sur le web</a:t>
            </a:r>
          </a:p>
          <a:p>
            <a:pPr lvl="1"/>
            <a:r>
              <a:rPr lang="fr-FR" dirty="0"/>
              <a:t>D’</a:t>
            </a:r>
            <a:r>
              <a:rPr lang="fr-FR" b="1" dirty="0">
                <a:solidFill>
                  <a:srgbClr val="C00000"/>
                </a:solidFill>
              </a:rPr>
              <a:t>encaisser en ligne avec un site marchand</a:t>
            </a:r>
          </a:p>
          <a:p>
            <a:pPr lvl="1"/>
            <a:r>
              <a:rPr lang="fr-FR" dirty="0"/>
              <a:t>D’</a:t>
            </a:r>
            <a:r>
              <a:rPr lang="fr-FR" b="1" dirty="0">
                <a:solidFill>
                  <a:srgbClr val="C00000"/>
                </a:solidFill>
              </a:rPr>
              <a:t>encaisser à distance sans site marchand</a:t>
            </a:r>
          </a:p>
        </p:txBody>
      </p:sp>
      <p:sp>
        <p:nvSpPr>
          <p:cNvPr id="12" name="Rectangle 11">
            <a:extLst>
              <a:ext uri="{FF2B5EF4-FFF2-40B4-BE49-F238E27FC236}">
                <a16:creationId xmlns:a16="http://schemas.microsoft.com/office/drawing/2014/main" id="{0F6DC96F-EE42-DE80-24AA-076E7E35C45E}"/>
              </a:ext>
            </a:extLst>
          </p:cNvPr>
          <p:cNvSpPr/>
          <p:nvPr/>
        </p:nvSpPr>
        <p:spPr>
          <a:xfrm>
            <a:off x="334912" y="2711284"/>
            <a:ext cx="2791060" cy="1805201"/>
          </a:xfrm>
          <a:custGeom>
            <a:avLst/>
            <a:gdLst>
              <a:gd name="connsiteX0" fmla="*/ 0 w 2791060"/>
              <a:gd name="connsiteY0" fmla="*/ 0 h 1805201"/>
              <a:gd name="connsiteX1" fmla="*/ 697765 w 2791060"/>
              <a:gd name="connsiteY1" fmla="*/ 0 h 1805201"/>
              <a:gd name="connsiteX2" fmla="*/ 1339709 w 2791060"/>
              <a:gd name="connsiteY2" fmla="*/ 0 h 1805201"/>
              <a:gd name="connsiteX3" fmla="*/ 1953742 w 2791060"/>
              <a:gd name="connsiteY3" fmla="*/ 0 h 1805201"/>
              <a:gd name="connsiteX4" fmla="*/ 2791060 w 2791060"/>
              <a:gd name="connsiteY4" fmla="*/ 0 h 1805201"/>
              <a:gd name="connsiteX5" fmla="*/ 2791060 w 2791060"/>
              <a:gd name="connsiteY5" fmla="*/ 547578 h 1805201"/>
              <a:gd name="connsiteX6" fmla="*/ 2791060 w 2791060"/>
              <a:gd name="connsiteY6" fmla="*/ 1185415 h 1805201"/>
              <a:gd name="connsiteX7" fmla="*/ 2791060 w 2791060"/>
              <a:gd name="connsiteY7" fmla="*/ 1805201 h 1805201"/>
              <a:gd name="connsiteX8" fmla="*/ 2149116 w 2791060"/>
              <a:gd name="connsiteY8" fmla="*/ 1805201 h 1805201"/>
              <a:gd name="connsiteX9" fmla="*/ 1535083 w 2791060"/>
              <a:gd name="connsiteY9" fmla="*/ 1805201 h 1805201"/>
              <a:gd name="connsiteX10" fmla="*/ 809407 w 2791060"/>
              <a:gd name="connsiteY10" fmla="*/ 1805201 h 1805201"/>
              <a:gd name="connsiteX11" fmla="*/ 0 w 2791060"/>
              <a:gd name="connsiteY11" fmla="*/ 1805201 h 1805201"/>
              <a:gd name="connsiteX12" fmla="*/ 0 w 2791060"/>
              <a:gd name="connsiteY12" fmla="*/ 1185415 h 1805201"/>
              <a:gd name="connsiteX13" fmla="*/ 0 w 2791060"/>
              <a:gd name="connsiteY13" fmla="*/ 565630 h 1805201"/>
              <a:gd name="connsiteX14" fmla="*/ 0 w 2791060"/>
              <a:gd name="connsiteY14"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805201"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780003" y="205194"/>
                  <a:pt x="2783113" y="370429"/>
                  <a:pt x="2791060" y="547578"/>
                </a:cubicBezTo>
                <a:cubicBezTo>
                  <a:pt x="2799007" y="724727"/>
                  <a:pt x="2793085" y="1041710"/>
                  <a:pt x="2791060" y="1185415"/>
                </a:cubicBezTo>
                <a:cubicBezTo>
                  <a:pt x="2789035" y="1329120"/>
                  <a:pt x="2794704" y="1503742"/>
                  <a:pt x="2791060" y="1805201"/>
                </a:cubicBezTo>
                <a:cubicBezTo>
                  <a:pt x="2651314" y="1790999"/>
                  <a:pt x="2294347" y="1808234"/>
                  <a:pt x="2149116" y="1805201"/>
                </a:cubicBezTo>
                <a:cubicBezTo>
                  <a:pt x="2003885" y="1802168"/>
                  <a:pt x="1706856" y="1797306"/>
                  <a:pt x="1535083" y="1805201"/>
                </a:cubicBezTo>
                <a:cubicBezTo>
                  <a:pt x="1363310" y="1813096"/>
                  <a:pt x="1133747" y="1781078"/>
                  <a:pt x="809407" y="1805201"/>
                </a:cubicBezTo>
                <a:cubicBezTo>
                  <a:pt x="485067" y="1829324"/>
                  <a:pt x="251087" y="1828694"/>
                  <a:pt x="0" y="1805201"/>
                </a:cubicBezTo>
                <a:cubicBezTo>
                  <a:pt x="3305" y="1557396"/>
                  <a:pt x="2782" y="1339210"/>
                  <a:pt x="0" y="1185415"/>
                </a:cubicBezTo>
                <a:cubicBezTo>
                  <a:pt x="-2782" y="1031620"/>
                  <a:pt x="-18168" y="691331"/>
                  <a:pt x="0" y="565630"/>
                </a:cubicBezTo>
                <a:cubicBezTo>
                  <a:pt x="18168" y="439929"/>
                  <a:pt x="-26557" y="278490"/>
                  <a:pt x="0" y="0"/>
                </a:cubicBezTo>
                <a:close/>
              </a:path>
              <a:path w="2791060" h="1805201"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98641" y="168912"/>
                  <a:pt x="2801658" y="391776"/>
                  <a:pt x="2791060" y="547578"/>
                </a:cubicBezTo>
                <a:cubicBezTo>
                  <a:pt x="2780462" y="703380"/>
                  <a:pt x="2793985" y="937216"/>
                  <a:pt x="2791060" y="1095155"/>
                </a:cubicBezTo>
                <a:cubicBezTo>
                  <a:pt x="2788135" y="1253094"/>
                  <a:pt x="2819650" y="1546929"/>
                  <a:pt x="2791060" y="1805201"/>
                </a:cubicBezTo>
                <a:cubicBezTo>
                  <a:pt x="2570458" y="1815123"/>
                  <a:pt x="2332186" y="1793320"/>
                  <a:pt x="2121206" y="1805201"/>
                </a:cubicBezTo>
                <a:cubicBezTo>
                  <a:pt x="1910226" y="1817082"/>
                  <a:pt x="1697158" y="1784013"/>
                  <a:pt x="1451351" y="1805201"/>
                </a:cubicBezTo>
                <a:cubicBezTo>
                  <a:pt x="1205544" y="1826389"/>
                  <a:pt x="991664" y="1792953"/>
                  <a:pt x="781497" y="1805201"/>
                </a:cubicBezTo>
                <a:cubicBezTo>
                  <a:pt x="571330" y="1817449"/>
                  <a:pt x="290526" y="1791549"/>
                  <a:pt x="0" y="1805201"/>
                </a:cubicBezTo>
                <a:cubicBezTo>
                  <a:pt x="8180" y="1605376"/>
                  <a:pt x="26420" y="1362093"/>
                  <a:pt x="0" y="1239571"/>
                </a:cubicBezTo>
                <a:cubicBezTo>
                  <a:pt x="-26420" y="1117049"/>
                  <a:pt x="-24921" y="850866"/>
                  <a:pt x="0" y="655890"/>
                </a:cubicBezTo>
                <a:cubicBezTo>
                  <a:pt x="24921" y="460914"/>
                  <a:pt x="30278" y="193940"/>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C5BE46A-56E5-F2B3-6607-3DB4156481FA}"/>
              </a:ext>
            </a:extLst>
          </p:cNvPr>
          <p:cNvSpPr/>
          <p:nvPr/>
        </p:nvSpPr>
        <p:spPr>
          <a:xfrm>
            <a:off x="1074065" y="2621183"/>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grpSp>
        <p:nvGrpSpPr>
          <p:cNvPr id="20" name="Groupe 19">
            <a:extLst>
              <a:ext uri="{FF2B5EF4-FFF2-40B4-BE49-F238E27FC236}">
                <a16:creationId xmlns:a16="http://schemas.microsoft.com/office/drawing/2014/main" id="{548ABA2B-C1BA-F57E-B20F-8BB6B438EACA}"/>
              </a:ext>
            </a:extLst>
          </p:cNvPr>
          <p:cNvGrpSpPr/>
          <p:nvPr/>
        </p:nvGrpSpPr>
        <p:grpSpPr>
          <a:xfrm>
            <a:off x="465561" y="3149934"/>
            <a:ext cx="2403281" cy="430887"/>
            <a:chOff x="469297" y="3709399"/>
            <a:chExt cx="2403281" cy="430887"/>
          </a:xfrm>
        </p:grpSpPr>
        <p:sp>
          <p:nvSpPr>
            <p:cNvPr id="14" name="Ellipse 13">
              <a:extLst>
                <a:ext uri="{FF2B5EF4-FFF2-40B4-BE49-F238E27FC236}">
                  <a16:creationId xmlns:a16="http://schemas.microsoft.com/office/drawing/2014/main" id="{114820FA-F5DF-DDB2-E8CE-9A5278E0CD7E}"/>
                </a:ext>
              </a:extLst>
            </p:cNvPr>
            <p:cNvSpPr/>
            <p:nvPr/>
          </p:nvSpPr>
          <p:spPr>
            <a:xfrm>
              <a:off x="469297" y="3747642"/>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15" name="ZoneTexte 14">
              <a:extLst>
                <a:ext uri="{FF2B5EF4-FFF2-40B4-BE49-F238E27FC236}">
                  <a16:creationId xmlns:a16="http://schemas.microsoft.com/office/drawing/2014/main" id="{25513378-44E0-D6CA-BB1E-75DAC7E081D2}"/>
                </a:ext>
              </a:extLst>
            </p:cNvPr>
            <p:cNvSpPr txBox="1"/>
            <p:nvPr/>
          </p:nvSpPr>
          <p:spPr>
            <a:xfrm>
              <a:off x="666825" y="3709399"/>
              <a:ext cx="2205753"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Cibles GERC : </a:t>
              </a:r>
              <a:r>
                <a:rPr lang="fr-FR" sz="1100" dirty="0">
                  <a:latin typeface="Cavolini" panose="03000502040302020204" pitchFamily="66" charset="0"/>
                  <a:cs typeface="Cavolini" panose="03000502040302020204" pitchFamily="66" charset="0"/>
                </a:rPr>
                <a:t>équiper, capter les flux et activer*</a:t>
              </a:r>
            </a:p>
          </p:txBody>
        </p:sp>
      </p:grpSp>
      <p:grpSp>
        <p:nvGrpSpPr>
          <p:cNvPr id="21" name="Groupe 20">
            <a:extLst>
              <a:ext uri="{FF2B5EF4-FFF2-40B4-BE49-F238E27FC236}">
                <a16:creationId xmlns:a16="http://schemas.microsoft.com/office/drawing/2014/main" id="{D21266A3-FCB7-5E5C-C499-5B74B51A9C40}"/>
              </a:ext>
            </a:extLst>
          </p:cNvPr>
          <p:cNvGrpSpPr/>
          <p:nvPr/>
        </p:nvGrpSpPr>
        <p:grpSpPr>
          <a:xfrm>
            <a:off x="465407" y="3756023"/>
            <a:ext cx="2433082" cy="430887"/>
            <a:chOff x="469217" y="4174888"/>
            <a:chExt cx="2433082" cy="430887"/>
          </a:xfrm>
        </p:grpSpPr>
        <p:sp>
          <p:nvSpPr>
            <p:cNvPr id="16" name="Ellipse 15">
              <a:extLst>
                <a:ext uri="{FF2B5EF4-FFF2-40B4-BE49-F238E27FC236}">
                  <a16:creationId xmlns:a16="http://schemas.microsoft.com/office/drawing/2014/main" id="{1734EA77-E549-3649-9465-BF2CD63A2D86}"/>
                </a:ext>
              </a:extLst>
            </p:cNvPr>
            <p:cNvSpPr/>
            <p:nvPr/>
          </p:nvSpPr>
          <p:spPr>
            <a:xfrm>
              <a:off x="469217" y="429777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17" name="ZoneTexte 16">
              <a:extLst>
                <a:ext uri="{FF2B5EF4-FFF2-40B4-BE49-F238E27FC236}">
                  <a16:creationId xmlns:a16="http://schemas.microsoft.com/office/drawing/2014/main" id="{3AEF4C32-086A-5780-5293-46BF1550EFAF}"/>
                </a:ext>
              </a:extLst>
            </p:cNvPr>
            <p:cNvSpPr txBox="1"/>
            <p:nvPr/>
          </p:nvSpPr>
          <p:spPr>
            <a:xfrm>
              <a:off x="696546" y="4174888"/>
              <a:ext cx="2205753"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Clients Pros sans univers FLUX</a:t>
              </a:r>
            </a:p>
          </p:txBody>
        </p:sp>
      </p:grpSp>
      <p:sp>
        <p:nvSpPr>
          <p:cNvPr id="23" name="Rectangle 22">
            <a:extLst>
              <a:ext uri="{FF2B5EF4-FFF2-40B4-BE49-F238E27FC236}">
                <a16:creationId xmlns:a16="http://schemas.microsoft.com/office/drawing/2014/main" id="{A7E98DE8-2548-3D6C-CE45-B5CAE9DB08D6}"/>
              </a:ext>
            </a:extLst>
          </p:cNvPr>
          <p:cNvSpPr/>
          <p:nvPr/>
        </p:nvSpPr>
        <p:spPr>
          <a:xfrm>
            <a:off x="3338624" y="2711284"/>
            <a:ext cx="4401877" cy="1805201"/>
          </a:xfrm>
          <a:custGeom>
            <a:avLst/>
            <a:gdLst>
              <a:gd name="connsiteX0" fmla="*/ 0 w 4401877"/>
              <a:gd name="connsiteY0" fmla="*/ 0 h 1805201"/>
              <a:gd name="connsiteX1" fmla="*/ 496783 w 4401877"/>
              <a:gd name="connsiteY1" fmla="*/ 0 h 1805201"/>
              <a:gd name="connsiteX2" fmla="*/ 1081604 w 4401877"/>
              <a:gd name="connsiteY2" fmla="*/ 0 h 1805201"/>
              <a:gd name="connsiteX3" fmla="*/ 1754462 w 4401877"/>
              <a:gd name="connsiteY3" fmla="*/ 0 h 1805201"/>
              <a:gd name="connsiteX4" fmla="*/ 2383302 w 4401877"/>
              <a:gd name="connsiteY4" fmla="*/ 0 h 1805201"/>
              <a:gd name="connsiteX5" fmla="*/ 2880085 w 4401877"/>
              <a:gd name="connsiteY5" fmla="*/ 0 h 1805201"/>
              <a:gd name="connsiteX6" fmla="*/ 3596962 w 4401877"/>
              <a:gd name="connsiteY6" fmla="*/ 0 h 1805201"/>
              <a:gd name="connsiteX7" fmla="*/ 4401877 w 4401877"/>
              <a:gd name="connsiteY7" fmla="*/ 0 h 1805201"/>
              <a:gd name="connsiteX8" fmla="*/ 4401877 w 4401877"/>
              <a:gd name="connsiteY8" fmla="*/ 601734 h 1805201"/>
              <a:gd name="connsiteX9" fmla="*/ 4401877 w 4401877"/>
              <a:gd name="connsiteY9" fmla="*/ 1167363 h 1805201"/>
              <a:gd name="connsiteX10" fmla="*/ 4401877 w 4401877"/>
              <a:gd name="connsiteY10" fmla="*/ 1805201 h 1805201"/>
              <a:gd name="connsiteX11" fmla="*/ 3861075 w 4401877"/>
              <a:gd name="connsiteY11" fmla="*/ 1805201 h 1805201"/>
              <a:gd name="connsiteX12" fmla="*/ 3232235 w 4401877"/>
              <a:gd name="connsiteY12" fmla="*/ 1805201 h 1805201"/>
              <a:gd name="connsiteX13" fmla="*/ 2559377 w 4401877"/>
              <a:gd name="connsiteY13" fmla="*/ 1805201 h 1805201"/>
              <a:gd name="connsiteX14" fmla="*/ 1974556 w 4401877"/>
              <a:gd name="connsiteY14" fmla="*/ 1805201 h 1805201"/>
              <a:gd name="connsiteX15" fmla="*/ 1301698 w 4401877"/>
              <a:gd name="connsiteY15" fmla="*/ 1805201 h 1805201"/>
              <a:gd name="connsiteX16" fmla="*/ 760896 w 4401877"/>
              <a:gd name="connsiteY16" fmla="*/ 1805201 h 1805201"/>
              <a:gd name="connsiteX17" fmla="*/ 0 w 4401877"/>
              <a:gd name="connsiteY17" fmla="*/ 1805201 h 1805201"/>
              <a:gd name="connsiteX18" fmla="*/ 0 w 4401877"/>
              <a:gd name="connsiteY18" fmla="*/ 1203467 h 1805201"/>
              <a:gd name="connsiteX19" fmla="*/ 0 w 4401877"/>
              <a:gd name="connsiteY19" fmla="*/ 601734 h 1805201"/>
              <a:gd name="connsiteX20" fmla="*/ 0 w 4401877"/>
              <a:gd name="connsiteY20" fmla="*/ 0 h 180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805201"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412158" y="196794"/>
                  <a:pt x="4405181" y="352558"/>
                  <a:pt x="4401877" y="601734"/>
                </a:cubicBezTo>
                <a:cubicBezTo>
                  <a:pt x="4398573" y="850910"/>
                  <a:pt x="4407319" y="1050422"/>
                  <a:pt x="4401877" y="1167363"/>
                </a:cubicBezTo>
                <a:cubicBezTo>
                  <a:pt x="4396435" y="1284304"/>
                  <a:pt x="4427250" y="1555693"/>
                  <a:pt x="4401877" y="1805201"/>
                </a:cubicBezTo>
                <a:cubicBezTo>
                  <a:pt x="4187464" y="1791181"/>
                  <a:pt x="4011962" y="1825196"/>
                  <a:pt x="3861075" y="1805201"/>
                </a:cubicBezTo>
                <a:cubicBezTo>
                  <a:pt x="3710188" y="1785206"/>
                  <a:pt x="3461875" y="1778929"/>
                  <a:pt x="3232235" y="1805201"/>
                </a:cubicBezTo>
                <a:cubicBezTo>
                  <a:pt x="3002595" y="1831473"/>
                  <a:pt x="2728939" y="1825409"/>
                  <a:pt x="2559377" y="1805201"/>
                </a:cubicBezTo>
                <a:cubicBezTo>
                  <a:pt x="2389815" y="1784993"/>
                  <a:pt x="2232193" y="1802416"/>
                  <a:pt x="1974556" y="1805201"/>
                </a:cubicBezTo>
                <a:cubicBezTo>
                  <a:pt x="1716919" y="1807986"/>
                  <a:pt x="1529534" y="1790878"/>
                  <a:pt x="1301698" y="1805201"/>
                </a:cubicBezTo>
                <a:cubicBezTo>
                  <a:pt x="1073862" y="1819524"/>
                  <a:pt x="966932" y="1790899"/>
                  <a:pt x="760896" y="1805201"/>
                </a:cubicBezTo>
                <a:cubicBezTo>
                  <a:pt x="554860" y="1819503"/>
                  <a:pt x="199971" y="1839488"/>
                  <a:pt x="0" y="1805201"/>
                </a:cubicBezTo>
                <a:cubicBezTo>
                  <a:pt x="25143" y="1623234"/>
                  <a:pt x="-9684" y="1409523"/>
                  <a:pt x="0" y="1203467"/>
                </a:cubicBezTo>
                <a:cubicBezTo>
                  <a:pt x="9684" y="997411"/>
                  <a:pt x="14408" y="727316"/>
                  <a:pt x="0" y="601734"/>
                </a:cubicBezTo>
                <a:cubicBezTo>
                  <a:pt x="-14408" y="476152"/>
                  <a:pt x="-23821" y="277827"/>
                  <a:pt x="0" y="0"/>
                </a:cubicBezTo>
                <a:close/>
              </a:path>
              <a:path w="4401877" h="1805201"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371698" y="293804"/>
                  <a:pt x="4421424" y="358084"/>
                  <a:pt x="4401877" y="637838"/>
                </a:cubicBezTo>
                <a:cubicBezTo>
                  <a:pt x="4382330" y="917592"/>
                  <a:pt x="4393017" y="1091952"/>
                  <a:pt x="4401877" y="1221519"/>
                </a:cubicBezTo>
                <a:cubicBezTo>
                  <a:pt x="4410737" y="1351086"/>
                  <a:pt x="4415971" y="1661691"/>
                  <a:pt x="4401877" y="1805201"/>
                </a:cubicBezTo>
                <a:cubicBezTo>
                  <a:pt x="4183979" y="1788078"/>
                  <a:pt x="3958078" y="1791825"/>
                  <a:pt x="3729019" y="1805201"/>
                </a:cubicBezTo>
                <a:cubicBezTo>
                  <a:pt x="3499960" y="1818577"/>
                  <a:pt x="3304989" y="1829041"/>
                  <a:pt x="3188217" y="1805201"/>
                </a:cubicBezTo>
                <a:cubicBezTo>
                  <a:pt x="3071445" y="1781361"/>
                  <a:pt x="2770131" y="1787677"/>
                  <a:pt x="2647415" y="1805201"/>
                </a:cubicBezTo>
                <a:cubicBezTo>
                  <a:pt x="2524699" y="1822725"/>
                  <a:pt x="2122209" y="1791951"/>
                  <a:pt x="1974556" y="1805201"/>
                </a:cubicBezTo>
                <a:cubicBezTo>
                  <a:pt x="1826903" y="1818451"/>
                  <a:pt x="1667267" y="1801377"/>
                  <a:pt x="1433754" y="1805201"/>
                </a:cubicBezTo>
                <a:cubicBezTo>
                  <a:pt x="1200241" y="1809025"/>
                  <a:pt x="1047277" y="1804687"/>
                  <a:pt x="848933" y="1805201"/>
                </a:cubicBezTo>
                <a:cubicBezTo>
                  <a:pt x="650589" y="1805715"/>
                  <a:pt x="226131" y="1806810"/>
                  <a:pt x="0" y="1805201"/>
                </a:cubicBezTo>
                <a:cubicBezTo>
                  <a:pt x="1526" y="1667365"/>
                  <a:pt x="22921" y="1421143"/>
                  <a:pt x="0" y="1203467"/>
                </a:cubicBezTo>
                <a:cubicBezTo>
                  <a:pt x="-22921" y="985791"/>
                  <a:pt x="14671" y="817933"/>
                  <a:pt x="0" y="583682"/>
                </a:cubicBezTo>
                <a:cubicBezTo>
                  <a:pt x="-14671" y="349432"/>
                  <a:pt x="-16579" y="157363"/>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7" y="2621183"/>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27" name="Ellipse 26">
            <a:extLst>
              <a:ext uri="{FF2B5EF4-FFF2-40B4-BE49-F238E27FC236}">
                <a16:creationId xmlns:a16="http://schemas.microsoft.com/office/drawing/2014/main" id="{15A30718-F978-5748-B716-DDDC8DA04F2C}"/>
              </a:ext>
            </a:extLst>
          </p:cNvPr>
          <p:cNvSpPr/>
          <p:nvPr/>
        </p:nvSpPr>
        <p:spPr>
          <a:xfrm>
            <a:off x="3487606" y="3065499"/>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28" name="ZoneTexte 27">
            <a:extLst>
              <a:ext uri="{FF2B5EF4-FFF2-40B4-BE49-F238E27FC236}">
                <a16:creationId xmlns:a16="http://schemas.microsoft.com/office/drawing/2014/main" id="{461C6AA4-9471-8331-7386-46128304307B}"/>
              </a:ext>
            </a:extLst>
          </p:cNvPr>
          <p:cNvSpPr txBox="1"/>
          <p:nvPr/>
        </p:nvSpPr>
        <p:spPr>
          <a:xfrm>
            <a:off x="3685134" y="2857979"/>
            <a:ext cx="4055367" cy="600164"/>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Parler de l’e-commerce à vos clients est essentiel</a:t>
            </a:r>
            <a:r>
              <a:rPr lang="fr-FR" sz="1100" dirty="0">
                <a:latin typeface="Cavolini" panose="03000502040302020204" pitchFamily="66" charset="0"/>
                <a:cs typeface="Cavolini" panose="03000502040302020204" pitchFamily="66" charset="0"/>
              </a:rPr>
              <a:t>, quel que soit leur secteur d’activité, qu’ils aient un site ou pas.</a:t>
            </a:r>
          </a:p>
        </p:txBody>
      </p:sp>
      <p:sp>
        <p:nvSpPr>
          <p:cNvPr id="29" name="Ellipse 28">
            <a:extLst>
              <a:ext uri="{FF2B5EF4-FFF2-40B4-BE49-F238E27FC236}">
                <a16:creationId xmlns:a16="http://schemas.microsoft.com/office/drawing/2014/main" id="{E51F4C25-4FE6-C4D6-5CAB-645465A7CCFD}"/>
              </a:ext>
            </a:extLst>
          </p:cNvPr>
          <p:cNvSpPr/>
          <p:nvPr/>
        </p:nvSpPr>
        <p:spPr>
          <a:xfrm>
            <a:off x="3487606" y="3656177"/>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30" name="ZoneTexte 29">
            <a:extLst>
              <a:ext uri="{FF2B5EF4-FFF2-40B4-BE49-F238E27FC236}">
                <a16:creationId xmlns:a16="http://schemas.microsoft.com/office/drawing/2014/main" id="{F1455CDF-652D-663E-6B3A-CA2DCD2BEA14}"/>
              </a:ext>
            </a:extLst>
          </p:cNvPr>
          <p:cNvSpPr txBox="1"/>
          <p:nvPr/>
        </p:nvSpPr>
        <p:spPr>
          <a:xfrm>
            <a:off x="3685134" y="3448657"/>
            <a:ext cx="4055366" cy="600164"/>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Parlez-en simplement</a:t>
            </a:r>
            <a:r>
              <a:rPr lang="fr-FR" sz="1100" dirty="0">
                <a:latin typeface="Cavolini" panose="03000502040302020204" pitchFamily="66" charset="0"/>
                <a:cs typeface="Cavolini" panose="03000502040302020204" pitchFamily="66" charset="0"/>
              </a:rPr>
              <a:t>. Vous n’êtes pas tenu de maîtriser complètement les solutions car des experts sont à vos côtés pour réaliser la vente.</a:t>
            </a: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006003"/>
            <a:ext cx="3164784" cy="1498260"/>
          </a:xfrm>
          <a:custGeom>
            <a:avLst/>
            <a:gdLst>
              <a:gd name="connsiteX0" fmla="*/ 0 w 3164784"/>
              <a:gd name="connsiteY0" fmla="*/ 0 h 1498260"/>
              <a:gd name="connsiteX1" fmla="*/ 696252 w 3164784"/>
              <a:gd name="connsiteY1" fmla="*/ 0 h 1498260"/>
              <a:gd name="connsiteX2" fmla="*/ 1297561 w 3164784"/>
              <a:gd name="connsiteY2" fmla="*/ 0 h 1498260"/>
              <a:gd name="connsiteX3" fmla="*/ 1930518 w 3164784"/>
              <a:gd name="connsiteY3" fmla="*/ 0 h 1498260"/>
              <a:gd name="connsiteX4" fmla="*/ 2500179 w 3164784"/>
              <a:gd name="connsiteY4" fmla="*/ 0 h 1498260"/>
              <a:gd name="connsiteX5" fmla="*/ 3164784 w 3164784"/>
              <a:gd name="connsiteY5" fmla="*/ 0 h 1498260"/>
              <a:gd name="connsiteX6" fmla="*/ 3164784 w 3164784"/>
              <a:gd name="connsiteY6" fmla="*/ 484437 h 1498260"/>
              <a:gd name="connsiteX7" fmla="*/ 3164784 w 3164784"/>
              <a:gd name="connsiteY7" fmla="*/ 998840 h 1498260"/>
              <a:gd name="connsiteX8" fmla="*/ 3164784 w 3164784"/>
              <a:gd name="connsiteY8" fmla="*/ 1498260 h 1498260"/>
              <a:gd name="connsiteX9" fmla="*/ 2595123 w 3164784"/>
              <a:gd name="connsiteY9" fmla="*/ 1498260 h 1498260"/>
              <a:gd name="connsiteX10" fmla="*/ 1993814 w 3164784"/>
              <a:gd name="connsiteY10" fmla="*/ 1498260 h 1498260"/>
              <a:gd name="connsiteX11" fmla="*/ 1329209 w 3164784"/>
              <a:gd name="connsiteY11" fmla="*/ 1498260 h 1498260"/>
              <a:gd name="connsiteX12" fmla="*/ 696252 w 3164784"/>
              <a:gd name="connsiteY12" fmla="*/ 1498260 h 1498260"/>
              <a:gd name="connsiteX13" fmla="*/ 0 w 3164784"/>
              <a:gd name="connsiteY13" fmla="*/ 1498260 h 1498260"/>
              <a:gd name="connsiteX14" fmla="*/ 0 w 3164784"/>
              <a:gd name="connsiteY14" fmla="*/ 1013823 h 1498260"/>
              <a:gd name="connsiteX15" fmla="*/ 0 w 3164784"/>
              <a:gd name="connsiteY15" fmla="*/ 484437 h 1498260"/>
              <a:gd name="connsiteX16" fmla="*/ 0 w 3164784"/>
              <a:gd name="connsiteY16" fmla="*/ 0 h 1498260"/>
              <a:gd name="connsiteX0" fmla="*/ -93266 w 3164784"/>
              <a:gd name="connsiteY0" fmla="*/ 0 h 1498260"/>
              <a:gd name="connsiteX1" fmla="*/ -93266 w 3164784"/>
              <a:gd name="connsiteY1" fmla="*/ 469455 h 1498260"/>
              <a:gd name="connsiteX2" fmla="*/ -93266 w 3164784"/>
              <a:gd name="connsiteY2" fmla="*/ 938910 h 1498260"/>
              <a:gd name="connsiteX3" fmla="*/ -93266 w 3164784"/>
              <a:gd name="connsiteY3" fmla="*/ 1498260 h 1498260"/>
              <a:gd name="connsiteX4" fmla="*/ -93266 w 3164784"/>
              <a:gd name="connsiteY4" fmla="*/ 983857 h 1498260"/>
              <a:gd name="connsiteX5" fmla="*/ -93266 w 3164784"/>
              <a:gd name="connsiteY5" fmla="*/ 514403 h 1498260"/>
              <a:gd name="connsiteX6" fmla="*/ -93266 w 3164784"/>
              <a:gd name="connsiteY6" fmla="*/ 0 h 1498260"/>
              <a:gd name="connsiteX0" fmla="*/ -93266 w 3164784"/>
              <a:gd name="connsiteY0" fmla="*/ 261896 h 1498260"/>
              <a:gd name="connsiteX1" fmla="*/ -197001 w 3164784"/>
              <a:gd name="connsiteY1" fmla="*/ 730205 h 1498260"/>
              <a:gd name="connsiteX2" fmla="*/ -296667 w 3164784"/>
              <a:gd name="connsiteY2" fmla="*/ 1180149 h 1498260"/>
            </a:gdLst>
            <a:ahLst/>
            <a:cxnLst>
              <a:cxn ang="0">
                <a:pos x="connsiteX0" y="connsiteY0"/>
              </a:cxn>
              <a:cxn ang="0">
                <a:pos x="connsiteX1" y="connsiteY1"/>
              </a:cxn>
              <a:cxn ang="0">
                <a:pos x="connsiteX2" y="connsiteY2"/>
              </a:cxn>
            </a:cxnLst>
            <a:rect l="l" t="t" r="r" b="b"/>
            <a:pathLst>
              <a:path w="3164784" h="1498260" fill="none" extrusionOk="0">
                <a:moveTo>
                  <a:pt x="0" y="0"/>
                </a:moveTo>
                <a:cubicBezTo>
                  <a:pt x="251765" y="-31645"/>
                  <a:pt x="476502" y="-30577"/>
                  <a:pt x="696252" y="0"/>
                </a:cubicBezTo>
                <a:cubicBezTo>
                  <a:pt x="916002" y="30577"/>
                  <a:pt x="1126351" y="-24279"/>
                  <a:pt x="1297561" y="0"/>
                </a:cubicBezTo>
                <a:cubicBezTo>
                  <a:pt x="1468771" y="24279"/>
                  <a:pt x="1670575" y="-23920"/>
                  <a:pt x="1930518" y="0"/>
                </a:cubicBezTo>
                <a:cubicBezTo>
                  <a:pt x="2190461" y="23920"/>
                  <a:pt x="2357498" y="6055"/>
                  <a:pt x="2500179" y="0"/>
                </a:cubicBezTo>
                <a:cubicBezTo>
                  <a:pt x="2642860" y="-6055"/>
                  <a:pt x="2964837" y="19712"/>
                  <a:pt x="3164784" y="0"/>
                </a:cubicBezTo>
                <a:cubicBezTo>
                  <a:pt x="3181098" y="119055"/>
                  <a:pt x="3181420" y="342121"/>
                  <a:pt x="3164784" y="484437"/>
                </a:cubicBezTo>
                <a:cubicBezTo>
                  <a:pt x="3148148" y="626753"/>
                  <a:pt x="3171572" y="797984"/>
                  <a:pt x="3164784" y="998840"/>
                </a:cubicBezTo>
                <a:cubicBezTo>
                  <a:pt x="3157996" y="1199696"/>
                  <a:pt x="3168917" y="1311739"/>
                  <a:pt x="3164784" y="1498260"/>
                </a:cubicBezTo>
                <a:cubicBezTo>
                  <a:pt x="2916190" y="1513322"/>
                  <a:pt x="2873294" y="1510791"/>
                  <a:pt x="2595123" y="1498260"/>
                </a:cubicBezTo>
                <a:cubicBezTo>
                  <a:pt x="2316952" y="1485729"/>
                  <a:pt x="2239749" y="1483489"/>
                  <a:pt x="1993814" y="1498260"/>
                </a:cubicBezTo>
                <a:cubicBezTo>
                  <a:pt x="1747879" y="1513031"/>
                  <a:pt x="1505672" y="1499384"/>
                  <a:pt x="1329209" y="1498260"/>
                </a:cubicBezTo>
                <a:cubicBezTo>
                  <a:pt x="1152747" y="1497136"/>
                  <a:pt x="959260" y="1474994"/>
                  <a:pt x="696252" y="1498260"/>
                </a:cubicBezTo>
                <a:cubicBezTo>
                  <a:pt x="433244" y="1521526"/>
                  <a:pt x="343801" y="1483219"/>
                  <a:pt x="0" y="1498260"/>
                </a:cubicBezTo>
                <a:cubicBezTo>
                  <a:pt x="-3011" y="1324496"/>
                  <a:pt x="-12015" y="1247887"/>
                  <a:pt x="0" y="1013823"/>
                </a:cubicBezTo>
                <a:cubicBezTo>
                  <a:pt x="12015" y="779759"/>
                  <a:pt x="-12588" y="687143"/>
                  <a:pt x="0" y="484437"/>
                </a:cubicBezTo>
                <a:cubicBezTo>
                  <a:pt x="12588" y="281731"/>
                  <a:pt x="18026" y="224874"/>
                  <a:pt x="0" y="0"/>
                </a:cubicBezTo>
                <a:close/>
              </a:path>
              <a:path w="3164784" h="1498260" fill="none" extrusionOk="0">
                <a:moveTo>
                  <a:pt x="-93266" y="0"/>
                </a:moveTo>
                <a:cubicBezTo>
                  <a:pt x="-108377" y="160684"/>
                  <a:pt x="-90124" y="311732"/>
                  <a:pt x="-93266" y="469455"/>
                </a:cubicBezTo>
                <a:cubicBezTo>
                  <a:pt x="-96408" y="627178"/>
                  <a:pt x="-108106" y="809355"/>
                  <a:pt x="-93266" y="938910"/>
                </a:cubicBezTo>
                <a:cubicBezTo>
                  <a:pt x="-78426" y="1068466"/>
                  <a:pt x="-110970" y="1286359"/>
                  <a:pt x="-93266" y="1498260"/>
                </a:cubicBezTo>
                <a:cubicBezTo>
                  <a:pt x="-90500" y="1382613"/>
                  <a:pt x="-94433" y="1098814"/>
                  <a:pt x="-93266" y="983857"/>
                </a:cubicBezTo>
                <a:cubicBezTo>
                  <a:pt x="-92099" y="868900"/>
                  <a:pt x="-83586" y="632249"/>
                  <a:pt x="-93266" y="514403"/>
                </a:cubicBezTo>
                <a:cubicBezTo>
                  <a:pt x="-102946" y="396557"/>
                  <a:pt x="-98687" y="144901"/>
                  <a:pt x="-93266" y="0"/>
                </a:cubicBezTo>
                <a:close/>
              </a:path>
              <a:path w="3164784" h="1498260" fill="none" extrusionOk="0">
                <a:moveTo>
                  <a:pt x="-93266" y="261896"/>
                </a:moveTo>
                <a:cubicBezTo>
                  <a:pt x="-107958" y="423116"/>
                  <a:pt x="-165185" y="618325"/>
                  <a:pt x="-197001" y="730205"/>
                </a:cubicBezTo>
                <a:cubicBezTo>
                  <a:pt x="-228817" y="842085"/>
                  <a:pt x="-247897" y="1013953"/>
                  <a:pt x="-296667" y="1180149"/>
                </a:cubicBezTo>
              </a:path>
              <a:path w="3164784" h="1498260"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54416" y="96281"/>
                  <a:pt x="3150493" y="278605"/>
                  <a:pt x="3164784" y="454472"/>
                </a:cubicBezTo>
                <a:cubicBezTo>
                  <a:pt x="3179075" y="630339"/>
                  <a:pt x="3151722" y="803265"/>
                  <a:pt x="3164784" y="923927"/>
                </a:cubicBezTo>
                <a:cubicBezTo>
                  <a:pt x="3177846" y="1044589"/>
                  <a:pt x="3145631" y="1375451"/>
                  <a:pt x="3164784" y="1498260"/>
                </a:cubicBezTo>
                <a:cubicBezTo>
                  <a:pt x="3030790" y="1500317"/>
                  <a:pt x="2796131" y="1477985"/>
                  <a:pt x="2500179" y="1498260"/>
                </a:cubicBezTo>
                <a:cubicBezTo>
                  <a:pt x="2204227" y="1518535"/>
                  <a:pt x="2149769" y="1480661"/>
                  <a:pt x="1930518" y="1498260"/>
                </a:cubicBezTo>
                <a:cubicBezTo>
                  <a:pt x="1711267" y="1515859"/>
                  <a:pt x="1556663" y="1503346"/>
                  <a:pt x="1392505" y="1498260"/>
                </a:cubicBezTo>
                <a:cubicBezTo>
                  <a:pt x="1228347" y="1493174"/>
                  <a:pt x="1026109" y="1519822"/>
                  <a:pt x="854492" y="1498260"/>
                </a:cubicBezTo>
                <a:cubicBezTo>
                  <a:pt x="682875" y="1476698"/>
                  <a:pt x="284063" y="1487196"/>
                  <a:pt x="0" y="1498260"/>
                </a:cubicBezTo>
                <a:cubicBezTo>
                  <a:pt x="-7494" y="1295394"/>
                  <a:pt x="16139" y="1167277"/>
                  <a:pt x="0" y="1043788"/>
                </a:cubicBezTo>
                <a:cubicBezTo>
                  <a:pt x="-16139" y="920299"/>
                  <a:pt x="25589" y="714582"/>
                  <a:pt x="0" y="529385"/>
                </a:cubicBezTo>
                <a:cubicBezTo>
                  <a:pt x="-25589" y="344188"/>
                  <a:pt x="-12383" y="117167"/>
                  <a:pt x="0" y="0"/>
                </a:cubicBezTo>
                <a:close/>
              </a:path>
              <a:path w="3164784" h="1498260" fill="none" stroke="0" extrusionOk="0">
                <a:moveTo>
                  <a:pt x="-93266" y="0"/>
                </a:moveTo>
                <a:cubicBezTo>
                  <a:pt x="-85990" y="163430"/>
                  <a:pt x="-104067" y="228221"/>
                  <a:pt x="-93266" y="454472"/>
                </a:cubicBezTo>
                <a:cubicBezTo>
                  <a:pt x="-82465" y="680723"/>
                  <a:pt x="-74789" y="776528"/>
                  <a:pt x="-93266" y="908944"/>
                </a:cubicBezTo>
                <a:cubicBezTo>
                  <a:pt x="-111743" y="1041360"/>
                  <a:pt x="-82259" y="1332413"/>
                  <a:pt x="-93266" y="1498260"/>
                </a:cubicBezTo>
                <a:cubicBezTo>
                  <a:pt x="-81037" y="1400380"/>
                  <a:pt x="-80050" y="1154603"/>
                  <a:pt x="-93266" y="1043788"/>
                </a:cubicBezTo>
                <a:cubicBezTo>
                  <a:pt x="-106482" y="932973"/>
                  <a:pt x="-75042" y="669757"/>
                  <a:pt x="-93266" y="574333"/>
                </a:cubicBezTo>
                <a:cubicBezTo>
                  <a:pt x="-111490" y="478909"/>
                  <a:pt x="-98936" y="234485"/>
                  <a:pt x="-93266" y="0"/>
                </a:cubicBezTo>
                <a:close/>
              </a:path>
              <a:path w="3164784" h="1498260" fill="none" stroke="0" extrusionOk="0">
                <a:moveTo>
                  <a:pt x="-93266" y="261896"/>
                </a:moveTo>
                <a:cubicBezTo>
                  <a:pt x="-136914" y="429467"/>
                  <a:pt x="-155346" y="580600"/>
                  <a:pt x="-188864" y="693475"/>
                </a:cubicBezTo>
                <a:cubicBezTo>
                  <a:pt x="-222382" y="806349"/>
                  <a:pt x="-231047" y="971351"/>
                  <a:pt x="-296667" y="1180149"/>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78768"/>
                      <a:gd name="adj4" fmla="val -9374"/>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L’impact sur la création de valeur</a:t>
            </a:r>
          </a:p>
          <a:p>
            <a:pPr algn="ctr"/>
            <a:endParaRPr lang="fr-FR" sz="1100" dirty="0">
              <a:latin typeface="Cavolini" panose="03000502040302020204" pitchFamily="66" charset="0"/>
              <a:cs typeface="Cavolini" panose="03000502040302020204" pitchFamily="66" charset="0"/>
            </a:endParaRPr>
          </a:p>
          <a:p>
            <a:pPr algn="ctr">
              <a:buClr>
                <a:schemeClr val="bg1"/>
              </a:buClr>
            </a:pPr>
            <a:r>
              <a:rPr lang="fr-FR" sz="1100" dirty="0">
                <a:latin typeface="Cavolini" panose="03000502040302020204" pitchFamily="66" charset="0"/>
                <a:cs typeface="Cavolini" panose="03000502040302020204" pitchFamily="66" charset="0"/>
              </a:rPr>
              <a:t>La création de valeur est </a:t>
            </a:r>
            <a:r>
              <a:rPr lang="fr-FR" sz="1100" b="1" dirty="0">
                <a:latin typeface="Cavolini" panose="03000502040302020204" pitchFamily="66" charset="0"/>
                <a:cs typeface="Cavolini" panose="03000502040302020204" pitchFamily="66" charset="0"/>
              </a:rPr>
              <a:t>variable en fonction de la commission monétique </a:t>
            </a:r>
            <a:r>
              <a:rPr lang="fr-FR" sz="1100" dirty="0">
                <a:latin typeface="Cavolini" panose="03000502040302020204" pitchFamily="66" charset="0"/>
                <a:cs typeface="Cavolini" panose="03000502040302020204" pitchFamily="66" charset="0"/>
              </a:rPr>
              <a:t>et des </a:t>
            </a:r>
            <a:r>
              <a:rPr lang="fr-FR" sz="1100" b="1" dirty="0">
                <a:latin typeface="Cavolini" panose="03000502040302020204" pitchFamily="66" charset="0"/>
                <a:cs typeface="Cavolini" panose="03000502040302020204" pitchFamily="66" charset="0"/>
              </a:rPr>
              <a:t>flux confiés</a:t>
            </a:r>
            <a:r>
              <a:rPr lang="fr-FR" sz="1100" dirty="0">
                <a:latin typeface="Cavolini" panose="03000502040302020204" pitchFamily="66" charset="0"/>
                <a:cs typeface="Cavolini" panose="03000502040302020204" pitchFamily="66" charset="0"/>
              </a:rPr>
              <a:t>.</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4663180"/>
            <a:ext cx="7405588" cy="1279449"/>
          </a:xfrm>
          <a:custGeom>
            <a:avLst/>
            <a:gdLst>
              <a:gd name="connsiteX0" fmla="*/ 0 w 7405588"/>
              <a:gd name="connsiteY0" fmla="*/ 0 h 1279449"/>
              <a:gd name="connsiteX1" fmla="*/ 821347 w 7405588"/>
              <a:gd name="connsiteY1" fmla="*/ 0 h 1279449"/>
              <a:gd name="connsiteX2" fmla="*/ 1494582 w 7405588"/>
              <a:gd name="connsiteY2" fmla="*/ 0 h 1279449"/>
              <a:gd name="connsiteX3" fmla="*/ 2241873 w 7405588"/>
              <a:gd name="connsiteY3" fmla="*/ 0 h 1279449"/>
              <a:gd name="connsiteX4" fmla="*/ 2989165 w 7405588"/>
              <a:gd name="connsiteY4" fmla="*/ 0 h 1279449"/>
              <a:gd name="connsiteX5" fmla="*/ 3662400 w 7405588"/>
              <a:gd name="connsiteY5" fmla="*/ 0 h 1279449"/>
              <a:gd name="connsiteX6" fmla="*/ 4187523 w 7405588"/>
              <a:gd name="connsiteY6" fmla="*/ 0 h 1279449"/>
              <a:gd name="connsiteX7" fmla="*/ 4934815 w 7405588"/>
              <a:gd name="connsiteY7" fmla="*/ 0 h 1279449"/>
              <a:gd name="connsiteX8" fmla="*/ 5533994 w 7405588"/>
              <a:gd name="connsiteY8" fmla="*/ 0 h 1279449"/>
              <a:gd name="connsiteX9" fmla="*/ 6207229 w 7405588"/>
              <a:gd name="connsiteY9" fmla="*/ 0 h 1279449"/>
              <a:gd name="connsiteX10" fmla="*/ 6658297 w 7405588"/>
              <a:gd name="connsiteY10" fmla="*/ 0 h 1279449"/>
              <a:gd name="connsiteX11" fmla="*/ 7405588 w 7405588"/>
              <a:gd name="connsiteY11" fmla="*/ 0 h 1279449"/>
              <a:gd name="connsiteX12" fmla="*/ 7405588 w 7405588"/>
              <a:gd name="connsiteY12" fmla="*/ 639725 h 1279449"/>
              <a:gd name="connsiteX13" fmla="*/ 7405588 w 7405588"/>
              <a:gd name="connsiteY13" fmla="*/ 1279449 h 1279449"/>
              <a:gd name="connsiteX14" fmla="*/ 6954520 w 7405588"/>
              <a:gd name="connsiteY14" fmla="*/ 1279449 h 1279449"/>
              <a:gd name="connsiteX15" fmla="*/ 6429397 w 7405588"/>
              <a:gd name="connsiteY15" fmla="*/ 1279449 h 1279449"/>
              <a:gd name="connsiteX16" fmla="*/ 5682106 w 7405588"/>
              <a:gd name="connsiteY16" fmla="*/ 1279449 h 1279449"/>
              <a:gd name="connsiteX17" fmla="*/ 4934815 w 7405588"/>
              <a:gd name="connsiteY17" fmla="*/ 1279449 h 1279449"/>
              <a:gd name="connsiteX18" fmla="*/ 4335635 w 7405588"/>
              <a:gd name="connsiteY18" fmla="*/ 1279449 h 1279449"/>
              <a:gd name="connsiteX19" fmla="*/ 3514288 w 7405588"/>
              <a:gd name="connsiteY19" fmla="*/ 1279449 h 1279449"/>
              <a:gd name="connsiteX20" fmla="*/ 2766997 w 7405588"/>
              <a:gd name="connsiteY20" fmla="*/ 1279449 h 1279449"/>
              <a:gd name="connsiteX21" fmla="*/ 1945650 w 7405588"/>
              <a:gd name="connsiteY21" fmla="*/ 1279449 h 1279449"/>
              <a:gd name="connsiteX22" fmla="*/ 1198359 w 7405588"/>
              <a:gd name="connsiteY22" fmla="*/ 1279449 h 1279449"/>
              <a:gd name="connsiteX23" fmla="*/ 0 w 7405588"/>
              <a:gd name="connsiteY23" fmla="*/ 1279449 h 1279449"/>
              <a:gd name="connsiteX24" fmla="*/ 0 w 7405588"/>
              <a:gd name="connsiteY24" fmla="*/ 639725 h 1279449"/>
              <a:gd name="connsiteX25" fmla="*/ 0 w 7405588"/>
              <a:gd name="connsiteY25" fmla="*/ 0 h 127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279449"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93348" y="284359"/>
                  <a:pt x="7429553" y="409881"/>
                  <a:pt x="7405588" y="639725"/>
                </a:cubicBezTo>
                <a:cubicBezTo>
                  <a:pt x="7381623" y="869570"/>
                  <a:pt x="7426080" y="1077770"/>
                  <a:pt x="7405588" y="1279449"/>
                </a:cubicBezTo>
                <a:cubicBezTo>
                  <a:pt x="7238604" y="1296370"/>
                  <a:pt x="7146131" y="1268406"/>
                  <a:pt x="6954520" y="1279449"/>
                </a:cubicBezTo>
                <a:cubicBezTo>
                  <a:pt x="6762909" y="1290492"/>
                  <a:pt x="6594653" y="1282711"/>
                  <a:pt x="6429397" y="1279449"/>
                </a:cubicBezTo>
                <a:cubicBezTo>
                  <a:pt x="6264141" y="1276187"/>
                  <a:pt x="5944120" y="1276857"/>
                  <a:pt x="5682106" y="1279449"/>
                </a:cubicBezTo>
                <a:cubicBezTo>
                  <a:pt x="5420092" y="1282041"/>
                  <a:pt x="5209279" y="1312716"/>
                  <a:pt x="4934815" y="1279449"/>
                </a:cubicBezTo>
                <a:cubicBezTo>
                  <a:pt x="4660351" y="1246182"/>
                  <a:pt x="4554775" y="1261942"/>
                  <a:pt x="4335635" y="1279449"/>
                </a:cubicBezTo>
                <a:cubicBezTo>
                  <a:pt x="4116495" y="1296956"/>
                  <a:pt x="3744260" y="1276586"/>
                  <a:pt x="3514288" y="1279449"/>
                </a:cubicBezTo>
                <a:cubicBezTo>
                  <a:pt x="3284316" y="1282312"/>
                  <a:pt x="2973223" y="1245623"/>
                  <a:pt x="2766997" y="1279449"/>
                </a:cubicBezTo>
                <a:cubicBezTo>
                  <a:pt x="2560771" y="1313275"/>
                  <a:pt x="2284025" y="1267810"/>
                  <a:pt x="1945650" y="1279449"/>
                </a:cubicBezTo>
                <a:cubicBezTo>
                  <a:pt x="1607275" y="1291088"/>
                  <a:pt x="1407956" y="1280884"/>
                  <a:pt x="1198359" y="1279449"/>
                </a:cubicBezTo>
                <a:cubicBezTo>
                  <a:pt x="988762" y="1278014"/>
                  <a:pt x="256253" y="1250842"/>
                  <a:pt x="0" y="1279449"/>
                </a:cubicBezTo>
                <a:cubicBezTo>
                  <a:pt x="-17828" y="968339"/>
                  <a:pt x="-22388" y="908426"/>
                  <a:pt x="0" y="639725"/>
                </a:cubicBezTo>
                <a:cubicBezTo>
                  <a:pt x="22388" y="371024"/>
                  <a:pt x="-17289" y="223945"/>
                  <a:pt x="0" y="0"/>
                </a:cubicBezTo>
                <a:close/>
              </a:path>
              <a:path w="7405588" h="1279449"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390412" y="160955"/>
                  <a:pt x="7411840" y="500938"/>
                  <a:pt x="7405588" y="652519"/>
                </a:cubicBezTo>
                <a:cubicBezTo>
                  <a:pt x="7399336" y="804100"/>
                  <a:pt x="7401531" y="1031417"/>
                  <a:pt x="7405588" y="1279449"/>
                </a:cubicBezTo>
                <a:cubicBezTo>
                  <a:pt x="7226261" y="1298179"/>
                  <a:pt x="7106435" y="1291900"/>
                  <a:pt x="6880464" y="1279449"/>
                </a:cubicBezTo>
                <a:cubicBezTo>
                  <a:pt x="6654493" y="1266998"/>
                  <a:pt x="6464347" y="1263635"/>
                  <a:pt x="6355341" y="1279449"/>
                </a:cubicBezTo>
                <a:cubicBezTo>
                  <a:pt x="6246335" y="1295263"/>
                  <a:pt x="5894222" y="1295618"/>
                  <a:pt x="5756162" y="1279449"/>
                </a:cubicBezTo>
                <a:cubicBezTo>
                  <a:pt x="5618102" y="1263280"/>
                  <a:pt x="5151091" y="1294420"/>
                  <a:pt x="4934815" y="1279449"/>
                </a:cubicBezTo>
                <a:cubicBezTo>
                  <a:pt x="4718539" y="1264478"/>
                  <a:pt x="4419669" y="1279700"/>
                  <a:pt x="4261579" y="1279449"/>
                </a:cubicBezTo>
                <a:cubicBezTo>
                  <a:pt x="4103489" y="1279198"/>
                  <a:pt x="3787567" y="1270100"/>
                  <a:pt x="3662400" y="1279449"/>
                </a:cubicBezTo>
                <a:cubicBezTo>
                  <a:pt x="3537233" y="1288798"/>
                  <a:pt x="3220143" y="1259356"/>
                  <a:pt x="2915109" y="1279449"/>
                </a:cubicBezTo>
                <a:cubicBezTo>
                  <a:pt x="2610075" y="1299542"/>
                  <a:pt x="2545973" y="1280101"/>
                  <a:pt x="2241873" y="1279449"/>
                </a:cubicBezTo>
                <a:cubicBezTo>
                  <a:pt x="1937773" y="1278797"/>
                  <a:pt x="1755204" y="1242104"/>
                  <a:pt x="1420526" y="1279449"/>
                </a:cubicBezTo>
                <a:cubicBezTo>
                  <a:pt x="1085848" y="1316794"/>
                  <a:pt x="916011" y="1278805"/>
                  <a:pt x="599179" y="1279449"/>
                </a:cubicBezTo>
                <a:cubicBezTo>
                  <a:pt x="282347" y="1280093"/>
                  <a:pt x="146465" y="1262083"/>
                  <a:pt x="0" y="1279449"/>
                </a:cubicBezTo>
                <a:cubicBezTo>
                  <a:pt x="29834" y="1020716"/>
                  <a:pt x="-18551" y="921618"/>
                  <a:pt x="0" y="665313"/>
                </a:cubicBezTo>
                <a:cubicBezTo>
                  <a:pt x="18551" y="409008"/>
                  <a:pt x="-15286" y="186008"/>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966570" y="4597574"/>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E-commerce !</a:t>
            </a:r>
          </a:p>
        </p:txBody>
      </p:sp>
      <p:sp>
        <p:nvSpPr>
          <p:cNvPr id="41" name="ZoneTexte 40">
            <a:extLst>
              <a:ext uri="{FF2B5EF4-FFF2-40B4-BE49-F238E27FC236}">
                <a16:creationId xmlns:a16="http://schemas.microsoft.com/office/drawing/2014/main" id="{41F5B4C9-D297-03BC-C857-09805736B96C}"/>
              </a:ext>
            </a:extLst>
          </p:cNvPr>
          <p:cNvSpPr txBox="1"/>
          <p:nvPr/>
        </p:nvSpPr>
        <p:spPr>
          <a:xfrm>
            <a:off x="334912" y="4800534"/>
            <a:ext cx="7405587" cy="1107996"/>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N’hésitez pas à vous référer aux informations ci-dessous, votre boîte à outils pour bénéficier de toutes les clés sur le sujet :</a:t>
            </a:r>
          </a:p>
          <a:p>
            <a:endParaRPr lang="fr-FR" sz="1100" dirty="0">
              <a:latin typeface="Cavolini" panose="03000502040302020204" pitchFamily="66" charset="0"/>
              <a:cs typeface="Cavolini" panose="03000502040302020204" pitchFamily="66" charset="0"/>
            </a:endParaRPr>
          </a:p>
          <a:p>
            <a:pPr marL="265113"/>
            <a:r>
              <a:rPr lang="fr-FR" sz="1100" b="1" dirty="0">
                <a:latin typeface="Cavolini" panose="03000502040302020204" pitchFamily="66" charset="0"/>
                <a:cs typeface="Cavolini" panose="03000502040302020204" pitchFamily="66" charset="0"/>
                <a:hlinkClick r:id="rId4"/>
              </a:rPr>
              <a:t>OAV</a:t>
            </a:r>
            <a:endParaRPr lang="fr-FR" sz="1100" b="1" dirty="0">
              <a:latin typeface="Cavolini" panose="03000502040302020204" pitchFamily="66" charset="0"/>
              <a:cs typeface="Cavolini" panose="03000502040302020204" pitchFamily="66" charset="0"/>
            </a:endParaRPr>
          </a:p>
          <a:p>
            <a:pPr marL="265113"/>
            <a:endParaRPr lang="fr-FR" sz="1100" dirty="0">
              <a:latin typeface="Cavolini" panose="03000502040302020204" pitchFamily="66" charset="0"/>
              <a:cs typeface="Cavolini" panose="03000502040302020204" pitchFamily="66" charset="0"/>
            </a:endParaRPr>
          </a:p>
          <a:p>
            <a:pPr marL="265113"/>
            <a:r>
              <a:rPr lang="fr-FR" sz="1100" b="1" dirty="0">
                <a:latin typeface="Cavolini" panose="03000502040302020204" pitchFamily="66" charset="0"/>
                <a:cs typeface="Cavolini" panose="03000502040302020204" pitchFamily="66" charset="0"/>
                <a:hlinkClick r:id="rId5"/>
              </a:rPr>
              <a:t>Diag Solutions Paiement PM &amp; EI accessible depuis le Portail </a:t>
            </a:r>
            <a:r>
              <a:rPr lang="fr-FR" sz="1100" b="1" dirty="0" err="1">
                <a:latin typeface="Cavolini" panose="03000502040302020204" pitchFamily="66" charset="0"/>
                <a:cs typeface="Cavolini" panose="03000502040302020204" pitchFamily="66" charset="0"/>
                <a:hlinkClick r:id="rId5"/>
              </a:rPr>
              <a:t>MySys</a:t>
            </a:r>
            <a:r>
              <a:rPr lang="fr-FR" sz="1100" b="1" dirty="0">
                <a:latin typeface="Cavolini" panose="03000502040302020204" pitchFamily="66" charset="0"/>
                <a:cs typeface="Cavolini" panose="03000502040302020204" pitchFamily="66" charset="0"/>
                <a:hlinkClick r:id="rId5"/>
              </a:rPr>
              <a:t> </a:t>
            </a:r>
            <a:endParaRPr lang="fr-FR" sz="1100" b="1" dirty="0">
              <a:latin typeface="Cavolini" panose="03000502040302020204" pitchFamily="66" charset="0"/>
              <a:cs typeface="Cavolini" panose="03000502040302020204" pitchFamily="66" charset="0"/>
            </a:endParaRPr>
          </a:p>
        </p:txBody>
      </p:sp>
      <p:sp>
        <p:nvSpPr>
          <p:cNvPr id="42" name="Ellipse 41">
            <a:extLst>
              <a:ext uri="{FF2B5EF4-FFF2-40B4-BE49-F238E27FC236}">
                <a16:creationId xmlns:a16="http://schemas.microsoft.com/office/drawing/2014/main" id="{B32387E1-BBB0-827D-1213-8E5DF8D04F9E}"/>
              </a:ext>
            </a:extLst>
          </p:cNvPr>
          <p:cNvSpPr/>
          <p:nvPr/>
        </p:nvSpPr>
        <p:spPr>
          <a:xfrm>
            <a:off x="441391" y="5334786"/>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43" name="Ellipse 42">
            <a:extLst>
              <a:ext uri="{FF2B5EF4-FFF2-40B4-BE49-F238E27FC236}">
                <a16:creationId xmlns:a16="http://schemas.microsoft.com/office/drawing/2014/main" id="{4696074F-E1D7-015A-B7B3-F7EDB43E97FC}"/>
              </a:ext>
            </a:extLst>
          </p:cNvPr>
          <p:cNvSpPr/>
          <p:nvPr/>
        </p:nvSpPr>
        <p:spPr>
          <a:xfrm>
            <a:off x="441392" y="567121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2" name="ZoneTexte 1">
            <a:extLst>
              <a:ext uri="{FF2B5EF4-FFF2-40B4-BE49-F238E27FC236}">
                <a16:creationId xmlns:a16="http://schemas.microsoft.com/office/drawing/2014/main" id="{9ECAFBEF-71B9-64B1-F2A1-ED6F771B151B}"/>
              </a:ext>
            </a:extLst>
          </p:cNvPr>
          <p:cNvSpPr txBox="1"/>
          <p:nvPr/>
        </p:nvSpPr>
        <p:spPr>
          <a:xfrm>
            <a:off x="334912" y="6023360"/>
            <a:ext cx="7405587" cy="369332"/>
          </a:xfrm>
          <a:prstGeom prst="rect">
            <a:avLst/>
          </a:prstGeom>
          <a:noFill/>
        </p:spPr>
        <p:txBody>
          <a:bodyPr wrap="square" rtlCol="0">
            <a:spAutoFit/>
          </a:bodyPr>
          <a:lstStyle/>
          <a:p>
            <a:r>
              <a:rPr lang="fr-FR" sz="900" dirty="0">
                <a:latin typeface="Cavolini" panose="03000502040302020204" pitchFamily="66" charset="0"/>
                <a:cs typeface="Cavolini" panose="03000502040302020204" pitchFamily="66" charset="0"/>
              </a:rPr>
              <a:t>*Clients dans TOP50 des codes NAF appétents, détenteurs de contrats monétiques soit inactifs chez nous, soit actifs auprès de la concurrence.</a:t>
            </a:r>
          </a:p>
        </p:txBody>
      </p:sp>
      <p:sp>
        <p:nvSpPr>
          <p:cNvPr id="6" name="Ellipse 5">
            <a:extLst>
              <a:ext uri="{FF2B5EF4-FFF2-40B4-BE49-F238E27FC236}">
                <a16:creationId xmlns:a16="http://schemas.microsoft.com/office/drawing/2014/main" id="{9EA92D08-4212-0AA8-D5A6-D926A757494B}"/>
              </a:ext>
            </a:extLst>
          </p:cNvPr>
          <p:cNvSpPr/>
          <p:nvPr/>
        </p:nvSpPr>
        <p:spPr>
          <a:xfrm>
            <a:off x="3487606" y="4180907"/>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3</a:t>
            </a:r>
          </a:p>
        </p:txBody>
      </p:sp>
      <p:sp>
        <p:nvSpPr>
          <p:cNvPr id="7" name="ZoneTexte 6">
            <a:extLst>
              <a:ext uri="{FF2B5EF4-FFF2-40B4-BE49-F238E27FC236}">
                <a16:creationId xmlns:a16="http://schemas.microsoft.com/office/drawing/2014/main" id="{FA81C3AB-4453-BDEA-5438-96FBE1F326D3}"/>
              </a:ext>
            </a:extLst>
          </p:cNvPr>
          <p:cNvSpPr txBox="1"/>
          <p:nvPr/>
        </p:nvSpPr>
        <p:spPr>
          <a:xfrm>
            <a:off x="3687011" y="4081605"/>
            <a:ext cx="4055366" cy="430887"/>
          </a:xfrm>
          <a:prstGeom prst="rect">
            <a:avLst/>
          </a:prstGeom>
          <a:noFill/>
        </p:spPr>
        <p:txBody>
          <a:bodyPr wrap="square" rtlCol="0">
            <a:spAutoFit/>
          </a:bodyPr>
          <a:lstStyle/>
          <a:p>
            <a:r>
              <a:rPr lang="fr-FR" sz="1100" b="1" dirty="0">
                <a:latin typeface="Cavolini" panose="03000502040302020204" pitchFamily="66" charset="0"/>
                <a:cs typeface="Cavolini" panose="03000502040302020204" pitchFamily="66" charset="0"/>
              </a:rPr>
              <a:t>Comment et quand ? </a:t>
            </a:r>
            <a:r>
              <a:rPr lang="fr-FR" sz="1100" dirty="0">
                <a:latin typeface="Cavolini" panose="03000502040302020204" pitchFamily="66" charset="0"/>
                <a:cs typeface="Cavolini" panose="03000502040302020204" pitchFamily="66" charset="0"/>
              </a:rPr>
              <a:t>Découvrez le dans le document OAV disponible ci-dessous.</a:t>
            </a:r>
          </a:p>
        </p:txBody>
      </p:sp>
      <p:pic>
        <p:nvPicPr>
          <p:cNvPr id="9" name="Image 8">
            <a:extLst>
              <a:ext uri="{FF2B5EF4-FFF2-40B4-BE49-F238E27FC236}">
                <a16:creationId xmlns:a16="http://schemas.microsoft.com/office/drawing/2014/main" id="{2EDFBFDB-13F3-BE83-12C9-1ED1547CFD5F}"/>
              </a:ext>
            </a:extLst>
          </p:cNvPr>
          <p:cNvPicPr>
            <a:picLocks noChangeAspect="1"/>
          </p:cNvPicPr>
          <p:nvPr/>
        </p:nvPicPr>
        <p:blipFill>
          <a:blip r:embed="rId6">
            <a:duotone>
              <a:prstClr val="black"/>
              <a:schemeClr val="accent4">
                <a:tint val="45000"/>
                <a:satMod val="400000"/>
              </a:schemeClr>
            </a:duotone>
          </a:blip>
          <a:stretch>
            <a:fillRect/>
          </a:stretch>
        </p:blipFill>
        <p:spPr>
          <a:xfrm rot="5400000" flipH="1" flipV="1">
            <a:off x="7476835" y="5728120"/>
            <a:ext cx="390819" cy="349164"/>
          </a:xfrm>
          <a:prstGeom prst="rect">
            <a:avLst/>
          </a:prstGeom>
          <a:noFill/>
        </p:spPr>
      </p:pic>
    </p:spTree>
    <p:extLst>
      <p:ext uri="{BB962C8B-B14F-4D97-AF65-F5344CB8AC3E}">
        <p14:creationId xmlns:p14="http://schemas.microsoft.com/office/powerpoint/2010/main" val="2097048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égende : encadrée à une bordure 37">
            <a:extLst>
              <a:ext uri="{FF2B5EF4-FFF2-40B4-BE49-F238E27FC236}">
                <a16:creationId xmlns:a16="http://schemas.microsoft.com/office/drawing/2014/main" id="{5182FEDB-49A1-EACF-CBAD-347CE96605CC}"/>
              </a:ext>
            </a:extLst>
          </p:cNvPr>
          <p:cNvSpPr/>
          <p:nvPr/>
        </p:nvSpPr>
        <p:spPr>
          <a:xfrm flipH="1">
            <a:off x="7953152" y="5090017"/>
            <a:ext cx="3164784" cy="1008095"/>
          </a:xfrm>
          <a:custGeom>
            <a:avLst/>
            <a:gdLst>
              <a:gd name="connsiteX0" fmla="*/ 0 w 3164784"/>
              <a:gd name="connsiteY0" fmla="*/ 0 h 1008095"/>
              <a:gd name="connsiteX1" fmla="*/ 664605 w 3164784"/>
              <a:gd name="connsiteY1" fmla="*/ 0 h 1008095"/>
              <a:gd name="connsiteX2" fmla="*/ 1360857 w 3164784"/>
              <a:gd name="connsiteY2" fmla="*/ 0 h 1008095"/>
              <a:gd name="connsiteX3" fmla="*/ 1962166 w 3164784"/>
              <a:gd name="connsiteY3" fmla="*/ 0 h 1008095"/>
              <a:gd name="connsiteX4" fmla="*/ 2563475 w 3164784"/>
              <a:gd name="connsiteY4" fmla="*/ 0 h 1008095"/>
              <a:gd name="connsiteX5" fmla="*/ 3164784 w 3164784"/>
              <a:gd name="connsiteY5" fmla="*/ 0 h 1008095"/>
              <a:gd name="connsiteX6" fmla="*/ 3164784 w 3164784"/>
              <a:gd name="connsiteY6" fmla="*/ 483886 h 1008095"/>
              <a:gd name="connsiteX7" fmla="*/ 3164784 w 3164784"/>
              <a:gd name="connsiteY7" fmla="*/ 1008095 h 1008095"/>
              <a:gd name="connsiteX8" fmla="*/ 2468532 w 3164784"/>
              <a:gd name="connsiteY8" fmla="*/ 1008095 h 1008095"/>
              <a:gd name="connsiteX9" fmla="*/ 1930518 w 3164784"/>
              <a:gd name="connsiteY9" fmla="*/ 1008095 h 1008095"/>
              <a:gd name="connsiteX10" fmla="*/ 1392505 w 3164784"/>
              <a:gd name="connsiteY10" fmla="*/ 1008095 h 1008095"/>
              <a:gd name="connsiteX11" fmla="*/ 791196 w 3164784"/>
              <a:gd name="connsiteY11" fmla="*/ 1008095 h 1008095"/>
              <a:gd name="connsiteX12" fmla="*/ 0 w 3164784"/>
              <a:gd name="connsiteY12" fmla="*/ 1008095 h 1008095"/>
              <a:gd name="connsiteX13" fmla="*/ 0 w 3164784"/>
              <a:gd name="connsiteY13" fmla="*/ 493967 h 1008095"/>
              <a:gd name="connsiteX14" fmla="*/ 0 w 3164784"/>
              <a:gd name="connsiteY14" fmla="*/ 0 h 1008095"/>
              <a:gd name="connsiteX0" fmla="*/ -93266 w 3164784"/>
              <a:gd name="connsiteY0" fmla="*/ 0 h 1008095"/>
              <a:gd name="connsiteX1" fmla="*/ -93266 w 3164784"/>
              <a:gd name="connsiteY1" fmla="*/ 483886 h 1008095"/>
              <a:gd name="connsiteX2" fmla="*/ -93266 w 3164784"/>
              <a:gd name="connsiteY2" fmla="*/ 1008095 h 1008095"/>
              <a:gd name="connsiteX3" fmla="*/ -93266 w 3164784"/>
              <a:gd name="connsiteY3" fmla="*/ 524209 h 1008095"/>
              <a:gd name="connsiteX4" fmla="*/ -93266 w 3164784"/>
              <a:gd name="connsiteY4" fmla="*/ 0 h 1008095"/>
              <a:gd name="connsiteX0" fmla="*/ -93266 w 3164784"/>
              <a:gd name="connsiteY0" fmla="*/ 176215 h 1008095"/>
              <a:gd name="connsiteX1" fmla="*/ -217136 w 3164784"/>
              <a:gd name="connsiteY1" fmla="*/ 38035 h 1008095"/>
            </a:gdLst>
            <a:ahLst/>
            <a:cxnLst>
              <a:cxn ang="0">
                <a:pos x="connsiteX0" y="connsiteY0"/>
              </a:cxn>
              <a:cxn ang="0">
                <a:pos x="connsiteX1" y="connsiteY1"/>
              </a:cxn>
            </a:cxnLst>
            <a:rect l="l" t="t" r="r" b="b"/>
            <a:pathLst>
              <a:path w="3164784" h="1008095" fill="none" extrusionOk="0">
                <a:moveTo>
                  <a:pt x="0" y="0"/>
                </a:moveTo>
                <a:cubicBezTo>
                  <a:pt x="189699" y="-20379"/>
                  <a:pt x="438148" y="-20236"/>
                  <a:pt x="664605" y="0"/>
                </a:cubicBezTo>
                <a:cubicBezTo>
                  <a:pt x="891062" y="20236"/>
                  <a:pt x="1033778" y="17127"/>
                  <a:pt x="1360857" y="0"/>
                </a:cubicBezTo>
                <a:cubicBezTo>
                  <a:pt x="1687936" y="-17127"/>
                  <a:pt x="1670148" y="802"/>
                  <a:pt x="1962166" y="0"/>
                </a:cubicBezTo>
                <a:cubicBezTo>
                  <a:pt x="2254184" y="-802"/>
                  <a:pt x="2392265" y="-24279"/>
                  <a:pt x="2563475" y="0"/>
                </a:cubicBezTo>
                <a:cubicBezTo>
                  <a:pt x="2734685" y="24279"/>
                  <a:pt x="2892073" y="3896"/>
                  <a:pt x="3164784" y="0"/>
                </a:cubicBezTo>
                <a:cubicBezTo>
                  <a:pt x="3181853" y="168642"/>
                  <a:pt x="3143987" y="308419"/>
                  <a:pt x="3164784" y="483886"/>
                </a:cubicBezTo>
                <a:cubicBezTo>
                  <a:pt x="3185581" y="659353"/>
                  <a:pt x="3181287" y="798604"/>
                  <a:pt x="3164784" y="1008095"/>
                </a:cubicBezTo>
                <a:cubicBezTo>
                  <a:pt x="2838496" y="1012645"/>
                  <a:pt x="2775583" y="1006398"/>
                  <a:pt x="2468532" y="1008095"/>
                </a:cubicBezTo>
                <a:cubicBezTo>
                  <a:pt x="2161481" y="1009792"/>
                  <a:pt x="2091860" y="998622"/>
                  <a:pt x="1930518" y="1008095"/>
                </a:cubicBezTo>
                <a:cubicBezTo>
                  <a:pt x="1769176" y="1017568"/>
                  <a:pt x="1654792" y="1013406"/>
                  <a:pt x="1392505" y="1008095"/>
                </a:cubicBezTo>
                <a:cubicBezTo>
                  <a:pt x="1130218" y="1002784"/>
                  <a:pt x="1037610" y="1032629"/>
                  <a:pt x="791196" y="1008095"/>
                </a:cubicBezTo>
                <a:cubicBezTo>
                  <a:pt x="544782" y="983561"/>
                  <a:pt x="207237" y="1012133"/>
                  <a:pt x="0" y="1008095"/>
                </a:cubicBezTo>
                <a:cubicBezTo>
                  <a:pt x="19763" y="762324"/>
                  <a:pt x="-17645" y="599675"/>
                  <a:pt x="0" y="493967"/>
                </a:cubicBezTo>
                <a:cubicBezTo>
                  <a:pt x="17645" y="388259"/>
                  <a:pt x="-17529" y="237319"/>
                  <a:pt x="0" y="0"/>
                </a:cubicBezTo>
                <a:close/>
              </a:path>
              <a:path w="3164784" h="1008095" fill="none" extrusionOk="0">
                <a:moveTo>
                  <a:pt x="-93266" y="0"/>
                </a:moveTo>
                <a:cubicBezTo>
                  <a:pt x="-107150" y="130638"/>
                  <a:pt x="-92551" y="366100"/>
                  <a:pt x="-93266" y="483886"/>
                </a:cubicBezTo>
                <a:cubicBezTo>
                  <a:pt x="-93981" y="601672"/>
                  <a:pt x="-76147" y="854929"/>
                  <a:pt x="-93266" y="1008095"/>
                </a:cubicBezTo>
                <a:cubicBezTo>
                  <a:pt x="-72879" y="891992"/>
                  <a:pt x="-77916" y="716050"/>
                  <a:pt x="-93266" y="524209"/>
                </a:cubicBezTo>
                <a:cubicBezTo>
                  <a:pt x="-108616" y="332368"/>
                  <a:pt x="-84651" y="221153"/>
                  <a:pt x="-93266" y="0"/>
                </a:cubicBezTo>
                <a:close/>
              </a:path>
              <a:path w="3164784" h="1008095" fill="none" extrusionOk="0">
                <a:moveTo>
                  <a:pt x="-93266" y="176215"/>
                </a:moveTo>
                <a:cubicBezTo>
                  <a:pt x="-123818" y="141946"/>
                  <a:pt x="-164446" y="102784"/>
                  <a:pt x="-217136" y="38035"/>
                </a:cubicBezTo>
              </a:path>
              <a:path w="3164784" h="1008095"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81676" y="121275"/>
                  <a:pt x="3146625" y="356024"/>
                  <a:pt x="3164784" y="473805"/>
                </a:cubicBezTo>
                <a:cubicBezTo>
                  <a:pt x="3182943" y="591587"/>
                  <a:pt x="3150177" y="857240"/>
                  <a:pt x="3164784" y="1008095"/>
                </a:cubicBezTo>
                <a:cubicBezTo>
                  <a:pt x="3021047" y="1014803"/>
                  <a:pt x="2827855" y="1013770"/>
                  <a:pt x="2563475" y="1008095"/>
                </a:cubicBezTo>
                <a:cubicBezTo>
                  <a:pt x="2299095" y="1002420"/>
                  <a:pt x="2277170" y="1014263"/>
                  <a:pt x="2025462" y="1008095"/>
                </a:cubicBezTo>
                <a:cubicBezTo>
                  <a:pt x="1773754" y="1001927"/>
                  <a:pt x="1675052" y="990496"/>
                  <a:pt x="1455801" y="1008095"/>
                </a:cubicBezTo>
                <a:cubicBezTo>
                  <a:pt x="1236550" y="1025694"/>
                  <a:pt x="1086986" y="1014911"/>
                  <a:pt x="917787" y="1008095"/>
                </a:cubicBezTo>
                <a:cubicBezTo>
                  <a:pt x="748588" y="1001279"/>
                  <a:pt x="341069" y="973010"/>
                  <a:pt x="0" y="1008095"/>
                </a:cubicBezTo>
                <a:cubicBezTo>
                  <a:pt x="-1940" y="895595"/>
                  <a:pt x="-16670" y="639912"/>
                  <a:pt x="0" y="534290"/>
                </a:cubicBezTo>
                <a:cubicBezTo>
                  <a:pt x="16670" y="428668"/>
                  <a:pt x="7931" y="161926"/>
                  <a:pt x="0" y="0"/>
                </a:cubicBezTo>
                <a:close/>
              </a:path>
              <a:path w="3164784" h="1008095" fill="none" stroke="0" extrusionOk="0">
                <a:moveTo>
                  <a:pt x="-93266" y="0"/>
                </a:moveTo>
                <a:cubicBezTo>
                  <a:pt x="-101378" y="231602"/>
                  <a:pt x="-98803" y="278989"/>
                  <a:pt x="-93266" y="483886"/>
                </a:cubicBezTo>
                <a:cubicBezTo>
                  <a:pt x="-87729" y="688783"/>
                  <a:pt x="-78123" y="882056"/>
                  <a:pt x="-93266" y="1008095"/>
                </a:cubicBezTo>
                <a:cubicBezTo>
                  <a:pt x="-107724" y="864517"/>
                  <a:pt x="-93450" y="648891"/>
                  <a:pt x="-93266" y="483886"/>
                </a:cubicBezTo>
                <a:cubicBezTo>
                  <a:pt x="-93082" y="318881"/>
                  <a:pt x="-79055" y="99815"/>
                  <a:pt x="-93266" y="0"/>
                </a:cubicBezTo>
                <a:close/>
              </a:path>
              <a:path w="3164784" h="1008095" fill="none" stroke="0" extrusionOk="0">
                <a:moveTo>
                  <a:pt x="-93266" y="176215"/>
                </a:moveTo>
                <a:cubicBezTo>
                  <a:pt x="-139459" y="114086"/>
                  <a:pt x="-194337" y="69656"/>
                  <a:pt x="-217136" y="38035"/>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3773"/>
                      <a:gd name="adj4" fmla="val -686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Les impacts sur la PV</a:t>
            </a:r>
          </a:p>
          <a:p>
            <a:pPr algn="ctr"/>
            <a:endParaRPr lang="fr-FR" sz="1100" b="1"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Dans le baromètre, la </a:t>
            </a:r>
            <a:r>
              <a:rPr lang="fr-FR" sz="1100" b="1" dirty="0">
                <a:latin typeface="Cavolini" panose="03000502040302020204" pitchFamily="66" charset="0"/>
                <a:cs typeface="Cavolini" panose="03000502040302020204" pitchFamily="66" charset="0"/>
              </a:rPr>
              <a:t>comptabilisation</a:t>
            </a:r>
            <a:r>
              <a:rPr lang="fr-FR" sz="1100" dirty="0">
                <a:latin typeface="Cavolini" panose="03000502040302020204" pitchFamily="66" charset="0"/>
                <a:cs typeface="Cavolini" panose="03000502040302020204" pitchFamily="66" charset="0"/>
              </a:rPr>
              <a:t> s’effectue </a:t>
            </a:r>
            <a:r>
              <a:rPr lang="fr-FR" sz="1100" b="1" dirty="0">
                <a:latin typeface="Cavolini" panose="03000502040302020204" pitchFamily="66" charset="0"/>
                <a:cs typeface="Cavolini" panose="03000502040302020204" pitchFamily="66" charset="0"/>
              </a:rPr>
              <a:t>sur le lead qualifié</a:t>
            </a:r>
            <a:r>
              <a:rPr lang="fr-FR" sz="1100" dirty="0">
                <a:latin typeface="Cavolini" panose="03000502040302020204" pitchFamily="66" charset="0"/>
                <a:cs typeface="Cavolini" panose="03000502040302020204" pitchFamily="66" charset="0"/>
              </a:rPr>
              <a:t>.</a:t>
            </a:r>
          </a:p>
        </p:txBody>
      </p:sp>
      <p:sp>
        <p:nvSpPr>
          <p:cNvPr id="3" name="Espace réservé du texte 2">
            <a:extLst>
              <a:ext uri="{FF2B5EF4-FFF2-40B4-BE49-F238E27FC236}">
                <a16:creationId xmlns:a16="http://schemas.microsoft.com/office/drawing/2014/main" id="{BEDD94E4-F252-DA6E-74A5-EF547F27B7BD}"/>
              </a:ext>
            </a:extLst>
          </p:cNvPr>
          <p:cNvSpPr>
            <a:spLocks noGrp="1"/>
          </p:cNvSpPr>
          <p:nvPr>
            <p:ph type="body" sz="quarter" idx="12"/>
          </p:nvPr>
        </p:nvSpPr>
        <p:spPr/>
        <p:txBody>
          <a:bodyPr/>
          <a:lstStyle/>
          <a:p>
            <a:r>
              <a:rPr lang="fr-FR" dirty="0"/>
              <a:t>La LLD pour les Pros : « on ne paie que ce que l’on consomme »</a:t>
            </a:r>
          </a:p>
        </p:txBody>
      </p:sp>
      <p:sp>
        <p:nvSpPr>
          <p:cNvPr id="4" name="Espace réservé du texte 3">
            <a:extLst>
              <a:ext uri="{FF2B5EF4-FFF2-40B4-BE49-F238E27FC236}">
                <a16:creationId xmlns:a16="http://schemas.microsoft.com/office/drawing/2014/main" id="{B65A35A5-8C82-05B3-2EF5-8F8D7F8EDBBD}"/>
              </a:ext>
            </a:extLst>
          </p:cNvPr>
          <p:cNvSpPr>
            <a:spLocks noGrp="1"/>
          </p:cNvSpPr>
          <p:nvPr>
            <p:ph type="body" sz="quarter" idx="14"/>
          </p:nvPr>
        </p:nvSpPr>
        <p:spPr/>
        <p:txBody>
          <a:bodyPr/>
          <a:lstStyle/>
          <a:p>
            <a:r>
              <a:rPr lang="fr-FR" dirty="0"/>
              <a:t>Accompagner le développement de nos clients Pros</a:t>
            </a:r>
          </a:p>
        </p:txBody>
      </p:sp>
      <p:sp>
        <p:nvSpPr>
          <p:cNvPr id="5" name="Espace réservé du texte 4">
            <a:extLst>
              <a:ext uri="{FF2B5EF4-FFF2-40B4-BE49-F238E27FC236}">
                <a16:creationId xmlns:a16="http://schemas.microsoft.com/office/drawing/2014/main" id="{50CB7355-474F-2D7E-E50D-A6D4170EFBED}"/>
              </a:ext>
            </a:extLst>
          </p:cNvPr>
          <p:cNvSpPr>
            <a:spLocks noGrp="1"/>
          </p:cNvSpPr>
          <p:nvPr>
            <p:ph type="body" sz="quarter" idx="16"/>
          </p:nvPr>
        </p:nvSpPr>
        <p:spPr/>
        <p:txBody>
          <a:bodyPr/>
          <a:lstStyle/>
          <a:p>
            <a:r>
              <a:rPr lang="fr-FR" dirty="0"/>
              <a:t>4</a:t>
            </a:r>
          </a:p>
        </p:txBody>
      </p:sp>
      <p:sp>
        <p:nvSpPr>
          <p:cNvPr id="8" name="Espace réservé du contenu 7">
            <a:extLst>
              <a:ext uri="{FF2B5EF4-FFF2-40B4-BE49-F238E27FC236}">
                <a16:creationId xmlns:a16="http://schemas.microsoft.com/office/drawing/2014/main" id="{9A61D654-1732-0011-50C3-90FD78DD5D89}"/>
              </a:ext>
            </a:extLst>
          </p:cNvPr>
          <p:cNvSpPr>
            <a:spLocks noGrp="1"/>
          </p:cNvSpPr>
          <p:nvPr>
            <p:ph idx="17"/>
          </p:nvPr>
        </p:nvSpPr>
        <p:spPr>
          <a:xfrm>
            <a:off x="695325" y="1231722"/>
            <a:ext cx="10980738" cy="1805201"/>
          </a:xfrm>
        </p:spPr>
        <p:txBody>
          <a:bodyPr/>
          <a:lstStyle/>
          <a:p>
            <a:r>
              <a:rPr lang="fr-FR" dirty="0"/>
              <a:t>La LLD, c’est </a:t>
            </a:r>
            <a:r>
              <a:rPr lang="fr-FR" b="1" dirty="0">
                <a:solidFill>
                  <a:srgbClr val="C00000"/>
                </a:solidFill>
              </a:rPr>
              <a:t>quoi</a:t>
            </a:r>
            <a:r>
              <a:rPr lang="fr-FR" dirty="0"/>
              <a:t> ? </a:t>
            </a:r>
          </a:p>
          <a:p>
            <a:pPr lvl="1"/>
            <a:r>
              <a:rPr lang="fr-FR" dirty="0"/>
              <a:t>Un </a:t>
            </a:r>
            <a:r>
              <a:rPr lang="fr-FR" b="1" dirty="0"/>
              <a:t>véhicule + </a:t>
            </a:r>
            <a:r>
              <a:rPr lang="fr-FR" dirty="0"/>
              <a:t>un </a:t>
            </a:r>
            <a:r>
              <a:rPr lang="fr-FR" b="1" dirty="0"/>
              <a:t>financement locatif </a:t>
            </a:r>
            <a:r>
              <a:rPr lang="fr-FR" dirty="0"/>
              <a:t>(borne de rechargement) + des </a:t>
            </a:r>
            <a:r>
              <a:rPr lang="fr-FR" b="1" dirty="0"/>
              <a:t>services sur mesures</a:t>
            </a:r>
            <a:r>
              <a:rPr lang="fr-FR" dirty="0"/>
              <a:t>.</a:t>
            </a:r>
          </a:p>
          <a:p>
            <a:r>
              <a:rPr lang="fr-FR" dirty="0"/>
              <a:t>La LLD, c’est pour </a:t>
            </a:r>
            <a:r>
              <a:rPr lang="fr-FR" b="1" dirty="0">
                <a:solidFill>
                  <a:srgbClr val="C00000"/>
                </a:solidFill>
              </a:rPr>
              <a:t>qui</a:t>
            </a:r>
            <a:r>
              <a:rPr lang="fr-FR" dirty="0"/>
              <a:t> ?</a:t>
            </a:r>
          </a:p>
          <a:p>
            <a:pPr lvl="1"/>
            <a:r>
              <a:rPr lang="fr-FR" b="1" dirty="0"/>
              <a:t>Tous les clients Pros </a:t>
            </a:r>
            <a:r>
              <a:rPr lang="fr-FR" dirty="0"/>
              <a:t>(TPE, PME, artisans, commerçants, professions libérales, agri-</a:t>
            </a:r>
            <a:r>
              <a:rPr lang="fr-FR" dirty="0" err="1"/>
              <a:t>viti</a:t>
            </a:r>
            <a:r>
              <a:rPr lang="fr-FR" dirty="0"/>
              <a:t>).</a:t>
            </a:r>
          </a:p>
          <a:p>
            <a:r>
              <a:rPr lang="fr-FR" dirty="0"/>
              <a:t>Quel </a:t>
            </a:r>
            <a:r>
              <a:rPr lang="fr-FR" b="1" dirty="0">
                <a:solidFill>
                  <a:srgbClr val="C00000"/>
                </a:solidFill>
              </a:rPr>
              <a:t>type de véhicules </a:t>
            </a:r>
            <a:r>
              <a:rPr lang="fr-FR" dirty="0"/>
              <a:t>finance-t-on ?</a:t>
            </a:r>
          </a:p>
          <a:p>
            <a:pPr lvl="1"/>
            <a:r>
              <a:rPr lang="fr-FR" dirty="0"/>
              <a:t>Les </a:t>
            </a:r>
            <a:r>
              <a:rPr lang="fr-FR" b="1" dirty="0"/>
              <a:t>véhicules de particuliers</a:t>
            </a:r>
            <a:r>
              <a:rPr lang="fr-FR" dirty="0"/>
              <a:t>, les </a:t>
            </a:r>
            <a:r>
              <a:rPr lang="fr-FR" b="1" dirty="0"/>
              <a:t>véhicules de sociétés</a:t>
            </a:r>
            <a:r>
              <a:rPr lang="fr-FR" dirty="0"/>
              <a:t>, les </a:t>
            </a:r>
            <a:r>
              <a:rPr lang="fr-FR" b="1" dirty="0"/>
              <a:t>véhicules utilitaires légers jusqu’à 3,5T</a:t>
            </a:r>
            <a:r>
              <a:rPr lang="fr-FR" dirty="0"/>
              <a:t>.</a:t>
            </a:r>
          </a:p>
        </p:txBody>
      </p:sp>
      <p:sp>
        <p:nvSpPr>
          <p:cNvPr id="12" name="Rectangle 11">
            <a:extLst>
              <a:ext uri="{FF2B5EF4-FFF2-40B4-BE49-F238E27FC236}">
                <a16:creationId xmlns:a16="http://schemas.microsoft.com/office/drawing/2014/main" id="{0F6DC96F-EE42-DE80-24AA-076E7E35C45E}"/>
              </a:ext>
            </a:extLst>
          </p:cNvPr>
          <p:cNvSpPr/>
          <p:nvPr/>
        </p:nvSpPr>
        <p:spPr>
          <a:xfrm>
            <a:off x="334912" y="3309468"/>
            <a:ext cx="2791060" cy="1696125"/>
          </a:xfrm>
          <a:custGeom>
            <a:avLst/>
            <a:gdLst>
              <a:gd name="connsiteX0" fmla="*/ 0 w 2791060"/>
              <a:gd name="connsiteY0" fmla="*/ 0 h 1696125"/>
              <a:gd name="connsiteX1" fmla="*/ 697765 w 2791060"/>
              <a:gd name="connsiteY1" fmla="*/ 0 h 1696125"/>
              <a:gd name="connsiteX2" fmla="*/ 1339709 w 2791060"/>
              <a:gd name="connsiteY2" fmla="*/ 0 h 1696125"/>
              <a:gd name="connsiteX3" fmla="*/ 1953742 w 2791060"/>
              <a:gd name="connsiteY3" fmla="*/ 0 h 1696125"/>
              <a:gd name="connsiteX4" fmla="*/ 2791060 w 2791060"/>
              <a:gd name="connsiteY4" fmla="*/ 0 h 1696125"/>
              <a:gd name="connsiteX5" fmla="*/ 2791060 w 2791060"/>
              <a:gd name="connsiteY5" fmla="*/ 514491 h 1696125"/>
              <a:gd name="connsiteX6" fmla="*/ 2791060 w 2791060"/>
              <a:gd name="connsiteY6" fmla="*/ 1113789 h 1696125"/>
              <a:gd name="connsiteX7" fmla="*/ 2791060 w 2791060"/>
              <a:gd name="connsiteY7" fmla="*/ 1696125 h 1696125"/>
              <a:gd name="connsiteX8" fmla="*/ 2149116 w 2791060"/>
              <a:gd name="connsiteY8" fmla="*/ 1696125 h 1696125"/>
              <a:gd name="connsiteX9" fmla="*/ 1535083 w 2791060"/>
              <a:gd name="connsiteY9" fmla="*/ 1696125 h 1696125"/>
              <a:gd name="connsiteX10" fmla="*/ 809407 w 2791060"/>
              <a:gd name="connsiteY10" fmla="*/ 1696125 h 1696125"/>
              <a:gd name="connsiteX11" fmla="*/ 0 w 2791060"/>
              <a:gd name="connsiteY11" fmla="*/ 1696125 h 1696125"/>
              <a:gd name="connsiteX12" fmla="*/ 0 w 2791060"/>
              <a:gd name="connsiteY12" fmla="*/ 1113789 h 1696125"/>
              <a:gd name="connsiteX13" fmla="*/ 0 w 2791060"/>
              <a:gd name="connsiteY13" fmla="*/ 531453 h 1696125"/>
              <a:gd name="connsiteX14" fmla="*/ 0 w 2791060"/>
              <a:gd name="connsiteY14" fmla="*/ 0 h 169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1060" h="1696125" fill="none" extrusionOk="0">
                <a:moveTo>
                  <a:pt x="0" y="0"/>
                </a:moveTo>
                <a:cubicBezTo>
                  <a:pt x="168029" y="-3922"/>
                  <a:pt x="554915" y="17166"/>
                  <a:pt x="697765" y="0"/>
                </a:cubicBezTo>
                <a:cubicBezTo>
                  <a:pt x="840616" y="-17166"/>
                  <a:pt x="1108780" y="22261"/>
                  <a:pt x="1339709" y="0"/>
                </a:cubicBezTo>
                <a:cubicBezTo>
                  <a:pt x="1570638" y="-22261"/>
                  <a:pt x="1827770" y="1970"/>
                  <a:pt x="1953742" y="0"/>
                </a:cubicBezTo>
                <a:cubicBezTo>
                  <a:pt x="2079714" y="-1970"/>
                  <a:pt x="2454864" y="-17523"/>
                  <a:pt x="2791060" y="0"/>
                </a:cubicBezTo>
                <a:cubicBezTo>
                  <a:pt x="2807375" y="178409"/>
                  <a:pt x="2789922" y="268654"/>
                  <a:pt x="2791060" y="514491"/>
                </a:cubicBezTo>
                <a:cubicBezTo>
                  <a:pt x="2792198" y="760328"/>
                  <a:pt x="2775091" y="985724"/>
                  <a:pt x="2791060" y="1113789"/>
                </a:cubicBezTo>
                <a:cubicBezTo>
                  <a:pt x="2807029" y="1241854"/>
                  <a:pt x="2775118" y="1408991"/>
                  <a:pt x="2791060" y="1696125"/>
                </a:cubicBezTo>
                <a:cubicBezTo>
                  <a:pt x="2651314" y="1681923"/>
                  <a:pt x="2294347" y="1699158"/>
                  <a:pt x="2149116" y="1696125"/>
                </a:cubicBezTo>
                <a:cubicBezTo>
                  <a:pt x="2003885" y="1693092"/>
                  <a:pt x="1706856" y="1688230"/>
                  <a:pt x="1535083" y="1696125"/>
                </a:cubicBezTo>
                <a:cubicBezTo>
                  <a:pt x="1363310" y="1704020"/>
                  <a:pt x="1133747" y="1672002"/>
                  <a:pt x="809407" y="1696125"/>
                </a:cubicBezTo>
                <a:cubicBezTo>
                  <a:pt x="485067" y="1720248"/>
                  <a:pt x="251087" y="1719618"/>
                  <a:pt x="0" y="1696125"/>
                </a:cubicBezTo>
                <a:cubicBezTo>
                  <a:pt x="3436" y="1545200"/>
                  <a:pt x="6300" y="1313051"/>
                  <a:pt x="0" y="1113789"/>
                </a:cubicBezTo>
                <a:cubicBezTo>
                  <a:pt x="-6300" y="914527"/>
                  <a:pt x="20687" y="711988"/>
                  <a:pt x="0" y="531453"/>
                </a:cubicBezTo>
                <a:cubicBezTo>
                  <a:pt x="-20687" y="350918"/>
                  <a:pt x="-8717" y="121515"/>
                  <a:pt x="0" y="0"/>
                </a:cubicBezTo>
                <a:close/>
              </a:path>
              <a:path w="2791060" h="1696125" stroke="0" extrusionOk="0">
                <a:moveTo>
                  <a:pt x="0" y="0"/>
                </a:moveTo>
                <a:cubicBezTo>
                  <a:pt x="143295" y="4671"/>
                  <a:pt x="343230" y="-8900"/>
                  <a:pt x="614033" y="0"/>
                </a:cubicBezTo>
                <a:cubicBezTo>
                  <a:pt x="884836" y="8900"/>
                  <a:pt x="1054195" y="37319"/>
                  <a:pt x="1367619" y="0"/>
                </a:cubicBezTo>
                <a:cubicBezTo>
                  <a:pt x="1681043" y="-37319"/>
                  <a:pt x="1869082" y="13180"/>
                  <a:pt x="2037474" y="0"/>
                </a:cubicBezTo>
                <a:cubicBezTo>
                  <a:pt x="2205867" y="-13180"/>
                  <a:pt x="2631360" y="36559"/>
                  <a:pt x="2791060" y="0"/>
                </a:cubicBezTo>
                <a:cubicBezTo>
                  <a:pt x="2778130" y="131197"/>
                  <a:pt x="2774530" y="342747"/>
                  <a:pt x="2791060" y="514491"/>
                </a:cubicBezTo>
                <a:cubicBezTo>
                  <a:pt x="2807590" y="686235"/>
                  <a:pt x="2812710" y="776930"/>
                  <a:pt x="2791060" y="1028983"/>
                </a:cubicBezTo>
                <a:cubicBezTo>
                  <a:pt x="2769410" y="1281036"/>
                  <a:pt x="2765305" y="1558369"/>
                  <a:pt x="2791060" y="1696125"/>
                </a:cubicBezTo>
                <a:cubicBezTo>
                  <a:pt x="2570458" y="1706047"/>
                  <a:pt x="2332186" y="1684244"/>
                  <a:pt x="2121206" y="1696125"/>
                </a:cubicBezTo>
                <a:cubicBezTo>
                  <a:pt x="1910226" y="1708006"/>
                  <a:pt x="1697158" y="1674937"/>
                  <a:pt x="1451351" y="1696125"/>
                </a:cubicBezTo>
                <a:cubicBezTo>
                  <a:pt x="1205544" y="1717313"/>
                  <a:pt x="991664" y="1683877"/>
                  <a:pt x="781497" y="1696125"/>
                </a:cubicBezTo>
                <a:cubicBezTo>
                  <a:pt x="571330" y="1708373"/>
                  <a:pt x="290526" y="1682473"/>
                  <a:pt x="0" y="1696125"/>
                </a:cubicBezTo>
                <a:cubicBezTo>
                  <a:pt x="11868" y="1553667"/>
                  <a:pt x="-16945" y="1273348"/>
                  <a:pt x="0" y="1164673"/>
                </a:cubicBezTo>
                <a:cubicBezTo>
                  <a:pt x="16945" y="1055998"/>
                  <a:pt x="7768" y="744486"/>
                  <a:pt x="0" y="616259"/>
                </a:cubicBezTo>
                <a:cubicBezTo>
                  <a:pt x="-7768" y="488032"/>
                  <a:pt x="-16776" y="133760"/>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C5BE46A-56E5-F2B3-6607-3DB4156481FA}"/>
              </a:ext>
            </a:extLst>
          </p:cNvPr>
          <p:cNvSpPr/>
          <p:nvPr/>
        </p:nvSpPr>
        <p:spPr>
          <a:xfrm>
            <a:off x="1074063" y="3228364"/>
            <a:ext cx="1312753" cy="199177"/>
          </a:xfrm>
          <a:custGeom>
            <a:avLst/>
            <a:gdLst>
              <a:gd name="connsiteX0" fmla="*/ 0 w 1312753"/>
              <a:gd name="connsiteY0" fmla="*/ 0 h 199177"/>
              <a:gd name="connsiteX1" fmla="*/ 630121 w 1312753"/>
              <a:gd name="connsiteY1" fmla="*/ 0 h 199177"/>
              <a:gd name="connsiteX2" fmla="*/ 1312753 w 1312753"/>
              <a:gd name="connsiteY2" fmla="*/ 0 h 199177"/>
              <a:gd name="connsiteX3" fmla="*/ 1312753 w 1312753"/>
              <a:gd name="connsiteY3" fmla="*/ 199177 h 199177"/>
              <a:gd name="connsiteX4" fmla="*/ 656377 w 1312753"/>
              <a:gd name="connsiteY4" fmla="*/ 199177 h 199177"/>
              <a:gd name="connsiteX5" fmla="*/ 0 w 1312753"/>
              <a:gd name="connsiteY5" fmla="*/ 199177 h 199177"/>
              <a:gd name="connsiteX6" fmla="*/ 0 w 1312753"/>
              <a:gd name="connsiteY6"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2753" h="199177" fill="none" extrusionOk="0">
                <a:moveTo>
                  <a:pt x="0" y="0"/>
                </a:moveTo>
                <a:cubicBezTo>
                  <a:pt x="258830" y="-13209"/>
                  <a:pt x="444340" y="-20073"/>
                  <a:pt x="630121" y="0"/>
                </a:cubicBezTo>
                <a:cubicBezTo>
                  <a:pt x="815902" y="20073"/>
                  <a:pt x="1160692" y="12458"/>
                  <a:pt x="1312753" y="0"/>
                </a:cubicBezTo>
                <a:cubicBezTo>
                  <a:pt x="1315071" y="80071"/>
                  <a:pt x="1315288" y="131933"/>
                  <a:pt x="1312753" y="199177"/>
                </a:cubicBezTo>
                <a:cubicBezTo>
                  <a:pt x="1138226" y="222367"/>
                  <a:pt x="955715" y="184900"/>
                  <a:pt x="656377" y="199177"/>
                </a:cubicBezTo>
                <a:cubicBezTo>
                  <a:pt x="357039" y="213454"/>
                  <a:pt x="291887" y="184227"/>
                  <a:pt x="0" y="199177"/>
                </a:cubicBezTo>
                <a:cubicBezTo>
                  <a:pt x="-4184" y="142140"/>
                  <a:pt x="3762" y="96177"/>
                  <a:pt x="0" y="0"/>
                </a:cubicBezTo>
                <a:close/>
              </a:path>
              <a:path w="1312753" h="199177" stroke="0" extrusionOk="0">
                <a:moveTo>
                  <a:pt x="0" y="0"/>
                </a:moveTo>
                <a:cubicBezTo>
                  <a:pt x="204170" y="3212"/>
                  <a:pt x="365083" y="-29063"/>
                  <a:pt x="669504" y="0"/>
                </a:cubicBezTo>
                <a:cubicBezTo>
                  <a:pt x="973925" y="29063"/>
                  <a:pt x="1122334" y="25987"/>
                  <a:pt x="1312753" y="0"/>
                </a:cubicBezTo>
                <a:cubicBezTo>
                  <a:pt x="1321789" y="69558"/>
                  <a:pt x="1305379" y="130336"/>
                  <a:pt x="1312753" y="199177"/>
                </a:cubicBezTo>
                <a:cubicBezTo>
                  <a:pt x="1063991" y="218742"/>
                  <a:pt x="940305" y="206651"/>
                  <a:pt x="682632" y="199177"/>
                </a:cubicBezTo>
                <a:cubicBezTo>
                  <a:pt x="424959" y="191703"/>
                  <a:pt x="158795" y="191893"/>
                  <a:pt x="0" y="199177"/>
                </a:cubicBezTo>
                <a:cubicBezTo>
                  <a:pt x="9397" y="103344"/>
                  <a:pt x="4346" y="93999"/>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cibles</a:t>
            </a:r>
          </a:p>
        </p:txBody>
      </p:sp>
      <p:sp>
        <p:nvSpPr>
          <p:cNvPr id="15" name="ZoneTexte 14">
            <a:extLst>
              <a:ext uri="{FF2B5EF4-FFF2-40B4-BE49-F238E27FC236}">
                <a16:creationId xmlns:a16="http://schemas.microsoft.com/office/drawing/2014/main" id="{25513378-44E0-D6CA-BB1E-75DAC7E081D2}"/>
              </a:ext>
            </a:extLst>
          </p:cNvPr>
          <p:cNvSpPr txBox="1"/>
          <p:nvPr/>
        </p:nvSpPr>
        <p:spPr>
          <a:xfrm>
            <a:off x="627562" y="3491456"/>
            <a:ext cx="2205753" cy="1446550"/>
          </a:xfrm>
          <a:prstGeom prst="rect">
            <a:avLst/>
          </a:prstGeom>
          <a:noFill/>
        </p:spPr>
        <p:txBody>
          <a:bodyPr wrap="square" rtlCol="0">
            <a:spAutoFit/>
          </a:bodyPr>
          <a:lstStyle/>
          <a:p>
            <a:pPr algn="ctr"/>
            <a:r>
              <a:rPr lang="fr-FR" sz="1100" b="1" dirty="0">
                <a:latin typeface="Cavolini" panose="03000502040302020204" pitchFamily="66" charset="0"/>
                <a:cs typeface="Cavolini" panose="03000502040302020204" pitchFamily="66" charset="0"/>
              </a:rPr>
              <a:t>Cibles GERC : </a:t>
            </a:r>
          </a:p>
          <a:p>
            <a:pPr algn="ctr"/>
            <a:r>
              <a:rPr lang="fr-FR" sz="1100" dirty="0">
                <a:latin typeface="Cavolini" panose="03000502040302020204" pitchFamily="66" charset="0"/>
                <a:cs typeface="Cavolini" panose="03000502040302020204" pitchFamily="66" charset="0"/>
              </a:rPr>
              <a:t>Action récurrente DATANEO avec ciblage mensuel : Financer l’équipement en véhicules sur clients équipés en LLD à la concurrence et bientôt à échéance</a:t>
            </a:r>
          </a:p>
        </p:txBody>
      </p:sp>
      <p:sp>
        <p:nvSpPr>
          <p:cNvPr id="23" name="Rectangle 22">
            <a:extLst>
              <a:ext uri="{FF2B5EF4-FFF2-40B4-BE49-F238E27FC236}">
                <a16:creationId xmlns:a16="http://schemas.microsoft.com/office/drawing/2014/main" id="{A7E98DE8-2548-3D6C-CE45-B5CAE9DB08D6}"/>
              </a:ext>
            </a:extLst>
          </p:cNvPr>
          <p:cNvSpPr/>
          <p:nvPr/>
        </p:nvSpPr>
        <p:spPr>
          <a:xfrm>
            <a:off x="3338624" y="3309468"/>
            <a:ext cx="4401877" cy="1696125"/>
          </a:xfrm>
          <a:custGeom>
            <a:avLst/>
            <a:gdLst>
              <a:gd name="connsiteX0" fmla="*/ 0 w 4401877"/>
              <a:gd name="connsiteY0" fmla="*/ 0 h 1696125"/>
              <a:gd name="connsiteX1" fmla="*/ 496783 w 4401877"/>
              <a:gd name="connsiteY1" fmla="*/ 0 h 1696125"/>
              <a:gd name="connsiteX2" fmla="*/ 1081604 w 4401877"/>
              <a:gd name="connsiteY2" fmla="*/ 0 h 1696125"/>
              <a:gd name="connsiteX3" fmla="*/ 1754462 w 4401877"/>
              <a:gd name="connsiteY3" fmla="*/ 0 h 1696125"/>
              <a:gd name="connsiteX4" fmla="*/ 2383302 w 4401877"/>
              <a:gd name="connsiteY4" fmla="*/ 0 h 1696125"/>
              <a:gd name="connsiteX5" fmla="*/ 2880085 w 4401877"/>
              <a:gd name="connsiteY5" fmla="*/ 0 h 1696125"/>
              <a:gd name="connsiteX6" fmla="*/ 3596962 w 4401877"/>
              <a:gd name="connsiteY6" fmla="*/ 0 h 1696125"/>
              <a:gd name="connsiteX7" fmla="*/ 4401877 w 4401877"/>
              <a:gd name="connsiteY7" fmla="*/ 0 h 1696125"/>
              <a:gd name="connsiteX8" fmla="*/ 4401877 w 4401877"/>
              <a:gd name="connsiteY8" fmla="*/ 565375 h 1696125"/>
              <a:gd name="connsiteX9" fmla="*/ 4401877 w 4401877"/>
              <a:gd name="connsiteY9" fmla="*/ 1096828 h 1696125"/>
              <a:gd name="connsiteX10" fmla="*/ 4401877 w 4401877"/>
              <a:gd name="connsiteY10" fmla="*/ 1696125 h 1696125"/>
              <a:gd name="connsiteX11" fmla="*/ 3861075 w 4401877"/>
              <a:gd name="connsiteY11" fmla="*/ 1696125 h 1696125"/>
              <a:gd name="connsiteX12" fmla="*/ 3232235 w 4401877"/>
              <a:gd name="connsiteY12" fmla="*/ 1696125 h 1696125"/>
              <a:gd name="connsiteX13" fmla="*/ 2559377 w 4401877"/>
              <a:gd name="connsiteY13" fmla="*/ 1696125 h 1696125"/>
              <a:gd name="connsiteX14" fmla="*/ 1974556 w 4401877"/>
              <a:gd name="connsiteY14" fmla="*/ 1696125 h 1696125"/>
              <a:gd name="connsiteX15" fmla="*/ 1301698 w 4401877"/>
              <a:gd name="connsiteY15" fmla="*/ 1696125 h 1696125"/>
              <a:gd name="connsiteX16" fmla="*/ 760896 w 4401877"/>
              <a:gd name="connsiteY16" fmla="*/ 1696125 h 1696125"/>
              <a:gd name="connsiteX17" fmla="*/ 0 w 4401877"/>
              <a:gd name="connsiteY17" fmla="*/ 1696125 h 1696125"/>
              <a:gd name="connsiteX18" fmla="*/ 0 w 4401877"/>
              <a:gd name="connsiteY18" fmla="*/ 1130750 h 1696125"/>
              <a:gd name="connsiteX19" fmla="*/ 0 w 4401877"/>
              <a:gd name="connsiteY19" fmla="*/ 565375 h 1696125"/>
              <a:gd name="connsiteX20" fmla="*/ 0 w 4401877"/>
              <a:gd name="connsiteY20" fmla="*/ 0 h 169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77" h="1696125" fill="none" extrusionOk="0">
                <a:moveTo>
                  <a:pt x="0" y="0"/>
                </a:moveTo>
                <a:cubicBezTo>
                  <a:pt x="229653" y="4321"/>
                  <a:pt x="365383" y="-9962"/>
                  <a:pt x="496783" y="0"/>
                </a:cubicBezTo>
                <a:cubicBezTo>
                  <a:pt x="628183" y="9962"/>
                  <a:pt x="794825" y="21581"/>
                  <a:pt x="1081604" y="0"/>
                </a:cubicBezTo>
                <a:cubicBezTo>
                  <a:pt x="1368383" y="-21581"/>
                  <a:pt x="1435513" y="-29573"/>
                  <a:pt x="1754462" y="0"/>
                </a:cubicBezTo>
                <a:cubicBezTo>
                  <a:pt x="2073411" y="29573"/>
                  <a:pt x="2101377" y="-27322"/>
                  <a:pt x="2383302" y="0"/>
                </a:cubicBezTo>
                <a:cubicBezTo>
                  <a:pt x="2665227" y="27322"/>
                  <a:pt x="2708232" y="-3205"/>
                  <a:pt x="2880085" y="0"/>
                </a:cubicBezTo>
                <a:cubicBezTo>
                  <a:pt x="3051938" y="3205"/>
                  <a:pt x="3247693" y="-15199"/>
                  <a:pt x="3596962" y="0"/>
                </a:cubicBezTo>
                <a:cubicBezTo>
                  <a:pt x="3946231" y="15199"/>
                  <a:pt x="4061400" y="-23025"/>
                  <a:pt x="4401877" y="0"/>
                </a:cubicBezTo>
                <a:cubicBezTo>
                  <a:pt x="4404879" y="278923"/>
                  <a:pt x="4388917" y="380111"/>
                  <a:pt x="4401877" y="565375"/>
                </a:cubicBezTo>
                <a:cubicBezTo>
                  <a:pt x="4414837" y="750640"/>
                  <a:pt x="4375372" y="920031"/>
                  <a:pt x="4401877" y="1096828"/>
                </a:cubicBezTo>
                <a:cubicBezTo>
                  <a:pt x="4428382" y="1273625"/>
                  <a:pt x="4406277" y="1470970"/>
                  <a:pt x="4401877" y="1696125"/>
                </a:cubicBezTo>
                <a:cubicBezTo>
                  <a:pt x="4187464" y="1682105"/>
                  <a:pt x="4011962" y="1716120"/>
                  <a:pt x="3861075" y="1696125"/>
                </a:cubicBezTo>
                <a:cubicBezTo>
                  <a:pt x="3710188" y="1676130"/>
                  <a:pt x="3461875" y="1669853"/>
                  <a:pt x="3232235" y="1696125"/>
                </a:cubicBezTo>
                <a:cubicBezTo>
                  <a:pt x="3002595" y="1722397"/>
                  <a:pt x="2728939" y="1716333"/>
                  <a:pt x="2559377" y="1696125"/>
                </a:cubicBezTo>
                <a:cubicBezTo>
                  <a:pt x="2389815" y="1675917"/>
                  <a:pt x="2232193" y="1693340"/>
                  <a:pt x="1974556" y="1696125"/>
                </a:cubicBezTo>
                <a:cubicBezTo>
                  <a:pt x="1716919" y="1698910"/>
                  <a:pt x="1529534" y="1681802"/>
                  <a:pt x="1301698" y="1696125"/>
                </a:cubicBezTo>
                <a:cubicBezTo>
                  <a:pt x="1073862" y="1710448"/>
                  <a:pt x="966932" y="1681823"/>
                  <a:pt x="760896" y="1696125"/>
                </a:cubicBezTo>
                <a:cubicBezTo>
                  <a:pt x="554860" y="1710427"/>
                  <a:pt x="199971" y="1730412"/>
                  <a:pt x="0" y="1696125"/>
                </a:cubicBezTo>
                <a:cubicBezTo>
                  <a:pt x="-1612" y="1460128"/>
                  <a:pt x="-12470" y="1270853"/>
                  <a:pt x="0" y="1130750"/>
                </a:cubicBezTo>
                <a:cubicBezTo>
                  <a:pt x="12470" y="990647"/>
                  <a:pt x="3541" y="775335"/>
                  <a:pt x="0" y="565375"/>
                </a:cubicBezTo>
                <a:cubicBezTo>
                  <a:pt x="-3541" y="355415"/>
                  <a:pt x="22812" y="167539"/>
                  <a:pt x="0" y="0"/>
                </a:cubicBezTo>
                <a:close/>
              </a:path>
              <a:path w="4401877" h="1696125" stroke="0" extrusionOk="0">
                <a:moveTo>
                  <a:pt x="0" y="0"/>
                </a:moveTo>
                <a:cubicBezTo>
                  <a:pt x="152939" y="-1670"/>
                  <a:pt x="263210" y="12203"/>
                  <a:pt x="496783" y="0"/>
                </a:cubicBezTo>
                <a:cubicBezTo>
                  <a:pt x="730356" y="-12203"/>
                  <a:pt x="1037834" y="16381"/>
                  <a:pt x="1213660" y="0"/>
                </a:cubicBezTo>
                <a:cubicBezTo>
                  <a:pt x="1389486" y="-16381"/>
                  <a:pt x="1543073" y="11886"/>
                  <a:pt x="1798481" y="0"/>
                </a:cubicBezTo>
                <a:cubicBezTo>
                  <a:pt x="2053889" y="-11886"/>
                  <a:pt x="2195788" y="-31814"/>
                  <a:pt x="2515358" y="0"/>
                </a:cubicBezTo>
                <a:cubicBezTo>
                  <a:pt x="2834928" y="31814"/>
                  <a:pt x="2834524" y="14666"/>
                  <a:pt x="3012142" y="0"/>
                </a:cubicBezTo>
                <a:cubicBezTo>
                  <a:pt x="3189760" y="-14666"/>
                  <a:pt x="3300880" y="20594"/>
                  <a:pt x="3552944" y="0"/>
                </a:cubicBezTo>
                <a:cubicBezTo>
                  <a:pt x="3805008" y="-20594"/>
                  <a:pt x="4134080" y="1503"/>
                  <a:pt x="4401877" y="0"/>
                </a:cubicBezTo>
                <a:cubicBezTo>
                  <a:pt x="4381234" y="162801"/>
                  <a:pt x="4424718" y="357687"/>
                  <a:pt x="4401877" y="599298"/>
                </a:cubicBezTo>
                <a:cubicBezTo>
                  <a:pt x="4379036" y="840909"/>
                  <a:pt x="4404608" y="993546"/>
                  <a:pt x="4401877" y="1147711"/>
                </a:cubicBezTo>
                <a:cubicBezTo>
                  <a:pt x="4399146" y="1301876"/>
                  <a:pt x="4392805" y="1474514"/>
                  <a:pt x="4401877" y="1696125"/>
                </a:cubicBezTo>
                <a:cubicBezTo>
                  <a:pt x="4183979" y="1679002"/>
                  <a:pt x="3958078" y="1682749"/>
                  <a:pt x="3729019" y="1696125"/>
                </a:cubicBezTo>
                <a:cubicBezTo>
                  <a:pt x="3499960" y="1709501"/>
                  <a:pt x="3304989" y="1719965"/>
                  <a:pt x="3188217" y="1696125"/>
                </a:cubicBezTo>
                <a:cubicBezTo>
                  <a:pt x="3071445" y="1672285"/>
                  <a:pt x="2770131" y="1678601"/>
                  <a:pt x="2647415" y="1696125"/>
                </a:cubicBezTo>
                <a:cubicBezTo>
                  <a:pt x="2524699" y="1713649"/>
                  <a:pt x="2122209" y="1682875"/>
                  <a:pt x="1974556" y="1696125"/>
                </a:cubicBezTo>
                <a:cubicBezTo>
                  <a:pt x="1826903" y="1709375"/>
                  <a:pt x="1667267" y="1692301"/>
                  <a:pt x="1433754" y="1696125"/>
                </a:cubicBezTo>
                <a:cubicBezTo>
                  <a:pt x="1200241" y="1699949"/>
                  <a:pt x="1047277" y="1695611"/>
                  <a:pt x="848933" y="1696125"/>
                </a:cubicBezTo>
                <a:cubicBezTo>
                  <a:pt x="650589" y="1696639"/>
                  <a:pt x="226131" y="1697734"/>
                  <a:pt x="0" y="1696125"/>
                </a:cubicBezTo>
                <a:cubicBezTo>
                  <a:pt x="-20566" y="1497815"/>
                  <a:pt x="16128" y="1255032"/>
                  <a:pt x="0" y="1130750"/>
                </a:cubicBezTo>
                <a:cubicBezTo>
                  <a:pt x="-16128" y="1006468"/>
                  <a:pt x="-10910" y="820373"/>
                  <a:pt x="0" y="548414"/>
                </a:cubicBezTo>
                <a:cubicBezTo>
                  <a:pt x="10910" y="276455"/>
                  <a:pt x="-20938" y="128613"/>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0634E4D-765C-C6A9-7993-AB4336A27FB3}"/>
              </a:ext>
            </a:extLst>
          </p:cNvPr>
          <p:cNvSpPr/>
          <p:nvPr/>
        </p:nvSpPr>
        <p:spPr>
          <a:xfrm>
            <a:off x="4468426" y="3216828"/>
            <a:ext cx="2142269" cy="199177"/>
          </a:xfrm>
          <a:custGeom>
            <a:avLst/>
            <a:gdLst>
              <a:gd name="connsiteX0" fmla="*/ 0 w 2142269"/>
              <a:gd name="connsiteY0" fmla="*/ 0 h 199177"/>
              <a:gd name="connsiteX1" fmla="*/ 556990 w 2142269"/>
              <a:gd name="connsiteY1" fmla="*/ 0 h 199177"/>
              <a:gd name="connsiteX2" fmla="*/ 1092557 w 2142269"/>
              <a:gd name="connsiteY2" fmla="*/ 0 h 199177"/>
              <a:gd name="connsiteX3" fmla="*/ 1649547 w 2142269"/>
              <a:gd name="connsiteY3" fmla="*/ 0 h 199177"/>
              <a:gd name="connsiteX4" fmla="*/ 2142269 w 2142269"/>
              <a:gd name="connsiteY4" fmla="*/ 0 h 199177"/>
              <a:gd name="connsiteX5" fmla="*/ 2142269 w 2142269"/>
              <a:gd name="connsiteY5" fmla="*/ 199177 h 199177"/>
              <a:gd name="connsiteX6" fmla="*/ 1670970 w 2142269"/>
              <a:gd name="connsiteY6" fmla="*/ 199177 h 199177"/>
              <a:gd name="connsiteX7" fmla="*/ 1156825 w 2142269"/>
              <a:gd name="connsiteY7" fmla="*/ 199177 h 199177"/>
              <a:gd name="connsiteX8" fmla="*/ 621258 w 2142269"/>
              <a:gd name="connsiteY8" fmla="*/ 199177 h 199177"/>
              <a:gd name="connsiteX9" fmla="*/ 0 w 2142269"/>
              <a:gd name="connsiteY9" fmla="*/ 199177 h 199177"/>
              <a:gd name="connsiteX10" fmla="*/ 0 w 2142269"/>
              <a:gd name="connsiteY10" fmla="*/ 0 h 1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2269" h="199177" fill="none" extrusionOk="0">
                <a:moveTo>
                  <a:pt x="0" y="0"/>
                </a:moveTo>
                <a:cubicBezTo>
                  <a:pt x="140581" y="-24668"/>
                  <a:pt x="295933" y="-1549"/>
                  <a:pt x="556990" y="0"/>
                </a:cubicBezTo>
                <a:cubicBezTo>
                  <a:pt x="818047" y="1549"/>
                  <a:pt x="831854" y="-16947"/>
                  <a:pt x="1092557" y="0"/>
                </a:cubicBezTo>
                <a:cubicBezTo>
                  <a:pt x="1353260" y="16947"/>
                  <a:pt x="1471568" y="6015"/>
                  <a:pt x="1649547" y="0"/>
                </a:cubicBezTo>
                <a:cubicBezTo>
                  <a:pt x="1827526" y="-6015"/>
                  <a:pt x="2008688" y="-8631"/>
                  <a:pt x="2142269" y="0"/>
                </a:cubicBezTo>
                <a:cubicBezTo>
                  <a:pt x="2137794" y="45859"/>
                  <a:pt x="2148161" y="125650"/>
                  <a:pt x="2142269" y="199177"/>
                </a:cubicBezTo>
                <a:cubicBezTo>
                  <a:pt x="2041374" y="217363"/>
                  <a:pt x="1804814" y="179367"/>
                  <a:pt x="1670970" y="199177"/>
                </a:cubicBezTo>
                <a:cubicBezTo>
                  <a:pt x="1537126" y="218987"/>
                  <a:pt x="1374766" y="210330"/>
                  <a:pt x="1156825" y="199177"/>
                </a:cubicBezTo>
                <a:cubicBezTo>
                  <a:pt x="938885" y="188024"/>
                  <a:pt x="761383" y="182703"/>
                  <a:pt x="621258" y="199177"/>
                </a:cubicBezTo>
                <a:cubicBezTo>
                  <a:pt x="481133" y="215651"/>
                  <a:pt x="160657" y="175941"/>
                  <a:pt x="0" y="199177"/>
                </a:cubicBezTo>
                <a:cubicBezTo>
                  <a:pt x="-3179" y="141811"/>
                  <a:pt x="7553" y="76036"/>
                  <a:pt x="0" y="0"/>
                </a:cubicBezTo>
                <a:close/>
              </a:path>
              <a:path w="2142269" h="199177" stroke="0" extrusionOk="0">
                <a:moveTo>
                  <a:pt x="0" y="0"/>
                </a:moveTo>
                <a:cubicBezTo>
                  <a:pt x="219624" y="19059"/>
                  <a:pt x="407046" y="-15546"/>
                  <a:pt x="556990" y="0"/>
                </a:cubicBezTo>
                <a:cubicBezTo>
                  <a:pt x="706934" y="15546"/>
                  <a:pt x="984784" y="23305"/>
                  <a:pt x="1135403" y="0"/>
                </a:cubicBezTo>
                <a:cubicBezTo>
                  <a:pt x="1286022" y="-23305"/>
                  <a:pt x="1513553" y="-4114"/>
                  <a:pt x="1670970" y="0"/>
                </a:cubicBezTo>
                <a:cubicBezTo>
                  <a:pt x="1828387" y="4114"/>
                  <a:pt x="1910113" y="-2760"/>
                  <a:pt x="2142269" y="0"/>
                </a:cubicBezTo>
                <a:cubicBezTo>
                  <a:pt x="2150267" y="79726"/>
                  <a:pt x="2149000" y="130691"/>
                  <a:pt x="2142269" y="199177"/>
                </a:cubicBezTo>
                <a:cubicBezTo>
                  <a:pt x="2015270" y="222077"/>
                  <a:pt x="1812713" y="224220"/>
                  <a:pt x="1628124" y="199177"/>
                </a:cubicBezTo>
                <a:cubicBezTo>
                  <a:pt x="1443536" y="174134"/>
                  <a:pt x="1376915" y="210936"/>
                  <a:pt x="1135403" y="199177"/>
                </a:cubicBezTo>
                <a:cubicBezTo>
                  <a:pt x="893891" y="187418"/>
                  <a:pt x="720160" y="221400"/>
                  <a:pt x="556990" y="199177"/>
                </a:cubicBezTo>
                <a:cubicBezTo>
                  <a:pt x="393820" y="176954"/>
                  <a:pt x="213827" y="181741"/>
                  <a:pt x="0" y="199177"/>
                </a:cubicBezTo>
                <a:cubicBezTo>
                  <a:pt x="-8740" y="127192"/>
                  <a:pt x="-9641" y="41545"/>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Les bonnes pratiques</a:t>
            </a:r>
          </a:p>
        </p:txBody>
      </p:sp>
      <p:sp>
        <p:nvSpPr>
          <p:cNvPr id="25" name="ZoneTexte 24">
            <a:extLst>
              <a:ext uri="{FF2B5EF4-FFF2-40B4-BE49-F238E27FC236}">
                <a16:creationId xmlns:a16="http://schemas.microsoft.com/office/drawing/2014/main" id="{5E3C0683-E647-1127-B3B1-D2F1D92F7B9A}"/>
              </a:ext>
            </a:extLst>
          </p:cNvPr>
          <p:cNvSpPr txBox="1"/>
          <p:nvPr/>
        </p:nvSpPr>
        <p:spPr>
          <a:xfrm>
            <a:off x="3338623" y="3542239"/>
            <a:ext cx="4401876" cy="938719"/>
          </a:xfrm>
          <a:prstGeom prst="rect">
            <a:avLst/>
          </a:prstGeom>
          <a:noFill/>
        </p:spPr>
        <p:txBody>
          <a:bodyPr wrap="square" rtlCol="0">
            <a:spAutoFit/>
          </a:bodyPr>
          <a:lstStyle/>
          <a:p>
            <a:pPr algn="ctr"/>
            <a:r>
              <a:rPr lang="fr-FR" sz="1100" b="1" dirty="0">
                <a:latin typeface="Cavolini" panose="03000502040302020204" pitchFamily="66" charset="0"/>
                <a:cs typeface="Cavolini" panose="03000502040302020204" pitchFamily="66" charset="0"/>
              </a:rPr>
              <a:t>Le RDV à 3 : </a:t>
            </a:r>
          </a:p>
          <a:p>
            <a:pPr algn="ctr"/>
            <a:r>
              <a:rPr lang="fr-FR" sz="1100" dirty="0">
                <a:latin typeface="Cavolini" panose="03000502040302020204" pitchFamily="66" charset="0"/>
                <a:cs typeface="Cavolini" panose="03000502040302020204" pitchFamily="66" charset="0"/>
              </a:rPr>
              <a:t>En cas de besoin client identifié, vous avez la possibilité de réaliser un entretien téléphonique à 3. Sur simple appel à la VAD*, et ce, sans prise de RDV préalable. </a:t>
            </a:r>
          </a:p>
        </p:txBody>
      </p:sp>
      <p:sp>
        <p:nvSpPr>
          <p:cNvPr id="34" name="Légende : encadrée à une bordure 33">
            <a:extLst>
              <a:ext uri="{FF2B5EF4-FFF2-40B4-BE49-F238E27FC236}">
                <a16:creationId xmlns:a16="http://schemas.microsoft.com/office/drawing/2014/main" id="{142E6A47-42B5-A243-E9BD-80CB7EF8E54C}"/>
              </a:ext>
            </a:extLst>
          </p:cNvPr>
          <p:cNvSpPr/>
          <p:nvPr/>
        </p:nvSpPr>
        <p:spPr>
          <a:xfrm flipH="1">
            <a:off x="7953152" y="3491778"/>
            <a:ext cx="3164784" cy="1498260"/>
          </a:xfrm>
          <a:custGeom>
            <a:avLst/>
            <a:gdLst>
              <a:gd name="connsiteX0" fmla="*/ 0 w 3164784"/>
              <a:gd name="connsiteY0" fmla="*/ 0 h 1498260"/>
              <a:gd name="connsiteX1" fmla="*/ 696252 w 3164784"/>
              <a:gd name="connsiteY1" fmla="*/ 0 h 1498260"/>
              <a:gd name="connsiteX2" fmla="*/ 1297561 w 3164784"/>
              <a:gd name="connsiteY2" fmla="*/ 0 h 1498260"/>
              <a:gd name="connsiteX3" fmla="*/ 1930518 w 3164784"/>
              <a:gd name="connsiteY3" fmla="*/ 0 h 1498260"/>
              <a:gd name="connsiteX4" fmla="*/ 2500179 w 3164784"/>
              <a:gd name="connsiteY4" fmla="*/ 0 h 1498260"/>
              <a:gd name="connsiteX5" fmla="*/ 3164784 w 3164784"/>
              <a:gd name="connsiteY5" fmla="*/ 0 h 1498260"/>
              <a:gd name="connsiteX6" fmla="*/ 3164784 w 3164784"/>
              <a:gd name="connsiteY6" fmla="*/ 484437 h 1498260"/>
              <a:gd name="connsiteX7" fmla="*/ 3164784 w 3164784"/>
              <a:gd name="connsiteY7" fmla="*/ 998840 h 1498260"/>
              <a:gd name="connsiteX8" fmla="*/ 3164784 w 3164784"/>
              <a:gd name="connsiteY8" fmla="*/ 1498260 h 1498260"/>
              <a:gd name="connsiteX9" fmla="*/ 2595123 w 3164784"/>
              <a:gd name="connsiteY9" fmla="*/ 1498260 h 1498260"/>
              <a:gd name="connsiteX10" fmla="*/ 1993814 w 3164784"/>
              <a:gd name="connsiteY10" fmla="*/ 1498260 h 1498260"/>
              <a:gd name="connsiteX11" fmla="*/ 1329209 w 3164784"/>
              <a:gd name="connsiteY11" fmla="*/ 1498260 h 1498260"/>
              <a:gd name="connsiteX12" fmla="*/ 696252 w 3164784"/>
              <a:gd name="connsiteY12" fmla="*/ 1498260 h 1498260"/>
              <a:gd name="connsiteX13" fmla="*/ 0 w 3164784"/>
              <a:gd name="connsiteY13" fmla="*/ 1498260 h 1498260"/>
              <a:gd name="connsiteX14" fmla="*/ 0 w 3164784"/>
              <a:gd name="connsiteY14" fmla="*/ 1013823 h 1498260"/>
              <a:gd name="connsiteX15" fmla="*/ 0 w 3164784"/>
              <a:gd name="connsiteY15" fmla="*/ 484437 h 1498260"/>
              <a:gd name="connsiteX16" fmla="*/ 0 w 3164784"/>
              <a:gd name="connsiteY16" fmla="*/ 0 h 1498260"/>
              <a:gd name="connsiteX0" fmla="*/ -93266 w 3164784"/>
              <a:gd name="connsiteY0" fmla="*/ 0 h 1498260"/>
              <a:gd name="connsiteX1" fmla="*/ -93266 w 3164784"/>
              <a:gd name="connsiteY1" fmla="*/ 469455 h 1498260"/>
              <a:gd name="connsiteX2" fmla="*/ -93266 w 3164784"/>
              <a:gd name="connsiteY2" fmla="*/ 938910 h 1498260"/>
              <a:gd name="connsiteX3" fmla="*/ -93266 w 3164784"/>
              <a:gd name="connsiteY3" fmla="*/ 1498260 h 1498260"/>
              <a:gd name="connsiteX4" fmla="*/ -93266 w 3164784"/>
              <a:gd name="connsiteY4" fmla="*/ 983857 h 1498260"/>
              <a:gd name="connsiteX5" fmla="*/ -93266 w 3164784"/>
              <a:gd name="connsiteY5" fmla="*/ 514403 h 1498260"/>
              <a:gd name="connsiteX6" fmla="*/ -93266 w 3164784"/>
              <a:gd name="connsiteY6" fmla="*/ 0 h 1498260"/>
              <a:gd name="connsiteX0" fmla="*/ -93266 w 3164784"/>
              <a:gd name="connsiteY0" fmla="*/ 261896 h 1498260"/>
              <a:gd name="connsiteX1" fmla="*/ -249037 w 3164784"/>
              <a:gd name="connsiteY1" fmla="*/ 799142 h 1498260"/>
            </a:gdLst>
            <a:ahLst/>
            <a:cxnLst>
              <a:cxn ang="0">
                <a:pos x="connsiteX0" y="connsiteY0"/>
              </a:cxn>
              <a:cxn ang="0">
                <a:pos x="connsiteX1" y="connsiteY1"/>
              </a:cxn>
            </a:cxnLst>
            <a:rect l="l" t="t" r="r" b="b"/>
            <a:pathLst>
              <a:path w="3164784" h="1498260" fill="none" extrusionOk="0">
                <a:moveTo>
                  <a:pt x="0" y="0"/>
                </a:moveTo>
                <a:cubicBezTo>
                  <a:pt x="251765" y="-31645"/>
                  <a:pt x="476502" y="-30577"/>
                  <a:pt x="696252" y="0"/>
                </a:cubicBezTo>
                <a:cubicBezTo>
                  <a:pt x="916002" y="30577"/>
                  <a:pt x="1126351" y="-24279"/>
                  <a:pt x="1297561" y="0"/>
                </a:cubicBezTo>
                <a:cubicBezTo>
                  <a:pt x="1468771" y="24279"/>
                  <a:pt x="1670575" y="-23920"/>
                  <a:pt x="1930518" y="0"/>
                </a:cubicBezTo>
                <a:cubicBezTo>
                  <a:pt x="2190461" y="23920"/>
                  <a:pt x="2357498" y="6055"/>
                  <a:pt x="2500179" y="0"/>
                </a:cubicBezTo>
                <a:cubicBezTo>
                  <a:pt x="2642860" y="-6055"/>
                  <a:pt x="2964837" y="19712"/>
                  <a:pt x="3164784" y="0"/>
                </a:cubicBezTo>
                <a:cubicBezTo>
                  <a:pt x="3181098" y="119055"/>
                  <a:pt x="3181420" y="342121"/>
                  <a:pt x="3164784" y="484437"/>
                </a:cubicBezTo>
                <a:cubicBezTo>
                  <a:pt x="3148148" y="626753"/>
                  <a:pt x="3171572" y="797984"/>
                  <a:pt x="3164784" y="998840"/>
                </a:cubicBezTo>
                <a:cubicBezTo>
                  <a:pt x="3157996" y="1199696"/>
                  <a:pt x="3168917" y="1311739"/>
                  <a:pt x="3164784" y="1498260"/>
                </a:cubicBezTo>
                <a:cubicBezTo>
                  <a:pt x="2916190" y="1513322"/>
                  <a:pt x="2873294" y="1510791"/>
                  <a:pt x="2595123" y="1498260"/>
                </a:cubicBezTo>
                <a:cubicBezTo>
                  <a:pt x="2316952" y="1485729"/>
                  <a:pt x="2239749" y="1483489"/>
                  <a:pt x="1993814" y="1498260"/>
                </a:cubicBezTo>
                <a:cubicBezTo>
                  <a:pt x="1747879" y="1513031"/>
                  <a:pt x="1505672" y="1499384"/>
                  <a:pt x="1329209" y="1498260"/>
                </a:cubicBezTo>
                <a:cubicBezTo>
                  <a:pt x="1152747" y="1497136"/>
                  <a:pt x="959260" y="1474994"/>
                  <a:pt x="696252" y="1498260"/>
                </a:cubicBezTo>
                <a:cubicBezTo>
                  <a:pt x="433244" y="1521526"/>
                  <a:pt x="343801" y="1483219"/>
                  <a:pt x="0" y="1498260"/>
                </a:cubicBezTo>
                <a:cubicBezTo>
                  <a:pt x="-3011" y="1324496"/>
                  <a:pt x="-12015" y="1247887"/>
                  <a:pt x="0" y="1013823"/>
                </a:cubicBezTo>
                <a:cubicBezTo>
                  <a:pt x="12015" y="779759"/>
                  <a:pt x="-12588" y="687143"/>
                  <a:pt x="0" y="484437"/>
                </a:cubicBezTo>
                <a:cubicBezTo>
                  <a:pt x="12588" y="281731"/>
                  <a:pt x="18026" y="224874"/>
                  <a:pt x="0" y="0"/>
                </a:cubicBezTo>
                <a:close/>
              </a:path>
              <a:path w="3164784" h="1498260" fill="none" extrusionOk="0">
                <a:moveTo>
                  <a:pt x="-93266" y="0"/>
                </a:moveTo>
                <a:cubicBezTo>
                  <a:pt x="-108377" y="160684"/>
                  <a:pt x="-90124" y="311732"/>
                  <a:pt x="-93266" y="469455"/>
                </a:cubicBezTo>
                <a:cubicBezTo>
                  <a:pt x="-96408" y="627178"/>
                  <a:pt x="-108106" y="809355"/>
                  <a:pt x="-93266" y="938910"/>
                </a:cubicBezTo>
                <a:cubicBezTo>
                  <a:pt x="-78426" y="1068466"/>
                  <a:pt x="-110970" y="1286359"/>
                  <a:pt x="-93266" y="1498260"/>
                </a:cubicBezTo>
                <a:cubicBezTo>
                  <a:pt x="-90500" y="1382613"/>
                  <a:pt x="-94433" y="1098814"/>
                  <a:pt x="-93266" y="983857"/>
                </a:cubicBezTo>
                <a:cubicBezTo>
                  <a:pt x="-92099" y="868900"/>
                  <a:pt x="-83586" y="632249"/>
                  <a:pt x="-93266" y="514403"/>
                </a:cubicBezTo>
                <a:cubicBezTo>
                  <a:pt x="-102946" y="396557"/>
                  <a:pt x="-98687" y="144901"/>
                  <a:pt x="-93266" y="0"/>
                </a:cubicBezTo>
                <a:close/>
              </a:path>
              <a:path w="3164784" h="1498260" fill="none" extrusionOk="0">
                <a:moveTo>
                  <a:pt x="-93266" y="261896"/>
                </a:moveTo>
                <a:cubicBezTo>
                  <a:pt x="-157911" y="417882"/>
                  <a:pt x="-188393" y="615441"/>
                  <a:pt x="-249037" y="799142"/>
                </a:cubicBezTo>
              </a:path>
              <a:path w="3164784" h="1498260" stroke="0" extrusionOk="0">
                <a:moveTo>
                  <a:pt x="0" y="0"/>
                </a:moveTo>
                <a:cubicBezTo>
                  <a:pt x="154959" y="10028"/>
                  <a:pt x="322080" y="26340"/>
                  <a:pt x="632957" y="0"/>
                </a:cubicBezTo>
                <a:cubicBezTo>
                  <a:pt x="943834" y="-26340"/>
                  <a:pt x="1068247" y="-17656"/>
                  <a:pt x="1265914" y="0"/>
                </a:cubicBezTo>
                <a:cubicBezTo>
                  <a:pt x="1463581" y="17656"/>
                  <a:pt x="1604895" y="24873"/>
                  <a:pt x="1898870" y="0"/>
                </a:cubicBezTo>
                <a:cubicBezTo>
                  <a:pt x="2192845" y="-24873"/>
                  <a:pt x="2307665" y="7121"/>
                  <a:pt x="2563475" y="0"/>
                </a:cubicBezTo>
                <a:cubicBezTo>
                  <a:pt x="2819285" y="-7121"/>
                  <a:pt x="2972615" y="-17111"/>
                  <a:pt x="3164784" y="0"/>
                </a:cubicBezTo>
                <a:cubicBezTo>
                  <a:pt x="3154416" y="96281"/>
                  <a:pt x="3150493" y="278605"/>
                  <a:pt x="3164784" y="454472"/>
                </a:cubicBezTo>
                <a:cubicBezTo>
                  <a:pt x="3179075" y="630339"/>
                  <a:pt x="3151722" y="803265"/>
                  <a:pt x="3164784" y="923927"/>
                </a:cubicBezTo>
                <a:cubicBezTo>
                  <a:pt x="3177846" y="1044589"/>
                  <a:pt x="3145631" y="1375451"/>
                  <a:pt x="3164784" y="1498260"/>
                </a:cubicBezTo>
                <a:cubicBezTo>
                  <a:pt x="3030790" y="1500317"/>
                  <a:pt x="2796131" y="1477985"/>
                  <a:pt x="2500179" y="1498260"/>
                </a:cubicBezTo>
                <a:cubicBezTo>
                  <a:pt x="2204227" y="1518535"/>
                  <a:pt x="2149769" y="1480661"/>
                  <a:pt x="1930518" y="1498260"/>
                </a:cubicBezTo>
                <a:cubicBezTo>
                  <a:pt x="1711267" y="1515859"/>
                  <a:pt x="1556663" y="1503346"/>
                  <a:pt x="1392505" y="1498260"/>
                </a:cubicBezTo>
                <a:cubicBezTo>
                  <a:pt x="1228347" y="1493174"/>
                  <a:pt x="1026109" y="1519822"/>
                  <a:pt x="854492" y="1498260"/>
                </a:cubicBezTo>
                <a:cubicBezTo>
                  <a:pt x="682875" y="1476698"/>
                  <a:pt x="284063" y="1487196"/>
                  <a:pt x="0" y="1498260"/>
                </a:cubicBezTo>
                <a:cubicBezTo>
                  <a:pt x="-7494" y="1295394"/>
                  <a:pt x="16139" y="1167277"/>
                  <a:pt x="0" y="1043788"/>
                </a:cubicBezTo>
                <a:cubicBezTo>
                  <a:pt x="-16139" y="920299"/>
                  <a:pt x="25589" y="714582"/>
                  <a:pt x="0" y="529385"/>
                </a:cubicBezTo>
                <a:cubicBezTo>
                  <a:pt x="-25589" y="344188"/>
                  <a:pt x="-12383" y="117167"/>
                  <a:pt x="0" y="0"/>
                </a:cubicBezTo>
                <a:close/>
              </a:path>
              <a:path w="3164784" h="1498260" fill="none" stroke="0" extrusionOk="0">
                <a:moveTo>
                  <a:pt x="-93266" y="0"/>
                </a:moveTo>
                <a:cubicBezTo>
                  <a:pt x="-85990" y="163430"/>
                  <a:pt x="-104067" y="228221"/>
                  <a:pt x="-93266" y="454472"/>
                </a:cubicBezTo>
                <a:cubicBezTo>
                  <a:pt x="-82465" y="680723"/>
                  <a:pt x="-74789" y="776528"/>
                  <a:pt x="-93266" y="908944"/>
                </a:cubicBezTo>
                <a:cubicBezTo>
                  <a:pt x="-111743" y="1041360"/>
                  <a:pt x="-82259" y="1332413"/>
                  <a:pt x="-93266" y="1498260"/>
                </a:cubicBezTo>
                <a:cubicBezTo>
                  <a:pt x="-81037" y="1400380"/>
                  <a:pt x="-80050" y="1154603"/>
                  <a:pt x="-93266" y="1043788"/>
                </a:cubicBezTo>
                <a:cubicBezTo>
                  <a:pt x="-106482" y="932973"/>
                  <a:pt x="-75042" y="669757"/>
                  <a:pt x="-93266" y="574333"/>
                </a:cubicBezTo>
                <a:cubicBezTo>
                  <a:pt x="-111490" y="478909"/>
                  <a:pt x="-98936" y="234485"/>
                  <a:pt x="-93266" y="0"/>
                </a:cubicBezTo>
                <a:close/>
              </a:path>
              <a:path w="3164784" h="1498260" fill="none" stroke="0" extrusionOk="0">
                <a:moveTo>
                  <a:pt x="-93266" y="261896"/>
                </a:moveTo>
                <a:cubicBezTo>
                  <a:pt x="-111377" y="404414"/>
                  <a:pt x="-181519" y="624473"/>
                  <a:pt x="-249037" y="799142"/>
                </a:cubicBezTo>
              </a:path>
            </a:pathLst>
          </a:custGeom>
          <a:ln>
            <a:solidFill>
              <a:schemeClr val="tx1"/>
            </a:solidFill>
            <a:extLst>
              <a:ext uri="{C807C97D-BFC1-408E-A445-0C87EB9F89A2}">
                <ask:lineSketchStyleProps xmlns:ask="http://schemas.microsoft.com/office/drawing/2018/sketchyshapes" sd="1160033190">
                  <a:prstGeom prst="accentBorderCallout1">
                    <a:avLst>
                      <a:gd name="adj1" fmla="val 17480"/>
                      <a:gd name="adj2" fmla="val -2947"/>
                      <a:gd name="adj3" fmla="val 53338"/>
                      <a:gd name="adj4" fmla="val -786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Cavolini" panose="03000502040302020204" pitchFamily="66" charset="0"/>
                <a:cs typeface="Cavolini" panose="03000502040302020204" pitchFamily="66" charset="0"/>
              </a:rPr>
              <a:t>L’impact sur la création de valeur</a:t>
            </a:r>
          </a:p>
          <a:p>
            <a:pPr algn="ctr"/>
            <a:endParaRPr lang="fr-FR" sz="1100" dirty="0">
              <a:latin typeface="Cavolini" panose="03000502040302020204" pitchFamily="66" charset="0"/>
              <a:cs typeface="Cavolini" panose="03000502040302020204" pitchFamily="66" charset="0"/>
            </a:endParaRPr>
          </a:p>
          <a:p>
            <a:pPr algn="ctr"/>
            <a:r>
              <a:rPr lang="fr-FR" sz="1100" dirty="0">
                <a:latin typeface="Cavolini" panose="03000502040302020204" pitchFamily="66" charset="0"/>
                <a:cs typeface="Cavolini" panose="03000502040302020204" pitchFamily="66" charset="0"/>
              </a:rPr>
              <a:t>Le PNB moyen est de </a:t>
            </a:r>
            <a:r>
              <a:rPr lang="fr-FR" sz="1100" b="1" dirty="0">
                <a:latin typeface="Cavolini" panose="03000502040302020204" pitchFamily="66" charset="0"/>
                <a:cs typeface="Cavolini" panose="03000502040302020204" pitchFamily="66" charset="0"/>
              </a:rPr>
              <a:t>800€ par véhicule mis à la route</a:t>
            </a:r>
            <a:r>
              <a:rPr lang="fr-FR" sz="1100" dirty="0">
                <a:latin typeface="Cavolini" panose="03000502040302020204" pitchFamily="66" charset="0"/>
                <a:cs typeface="Cavolini" panose="03000502040302020204" pitchFamily="66" charset="0"/>
              </a:rPr>
              <a:t>, sur la base d’un véhicule à 35 k€.</a:t>
            </a:r>
          </a:p>
        </p:txBody>
      </p:sp>
      <p:pic>
        <p:nvPicPr>
          <p:cNvPr id="33" name="Picture 6">
            <a:extLst>
              <a:ext uri="{FF2B5EF4-FFF2-40B4-BE49-F238E27FC236}">
                <a16:creationId xmlns:a16="http://schemas.microsoft.com/office/drawing/2014/main" id="{59E93E68-E9FA-FD2D-6C02-3029C974487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150" b="48184" l="77966" r="91768">
                        <a14:foregroundMark x1="87288" y1="28692" x2="86683" y2="33535"/>
                        <a14:foregroundMark x1="83172" y1="32809" x2="89104" y2="31719"/>
                        <a14:foregroundMark x1="84746" y1="26634" x2="85956" y2="26513"/>
                        <a14:foregroundMark x1="85472" y1="38499" x2="87530" y2="42373"/>
                        <a14:foregroundMark x1="84746" y1="38499" x2="85351" y2="37046"/>
                        <a14:foregroundMark x1="86804" y1="48305" x2="86804" y2="48305"/>
                        <a14:foregroundMark x1="86804" y1="39104" x2="86804" y2="38136"/>
                        <a14:foregroundMark x1="79177" y1="44552" x2="80993" y2="43947"/>
                        <a14:foregroundMark x1="82203" y1="48305" x2="82203" y2="48305"/>
                        <a14:foregroundMark x1="83535" y1="44794" x2="84019" y2="44431"/>
                        <a14:foregroundMark x1="91768" y1="30993" x2="91768" y2="30993"/>
                        <a14:backgroundMark x1="83535" y1="44431" x2="83535" y2="44431"/>
                      </a14:backgroundRemoval>
                    </a14:imgEffect>
                  </a14:imgLayer>
                </a14:imgProps>
              </a:ext>
              <a:ext uri="{28A0092B-C50C-407E-A947-70E740481C1C}">
                <a14:useLocalDpi xmlns:a14="http://schemas.microsoft.com/office/drawing/2010/main" val="0"/>
              </a:ext>
            </a:extLst>
          </a:blip>
          <a:srcRect l="76782" t="25205" r="6690" b="50629"/>
          <a:stretch/>
        </p:blipFill>
        <p:spPr bwMode="auto">
          <a:xfrm>
            <a:off x="10747282" y="4323180"/>
            <a:ext cx="1510299" cy="22083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6D50C84A-7043-9CAD-D3C4-15B1A88C50FA}"/>
              </a:ext>
            </a:extLst>
          </p:cNvPr>
          <p:cNvSpPr/>
          <p:nvPr/>
        </p:nvSpPr>
        <p:spPr>
          <a:xfrm>
            <a:off x="334912" y="5197034"/>
            <a:ext cx="7405588" cy="1139006"/>
          </a:xfrm>
          <a:custGeom>
            <a:avLst/>
            <a:gdLst>
              <a:gd name="connsiteX0" fmla="*/ 0 w 7405588"/>
              <a:gd name="connsiteY0" fmla="*/ 0 h 1139006"/>
              <a:gd name="connsiteX1" fmla="*/ 821347 w 7405588"/>
              <a:gd name="connsiteY1" fmla="*/ 0 h 1139006"/>
              <a:gd name="connsiteX2" fmla="*/ 1494582 w 7405588"/>
              <a:gd name="connsiteY2" fmla="*/ 0 h 1139006"/>
              <a:gd name="connsiteX3" fmla="*/ 2241873 w 7405588"/>
              <a:gd name="connsiteY3" fmla="*/ 0 h 1139006"/>
              <a:gd name="connsiteX4" fmla="*/ 2989165 w 7405588"/>
              <a:gd name="connsiteY4" fmla="*/ 0 h 1139006"/>
              <a:gd name="connsiteX5" fmla="*/ 3662400 w 7405588"/>
              <a:gd name="connsiteY5" fmla="*/ 0 h 1139006"/>
              <a:gd name="connsiteX6" fmla="*/ 4187523 w 7405588"/>
              <a:gd name="connsiteY6" fmla="*/ 0 h 1139006"/>
              <a:gd name="connsiteX7" fmla="*/ 4934815 w 7405588"/>
              <a:gd name="connsiteY7" fmla="*/ 0 h 1139006"/>
              <a:gd name="connsiteX8" fmla="*/ 5533994 w 7405588"/>
              <a:gd name="connsiteY8" fmla="*/ 0 h 1139006"/>
              <a:gd name="connsiteX9" fmla="*/ 6207229 w 7405588"/>
              <a:gd name="connsiteY9" fmla="*/ 0 h 1139006"/>
              <a:gd name="connsiteX10" fmla="*/ 6658297 w 7405588"/>
              <a:gd name="connsiteY10" fmla="*/ 0 h 1139006"/>
              <a:gd name="connsiteX11" fmla="*/ 7405588 w 7405588"/>
              <a:gd name="connsiteY11" fmla="*/ 0 h 1139006"/>
              <a:gd name="connsiteX12" fmla="*/ 7405588 w 7405588"/>
              <a:gd name="connsiteY12" fmla="*/ 569503 h 1139006"/>
              <a:gd name="connsiteX13" fmla="*/ 7405588 w 7405588"/>
              <a:gd name="connsiteY13" fmla="*/ 1139006 h 1139006"/>
              <a:gd name="connsiteX14" fmla="*/ 6954520 w 7405588"/>
              <a:gd name="connsiteY14" fmla="*/ 1139006 h 1139006"/>
              <a:gd name="connsiteX15" fmla="*/ 6429397 w 7405588"/>
              <a:gd name="connsiteY15" fmla="*/ 1139006 h 1139006"/>
              <a:gd name="connsiteX16" fmla="*/ 5682106 w 7405588"/>
              <a:gd name="connsiteY16" fmla="*/ 1139006 h 1139006"/>
              <a:gd name="connsiteX17" fmla="*/ 4934815 w 7405588"/>
              <a:gd name="connsiteY17" fmla="*/ 1139006 h 1139006"/>
              <a:gd name="connsiteX18" fmla="*/ 4335635 w 7405588"/>
              <a:gd name="connsiteY18" fmla="*/ 1139006 h 1139006"/>
              <a:gd name="connsiteX19" fmla="*/ 3514288 w 7405588"/>
              <a:gd name="connsiteY19" fmla="*/ 1139006 h 1139006"/>
              <a:gd name="connsiteX20" fmla="*/ 2766997 w 7405588"/>
              <a:gd name="connsiteY20" fmla="*/ 1139006 h 1139006"/>
              <a:gd name="connsiteX21" fmla="*/ 1945650 w 7405588"/>
              <a:gd name="connsiteY21" fmla="*/ 1139006 h 1139006"/>
              <a:gd name="connsiteX22" fmla="*/ 1198359 w 7405588"/>
              <a:gd name="connsiteY22" fmla="*/ 1139006 h 1139006"/>
              <a:gd name="connsiteX23" fmla="*/ 0 w 7405588"/>
              <a:gd name="connsiteY23" fmla="*/ 1139006 h 1139006"/>
              <a:gd name="connsiteX24" fmla="*/ 0 w 7405588"/>
              <a:gd name="connsiteY24" fmla="*/ 569503 h 1139006"/>
              <a:gd name="connsiteX25" fmla="*/ 0 w 7405588"/>
              <a:gd name="connsiteY25" fmla="*/ 0 h 113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05588" h="1139006" fill="none" extrusionOk="0">
                <a:moveTo>
                  <a:pt x="0" y="0"/>
                </a:moveTo>
                <a:cubicBezTo>
                  <a:pt x="391991" y="16671"/>
                  <a:pt x="565198" y="26736"/>
                  <a:pt x="821347" y="0"/>
                </a:cubicBezTo>
                <a:cubicBezTo>
                  <a:pt x="1077496" y="-26736"/>
                  <a:pt x="1230681" y="32531"/>
                  <a:pt x="1494582" y="0"/>
                </a:cubicBezTo>
                <a:cubicBezTo>
                  <a:pt x="1758484" y="-32531"/>
                  <a:pt x="1940643" y="-31200"/>
                  <a:pt x="2241873" y="0"/>
                </a:cubicBezTo>
                <a:cubicBezTo>
                  <a:pt x="2543103" y="31200"/>
                  <a:pt x="2815905" y="13610"/>
                  <a:pt x="2989165" y="0"/>
                </a:cubicBezTo>
                <a:cubicBezTo>
                  <a:pt x="3162425" y="-13610"/>
                  <a:pt x="3356887" y="26449"/>
                  <a:pt x="3662400" y="0"/>
                </a:cubicBezTo>
                <a:cubicBezTo>
                  <a:pt x="3967914" y="-26449"/>
                  <a:pt x="4080315" y="-12820"/>
                  <a:pt x="4187523" y="0"/>
                </a:cubicBezTo>
                <a:cubicBezTo>
                  <a:pt x="4294731" y="12820"/>
                  <a:pt x="4710865" y="32171"/>
                  <a:pt x="4934815" y="0"/>
                </a:cubicBezTo>
                <a:cubicBezTo>
                  <a:pt x="5158765" y="-32171"/>
                  <a:pt x="5297487" y="-26211"/>
                  <a:pt x="5533994" y="0"/>
                </a:cubicBezTo>
                <a:cubicBezTo>
                  <a:pt x="5770501" y="26211"/>
                  <a:pt x="5993929" y="-4780"/>
                  <a:pt x="6207229" y="0"/>
                </a:cubicBezTo>
                <a:cubicBezTo>
                  <a:pt x="6420529" y="4780"/>
                  <a:pt x="6474798" y="17762"/>
                  <a:pt x="6658297" y="0"/>
                </a:cubicBezTo>
                <a:cubicBezTo>
                  <a:pt x="6841796" y="-17762"/>
                  <a:pt x="7100523" y="-9884"/>
                  <a:pt x="7405588" y="0"/>
                </a:cubicBezTo>
                <a:cubicBezTo>
                  <a:pt x="7378741" y="183975"/>
                  <a:pt x="7401548" y="389549"/>
                  <a:pt x="7405588" y="569503"/>
                </a:cubicBezTo>
                <a:cubicBezTo>
                  <a:pt x="7409628" y="749457"/>
                  <a:pt x="7386453" y="953821"/>
                  <a:pt x="7405588" y="1139006"/>
                </a:cubicBezTo>
                <a:cubicBezTo>
                  <a:pt x="7238604" y="1155927"/>
                  <a:pt x="7146131" y="1127963"/>
                  <a:pt x="6954520" y="1139006"/>
                </a:cubicBezTo>
                <a:cubicBezTo>
                  <a:pt x="6762909" y="1150049"/>
                  <a:pt x="6594653" y="1142268"/>
                  <a:pt x="6429397" y="1139006"/>
                </a:cubicBezTo>
                <a:cubicBezTo>
                  <a:pt x="6264141" y="1135744"/>
                  <a:pt x="5944120" y="1136414"/>
                  <a:pt x="5682106" y="1139006"/>
                </a:cubicBezTo>
                <a:cubicBezTo>
                  <a:pt x="5420092" y="1141598"/>
                  <a:pt x="5209279" y="1172273"/>
                  <a:pt x="4934815" y="1139006"/>
                </a:cubicBezTo>
                <a:cubicBezTo>
                  <a:pt x="4660351" y="1105739"/>
                  <a:pt x="4554775" y="1121499"/>
                  <a:pt x="4335635" y="1139006"/>
                </a:cubicBezTo>
                <a:cubicBezTo>
                  <a:pt x="4116495" y="1156513"/>
                  <a:pt x="3744260" y="1136143"/>
                  <a:pt x="3514288" y="1139006"/>
                </a:cubicBezTo>
                <a:cubicBezTo>
                  <a:pt x="3284316" y="1141869"/>
                  <a:pt x="2973223" y="1105180"/>
                  <a:pt x="2766997" y="1139006"/>
                </a:cubicBezTo>
                <a:cubicBezTo>
                  <a:pt x="2560771" y="1172832"/>
                  <a:pt x="2284025" y="1127367"/>
                  <a:pt x="1945650" y="1139006"/>
                </a:cubicBezTo>
                <a:cubicBezTo>
                  <a:pt x="1607275" y="1150645"/>
                  <a:pt x="1407956" y="1140441"/>
                  <a:pt x="1198359" y="1139006"/>
                </a:cubicBezTo>
                <a:cubicBezTo>
                  <a:pt x="988762" y="1137571"/>
                  <a:pt x="256253" y="1110399"/>
                  <a:pt x="0" y="1139006"/>
                </a:cubicBezTo>
                <a:cubicBezTo>
                  <a:pt x="-11732" y="897393"/>
                  <a:pt x="24243" y="761862"/>
                  <a:pt x="0" y="569503"/>
                </a:cubicBezTo>
                <a:cubicBezTo>
                  <a:pt x="-24243" y="377144"/>
                  <a:pt x="-1988" y="230496"/>
                  <a:pt x="0" y="0"/>
                </a:cubicBezTo>
                <a:close/>
              </a:path>
              <a:path w="7405588" h="1139006" stroke="0" extrusionOk="0">
                <a:moveTo>
                  <a:pt x="0" y="0"/>
                </a:moveTo>
                <a:cubicBezTo>
                  <a:pt x="137200" y="-18062"/>
                  <a:pt x="305274" y="-3737"/>
                  <a:pt x="451068" y="0"/>
                </a:cubicBezTo>
                <a:cubicBezTo>
                  <a:pt x="596862" y="3737"/>
                  <a:pt x="869273" y="-15063"/>
                  <a:pt x="1272415" y="0"/>
                </a:cubicBezTo>
                <a:cubicBezTo>
                  <a:pt x="1675557" y="15063"/>
                  <a:pt x="1579451" y="-25351"/>
                  <a:pt x="1871594" y="0"/>
                </a:cubicBezTo>
                <a:cubicBezTo>
                  <a:pt x="2163737" y="25351"/>
                  <a:pt x="2472433" y="-5970"/>
                  <a:pt x="2692941" y="0"/>
                </a:cubicBezTo>
                <a:cubicBezTo>
                  <a:pt x="2913449" y="5970"/>
                  <a:pt x="2992209" y="-2027"/>
                  <a:pt x="3144009" y="0"/>
                </a:cubicBezTo>
                <a:cubicBezTo>
                  <a:pt x="3295809" y="2027"/>
                  <a:pt x="3525254" y="-23831"/>
                  <a:pt x="3669132" y="0"/>
                </a:cubicBezTo>
                <a:cubicBezTo>
                  <a:pt x="3813010" y="23831"/>
                  <a:pt x="4246126" y="13218"/>
                  <a:pt x="4490479" y="0"/>
                </a:cubicBezTo>
                <a:cubicBezTo>
                  <a:pt x="4734832" y="-13218"/>
                  <a:pt x="5079321" y="27631"/>
                  <a:pt x="5311826" y="0"/>
                </a:cubicBezTo>
                <a:cubicBezTo>
                  <a:pt x="5544331" y="-27631"/>
                  <a:pt x="5725159" y="-5181"/>
                  <a:pt x="5911006" y="0"/>
                </a:cubicBezTo>
                <a:cubicBezTo>
                  <a:pt x="6096853" y="5181"/>
                  <a:pt x="6224305" y="17421"/>
                  <a:pt x="6362073" y="0"/>
                </a:cubicBezTo>
                <a:cubicBezTo>
                  <a:pt x="6499841" y="-17421"/>
                  <a:pt x="7082881" y="-23685"/>
                  <a:pt x="7405588" y="0"/>
                </a:cubicBezTo>
                <a:cubicBezTo>
                  <a:pt x="7419689" y="285112"/>
                  <a:pt x="7383301" y="344619"/>
                  <a:pt x="7405588" y="580893"/>
                </a:cubicBezTo>
                <a:cubicBezTo>
                  <a:pt x="7427875" y="817167"/>
                  <a:pt x="7426891" y="929617"/>
                  <a:pt x="7405588" y="1139006"/>
                </a:cubicBezTo>
                <a:cubicBezTo>
                  <a:pt x="7226261" y="1157736"/>
                  <a:pt x="7106435" y="1151457"/>
                  <a:pt x="6880464" y="1139006"/>
                </a:cubicBezTo>
                <a:cubicBezTo>
                  <a:pt x="6654493" y="1126555"/>
                  <a:pt x="6464347" y="1123192"/>
                  <a:pt x="6355341" y="1139006"/>
                </a:cubicBezTo>
                <a:cubicBezTo>
                  <a:pt x="6246335" y="1154820"/>
                  <a:pt x="5894222" y="1155175"/>
                  <a:pt x="5756162" y="1139006"/>
                </a:cubicBezTo>
                <a:cubicBezTo>
                  <a:pt x="5618102" y="1122837"/>
                  <a:pt x="5151091" y="1153977"/>
                  <a:pt x="4934815" y="1139006"/>
                </a:cubicBezTo>
                <a:cubicBezTo>
                  <a:pt x="4718539" y="1124035"/>
                  <a:pt x="4419669" y="1139257"/>
                  <a:pt x="4261579" y="1139006"/>
                </a:cubicBezTo>
                <a:cubicBezTo>
                  <a:pt x="4103489" y="1138755"/>
                  <a:pt x="3787567" y="1129657"/>
                  <a:pt x="3662400" y="1139006"/>
                </a:cubicBezTo>
                <a:cubicBezTo>
                  <a:pt x="3537233" y="1148355"/>
                  <a:pt x="3220143" y="1118913"/>
                  <a:pt x="2915109" y="1139006"/>
                </a:cubicBezTo>
                <a:cubicBezTo>
                  <a:pt x="2610075" y="1159099"/>
                  <a:pt x="2545973" y="1139658"/>
                  <a:pt x="2241873" y="1139006"/>
                </a:cubicBezTo>
                <a:cubicBezTo>
                  <a:pt x="1937773" y="1138354"/>
                  <a:pt x="1755204" y="1101661"/>
                  <a:pt x="1420526" y="1139006"/>
                </a:cubicBezTo>
                <a:cubicBezTo>
                  <a:pt x="1085848" y="1176351"/>
                  <a:pt x="916011" y="1138362"/>
                  <a:pt x="599179" y="1139006"/>
                </a:cubicBezTo>
                <a:cubicBezTo>
                  <a:pt x="282347" y="1139650"/>
                  <a:pt x="146465" y="1121640"/>
                  <a:pt x="0" y="1139006"/>
                </a:cubicBezTo>
                <a:cubicBezTo>
                  <a:pt x="19571" y="1024386"/>
                  <a:pt x="21529" y="796771"/>
                  <a:pt x="0" y="592283"/>
                </a:cubicBezTo>
                <a:cubicBezTo>
                  <a:pt x="-21529" y="387795"/>
                  <a:pt x="11251" y="258974"/>
                  <a:pt x="0" y="0"/>
                </a:cubicBezTo>
                <a:close/>
              </a:path>
            </a:pathLst>
          </a:custGeom>
          <a:solidFill>
            <a:schemeClr val="bg1"/>
          </a:solidFill>
          <a:ln>
            <a:solidFill>
              <a:schemeClr val="tx1"/>
            </a:solidFill>
            <a:extLst>
              <a:ext uri="{C807C97D-BFC1-408E-A445-0C87EB9F89A2}">
                <ask:lineSketchStyleProps xmlns:ask="http://schemas.microsoft.com/office/drawing/2018/sketchyshapes" sd="381053223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6E7D18A-353D-7D56-285B-70356916DDFB}"/>
              </a:ext>
            </a:extLst>
          </p:cNvPr>
          <p:cNvSpPr/>
          <p:nvPr/>
        </p:nvSpPr>
        <p:spPr>
          <a:xfrm>
            <a:off x="2855689" y="5081653"/>
            <a:ext cx="2573617" cy="205961"/>
          </a:xfrm>
          <a:custGeom>
            <a:avLst/>
            <a:gdLst>
              <a:gd name="connsiteX0" fmla="*/ 0 w 2573617"/>
              <a:gd name="connsiteY0" fmla="*/ 0 h 205961"/>
              <a:gd name="connsiteX1" fmla="*/ 669140 w 2573617"/>
              <a:gd name="connsiteY1" fmla="*/ 0 h 205961"/>
              <a:gd name="connsiteX2" fmla="*/ 1312545 w 2573617"/>
              <a:gd name="connsiteY2" fmla="*/ 0 h 205961"/>
              <a:gd name="connsiteX3" fmla="*/ 1981685 w 2573617"/>
              <a:gd name="connsiteY3" fmla="*/ 0 h 205961"/>
              <a:gd name="connsiteX4" fmla="*/ 2573617 w 2573617"/>
              <a:gd name="connsiteY4" fmla="*/ 0 h 205961"/>
              <a:gd name="connsiteX5" fmla="*/ 2573617 w 2573617"/>
              <a:gd name="connsiteY5" fmla="*/ 205961 h 205961"/>
              <a:gd name="connsiteX6" fmla="*/ 2007421 w 2573617"/>
              <a:gd name="connsiteY6" fmla="*/ 205961 h 205961"/>
              <a:gd name="connsiteX7" fmla="*/ 1389753 w 2573617"/>
              <a:gd name="connsiteY7" fmla="*/ 205961 h 205961"/>
              <a:gd name="connsiteX8" fmla="*/ 746349 w 2573617"/>
              <a:gd name="connsiteY8" fmla="*/ 205961 h 205961"/>
              <a:gd name="connsiteX9" fmla="*/ 0 w 2573617"/>
              <a:gd name="connsiteY9" fmla="*/ 205961 h 205961"/>
              <a:gd name="connsiteX10" fmla="*/ 0 w 2573617"/>
              <a:gd name="connsiteY10" fmla="*/ 0 h 205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3617" h="205961" fill="none" extrusionOk="0">
                <a:moveTo>
                  <a:pt x="0" y="0"/>
                </a:moveTo>
                <a:cubicBezTo>
                  <a:pt x="224467" y="-2057"/>
                  <a:pt x="408492" y="-31270"/>
                  <a:pt x="669140" y="0"/>
                </a:cubicBezTo>
                <a:cubicBezTo>
                  <a:pt x="929788" y="31270"/>
                  <a:pt x="1039898" y="13037"/>
                  <a:pt x="1312545" y="0"/>
                </a:cubicBezTo>
                <a:cubicBezTo>
                  <a:pt x="1585193" y="-13037"/>
                  <a:pt x="1672938" y="3759"/>
                  <a:pt x="1981685" y="0"/>
                </a:cubicBezTo>
                <a:cubicBezTo>
                  <a:pt x="2290432" y="-3759"/>
                  <a:pt x="2306968" y="28199"/>
                  <a:pt x="2573617" y="0"/>
                </a:cubicBezTo>
                <a:cubicBezTo>
                  <a:pt x="2579118" y="98705"/>
                  <a:pt x="2582507" y="122604"/>
                  <a:pt x="2573617" y="205961"/>
                </a:cubicBezTo>
                <a:cubicBezTo>
                  <a:pt x="2340293" y="190094"/>
                  <a:pt x="2231808" y="221531"/>
                  <a:pt x="2007421" y="205961"/>
                </a:cubicBezTo>
                <a:cubicBezTo>
                  <a:pt x="1783034" y="190391"/>
                  <a:pt x="1645467" y="225782"/>
                  <a:pt x="1389753" y="205961"/>
                </a:cubicBezTo>
                <a:cubicBezTo>
                  <a:pt x="1134039" y="186140"/>
                  <a:pt x="1010887" y="192116"/>
                  <a:pt x="746349" y="205961"/>
                </a:cubicBezTo>
                <a:cubicBezTo>
                  <a:pt x="481811" y="219806"/>
                  <a:pt x="369648" y="237217"/>
                  <a:pt x="0" y="205961"/>
                </a:cubicBezTo>
                <a:cubicBezTo>
                  <a:pt x="4739" y="144975"/>
                  <a:pt x="-1206" y="100014"/>
                  <a:pt x="0" y="0"/>
                </a:cubicBezTo>
                <a:close/>
              </a:path>
              <a:path w="2573617" h="205961" stroke="0" extrusionOk="0">
                <a:moveTo>
                  <a:pt x="0" y="0"/>
                </a:moveTo>
                <a:cubicBezTo>
                  <a:pt x="165795" y="-8546"/>
                  <a:pt x="516355" y="-18860"/>
                  <a:pt x="669140" y="0"/>
                </a:cubicBezTo>
                <a:cubicBezTo>
                  <a:pt x="821925" y="18860"/>
                  <a:pt x="1072472" y="4525"/>
                  <a:pt x="1364017" y="0"/>
                </a:cubicBezTo>
                <a:cubicBezTo>
                  <a:pt x="1655562" y="-4525"/>
                  <a:pt x="1766429" y="-12961"/>
                  <a:pt x="2007421" y="0"/>
                </a:cubicBezTo>
                <a:cubicBezTo>
                  <a:pt x="2248413" y="12961"/>
                  <a:pt x="2325507" y="-3682"/>
                  <a:pt x="2573617" y="0"/>
                </a:cubicBezTo>
                <a:cubicBezTo>
                  <a:pt x="2576084" y="46081"/>
                  <a:pt x="2565717" y="156150"/>
                  <a:pt x="2573617" y="205961"/>
                </a:cubicBezTo>
                <a:cubicBezTo>
                  <a:pt x="2323773" y="216651"/>
                  <a:pt x="2178223" y="186925"/>
                  <a:pt x="1955949" y="205961"/>
                </a:cubicBezTo>
                <a:cubicBezTo>
                  <a:pt x="1733675" y="224997"/>
                  <a:pt x="1607608" y="222610"/>
                  <a:pt x="1364017" y="205961"/>
                </a:cubicBezTo>
                <a:cubicBezTo>
                  <a:pt x="1120426" y="189312"/>
                  <a:pt x="815526" y="204285"/>
                  <a:pt x="669140" y="205961"/>
                </a:cubicBezTo>
                <a:cubicBezTo>
                  <a:pt x="522754" y="207637"/>
                  <a:pt x="151184" y="208419"/>
                  <a:pt x="0" y="205961"/>
                </a:cubicBezTo>
                <a:cubicBezTo>
                  <a:pt x="4316" y="155390"/>
                  <a:pt x="4606" y="50916"/>
                  <a:pt x="0" y="0"/>
                </a:cubicBezTo>
                <a:close/>
              </a:path>
            </a:pathLst>
          </a:custGeom>
          <a:solidFill>
            <a:srgbClr val="C00000"/>
          </a:solidFill>
          <a:ln>
            <a:extLst>
              <a:ext uri="{C807C97D-BFC1-408E-A445-0C87EB9F89A2}">
                <ask:lineSketchStyleProps xmlns:ask="http://schemas.microsoft.com/office/drawing/2018/sketchyshapes" sd="21973806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Cavolini" panose="03000502040302020204" pitchFamily="66" charset="0"/>
                <a:cs typeface="Cavolini" panose="03000502040302020204" pitchFamily="66" charset="0"/>
              </a:rPr>
              <a:t>Tout sur LLD pour les Pros !</a:t>
            </a:r>
          </a:p>
        </p:txBody>
      </p:sp>
      <p:sp>
        <p:nvSpPr>
          <p:cNvPr id="41" name="ZoneTexte 40">
            <a:extLst>
              <a:ext uri="{FF2B5EF4-FFF2-40B4-BE49-F238E27FC236}">
                <a16:creationId xmlns:a16="http://schemas.microsoft.com/office/drawing/2014/main" id="{41F5B4C9-D297-03BC-C857-09805736B96C}"/>
              </a:ext>
            </a:extLst>
          </p:cNvPr>
          <p:cNvSpPr txBox="1"/>
          <p:nvPr/>
        </p:nvSpPr>
        <p:spPr>
          <a:xfrm>
            <a:off x="695324" y="5362318"/>
            <a:ext cx="7045175" cy="938719"/>
          </a:xfrm>
          <a:prstGeom prst="rect">
            <a:avLst/>
          </a:prstGeom>
          <a:noFill/>
        </p:spPr>
        <p:txBody>
          <a:bodyPr wrap="square" rtlCol="0">
            <a:spAutoFit/>
          </a:bodyPr>
          <a:lstStyle/>
          <a:p>
            <a:r>
              <a:rPr lang="fr-FR" sz="1100" dirty="0">
                <a:latin typeface="Cavolini" panose="03000502040302020204" pitchFamily="66" charset="0"/>
                <a:cs typeface="Cavolini" panose="03000502040302020204" pitchFamily="66" charset="0"/>
              </a:rPr>
              <a:t>Pour tout savoir sur la LLD, rendez-vous dans la Rubrique des Commerciaux Pro et consultez le document de référence : </a:t>
            </a:r>
            <a:r>
              <a:rPr lang="fr-FR" sz="1100" b="1" dirty="0">
                <a:latin typeface="Cavolini" panose="03000502040302020204" pitchFamily="66" charset="0"/>
                <a:cs typeface="Cavolini" panose="03000502040302020204" pitchFamily="66" charset="0"/>
                <a:hlinkClick r:id="rId4"/>
              </a:rPr>
              <a:t>l’essentiel de la location longue durée</a:t>
            </a:r>
            <a:r>
              <a:rPr lang="fr-FR" sz="1100" dirty="0">
                <a:latin typeface="Cavolini" panose="03000502040302020204" pitchFamily="66" charset="0"/>
                <a:cs typeface="Cavolini" panose="03000502040302020204" pitchFamily="66" charset="0"/>
              </a:rPr>
              <a:t>. </a:t>
            </a:r>
          </a:p>
          <a:p>
            <a:endParaRPr lang="fr-FR" sz="1100" dirty="0">
              <a:latin typeface="Cavolini" panose="03000502040302020204" pitchFamily="66" charset="0"/>
              <a:cs typeface="Cavolini" panose="03000502040302020204" pitchFamily="66" charset="0"/>
            </a:endParaRPr>
          </a:p>
          <a:p>
            <a:r>
              <a:rPr lang="fr-FR" sz="1100" dirty="0">
                <a:latin typeface="Cavolini" panose="03000502040302020204" pitchFamily="66" charset="0"/>
                <a:cs typeface="Cavolini" panose="03000502040302020204" pitchFamily="66" charset="0"/>
              </a:rPr>
              <a:t>Configurer son véhicule, connaître son futur loyer, réaliser des simulations LLD en quelques clics ? Ayez le réflexe </a:t>
            </a:r>
            <a:r>
              <a:rPr lang="fr-FR" sz="1100" b="1" dirty="0">
                <a:latin typeface="Cavolini" panose="03000502040302020204" pitchFamily="66" charset="0"/>
                <a:cs typeface="Cavolini" panose="03000502040302020204" pitchFamily="66" charset="0"/>
                <a:hlinkClick r:id="rId5"/>
              </a:rPr>
              <a:t>MyCarLease</a:t>
            </a:r>
            <a:r>
              <a:rPr lang="fr-FR" sz="1100" dirty="0">
                <a:latin typeface="Cavolini" panose="03000502040302020204" pitchFamily="66" charset="0"/>
                <a:cs typeface="Cavolini" panose="03000502040302020204" pitchFamily="66" charset="0"/>
              </a:rPr>
              <a:t> ! </a:t>
            </a:r>
          </a:p>
        </p:txBody>
      </p:sp>
      <p:sp>
        <p:nvSpPr>
          <p:cNvPr id="42" name="Ellipse 41">
            <a:extLst>
              <a:ext uri="{FF2B5EF4-FFF2-40B4-BE49-F238E27FC236}">
                <a16:creationId xmlns:a16="http://schemas.microsoft.com/office/drawing/2014/main" id="{B32387E1-BBB0-827D-1213-8E5DF8D04F9E}"/>
              </a:ext>
            </a:extLst>
          </p:cNvPr>
          <p:cNvSpPr/>
          <p:nvPr/>
        </p:nvSpPr>
        <p:spPr>
          <a:xfrm>
            <a:off x="468460" y="5498181"/>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1</a:t>
            </a:r>
          </a:p>
        </p:txBody>
      </p:sp>
      <p:sp>
        <p:nvSpPr>
          <p:cNvPr id="43" name="Ellipse 42">
            <a:extLst>
              <a:ext uri="{FF2B5EF4-FFF2-40B4-BE49-F238E27FC236}">
                <a16:creationId xmlns:a16="http://schemas.microsoft.com/office/drawing/2014/main" id="{4696074F-E1D7-015A-B7B3-F7EDB43E97FC}"/>
              </a:ext>
            </a:extLst>
          </p:cNvPr>
          <p:cNvSpPr/>
          <p:nvPr/>
        </p:nvSpPr>
        <p:spPr>
          <a:xfrm>
            <a:off x="465561" y="5891889"/>
            <a:ext cx="185123" cy="185123"/>
          </a:xfrm>
          <a:custGeom>
            <a:avLst/>
            <a:gdLst>
              <a:gd name="connsiteX0" fmla="*/ 0 w 185123"/>
              <a:gd name="connsiteY0" fmla="*/ 92562 h 185123"/>
              <a:gd name="connsiteX1" fmla="*/ 92562 w 185123"/>
              <a:gd name="connsiteY1" fmla="*/ 0 h 185123"/>
              <a:gd name="connsiteX2" fmla="*/ 185124 w 185123"/>
              <a:gd name="connsiteY2" fmla="*/ 92562 h 185123"/>
              <a:gd name="connsiteX3" fmla="*/ 92562 w 185123"/>
              <a:gd name="connsiteY3" fmla="*/ 185124 h 185123"/>
              <a:gd name="connsiteX4" fmla="*/ 0 w 185123"/>
              <a:gd name="connsiteY4" fmla="*/ 92562 h 18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23" h="185123" fill="none" extrusionOk="0">
                <a:moveTo>
                  <a:pt x="0" y="92562"/>
                </a:moveTo>
                <a:cubicBezTo>
                  <a:pt x="-8530" y="43927"/>
                  <a:pt x="39719" y="4510"/>
                  <a:pt x="92562" y="0"/>
                </a:cubicBezTo>
                <a:cubicBezTo>
                  <a:pt x="145811" y="-10339"/>
                  <a:pt x="192359" y="40443"/>
                  <a:pt x="185124" y="92562"/>
                </a:cubicBezTo>
                <a:cubicBezTo>
                  <a:pt x="179157" y="139867"/>
                  <a:pt x="151287" y="192823"/>
                  <a:pt x="92562" y="185124"/>
                </a:cubicBezTo>
                <a:cubicBezTo>
                  <a:pt x="44260" y="196146"/>
                  <a:pt x="488" y="138087"/>
                  <a:pt x="0" y="92562"/>
                </a:cubicBezTo>
                <a:close/>
              </a:path>
              <a:path w="185123" h="185123" stroke="0" extrusionOk="0">
                <a:moveTo>
                  <a:pt x="0" y="92562"/>
                </a:moveTo>
                <a:cubicBezTo>
                  <a:pt x="2100" y="46333"/>
                  <a:pt x="26584" y="3265"/>
                  <a:pt x="92562" y="0"/>
                </a:cubicBezTo>
                <a:cubicBezTo>
                  <a:pt x="155171" y="-10136"/>
                  <a:pt x="184025" y="40117"/>
                  <a:pt x="185124" y="92562"/>
                </a:cubicBezTo>
                <a:cubicBezTo>
                  <a:pt x="178050" y="140445"/>
                  <a:pt x="132680" y="189084"/>
                  <a:pt x="92562" y="185124"/>
                </a:cubicBezTo>
                <a:cubicBezTo>
                  <a:pt x="40624" y="192015"/>
                  <a:pt x="-12103" y="137716"/>
                  <a:pt x="0" y="92562"/>
                </a:cubicBezTo>
                <a:close/>
              </a:path>
            </a:pathLst>
          </a:custGeom>
          <a:ln w="9525">
            <a:solidFill>
              <a:srgbClr val="C00000"/>
            </a:solidFill>
            <a:extLst>
              <a:ext uri="{C807C97D-BFC1-408E-A445-0C87EB9F89A2}">
                <ask:lineSketchStyleProps xmlns:ask="http://schemas.microsoft.com/office/drawing/2018/sketchyshapes" sd="321757073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Berlin Sans FB Demi" panose="020E0802020502020306" pitchFamily="34" charset="0"/>
              </a:rPr>
              <a:t>2</a:t>
            </a:r>
          </a:p>
        </p:txBody>
      </p:sp>
      <p:sp>
        <p:nvSpPr>
          <p:cNvPr id="6" name="ZoneTexte 5">
            <a:extLst>
              <a:ext uri="{FF2B5EF4-FFF2-40B4-BE49-F238E27FC236}">
                <a16:creationId xmlns:a16="http://schemas.microsoft.com/office/drawing/2014/main" id="{69F0AAAA-0273-9B5B-3CB3-723ADEC685C2}"/>
              </a:ext>
            </a:extLst>
          </p:cNvPr>
          <p:cNvSpPr txBox="1"/>
          <p:nvPr/>
        </p:nvSpPr>
        <p:spPr>
          <a:xfrm>
            <a:off x="3338623" y="4607192"/>
            <a:ext cx="4401876" cy="369332"/>
          </a:xfrm>
          <a:prstGeom prst="rect">
            <a:avLst/>
          </a:prstGeom>
          <a:noFill/>
        </p:spPr>
        <p:txBody>
          <a:bodyPr wrap="square" rtlCol="0">
            <a:spAutoFit/>
          </a:bodyPr>
          <a:lstStyle/>
          <a:p>
            <a:pPr algn="ctr"/>
            <a:r>
              <a:rPr lang="fr-FR" sz="900" dirty="0">
                <a:latin typeface="Cavolini" panose="03000502040302020204" pitchFamily="66" charset="0"/>
                <a:cs typeface="Cavolini" panose="03000502040302020204" pitchFamily="66" charset="0"/>
              </a:rPr>
              <a:t>*Vente A Distance de BPCE CARLEASE : des experts à votre disposition de 8h30 à 18h.</a:t>
            </a:r>
          </a:p>
        </p:txBody>
      </p:sp>
      <p:pic>
        <p:nvPicPr>
          <p:cNvPr id="2" name="Image 1">
            <a:extLst>
              <a:ext uri="{FF2B5EF4-FFF2-40B4-BE49-F238E27FC236}">
                <a16:creationId xmlns:a16="http://schemas.microsoft.com/office/drawing/2014/main" id="{2B0E20D2-EB4B-02CB-4D39-9C43BB105CA8}"/>
              </a:ext>
            </a:extLst>
          </p:cNvPr>
          <p:cNvPicPr>
            <a:picLocks noChangeAspect="1"/>
          </p:cNvPicPr>
          <p:nvPr/>
        </p:nvPicPr>
        <p:blipFill>
          <a:blip r:embed="rId6">
            <a:duotone>
              <a:prstClr val="black"/>
              <a:schemeClr val="accent4">
                <a:tint val="45000"/>
                <a:satMod val="400000"/>
              </a:schemeClr>
            </a:duotone>
          </a:blip>
          <a:stretch>
            <a:fillRect/>
          </a:stretch>
        </p:blipFill>
        <p:spPr>
          <a:xfrm rot="5400000" flipH="1" flipV="1">
            <a:off x="7476835" y="6128657"/>
            <a:ext cx="390819" cy="349164"/>
          </a:xfrm>
          <a:prstGeom prst="rect">
            <a:avLst/>
          </a:prstGeom>
          <a:noFill/>
        </p:spPr>
      </p:pic>
    </p:spTree>
    <p:extLst>
      <p:ext uri="{BB962C8B-B14F-4D97-AF65-F5344CB8AC3E}">
        <p14:creationId xmlns:p14="http://schemas.microsoft.com/office/powerpoint/2010/main" val="791223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2975399" y="2512437"/>
            <a:ext cx="8360966" cy="1833126"/>
          </a:xfrm>
        </p:spPr>
        <p:txBody>
          <a:bodyPr/>
          <a:lstStyle/>
          <a:p>
            <a:r>
              <a:rPr lang="fr-FR" dirty="0"/>
              <a:t>Le contexte et les objectifs de l’Heure du Jeudi</a:t>
            </a:r>
          </a:p>
          <a:p>
            <a:r>
              <a:rPr lang="fr-FR" dirty="0"/>
              <a:t>Nos filiales et nos partenaires</a:t>
            </a:r>
          </a:p>
          <a:p>
            <a:r>
              <a:rPr lang="fr-FR" b="1" dirty="0">
                <a:solidFill>
                  <a:srgbClr val="C00000"/>
                </a:solidFill>
              </a:rPr>
              <a:t>Les démarches commerciales </a:t>
            </a:r>
          </a:p>
          <a:p>
            <a:r>
              <a:rPr lang="fr-FR" dirty="0"/>
              <a:t>Conclusion</a:t>
            </a:r>
          </a:p>
        </p:txBody>
      </p:sp>
    </p:spTree>
    <p:extLst>
      <p:ext uri="{BB962C8B-B14F-4D97-AF65-F5344CB8AC3E}">
        <p14:creationId xmlns:p14="http://schemas.microsoft.com/office/powerpoint/2010/main" val="1950031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ED79492-BE47-BCDC-1486-4766781EA4CC}"/>
              </a:ext>
            </a:extLst>
          </p:cNvPr>
          <p:cNvSpPr>
            <a:spLocks noGrp="1"/>
          </p:cNvSpPr>
          <p:nvPr>
            <p:ph type="body" sz="quarter" idx="12"/>
          </p:nvPr>
        </p:nvSpPr>
        <p:spPr/>
        <p:txBody>
          <a:bodyPr/>
          <a:lstStyle/>
          <a:p>
            <a:r>
              <a:rPr lang="fr-FR" dirty="0"/>
              <a:t>Parce qu’oublier de se préparer, c’est se préparer à être oublié, voici quelques outils pour être proactif sur le sujet ! </a:t>
            </a:r>
          </a:p>
        </p:txBody>
      </p:sp>
      <p:sp>
        <p:nvSpPr>
          <p:cNvPr id="4" name="Espace réservé du texte 3">
            <a:extLst>
              <a:ext uri="{FF2B5EF4-FFF2-40B4-BE49-F238E27FC236}">
                <a16:creationId xmlns:a16="http://schemas.microsoft.com/office/drawing/2014/main" id="{22539F3A-048E-AA04-A6C5-541701BC4F9D}"/>
              </a:ext>
            </a:extLst>
          </p:cNvPr>
          <p:cNvSpPr>
            <a:spLocks noGrp="1"/>
          </p:cNvSpPr>
          <p:nvPr>
            <p:ph type="body" sz="quarter" idx="14"/>
          </p:nvPr>
        </p:nvSpPr>
        <p:spPr/>
        <p:txBody>
          <a:bodyPr/>
          <a:lstStyle/>
          <a:p>
            <a:r>
              <a:rPr lang="fr-FR" dirty="0"/>
              <a:t>Les démarches commerciales</a:t>
            </a:r>
          </a:p>
        </p:txBody>
      </p:sp>
      <p:sp>
        <p:nvSpPr>
          <p:cNvPr id="5" name="Espace réservé du texte 4">
            <a:extLst>
              <a:ext uri="{FF2B5EF4-FFF2-40B4-BE49-F238E27FC236}">
                <a16:creationId xmlns:a16="http://schemas.microsoft.com/office/drawing/2014/main" id="{8CC059BE-FD8A-89B5-9068-223E0875C72A}"/>
              </a:ext>
            </a:extLst>
          </p:cNvPr>
          <p:cNvSpPr>
            <a:spLocks noGrp="1"/>
          </p:cNvSpPr>
          <p:nvPr>
            <p:ph type="body" sz="quarter" idx="16"/>
          </p:nvPr>
        </p:nvSpPr>
        <p:spPr/>
        <p:txBody>
          <a:bodyPr/>
          <a:lstStyle/>
          <a:p>
            <a:r>
              <a:rPr lang="fr-FR" dirty="0"/>
              <a:t>5</a:t>
            </a:r>
          </a:p>
        </p:txBody>
      </p:sp>
      <p:sp>
        <p:nvSpPr>
          <p:cNvPr id="7" name="Espace réservé du contenu 6">
            <a:extLst>
              <a:ext uri="{FF2B5EF4-FFF2-40B4-BE49-F238E27FC236}">
                <a16:creationId xmlns:a16="http://schemas.microsoft.com/office/drawing/2014/main" id="{04257086-011D-6470-3617-6EC505193A72}"/>
              </a:ext>
            </a:extLst>
          </p:cNvPr>
          <p:cNvSpPr>
            <a:spLocks noGrp="1"/>
          </p:cNvSpPr>
          <p:nvPr>
            <p:ph idx="17"/>
          </p:nvPr>
        </p:nvSpPr>
        <p:spPr>
          <a:xfrm>
            <a:off x="695325" y="1198342"/>
            <a:ext cx="10980738" cy="2803294"/>
          </a:xfrm>
        </p:spPr>
        <p:txBody>
          <a:bodyPr/>
          <a:lstStyle/>
          <a:p>
            <a:r>
              <a:rPr lang="fr-FR" dirty="0"/>
              <a:t>L’approche commerciale trouve son point de départ dans l’</a:t>
            </a:r>
            <a:r>
              <a:rPr lang="fr-FR" b="1" dirty="0">
                <a:solidFill>
                  <a:srgbClr val="C00000"/>
                </a:solidFill>
              </a:rPr>
              <a:t>APE</a:t>
            </a:r>
            <a:r>
              <a:rPr lang="fr-FR" dirty="0"/>
              <a:t> (Aide à la préparation d’entretien) du client, à savoir :</a:t>
            </a:r>
          </a:p>
          <a:p>
            <a:pPr lvl="1"/>
            <a:r>
              <a:rPr lang="fr-FR" dirty="0"/>
              <a:t>Le </a:t>
            </a:r>
            <a:r>
              <a:rPr lang="fr-FR" b="1" dirty="0"/>
              <a:t>profil du foyer </a:t>
            </a:r>
            <a:r>
              <a:rPr lang="fr-FR" dirty="0"/>
              <a:t>: une vision rapide sur le Top CC, sa note Bâle 2, ses opportunités en cours, dessinant ainsi le contour de l’entretien</a:t>
            </a:r>
          </a:p>
          <a:p>
            <a:pPr lvl="1"/>
            <a:r>
              <a:rPr lang="fr-FR" dirty="0"/>
              <a:t>Le </a:t>
            </a:r>
            <a:r>
              <a:rPr lang="fr-FR" b="1" dirty="0"/>
              <a:t>budget du foyer </a:t>
            </a:r>
            <a:r>
              <a:rPr lang="fr-FR" dirty="0"/>
              <a:t>: la confirmation d’une capacité d’épargne et/ou de crédit (est-il à jour ?, récapitulatif des mouvements) à partir de produits et services détenus</a:t>
            </a:r>
          </a:p>
          <a:p>
            <a:pPr lvl="1"/>
            <a:r>
              <a:rPr lang="fr-FR" dirty="0"/>
              <a:t>L’</a:t>
            </a:r>
            <a:r>
              <a:rPr lang="fr-FR" b="1" dirty="0"/>
              <a:t>analyse du point budget </a:t>
            </a:r>
            <a:r>
              <a:rPr lang="fr-FR" dirty="0"/>
              <a:t>: une synthèse de tous les éléments d’attention, soit le point de départ de la préparation des rebonds.</a:t>
            </a:r>
          </a:p>
          <a:p>
            <a:r>
              <a:rPr lang="fr-FR" dirty="0"/>
              <a:t>Après la préparation, la </a:t>
            </a:r>
            <a:r>
              <a:rPr lang="fr-FR" b="1" dirty="0">
                <a:solidFill>
                  <a:srgbClr val="C00000"/>
                </a:solidFill>
              </a:rPr>
              <a:t>découverte</a:t>
            </a:r>
            <a:r>
              <a:rPr lang="fr-FR" dirty="0"/>
              <a:t> correspond au moment clé pour </a:t>
            </a:r>
            <a:r>
              <a:rPr lang="fr-FR" b="1" dirty="0"/>
              <a:t>poser des questions ouvertes</a:t>
            </a:r>
            <a:r>
              <a:rPr lang="fr-FR" dirty="0"/>
              <a:t>, </a:t>
            </a:r>
            <a:r>
              <a:rPr lang="fr-FR" b="1" dirty="0"/>
              <a:t>apporter une grande écoute aux réponses données </a:t>
            </a:r>
            <a:r>
              <a:rPr lang="fr-FR" dirty="0"/>
              <a:t>et </a:t>
            </a:r>
            <a:r>
              <a:rPr lang="fr-FR" b="1" dirty="0"/>
              <a:t>rebondir sur les besoins du client</a:t>
            </a:r>
            <a:r>
              <a:rPr lang="fr-FR" dirty="0"/>
              <a:t>. </a:t>
            </a:r>
          </a:p>
          <a:p>
            <a:r>
              <a:rPr lang="fr-FR" dirty="0"/>
              <a:t>Voici quelques </a:t>
            </a:r>
            <a:r>
              <a:rPr lang="fr-FR" b="1" dirty="0">
                <a:solidFill>
                  <a:srgbClr val="C00000"/>
                </a:solidFill>
              </a:rPr>
              <a:t>idées de rebond </a:t>
            </a:r>
            <a:r>
              <a:rPr lang="fr-FR" dirty="0"/>
              <a:t>et comment les proposer à nos clients : </a:t>
            </a:r>
          </a:p>
          <a:p>
            <a:endParaRPr lang="fr-FR" dirty="0"/>
          </a:p>
          <a:p>
            <a:endParaRPr lang="fr-FR" dirty="0"/>
          </a:p>
        </p:txBody>
      </p:sp>
      <p:sp>
        <p:nvSpPr>
          <p:cNvPr id="28" name="Rectangle 27">
            <a:extLst>
              <a:ext uri="{FF2B5EF4-FFF2-40B4-BE49-F238E27FC236}">
                <a16:creationId xmlns:a16="http://schemas.microsoft.com/office/drawing/2014/main" id="{1B2EEBF2-E131-E1AE-418C-BD03A6A4A31E}"/>
              </a:ext>
            </a:extLst>
          </p:cNvPr>
          <p:cNvSpPr/>
          <p:nvPr/>
        </p:nvSpPr>
        <p:spPr>
          <a:xfrm>
            <a:off x="416349" y="4150149"/>
            <a:ext cx="3277304" cy="659625"/>
          </a:xfrm>
          <a:custGeom>
            <a:avLst/>
            <a:gdLst>
              <a:gd name="connsiteX0" fmla="*/ 0 w 3277304"/>
              <a:gd name="connsiteY0" fmla="*/ 0 h 659625"/>
              <a:gd name="connsiteX1" fmla="*/ 721007 w 3277304"/>
              <a:gd name="connsiteY1" fmla="*/ 0 h 659625"/>
              <a:gd name="connsiteX2" fmla="*/ 1343695 w 3277304"/>
              <a:gd name="connsiteY2" fmla="*/ 0 h 659625"/>
              <a:gd name="connsiteX3" fmla="*/ 2064702 w 3277304"/>
              <a:gd name="connsiteY3" fmla="*/ 0 h 659625"/>
              <a:gd name="connsiteX4" fmla="*/ 3277304 w 3277304"/>
              <a:gd name="connsiteY4" fmla="*/ 0 h 659625"/>
              <a:gd name="connsiteX5" fmla="*/ 3277304 w 3277304"/>
              <a:gd name="connsiteY5" fmla="*/ 659625 h 659625"/>
              <a:gd name="connsiteX6" fmla="*/ 2720162 w 3277304"/>
              <a:gd name="connsiteY6" fmla="*/ 659625 h 659625"/>
              <a:gd name="connsiteX7" fmla="*/ 2130248 w 3277304"/>
              <a:gd name="connsiteY7" fmla="*/ 659625 h 659625"/>
              <a:gd name="connsiteX8" fmla="*/ 1442014 w 3277304"/>
              <a:gd name="connsiteY8" fmla="*/ 659625 h 659625"/>
              <a:gd name="connsiteX9" fmla="*/ 884872 w 3277304"/>
              <a:gd name="connsiteY9" fmla="*/ 659625 h 659625"/>
              <a:gd name="connsiteX10" fmla="*/ 0 w 3277304"/>
              <a:gd name="connsiteY10" fmla="*/ 659625 h 659625"/>
              <a:gd name="connsiteX11" fmla="*/ 0 w 3277304"/>
              <a:gd name="connsiteY11" fmla="*/ 0 h 65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77304" h="659625" fill="none" extrusionOk="0">
                <a:moveTo>
                  <a:pt x="0" y="0"/>
                </a:moveTo>
                <a:cubicBezTo>
                  <a:pt x="270437" y="-6777"/>
                  <a:pt x="518349" y="-34981"/>
                  <a:pt x="721007" y="0"/>
                </a:cubicBezTo>
                <a:cubicBezTo>
                  <a:pt x="923665" y="34981"/>
                  <a:pt x="1141504" y="-15409"/>
                  <a:pt x="1343695" y="0"/>
                </a:cubicBezTo>
                <a:cubicBezTo>
                  <a:pt x="1545886" y="15409"/>
                  <a:pt x="1905399" y="33254"/>
                  <a:pt x="2064702" y="0"/>
                </a:cubicBezTo>
                <a:cubicBezTo>
                  <a:pt x="2224005" y="-33254"/>
                  <a:pt x="2892877" y="-47148"/>
                  <a:pt x="3277304" y="0"/>
                </a:cubicBezTo>
                <a:cubicBezTo>
                  <a:pt x="3294857" y="225846"/>
                  <a:pt x="3296782" y="330412"/>
                  <a:pt x="3277304" y="659625"/>
                </a:cubicBezTo>
                <a:cubicBezTo>
                  <a:pt x="3138469" y="657249"/>
                  <a:pt x="2908670" y="671261"/>
                  <a:pt x="2720162" y="659625"/>
                </a:cubicBezTo>
                <a:cubicBezTo>
                  <a:pt x="2531654" y="647989"/>
                  <a:pt x="2391042" y="684036"/>
                  <a:pt x="2130248" y="659625"/>
                </a:cubicBezTo>
                <a:cubicBezTo>
                  <a:pt x="1869454" y="635214"/>
                  <a:pt x="1785273" y="628151"/>
                  <a:pt x="1442014" y="659625"/>
                </a:cubicBezTo>
                <a:cubicBezTo>
                  <a:pt x="1098755" y="691099"/>
                  <a:pt x="1129118" y="667694"/>
                  <a:pt x="884872" y="659625"/>
                </a:cubicBezTo>
                <a:cubicBezTo>
                  <a:pt x="640626" y="651556"/>
                  <a:pt x="439828" y="691968"/>
                  <a:pt x="0" y="659625"/>
                </a:cubicBezTo>
                <a:cubicBezTo>
                  <a:pt x="-14443" y="392331"/>
                  <a:pt x="17188" y="328216"/>
                  <a:pt x="0" y="0"/>
                </a:cubicBezTo>
                <a:close/>
              </a:path>
              <a:path w="3277304" h="659625" stroke="0" extrusionOk="0">
                <a:moveTo>
                  <a:pt x="0" y="0"/>
                </a:moveTo>
                <a:cubicBezTo>
                  <a:pt x="235459" y="13134"/>
                  <a:pt x="406870" y="5344"/>
                  <a:pt x="589915" y="0"/>
                </a:cubicBezTo>
                <a:cubicBezTo>
                  <a:pt x="772960" y="-5344"/>
                  <a:pt x="926296" y="6"/>
                  <a:pt x="1245376" y="0"/>
                </a:cubicBezTo>
                <a:cubicBezTo>
                  <a:pt x="1564456" y="-6"/>
                  <a:pt x="1648745" y="-19531"/>
                  <a:pt x="1835290" y="0"/>
                </a:cubicBezTo>
                <a:cubicBezTo>
                  <a:pt x="2021835" y="19531"/>
                  <a:pt x="2307532" y="-747"/>
                  <a:pt x="2556297" y="0"/>
                </a:cubicBezTo>
                <a:cubicBezTo>
                  <a:pt x="2805062" y="747"/>
                  <a:pt x="3009952" y="-4914"/>
                  <a:pt x="3277304" y="0"/>
                </a:cubicBezTo>
                <a:cubicBezTo>
                  <a:pt x="3294036" y="301581"/>
                  <a:pt x="3279205" y="521785"/>
                  <a:pt x="3277304" y="659625"/>
                </a:cubicBezTo>
                <a:cubicBezTo>
                  <a:pt x="3016551" y="687007"/>
                  <a:pt x="2960279" y="676167"/>
                  <a:pt x="2687389" y="659625"/>
                </a:cubicBezTo>
                <a:cubicBezTo>
                  <a:pt x="2414500" y="643083"/>
                  <a:pt x="2185139" y="660533"/>
                  <a:pt x="1966382" y="659625"/>
                </a:cubicBezTo>
                <a:cubicBezTo>
                  <a:pt x="1747625" y="658717"/>
                  <a:pt x="1408389" y="649123"/>
                  <a:pt x="1245376" y="659625"/>
                </a:cubicBezTo>
                <a:cubicBezTo>
                  <a:pt x="1082363" y="670127"/>
                  <a:pt x="829683" y="671625"/>
                  <a:pt x="688234" y="659625"/>
                </a:cubicBezTo>
                <a:cubicBezTo>
                  <a:pt x="546785" y="647625"/>
                  <a:pt x="166519" y="637802"/>
                  <a:pt x="0" y="659625"/>
                </a:cubicBezTo>
                <a:cubicBezTo>
                  <a:pt x="31192" y="398216"/>
                  <a:pt x="-15015" y="235203"/>
                  <a:pt x="0" y="0"/>
                </a:cubicBezTo>
                <a:close/>
              </a:path>
            </a:pathLst>
          </a:custGeom>
          <a:solidFill>
            <a:schemeClr val="bg1"/>
          </a:solidFill>
          <a:ln>
            <a:solidFill>
              <a:schemeClr val="tx1"/>
            </a:solidFill>
            <a:extLst>
              <a:ext uri="{C807C97D-BFC1-408E-A445-0C87EB9F89A2}">
                <ask:lineSketchStyleProps xmlns:ask="http://schemas.microsoft.com/office/drawing/2018/sketchyshapes" sd="384431218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613DB072-FD55-6A00-FE0F-73C9A981446D}"/>
              </a:ext>
            </a:extLst>
          </p:cNvPr>
          <p:cNvSpPr txBox="1"/>
          <p:nvPr/>
        </p:nvSpPr>
        <p:spPr>
          <a:xfrm>
            <a:off x="530946" y="4179879"/>
            <a:ext cx="3038986" cy="600164"/>
          </a:xfrm>
          <a:prstGeom prst="rect">
            <a:avLst/>
          </a:prstGeom>
          <a:noFill/>
        </p:spPr>
        <p:txBody>
          <a:bodyPr wrap="square" rtlCol="0">
            <a:spAutoFit/>
          </a:bodyPr>
          <a:lstStyle/>
          <a:p>
            <a:pPr algn="ctr"/>
            <a:r>
              <a:rPr lang="fr-FR" sz="1100" dirty="0">
                <a:latin typeface="Cavolini" panose="03000502040302020204" pitchFamily="66" charset="0"/>
                <a:cs typeface="Cavolini" panose="03000502040302020204" pitchFamily="66" charset="0"/>
              </a:rPr>
              <a:t>Collecte facture pour DRC, changement d’adresse, historique avec prélèvements gaz, téléphone, …</a:t>
            </a:r>
          </a:p>
        </p:txBody>
      </p:sp>
      <p:sp>
        <p:nvSpPr>
          <p:cNvPr id="30" name="Rectangle 29">
            <a:extLst>
              <a:ext uri="{FF2B5EF4-FFF2-40B4-BE49-F238E27FC236}">
                <a16:creationId xmlns:a16="http://schemas.microsoft.com/office/drawing/2014/main" id="{9D335492-D0F8-491B-345D-409208A35BD2}"/>
              </a:ext>
            </a:extLst>
          </p:cNvPr>
          <p:cNvSpPr/>
          <p:nvPr/>
        </p:nvSpPr>
        <p:spPr>
          <a:xfrm rot="20667660">
            <a:off x="164120" y="4057864"/>
            <a:ext cx="1193807" cy="183397"/>
          </a:xfrm>
          <a:custGeom>
            <a:avLst/>
            <a:gdLst>
              <a:gd name="connsiteX0" fmla="*/ 0 w 1193807"/>
              <a:gd name="connsiteY0" fmla="*/ 0 h 183397"/>
              <a:gd name="connsiteX1" fmla="*/ 573027 w 1193807"/>
              <a:gd name="connsiteY1" fmla="*/ 0 h 183397"/>
              <a:gd name="connsiteX2" fmla="*/ 1193807 w 1193807"/>
              <a:gd name="connsiteY2" fmla="*/ 0 h 183397"/>
              <a:gd name="connsiteX3" fmla="*/ 1193807 w 1193807"/>
              <a:gd name="connsiteY3" fmla="*/ 183397 h 183397"/>
              <a:gd name="connsiteX4" fmla="*/ 608842 w 1193807"/>
              <a:gd name="connsiteY4" fmla="*/ 183397 h 183397"/>
              <a:gd name="connsiteX5" fmla="*/ 0 w 1193807"/>
              <a:gd name="connsiteY5" fmla="*/ 183397 h 183397"/>
              <a:gd name="connsiteX6" fmla="*/ 0 w 1193807"/>
              <a:gd name="connsiteY6" fmla="*/ 0 h 18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3807" h="183397" fill="none" extrusionOk="0">
                <a:moveTo>
                  <a:pt x="0" y="0"/>
                </a:moveTo>
                <a:cubicBezTo>
                  <a:pt x="193390" y="9799"/>
                  <a:pt x="372513" y="18638"/>
                  <a:pt x="573027" y="0"/>
                </a:cubicBezTo>
                <a:cubicBezTo>
                  <a:pt x="773541" y="-18638"/>
                  <a:pt x="907470" y="11356"/>
                  <a:pt x="1193807" y="0"/>
                </a:cubicBezTo>
                <a:cubicBezTo>
                  <a:pt x="1191305" y="55383"/>
                  <a:pt x="1195640" y="117840"/>
                  <a:pt x="1193807" y="183397"/>
                </a:cubicBezTo>
                <a:cubicBezTo>
                  <a:pt x="973572" y="188455"/>
                  <a:pt x="745438" y="211238"/>
                  <a:pt x="608842" y="183397"/>
                </a:cubicBezTo>
                <a:cubicBezTo>
                  <a:pt x="472246" y="155556"/>
                  <a:pt x="153182" y="200689"/>
                  <a:pt x="0" y="183397"/>
                </a:cubicBezTo>
                <a:cubicBezTo>
                  <a:pt x="-2058" y="97621"/>
                  <a:pt x="7772" y="53878"/>
                  <a:pt x="0" y="0"/>
                </a:cubicBezTo>
                <a:close/>
              </a:path>
              <a:path w="1193807" h="183397" stroke="0" extrusionOk="0">
                <a:moveTo>
                  <a:pt x="0" y="0"/>
                </a:moveTo>
                <a:cubicBezTo>
                  <a:pt x="125627" y="15985"/>
                  <a:pt x="390695" y="22357"/>
                  <a:pt x="584965" y="0"/>
                </a:cubicBezTo>
                <a:cubicBezTo>
                  <a:pt x="779236" y="-22357"/>
                  <a:pt x="1054741" y="29263"/>
                  <a:pt x="1193807" y="0"/>
                </a:cubicBezTo>
                <a:cubicBezTo>
                  <a:pt x="1197500" y="85481"/>
                  <a:pt x="1193258" y="94083"/>
                  <a:pt x="1193807" y="183397"/>
                </a:cubicBezTo>
                <a:cubicBezTo>
                  <a:pt x="976280" y="169252"/>
                  <a:pt x="859888" y="178236"/>
                  <a:pt x="573027" y="183397"/>
                </a:cubicBezTo>
                <a:cubicBezTo>
                  <a:pt x="286166" y="188558"/>
                  <a:pt x="195113" y="193545"/>
                  <a:pt x="0" y="183397"/>
                </a:cubicBezTo>
                <a:cubicBezTo>
                  <a:pt x="-8007" y="120457"/>
                  <a:pt x="-5042" y="77782"/>
                  <a:pt x="0" y="0"/>
                </a:cubicBezTo>
                <a:close/>
              </a:path>
            </a:pathLst>
          </a:custGeom>
          <a:solidFill>
            <a:srgbClr val="C00000"/>
          </a:solidFill>
          <a:ln>
            <a:solidFill>
              <a:srgbClr val="C00000"/>
            </a:solidFill>
            <a:extLst>
              <a:ext uri="{C807C97D-BFC1-408E-A445-0C87EB9F89A2}">
                <ask:lineSketchStyleProps xmlns:ask="http://schemas.microsoft.com/office/drawing/2018/sketchyshapes" sd="3489118646">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a:latin typeface="Cavolini" panose="03000502040302020204" pitchFamily="66" charset="0"/>
                <a:cs typeface="Cavolini" panose="03000502040302020204" pitchFamily="66" charset="0"/>
              </a:rPr>
              <a:t>Papernest</a:t>
            </a:r>
            <a:endParaRPr lang="fr-FR" sz="1200" b="1" dirty="0">
              <a:latin typeface="Cavolini" panose="03000502040302020204" pitchFamily="66" charset="0"/>
              <a:cs typeface="Cavolini" panose="03000502040302020204" pitchFamily="66" charset="0"/>
            </a:endParaRPr>
          </a:p>
        </p:txBody>
      </p:sp>
      <p:sp>
        <p:nvSpPr>
          <p:cNvPr id="31" name="Rectangle 30">
            <a:extLst>
              <a:ext uri="{FF2B5EF4-FFF2-40B4-BE49-F238E27FC236}">
                <a16:creationId xmlns:a16="http://schemas.microsoft.com/office/drawing/2014/main" id="{5C5B17A3-06E1-C957-82C1-38CBF8A118AB}"/>
              </a:ext>
            </a:extLst>
          </p:cNvPr>
          <p:cNvSpPr/>
          <p:nvPr/>
        </p:nvSpPr>
        <p:spPr>
          <a:xfrm>
            <a:off x="416348" y="4880810"/>
            <a:ext cx="3277303" cy="359851"/>
          </a:xfrm>
          <a:custGeom>
            <a:avLst/>
            <a:gdLst>
              <a:gd name="connsiteX0" fmla="*/ 0 w 3277303"/>
              <a:gd name="connsiteY0" fmla="*/ 0 h 359851"/>
              <a:gd name="connsiteX1" fmla="*/ 721007 w 3277303"/>
              <a:gd name="connsiteY1" fmla="*/ 0 h 359851"/>
              <a:gd name="connsiteX2" fmla="*/ 1343694 w 3277303"/>
              <a:gd name="connsiteY2" fmla="*/ 0 h 359851"/>
              <a:gd name="connsiteX3" fmla="*/ 2064701 w 3277303"/>
              <a:gd name="connsiteY3" fmla="*/ 0 h 359851"/>
              <a:gd name="connsiteX4" fmla="*/ 3277303 w 3277303"/>
              <a:gd name="connsiteY4" fmla="*/ 0 h 359851"/>
              <a:gd name="connsiteX5" fmla="*/ 3277303 w 3277303"/>
              <a:gd name="connsiteY5" fmla="*/ 359851 h 359851"/>
              <a:gd name="connsiteX6" fmla="*/ 2720161 w 3277303"/>
              <a:gd name="connsiteY6" fmla="*/ 359851 h 359851"/>
              <a:gd name="connsiteX7" fmla="*/ 2130247 w 3277303"/>
              <a:gd name="connsiteY7" fmla="*/ 359851 h 359851"/>
              <a:gd name="connsiteX8" fmla="*/ 1442013 w 3277303"/>
              <a:gd name="connsiteY8" fmla="*/ 359851 h 359851"/>
              <a:gd name="connsiteX9" fmla="*/ 884872 w 3277303"/>
              <a:gd name="connsiteY9" fmla="*/ 359851 h 359851"/>
              <a:gd name="connsiteX10" fmla="*/ 0 w 3277303"/>
              <a:gd name="connsiteY10" fmla="*/ 359851 h 359851"/>
              <a:gd name="connsiteX11" fmla="*/ 0 w 3277303"/>
              <a:gd name="connsiteY11" fmla="*/ 0 h 35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77303" h="359851" fill="none" extrusionOk="0">
                <a:moveTo>
                  <a:pt x="0" y="0"/>
                </a:moveTo>
                <a:cubicBezTo>
                  <a:pt x="270437" y="-6777"/>
                  <a:pt x="518349" y="-34981"/>
                  <a:pt x="721007" y="0"/>
                </a:cubicBezTo>
                <a:cubicBezTo>
                  <a:pt x="923665" y="34981"/>
                  <a:pt x="1147082" y="-9469"/>
                  <a:pt x="1343694" y="0"/>
                </a:cubicBezTo>
                <a:cubicBezTo>
                  <a:pt x="1540306" y="9469"/>
                  <a:pt x="1905398" y="33254"/>
                  <a:pt x="2064701" y="0"/>
                </a:cubicBezTo>
                <a:cubicBezTo>
                  <a:pt x="2224004" y="-33254"/>
                  <a:pt x="2892876" y="-47148"/>
                  <a:pt x="3277303" y="0"/>
                </a:cubicBezTo>
                <a:cubicBezTo>
                  <a:pt x="3262355" y="109650"/>
                  <a:pt x="3266820" y="217704"/>
                  <a:pt x="3277303" y="359851"/>
                </a:cubicBezTo>
                <a:cubicBezTo>
                  <a:pt x="3138468" y="357475"/>
                  <a:pt x="2908669" y="371487"/>
                  <a:pt x="2720161" y="359851"/>
                </a:cubicBezTo>
                <a:cubicBezTo>
                  <a:pt x="2531653" y="348215"/>
                  <a:pt x="2391041" y="384262"/>
                  <a:pt x="2130247" y="359851"/>
                </a:cubicBezTo>
                <a:cubicBezTo>
                  <a:pt x="1869453" y="335440"/>
                  <a:pt x="1785272" y="328377"/>
                  <a:pt x="1442013" y="359851"/>
                </a:cubicBezTo>
                <a:cubicBezTo>
                  <a:pt x="1098754" y="391325"/>
                  <a:pt x="1123147" y="364016"/>
                  <a:pt x="884872" y="359851"/>
                </a:cubicBezTo>
                <a:cubicBezTo>
                  <a:pt x="646597" y="355686"/>
                  <a:pt x="439828" y="392194"/>
                  <a:pt x="0" y="359851"/>
                </a:cubicBezTo>
                <a:cubicBezTo>
                  <a:pt x="5296" y="226400"/>
                  <a:pt x="-2547" y="176378"/>
                  <a:pt x="0" y="0"/>
                </a:cubicBezTo>
                <a:close/>
              </a:path>
              <a:path w="3277303" h="359851" stroke="0" extrusionOk="0">
                <a:moveTo>
                  <a:pt x="0" y="0"/>
                </a:moveTo>
                <a:cubicBezTo>
                  <a:pt x="235459" y="13134"/>
                  <a:pt x="406870" y="5344"/>
                  <a:pt x="589915" y="0"/>
                </a:cubicBezTo>
                <a:cubicBezTo>
                  <a:pt x="772960" y="-5344"/>
                  <a:pt x="930972" y="2216"/>
                  <a:pt x="1245375" y="0"/>
                </a:cubicBezTo>
                <a:cubicBezTo>
                  <a:pt x="1559778" y="-2216"/>
                  <a:pt x="1641700" y="-20915"/>
                  <a:pt x="1835290" y="0"/>
                </a:cubicBezTo>
                <a:cubicBezTo>
                  <a:pt x="2028880" y="20915"/>
                  <a:pt x="2310731" y="3250"/>
                  <a:pt x="2556296" y="0"/>
                </a:cubicBezTo>
                <a:cubicBezTo>
                  <a:pt x="2801861" y="-3250"/>
                  <a:pt x="3009951" y="-4914"/>
                  <a:pt x="3277303" y="0"/>
                </a:cubicBezTo>
                <a:cubicBezTo>
                  <a:pt x="3290574" y="121257"/>
                  <a:pt x="3272286" y="250430"/>
                  <a:pt x="3277303" y="359851"/>
                </a:cubicBezTo>
                <a:cubicBezTo>
                  <a:pt x="3016550" y="387233"/>
                  <a:pt x="2960278" y="376393"/>
                  <a:pt x="2687388" y="359851"/>
                </a:cubicBezTo>
                <a:cubicBezTo>
                  <a:pt x="2414499" y="343309"/>
                  <a:pt x="2183467" y="357241"/>
                  <a:pt x="1966382" y="359851"/>
                </a:cubicBezTo>
                <a:cubicBezTo>
                  <a:pt x="1749297" y="362461"/>
                  <a:pt x="1410463" y="351032"/>
                  <a:pt x="1245375" y="359851"/>
                </a:cubicBezTo>
                <a:cubicBezTo>
                  <a:pt x="1080287" y="368670"/>
                  <a:pt x="824957" y="368232"/>
                  <a:pt x="688234" y="359851"/>
                </a:cubicBezTo>
                <a:cubicBezTo>
                  <a:pt x="551511" y="351470"/>
                  <a:pt x="166519" y="338028"/>
                  <a:pt x="0" y="359851"/>
                </a:cubicBezTo>
                <a:cubicBezTo>
                  <a:pt x="-9006" y="180826"/>
                  <a:pt x="-13049" y="122735"/>
                  <a:pt x="0" y="0"/>
                </a:cubicBezTo>
                <a:close/>
              </a:path>
            </a:pathLst>
          </a:custGeom>
          <a:solidFill>
            <a:schemeClr val="bg1"/>
          </a:solidFill>
          <a:ln>
            <a:solidFill>
              <a:schemeClr val="tx1"/>
            </a:solidFill>
            <a:extLst>
              <a:ext uri="{C807C97D-BFC1-408E-A445-0C87EB9F89A2}">
                <ask:lineSketchStyleProps xmlns:ask="http://schemas.microsoft.com/office/drawing/2018/sketchyshapes" sd="384431218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B64ECD0D-FB63-8D54-01E7-D560E6241DEE}"/>
              </a:ext>
            </a:extLst>
          </p:cNvPr>
          <p:cNvSpPr txBox="1"/>
          <p:nvPr/>
        </p:nvSpPr>
        <p:spPr>
          <a:xfrm>
            <a:off x="416338" y="4870455"/>
            <a:ext cx="3277304" cy="430887"/>
          </a:xfrm>
          <a:prstGeom prst="rect">
            <a:avLst/>
          </a:prstGeom>
          <a:noFill/>
        </p:spPr>
        <p:txBody>
          <a:bodyPr wrap="square" rtlCol="0">
            <a:spAutoFit/>
          </a:bodyPr>
          <a:lstStyle/>
          <a:p>
            <a:pPr algn="ctr"/>
            <a:r>
              <a:rPr lang="fr-FR" sz="1100" dirty="0" err="1">
                <a:latin typeface="Cavolini" panose="03000502040302020204" pitchFamily="66" charset="0"/>
                <a:cs typeface="Cavolini" panose="03000502040302020204" pitchFamily="66" charset="0"/>
              </a:rPr>
              <a:t>Banca</a:t>
            </a:r>
            <a:r>
              <a:rPr lang="fr-FR" sz="1100" dirty="0">
                <a:latin typeface="Cavolini" panose="03000502040302020204" pitchFamily="66" charset="0"/>
                <a:cs typeface="Cavolini" panose="03000502040302020204" pitchFamily="66" charset="0"/>
              </a:rPr>
              <a:t>, IZICARTE, Crédit conso, bilan IARD, …</a:t>
            </a:r>
          </a:p>
        </p:txBody>
      </p:sp>
      <p:sp>
        <p:nvSpPr>
          <p:cNvPr id="33" name="Rectangle 32">
            <a:extLst>
              <a:ext uri="{FF2B5EF4-FFF2-40B4-BE49-F238E27FC236}">
                <a16:creationId xmlns:a16="http://schemas.microsoft.com/office/drawing/2014/main" id="{7DA809EB-5C29-E618-0A02-6C0070BA95FE}"/>
              </a:ext>
            </a:extLst>
          </p:cNvPr>
          <p:cNvSpPr/>
          <p:nvPr/>
        </p:nvSpPr>
        <p:spPr>
          <a:xfrm>
            <a:off x="416344" y="5289841"/>
            <a:ext cx="3277302" cy="1058816"/>
          </a:xfrm>
          <a:custGeom>
            <a:avLst/>
            <a:gdLst>
              <a:gd name="connsiteX0" fmla="*/ 0 w 3277302"/>
              <a:gd name="connsiteY0" fmla="*/ 0 h 1058816"/>
              <a:gd name="connsiteX1" fmla="*/ 721006 w 3277302"/>
              <a:gd name="connsiteY1" fmla="*/ 0 h 1058816"/>
              <a:gd name="connsiteX2" fmla="*/ 1409240 w 3277302"/>
              <a:gd name="connsiteY2" fmla="*/ 0 h 1058816"/>
              <a:gd name="connsiteX3" fmla="*/ 1999154 w 3277302"/>
              <a:gd name="connsiteY3" fmla="*/ 0 h 1058816"/>
              <a:gd name="connsiteX4" fmla="*/ 2589069 w 3277302"/>
              <a:gd name="connsiteY4" fmla="*/ 0 h 1058816"/>
              <a:gd name="connsiteX5" fmla="*/ 3277302 w 3277302"/>
              <a:gd name="connsiteY5" fmla="*/ 0 h 1058816"/>
              <a:gd name="connsiteX6" fmla="*/ 3277302 w 3277302"/>
              <a:gd name="connsiteY6" fmla="*/ 529408 h 1058816"/>
              <a:gd name="connsiteX7" fmla="*/ 3277302 w 3277302"/>
              <a:gd name="connsiteY7" fmla="*/ 1058816 h 1058816"/>
              <a:gd name="connsiteX8" fmla="*/ 2621842 w 3277302"/>
              <a:gd name="connsiteY8" fmla="*/ 1058816 h 1058816"/>
              <a:gd name="connsiteX9" fmla="*/ 2031927 w 3277302"/>
              <a:gd name="connsiteY9" fmla="*/ 1058816 h 1058816"/>
              <a:gd name="connsiteX10" fmla="*/ 1343694 w 3277302"/>
              <a:gd name="connsiteY10" fmla="*/ 1058816 h 1058816"/>
              <a:gd name="connsiteX11" fmla="*/ 688233 w 3277302"/>
              <a:gd name="connsiteY11" fmla="*/ 1058816 h 1058816"/>
              <a:gd name="connsiteX12" fmla="*/ 0 w 3277302"/>
              <a:gd name="connsiteY12" fmla="*/ 1058816 h 1058816"/>
              <a:gd name="connsiteX13" fmla="*/ 0 w 3277302"/>
              <a:gd name="connsiteY13" fmla="*/ 561172 h 1058816"/>
              <a:gd name="connsiteX14" fmla="*/ 0 w 3277302"/>
              <a:gd name="connsiteY14" fmla="*/ 0 h 105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7302" h="1058816" fill="none" extrusionOk="0">
                <a:moveTo>
                  <a:pt x="0" y="0"/>
                </a:moveTo>
                <a:cubicBezTo>
                  <a:pt x="178263" y="-14627"/>
                  <a:pt x="563362" y="-33220"/>
                  <a:pt x="721006" y="0"/>
                </a:cubicBezTo>
                <a:cubicBezTo>
                  <a:pt x="878650" y="33220"/>
                  <a:pt x="1166835" y="-32671"/>
                  <a:pt x="1409240" y="0"/>
                </a:cubicBezTo>
                <a:cubicBezTo>
                  <a:pt x="1651645" y="32671"/>
                  <a:pt x="1845830" y="1347"/>
                  <a:pt x="1999154" y="0"/>
                </a:cubicBezTo>
                <a:cubicBezTo>
                  <a:pt x="2152478" y="-1347"/>
                  <a:pt x="2347708" y="-10636"/>
                  <a:pt x="2589069" y="0"/>
                </a:cubicBezTo>
                <a:cubicBezTo>
                  <a:pt x="2830430" y="10636"/>
                  <a:pt x="3137907" y="16469"/>
                  <a:pt x="3277302" y="0"/>
                </a:cubicBezTo>
                <a:cubicBezTo>
                  <a:pt x="3287339" y="120604"/>
                  <a:pt x="3250988" y="354901"/>
                  <a:pt x="3277302" y="529408"/>
                </a:cubicBezTo>
                <a:cubicBezTo>
                  <a:pt x="3303616" y="703915"/>
                  <a:pt x="3279768" y="873577"/>
                  <a:pt x="3277302" y="1058816"/>
                </a:cubicBezTo>
                <a:cubicBezTo>
                  <a:pt x="3064754" y="1090121"/>
                  <a:pt x="2868370" y="1069047"/>
                  <a:pt x="2621842" y="1058816"/>
                </a:cubicBezTo>
                <a:cubicBezTo>
                  <a:pt x="2375314" y="1048585"/>
                  <a:pt x="2198626" y="1057811"/>
                  <a:pt x="2031927" y="1058816"/>
                </a:cubicBezTo>
                <a:cubicBezTo>
                  <a:pt x="1865229" y="1059821"/>
                  <a:pt x="1487389" y="1042399"/>
                  <a:pt x="1343694" y="1058816"/>
                </a:cubicBezTo>
                <a:cubicBezTo>
                  <a:pt x="1199999" y="1075233"/>
                  <a:pt x="902393" y="1035670"/>
                  <a:pt x="688233" y="1058816"/>
                </a:cubicBezTo>
                <a:cubicBezTo>
                  <a:pt x="474073" y="1081962"/>
                  <a:pt x="241934" y="1032100"/>
                  <a:pt x="0" y="1058816"/>
                </a:cubicBezTo>
                <a:cubicBezTo>
                  <a:pt x="-24039" y="873404"/>
                  <a:pt x="-3748" y="688062"/>
                  <a:pt x="0" y="561172"/>
                </a:cubicBezTo>
                <a:cubicBezTo>
                  <a:pt x="3748" y="434282"/>
                  <a:pt x="2867" y="261540"/>
                  <a:pt x="0" y="0"/>
                </a:cubicBezTo>
                <a:close/>
              </a:path>
              <a:path w="3277302" h="1058816" stroke="0" extrusionOk="0">
                <a:moveTo>
                  <a:pt x="0" y="0"/>
                </a:moveTo>
                <a:cubicBezTo>
                  <a:pt x="238288" y="13203"/>
                  <a:pt x="413187" y="8661"/>
                  <a:pt x="589914" y="0"/>
                </a:cubicBezTo>
                <a:cubicBezTo>
                  <a:pt x="766641" y="-8661"/>
                  <a:pt x="926295" y="6"/>
                  <a:pt x="1245375" y="0"/>
                </a:cubicBezTo>
                <a:cubicBezTo>
                  <a:pt x="1564455" y="-6"/>
                  <a:pt x="1648744" y="-19531"/>
                  <a:pt x="1835289" y="0"/>
                </a:cubicBezTo>
                <a:cubicBezTo>
                  <a:pt x="2021834" y="19531"/>
                  <a:pt x="2307531" y="-747"/>
                  <a:pt x="2556296" y="0"/>
                </a:cubicBezTo>
                <a:cubicBezTo>
                  <a:pt x="2805061" y="747"/>
                  <a:pt x="3013491" y="489"/>
                  <a:pt x="3277302" y="0"/>
                </a:cubicBezTo>
                <a:cubicBezTo>
                  <a:pt x="3277069" y="165683"/>
                  <a:pt x="3292204" y="373301"/>
                  <a:pt x="3277302" y="497644"/>
                </a:cubicBezTo>
                <a:cubicBezTo>
                  <a:pt x="3262400" y="621987"/>
                  <a:pt x="3249981" y="794052"/>
                  <a:pt x="3277302" y="1058816"/>
                </a:cubicBezTo>
                <a:cubicBezTo>
                  <a:pt x="3101990" y="1032154"/>
                  <a:pt x="2977812" y="1082425"/>
                  <a:pt x="2687388" y="1058816"/>
                </a:cubicBezTo>
                <a:cubicBezTo>
                  <a:pt x="2396964" y="1035207"/>
                  <a:pt x="2131469" y="1049997"/>
                  <a:pt x="1966381" y="1058816"/>
                </a:cubicBezTo>
                <a:cubicBezTo>
                  <a:pt x="1801293" y="1067635"/>
                  <a:pt x="1545963" y="1067197"/>
                  <a:pt x="1409240" y="1058816"/>
                </a:cubicBezTo>
                <a:cubicBezTo>
                  <a:pt x="1272517" y="1050435"/>
                  <a:pt x="1110305" y="1072725"/>
                  <a:pt x="852099" y="1058816"/>
                </a:cubicBezTo>
                <a:cubicBezTo>
                  <a:pt x="593893" y="1044907"/>
                  <a:pt x="298603" y="1091367"/>
                  <a:pt x="0" y="1058816"/>
                </a:cubicBezTo>
                <a:cubicBezTo>
                  <a:pt x="16059" y="851117"/>
                  <a:pt x="10427" y="731449"/>
                  <a:pt x="0" y="550584"/>
                </a:cubicBezTo>
                <a:cubicBezTo>
                  <a:pt x="-10427" y="369719"/>
                  <a:pt x="-18359" y="263102"/>
                  <a:pt x="0" y="0"/>
                </a:cubicBezTo>
                <a:close/>
              </a:path>
            </a:pathLst>
          </a:custGeom>
          <a:solidFill>
            <a:schemeClr val="bg1"/>
          </a:solidFill>
          <a:ln>
            <a:solidFill>
              <a:schemeClr val="tx1"/>
            </a:solidFill>
            <a:extLst>
              <a:ext uri="{C807C97D-BFC1-408E-A445-0C87EB9F89A2}">
                <ask:lineSketchStyleProps xmlns:ask="http://schemas.microsoft.com/office/drawing/2018/sketchyshapes" sd="384431218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a:extLst>
              <a:ext uri="{FF2B5EF4-FFF2-40B4-BE49-F238E27FC236}">
                <a16:creationId xmlns:a16="http://schemas.microsoft.com/office/drawing/2014/main" id="{A37E9F56-07C2-DD87-A971-9AA4CC167D82}"/>
              </a:ext>
            </a:extLst>
          </p:cNvPr>
          <p:cNvSpPr txBox="1"/>
          <p:nvPr/>
        </p:nvSpPr>
        <p:spPr>
          <a:xfrm>
            <a:off x="416338" y="5274419"/>
            <a:ext cx="3277304" cy="1107996"/>
          </a:xfrm>
          <a:prstGeom prst="rect">
            <a:avLst/>
          </a:prstGeom>
          <a:noFill/>
        </p:spPr>
        <p:txBody>
          <a:bodyPr wrap="square" rtlCol="0">
            <a:spAutoFit/>
          </a:bodyPr>
          <a:lstStyle/>
          <a:p>
            <a:pPr algn="ctr"/>
            <a:r>
              <a:rPr lang="fr-FR" sz="1100" dirty="0">
                <a:latin typeface="Cavolini" panose="03000502040302020204" pitchFamily="66" charset="0"/>
                <a:cs typeface="Cavolini" panose="03000502040302020204" pitchFamily="66" charset="0"/>
              </a:rPr>
              <a:t>Que pensez-vous de diminuer significativement le montant de vos charges mensuelles ? A quand remonte le moment où vous avez vérifié si vous payez le bon prix pour vos abonnements mensuels ? </a:t>
            </a:r>
          </a:p>
        </p:txBody>
      </p:sp>
      <p:sp>
        <p:nvSpPr>
          <p:cNvPr id="45" name="Rectangle 44">
            <a:extLst>
              <a:ext uri="{FF2B5EF4-FFF2-40B4-BE49-F238E27FC236}">
                <a16:creationId xmlns:a16="http://schemas.microsoft.com/office/drawing/2014/main" id="{CCDBD74E-9476-B6FF-D868-D926EEC6E75B}"/>
              </a:ext>
            </a:extLst>
          </p:cNvPr>
          <p:cNvSpPr/>
          <p:nvPr/>
        </p:nvSpPr>
        <p:spPr>
          <a:xfrm>
            <a:off x="4163928" y="4150149"/>
            <a:ext cx="4169681" cy="798058"/>
          </a:xfrm>
          <a:custGeom>
            <a:avLst/>
            <a:gdLst>
              <a:gd name="connsiteX0" fmla="*/ 0 w 4169681"/>
              <a:gd name="connsiteY0" fmla="*/ 0 h 798058"/>
              <a:gd name="connsiteX1" fmla="*/ 653250 w 4169681"/>
              <a:gd name="connsiteY1" fmla="*/ 0 h 798058"/>
              <a:gd name="connsiteX2" fmla="*/ 1264803 w 4169681"/>
              <a:gd name="connsiteY2" fmla="*/ 0 h 798058"/>
              <a:gd name="connsiteX3" fmla="*/ 2043144 w 4169681"/>
              <a:gd name="connsiteY3" fmla="*/ 0 h 798058"/>
              <a:gd name="connsiteX4" fmla="*/ 2738091 w 4169681"/>
              <a:gd name="connsiteY4" fmla="*/ 0 h 798058"/>
              <a:gd name="connsiteX5" fmla="*/ 3349644 w 4169681"/>
              <a:gd name="connsiteY5" fmla="*/ 0 h 798058"/>
              <a:gd name="connsiteX6" fmla="*/ 4169681 w 4169681"/>
              <a:gd name="connsiteY6" fmla="*/ 0 h 798058"/>
              <a:gd name="connsiteX7" fmla="*/ 4169681 w 4169681"/>
              <a:gd name="connsiteY7" fmla="*/ 383068 h 798058"/>
              <a:gd name="connsiteX8" fmla="*/ 4169681 w 4169681"/>
              <a:gd name="connsiteY8" fmla="*/ 798058 h 798058"/>
              <a:gd name="connsiteX9" fmla="*/ 3599825 w 4169681"/>
              <a:gd name="connsiteY9" fmla="*/ 798058 h 798058"/>
              <a:gd name="connsiteX10" fmla="*/ 2904878 w 4169681"/>
              <a:gd name="connsiteY10" fmla="*/ 798058 h 798058"/>
              <a:gd name="connsiteX11" fmla="*/ 2335021 w 4169681"/>
              <a:gd name="connsiteY11" fmla="*/ 798058 h 798058"/>
              <a:gd name="connsiteX12" fmla="*/ 1765165 w 4169681"/>
              <a:gd name="connsiteY12" fmla="*/ 798058 h 798058"/>
              <a:gd name="connsiteX13" fmla="*/ 1195309 w 4169681"/>
              <a:gd name="connsiteY13" fmla="*/ 798058 h 798058"/>
              <a:gd name="connsiteX14" fmla="*/ 0 w 4169681"/>
              <a:gd name="connsiteY14" fmla="*/ 798058 h 798058"/>
              <a:gd name="connsiteX15" fmla="*/ 0 w 4169681"/>
              <a:gd name="connsiteY15" fmla="*/ 407010 h 798058"/>
              <a:gd name="connsiteX16" fmla="*/ 0 w 4169681"/>
              <a:gd name="connsiteY16" fmla="*/ 0 h 798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69681" h="798058" fill="none" extrusionOk="0">
                <a:moveTo>
                  <a:pt x="0" y="0"/>
                </a:moveTo>
                <a:cubicBezTo>
                  <a:pt x="167433" y="618"/>
                  <a:pt x="431970" y="5154"/>
                  <a:pt x="653250" y="0"/>
                </a:cubicBezTo>
                <a:cubicBezTo>
                  <a:pt x="874530" y="-5154"/>
                  <a:pt x="1021509" y="6943"/>
                  <a:pt x="1264803" y="0"/>
                </a:cubicBezTo>
                <a:cubicBezTo>
                  <a:pt x="1508097" y="-6943"/>
                  <a:pt x="1836506" y="16640"/>
                  <a:pt x="2043144" y="0"/>
                </a:cubicBezTo>
                <a:cubicBezTo>
                  <a:pt x="2249782" y="-16640"/>
                  <a:pt x="2495622" y="26875"/>
                  <a:pt x="2738091" y="0"/>
                </a:cubicBezTo>
                <a:cubicBezTo>
                  <a:pt x="2980560" y="-26875"/>
                  <a:pt x="3122772" y="-17058"/>
                  <a:pt x="3349644" y="0"/>
                </a:cubicBezTo>
                <a:cubicBezTo>
                  <a:pt x="3576516" y="17058"/>
                  <a:pt x="3936464" y="11432"/>
                  <a:pt x="4169681" y="0"/>
                </a:cubicBezTo>
                <a:cubicBezTo>
                  <a:pt x="4178282" y="131963"/>
                  <a:pt x="4181275" y="204578"/>
                  <a:pt x="4169681" y="383068"/>
                </a:cubicBezTo>
                <a:cubicBezTo>
                  <a:pt x="4158087" y="561558"/>
                  <a:pt x="4185687" y="633012"/>
                  <a:pt x="4169681" y="798058"/>
                </a:cubicBezTo>
                <a:cubicBezTo>
                  <a:pt x="3944104" y="822007"/>
                  <a:pt x="3824181" y="807916"/>
                  <a:pt x="3599825" y="798058"/>
                </a:cubicBezTo>
                <a:cubicBezTo>
                  <a:pt x="3375469" y="788200"/>
                  <a:pt x="3044383" y="771824"/>
                  <a:pt x="2904878" y="798058"/>
                </a:cubicBezTo>
                <a:cubicBezTo>
                  <a:pt x="2765373" y="824292"/>
                  <a:pt x="2548378" y="819119"/>
                  <a:pt x="2335021" y="798058"/>
                </a:cubicBezTo>
                <a:cubicBezTo>
                  <a:pt x="2121664" y="776997"/>
                  <a:pt x="2027629" y="824097"/>
                  <a:pt x="1765165" y="798058"/>
                </a:cubicBezTo>
                <a:cubicBezTo>
                  <a:pt x="1502701" y="772019"/>
                  <a:pt x="1377221" y="787449"/>
                  <a:pt x="1195309" y="798058"/>
                </a:cubicBezTo>
                <a:cubicBezTo>
                  <a:pt x="1013397" y="808667"/>
                  <a:pt x="422090" y="838596"/>
                  <a:pt x="0" y="798058"/>
                </a:cubicBezTo>
                <a:cubicBezTo>
                  <a:pt x="-8812" y="712113"/>
                  <a:pt x="16993" y="489538"/>
                  <a:pt x="0" y="407010"/>
                </a:cubicBezTo>
                <a:cubicBezTo>
                  <a:pt x="-16993" y="324482"/>
                  <a:pt x="-16115" y="88442"/>
                  <a:pt x="0" y="0"/>
                </a:cubicBezTo>
                <a:close/>
              </a:path>
              <a:path w="4169681" h="798058" stroke="0" extrusionOk="0">
                <a:moveTo>
                  <a:pt x="0" y="0"/>
                </a:moveTo>
                <a:cubicBezTo>
                  <a:pt x="297337" y="-260"/>
                  <a:pt x="398137" y="25174"/>
                  <a:pt x="611553" y="0"/>
                </a:cubicBezTo>
                <a:cubicBezTo>
                  <a:pt x="824969" y="-25174"/>
                  <a:pt x="1033145" y="27212"/>
                  <a:pt x="1306500" y="0"/>
                </a:cubicBezTo>
                <a:cubicBezTo>
                  <a:pt x="1579855" y="-27212"/>
                  <a:pt x="1737092" y="5764"/>
                  <a:pt x="1918053" y="0"/>
                </a:cubicBezTo>
                <a:cubicBezTo>
                  <a:pt x="2099014" y="-5764"/>
                  <a:pt x="2512423" y="-18288"/>
                  <a:pt x="2696394" y="0"/>
                </a:cubicBezTo>
                <a:cubicBezTo>
                  <a:pt x="2880365" y="18288"/>
                  <a:pt x="3266515" y="-4997"/>
                  <a:pt x="3433037" y="0"/>
                </a:cubicBezTo>
                <a:cubicBezTo>
                  <a:pt x="3599559" y="4997"/>
                  <a:pt x="3849706" y="-15961"/>
                  <a:pt x="4169681" y="0"/>
                </a:cubicBezTo>
                <a:cubicBezTo>
                  <a:pt x="4172922" y="155805"/>
                  <a:pt x="4187222" y="243763"/>
                  <a:pt x="4169681" y="414990"/>
                </a:cubicBezTo>
                <a:cubicBezTo>
                  <a:pt x="4152141" y="586217"/>
                  <a:pt x="4175439" y="608412"/>
                  <a:pt x="4169681" y="798058"/>
                </a:cubicBezTo>
                <a:cubicBezTo>
                  <a:pt x="3998305" y="830407"/>
                  <a:pt x="3796512" y="776824"/>
                  <a:pt x="3516431" y="798058"/>
                </a:cubicBezTo>
                <a:cubicBezTo>
                  <a:pt x="3236350" y="819293"/>
                  <a:pt x="3177100" y="826380"/>
                  <a:pt x="2946575" y="798058"/>
                </a:cubicBezTo>
                <a:cubicBezTo>
                  <a:pt x="2716050" y="769736"/>
                  <a:pt x="2501314" y="793978"/>
                  <a:pt x="2376718" y="798058"/>
                </a:cubicBezTo>
                <a:cubicBezTo>
                  <a:pt x="2252122" y="802138"/>
                  <a:pt x="1980028" y="816068"/>
                  <a:pt x="1681771" y="798058"/>
                </a:cubicBezTo>
                <a:cubicBezTo>
                  <a:pt x="1383514" y="780048"/>
                  <a:pt x="1310658" y="801802"/>
                  <a:pt x="1070218" y="798058"/>
                </a:cubicBezTo>
                <a:cubicBezTo>
                  <a:pt x="829778" y="794314"/>
                  <a:pt x="420996" y="781256"/>
                  <a:pt x="0" y="798058"/>
                </a:cubicBezTo>
                <a:cubicBezTo>
                  <a:pt x="-1350" y="638989"/>
                  <a:pt x="-13403" y="553796"/>
                  <a:pt x="0" y="399029"/>
                </a:cubicBezTo>
                <a:cubicBezTo>
                  <a:pt x="13403" y="244262"/>
                  <a:pt x="-6897" y="129755"/>
                  <a:pt x="0" y="0"/>
                </a:cubicBezTo>
                <a:close/>
              </a:path>
            </a:pathLst>
          </a:custGeom>
          <a:solidFill>
            <a:schemeClr val="bg1"/>
          </a:solidFill>
          <a:ln>
            <a:solidFill>
              <a:schemeClr val="tx1"/>
            </a:solidFill>
            <a:extLst>
              <a:ext uri="{C807C97D-BFC1-408E-A445-0C87EB9F89A2}">
                <ask:lineSketchStyleProps xmlns:ask="http://schemas.microsoft.com/office/drawing/2018/sketchyshapes" sd="384431218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5DA06EBD-05BE-A5E4-46B9-4B7FD70A15A9}"/>
              </a:ext>
            </a:extLst>
          </p:cNvPr>
          <p:cNvSpPr/>
          <p:nvPr/>
        </p:nvSpPr>
        <p:spPr>
          <a:xfrm>
            <a:off x="4163928" y="4997387"/>
            <a:ext cx="4169680" cy="243274"/>
          </a:xfrm>
          <a:custGeom>
            <a:avLst/>
            <a:gdLst>
              <a:gd name="connsiteX0" fmla="*/ 0 w 4169680"/>
              <a:gd name="connsiteY0" fmla="*/ 0 h 243274"/>
              <a:gd name="connsiteX1" fmla="*/ 778340 w 4169680"/>
              <a:gd name="connsiteY1" fmla="*/ 0 h 243274"/>
              <a:gd name="connsiteX2" fmla="*/ 1514984 w 4169680"/>
              <a:gd name="connsiteY2" fmla="*/ 0 h 243274"/>
              <a:gd name="connsiteX3" fmla="*/ 2126537 w 4169680"/>
              <a:gd name="connsiteY3" fmla="*/ 0 h 243274"/>
              <a:gd name="connsiteX4" fmla="*/ 2738090 w 4169680"/>
              <a:gd name="connsiteY4" fmla="*/ 0 h 243274"/>
              <a:gd name="connsiteX5" fmla="*/ 3516430 w 4169680"/>
              <a:gd name="connsiteY5" fmla="*/ 0 h 243274"/>
              <a:gd name="connsiteX6" fmla="*/ 4169680 w 4169680"/>
              <a:gd name="connsiteY6" fmla="*/ 0 h 243274"/>
              <a:gd name="connsiteX7" fmla="*/ 4169680 w 4169680"/>
              <a:gd name="connsiteY7" fmla="*/ 243274 h 243274"/>
              <a:gd name="connsiteX8" fmla="*/ 3474733 w 4169680"/>
              <a:gd name="connsiteY8" fmla="*/ 243274 h 243274"/>
              <a:gd name="connsiteX9" fmla="*/ 2863180 w 4169680"/>
              <a:gd name="connsiteY9" fmla="*/ 243274 h 243274"/>
              <a:gd name="connsiteX10" fmla="*/ 2126537 w 4169680"/>
              <a:gd name="connsiteY10" fmla="*/ 243274 h 243274"/>
              <a:gd name="connsiteX11" fmla="*/ 1431590 w 4169680"/>
              <a:gd name="connsiteY11" fmla="*/ 243274 h 243274"/>
              <a:gd name="connsiteX12" fmla="*/ 736643 w 4169680"/>
              <a:gd name="connsiteY12" fmla="*/ 243274 h 243274"/>
              <a:gd name="connsiteX13" fmla="*/ 0 w 4169680"/>
              <a:gd name="connsiteY13" fmla="*/ 243274 h 243274"/>
              <a:gd name="connsiteX14" fmla="*/ 0 w 4169680"/>
              <a:gd name="connsiteY14" fmla="*/ 0 h 243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69680" h="243274" fill="none" extrusionOk="0">
                <a:moveTo>
                  <a:pt x="0" y="0"/>
                </a:moveTo>
                <a:cubicBezTo>
                  <a:pt x="297290" y="20952"/>
                  <a:pt x="545044" y="-26841"/>
                  <a:pt x="778340" y="0"/>
                </a:cubicBezTo>
                <a:cubicBezTo>
                  <a:pt x="1011636" y="26841"/>
                  <a:pt x="1325270" y="-25039"/>
                  <a:pt x="1514984" y="0"/>
                </a:cubicBezTo>
                <a:cubicBezTo>
                  <a:pt x="1704698" y="25039"/>
                  <a:pt x="1963597" y="-21365"/>
                  <a:pt x="2126537" y="0"/>
                </a:cubicBezTo>
                <a:cubicBezTo>
                  <a:pt x="2289477" y="21365"/>
                  <a:pt x="2494796" y="6943"/>
                  <a:pt x="2738090" y="0"/>
                </a:cubicBezTo>
                <a:cubicBezTo>
                  <a:pt x="2981384" y="-6943"/>
                  <a:pt x="3312222" y="18288"/>
                  <a:pt x="3516430" y="0"/>
                </a:cubicBezTo>
                <a:cubicBezTo>
                  <a:pt x="3720638" y="-18288"/>
                  <a:pt x="3985578" y="28334"/>
                  <a:pt x="4169680" y="0"/>
                </a:cubicBezTo>
                <a:cubicBezTo>
                  <a:pt x="4161151" y="57802"/>
                  <a:pt x="4179651" y="132588"/>
                  <a:pt x="4169680" y="243274"/>
                </a:cubicBezTo>
                <a:cubicBezTo>
                  <a:pt x="4026612" y="213911"/>
                  <a:pt x="3713162" y="235425"/>
                  <a:pt x="3474733" y="243274"/>
                </a:cubicBezTo>
                <a:cubicBezTo>
                  <a:pt x="3236304" y="251123"/>
                  <a:pt x="3143309" y="267951"/>
                  <a:pt x="2863180" y="243274"/>
                </a:cubicBezTo>
                <a:cubicBezTo>
                  <a:pt x="2583051" y="218597"/>
                  <a:pt x="2312299" y="221242"/>
                  <a:pt x="2126537" y="243274"/>
                </a:cubicBezTo>
                <a:cubicBezTo>
                  <a:pt x="1940775" y="265306"/>
                  <a:pt x="1751560" y="226084"/>
                  <a:pt x="1431590" y="243274"/>
                </a:cubicBezTo>
                <a:cubicBezTo>
                  <a:pt x="1111620" y="260464"/>
                  <a:pt x="876148" y="217040"/>
                  <a:pt x="736643" y="243274"/>
                </a:cubicBezTo>
                <a:cubicBezTo>
                  <a:pt x="597138" y="269508"/>
                  <a:pt x="268645" y="238019"/>
                  <a:pt x="0" y="243274"/>
                </a:cubicBezTo>
                <a:cubicBezTo>
                  <a:pt x="7685" y="183509"/>
                  <a:pt x="-1832" y="75495"/>
                  <a:pt x="0" y="0"/>
                </a:cubicBezTo>
                <a:close/>
              </a:path>
              <a:path w="4169680" h="243274" stroke="0" extrusionOk="0">
                <a:moveTo>
                  <a:pt x="0" y="0"/>
                </a:moveTo>
                <a:cubicBezTo>
                  <a:pt x="297337" y="-260"/>
                  <a:pt x="398137" y="25174"/>
                  <a:pt x="611553" y="0"/>
                </a:cubicBezTo>
                <a:cubicBezTo>
                  <a:pt x="824969" y="-25174"/>
                  <a:pt x="1033145" y="27212"/>
                  <a:pt x="1306500" y="0"/>
                </a:cubicBezTo>
                <a:cubicBezTo>
                  <a:pt x="1579855" y="-27212"/>
                  <a:pt x="1737092" y="5764"/>
                  <a:pt x="1918053" y="0"/>
                </a:cubicBezTo>
                <a:cubicBezTo>
                  <a:pt x="2099014" y="-5764"/>
                  <a:pt x="2515386" y="-14585"/>
                  <a:pt x="2696393" y="0"/>
                </a:cubicBezTo>
                <a:cubicBezTo>
                  <a:pt x="2877400" y="14585"/>
                  <a:pt x="3263049" y="-10286"/>
                  <a:pt x="3433037" y="0"/>
                </a:cubicBezTo>
                <a:cubicBezTo>
                  <a:pt x="3603025" y="10286"/>
                  <a:pt x="3851968" y="-15806"/>
                  <a:pt x="4169680" y="0"/>
                </a:cubicBezTo>
                <a:cubicBezTo>
                  <a:pt x="4162669" y="60180"/>
                  <a:pt x="4175639" y="133682"/>
                  <a:pt x="4169680" y="243274"/>
                </a:cubicBezTo>
                <a:cubicBezTo>
                  <a:pt x="3954697" y="251591"/>
                  <a:pt x="3858816" y="241626"/>
                  <a:pt x="3558127" y="243274"/>
                </a:cubicBezTo>
                <a:cubicBezTo>
                  <a:pt x="3257438" y="244922"/>
                  <a:pt x="3057823" y="263768"/>
                  <a:pt x="2779787" y="243274"/>
                </a:cubicBezTo>
                <a:cubicBezTo>
                  <a:pt x="2501751" y="222780"/>
                  <a:pt x="2445077" y="218148"/>
                  <a:pt x="2209930" y="243274"/>
                </a:cubicBezTo>
                <a:cubicBezTo>
                  <a:pt x="1974783" y="268400"/>
                  <a:pt x="1764233" y="238809"/>
                  <a:pt x="1640074" y="243274"/>
                </a:cubicBezTo>
                <a:cubicBezTo>
                  <a:pt x="1515915" y="247739"/>
                  <a:pt x="1243384" y="261284"/>
                  <a:pt x="945127" y="243274"/>
                </a:cubicBezTo>
                <a:cubicBezTo>
                  <a:pt x="646870" y="225264"/>
                  <a:pt x="238631" y="212732"/>
                  <a:pt x="0" y="243274"/>
                </a:cubicBezTo>
                <a:cubicBezTo>
                  <a:pt x="2999" y="128795"/>
                  <a:pt x="5038" y="91015"/>
                  <a:pt x="0" y="0"/>
                </a:cubicBezTo>
                <a:close/>
              </a:path>
            </a:pathLst>
          </a:custGeom>
          <a:solidFill>
            <a:schemeClr val="bg1"/>
          </a:solidFill>
          <a:ln>
            <a:solidFill>
              <a:schemeClr val="tx1"/>
            </a:solidFill>
            <a:extLst>
              <a:ext uri="{C807C97D-BFC1-408E-A445-0C87EB9F89A2}">
                <ask:lineSketchStyleProps xmlns:ask="http://schemas.microsoft.com/office/drawing/2018/sketchyshapes" sd="384431218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6D9DFA3E-D5A1-25F8-C0E5-00A5BD8C9AA4}"/>
              </a:ext>
            </a:extLst>
          </p:cNvPr>
          <p:cNvSpPr/>
          <p:nvPr/>
        </p:nvSpPr>
        <p:spPr>
          <a:xfrm>
            <a:off x="4163923" y="5289841"/>
            <a:ext cx="4169680" cy="1058816"/>
          </a:xfrm>
          <a:custGeom>
            <a:avLst/>
            <a:gdLst>
              <a:gd name="connsiteX0" fmla="*/ 0 w 4169680"/>
              <a:gd name="connsiteY0" fmla="*/ 0 h 1058816"/>
              <a:gd name="connsiteX1" fmla="*/ 653250 w 4169680"/>
              <a:gd name="connsiteY1" fmla="*/ 0 h 1058816"/>
              <a:gd name="connsiteX2" fmla="*/ 1264803 w 4169680"/>
              <a:gd name="connsiteY2" fmla="*/ 0 h 1058816"/>
              <a:gd name="connsiteX3" fmla="*/ 2043143 w 4169680"/>
              <a:gd name="connsiteY3" fmla="*/ 0 h 1058816"/>
              <a:gd name="connsiteX4" fmla="*/ 2738090 w 4169680"/>
              <a:gd name="connsiteY4" fmla="*/ 0 h 1058816"/>
              <a:gd name="connsiteX5" fmla="*/ 3349643 w 4169680"/>
              <a:gd name="connsiteY5" fmla="*/ 0 h 1058816"/>
              <a:gd name="connsiteX6" fmla="*/ 4169680 w 4169680"/>
              <a:gd name="connsiteY6" fmla="*/ 0 h 1058816"/>
              <a:gd name="connsiteX7" fmla="*/ 4169680 w 4169680"/>
              <a:gd name="connsiteY7" fmla="*/ 508232 h 1058816"/>
              <a:gd name="connsiteX8" fmla="*/ 4169680 w 4169680"/>
              <a:gd name="connsiteY8" fmla="*/ 1058816 h 1058816"/>
              <a:gd name="connsiteX9" fmla="*/ 3599824 w 4169680"/>
              <a:gd name="connsiteY9" fmla="*/ 1058816 h 1058816"/>
              <a:gd name="connsiteX10" fmla="*/ 2904877 w 4169680"/>
              <a:gd name="connsiteY10" fmla="*/ 1058816 h 1058816"/>
              <a:gd name="connsiteX11" fmla="*/ 2335021 w 4169680"/>
              <a:gd name="connsiteY11" fmla="*/ 1058816 h 1058816"/>
              <a:gd name="connsiteX12" fmla="*/ 1765165 w 4169680"/>
              <a:gd name="connsiteY12" fmla="*/ 1058816 h 1058816"/>
              <a:gd name="connsiteX13" fmla="*/ 1195308 w 4169680"/>
              <a:gd name="connsiteY13" fmla="*/ 1058816 h 1058816"/>
              <a:gd name="connsiteX14" fmla="*/ 0 w 4169680"/>
              <a:gd name="connsiteY14" fmla="*/ 1058816 h 1058816"/>
              <a:gd name="connsiteX15" fmla="*/ 0 w 4169680"/>
              <a:gd name="connsiteY15" fmla="*/ 539996 h 1058816"/>
              <a:gd name="connsiteX16" fmla="*/ 0 w 4169680"/>
              <a:gd name="connsiteY16" fmla="*/ 0 h 105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69680" h="1058816" fill="none" extrusionOk="0">
                <a:moveTo>
                  <a:pt x="0" y="0"/>
                </a:moveTo>
                <a:cubicBezTo>
                  <a:pt x="167433" y="618"/>
                  <a:pt x="431970" y="5154"/>
                  <a:pt x="653250" y="0"/>
                </a:cubicBezTo>
                <a:cubicBezTo>
                  <a:pt x="874530" y="-5154"/>
                  <a:pt x="1021509" y="6943"/>
                  <a:pt x="1264803" y="0"/>
                </a:cubicBezTo>
                <a:cubicBezTo>
                  <a:pt x="1508097" y="-6943"/>
                  <a:pt x="1838935" y="18288"/>
                  <a:pt x="2043143" y="0"/>
                </a:cubicBezTo>
                <a:cubicBezTo>
                  <a:pt x="2247351" y="-18288"/>
                  <a:pt x="2495621" y="26875"/>
                  <a:pt x="2738090" y="0"/>
                </a:cubicBezTo>
                <a:cubicBezTo>
                  <a:pt x="2980559" y="-26875"/>
                  <a:pt x="3122771" y="-17058"/>
                  <a:pt x="3349643" y="0"/>
                </a:cubicBezTo>
                <a:cubicBezTo>
                  <a:pt x="3576515" y="17058"/>
                  <a:pt x="3936463" y="11432"/>
                  <a:pt x="4169680" y="0"/>
                </a:cubicBezTo>
                <a:cubicBezTo>
                  <a:pt x="4178979" y="219603"/>
                  <a:pt x="4184965" y="391182"/>
                  <a:pt x="4169680" y="508232"/>
                </a:cubicBezTo>
                <a:cubicBezTo>
                  <a:pt x="4154395" y="625282"/>
                  <a:pt x="4173047" y="908411"/>
                  <a:pt x="4169680" y="1058816"/>
                </a:cubicBezTo>
                <a:cubicBezTo>
                  <a:pt x="3944103" y="1082765"/>
                  <a:pt x="3824180" y="1068674"/>
                  <a:pt x="3599824" y="1058816"/>
                </a:cubicBezTo>
                <a:cubicBezTo>
                  <a:pt x="3375468" y="1048958"/>
                  <a:pt x="3044382" y="1032582"/>
                  <a:pt x="2904877" y="1058816"/>
                </a:cubicBezTo>
                <a:cubicBezTo>
                  <a:pt x="2765372" y="1085050"/>
                  <a:pt x="2542198" y="1073611"/>
                  <a:pt x="2335021" y="1058816"/>
                </a:cubicBezTo>
                <a:cubicBezTo>
                  <a:pt x="2127844" y="1044021"/>
                  <a:pt x="2027629" y="1084855"/>
                  <a:pt x="1765165" y="1058816"/>
                </a:cubicBezTo>
                <a:cubicBezTo>
                  <a:pt x="1502701" y="1032777"/>
                  <a:pt x="1377244" y="1054016"/>
                  <a:pt x="1195308" y="1058816"/>
                </a:cubicBezTo>
                <a:cubicBezTo>
                  <a:pt x="1013372" y="1063616"/>
                  <a:pt x="421343" y="1097685"/>
                  <a:pt x="0" y="1058816"/>
                </a:cubicBezTo>
                <a:cubicBezTo>
                  <a:pt x="-2635" y="894781"/>
                  <a:pt x="-7730" y="646326"/>
                  <a:pt x="0" y="539996"/>
                </a:cubicBezTo>
                <a:cubicBezTo>
                  <a:pt x="7730" y="433666"/>
                  <a:pt x="2686" y="150309"/>
                  <a:pt x="0" y="0"/>
                </a:cubicBezTo>
                <a:close/>
              </a:path>
              <a:path w="4169680" h="1058816" stroke="0" extrusionOk="0">
                <a:moveTo>
                  <a:pt x="0" y="0"/>
                </a:moveTo>
                <a:cubicBezTo>
                  <a:pt x="297337" y="-260"/>
                  <a:pt x="398137" y="25174"/>
                  <a:pt x="611553" y="0"/>
                </a:cubicBezTo>
                <a:cubicBezTo>
                  <a:pt x="824969" y="-25174"/>
                  <a:pt x="1033145" y="27212"/>
                  <a:pt x="1306500" y="0"/>
                </a:cubicBezTo>
                <a:cubicBezTo>
                  <a:pt x="1579855" y="-27212"/>
                  <a:pt x="1737092" y="5764"/>
                  <a:pt x="1918053" y="0"/>
                </a:cubicBezTo>
                <a:cubicBezTo>
                  <a:pt x="2099014" y="-5764"/>
                  <a:pt x="2515386" y="-14585"/>
                  <a:pt x="2696393" y="0"/>
                </a:cubicBezTo>
                <a:cubicBezTo>
                  <a:pt x="2877400" y="14585"/>
                  <a:pt x="3263049" y="-10286"/>
                  <a:pt x="3433037" y="0"/>
                </a:cubicBezTo>
                <a:cubicBezTo>
                  <a:pt x="3603025" y="10286"/>
                  <a:pt x="3851968" y="-15806"/>
                  <a:pt x="4169680" y="0"/>
                </a:cubicBezTo>
                <a:cubicBezTo>
                  <a:pt x="4161329" y="191757"/>
                  <a:pt x="4190571" y="360872"/>
                  <a:pt x="4169680" y="550584"/>
                </a:cubicBezTo>
                <a:cubicBezTo>
                  <a:pt x="4148789" y="740296"/>
                  <a:pt x="4169198" y="826743"/>
                  <a:pt x="4169680" y="1058816"/>
                </a:cubicBezTo>
                <a:cubicBezTo>
                  <a:pt x="3998304" y="1091165"/>
                  <a:pt x="3796511" y="1037582"/>
                  <a:pt x="3516430" y="1058816"/>
                </a:cubicBezTo>
                <a:cubicBezTo>
                  <a:pt x="3236349" y="1080051"/>
                  <a:pt x="3177099" y="1087138"/>
                  <a:pt x="2946574" y="1058816"/>
                </a:cubicBezTo>
                <a:cubicBezTo>
                  <a:pt x="2716049" y="1030494"/>
                  <a:pt x="2500877" y="1054351"/>
                  <a:pt x="2376718" y="1058816"/>
                </a:cubicBezTo>
                <a:cubicBezTo>
                  <a:pt x="2252559" y="1063281"/>
                  <a:pt x="1980028" y="1076826"/>
                  <a:pt x="1681771" y="1058816"/>
                </a:cubicBezTo>
                <a:cubicBezTo>
                  <a:pt x="1383514" y="1040806"/>
                  <a:pt x="1310658" y="1062560"/>
                  <a:pt x="1070218" y="1058816"/>
                </a:cubicBezTo>
                <a:cubicBezTo>
                  <a:pt x="829778" y="1055072"/>
                  <a:pt x="420996" y="1042014"/>
                  <a:pt x="0" y="1058816"/>
                </a:cubicBezTo>
                <a:cubicBezTo>
                  <a:pt x="-25232" y="868793"/>
                  <a:pt x="-23694" y="718989"/>
                  <a:pt x="0" y="529408"/>
                </a:cubicBezTo>
                <a:cubicBezTo>
                  <a:pt x="23694" y="339827"/>
                  <a:pt x="-11580" y="218142"/>
                  <a:pt x="0" y="0"/>
                </a:cubicBezTo>
                <a:close/>
              </a:path>
            </a:pathLst>
          </a:custGeom>
          <a:solidFill>
            <a:schemeClr val="bg1"/>
          </a:solidFill>
          <a:ln>
            <a:solidFill>
              <a:schemeClr val="tx1"/>
            </a:solidFill>
            <a:extLst>
              <a:ext uri="{C807C97D-BFC1-408E-A445-0C87EB9F89A2}">
                <ask:lineSketchStyleProps xmlns:ask="http://schemas.microsoft.com/office/drawing/2018/sketchyshapes" sd="384431218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884AB006-3048-14AD-8326-012DDDABE8B3}"/>
              </a:ext>
            </a:extLst>
          </p:cNvPr>
          <p:cNvSpPr txBox="1"/>
          <p:nvPr/>
        </p:nvSpPr>
        <p:spPr>
          <a:xfrm>
            <a:off x="4311522" y="4214589"/>
            <a:ext cx="3874479" cy="769441"/>
          </a:xfrm>
          <a:prstGeom prst="rect">
            <a:avLst/>
          </a:prstGeom>
          <a:noFill/>
        </p:spPr>
        <p:txBody>
          <a:bodyPr wrap="square" rtlCol="0">
            <a:spAutoFit/>
          </a:bodyPr>
          <a:lstStyle/>
          <a:p>
            <a:pPr algn="ctr"/>
            <a:r>
              <a:rPr lang="fr-FR" sz="1100" dirty="0">
                <a:latin typeface="Cavolini" panose="03000502040302020204" pitchFamily="66" charset="0"/>
                <a:cs typeface="Cavolini" panose="03000502040302020204" pitchFamily="66" charset="0"/>
              </a:rPr>
              <a:t>Changement de voiture au printemps, facture de réparation auto, panne, révision CT, voiture Green, passer en électrique en attendant de voir comment le marché évolue</a:t>
            </a:r>
          </a:p>
        </p:txBody>
      </p:sp>
      <p:sp>
        <p:nvSpPr>
          <p:cNvPr id="39" name="ZoneTexte 38">
            <a:extLst>
              <a:ext uri="{FF2B5EF4-FFF2-40B4-BE49-F238E27FC236}">
                <a16:creationId xmlns:a16="http://schemas.microsoft.com/office/drawing/2014/main" id="{9581F9D9-2F68-D42C-C127-F5950B6296FC}"/>
              </a:ext>
            </a:extLst>
          </p:cNvPr>
          <p:cNvSpPr txBox="1"/>
          <p:nvPr/>
        </p:nvSpPr>
        <p:spPr>
          <a:xfrm>
            <a:off x="4726885" y="5012809"/>
            <a:ext cx="3043755" cy="261610"/>
          </a:xfrm>
          <a:prstGeom prst="rect">
            <a:avLst/>
          </a:prstGeom>
          <a:noFill/>
        </p:spPr>
        <p:txBody>
          <a:bodyPr wrap="square" rtlCol="0">
            <a:spAutoFit/>
          </a:bodyPr>
          <a:lstStyle/>
          <a:p>
            <a:pPr algn="ctr"/>
            <a:r>
              <a:rPr lang="fr-FR" sz="1100" dirty="0">
                <a:latin typeface="Cavolini" panose="03000502040302020204" pitchFamily="66" charset="0"/>
                <a:cs typeface="Cavolini" panose="03000502040302020204" pitchFamily="66" charset="0"/>
              </a:rPr>
              <a:t>Rebond IARD, IZICARTE</a:t>
            </a:r>
          </a:p>
        </p:txBody>
      </p:sp>
      <p:sp>
        <p:nvSpPr>
          <p:cNvPr id="41" name="ZoneTexte 40">
            <a:extLst>
              <a:ext uri="{FF2B5EF4-FFF2-40B4-BE49-F238E27FC236}">
                <a16:creationId xmlns:a16="http://schemas.microsoft.com/office/drawing/2014/main" id="{E9902106-1444-D055-03AD-CD38BD7DD00C}"/>
              </a:ext>
            </a:extLst>
          </p:cNvPr>
          <p:cNvSpPr txBox="1"/>
          <p:nvPr/>
        </p:nvSpPr>
        <p:spPr>
          <a:xfrm>
            <a:off x="4250376" y="5443696"/>
            <a:ext cx="3991459" cy="769441"/>
          </a:xfrm>
          <a:prstGeom prst="rect">
            <a:avLst/>
          </a:prstGeom>
          <a:noFill/>
        </p:spPr>
        <p:txBody>
          <a:bodyPr wrap="square" rtlCol="0">
            <a:spAutoFit/>
          </a:bodyPr>
          <a:lstStyle/>
          <a:p>
            <a:pPr algn="ctr"/>
            <a:r>
              <a:rPr lang="fr-FR" sz="1100" dirty="0">
                <a:latin typeface="Cavolini" panose="03000502040302020204" pitchFamily="66" charset="0"/>
                <a:cs typeface="Cavolini" panose="03000502040302020204" pitchFamily="66" charset="0"/>
              </a:rPr>
              <a:t>Quel âge a votre véhicule ? Quel est le critère de la vignette de votre véhicule ? Quand envisagez-vous de changer de véhicule ? Combien vous coûte votre voiture mensuellement ?</a:t>
            </a:r>
          </a:p>
        </p:txBody>
      </p:sp>
      <p:sp>
        <p:nvSpPr>
          <p:cNvPr id="59" name="Rectangle 58">
            <a:extLst>
              <a:ext uri="{FF2B5EF4-FFF2-40B4-BE49-F238E27FC236}">
                <a16:creationId xmlns:a16="http://schemas.microsoft.com/office/drawing/2014/main" id="{D6005A8E-4803-B733-E153-2F218A759A1F}"/>
              </a:ext>
            </a:extLst>
          </p:cNvPr>
          <p:cNvSpPr/>
          <p:nvPr/>
        </p:nvSpPr>
        <p:spPr>
          <a:xfrm rot="20667660">
            <a:off x="3810998" y="4056010"/>
            <a:ext cx="1193807" cy="183397"/>
          </a:xfrm>
          <a:custGeom>
            <a:avLst/>
            <a:gdLst>
              <a:gd name="connsiteX0" fmla="*/ 0 w 1193807"/>
              <a:gd name="connsiteY0" fmla="*/ 0 h 183397"/>
              <a:gd name="connsiteX1" fmla="*/ 573027 w 1193807"/>
              <a:gd name="connsiteY1" fmla="*/ 0 h 183397"/>
              <a:gd name="connsiteX2" fmla="*/ 1193807 w 1193807"/>
              <a:gd name="connsiteY2" fmla="*/ 0 h 183397"/>
              <a:gd name="connsiteX3" fmla="*/ 1193807 w 1193807"/>
              <a:gd name="connsiteY3" fmla="*/ 183397 h 183397"/>
              <a:gd name="connsiteX4" fmla="*/ 608842 w 1193807"/>
              <a:gd name="connsiteY4" fmla="*/ 183397 h 183397"/>
              <a:gd name="connsiteX5" fmla="*/ 0 w 1193807"/>
              <a:gd name="connsiteY5" fmla="*/ 183397 h 183397"/>
              <a:gd name="connsiteX6" fmla="*/ 0 w 1193807"/>
              <a:gd name="connsiteY6" fmla="*/ 0 h 18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3807" h="183397" fill="none" extrusionOk="0">
                <a:moveTo>
                  <a:pt x="0" y="0"/>
                </a:moveTo>
                <a:cubicBezTo>
                  <a:pt x="193390" y="9799"/>
                  <a:pt x="372513" y="18638"/>
                  <a:pt x="573027" y="0"/>
                </a:cubicBezTo>
                <a:cubicBezTo>
                  <a:pt x="773541" y="-18638"/>
                  <a:pt x="907470" y="11356"/>
                  <a:pt x="1193807" y="0"/>
                </a:cubicBezTo>
                <a:cubicBezTo>
                  <a:pt x="1191305" y="55383"/>
                  <a:pt x="1195640" y="117840"/>
                  <a:pt x="1193807" y="183397"/>
                </a:cubicBezTo>
                <a:cubicBezTo>
                  <a:pt x="973572" y="188455"/>
                  <a:pt x="745438" y="211238"/>
                  <a:pt x="608842" y="183397"/>
                </a:cubicBezTo>
                <a:cubicBezTo>
                  <a:pt x="472246" y="155556"/>
                  <a:pt x="153182" y="200689"/>
                  <a:pt x="0" y="183397"/>
                </a:cubicBezTo>
                <a:cubicBezTo>
                  <a:pt x="-2058" y="97621"/>
                  <a:pt x="7772" y="53878"/>
                  <a:pt x="0" y="0"/>
                </a:cubicBezTo>
                <a:close/>
              </a:path>
              <a:path w="1193807" h="183397" stroke="0" extrusionOk="0">
                <a:moveTo>
                  <a:pt x="0" y="0"/>
                </a:moveTo>
                <a:cubicBezTo>
                  <a:pt x="125627" y="15985"/>
                  <a:pt x="390695" y="22357"/>
                  <a:pt x="584965" y="0"/>
                </a:cubicBezTo>
                <a:cubicBezTo>
                  <a:pt x="779236" y="-22357"/>
                  <a:pt x="1054741" y="29263"/>
                  <a:pt x="1193807" y="0"/>
                </a:cubicBezTo>
                <a:cubicBezTo>
                  <a:pt x="1197500" y="85481"/>
                  <a:pt x="1193258" y="94083"/>
                  <a:pt x="1193807" y="183397"/>
                </a:cubicBezTo>
                <a:cubicBezTo>
                  <a:pt x="976280" y="169252"/>
                  <a:pt x="859888" y="178236"/>
                  <a:pt x="573027" y="183397"/>
                </a:cubicBezTo>
                <a:cubicBezTo>
                  <a:pt x="286166" y="188558"/>
                  <a:pt x="195113" y="193545"/>
                  <a:pt x="0" y="183397"/>
                </a:cubicBezTo>
                <a:cubicBezTo>
                  <a:pt x="-8007" y="120457"/>
                  <a:pt x="-5042" y="77782"/>
                  <a:pt x="0" y="0"/>
                </a:cubicBezTo>
                <a:close/>
              </a:path>
            </a:pathLst>
          </a:custGeom>
          <a:solidFill>
            <a:srgbClr val="C00000"/>
          </a:solidFill>
          <a:ln>
            <a:solidFill>
              <a:srgbClr val="C00000"/>
            </a:solidFill>
            <a:extLst>
              <a:ext uri="{C807C97D-BFC1-408E-A445-0C87EB9F89A2}">
                <ask:lineSketchStyleProps xmlns:ask="http://schemas.microsoft.com/office/drawing/2018/sketchyshapes" sd="3489118646">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latin typeface="Cavolini" panose="03000502040302020204" pitchFamily="66" charset="0"/>
                <a:cs typeface="Cavolini" panose="03000502040302020204" pitchFamily="66" charset="0"/>
              </a:rPr>
              <a:t>LOA/LLD</a:t>
            </a:r>
          </a:p>
        </p:txBody>
      </p:sp>
      <p:sp>
        <p:nvSpPr>
          <p:cNvPr id="60" name="Rectangle 59">
            <a:extLst>
              <a:ext uri="{FF2B5EF4-FFF2-40B4-BE49-F238E27FC236}">
                <a16:creationId xmlns:a16="http://schemas.microsoft.com/office/drawing/2014/main" id="{AAF7553D-B2D4-3D0E-B875-4C18C5558A20}"/>
              </a:ext>
            </a:extLst>
          </p:cNvPr>
          <p:cNvSpPr/>
          <p:nvPr/>
        </p:nvSpPr>
        <p:spPr>
          <a:xfrm>
            <a:off x="8675033" y="4116391"/>
            <a:ext cx="3277304" cy="764419"/>
          </a:xfrm>
          <a:custGeom>
            <a:avLst/>
            <a:gdLst>
              <a:gd name="connsiteX0" fmla="*/ 0 w 3277304"/>
              <a:gd name="connsiteY0" fmla="*/ 0 h 764419"/>
              <a:gd name="connsiteX1" fmla="*/ 721007 w 3277304"/>
              <a:gd name="connsiteY1" fmla="*/ 0 h 764419"/>
              <a:gd name="connsiteX2" fmla="*/ 1409241 w 3277304"/>
              <a:gd name="connsiteY2" fmla="*/ 0 h 764419"/>
              <a:gd name="connsiteX3" fmla="*/ 1999155 w 3277304"/>
              <a:gd name="connsiteY3" fmla="*/ 0 h 764419"/>
              <a:gd name="connsiteX4" fmla="*/ 2589070 w 3277304"/>
              <a:gd name="connsiteY4" fmla="*/ 0 h 764419"/>
              <a:gd name="connsiteX5" fmla="*/ 3277304 w 3277304"/>
              <a:gd name="connsiteY5" fmla="*/ 0 h 764419"/>
              <a:gd name="connsiteX6" fmla="*/ 3277304 w 3277304"/>
              <a:gd name="connsiteY6" fmla="*/ 382210 h 764419"/>
              <a:gd name="connsiteX7" fmla="*/ 3277304 w 3277304"/>
              <a:gd name="connsiteY7" fmla="*/ 764419 h 764419"/>
              <a:gd name="connsiteX8" fmla="*/ 2621843 w 3277304"/>
              <a:gd name="connsiteY8" fmla="*/ 764419 h 764419"/>
              <a:gd name="connsiteX9" fmla="*/ 2031928 w 3277304"/>
              <a:gd name="connsiteY9" fmla="*/ 764419 h 764419"/>
              <a:gd name="connsiteX10" fmla="*/ 1343695 w 3277304"/>
              <a:gd name="connsiteY10" fmla="*/ 764419 h 764419"/>
              <a:gd name="connsiteX11" fmla="*/ 688234 w 3277304"/>
              <a:gd name="connsiteY11" fmla="*/ 764419 h 764419"/>
              <a:gd name="connsiteX12" fmla="*/ 0 w 3277304"/>
              <a:gd name="connsiteY12" fmla="*/ 764419 h 764419"/>
              <a:gd name="connsiteX13" fmla="*/ 0 w 3277304"/>
              <a:gd name="connsiteY13" fmla="*/ 405142 h 764419"/>
              <a:gd name="connsiteX14" fmla="*/ 0 w 3277304"/>
              <a:gd name="connsiteY14" fmla="*/ 0 h 764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7304" h="764419" fill="none" extrusionOk="0">
                <a:moveTo>
                  <a:pt x="0" y="0"/>
                </a:moveTo>
                <a:cubicBezTo>
                  <a:pt x="173133" y="-17407"/>
                  <a:pt x="561704" y="33254"/>
                  <a:pt x="721007" y="0"/>
                </a:cubicBezTo>
                <a:cubicBezTo>
                  <a:pt x="880310" y="-33254"/>
                  <a:pt x="1166836" y="-32671"/>
                  <a:pt x="1409241" y="0"/>
                </a:cubicBezTo>
                <a:cubicBezTo>
                  <a:pt x="1651646" y="32671"/>
                  <a:pt x="1845831" y="1347"/>
                  <a:pt x="1999155" y="0"/>
                </a:cubicBezTo>
                <a:cubicBezTo>
                  <a:pt x="2152479" y="-1347"/>
                  <a:pt x="2347709" y="-10636"/>
                  <a:pt x="2589070" y="0"/>
                </a:cubicBezTo>
                <a:cubicBezTo>
                  <a:pt x="2830431" y="10636"/>
                  <a:pt x="3135162" y="14605"/>
                  <a:pt x="3277304" y="0"/>
                </a:cubicBezTo>
                <a:cubicBezTo>
                  <a:pt x="3277719" y="94357"/>
                  <a:pt x="3258656" y="220724"/>
                  <a:pt x="3277304" y="382210"/>
                </a:cubicBezTo>
                <a:cubicBezTo>
                  <a:pt x="3295953" y="543696"/>
                  <a:pt x="3262119" y="581366"/>
                  <a:pt x="3277304" y="764419"/>
                </a:cubicBezTo>
                <a:cubicBezTo>
                  <a:pt x="3068073" y="732290"/>
                  <a:pt x="2868867" y="780167"/>
                  <a:pt x="2621843" y="764419"/>
                </a:cubicBezTo>
                <a:cubicBezTo>
                  <a:pt x="2374819" y="748671"/>
                  <a:pt x="2198627" y="763414"/>
                  <a:pt x="2031928" y="764419"/>
                </a:cubicBezTo>
                <a:cubicBezTo>
                  <a:pt x="1865230" y="765424"/>
                  <a:pt x="1487390" y="748002"/>
                  <a:pt x="1343695" y="764419"/>
                </a:cubicBezTo>
                <a:cubicBezTo>
                  <a:pt x="1200000" y="780836"/>
                  <a:pt x="902394" y="741273"/>
                  <a:pt x="688234" y="764419"/>
                </a:cubicBezTo>
                <a:cubicBezTo>
                  <a:pt x="474074" y="787565"/>
                  <a:pt x="244030" y="743903"/>
                  <a:pt x="0" y="764419"/>
                </a:cubicBezTo>
                <a:cubicBezTo>
                  <a:pt x="9226" y="684990"/>
                  <a:pt x="17526" y="582271"/>
                  <a:pt x="0" y="405142"/>
                </a:cubicBezTo>
                <a:cubicBezTo>
                  <a:pt x="-17526" y="228013"/>
                  <a:pt x="-15445" y="118261"/>
                  <a:pt x="0" y="0"/>
                </a:cubicBezTo>
                <a:close/>
              </a:path>
              <a:path w="3277304" h="764419" stroke="0" extrusionOk="0">
                <a:moveTo>
                  <a:pt x="0" y="0"/>
                </a:moveTo>
                <a:cubicBezTo>
                  <a:pt x="235459" y="13134"/>
                  <a:pt x="406870" y="5344"/>
                  <a:pt x="589915" y="0"/>
                </a:cubicBezTo>
                <a:cubicBezTo>
                  <a:pt x="772960" y="-5344"/>
                  <a:pt x="926296" y="6"/>
                  <a:pt x="1245376" y="0"/>
                </a:cubicBezTo>
                <a:cubicBezTo>
                  <a:pt x="1564456" y="-6"/>
                  <a:pt x="1648745" y="-19531"/>
                  <a:pt x="1835290" y="0"/>
                </a:cubicBezTo>
                <a:cubicBezTo>
                  <a:pt x="2021835" y="19531"/>
                  <a:pt x="2307532" y="-747"/>
                  <a:pt x="2556297" y="0"/>
                </a:cubicBezTo>
                <a:cubicBezTo>
                  <a:pt x="2805062" y="747"/>
                  <a:pt x="3009952" y="-4914"/>
                  <a:pt x="3277304" y="0"/>
                </a:cubicBezTo>
                <a:cubicBezTo>
                  <a:pt x="3289088" y="85136"/>
                  <a:pt x="3265603" y="229183"/>
                  <a:pt x="3277304" y="359277"/>
                </a:cubicBezTo>
                <a:cubicBezTo>
                  <a:pt x="3289005" y="489371"/>
                  <a:pt x="3285960" y="628631"/>
                  <a:pt x="3277304" y="764419"/>
                </a:cubicBezTo>
                <a:cubicBezTo>
                  <a:pt x="3108256" y="740031"/>
                  <a:pt x="2979857" y="792328"/>
                  <a:pt x="2687389" y="764419"/>
                </a:cubicBezTo>
                <a:cubicBezTo>
                  <a:pt x="2394921" y="736510"/>
                  <a:pt x="2131470" y="755600"/>
                  <a:pt x="1966382" y="764419"/>
                </a:cubicBezTo>
                <a:cubicBezTo>
                  <a:pt x="1801294" y="773238"/>
                  <a:pt x="1545964" y="772800"/>
                  <a:pt x="1409241" y="764419"/>
                </a:cubicBezTo>
                <a:cubicBezTo>
                  <a:pt x="1272518" y="756038"/>
                  <a:pt x="1110751" y="778721"/>
                  <a:pt x="852099" y="764419"/>
                </a:cubicBezTo>
                <a:cubicBezTo>
                  <a:pt x="593447" y="750117"/>
                  <a:pt x="298603" y="796970"/>
                  <a:pt x="0" y="764419"/>
                </a:cubicBezTo>
                <a:cubicBezTo>
                  <a:pt x="-6061" y="678868"/>
                  <a:pt x="13821" y="553651"/>
                  <a:pt x="0" y="397498"/>
                </a:cubicBezTo>
                <a:cubicBezTo>
                  <a:pt x="-13821" y="241345"/>
                  <a:pt x="13241" y="136914"/>
                  <a:pt x="0" y="0"/>
                </a:cubicBezTo>
                <a:close/>
              </a:path>
            </a:pathLst>
          </a:custGeom>
          <a:solidFill>
            <a:schemeClr val="bg1"/>
          </a:solidFill>
          <a:ln>
            <a:solidFill>
              <a:schemeClr val="tx1"/>
            </a:solidFill>
            <a:extLst>
              <a:ext uri="{C807C97D-BFC1-408E-A445-0C87EB9F89A2}">
                <ask:lineSketchStyleProps xmlns:ask="http://schemas.microsoft.com/office/drawing/2018/sketchyshapes" sd="384431218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ZoneTexte 60">
            <a:extLst>
              <a:ext uri="{FF2B5EF4-FFF2-40B4-BE49-F238E27FC236}">
                <a16:creationId xmlns:a16="http://schemas.microsoft.com/office/drawing/2014/main" id="{477CC5BA-71C0-938F-650B-F8184ED96BD0}"/>
              </a:ext>
            </a:extLst>
          </p:cNvPr>
          <p:cNvSpPr txBox="1"/>
          <p:nvPr/>
        </p:nvSpPr>
        <p:spPr>
          <a:xfrm>
            <a:off x="8794181" y="4155077"/>
            <a:ext cx="3038986" cy="769441"/>
          </a:xfrm>
          <a:prstGeom prst="rect">
            <a:avLst/>
          </a:prstGeom>
          <a:noFill/>
        </p:spPr>
        <p:txBody>
          <a:bodyPr wrap="square" rtlCol="0">
            <a:spAutoFit/>
          </a:bodyPr>
          <a:lstStyle/>
          <a:p>
            <a:pPr algn="ctr"/>
            <a:r>
              <a:rPr lang="fr-FR" sz="1100" dirty="0">
                <a:latin typeface="Cavolini" panose="03000502040302020204" pitchFamily="66" charset="0"/>
                <a:cs typeface="Cavolini" panose="03000502040302020204" pitchFamily="66" charset="0"/>
              </a:rPr>
              <a:t>Collecte avis d’imposition (voir montant des impôts), fin du crédit </a:t>
            </a:r>
            <a:r>
              <a:rPr lang="fr-FR" sz="1100" dirty="0" err="1">
                <a:latin typeface="Cavolini" panose="03000502040302020204" pitchFamily="66" charset="0"/>
                <a:cs typeface="Cavolini" panose="03000502040302020204" pitchFamily="66" charset="0"/>
              </a:rPr>
              <a:t>immo</a:t>
            </a:r>
            <a:r>
              <a:rPr lang="fr-FR" sz="1100" dirty="0">
                <a:latin typeface="Cavolini" panose="03000502040302020204" pitchFamily="66" charset="0"/>
                <a:cs typeface="Cavolini" panose="03000502040302020204" pitchFamily="66" charset="0"/>
              </a:rPr>
              <a:t> résidence principale (liste évènements GERC)</a:t>
            </a:r>
          </a:p>
        </p:txBody>
      </p:sp>
      <p:sp>
        <p:nvSpPr>
          <p:cNvPr id="62" name="Rectangle 61">
            <a:extLst>
              <a:ext uri="{FF2B5EF4-FFF2-40B4-BE49-F238E27FC236}">
                <a16:creationId xmlns:a16="http://schemas.microsoft.com/office/drawing/2014/main" id="{850CA980-5634-DBF7-F82A-BA5ED1DE6A17}"/>
              </a:ext>
            </a:extLst>
          </p:cNvPr>
          <p:cNvSpPr/>
          <p:nvPr/>
        </p:nvSpPr>
        <p:spPr>
          <a:xfrm rot="20667660">
            <a:off x="8422804" y="4024106"/>
            <a:ext cx="1193807" cy="183397"/>
          </a:xfrm>
          <a:custGeom>
            <a:avLst/>
            <a:gdLst>
              <a:gd name="connsiteX0" fmla="*/ 0 w 1193807"/>
              <a:gd name="connsiteY0" fmla="*/ 0 h 183397"/>
              <a:gd name="connsiteX1" fmla="*/ 573027 w 1193807"/>
              <a:gd name="connsiteY1" fmla="*/ 0 h 183397"/>
              <a:gd name="connsiteX2" fmla="*/ 1193807 w 1193807"/>
              <a:gd name="connsiteY2" fmla="*/ 0 h 183397"/>
              <a:gd name="connsiteX3" fmla="*/ 1193807 w 1193807"/>
              <a:gd name="connsiteY3" fmla="*/ 183397 h 183397"/>
              <a:gd name="connsiteX4" fmla="*/ 608842 w 1193807"/>
              <a:gd name="connsiteY4" fmla="*/ 183397 h 183397"/>
              <a:gd name="connsiteX5" fmla="*/ 0 w 1193807"/>
              <a:gd name="connsiteY5" fmla="*/ 183397 h 183397"/>
              <a:gd name="connsiteX6" fmla="*/ 0 w 1193807"/>
              <a:gd name="connsiteY6" fmla="*/ 0 h 18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3807" h="183397" fill="none" extrusionOk="0">
                <a:moveTo>
                  <a:pt x="0" y="0"/>
                </a:moveTo>
                <a:cubicBezTo>
                  <a:pt x="193390" y="9799"/>
                  <a:pt x="372513" y="18638"/>
                  <a:pt x="573027" y="0"/>
                </a:cubicBezTo>
                <a:cubicBezTo>
                  <a:pt x="773541" y="-18638"/>
                  <a:pt x="907470" y="11356"/>
                  <a:pt x="1193807" y="0"/>
                </a:cubicBezTo>
                <a:cubicBezTo>
                  <a:pt x="1191305" y="55383"/>
                  <a:pt x="1195640" y="117840"/>
                  <a:pt x="1193807" y="183397"/>
                </a:cubicBezTo>
                <a:cubicBezTo>
                  <a:pt x="973572" y="188455"/>
                  <a:pt x="745438" y="211238"/>
                  <a:pt x="608842" y="183397"/>
                </a:cubicBezTo>
                <a:cubicBezTo>
                  <a:pt x="472246" y="155556"/>
                  <a:pt x="153182" y="200689"/>
                  <a:pt x="0" y="183397"/>
                </a:cubicBezTo>
                <a:cubicBezTo>
                  <a:pt x="-2058" y="97621"/>
                  <a:pt x="7772" y="53878"/>
                  <a:pt x="0" y="0"/>
                </a:cubicBezTo>
                <a:close/>
              </a:path>
              <a:path w="1193807" h="183397" stroke="0" extrusionOk="0">
                <a:moveTo>
                  <a:pt x="0" y="0"/>
                </a:moveTo>
                <a:cubicBezTo>
                  <a:pt x="125627" y="15985"/>
                  <a:pt x="390695" y="22357"/>
                  <a:pt x="584965" y="0"/>
                </a:cubicBezTo>
                <a:cubicBezTo>
                  <a:pt x="779236" y="-22357"/>
                  <a:pt x="1054741" y="29263"/>
                  <a:pt x="1193807" y="0"/>
                </a:cubicBezTo>
                <a:cubicBezTo>
                  <a:pt x="1197500" y="85481"/>
                  <a:pt x="1193258" y="94083"/>
                  <a:pt x="1193807" y="183397"/>
                </a:cubicBezTo>
                <a:cubicBezTo>
                  <a:pt x="976280" y="169252"/>
                  <a:pt x="859888" y="178236"/>
                  <a:pt x="573027" y="183397"/>
                </a:cubicBezTo>
                <a:cubicBezTo>
                  <a:pt x="286166" y="188558"/>
                  <a:pt x="195113" y="193545"/>
                  <a:pt x="0" y="183397"/>
                </a:cubicBezTo>
                <a:cubicBezTo>
                  <a:pt x="-8007" y="120457"/>
                  <a:pt x="-5042" y="77782"/>
                  <a:pt x="0" y="0"/>
                </a:cubicBezTo>
                <a:close/>
              </a:path>
            </a:pathLst>
          </a:custGeom>
          <a:solidFill>
            <a:srgbClr val="C00000"/>
          </a:solidFill>
          <a:ln>
            <a:solidFill>
              <a:srgbClr val="C00000"/>
            </a:solidFill>
            <a:extLst>
              <a:ext uri="{C807C97D-BFC1-408E-A445-0C87EB9F89A2}">
                <ask:lineSketchStyleProps xmlns:ask="http://schemas.microsoft.com/office/drawing/2018/sketchyshapes" sd="3489118646">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latin typeface="Cavolini" panose="03000502040302020204" pitchFamily="66" charset="0"/>
                <a:cs typeface="Cavolini" panose="03000502040302020204" pitchFamily="66" charset="0"/>
              </a:rPr>
              <a:t>i-Sélection</a:t>
            </a:r>
          </a:p>
        </p:txBody>
      </p:sp>
      <p:sp>
        <p:nvSpPr>
          <p:cNvPr id="63" name="Rectangle 62">
            <a:extLst>
              <a:ext uri="{FF2B5EF4-FFF2-40B4-BE49-F238E27FC236}">
                <a16:creationId xmlns:a16="http://schemas.microsoft.com/office/drawing/2014/main" id="{58A93455-AF44-ED84-3F91-46838ECA7FBF}"/>
              </a:ext>
            </a:extLst>
          </p:cNvPr>
          <p:cNvSpPr/>
          <p:nvPr/>
        </p:nvSpPr>
        <p:spPr>
          <a:xfrm>
            <a:off x="8675032" y="4963204"/>
            <a:ext cx="3277303" cy="243699"/>
          </a:xfrm>
          <a:custGeom>
            <a:avLst/>
            <a:gdLst>
              <a:gd name="connsiteX0" fmla="*/ 0 w 3277303"/>
              <a:gd name="connsiteY0" fmla="*/ 0 h 243699"/>
              <a:gd name="connsiteX1" fmla="*/ 721007 w 3277303"/>
              <a:gd name="connsiteY1" fmla="*/ 0 h 243699"/>
              <a:gd name="connsiteX2" fmla="*/ 1343694 w 3277303"/>
              <a:gd name="connsiteY2" fmla="*/ 0 h 243699"/>
              <a:gd name="connsiteX3" fmla="*/ 2064701 w 3277303"/>
              <a:gd name="connsiteY3" fmla="*/ 0 h 243699"/>
              <a:gd name="connsiteX4" fmla="*/ 3277303 w 3277303"/>
              <a:gd name="connsiteY4" fmla="*/ 0 h 243699"/>
              <a:gd name="connsiteX5" fmla="*/ 3277303 w 3277303"/>
              <a:gd name="connsiteY5" fmla="*/ 243699 h 243699"/>
              <a:gd name="connsiteX6" fmla="*/ 2720161 w 3277303"/>
              <a:gd name="connsiteY6" fmla="*/ 243699 h 243699"/>
              <a:gd name="connsiteX7" fmla="*/ 2130247 w 3277303"/>
              <a:gd name="connsiteY7" fmla="*/ 243699 h 243699"/>
              <a:gd name="connsiteX8" fmla="*/ 1442013 w 3277303"/>
              <a:gd name="connsiteY8" fmla="*/ 243699 h 243699"/>
              <a:gd name="connsiteX9" fmla="*/ 884872 w 3277303"/>
              <a:gd name="connsiteY9" fmla="*/ 243699 h 243699"/>
              <a:gd name="connsiteX10" fmla="*/ 0 w 3277303"/>
              <a:gd name="connsiteY10" fmla="*/ 243699 h 243699"/>
              <a:gd name="connsiteX11" fmla="*/ 0 w 3277303"/>
              <a:gd name="connsiteY11" fmla="*/ 0 h 24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77303" h="243699" fill="none" extrusionOk="0">
                <a:moveTo>
                  <a:pt x="0" y="0"/>
                </a:moveTo>
                <a:cubicBezTo>
                  <a:pt x="270437" y="-6777"/>
                  <a:pt x="518349" y="-34981"/>
                  <a:pt x="721007" y="0"/>
                </a:cubicBezTo>
                <a:cubicBezTo>
                  <a:pt x="923665" y="34981"/>
                  <a:pt x="1147082" y="-9469"/>
                  <a:pt x="1343694" y="0"/>
                </a:cubicBezTo>
                <a:cubicBezTo>
                  <a:pt x="1540306" y="9469"/>
                  <a:pt x="1905398" y="33254"/>
                  <a:pt x="2064701" y="0"/>
                </a:cubicBezTo>
                <a:cubicBezTo>
                  <a:pt x="2224004" y="-33254"/>
                  <a:pt x="2892876" y="-47148"/>
                  <a:pt x="3277303" y="0"/>
                </a:cubicBezTo>
                <a:cubicBezTo>
                  <a:pt x="3269302" y="101559"/>
                  <a:pt x="3277225" y="139352"/>
                  <a:pt x="3277303" y="243699"/>
                </a:cubicBezTo>
                <a:cubicBezTo>
                  <a:pt x="3138468" y="241323"/>
                  <a:pt x="2908669" y="255335"/>
                  <a:pt x="2720161" y="243699"/>
                </a:cubicBezTo>
                <a:cubicBezTo>
                  <a:pt x="2531653" y="232063"/>
                  <a:pt x="2391041" y="268110"/>
                  <a:pt x="2130247" y="243699"/>
                </a:cubicBezTo>
                <a:cubicBezTo>
                  <a:pt x="1869453" y="219288"/>
                  <a:pt x="1785272" y="212225"/>
                  <a:pt x="1442013" y="243699"/>
                </a:cubicBezTo>
                <a:cubicBezTo>
                  <a:pt x="1098754" y="275173"/>
                  <a:pt x="1123147" y="247864"/>
                  <a:pt x="884872" y="243699"/>
                </a:cubicBezTo>
                <a:cubicBezTo>
                  <a:pt x="646597" y="239534"/>
                  <a:pt x="439828" y="276042"/>
                  <a:pt x="0" y="243699"/>
                </a:cubicBezTo>
                <a:cubicBezTo>
                  <a:pt x="-6723" y="157254"/>
                  <a:pt x="10764" y="105903"/>
                  <a:pt x="0" y="0"/>
                </a:cubicBezTo>
                <a:close/>
              </a:path>
              <a:path w="3277303" h="243699" stroke="0" extrusionOk="0">
                <a:moveTo>
                  <a:pt x="0" y="0"/>
                </a:moveTo>
                <a:cubicBezTo>
                  <a:pt x="235459" y="13134"/>
                  <a:pt x="406870" y="5344"/>
                  <a:pt x="589915" y="0"/>
                </a:cubicBezTo>
                <a:cubicBezTo>
                  <a:pt x="772960" y="-5344"/>
                  <a:pt x="930972" y="2216"/>
                  <a:pt x="1245375" y="0"/>
                </a:cubicBezTo>
                <a:cubicBezTo>
                  <a:pt x="1559778" y="-2216"/>
                  <a:pt x="1641700" y="-20915"/>
                  <a:pt x="1835290" y="0"/>
                </a:cubicBezTo>
                <a:cubicBezTo>
                  <a:pt x="2028880" y="20915"/>
                  <a:pt x="2310731" y="3250"/>
                  <a:pt x="2556296" y="0"/>
                </a:cubicBezTo>
                <a:cubicBezTo>
                  <a:pt x="2801861" y="-3250"/>
                  <a:pt x="3009951" y="-4914"/>
                  <a:pt x="3277303" y="0"/>
                </a:cubicBezTo>
                <a:cubicBezTo>
                  <a:pt x="3266770" y="57604"/>
                  <a:pt x="3270373" y="171523"/>
                  <a:pt x="3277303" y="243699"/>
                </a:cubicBezTo>
                <a:cubicBezTo>
                  <a:pt x="3016550" y="271081"/>
                  <a:pt x="2960278" y="260241"/>
                  <a:pt x="2687388" y="243699"/>
                </a:cubicBezTo>
                <a:cubicBezTo>
                  <a:pt x="2414499" y="227157"/>
                  <a:pt x="2183467" y="241089"/>
                  <a:pt x="1966382" y="243699"/>
                </a:cubicBezTo>
                <a:cubicBezTo>
                  <a:pt x="1749297" y="246309"/>
                  <a:pt x="1410463" y="234880"/>
                  <a:pt x="1245375" y="243699"/>
                </a:cubicBezTo>
                <a:cubicBezTo>
                  <a:pt x="1080287" y="252518"/>
                  <a:pt x="824957" y="252080"/>
                  <a:pt x="688234" y="243699"/>
                </a:cubicBezTo>
                <a:cubicBezTo>
                  <a:pt x="551511" y="235318"/>
                  <a:pt x="166519" y="221876"/>
                  <a:pt x="0" y="243699"/>
                </a:cubicBezTo>
                <a:cubicBezTo>
                  <a:pt x="-10305" y="151033"/>
                  <a:pt x="1777" y="67792"/>
                  <a:pt x="0" y="0"/>
                </a:cubicBezTo>
                <a:close/>
              </a:path>
            </a:pathLst>
          </a:custGeom>
          <a:solidFill>
            <a:schemeClr val="bg1"/>
          </a:solidFill>
          <a:ln>
            <a:solidFill>
              <a:schemeClr val="tx1"/>
            </a:solidFill>
            <a:extLst>
              <a:ext uri="{C807C97D-BFC1-408E-A445-0C87EB9F89A2}">
                <ask:lineSketchStyleProps xmlns:ask="http://schemas.microsoft.com/office/drawing/2018/sketchyshapes" sd="384431218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ZoneTexte 63">
            <a:extLst>
              <a:ext uri="{FF2B5EF4-FFF2-40B4-BE49-F238E27FC236}">
                <a16:creationId xmlns:a16="http://schemas.microsoft.com/office/drawing/2014/main" id="{B1237862-D833-1379-76BF-86D3568E358B}"/>
              </a:ext>
            </a:extLst>
          </p:cNvPr>
          <p:cNvSpPr txBox="1"/>
          <p:nvPr/>
        </p:nvSpPr>
        <p:spPr>
          <a:xfrm>
            <a:off x="8689287" y="4948207"/>
            <a:ext cx="3277304" cy="261610"/>
          </a:xfrm>
          <a:prstGeom prst="rect">
            <a:avLst/>
          </a:prstGeom>
          <a:noFill/>
        </p:spPr>
        <p:txBody>
          <a:bodyPr wrap="square" rtlCol="0">
            <a:spAutoFit/>
          </a:bodyPr>
          <a:lstStyle/>
          <a:p>
            <a:pPr algn="ctr"/>
            <a:r>
              <a:rPr lang="fr-FR" sz="1100" dirty="0">
                <a:latin typeface="Cavolini" panose="03000502040302020204" pitchFamily="66" charset="0"/>
                <a:cs typeface="Cavolini" panose="03000502040302020204" pitchFamily="66" charset="0"/>
              </a:rPr>
              <a:t>MRH, Bilan IARD, Crédit conso travaux</a:t>
            </a:r>
          </a:p>
        </p:txBody>
      </p:sp>
      <p:sp>
        <p:nvSpPr>
          <p:cNvPr id="65" name="Rectangle 64">
            <a:extLst>
              <a:ext uri="{FF2B5EF4-FFF2-40B4-BE49-F238E27FC236}">
                <a16:creationId xmlns:a16="http://schemas.microsoft.com/office/drawing/2014/main" id="{C44E5DAF-F60D-FD09-15EE-A6CC8D48F2E9}"/>
              </a:ext>
            </a:extLst>
          </p:cNvPr>
          <p:cNvSpPr/>
          <p:nvPr/>
        </p:nvSpPr>
        <p:spPr>
          <a:xfrm>
            <a:off x="8675028" y="5256083"/>
            <a:ext cx="3277302" cy="1058816"/>
          </a:xfrm>
          <a:custGeom>
            <a:avLst/>
            <a:gdLst>
              <a:gd name="connsiteX0" fmla="*/ 0 w 3277302"/>
              <a:gd name="connsiteY0" fmla="*/ 0 h 1058816"/>
              <a:gd name="connsiteX1" fmla="*/ 721006 w 3277302"/>
              <a:gd name="connsiteY1" fmla="*/ 0 h 1058816"/>
              <a:gd name="connsiteX2" fmla="*/ 1409240 w 3277302"/>
              <a:gd name="connsiteY2" fmla="*/ 0 h 1058816"/>
              <a:gd name="connsiteX3" fmla="*/ 1999154 w 3277302"/>
              <a:gd name="connsiteY3" fmla="*/ 0 h 1058816"/>
              <a:gd name="connsiteX4" fmla="*/ 2589069 w 3277302"/>
              <a:gd name="connsiteY4" fmla="*/ 0 h 1058816"/>
              <a:gd name="connsiteX5" fmla="*/ 3277302 w 3277302"/>
              <a:gd name="connsiteY5" fmla="*/ 0 h 1058816"/>
              <a:gd name="connsiteX6" fmla="*/ 3277302 w 3277302"/>
              <a:gd name="connsiteY6" fmla="*/ 529408 h 1058816"/>
              <a:gd name="connsiteX7" fmla="*/ 3277302 w 3277302"/>
              <a:gd name="connsiteY7" fmla="*/ 1058816 h 1058816"/>
              <a:gd name="connsiteX8" fmla="*/ 2621842 w 3277302"/>
              <a:gd name="connsiteY8" fmla="*/ 1058816 h 1058816"/>
              <a:gd name="connsiteX9" fmla="*/ 2031927 w 3277302"/>
              <a:gd name="connsiteY9" fmla="*/ 1058816 h 1058816"/>
              <a:gd name="connsiteX10" fmla="*/ 1343694 w 3277302"/>
              <a:gd name="connsiteY10" fmla="*/ 1058816 h 1058816"/>
              <a:gd name="connsiteX11" fmla="*/ 688233 w 3277302"/>
              <a:gd name="connsiteY11" fmla="*/ 1058816 h 1058816"/>
              <a:gd name="connsiteX12" fmla="*/ 0 w 3277302"/>
              <a:gd name="connsiteY12" fmla="*/ 1058816 h 1058816"/>
              <a:gd name="connsiteX13" fmla="*/ 0 w 3277302"/>
              <a:gd name="connsiteY13" fmla="*/ 561172 h 1058816"/>
              <a:gd name="connsiteX14" fmla="*/ 0 w 3277302"/>
              <a:gd name="connsiteY14" fmla="*/ 0 h 105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7302" h="1058816" fill="none" extrusionOk="0">
                <a:moveTo>
                  <a:pt x="0" y="0"/>
                </a:moveTo>
                <a:cubicBezTo>
                  <a:pt x="178263" y="-14627"/>
                  <a:pt x="563362" y="-33220"/>
                  <a:pt x="721006" y="0"/>
                </a:cubicBezTo>
                <a:cubicBezTo>
                  <a:pt x="878650" y="33220"/>
                  <a:pt x="1166835" y="-32671"/>
                  <a:pt x="1409240" y="0"/>
                </a:cubicBezTo>
                <a:cubicBezTo>
                  <a:pt x="1651645" y="32671"/>
                  <a:pt x="1845830" y="1347"/>
                  <a:pt x="1999154" y="0"/>
                </a:cubicBezTo>
                <a:cubicBezTo>
                  <a:pt x="2152478" y="-1347"/>
                  <a:pt x="2347708" y="-10636"/>
                  <a:pt x="2589069" y="0"/>
                </a:cubicBezTo>
                <a:cubicBezTo>
                  <a:pt x="2830430" y="10636"/>
                  <a:pt x="3137907" y="16469"/>
                  <a:pt x="3277302" y="0"/>
                </a:cubicBezTo>
                <a:cubicBezTo>
                  <a:pt x="3287339" y="120604"/>
                  <a:pt x="3250988" y="354901"/>
                  <a:pt x="3277302" y="529408"/>
                </a:cubicBezTo>
                <a:cubicBezTo>
                  <a:pt x="3303616" y="703915"/>
                  <a:pt x="3279768" y="873577"/>
                  <a:pt x="3277302" y="1058816"/>
                </a:cubicBezTo>
                <a:cubicBezTo>
                  <a:pt x="3064754" y="1090121"/>
                  <a:pt x="2868370" y="1069047"/>
                  <a:pt x="2621842" y="1058816"/>
                </a:cubicBezTo>
                <a:cubicBezTo>
                  <a:pt x="2375314" y="1048585"/>
                  <a:pt x="2198626" y="1057811"/>
                  <a:pt x="2031927" y="1058816"/>
                </a:cubicBezTo>
                <a:cubicBezTo>
                  <a:pt x="1865229" y="1059821"/>
                  <a:pt x="1487389" y="1042399"/>
                  <a:pt x="1343694" y="1058816"/>
                </a:cubicBezTo>
                <a:cubicBezTo>
                  <a:pt x="1199999" y="1075233"/>
                  <a:pt x="902393" y="1035670"/>
                  <a:pt x="688233" y="1058816"/>
                </a:cubicBezTo>
                <a:cubicBezTo>
                  <a:pt x="474073" y="1081962"/>
                  <a:pt x="241934" y="1032100"/>
                  <a:pt x="0" y="1058816"/>
                </a:cubicBezTo>
                <a:cubicBezTo>
                  <a:pt x="-24039" y="873404"/>
                  <a:pt x="-3748" y="688062"/>
                  <a:pt x="0" y="561172"/>
                </a:cubicBezTo>
                <a:cubicBezTo>
                  <a:pt x="3748" y="434282"/>
                  <a:pt x="2867" y="261540"/>
                  <a:pt x="0" y="0"/>
                </a:cubicBezTo>
                <a:close/>
              </a:path>
              <a:path w="3277302" h="1058816" stroke="0" extrusionOk="0">
                <a:moveTo>
                  <a:pt x="0" y="0"/>
                </a:moveTo>
                <a:cubicBezTo>
                  <a:pt x="238288" y="13203"/>
                  <a:pt x="413187" y="8661"/>
                  <a:pt x="589914" y="0"/>
                </a:cubicBezTo>
                <a:cubicBezTo>
                  <a:pt x="766641" y="-8661"/>
                  <a:pt x="926295" y="6"/>
                  <a:pt x="1245375" y="0"/>
                </a:cubicBezTo>
                <a:cubicBezTo>
                  <a:pt x="1564455" y="-6"/>
                  <a:pt x="1648744" y="-19531"/>
                  <a:pt x="1835289" y="0"/>
                </a:cubicBezTo>
                <a:cubicBezTo>
                  <a:pt x="2021834" y="19531"/>
                  <a:pt x="2307531" y="-747"/>
                  <a:pt x="2556296" y="0"/>
                </a:cubicBezTo>
                <a:cubicBezTo>
                  <a:pt x="2805061" y="747"/>
                  <a:pt x="3013491" y="489"/>
                  <a:pt x="3277302" y="0"/>
                </a:cubicBezTo>
                <a:cubicBezTo>
                  <a:pt x="3277069" y="165683"/>
                  <a:pt x="3292204" y="373301"/>
                  <a:pt x="3277302" y="497644"/>
                </a:cubicBezTo>
                <a:cubicBezTo>
                  <a:pt x="3262400" y="621987"/>
                  <a:pt x="3249981" y="794052"/>
                  <a:pt x="3277302" y="1058816"/>
                </a:cubicBezTo>
                <a:cubicBezTo>
                  <a:pt x="3101990" y="1032154"/>
                  <a:pt x="2977812" y="1082425"/>
                  <a:pt x="2687388" y="1058816"/>
                </a:cubicBezTo>
                <a:cubicBezTo>
                  <a:pt x="2396964" y="1035207"/>
                  <a:pt x="2131469" y="1049997"/>
                  <a:pt x="1966381" y="1058816"/>
                </a:cubicBezTo>
                <a:cubicBezTo>
                  <a:pt x="1801293" y="1067635"/>
                  <a:pt x="1545963" y="1067197"/>
                  <a:pt x="1409240" y="1058816"/>
                </a:cubicBezTo>
                <a:cubicBezTo>
                  <a:pt x="1272517" y="1050435"/>
                  <a:pt x="1110305" y="1072725"/>
                  <a:pt x="852099" y="1058816"/>
                </a:cubicBezTo>
                <a:cubicBezTo>
                  <a:pt x="593893" y="1044907"/>
                  <a:pt x="298603" y="1091367"/>
                  <a:pt x="0" y="1058816"/>
                </a:cubicBezTo>
                <a:cubicBezTo>
                  <a:pt x="16059" y="851117"/>
                  <a:pt x="10427" y="731449"/>
                  <a:pt x="0" y="550584"/>
                </a:cubicBezTo>
                <a:cubicBezTo>
                  <a:pt x="-10427" y="369719"/>
                  <a:pt x="-18359" y="263102"/>
                  <a:pt x="0" y="0"/>
                </a:cubicBezTo>
                <a:close/>
              </a:path>
            </a:pathLst>
          </a:custGeom>
          <a:solidFill>
            <a:schemeClr val="bg1"/>
          </a:solidFill>
          <a:ln>
            <a:solidFill>
              <a:schemeClr val="tx1"/>
            </a:solidFill>
            <a:extLst>
              <a:ext uri="{C807C97D-BFC1-408E-A445-0C87EB9F89A2}">
                <ask:lineSketchStyleProps xmlns:ask="http://schemas.microsoft.com/office/drawing/2018/sketchyshapes" sd="384431218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ZoneTexte 65">
            <a:extLst>
              <a:ext uri="{FF2B5EF4-FFF2-40B4-BE49-F238E27FC236}">
                <a16:creationId xmlns:a16="http://schemas.microsoft.com/office/drawing/2014/main" id="{CEEEA0D3-8EE2-F857-A17B-CECE5D4E3C8C}"/>
              </a:ext>
            </a:extLst>
          </p:cNvPr>
          <p:cNvSpPr txBox="1"/>
          <p:nvPr/>
        </p:nvSpPr>
        <p:spPr>
          <a:xfrm>
            <a:off x="8675022" y="5240661"/>
            <a:ext cx="3277304" cy="1107996"/>
          </a:xfrm>
          <a:prstGeom prst="rect">
            <a:avLst/>
          </a:prstGeom>
          <a:noFill/>
        </p:spPr>
        <p:txBody>
          <a:bodyPr wrap="square" rtlCol="0">
            <a:spAutoFit/>
          </a:bodyPr>
          <a:lstStyle/>
          <a:p>
            <a:pPr algn="ctr"/>
            <a:r>
              <a:rPr lang="fr-FR" sz="1100" dirty="0">
                <a:latin typeface="Cavolini" panose="03000502040302020204" pitchFamily="66" charset="0"/>
                <a:cs typeface="Cavolini" panose="03000502040302020204" pitchFamily="66" charset="0"/>
              </a:rPr>
              <a:t>Que pensez-vous de payer moins d’impôt en optimisant votre patrimoine ? Votre crédit </a:t>
            </a:r>
            <a:r>
              <a:rPr lang="fr-FR" sz="1100" dirty="0" err="1">
                <a:latin typeface="Cavolini" panose="03000502040302020204" pitchFamily="66" charset="0"/>
                <a:cs typeface="Cavolini" panose="03000502040302020204" pitchFamily="66" charset="0"/>
              </a:rPr>
              <a:t>immo</a:t>
            </a:r>
            <a:r>
              <a:rPr lang="fr-FR" sz="1100" dirty="0">
                <a:latin typeface="Cavolini" panose="03000502040302020204" pitchFamily="66" charset="0"/>
                <a:cs typeface="Cavolini" panose="03000502040302020204" pitchFamily="66" charset="0"/>
              </a:rPr>
              <a:t> arrive à sa fin, que pensez-vous de payer moins d’impôts tout en profitant de compléments de revenus à la retraite ?</a:t>
            </a:r>
          </a:p>
        </p:txBody>
      </p:sp>
    </p:spTree>
    <p:extLst>
      <p:ext uri="{BB962C8B-B14F-4D97-AF65-F5344CB8AC3E}">
        <p14:creationId xmlns:p14="http://schemas.microsoft.com/office/powerpoint/2010/main" val="3253585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2975399" y="2512437"/>
            <a:ext cx="8360966" cy="1833126"/>
          </a:xfrm>
        </p:spPr>
        <p:txBody>
          <a:bodyPr/>
          <a:lstStyle/>
          <a:p>
            <a:r>
              <a:rPr lang="fr-FR" dirty="0"/>
              <a:t>Le contexte et les objectifs de l’Heure du Jeudi</a:t>
            </a:r>
          </a:p>
          <a:p>
            <a:r>
              <a:rPr lang="fr-FR" dirty="0"/>
              <a:t>Nos filiales et nos partenaires</a:t>
            </a:r>
          </a:p>
          <a:p>
            <a:r>
              <a:rPr lang="fr-FR" dirty="0"/>
              <a:t>Les démarches commerciales </a:t>
            </a:r>
          </a:p>
          <a:p>
            <a:r>
              <a:rPr lang="fr-FR" b="1" dirty="0">
                <a:solidFill>
                  <a:srgbClr val="C00000"/>
                </a:solidFill>
              </a:rPr>
              <a:t>Conclusion</a:t>
            </a:r>
          </a:p>
        </p:txBody>
      </p:sp>
    </p:spTree>
    <p:extLst>
      <p:ext uri="{BB962C8B-B14F-4D97-AF65-F5344CB8AC3E}">
        <p14:creationId xmlns:p14="http://schemas.microsoft.com/office/powerpoint/2010/main" val="898039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6C625D4-095E-B854-A6DF-9B854BA266A6}"/>
              </a:ext>
            </a:extLst>
          </p:cNvPr>
          <p:cNvSpPr>
            <a:spLocks noGrp="1"/>
          </p:cNvSpPr>
          <p:nvPr>
            <p:ph type="body" sz="quarter" idx="12"/>
          </p:nvPr>
        </p:nvSpPr>
        <p:spPr/>
        <p:txBody>
          <a:bodyPr/>
          <a:lstStyle/>
          <a:p>
            <a:r>
              <a:rPr lang="fr-FR" dirty="0"/>
              <a:t>A travers l’ensemble de ces partenariats et de ce modèle de Beyond Banking, la Caisse met à l’honneur ses valeurs fondées sur plusieurs principes. </a:t>
            </a:r>
          </a:p>
        </p:txBody>
      </p:sp>
      <p:sp>
        <p:nvSpPr>
          <p:cNvPr id="4" name="Espace réservé du texte 3">
            <a:extLst>
              <a:ext uri="{FF2B5EF4-FFF2-40B4-BE49-F238E27FC236}">
                <a16:creationId xmlns:a16="http://schemas.microsoft.com/office/drawing/2014/main" id="{28705030-B13F-C7C6-6AAD-B676F41CF6C0}"/>
              </a:ext>
            </a:extLst>
          </p:cNvPr>
          <p:cNvSpPr>
            <a:spLocks noGrp="1"/>
          </p:cNvSpPr>
          <p:nvPr>
            <p:ph type="body" sz="quarter" idx="14"/>
          </p:nvPr>
        </p:nvSpPr>
        <p:spPr/>
        <p:txBody>
          <a:bodyPr/>
          <a:lstStyle/>
          <a:p>
            <a:r>
              <a:rPr lang="fr-FR" dirty="0"/>
              <a:t>Conclusion</a:t>
            </a:r>
          </a:p>
        </p:txBody>
      </p:sp>
      <p:sp>
        <p:nvSpPr>
          <p:cNvPr id="5" name="Espace réservé du texte 4">
            <a:extLst>
              <a:ext uri="{FF2B5EF4-FFF2-40B4-BE49-F238E27FC236}">
                <a16:creationId xmlns:a16="http://schemas.microsoft.com/office/drawing/2014/main" id="{233E36C1-B264-08B3-ECBE-AD65F7B97437}"/>
              </a:ext>
            </a:extLst>
          </p:cNvPr>
          <p:cNvSpPr>
            <a:spLocks noGrp="1"/>
          </p:cNvSpPr>
          <p:nvPr>
            <p:ph type="body" sz="quarter" idx="16"/>
          </p:nvPr>
        </p:nvSpPr>
        <p:spPr/>
        <p:txBody>
          <a:bodyPr/>
          <a:lstStyle/>
          <a:p>
            <a:r>
              <a:rPr lang="fr-FR" dirty="0"/>
              <a:t>6</a:t>
            </a:r>
          </a:p>
        </p:txBody>
      </p:sp>
      <p:sp>
        <p:nvSpPr>
          <p:cNvPr id="6" name="Légende : encadrée à une bordure 5">
            <a:extLst>
              <a:ext uri="{FF2B5EF4-FFF2-40B4-BE49-F238E27FC236}">
                <a16:creationId xmlns:a16="http://schemas.microsoft.com/office/drawing/2014/main" id="{33E02838-D129-B5C0-C2C4-923ECE84BBC3}"/>
              </a:ext>
            </a:extLst>
          </p:cNvPr>
          <p:cNvSpPr/>
          <p:nvPr/>
        </p:nvSpPr>
        <p:spPr>
          <a:xfrm>
            <a:off x="3853871" y="2250804"/>
            <a:ext cx="7267986" cy="619797"/>
          </a:xfrm>
          <a:custGeom>
            <a:avLst/>
            <a:gdLst>
              <a:gd name="connsiteX0" fmla="*/ 0 w 7267986"/>
              <a:gd name="connsiteY0" fmla="*/ 0 h 619797"/>
              <a:gd name="connsiteX1" fmla="*/ 442686 w 7267986"/>
              <a:gd name="connsiteY1" fmla="*/ 0 h 619797"/>
              <a:gd name="connsiteX2" fmla="*/ 885373 w 7267986"/>
              <a:gd name="connsiteY2" fmla="*/ 0 h 619797"/>
              <a:gd name="connsiteX3" fmla="*/ 1691459 w 7267986"/>
              <a:gd name="connsiteY3" fmla="*/ 0 h 619797"/>
              <a:gd name="connsiteX4" fmla="*/ 2279505 w 7267986"/>
              <a:gd name="connsiteY4" fmla="*/ 0 h 619797"/>
              <a:gd name="connsiteX5" fmla="*/ 3012911 w 7267986"/>
              <a:gd name="connsiteY5" fmla="*/ 0 h 619797"/>
              <a:gd name="connsiteX6" fmla="*/ 3600957 w 7267986"/>
              <a:gd name="connsiteY6" fmla="*/ 0 h 619797"/>
              <a:gd name="connsiteX7" fmla="*/ 4334363 w 7267986"/>
              <a:gd name="connsiteY7" fmla="*/ 0 h 619797"/>
              <a:gd name="connsiteX8" fmla="*/ 5140448 w 7267986"/>
              <a:gd name="connsiteY8" fmla="*/ 0 h 619797"/>
              <a:gd name="connsiteX9" fmla="*/ 5946534 w 7267986"/>
              <a:gd name="connsiteY9" fmla="*/ 0 h 619797"/>
              <a:gd name="connsiteX10" fmla="*/ 6461900 w 7267986"/>
              <a:gd name="connsiteY10" fmla="*/ 0 h 619797"/>
              <a:gd name="connsiteX11" fmla="*/ 7267986 w 7267986"/>
              <a:gd name="connsiteY11" fmla="*/ 0 h 619797"/>
              <a:gd name="connsiteX12" fmla="*/ 7267986 w 7267986"/>
              <a:gd name="connsiteY12" fmla="*/ 619797 h 619797"/>
              <a:gd name="connsiteX13" fmla="*/ 6534580 w 7267986"/>
              <a:gd name="connsiteY13" fmla="*/ 619797 h 619797"/>
              <a:gd name="connsiteX14" fmla="*/ 5946534 w 7267986"/>
              <a:gd name="connsiteY14" fmla="*/ 619797 h 619797"/>
              <a:gd name="connsiteX15" fmla="*/ 5140448 w 7267986"/>
              <a:gd name="connsiteY15" fmla="*/ 619797 h 619797"/>
              <a:gd name="connsiteX16" fmla="*/ 4407042 w 7267986"/>
              <a:gd name="connsiteY16" fmla="*/ 619797 h 619797"/>
              <a:gd name="connsiteX17" fmla="*/ 3746316 w 7267986"/>
              <a:gd name="connsiteY17" fmla="*/ 619797 h 619797"/>
              <a:gd name="connsiteX18" fmla="*/ 3085590 w 7267986"/>
              <a:gd name="connsiteY18" fmla="*/ 619797 h 619797"/>
              <a:gd name="connsiteX19" fmla="*/ 2424864 w 7267986"/>
              <a:gd name="connsiteY19" fmla="*/ 619797 h 619797"/>
              <a:gd name="connsiteX20" fmla="*/ 1764138 w 7267986"/>
              <a:gd name="connsiteY20" fmla="*/ 619797 h 619797"/>
              <a:gd name="connsiteX21" fmla="*/ 1103412 w 7267986"/>
              <a:gd name="connsiteY21" fmla="*/ 619797 h 619797"/>
              <a:gd name="connsiteX22" fmla="*/ 588046 w 7267986"/>
              <a:gd name="connsiteY22" fmla="*/ 619797 h 619797"/>
              <a:gd name="connsiteX23" fmla="*/ 0 w 7267986"/>
              <a:gd name="connsiteY23" fmla="*/ 619797 h 619797"/>
              <a:gd name="connsiteX24" fmla="*/ 0 w 7267986"/>
              <a:gd name="connsiteY24" fmla="*/ 0 h 619797"/>
              <a:gd name="connsiteX0" fmla="*/ -84454 w 7267986"/>
              <a:gd name="connsiteY0" fmla="*/ 0 h 619797"/>
              <a:gd name="connsiteX1" fmla="*/ -84454 w 7267986"/>
              <a:gd name="connsiteY1" fmla="*/ 619797 h 619797"/>
              <a:gd name="connsiteX2" fmla="*/ -84454 w 7267986"/>
              <a:gd name="connsiteY2" fmla="*/ 0 h 619797"/>
              <a:gd name="connsiteX0" fmla="*/ -84454 w 7267986"/>
              <a:gd name="connsiteY0" fmla="*/ 191468 h 619797"/>
              <a:gd name="connsiteX1" fmla="*/ -413767 w 7267986"/>
              <a:gd name="connsiteY1" fmla="*/ 628152 h 619797"/>
              <a:gd name="connsiteX2" fmla="*/ -743079 w 7267986"/>
              <a:gd name="connsiteY2" fmla="*/ 1064836 h 619797"/>
            </a:gdLst>
            <a:ahLst/>
            <a:cxnLst>
              <a:cxn ang="0">
                <a:pos x="connsiteX0" y="connsiteY0"/>
              </a:cxn>
              <a:cxn ang="0">
                <a:pos x="connsiteX1" y="connsiteY1"/>
              </a:cxn>
              <a:cxn ang="0">
                <a:pos x="connsiteX2" y="connsiteY2"/>
              </a:cxn>
            </a:cxnLst>
            <a:rect l="l" t="t" r="r" b="b"/>
            <a:pathLst>
              <a:path w="7267986" h="619797" extrusionOk="0">
                <a:moveTo>
                  <a:pt x="0" y="0"/>
                </a:moveTo>
                <a:cubicBezTo>
                  <a:pt x="214629" y="-3034"/>
                  <a:pt x="221578" y="-11009"/>
                  <a:pt x="442686" y="0"/>
                </a:cubicBezTo>
                <a:cubicBezTo>
                  <a:pt x="663794" y="11009"/>
                  <a:pt x="777598" y="14629"/>
                  <a:pt x="885373" y="0"/>
                </a:cubicBezTo>
                <a:cubicBezTo>
                  <a:pt x="993148" y="-14629"/>
                  <a:pt x="1302120" y="-31304"/>
                  <a:pt x="1691459" y="0"/>
                </a:cubicBezTo>
                <a:cubicBezTo>
                  <a:pt x="2080798" y="31304"/>
                  <a:pt x="2156647" y="-2837"/>
                  <a:pt x="2279505" y="0"/>
                </a:cubicBezTo>
                <a:cubicBezTo>
                  <a:pt x="2402363" y="2837"/>
                  <a:pt x="2703412" y="-19946"/>
                  <a:pt x="3012911" y="0"/>
                </a:cubicBezTo>
                <a:cubicBezTo>
                  <a:pt x="3322410" y="19946"/>
                  <a:pt x="3378115" y="6068"/>
                  <a:pt x="3600957" y="0"/>
                </a:cubicBezTo>
                <a:cubicBezTo>
                  <a:pt x="3823799" y="-6068"/>
                  <a:pt x="4030625" y="14875"/>
                  <a:pt x="4334363" y="0"/>
                </a:cubicBezTo>
                <a:cubicBezTo>
                  <a:pt x="4638101" y="-14875"/>
                  <a:pt x="4939609" y="9051"/>
                  <a:pt x="5140448" y="0"/>
                </a:cubicBezTo>
                <a:cubicBezTo>
                  <a:pt x="5341288" y="-9051"/>
                  <a:pt x="5614124" y="2790"/>
                  <a:pt x="5946534" y="0"/>
                </a:cubicBezTo>
                <a:cubicBezTo>
                  <a:pt x="6278944" y="-2790"/>
                  <a:pt x="6210101" y="8726"/>
                  <a:pt x="6461900" y="0"/>
                </a:cubicBezTo>
                <a:cubicBezTo>
                  <a:pt x="6713699" y="-8726"/>
                  <a:pt x="6944184" y="-18550"/>
                  <a:pt x="7267986" y="0"/>
                </a:cubicBezTo>
                <a:cubicBezTo>
                  <a:pt x="7246496" y="224591"/>
                  <a:pt x="7272973" y="380119"/>
                  <a:pt x="7267986" y="619797"/>
                </a:cubicBezTo>
                <a:cubicBezTo>
                  <a:pt x="7039319" y="624708"/>
                  <a:pt x="6767023" y="655233"/>
                  <a:pt x="6534580" y="619797"/>
                </a:cubicBezTo>
                <a:cubicBezTo>
                  <a:pt x="6302137" y="584361"/>
                  <a:pt x="6171012" y="648215"/>
                  <a:pt x="5946534" y="619797"/>
                </a:cubicBezTo>
                <a:cubicBezTo>
                  <a:pt x="5722056" y="591379"/>
                  <a:pt x="5305407" y="625226"/>
                  <a:pt x="5140448" y="619797"/>
                </a:cubicBezTo>
                <a:cubicBezTo>
                  <a:pt x="4975489" y="614368"/>
                  <a:pt x="4649792" y="584568"/>
                  <a:pt x="4407042" y="619797"/>
                </a:cubicBezTo>
                <a:cubicBezTo>
                  <a:pt x="4164292" y="655026"/>
                  <a:pt x="3886903" y="618103"/>
                  <a:pt x="3746316" y="619797"/>
                </a:cubicBezTo>
                <a:cubicBezTo>
                  <a:pt x="3605729" y="621491"/>
                  <a:pt x="3298467" y="618046"/>
                  <a:pt x="3085590" y="619797"/>
                </a:cubicBezTo>
                <a:cubicBezTo>
                  <a:pt x="2872713" y="621548"/>
                  <a:pt x="2683282" y="644386"/>
                  <a:pt x="2424864" y="619797"/>
                </a:cubicBezTo>
                <a:cubicBezTo>
                  <a:pt x="2166446" y="595208"/>
                  <a:pt x="1971922" y="622021"/>
                  <a:pt x="1764138" y="619797"/>
                </a:cubicBezTo>
                <a:cubicBezTo>
                  <a:pt x="1556354" y="617573"/>
                  <a:pt x="1360307" y="622699"/>
                  <a:pt x="1103412" y="619797"/>
                </a:cubicBezTo>
                <a:cubicBezTo>
                  <a:pt x="846517" y="616895"/>
                  <a:pt x="770687" y="603002"/>
                  <a:pt x="588046" y="619797"/>
                </a:cubicBezTo>
                <a:cubicBezTo>
                  <a:pt x="405405" y="636592"/>
                  <a:pt x="229411" y="603452"/>
                  <a:pt x="0" y="619797"/>
                </a:cubicBezTo>
                <a:cubicBezTo>
                  <a:pt x="18211" y="457739"/>
                  <a:pt x="7382" y="142972"/>
                  <a:pt x="0" y="0"/>
                </a:cubicBezTo>
                <a:close/>
              </a:path>
              <a:path w="7267986" h="619797" fill="none" extrusionOk="0">
                <a:moveTo>
                  <a:pt x="-84454" y="0"/>
                </a:moveTo>
                <a:cubicBezTo>
                  <a:pt x="-113429" y="276054"/>
                  <a:pt x="-88841" y="372178"/>
                  <a:pt x="-84454" y="619797"/>
                </a:cubicBezTo>
                <a:cubicBezTo>
                  <a:pt x="-76719" y="371684"/>
                  <a:pt x="-81719" y="266656"/>
                  <a:pt x="-84454" y="0"/>
                </a:cubicBezTo>
                <a:close/>
              </a:path>
              <a:path w="7267986" h="619797" fill="none" extrusionOk="0">
                <a:moveTo>
                  <a:pt x="-84454" y="191468"/>
                </a:moveTo>
                <a:cubicBezTo>
                  <a:pt x="-166768" y="270089"/>
                  <a:pt x="-334853" y="515883"/>
                  <a:pt x="-413767" y="628152"/>
                </a:cubicBezTo>
                <a:cubicBezTo>
                  <a:pt x="-492681" y="740421"/>
                  <a:pt x="-637488" y="939926"/>
                  <a:pt x="-743079" y="1064836"/>
                </a:cubicBezTo>
              </a:path>
            </a:pathLst>
          </a:custGeom>
          <a:noFill/>
          <a:ln w="19050">
            <a:solidFill>
              <a:schemeClr val="tx1"/>
            </a:solidFill>
            <a:extLst>
              <a:ext uri="{C807C97D-BFC1-408E-A445-0C87EB9F89A2}">
                <ask:lineSketchStyleProps xmlns:ask="http://schemas.microsoft.com/office/drawing/2018/sketchyshapes" sd="233909846">
                  <a:prstGeom prst="accentBorderCallout1">
                    <a:avLst>
                      <a:gd name="adj1" fmla="val 30892"/>
                      <a:gd name="adj2" fmla="val -1162"/>
                      <a:gd name="adj3" fmla="val 171804"/>
                      <a:gd name="adj4" fmla="val -10224"/>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contenu 19">
            <a:extLst>
              <a:ext uri="{FF2B5EF4-FFF2-40B4-BE49-F238E27FC236}">
                <a16:creationId xmlns:a16="http://schemas.microsoft.com/office/drawing/2014/main" id="{318DF1B3-C114-1D7F-2018-742C7E228677}"/>
              </a:ext>
            </a:extLst>
          </p:cNvPr>
          <p:cNvSpPr>
            <a:spLocks noGrp="1"/>
          </p:cNvSpPr>
          <p:nvPr>
            <p:ph idx="17"/>
          </p:nvPr>
        </p:nvSpPr>
        <p:spPr>
          <a:xfrm>
            <a:off x="695325" y="1388670"/>
            <a:ext cx="10980738" cy="829430"/>
          </a:xfrm>
        </p:spPr>
        <p:txBody>
          <a:bodyPr/>
          <a:lstStyle/>
          <a:p>
            <a:r>
              <a:rPr lang="fr-FR" dirty="0"/>
              <a:t>La Caisse d’Epargne Grand Est Europe s’appuie sur </a:t>
            </a:r>
            <a:r>
              <a:rPr lang="fr-FR" b="1" dirty="0">
                <a:solidFill>
                  <a:srgbClr val="C00000"/>
                </a:solidFill>
              </a:rPr>
              <a:t>trois notions fondamentales </a:t>
            </a:r>
            <a:r>
              <a:rPr lang="fr-FR" dirty="0"/>
              <a:t>dans la mise en œuvre de ses actions, notamment lorsqu’il s’agit de ses partenaires et de ses filiales : </a:t>
            </a:r>
          </a:p>
        </p:txBody>
      </p:sp>
      <p:sp>
        <p:nvSpPr>
          <p:cNvPr id="8" name="ZoneTexte 7">
            <a:extLst>
              <a:ext uri="{FF2B5EF4-FFF2-40B4-BE49-F238E27FC236}">
                <a16:creationId xmlns:a16="http://schemas.microsoft.com/office/drawing/2014/main" id="{16CFBC44-B400-E8D7-5821-0BB9781BA04B}"/>
              </a:ext>
            </a:extLst>
          </p:cNvPr>
          <p:cNvSpPr txBox="1"/>
          <p:nvPr/>
        </p:nvSpPr>
        <p:spPr>
          <a:xfrm>
            <a:off x="3926733" y="2270256"/>
            <a:ext cx="1846854" cy="276999"/>
          </a:xfrm>
          <a:prstGeom prst="rect">
            <a:avLst/>
          </a:prstGeom>
          <a:noFill/>
        </p:spPr>
        <p:txBody>
          <a:bodyPr wrap="square" rtlCol="0">
            <a:spAutoFit/>
          </a:bodyPr>
          <a:lstStyle/>
          <a:p>
            <a:r>
              <a:rPr lang="fr-FR" sz="1200" b="1" dirty="0">
                <a:solidFill>
                  <a:schemeClr val="tx1">
                    <a:lumMod val="75000"/>
                    <a:lumOff val="25000"/>
                  </a:schemeClr>
                </a:solidFill>
                <a:latin typeface="Cavolini" panose="03000502040302020204" pitchFamily="66" charset="0"/>
                <a:cs typeface="Cavolini" panose="03000502040302020204" pitchFamily="66" charset="0"/>
              </a:rPr>
              <a:t>Réactivité</a:t>
            </a:r>
          </a:p>
        </p:txBody>
      </p:sp>
      <p:sp>
        <p:nvSpPr>
          <p:cNvPr id="9" name="ZoneTexte 8">
            <a:extLst>
              <a:ext uri="{FF2B5EF4-FFF2-40B4-BE49-F238E27FC236}">
                <a16:creationId xmlns:a16="http://schemas.microsoft.com/office/drawing/2014/main" id="{64FC91D7-F62F-4928-97DE-0C79466EF046}"/>
              </a:ext>
            </a:extLst>
          </p:cNvPr>
          <p:cNvSpPr txBox="1"/>
          <p:nvPr/>
        </p:nvSpPr>
        <p:spPr>
          <a:xfrm>
            <a:off x="3926733" y="2990579"/>
            <a:ext cx="1846854" cy="276999"/>
          </a:xfrm>
          <a:prstGeom prst="rect">
            <a:avLst/>
          </a:prstGeom>
          <a:noFill/>
        </p:spPr>
        <p:txBody>
          <a:bodyPr wrap="square" rtlCol="0">
            <a:spAutoFit/>
          </a:bodyPr>
          <a:lstStyle/>
          <a:p>
            <a:r>
              <a:rPr lang="fr-FR" sz="1200" b="1" dirty="0">
                <a:solidFill>
                  <a:schemeClr val="tx1">
                    <a:lumMod val="75000"/>
                    <a:lumOff val="25000"/>
                  </a:schemeClr>
                </a:solidFill>
                <a:latin typeface="Cavolini" panose="03000502040302020204" pitchFamily="66" charset="0"/>
                <a:cs typeface="Cavolini" panose="03000502040302020204" pitchFamily="66" charset="0"/>
              </a:rPr>
              <a:t>Expertise</a:t>
            </a:r>
          </a:p>
        </p:txBody>
      </p:sp>
      <p:sp>
        <p:nvSpPr>
          <p:cNvPr id="10" name="ZoneTexte 9">
            <a:extLst>
              <a:ext uri="{FF2B5EF4-FFF2-40B4-BE49-F238E27FC236}">
                <a16:creationId xmlns:a16="http://schemas.microsoft.com/office/drawing/2014/main" id="{E4C83EA5-E411-2079-6EA1-DA21076AA7AF}"/>
              </a:ext>
            </a:extLst>
          </p:cNvPr>
          <p:cNvSpPr txBox="1"/>
          <p:nvPr/>
        </p:nvSpPr>
        <p:spPr>
          <a:xfrm>
            <a:off x="3955063" y="4021624"/>
            <a:ext cx="1846854" cy="276999"/>
          </a:xfrm>
          <a:prstGeom prst="rect">
            <a:avLst/>
          </a:prstGeom>
          <a:noFill/>
        </p:spPr>
        <p:txBody>
          <a:bodyPr wrap="square" rtlCol="0">
            <a:spAutoFit/>
          </a:bodyPr>
          <a:lstStyle/>
          <a:p>
            <a:r>
              <a:rPr lang="fr-FR" sz="1200" b="1" dirty="0">
                <a:solidFill>
                  <a:schemeClr val="tx1">
                    <a:lumMod val="75000"/>
                    <a:lumOff val="25000"/>
                  </a:schemeClr>
                </a:solidFill>
                <a:latin typeface="Cavolini" panose="03000502040302020204" pitchFamily="66" charset="0"/>
                <a:cs typeface="Cavolini" panose="03000502040302020204" pitchFamily="66" charset="0"/>
              </a:rPr>
              <a:t>Responsabilité</a:t>
            </a:r>
          </a:p>
        </p:txBody>
      </p:sp>
      <p:sp>
        <p:nvSpPr>
          <p:cNvPr id="12" name="Légende : encadrée à une bordure 11">
            <a:extLst>
              <a:ext uri="{FF2B5EF4-FFF2-40B4-BE49-F238E27FC236}">
                <a16:creationId xmlns:a16="http://schemas.microsoft.com/office/drawing/2014/main" id="{E1527837-CDD0-5AE3-599F-9A14E64D805F}"/>
              </a:ext>
            </a:extLst>
          </p:cNvPr>
          <p:cNvSpPr/>
          <p:nvPr/>
        </p:nvSpPr>
        <p:spPr>
          <a:xfrm>
            <a:off x="3853871" y="3009349"/>
            <a:ext cx="7267986" cy="892894"/>
          </a:xfrm>
          <a:custGeom>
            <a:avLst/>
            <a:gdLst>
              <a:gd name="connsiteX0" fmla="*/ 0 w 7267986"/>
              <a:gd name="connsiteY0" fmla="*/ 0 h 892894"/>
              <a:gd name="connsiteX1" fmla="*/ 733406 w 7267986"/>
              <a:gd name="connsiteY1" fmla="*/ 0 h 892894"/>
              <a:gd name="connsiteX2" fmla="*/ 1539492 w 7267986"/>
              <a:gd name="connsiteY2" fmla="*/ 0 h 892894"/>
              <a:gd name="connsiteX3" fmla="*/ 2054858 w 7267986"/>
              <a:gd name="connsiteY3" fmla="*/ 0 h 892894"/>
              <a:gd name="connsiteX4" fmla="*/ 2497544 w 7267986"/>
              <a:gd name="connsiteY4" fmla="*/ 0 h 892894"/>
              <a:gd name="connsiteX5" fmla="*/ 2940231 w 7267986"/>
              <a:gd name="connsiteY5" fmla="*/ 0 h 892894"/>
              <a:gd name="connsiteX6" fmla="*/ 3382917 w 7267986"/>
              <a:gd name="connsiteY6" fmla="*/ 0 h 892894"/>
              <a:gd name="connsiteX7" fmla="*/ 4189003 w 7267986"/>
              <a:gd name="connsiteY7" fmla="*/ 0 h 892894"/>
              <a:gd name="connsiteX8" fmla="*/ 4631689 w 7267986"/>
              <a:gd name="connsiteY8" fmla="*/ 0 h 892894"/>
              <a:gd name="connsiteX9" fmla="*/ 5292415 w 7267986"/>
              <a:gd name="connsiteY9" fmla="*/ 0 h 892894"/>
              <a:gd name="connsiteX10" fmla="*/ 5880461 w 7267986"/>
              <a:gd name="connsiteY10" fmla="*/ 0 h 892894"/>
              <a:gd name="connsiteX11" fmla="*/ 6468508 w 7267986"/>
              <a:gd name="connsiteY11" fmla="*/ 0 h 892894"/>
              <a:gd name="connsiteX12" fmla="*/ 7267986 w 7267986"/>
              <a:gd name="connsiteY12" fmla="*/ 0 h 892894"/>
              <a:gd name="connsiteX13" fmla="*/ 7267986 w 7267986"/>
              <a:gd name="connsiteY13" fmla="*/ 419660 h 892894"/>
              <a:gd name="connsiteX14" fmla="*/ 7267986 w 7267986"/>
              <a:gd name="connsiteY14" fmla="*/ 892894 h 892894"/>
              <a:gd name="connsiteX15" fmla="*/ 6825300 w 7267986"/>
              <a:gd name="connsiteY15" fmla="*/ 892894 h 892894"/>
              <a:gd name="connsiteX16" fmla="*/ 6382613 w 7267986"/>
              <a:gd name="connsiteY16" fmla="*/ 892894 h 892894"/>
              <a:gd name="connsiteX17" fmla="*/ 5794567 w 7267986"/>
              <a:gd name="connsiteY17" fmla="*/ 892894 h 892894"/>
              <a:gd name="connsiteX18" fmla="*/ 5351881 w 7267986"/>
              <a:gd name="connsiteY18" fmla="*/ 892894 h 892894"/>
              <a:gd name="connsiteX19" fmla="*/ 4836514 w 7267986"/>
              <a:gd name="connsiteY19" fmla="*/ 892894 h 892894"/>
              <a:gd name="connsiteX20" fmla="*/ 4393828 w 7267986"/>
              <a:gd name="connsiteY20" fmla="*/ 892894 h 892894"/>
              <a:gd name="connsiteX21" fmla="*/ 3951141 w 7267986"/>
              <a:gd name="connsiteY21" fmla="*/ 892894 h 892894"/>
              <a:gd name="connsiteX22" fmla="*/ 3435775 w 7267986"/>
              <a:gd name="connsiteY22" fmla="*/ 892894 h 892894"/>
              <a:gd name="connsiteX23" fmla="*/ 2775049 w 7267986"/>
              <a:gd name="connsiteY23" fmla="*/ 892894 h 892894"/>
              <a:gd name="connsiteX24" fmla="*/ 2332363 w 7267986"/>
              <a:gd name="connsiteY24" fmla="*/ 892894 h 892894"/>
              <a:gd name="connsiteX25" fmla="*/ 1526277 w 7267986"/>
              <a:gd name="connsiteY25" fmla="*/ 892894 h 892894"/>
              <a:gd name="connsiteX26" fmla="*/ 792871 w 7267986"/>
              <a:gd name="connsiteY26" fmla="*/ 892894 h 892894"/>
              <a:gd name="connsiteX27" fmla="*/ 0 w 7267986"/>
              <a:gd name="connsiteY27" fmla="*/ 892894 h 892894"/>
              <a:gd name="connsiteX28" fmla="*/ 0 w 7267986"/>
              <a:gd name="connsiteY28" fmla="*/ 455376 h 892894"/>
              <a:gd name="connsiteX29" fmla="*/ 0 w 7267986"/>
              <a:gd name="connsiteY29" fmla="*/ 0 h 892894"/>
              <a:gd name="connsiteX0" fmla="*/ -84454 w 7267986"/>
              <a:gd name="connsiteY0" fmla="*/ 0 h 892894"/>
              <a:gd name="connsiteX1" fmla="*/ -84454 w 7267986"/>
              <a:gd name="connsiteY1" fmla="*/ 428589 h 892894"/>
              <a:gd name="connsiteX2" fmla="*/ -84454 w 7267986"/>
              <a:gd name="connsiteY2" fmla="*/ 892894 h 892894"/>
              <a:gd name="connsiteX3" fmla="*/ -84454 w 7267986"/>
              <a:gd name="connsiteY3" fmla="*/ 473234 h 892894"/>
              <a:gd name="connsiteX4" fmla="*/ -84454 w 7267986"/>
              <a:gd name="connsiteY4" fmla="*/ 0 h 892894"/>
              <a:gd name="connsiteX0" fmla="*/ -84454 w 7267986"/>
              <a:gd name="connsiteY0" fmla="*/ 275833 h 892894"/>
              <a:gd name="connsiteX1" fmla="*/ -712263 w 7267986"/>
              <a:gd name="connsiteY1" fmla="*/ 513780 h 892894"/>
            </a:gdLst>
            <a:ahLst/>
            <a:cxnLst>
              <a:cxn ang="0">
                <a:pos x="connsiteX0" y="connsiteY0"/>
              </a:cxn>
              <a:cxn ang="0">
                <a:pos x="connsiteX1" y="connsiteY1"/>
              </a:cxn>
            </a:cxnLst>
            <a:rect l="l" t="t" r="r" b="b"/>
            <a:pathLst>
              <a:path w="7267986" h="892894" extrusionOk="0">
                <a:moveTo>
                  <a:pt x="0" y="0"/>
                </a:moveTo>
                <a:cubicBezTo>
                  <a:pt x="333362" y="31713"/>
                  <a:pt x="573500" y="3887"/>
                  <a:pt x="733406" y="0"/>
                </a:cubicBezTo>
                <a:cubicBezTo>
                  <a:pt x="893312" y="-3887"/>
                  <a:pt x="1204408" y="36519"/>
                  <a:pt x="1539492" y="0"/>
                </a:cubicBezTo>
                <a:cubicBezTo>
                  <a:pt x="1874576" y="-36519"/>
                  <a:pt x="1842355" y="11101"/>
                  <a:pt x="2054858" y="0"/>
                </a:cubicBezTo>
                <a:cubicBezTo>
                  <a:pt x="2267361" y="-11101"/>
                  <a:pt x="2404966" y="4594"/>
                  <a:pt x="2497544" y="0"/>
                </a:cubicBezTo>
                <a:cubicBezTo>
                  <a:pt x="2590122" y="-4594"/>
                  <a:pt x="2728233" y="19637"/>
                  <a:pt x="2940231" y="0"/>
                </a:cubicBezTo>
                <a:cubicBezTo>
                  <a:pt x="3152229" y="-19637"/>
                  <a:pt x="3254194" y="20370"/>
                  <a:pt x="3382917" y="0"/>
                </a:cubicBezTo>
                <a:cubicBezTo>
                  <a:pt x="3511640" y="-20370"/>
                  <a:pt x="3853884" y="-6575"/>
                  <a:pt x="4189003" y="0"/>
                </a:cubicBezTo>
                <a:cubicBezTo>
                  <a:pt x="4524122" y="6575"/>
                  <a:pt x="4496324" y="-15989"/>
                  <a:pt x="4631689" y="0"/>
                </a:cubicBezTo>
                <a:cubicBezTo>
                  <a:pt x="4767054" y="15989"/>
                  <a:pt x="4969840" y="-13843"/>
                  <a:pt x="5292415" y="0"/>
                </a:cubicBezTo>
                <a:cubicBezTo>
                  <a:pt x="5614990" y="13843"/>
                  <a:pt x="5647550" y="6164"/>
                  <a:pt x="5880461" y="0"/>
                </a:cubicBezTo>
                <a:cubicBezTo>
                  <a:pt x="6113372" y="-6164"/>
                  <a:pt x="6347461" y="26017"/>
                  <a:pt x="6468508" y="0"/>
                </a:cubicBezTo>
                <a:cubicBezTo>
                  <a:pt x="6589555" y="-26017"/>
                  <a:pt x="7051251" y="5711"/>
                  <a:pt x="7267986" y="0"/>
                </a:cubicBezTo>
                <a:cubicBezTo>
                  <a:pt x="7264846" y="86069"/>
                  <a:pt x="7258461" y="268402"/>
                  <a:pt x="7267986" y="419660"/>
                </a:cubicBezTo>
                <a:cubicBezTo>
                  <a:pt x="7277511" y="570918"/>
                  <a:pt x="7272215" y="725250"/>
                  <a:pt x="7267986" y="892894"/>
                </a:cubicBezTo>
                <a:cubicBezTo>
                  <a:pt x="7165351" y="902094"/>
                  <a:pt x="6933447" y="879521"/>
                  <a:pt x="6825300" y="892894"/>
                </a:cubicBezTo>
                <a:cubicBezTo>
                  <a:pt x="6717153" y="906267"/>
                  <a:pt x="6485855" y="889080"/>
                  <a:pt x="6382613" y="892894"/>
                </a:cubicBezTo>
                <a:cubicBezTo>
                  <a:pt x="6279371" y="896708"/>
                  <a:pt x="5951239" y="871054"/>
                  <a:pt x="5794567" y="892894"/>
                </a:cubicBezTo>
                <a:cubicBezTo>
                  <a:pt x="5637895" y="914734"/>
                  <a:pt x="5541885" y="881943"/>
                  <a:pt x="5351881" y="892894"/>
                </a:cubicBezTo>
                <a:cubicBezTo>
                  <a:pt x="5161877" y="903845"/>
                  <a:pt x="4995643" y="875670"/>
                  <a:pt x="4836514" y="892894"/>
                </a:cubicBezTo>
                <a:cubicBezTo>
                  <a:pt x="4677385" y="910118"/>
                  <a:pt x="4496085" y="909577"/>
                  <a:pt x="4393828" y="892894"/>
                </a:cubicBezTo>
                <a:cubicBezTo>
                  <a:pt x="4291571" y="876211"/>
                  <a:pt x="4077123" y="913109"/>
                  <a:pt x="3951141" y="892894"/>
                </a:cubicBezTo>
                <a:cubicBezTo>
                  <a:pt x="3825159" y="872679"/>
                  <a:pt x="3685774" y="905361"/>
                  <a:pt x="3435775" y="892894"/>
                </a:cubicBezTo>
                <a:cubicBezTo>
                  <a:pt x="3185776" y="880427"/>
                  <a:pt x="3045632" y="863386"/>
                  <a:pt x="2775049" y="892894"/>
                </a:cubicBezTo>
                <a:cubicBezTo>
                  <a:pt x="2504466" y="922402"/>
                  <a:pt x="2510103" y="883829"/>
                  <a:pt x="2332363" y="892894"/>
                </a:cubicBezTo>
                <a:cubicBezTo>
                  <a:pt x="2154623" y="901959"/>
                  <a:pt x="1782035" y="885408"/>
                  <a:pt x="1526277" y="892894"/>
                </a:cubicBezTo>
                <a:cubicBezTo>
                  <a:pt x="1270519" y="900380"/>
                  <a:pt x="1052284" y="918716"/>
                  <a:pt x="792871" y="892894"/>
                </a:cubicBezTo>
                <a:cubicBezTo>
                  <a:pt x="533458" y="867072"/>
                  <a:pt x="341901" y="898807"/>
                  <a:pt x="0" y="892894"/>
                </a:cubicBezTo>
                <a:cubicBezTo>
                  <a:pt x="17285" y="776595"/>
                  <a:pt x="14544" y="657948"/>
                  <a:pt x="0" y="455376"/>
                </a:cubicBezTo>
                <a:cubicBezTo>
                  <a:pt x="-14544" y="252804"/>
                  <a:pt x="1460" y="210425"/>
                  <a:pt x="0" y="0"/>
                </a:cubicBezTo>
                <a:close/>
              </a:path>
              <a:path w="7267986" h="892894" fill="none" extrusionOk="0">
                <a:moveTo>
                  <a:pt x="-84454" y="0"/>
                </a:moveTo>
                <a:cubicBezTo>
                  <a:pt x="-105706" y="131516"/>
                  <a:pt x="-86895" y="239058"/>
                  <a:pt x="-84454" y="428589"/>
                </a:cubicBezTo>
                <a:cubicBezTo>
                  <a:pt x="-82013" y="618120"/>
                  <a:pt x="-62700" y="690652"/>
                  <a:pt x="-84454" y="892894"/>
                </a:cubicBezTo>
                <a:cubicBezTo>
                  <a:pt x="-83268" y="787652"/>
                  <a:pt x="-75541" y="599112"/>
                  <a:pt x="-84454" y="473234"/>
                </a:cubicBezTo>
                <a:cubicBezTo>
                  <a:pt x="-93367" y="347356"/>
                  <a:pt x="-75711" y="145227"/>
                  <a:pt x="-84454" y="0"/>
                </a:cubicBezTo>
                <a:close/>
              </a:path>
              <a:path w="7267986" h="892894" fill="none" extrusionOk="0">
                <a:moveTo>
                  <a:pt x="-84454" y="275833"/>
                </a:moveTo>
                <a:cubicBezTo>
                  <a:pt x="-243914" y="323889"/>
                  <a:pt x="-550962" y="423153"/>
                  <a:pt x="-712263" y="513780"/>
                </a:cubicBezTo>
              </a:path>
            </a:pathLst>
          </a:custGeom>
          <a:noFill/>
          <a:ln w="19050">
            <a:solidFill>
              <a:schemeClr val="tx1"/>
            </a:solidFill>
            <a:extLst>
              <a:ext uri="{C807C97D-BFC1-408E-A445-0C87EB9F89A2}">
                <ask:lineSketchStyleProps xmlns:ask="http://schemas.microsoft.com/office/drawing/2018/sketchyshapes" sd="3669627053">
                  <a:prstGeom prst="accentBorderCallout1">
                    <a:avLst>
                      <a:gd name="adj1" fmla="val 30892"/>
                      <a:gd name="adj2" fmla="val -1162"/>
                      <a:gd name="adj3" fmla="val 57541"/>
                      <a:gd name="adj4" fmla="val -98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Légende : encadrée à une bordure 12">
            <a:extLst>
              <a:ext uri="{FF2B5EF4-FFF2-40B4-BE49-F238E27FC236}">
                <a16:creationId xmlns:a16="http://schemas.microsoft.com/office/drawing/2014/main" id="{116F0EAC-5073-8D48-9D0B-7D0B70BCDFE9}"/>
              </a:ext>
            </a:extLst>
          </p:cNvPr>
          <p:cNvSpPr/>
          <p:nvPr/>
        </p:nvSpPr>
        <p:spPr>
          <a:xfrm>
            <a:off x="3853871" y="4022703"/>
            <a:ext cx="7267986" cy="916864"/>
          </a:xfrm>
          <a:custGeom>
            <a:avLst/>
            <a:gdLst>
              <a:gd name="connsiteX0" fmla="*/ 0 w 7267986"/>
              <a:gd name="connsiteY0" fmla="*/ 0 h 916864"/>
              <a:gd name="connsiteX1" fmla="*/ 660726 w 7267986"/>
              <a:gd name="connsiteY1" fmla="*/ 0 h 916864"/>
              <a:gd name="connsiteX2" fmla="*/ 1248772 w 7267986"/>
              <a:gd name="connsiteY2" fmla="*/ 0 h 916864"/>
              <a:gd name="connsiteX3" fmla="*/ 1691459 w 7267986"/>
              <a:gd name="connsiteY3" fmla="*/ 0 h 916864"/>
              <a:gd name="connsiteX4" fmla="*/ 2352185 w 7267986"/>
              <a:gd name="connsiteY4" fmla="*/ 0 h 916864"/>
              <a:gd name="connsiteX5" fmla="*/ 2794871 w 7267986"/>
              <a:gd name="connsiteY5" fmla="*/ 0 h 916864"/>
              <a:gd name="connsiteX6" fmla="*/ 3455597 w 7267986"/>
              <a:gd name="connsiteY6" fmla="*/ 0 h 916864"/>
              <a:gd name="connsiteX7" fmla="*/ 3970963 w 7267986"/>
              <a:gd name="connsiteY7" fmla="*/ 0 h 916864"/>
              <a:gd name="connsiteX8" fmla="*/ 4777049 w 7267986"/>
              <a:gd name="connsiteY8" fmla="*/ 0 h 916864"/>
              <a:gd name="connsiteX9" fmla="*/ 5219735 w 7267986"/>
              <a:gd name="connsiteY9" fmla="*/ 0 h 916864"/>
              <a:gd name="connsiteX10" fmla="*/ 5953141 w 7267986"/>
              <a:gd name="connsiteY10" fmla="*/ 0 h 916864"/>
              <a:gd name="connsiteX11" fmla="*/ 6395828 w 7267986"/>
              <a:gd name="connsiteY11" fmla="*/ 0 h 916864"/>
              <a:gd name="connsiteX12" fmla="*/ 7267986 w 7267986"/>
              <a:gd name="connsiteY12" fmla="*/ 0 h 916864"/>
              <a:gd name="connsiteX13" fmla="*/ 7267986 w 7267986"/>
              <a:gd name="connsiteY13" fmla="*/ 467601 h 916864"/>
              <a:gd name="connsiteX14" fmla="*/ 7267986 w 7267986"/>
              <a:gd name="connsiteY14" fmla="*/ 916864 h 916864"/>
              <a:gd name="connsiteX15" fmla="*/ 6461900 w 7267986"/>
              <a:gd name="connsiteY15" fmla="*/ 916864 h 916864"/>
              <a:gd name="connsiteX16" fmla="*/ 5946534 w 7267986"/>
              <a:gd name="connsiteY16" fmla="*/ 916864 h 916864"/>
              <a:gd name="connsiteX17" fmla="*/ 5503848 w 7267986"/>
              <a:gd name="connsiteY17" fmla="*/ 916864 h 916864"/>
              <a:gd name="connsiteX18" fmla="*/ 4697762 w 7267986"/>
              <a:gd name="connsiteY18" fmla="*/ 916864 h 916864"/>
              <a:gd name="connsiteX19" fmla="*/ 3964356 w 7267986"/>
              <a:gd name="connsiteY19" fmla="*/ 916864 h 916864"/>
              <a:gd name="connsiteX20" fmla="*/ 3303630 w 7267986"/>
              <a:gd name="connsiteY20" fmla="*/ 916864 h 916864"/>
              <a:gd name="connsiteX21" fmla="*/ 2642904 w 7267986"/>
              <a:gd name="connsiteY21" fmla="*/ 916864 h 916864"/>
              <a:gd name="connsiteX22" fmla="*/ 1982178 w 7267986"/>
              <a:gd name="connsiteY22" fmla="*/ 916864 h 916864"/>
              <a:gd name="connsiteX23" fmla="*/ 1466812 w 7267986"/>
              <a:gd name="connsiteY23" fmla="*/ 916864 h 916864"/>
              <a:gd name="connsiteX24" fmla="*/ 951445 w 7267986"/>
              <a:gd name="connsiteY24" fmla="*/ 916864 h 916864"/>
              <a:gd name="connsiteX25" fmla="*/ 0 w 7267986"/>
              <a:gd name="connsiteY25" fmla="*/ 916864 h 916864"/>
              <a:gd name="connsiteX26" fmla="*/ 0 w 7267986"/>
              <a:gd name="connsiteY26" fmla="*/ 467601 h 916864"/>
              <a:gd name="connsiteX27" fmla="*/ 0 w 7267986"/>
              <a:gd name="connsiteY27" fmla="*/ 0 h 916864"/>
              <a:gd name="connsiteX0" fmla="*/ -84454 w 7267986"/>
              <a:gd name="connsiteY0" fmla="*/ 0 h 916864"/>
              <a:gd name="connsiteX1" fmla="*/ -84454 w 7267986"/>
              <a:gd name="connsiteY1" fmla="*/ 430926 h 916864"/>
              <a:gd name="connsiteX2" fmla="*/ -84454 w 7267986"/>
              <a:gd name="connsiteY2" fmla="*/ 916864 h 916864"/>
              <a:gd name="connsiteX3" fmla="*/ -84454 w 7267986"/>
              <a:gd name="connsiteY3" fmla="*/ 476769 h 916864"/>
              <a:gd name="connsiteX4" fmla="*/ -84454 w 7267986"/>
              <a:gd name="connsiteY4" fmla="*/ 0 h 916864"/>
              <a:gd name="connsiteX0" fmla="*/ -84454 w 7267986"/>
              <a:gd name="connsiteY0" fmla="*/ 283238 h 916864"/>
              <a:gd name="connsiteX1" fmla="*/ -378616 w 7267986"/>
              <a:gd name="connsiteY1" fmla="*/ -5777 h 916864"/>
              <a:gd name="connsiteX2" fmla="*/ -697291 w 7267986"/>
              <a:gd name="connsiteY2" fmla="*/ -318876 h 916864"/>
            </a:gdLst>
            <a:ahLst/>
            <a:cxnLst>
              <a:cxn ang="0">
                <a:pos x="connsiteX0" y="connsiteY0"/>
              </a:cxn>
              <a:cxn ang="0">
                <a:pos x="connsiteX1" y="connsiteY1"/>
              </a:cxn>
              <a:cxn ang="0">
                <a:pos x="connsiteX2" y="connsiteY2"/>
              </a:cxn>
            </a:cxnLst>
            <a:rect l="l" t="t" r="r" b="b"/>
            <a:pathLst>
              <a:path w="7267986" h="916864" extrusionOk="0">
                <a:moveTo>
                  <a:pt x="0" y="0"/>
                </a:moveTo>
                <a:cubicBezTo>
                  <a:pt x="193454" y="14277"/>
                  <a:pt x="413547" y="32616"/>
                  <a:pt x="660726" y="0"/>
                </a:cubicBezTo>
                <a:cubicBezTo>
                  <a:pt x="907905" y="-32616"/>
                  <a:pt x="999618" y="-9596"/>
                  <a:pt x="1248772" y="0"/>
                </a:cubicBezTo>
                <a:cubicBezTo>
                  <a:pt x="1497926" y="9596"/>
                  <a:pt x="1581034" y="177"/>
                  <a:pt x="1691459" y="0"/>
                </a:cubicBezTo>
                <a:cubicBezTo>
                  <a:pt x="1801884" y="-177"/>
                  <a:pt x="2135754" y="2527"/>
                  <a:pt x="2352185" y="0"/>
                </a:cubicBezTo>
                <a:cubicBezTo>
                  <a:pt x="2568616" y="-2527"/>
                  <a:pt x="2616434" y="6317"/>
                  <a:pt x="2794871" y="0"/>
                </a:cubicBezTo>
                <a:cubicBezTo>
                  <a:pt x="2973308" y="-6317"/>
                  <a:pt x="3323411" y="-2611"/>
                  <a:pt x="3455597" y="0"/>
                </a:cubicBezTo>
                <a:cubicBezTo>
                  <a:pt x="3587783" y="2611"/>
                  <a:pt x="3734501" y="1592"/>
                  <a:pt x="3970963" y="0"/>
                </a:cubicBezTo>
                <a:cubicBezTo>
                  <a:pt x="4207425" y="-1592"/>
                  <a:pt x="4587402" y="11572"/>
                  <a:pt x="4777049" y="0"/>
                </a:cubicBezTo>
                <a:cubicBezTo>
                  <a:pt x="4966696" y="-11572"/>
                  <a:pt x="5059395" y="-15486"/>
                  <a:pt x="5219735" y="0"/>
                </a:cubicBezTo>
                <a:cubicBezTo>
                  <a:pt x="5380075" y="15486"/>
                  <a:pt x="5648715" y="4979"/>
                  <a:pt x="5953141" y="0"/>
                </a:cubicBezTo>
                <a:cubicBezTo>
                  <a:pt x="6257567" y="-4979"/>
                  <a:pt x="6205186" y="-10013"/>
                  <a:pt x="6395828" y="0"/>
                </a:cubicBezTo>
                <a:cubicBezTo>
                  <a:pt x="6586470" y="10013"/>
                  <a:pt x="6948534" y="21135"/>
                  <a:pt x="7267986" y="0"/>
                </a:cubicBezTo>
                <a:cubicBezTo>
                  <a:pt x="7286456" y="120291"/>
                  <a:pt x="7279220" y="290404"/>
                  <a:pt x="7267986" y="467601"/>
                </a:cubicBezTo>
                <a:cubicBezTo>
                  <a:pt x="7256752" y="644798"/>
                  <a:pt x="7284083" y="770745"/>
                  <a:pt x="7267986" y="916864"/>
                </a:cubicBezTo>
                <a:cubicBezTo>
                  <a:pt x="6987860" y="932293"/>
                  <a:pt x="6770278" y="893957"/>
                  <a:pt x="6461900" y="916864"/>
                </a:cubicBezTo>
                <a:cubicBezTo>
                  <a:pt x="6153522" y="939771"/>
                  <a:pt x="6197461" y="941452"/>
                  <a:pt x="5946534" y="916864"/>
                </a:cubicBezTo>
                <a:cubicBezTo>
                  <a:pt x="5695607" y="892276"/>
                  <a:pt x="5636843" y="906562"/>
                  <a:pt x="5503848" y="916864"/>
                </a:cubicBezTo>
                <a:cubicBezTo>
                  <a:pt x="5370853" y="927166"/>
                  <a:pt x="5051073" y="940350"/>
                  <a:pt x="4697762" y="916864"/>
                </a:cubicBezTo>
                <a:cubicBezTo>
                  <a:pt x="4344451" y="893378"/>
                  <a:pt x="4250215" y="925961"/>
                  <a:pt x="3964356" y="916864"/>
                </a:cubicBezTo>
                <a:cubicBezTo>
                  <a:pt x="3678497" y="907767"/>
                  <a:pt x="3591240" y="906777"/>
                  <a:pt x="3303630" y="916864"/>
                </a:cubicBezTo>
                <a:cubicBezTo>
                  <a:pt x="3016020" y="926951"/>
                  <a:pt x="2787098" y="941078"/>
                  <a:pt x="2642904" y="916864"/>
                </a:cubicBezTo>
                <a:cubicBezTo>
                  <a:pt x="2498710" y="892650"/>
                  <a:pt x="2253682" y="906186"/>
                  <a:pt x="1982178" y="916864"/>
                </a:cubicBezTo>
                <a:cubicBezTo>
                  <a:pt x="1710674" y="927542"/>
                  <a:pt x="1622945" y="929656"/>
                  <a:pt x="1466812" y="916864"/>
                </a:cubicBezTo>
                <a:cubicBezTo>
                  <a:pt x="1310679" y="904072"/>
                  <a:pt x="1177303" y="927173"/>
                  <a:pt x="951445" y="916864"/>
                </a:cubicBezTo>
                <a:cubicBezTo>
                  <a:pt x="725587" y="906555"/>
                  <a:pt x="342562" y="874188"/>
                  <a:pt x="0" y="916864"/>
                </a:cubicBezTo>
                <a:cubicBezTo>
                  <a:pt x="3045" y="717551"/>
                  <a:pt x="-7941" y="612760"/>
                  <a:pt x="0" y="467601"/>
                </a:cubicBezTo>
                <a:cubicBezTo>
                  <a:pt x="7941" y="322442"/>
                  <a:pt x="-7487" y="175093"/>
                  <a:pt x="0" y="0"/>
                </a:cubicBezTo>
                <a:close/>
              </a:path>
              <a:path w="7267986" h="916864" fill="none" extrusionOk="0">
                <a:moveTo>
                  <a:pt x="-84454" y="0"/>
                </a:moveTo>
                <a:cubicBezTo>
                  <a:pt x="-96304" y="164301"/>
                  <a:pt x="-100641" y="247267"/>
                  <a:pt x="-84454" y="430926"/>
                </a:cubicBezTo>
                <a:cubicBezTo>
                  <a:pt x="-68267" y="614585"/>
                  <a:pt x="-96033" y="735462"/>
                  <a:pt x="-84454" y="916864"/>
                </a:cubicBezTo>
                <a:cubicBezTo>
                  <a:pt x="-100597" y="819559"/>
                  <a:pt x="-71082" y="625286"/>
                  <a:pt x="-84454" y="476769"/>
                </a:cubicBezTo>
                <a:cubicBezTo>
                  <a:pt x="-97826" y="328253"/>
                  <a:pt x="-70137" y="222431"/>
                  <a:pt x="-84454" y="0"/>
                </a:cubicBezTo>
                <a:close/>
              </a:path>
              <a:path w="7267986" h="916864" fill="none" extrusionOk="0">
                <a:moveTo>
                  <a:pt x="-84454" y="283238"/>
                </a:moveTo>
                <a:cubicBezTo>
                  <a:pt x="-178387" y="182149"/>
                  <a:pt x="-280763" y="67154"/>
                  <a:pt x="-378616" y="-5777"/>
                </a:cubicBezTo>
                <a:cubicBezTo>
                  <a:pt x="-476469" y="-78708"/>
                  <a:pt x="-621101" y="-243304"/>
                  <a:pt x="-697291" y="-318876"/>
                </a:cubicBezTo>
              </a:path>
            </a:pathLst>
          </a:custGeom>
          <a:noFill/>
          <a:ln w="19050">
            <a:solidFill>
              <a:schemeClr val="tx1"/>
            </a:solidFill>
            <a:extLst>
              <a:ext uri="{C807C97D-BFC1-408E-A445-0C87EB9F89A2}">
                <ask:lineSketchStyleProps xmlns:ask="http://schemas.microsoft.com/office/drawing/2018/sketchyshapes" sd="539316377">
                  <a:prstGeom prst="accentBorderCallout1">
                    <a:avLst>
                      <a:gd name="adj1" fmla="val 30892"/>
                      <a:gd name="adj2" fmla="val -1162"/>
                      <a:gd name="adj3" fmla="val -34779"/>
                      <a:gd name="adj4" fmla="val -9594"/>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0FD8DF2B-A0A0-519A-6A50-3FA6DE55C719}"/>
              </a:ext>
            </a:extLst>
          </p:cNvPr>
          <p:cNvPicPr>
            <a:picLocks noChangeAspect="1"/>
          </p:cNvPicPr>
          <p:nvPr/>
        </p:nvPicPr>
        <p:blipFill>
          <a:blip r:embed="rId2">
            <a:clrChange>
              <a:clrFrom>
                <a:srgbClr val="FFFFFF"/>
              </a:clrFrom>
              <a:clrTo>
                <a:srgbClr val="FFFFFF">
                  <a:alpha val="0"/>
                </a:srgbClr>
              </a:clrTo>
            </a:clrChange>
            <a:duotone>
              <a:schemeClr val="accent1">
                <a:shade val="45000"/>
                <a:satMod val="135000"/>
              </a:schemeClr>
              <a:prstClr val="white"/>
            </a:duotone>
          </a:blip>
          <a:stretch>
            <a:fillRect/>
          </a:stretch>
        </p:blipFill>
        <p:spPr>
          <a:xfrm>
            <a:off x="4012191" y="2552093"/>
            <a:ext cx="6280514" cy="268658"/>
          </a:xfrm>
          <a:prstGeom prst="rect">
            <a:avLst/>
          </a:prstGeom>
        </p:spPr>
      </p:pic>
      <p:pic>
        <p:nvPicPr>
          <p:cNvPr id="15" name="Image 14">
            <a:extLst>
              <a:ext uri="{FF2B5EF4-FFF2-40B4-BE49-F238E27FC236}">
                <a16:creationId xmlns:a16="http://schemas.microsoft.com/office/drawing/2014/main" id="{CF3C2616-156D-8329-AA57-52EDA1961028}"/>
              </a:ext>
            </a:extLst>
          </p:cNvPr>
          <p:cNvPicPr>
            <a:picLocks noChangeAspect="1"/>
          </p:cNvPicPr>
          <p:nvPr/>
        </p:nvPicPr>
        <p:blipFill rotWithShape="1">
          <a:blip r:embed="rId3">
            <a:clrChange>
              <a:clrFrom>
                <a:srgbClr val="FFFFFF"/>
              </a:clrFrom>
              <a:clrTo>
                <a:srgbClr val="FFFFFF">
                  <a:alpha val="0"/>
                </a:srgbClr>
              </a:clrTo>
            </a:clrChange>
            <a:duotone>
              <a:schemeClr val="accent1">
                <a:shade val="45000"/>
                <a:satMod val="135000"/>
              </a:schemeClr>
              <a:prstClr val="white"/>
            </a:duotone>
          </a:blip>
          <a:srcRect r="33284" b="-1548"/>
          <a:stretch/>
        </p:blipFill>
        <p:spPr>
          <a:xfrm>
            <a:off x="3983860" y="3271818"/>
            <a:ext cx="5710754" cy="287966"/>
          </a:xfrm>
          <a:prstGeom prst="rect">
            <a:avLst/>
          </a:prstGeom>
        </p:spPr>
      </p:pic>
      <p:pic>
        <p:nvPicPr>
          <p:cNvPr id="16" name="Image 15">
            <a:extLst>
              <a:ext uri="{FF2B5EF4-FFF2-40B4-BE49-F238E27FC236}">
                <a16:creationId xmlns:a16="http://schemas.microsoft.com/office/drawing/2014/main" id="{75BFCFE4-A2B2-9CEF-C39F-7B1C6167D3DB}"/>
              </a:ext>
            </a:extLst>
          </p:cNvPr>
          <p:cNvPicPr>
            <a:picLocks noChangeAspect="1"/>
          </p:cNvPicPr>
          <p:nvPr/>
        </p:nvPicPr>
        <p:blipFill rotWithShape="1">
          <a:blip r:embed="rId3">
            <a:clrChange>
              <a:clrFrom>
                <a:srgbClr val="FFFFFF"/>
              </a:clrFrom>
              <a:clrTo>
                <a:srgbClr val="FFFFFF">
                  <a:alpha val="0"/>
                </a:srgbClr>
              </a:clrTo>
            </a:clrChange>
            <a:duotone>
              <a:schemeClr val="accent1">
                <a:shade val="45000"/>
                <a:satMod val="135000"/>
              </a:schemeClr>
              <a:prstClr val="white"/>
            </a:duotone>
          </a:blip>
          <a:srcRect l="67015" b="-1000"/>
          <a:stretch/>
        </p:blipFill>
        <p:spPr>
          <a:xfrm>
            <a:off x="3983860" y="3584559"/>
            <a:ext cx="2823490" cy="286415"/>
          </a:xfrm>
          <a:prstGeom prst="rect">
            <a:avLst/>
          </a:prstGeom>
        </p:spPr>
      </p:pic>
      <p:pic>
        <p:nvPicPr>
          <p:cNvPr id="17" name="Image 16">
            <a:extLst>
              <a:ext uri="{FF2B5EF4-FFF2-40B4-BE49-F238E27FC236}">
                <a16:creationId xmlns:a16="http://schemas.microsoft.com/office/drawing/2014/main" id="{3032F01F-923A-7522-7999-F57FB09438D7}"/>
              </a:ext>
            </a:extLst>
          </p:cNvPr>
          <p:cNvPicPr>
            <a:picLocks noChangeAspect="1"/>
          </p:cNvPicPr>
          <p:nvPr/>
        </p:nvPicPr>
        <p:blipFill rotWithShape="1">
          <a:blip r:embed="rId4">
            <a:clrChange>
              <a:clrFrom>
                <a:srgbClr val="FFFFFF"/>
              </a:clrFrom>
              <a:clrTo>
                <a:srgbClr val="FFFFFF">
                  <a:alpha val="0"/>
                </a:srgbClr>
              </a:clrTo>
            </a:clrChange>
            <a:duotone>
              <a:schemeClr val="accent1">
                <a:shade val="45000"/>
                <a:satMod val="135000"/>
              </a:schemeClr>
              <a:prstClr val="white"/>
            </a:duotone>
          </a:blip>
          <a:srcRect r="18199" b="4909"/>
          <a:stretch/>
        </p:blipFill>
        <p:spPr>
          <a:xfrm>
            <a:off x="4031989" y="4289363"/>
            <a:ext cx="6261802" cy="261809"/>
          </a:xfrm>
          <a:prstGeom prst="rect">
            <a:avLst/>
          </a:prstGeom>
        </p:spPr>
      </p:pic>
      <p:pic>
        <p:nvPicPr>
          <p:cNvPr id="18" name="Image 17">
            <a:extLst>
              <a:ext uri="{FF2B5EF4-FFF2-40B4-BE49-F238E27FC236}">
                <a16:creationId xmlns:a16="http://schemas.microsoft.com/office/drawing/2014/main" id="{83FF4281-CBA2-C898-E225-C1D077193C47}"/>
              </a:ext>
            </a:extLst>
          </p:cNvPr>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4021244" y="4603126"/>
            <a:ext cx="6669768" cy="261764"/>
          </a:xfrm>
          <a:prstGeom prst="rect">
            <a:avLst/>
          </a:prstGeom>
        </p:spPr>
      </p:pic>
      <p:sp>
        <p:nvSpPr>
          <p:cNvPr id="20" name="Rectangle 19">
            <a:extLst>
              <a:ext uri="{FF2B5EF4-FFF2-40B4-BE49-F238E27FC236}">
                <a16:creationId xmlns:a16="http://schemas.microsoft.com/office/drawing/2014/main" id="{31AF19F7-986C-CFCC-81EA-83ECC70A0622}"/>
              </a:ext>
            </a:extLst>
          </p:cNvPr>
          <p:cNvSpPr/>
          <p:nvPr/>
        </p:nvSpPr>
        <p:spPr>
          <a:xfrm>
            <a:off x="1660345" y="5235846"/>
            <a:ext cx="8772808" cy="853288"/>
          </a:xfrm>
          <a:custGeom>
            <a:avLst/>
            <a:gdLst>
              <a:gd name="connsiteX0" fmla="*/ 0 w 8772808"/>
              <a:gd name="connsiteY0" fmla="*/ 0 h 853288"/>
              <a:gd name="connsiteX1" fmla="*/ 587103 w 8772808"/>
              <a:gd name="connsiteY1" fmla="*/ 0 h 853288"/>
              <a:gd name="connsiteX2" fmla="*/ 1086479 w 8772808"/>
              <a:gd name="connsiteY2" fmla="*/ 0 h 853288"/>
              <a:gd name="connsiteX3" fmla="*/ 1761310 w 8772808"/>
              <a:gd name="connsiteY3" fmla="*/ 0 h 853288"/>
              <a:gd name="connsiteX4" fmla="*/ 2523869 w 8772808"/>
              <a:gd name="connsiteY4" fmla="*/ 0 h 853288"/>
              <a:gd name="connsiteX5" fmla="*/ 3286429 w 8772808"/>
              <a:gd name="connsiteY5" fmla="*/ 0 h 853288"/>
              <a:gd name="connsiteX6" fmla="*/ 3873532 w 8772808"/>
              <a:gd name="connsiteY6" fmla="*/ 0 h 853288"/>
              <a:gd name="connsiteX7" fmla="*/ 4636092 w 8772808"/>
              <a:gd name="connsiteY7" fmla="*/ 0 h 853288"/>
              <a:gd name="connsiteX8" fmla="*/ 5310923 w 8772808"/>
              <a:gd name="connsiteY8" fmla="*/ 0 h 853288"/>
              <a:gd name="connsiteX9" fmla="*/ 6161211 w 8772808"/>
              <a:gd name="connsiteY9" fmla="*/ 0 h 853288"/>
              <a:gd name="connsiteX10" fmla="*/ 6660586 w 8772808"/>
              <a:gd name="connsiteY10" fmla="*/ 0 h 853288"/>
              <a:gd name="connsiteX11" fmla="*/ 7423145 w 8772808"/>
              <a:gd name="connsiteY11" fmla="*/ 0 h 853288"/>
              <a:gd name="connsiteX12" fmla="*/ 8010249 w 8772808"/>
              <a:gd name="connsiteY12" fmla="*/ 0 h 853288"/>
              <a:gd name="connsiteX13" fmla="*/ 8772808 w 8772808"/>
              <a:gd name="connsiteY13" fmla="*/ 0 h 853288"/>
              <a:gd name="connsiteX14" fmla="*/ 8772808 w 8772808"/>
              <a:gd name="connsiteY14" fmla="*/ 443710 h 853288"/>
              <a:gd name="connsiteX15" fmla="*/ 8772808 w 8772808"/>
              <a:gd name="connsiteY15" fmla="*/ 853288 h 853288"/>
              <a:gd name="connsiteX16" fmla="*/ 7922520 w 8772808"/>
              <a:gd name="connsiteY16" fmla="*/ 853288 h 853288"/>
              <a:gd name="connsiteX17" fmla="*/ 7072233 w 8772808"/>
              <a:gd name="connsiteY17" fmla="*/ 853288 h 853288"/>
              <a:gd name="connsiteX18" fmla="*/ 6660586 w 8772808"/>
              <a:gd name="connsiteY18" fmla="*/ 853288 h 853288"/>
              <a:gd name="connsiteX19" fmla="*/ 5898026 w 8772808"/>
              <a:gd name="connsiteY19" fmla="*/ 853288 h 853288"/>
              <a:gd name="connsiteX20" fmla="*/ 5135467 w 8772808"/>
              <a:gd name="connsiteY20" fmla="*/ 853288 h 853288"/>
              <a:gd name="connsiteX21" fmla="*/ 4460635 w 8772808"/>
              <a:gd name="connsiteY21" fmla="*/ 853288 h 853288"/>
              <a:gd name="connsiteX22" fmla="*/ 3785804 w 8772808"/>
              <a:gd name="connsiteY22" fmla="*/ 853288 h 853288"/>
              <a:gd name="connsiteX23" fmla="*/ 3023245 w 8772808"/>
              <a:gd name="connsiteY23" fmla="*/ 853288 h 853288"/>
              <a:gd name="connsiteX24" fmla="*/ 2436141 w 8772808"/>
              <a:gd name="connsiteY24" fmla="*/ 853288 h 853288"/>
              <a:gd name="connsiteX25" fmla="*/ 2024494 w 8772808"/>
              <a:gd name="connsiteY25" fmla="*/ 853288 h 853288"/>
              <a:gd name="connsiteX26" fmla="*/ 1349663 w 8772808"/>
              <a:gd name="connsiteY26" fmla="*/ 853288 h 853288"/>
              <a:gd name="connsiteX27" fmla="*/ 762559 w 8772808"/>
              <a:gd name="connsiteY27" fmla="*/ 853288 h 853288"/>
              <a:gd name="connsiteX28" fmla="*/ 0 w 8772808"/>
              <a:gd name="connsiteY28" fmla="*/ 853288 h 853288"/>
              <a:gd name="connsiteX29" fmla="*/ 0 w 8772808"/>
              <a:gd name="connsiteY29" fmla="*/ 435177 h 853288"/>
              <a:gd name="connsiteX30" fmla="*/ 0 w 8772808"/>
              <a:gd name="connsiteY30" fmla="*/ 0 h 85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772808" h="853288" fill="none" extrusionOk="0">
                <a:moveTo>
                  <a:pt x="0" y="0"/>
                </a:moveTo>
                <a:cubicBezTo>
                  <a:pt x="290522" y="-4868"/>
                  <a:pt x="319780" y="6272"/>
                  <a:pt x="587103" y="0"/>
                </a:cubicBezTo>
                <a:cubicBezTo>
                  <a:pt x="854426" y="-6272"/>
                  <a:pt x="986581" y="-4852"/>
                  <a:pt x="1086479" y="0"/>
                </a:cubicBezTo>
                <a:cubicBezTo>
                  <a:pt x="1186377" y="4852"/>
                  <a:pt x="1450278" y="-7552"/>
                  <a:pt x="1761310" y="0"/>
                </a:cubicBezTo>
                <a:cubicBezTo>
                  <a:pt x="2072342" y="7552"/>
                  <a:pt x="2356322" y="-12280"/>
                  <a:pt x="2523869" y="0"/>
                </a:cubicBezTo>
                <a:cubicBezTo>
                  <a:pt x="2691416" y="12280"/>
                  <a:pt x="3116618" y="18576"/>
                  <a:pt x="3286429" y="0"/>
                </a:cubicBezTo>
                <a:cubicBezTo>
                  <a:pt x="3456240" y="-18576"/>
                  <a:pt x="3631983" y="10180"/>
                  <a:pt x="3873532" y="0"/>
                </a:cubicBezTo>
                <a:cubicBezTo>
                  <a:pt x="4115081" y="-10180"/>
                  <a:pt x="4411570" y="-35682"/>
                  <a:pt x="4636092" y="0"/>
                </a:cubicBezTo>
                <a:cubicBezTo>
                  <a:pt x="4860614" y="35682"/>
                  <a:pt x="5054946" y="-21515"/>
                  <a:pt x="5310923" y="0"/>
                </a:cubicBezTo>
                <a:cubicBezTo>
                  <a:pt x="5566900" y="21515"/>
                  <a:pt x="5862835" y="-20984"/>
                  <a:pt x="6161211" y="0"/>
                </a:cubicBezTo>
                <a:cubicBezTo>
                  <a:pt x="6459587" y="20984"/>
                  <a:pt x="6445301" y="-16061"/>
                  <a:pt x="6660586" y="0"/>
                </a:cubicBezTo>
                <a:cubicBezTo>
                  <a:pt x="6875872" y="16061"/>
                  <a:pt x="7120616" y="-23273"/>
                  <a:pt x="7423145" y="0"/>
                </a:cubicBezTo>
                <a:cubicBezTo>
                  <a:pt x="7725674" y="23273"/>
                  <a:pt x="7791229" y="-20861"/>
                  <a:pt x="8010249" y="0"/>
                </a:cubicBezTo>
                <a:cubicBezTo>
                  <a:pt x="8229269" y="20861"/>
                  <a:pt x="8408441" y="-38040"/>
                  <a:pt x="8772808" y="0"/>
                </a:cubicBezTo>
                <a:cubicBezTo>
                  <a:pt x="8763147" y="134291"/>
                  <a:pt x="8781279" y="312003"/>
                  <a:pt x="8772808" y="443710"/>
                </a:cubicBezTo>
                <a:cubicBezTo>
                  <a:pt x="8764338" y="575417"/>
                  <a:pt x="8789905" y="715151"/>
                  <a:pt x="8772808" y="853288"/>
                </a:cubicBezTo>
                <a:cubicBezTo>
                  <a:pt x="8455861" y="821296"/>
                  <a:pt x="8190981" y="830816"/>
                  <a:pt x="7922520" y="853288"/>
                </a:cubicBezTo>
                <a:cubicBezTo>
                  <a:pt x="7654059" y="875760"/>
                  <a:pt x="7485338" y="893783"/>
                  <a:pt x="7072233" y="853288"/>
                </a:cubicBezTo>
                <a:cubicBezTo>
                  <a:pt x="6659128" y="812793"/>
                  <a:pt x="6791328" y="846930"/>
                  <a:pt x="6660586" y="853288"/>
                </a:cubicBezTo>
                <a:cubicBezTo>
                  <a:pt x="6529844" y="859646"/>
                  <a:pt x="6053463" y="824145"/>
                  <a:pt x="5898026" y="853288"/>
                </a:cubicBezTo>
                <a:cubicBezTo>
                  <a:pt x="5742589" y="882431"/>
                  <a:pt x="5405228" y="846323"/>
                  <a:pt x="5135467" y="853288"/>
                </a:cubicBezTo>
                <a:cubicBezTo>
                  <a:pt x="4865706" y="860253"/>
                  <a:pt x="4598225" y="859536"/>
                  <a:pt x="4460635" y="853288"/>
                </a:cubicBezTo>
                <a:cubicBezTo>
                  <a:pt x="4323045" y="847040"/>
                  <a:pt x="4011500" y="821916"/>
                  <a:pt x="3785804" y="853288"/>
                </a:cubicBezTo>
                <a:cubicBezTo>
                  <a:pt x="3560108" y="884660"/>
                  <a:pt x="3251134" y="817280"/>
                  <a:pt x="3023245" y="853288"/>
                </a:cubicBezTo>
                <a:cubicBezTo>
                  <a:pt x="2795356" y="889296"/>
                  <a:pt x="2639704" y="841762"/>
                  <a:pt x="2436141" y="853288"/>
                </a:cubicBezTo>
                <a:cubicBezTo>
                  <a:pt x="2232578" y="864814"/>
                  <a:pt x="2191000" y="850813"/>
                  <a:pt x="2024494" y="853288"/>
                </a:cubicBezTo>
                <a:cubicBezTo>
                  <a:pt x="1857988" y="855763"/>
                  <a:pt x="1522045" y="865611"/>
                  <a:pt x="1349663" y="853288"/>
                </a:cubicBezTo>
                <a:cubicBezTo>
                  <a:pt x="1177281" y="840965"/>
                  <a:pt x="893525" y="837849"/>
                  <a:pt x="762559" y="853288"/>
                </a:cubicBezTo>
                <a:cubicBezTo>
                  <a:pt x="631593" y="868727"/>
                  <a:pt x="250136" y="839247"/>
                  <a:pt x="0" y="853288"/>
                </a:cubicBezTo>
                <a:cubicBezTo>
                  <a:pt x="-16849" y="693047"/>
                  <a:pt x="-18545" y="592871"/>
                  <a:pt x="0" y="435177"/>
                </a:cubicBezTo>
                <a:cubicBezTo>
                  <a:pt x="18545" y="277483"/>
                  <a:pt x="14149" y="164617"/>
                  <a:pt x="0" y="0"/>
                </a:cubicBezTo>
                <a:close/>
              </a:path>
              <a:path w="8772808" h="853288" stroke="0" extrusionOk="0">
                <a:moveTo>
                  <a:pt x="0" y="0"/>
                </a:moveTo>
                <a:cubicBezTo>
                  <a:pt x="232802" y="2663"/>
                  <a:pt x="313219" y="-26624"/>
                  <a:pt x="587103" y="0"/>
                </a:cubicBezTo>
                <a:cubicBezTo>
                  <a:pt x="860987" y="26624"/>
                  <a:pt x="1236180" y="20981"/>
                  <a:pt x="1437391" y="0"/>
                </a:cubicBezTo>
                <a:cubicBezTo>
                  <a:pt x="1638602" y="-20981"/>
                  <a:pt x="1988887" y="-3242"/>
                  <a:pt x="2199950" y="0"/>
                </a:cubicBezTo>
                <a:cubicBezTo>
                  <a:pt x="2411013" y="3242"/>
                  <a:pt x="2497431" y="7156"/>
                  <a:pt x="2787054" y="0"/>
                </a:cubicBezTo>
                <a:cubicBezTo>
                  <a:pt x="3076677" y="-7156"/>
                  <a:pt x="3250723" y="10219"/>
                  <a:pt x="3374157" y="0"/>
                </a:cubicBezTo>
                <a:cubicBezTo>
                  <a:pt x="3497591" y="-10219"/>
                  <a:pt x="3784962" y="-17329"/>
                  <a:pt x="4136716" y="0"/>
                </a:cubicBezTo>
                <a:cubicBezTo>
                  <a:pt x="4488470" y="17329"/>
                  <a:pt x="4476276" y="-8033"/>
                  <a:pt x="4636092" y="0"/>
                </a:cubicBezTo>
                <a:cubicBezTo>
                  <a:pt x="4795908" y="8033"/>
                  <a:pt x="4900341" y="-4661"/>
                  <a:pt x="5047739" y="0"/>
                </a:cubicBezTo>
                <a:cubicBezTo>
                  <a:pt x="5195137" y="4661"/>
                  <a:pt x="5544004" y="28476"/>
                  <a:pt x="5810298" y="0"/>
                </a:cubicBezTo>
                <a:cubicBezTo>
                  <a:pt x="6076592" y="-28476"/>
                  <a:pt x="6240500" y="9924"/>
                  <a:pt x="6485130" y="0"/>
                </a:cubicBezTo>
                <a:cubicBezTo>
                  <a:pt x="6729760" y="-9924"/>
                  <a:pt x="6984981" y="21038"/>
                  <a:pt x="7247689" y="0"/>
                </a:cubicBezTo>
                <a:cubicBezTo>
                  <a:pt x="7510397" y="-21038"/>
                  <a:pt x="7698545" y="8063"/>
                  <a:pt x="7922520" y="0"/>
                </a:cubicBezTo>
                <a:cubicBezTo>
                  <a:pt x="8146495" y="-8063"/>
                  <a:pt x="8386749" y="447"/>
                  <a:pt x="8772808" y="0"/>
                </a:cubicBezTo>
                <a:cubicBezTo>
                  <a:pt x="8758085" y="135875"/>
                  <a:pt x="8792901" y="288712"/>
                  <a:pt x="8772808" y="435177"/>
                </a:cubicBezTo>
                <a:cubicBezTo>
                  <a:pt x="8752715" y="581642"/>
                  <a:pt x="8773206" y="767616"/>
                  <a:pt x="8772808" y="853288"/>
                </a:cubicBezTo>
                <a:cubicBezTo>
                  <a:pt x="8625792" y="872543"/>
                  <a:pt x="8539022" y="860899"/>
                  <a:pt x="8361161" y="853288"/>
                </a:cubicBezTo>
                <a:cubicBezTo>
                  <a:pt x="8183300" y="845677"/>
                  <a:pt x="7816694" y="880305"/>
                  <a:pt x="7598601" y="853288"/>
                </a:cubicBezTo>
                <a:cubicBezTo>
                  <a:pt x="7380508" y="826271"/>
                  <a:pt x="7090463" y="821701"/>
                  <a:pt x="6836042" y="853288"/>
                </a:cubicBezTo>
                <a:cubicBezTo>
                  <a:pt x="6581621" y="884875"/>
                  <a:pt x="6505549" y="875095"/>
                  <a:pt x="6336667" y="853288"/>
                </a:cubicBezTo>
                <a:cubicBezTo>
                  <a:pt x="6167785" y="831481"/>
                  <a:pt x="5730409" y="876962"/>
                  <a:pt x="5574107" y="853288"/>
                </a:cubicBezTo>
                <a:cubicBezTo>
                  <a:pt x="5417805" y="829614"/>
                  <a:pt x="5028349" y="811587"/>
                  <a:pt x="4723820" y="853288"/>
                </a:cubicBezTo>
                <a:cubicBezTo>
                  <a:pt x="4419291" y="894989"/>
                  <a:pt x="4268003" y="875450"/>
                  <a:pt x="4136716" y="853288"/>
                </a:cubicBezTo>
                <a:cubicBezTo>
                  <a:pt x="4005429" y="831126"/>
                  <a:pt x="3666102" y="867380"/>
                  <a:pt x="3374157" y="853288"/>
                </a:cubicBezTo>
                <a:cubicBezTo>
                  <a:pt x="3082212" y="839196"/>
                  <a:pt x="3059296" y="863566"/>
                  <a:pt x="2962510" y="853288"/>
                </a:cubicBezTo>
                <a:cubicBezTo>
                  <a:pt x="2865724" y="843010"/>
                  <a:pt x="2712728" y="833222"/>
                  <a:pt x="2463135" y="853288"/>
                </a:cubicBezTo>
                <a:cubicBezTo>
                  <a:pt x="2213543" y="873354"/>
                  <a:pt x="1958449" y="864005"/>
                  <a:pt x="1612847" y="853288"/>
                </a:cubicBezTo>
                <a:cubicBezTo>
                  <a:pt x="1267245" y="842571"/>
                  <a:pt x="1294786" y="868608"/>
                  <a:pt x="1113472" y="853288"/>
                </a:cubicBezTo>
                <a:cubicBezTo>
                  <a:pt x="932159" y="837968"/>
                  <a:pt x="519422" y="899787"/>
                  <a:pt x="0" y="853288"/>
                </a:cubicBezTo>
                <a:cubicBezTo>
                  <a:pt x="-12756" y="722919"/>
                  <a:pt x="-4264" y="620168"/>
                  <a:pt x="0" y="443710"/>
                </a:cubicBezTo>
                <a:cubicBezTo>
                  <a:pt x="4264" y="267252"/>
                  <a:pt x="177" y="215086"/>
                  <a:pt x="0" y="0"/>
                </a:cubicBezTo>
                <a:close/>
              </a:path>
            </a:pathLst>
          </a:custGeom>
          <a:solidFill>
            <a:srgbClr val="C00000"/>
          </a:solidFill>
          <a:ln>
            <a:solidFill>
              <a:srgbClr val="C00000"/>
            </a:solidFill>
            <a:extLst>
              <a:ext uri="{C807C97D-BFC1-408E-A445-0C87EB9F89A2}">
                <ask:lineSketchStyleProps xmlns:ask="http://schemas.microsoft.com/office/drawing/2018/sketchyshapes" sd="254369196">
                  <a:prstGeom prst="rect">
                    <a:avLst/>
                  </a:prstGeom>
                  <ask:type>
                    <ask:lineSketchFreehand/>
                  </ask:type>
                </ask:lineSketchStyleProps>
              </a:ext>
            </a:extLst>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369EC7D5-58AA-DCB1-E4D2-36A1E499C44C}"/>
              </a:ext>
            </a:extLst>
          </p:cNvPr>
          <p:cNvSpPr txBox="1"/>
          <p:nvPr/>
        </p:nvSpPr>
        <p:spPr>
          <a:xfrm>
            <a:off x="1977216" y="5339324"/>
            <a:ext cx="8237568" cy="646331"/>
          </a:xfrm>
          <a:prstGeom prst="rect">
            <a:avLst/>
          </a:prstGeom>
          <a:noFill/>
        </p:spPr>
        <p:txBody>
          <a:bodyPr wrap="square" rtlCol="0">
            <a:spAutoFit/>
          </a:bodyPr>
          <a:lstStyle/>
          <a:p>
            <a:pPr algn="ctr"/>
            <a:r>
              <a:rPr lang="fr-FR" sz="1200" b="1" dirty="0">
                <a:solidFill>
                  <a:schemeClr val="bg1"/>
                </a:solidFill>
                <a:latin typeface="Cavolini" panose="03000502040302020204" pitchFamily="66" charset="0"/>
                <a:cs typeface="Cavolini" panose="03000502040302020204" pitchFamily="66" charset="0"/>
              </a:rPr>
              <a:t>Ainsi, les apports d’affaires vers nos filiales et nos partenaires sont des moyens pour performer et se transformer. Ce modèle économique nous permet de nous adapter afin de mieux répondre aux besoins et aux attentes de nos clients et prospects.</a:t>
            </a:r>
          </a:p>
        </p:txBody>
      </p:sp>
      <p:pic>
        <p:nvPicPr>
          <p:cNvPr id="22" name="Picture 2">
            <a:extLst>
              <a:ext uri="{FF2B5EF4-FFF2-40B4-BE49-F238E27FC236}">
                <a16:creationId xmlns:a16="http://schemas.microsoft.com/office/drawing/2014/main" id="{2D1A09E9-B798-FC85-D91E-A655C26DD244}"/>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9166" t="54861" r="76389" b="19722"/>
          <a:stretch/>
        </p:blipFill>
        <p:spPr bwMode="auto">
          <a:xfrm>
            <a:off x="1500988" y="2519670"/>
            <a:ext cx="1210365" cy="2129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55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1E40EDE-AEB1-F90F-8B9D-C50EB1D1FE77}"/>
              </a:ext>
            </a:extLst>
          </p:cNvPr>
          <p:cNvSpPr>
            <a:spLocks noGrp="1"/>
          </p:cNvSpPr>
          <p:nvPr>
            <p:ph type="ctrTitle"/>
          </p:nvPr>
        </p:nvSpPr>
        <p:spPr>
          <a:xfrm>
            <a:off x="2725445" y="1882369"/>
            <a:ext cx="8161630" cy="1817320"/>
          </a:xfrm>
        </p:spPr>
        <p:txBody>
          <a:bodyPr>
            <a:normAutofit fontScale="90000"/>
          </a:bodyPr>
          <a:lstStyle/>
          <a:p>
            <a:r>
              <a:rPr lang="fr-FR" dirty="0">
                <a:solidFill>
                  <a:srgbClr val="C00000"/>
                </a:solidFill>
              </a:rPr>
              <a:t>Ensemble</a:t>
            </a:r>
            <a:r>
              <a:rPr lang="fr-FR" dirty="0"/>
              <a:t>, construisons l’univers bancaire hybride de la Caisse de </a:t>
            </a:r>
            <a:r>
              <a:rPr lang="fr-FR" dirty="0">
                <a:solidFill>
                  <a:srgbClr val="C00000"/>
                </a:solidFill>
              </a:rPr>
              <a:t>demain</a:t>
            </a:r>
            <a:r>
              <a:rPr lang="fr-FR" dirty="0"/>
              <a:t> ! </a:t>
            </a:r>
          </a:p>
        </p:txBody>
      </p:sp>
      <p:sp>
        <p:nvSpPr>
          <p:cNvPr id="5" name="Espace réservé du texte 4">
            <a:extLst>
              <a:ext uri="{FF2B5EF4-FFF2-40B4-BE49-F238E27FC236}">
                <a16:creationId xmlns:a16="http://schemas.microsoft.com/office/drawing/2014/main" id="{5F698CC6-E4F5-3C77-765D-562F0D77F475}"/>
              </a:ext>
            </a:extLst>
          </p:cNvPr>
          <p:cNvSpPr>
            <a:spLocks noGrp="1"/>
          </p:cNvSpPr>
          <p:nvPr>
            <p:ph type="body" sz="quarter" idx="11"/>
          </p:nvPr>
        </p:nvSpPr>
        <p:spPr/>
        <p:txBody>
          <a:bodyPr/>
          <a:lstStyle/>
          <a:p>
            <a:r>
              <a:rPr lang="fr-FR" dirty="0"/>
              <a:t>Direction BDD</a:t>
            </a:r>
          </a:p>
        </p:txBody>
      </p:sp>
      <p:grpSp>
        <p:nvGrpSpPr>
          <p:cNvPr id="6" name="Groupe 5">
            <a:extLst>
              <a:ext uri="{FF2B5EF4-FFF2-40B4-BE49-F238E27FC236}">
                <a16:creationId xmlns:a16="http://schemas.microsoft.com/office/drawing/2014/main" id="{AA4FACED-1C82-D0E5-0738-29AD241B7EFD}"/>
              </a:ext>
            </a:extLst>
          </p:cNvPr>
          <p:cNvGrpSpPr/>
          <p:nvPr/>
        </p:nvGrpSpPr>
        <p:grpSpPr>
          <a:xfrm>
            <a:off x="-544102" y="4132729"/>
            <a:ext cx="13280203" cy="3133725"/>
            <a:chOff x="1523999" y="4143375"/>
            <a:chExt cx="9102386" cy="2147887"/>
          </a:xfrm>
        </p:grpSpPr>
        <p:pic>
          <p:nvPicPr>
            <p:cNvPr id="7" name="Picture 2">
              <a:extLst>
                <a:ext uri="{FF2B5EF4-FFF2-40B4-BE49-F238E27FC236}">
                  <a16:creationId xmlns:a16="http://schemas.microsoft.com/office/drawing/2014/main" id="{B49A1A7D-1763-000B-D10B-ED6305BFEFC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2276" b="48547" l="6295" r="28935">
                          <a14:foregroundMark x1="15375" y1="27482" x2="16707" y2="29177"/>
                          <a14:foregroundMark x1="19128" y1="26271" x2="18160" y2="24818"/>
                          <a14:foregroundMark x1="16828" y1="23850" x2="21550" y2="25787"/>
                          <a14:foregroundMark x1="22034" y1="30145" x2="18160" y2="31719"/>
                          <a14:foregroundMark x1="19128" y1="34262" x2="18160" y2="26513"/>
                          <a14:foregroundMark x1="16707" y1="39709" x2="16344" y2="31235"/>
                          <a14:foregroundMark x1="15981" y1="31840" x2="16102" y2="25787"/>
                          <a14:foregroundMark x1="18281" y1="38378" x2="18039" y2="40194"/>
                          <a14:foregroundMark x1="12591" y1="48910" x2="12591" y2="48910"/>
                          <a14:foregroundMark x1="23002" y1="48910" x2="23002" y2="48910"/>
                          <a14:foregroundMark x1="27966" y1="28935" x2="27966" y2="28450"/>
                          <a14:foregroundMark x1="28571" y1="28935" x2="28935" y2="28450"/>
                          <a14:foregroundMark x1="7385" y1="33898" x2="6692" y2="32975"/>
                          <a14:backgroundMark x1="5932" y1="32809" x2="6416" y2="32082"/>
                          <a14:backgroundMark x1="6295" y1="32324" x2="7143" y2="32203"/>
                        </a14:backgroundRemoval>
                      </a14:imgEffect>
                    </a14:imgLayer>
                  </a14:imgProps>
                </a:ext>
                <a:ext uri="{28A0092B-C50C-407E-A947-70E740481C1C}">
                  <a14:useLocalDpi xmlns:a14="http://schemas.microsoft.com/office/drawing/2010/main" val="0"/>
                </a:ext>
              </a:extLst>
            </a:blip>
            <a:srcRect l="5417" t="19861" r="69722" b="50000"/>
            <a:stretch/>
          </p:blipFill>
          <p:spPr bwMode="auto">
            <a:xfrm>
              <a:off x="1523999" y="4143375"/>
              <a:ext cx="1704975" cy="20669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D63099BA-3A3F-4DB2-92C6-B4B32E4914B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2276" b="48547" l="6295" r="28935">
                          <a14:foregroundMark x1="15375" y1="27482" x2="16707" y2="29177"/>
                          <a14:foregroundMark x1="19128" y1="26271" x2="18160" y2="24818"/>
                          <a14:foregroundMark x1="16828" y1="23850" x2="21550" y2="25787"/>
                          <a14:foregroundMark x1="22034" y1="30145" x2="18160" y2="31719"/>
                          <a14:foregroundMark x1="19128" y1="34262" x2="18160" y2="26513"/>
                          <a14:foregroundMark x1="16707" y1="39709" x2="16344" y2="31235"/>
                          <a14:foregroundMark x1="15981" y1="31840" x2="16102" y2="25787"/>
                          <a14:foregroundMark x1="18281" y1="38378" x2="18039" y2="40194"/>
                          <a14:foregroundMark x1="12591" y1="48910" x2="12591" y2="48910"/>
                          <a14:foregroundMark x1="23002" y1="48910" x2="23002" y2="48910"/>
                          <a14:foregroundMark x1="27966" y1="28935" x2="27966" y2="28450"/>
                          <a14:foregroundMark x1="28571" y1="28935" x2="28935" y2="28450"/>
                          <a14:foregroundMark x1="7385" y1="33898" x2="6692" y2="32975"/>
                          <a14:backgroundMark x1="5932" y1="32809" x2="6416" y2="32082"/>
                          <a14:backgroundMark x1="6295" y1="32324" x2="7143" y2="32203"/>
                        </a14:backgroundRemoval>
                      </a14:imgEffect>
                    </a14:imgLayer>
                  </a14:imgProps>
                </a:ext>
                <a:ext uri="{28A0092B-C50C-407E-A947-70E740481C1C}">
                  <a14:useLocalDpi xmlns:a14="http://schemas.microsoft.com/office/drawing/2010/main" val="0"/>
                </a:ext>
              </a:extLst>
            </a:blip>
            <a:srcRect l="5417" t="19861" r="69722" b="50000"/>
            <a:stretch/>
          </p:blipFill>
          <p:spPr bwMode="auto">
            <a:xfrm flipH="1">
              <a:off x="4491036" y="4143375"/>
              <a:ext cx="1704975" cy="20669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26360D8A-6743-A605-AD9E-9A147A90A2C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2276" b="48547" l="6295" r="28935">
                          <a14:foregroundMark x1="15375" y1="27482" x2="16707" y2="29177"/>
                          <a14:foregroundMark x1="19128" y1="26271" x2="18160" y2="24818"/>
                          <a14:foregroundMark x1="16828" y1="23850" x2="21550" y2="25787"/>
                          <a14:foregroundMark x1="22034" y1="30145" x2="18160" y2="31719"/>
                          <a14:foregroundMark x1="19128" y1="34262" x2="18160" y2="26513"/>
                          <a14:foregroundMark x1="16707" y1="39709" x2="16344" y2="31235"/>
                          <a14:foregroundMark x1="15981" y1="31840" x2="16102" y2="25787"/>
                          <a14:foregroundMark x1="18281" y1="38378" x2="18039" y2="40194"/>
                          <a14:foregroundMark x1="12591" y1="48910" x2="12591" y2="48910"/>
                          <a14:foregroundMark x1="23002" y1="48910" x2="23002" y2="48910"/>
                          <a14:foregroundMark x1="27966" y1="28935" x2="27966" y2="28450"/>
                          <a14:foregroundMark x1="28571" y1="28935" x2="28935" y2="28450"/>
                          <a14:foregroundMark x1="7385" y1="33898" x2="6692" y2="32975"/>
                          <a14:backgroundMark x1="5932" y1="32809" x2="6416" y2="32082"/>
                          <a14:backgroundMark x1="6295" y1="32324" x2="7143" y2="32203"/>
                        </a14:backgroundRemoval>
                      </a14:imgEffect>
                    </a14:imgLayer>
                  </a14:imgProps>
                </a:ext>
                <a:ext uri="{28A0092B-C50C-407E-A947-70E740481C1C}">
                  <a14:useLocalDpi xmlns:a14="http://schemas.microsoft.com/office/drawing/2010/main" val="0"/>
                </a:ext>
              </a:extLst>
            </a:blip>
            <a:srcRect l="5417" t="19861" r="69722" b="50000"/>
            <a:stretch/>
          </p:blipFill>
          <p:spPr bwMode="auto">
            <a:xfrm>
              <a:off x="7359081" y="4219575"/>
              <a:ext cx="1704975" cy="20669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5C2EC18C-E43D-4C9E-E3CD-5FC1E7B7F43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6780" b="82930" l="48547" r="69734">
                          <a14:foregroundMark x1="55085" y1="63075" x2="61259" y2="69613"/>
                          <a14:foregroundMark x1="59443" y1="75303" x2="60291" y2="66707"/>
                          <a14:foregroundMark x1="59201" y1="62470" x2="60048" y2="56780"/>
                          <a14:foregroundMark x1="48910" y1="62954" x2="49274" y2="61985"/>
                          <a14:foregroundMark x1="69007" y1="63317" x2="68886" y2="62349"/>
                          <a14:foregroundMark x1="56538" y1="60412" x2="64165" y2="60412"/>
                          <a14:foregroundMark x1="60533" y1="71913" x2="56659" y2="76029"/>
                          <a14:foregroundMark x1="54600" y1="82930" x2="55327" y2="82809"/>
                          <a14:foregroundMark x1="61259" y1="82809" x2="61259" y2="82809"/>
                          <a14:foregroundMark x1="63196" y1="82324" x2="61985" y2="81719"/>
                          <a14:foregroundMark x1="55085" y1="82930" x2="55085" y2="82324"/>
                          <a14:foregroundMark x1="63196" y1="82930" x2="62107" y2="82324"/>
                          <a14:foregroundMark x1="60654" y1="73245" x2="62520" y2="71699"/>
                          <a14:foregroundMark x1="69734" y1="62107" x2="69734" y2="62107"/>
                          <a14:backgroundMark x1="63923" y1="70097" x2="65133" y2="71913"/>
                          <a14:backgroundMark x1="61985" y1="81719" x2="61985" y2="81719"/>
                          <a14:backgroundMark x1="61259" y1="82809" x2="61259" y2="82809"/>
                        </a14:backgroundRemoval>
                      </a14:imgEffect>
                    </a14:imgLayer>
                  </a14:imgProps>
                </a:ext>
                <a:ext uri="{28A0092B-C50C-407E-A947-70E740481C1C}">
                  <a14:useLocalDpi xmlns:a14="http://schemas.microsoft.com/office/drawing/2010/main" val="0"/>
                </a:ext>
              </a:extLst>
            </a:blip>
            <a:srcRect l="47361" t="54861" r="29524" b="15000"/>
            <a:stretch/>
          </p:blipFill>
          <p:spPr bwMode="auto">
            <a:xfrm>
              <a:off x="3067389" y="4219575"/>
              <a:ext cx="1585232" cy="20669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26574E5B-5A69-1888-30F8-CB2062990F85}"/>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55448" b="82930" l="47821" r="70823">
                          <a14:foregroundMark x1="60048" y1="61138" x2="57627" y2="69249"/>
                          <a14:foregroundMark x1="59564" y1="73608" x2="60533" y2="66223"/>
                          <a14:foregroundMark x1="60048" y1="73487" x2="60169" y2="65496"/>
                          <a14:foregroundMark x1="56659" y1="73245" x2="56416" y2="65133"/>
                          <a14:foregroundMark x1="47821" y1="71429" x2="48184" y2="71550"/>
                          <a14:foregroundMark x1="58475" y1="57627" x2="59322" y2="57143"/>
                          <a14:foregroundMark x1="61017" y1="56538" x2="59322" y2="56538"/>
                          <a14:foregroundMark x1="65133" y1="61259" x2="58475" y2="61501"/>
                          <a14:foregroundMark x1="58717" y1="55690" x2="58717" y2="55690"/>
                          <a14:foregroundMark x1="58475" y1="57264" x2="55569" y2="58838"/>
                          <a14:foregroundMark x1="69007" y1="63075" x2="69855" y2="62833"/>
                          <a14:foregroundMark x1="70944" y1="63196" x2="70944" y2="63196"/>
                          <a14:foregroundMark x1="70944" y1="76029" x2="70944" y2="76029"/>
                          <a14:foregroundMark x1="59564" y1="82930" x2="59564" y2="82930"/>
                          <a14:foregroundMark x1="59685" y1="82324" x2="59201" y2="82324"/>
                        </a14:backgroundRemoval>
                      </a14:imgEffect>
                    </a14:imgLayer>
                  </a14:imgProps>
                </a:ext>
                <a:ext uri="{28A0092B-C50C-407E-A947-70E740481C1C}">
                  <a14:useLocalDpi xmlns:a14="http://schemas.microsoft.com/office/drawing/2010/main" val="0"/>
                </a:ext>
              </a:extLst>
            </a:blip>
            <a:srcRect l="46388" t="53750" r="27223" b="15000"/>
            <a:stretch/>
          </p:blipFill>
          <p:spPr bwMode="auto">
            <a:xfrm flipH="1">
              <a:off x="8816635" y="4148138"/>
              <a:ext cx="1809750" cy="214312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a:extLst>
                <a:ext uri="{FF2B5EF4-FFF2-40B4-BE49-F238E27FC236}">
                  <a16:creationId xmlns:a16="http://schemas.microsoft.com/office/drawing/2014/main" id="{463CDFCA-A26B-89BA-6F7D-ECE51C34FF6A}"/>
                </a:ext>
              </a:extLst>
            </p:cNvPr>
            <p:cNvPicPr>
              <a:picLocks noChangeAspect="1" noChangeArrowheads="1"/>
            </p:cNvPicPr>
            <p:nvPr/>
          </p:nvPicPr>
          <p:blipFill rotWithShape="1">
            <a:blip r:embed="rId8">
              <a:extLst>
                <a:ext uri="{BEBA8EAE-BF5A-486C-A8C5-ECC9F3942E4B}">
                  <a14:imgProps xmlns:a14="http://schemas.microsoft.com/office/drawing/2010/main">
                    <a14:imgLayer r:embed="rId7">
                      <a14:imgEffect>
                        <a14:backgroundRemoval t="21792" b="49637" l="9080" r="29903">
                          <a14:foregroundMark x1="27515" y1="28692" x2="26392" y2="28692"/>
                          <a14:foregroundMark x1="28087" y1="28692" x2="27808" y2="28692"/>
                          <a14:foregroundMark x1="22881" y1="29177" x2="19007" y2="22760"/>
                          <a14:foregroundMark x1="25424" y1="26513" x2="20702" y2="25908"/>
                          <a14:foregroundMark x1="21671" y1="31598" x2="18644" y2="24576"/>
                          <a14:foregroundMark x1="14770" y1="26755" x2="16344" y2="24818"/>
                          <a14:foregroundMark x1="18039" y1="30024" x2="20339" y2="37530"/>
                          <a14:foregroundMark x1="22397" y1="33172" x2="18644" y2="40436"/>
                          <a14:foregroundMark x1="9564" y1="38015" x2="9564" y2="36925"/>
                          <a14:foregroundMark x1="29540" y1="34262" x2="29298" y2="33051"/>
                          <a14:foregroundMark x1="18644" y1="40799" x2="25424" y2="40920"/>
                          <a14:foregroundMark x1="19976" y1="42615" x2="18160" y2="34988"/>
                          <a14:foregroundMark x1="12591" y1="48668" x2="14770" y2="48910"/>
                          <a14:foregroundMark x1="28935" y1="44794" x2="28814" y2="42978"/>
                          <a14:foregroundMark x1="30145" y1="32809" x2="30145" y2="32809"/>
                          <a14:foregroundMark x1="19855" y1="21792" x2="19855" y2="21792"/>
                          <a14:foregroundMark x1="18402" y1="21792" x2="18886" y2="21792"/>
                          <a14:foregroundMark x1="21308" y1="22034" x2="21308" y2="22034"/>
                          <a14:foregroundMark x1="12833" y1="49637" x2="12833" y2="49637"/>
                          <a14:backgroundMark x1="28329" y1="28814" x2="28329" y2="28814"/>
                          <a14:backgroundMark x1="29540" y1="28450" x2="28571" y2="28450"/>
                          <a14:backgroundMark x1="28329" y1="29056" x2="28935" y2="28087"/>
                          <a14:backgroundMark x1="29419" y1="29056" x2="28935" y2="28329"/>
                          <a14:backgroundMark x1="28087" y1="28692" x2="28571" y2="27603"/>
                          <a14:backgroundMark x1="27966" y1="29177" x2="29298" y2="28450"/>
                          <a14:backgroundMark x1="27603" y1="29298" x2="27966" y2="27361"/>
                        </a14:backgroundRemoval>
                      </a14:imgEffect>
                    </a14:imgLayer>
                  </a14:imgProps>
                </a:ext>
                <a:ext uri="{28A0092B-C50C-407E-A947-70E740481C1C}">
                  <a14:useLocalDpi xmlns:a14="http://schemas.microsoft.com/office/drawing/2010/main" val="0"/>
                </a:ext>
              </a:extLst>
            </a:blip>
            <a:srcRect l="6675" t="20000" r="68464" b="48750"/>
            <a:stretch/>
          </p:blipFill>
          <p:spPr bwMode="auto">
            <a:xfrm flipH="1">
              <a:off x="6005851" y="4143375"/>
              <a:ext cx="1704975" cy="214312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8673363"/>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5917</TotalTime>
  <Words>5017</Words>
  <Application>Microsoft Office PowerPoint</Application>
  <PresentationFormat>Grand écran</PresentationFormat>
  <Paragraphs>597</Paragraphs>
  <Slides>30</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30</vt:i4>
      </vt:variant>
    </vt:vector>
  </HeadingPairs>
  <TitlesOfParts>
    <vt:vector size="38" baseType="lpstr">
      <vt:lpstr>Arial</vt:lpstr>
      <vt:lpstr>Arial Black</vt:lpstr>
      <vt:lpstr>Berlin Sans FB Demi</vt:lpstr>
      <vt:lpstr>Bernard MT Condensed</vt:lpstr>
      <vt:lpstr>Cavolini</vt:lpstr>
      <vt:lpstr>Montserrat Black</vt:lpstr>
      <vt:lpstr>Wingdings</vt:lpstr>
      <vt:lpstr>Thème Office</vt:lpstr>
      <vt:lpstr>HDJ  « NOS FILIALES ET NOS PARTENAIRES, UN ATOUT POUR LA CONQUÊTE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Ensemble, construisons l’univers bancaire hybride de la Caisse de demain ! </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MATHERN Sophie [CEGEE]</cp:lastModifiedBy>
  <cp:revision>470</cp:revision>
  <dcterms:created xsi:type="dcterms:W3CDTF">2020-06-24T09:20:11Z</dcterms:created>
  <dcterms:modified xsi:type="dcterms:W3CDTF">2024-02-16T13:42:59Z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